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961" r:id="rId2"/>
  </p:sldMasterIdLst>
  <p:sldIdLst>
    <p:sldId id="256" r:id="rId3"/>
    <p:sldId id="758" r:id="rId4"/>
    <p:sldId id="759" r:id="rId5"/>
    <p:sldId id="760" r:id="rId6"/>
    <p:sldId id="258" r:id="rId7"/>
    <p:sldId id="259" r:id="rId8"/>
    <p:sldId id="659" r:id="rId9"/>
    <p:sldId id="260" r:id="rId10"/>
    <p:sldId id="261" r:id="rId11"/>
    <p:sldId id="262" r:id="rId12"/>
    <p:sldId id="661" r:id="rId13"/>
    <p:sldId id="263" r:id="rId14"/>
    <p:sldId id="660" r:id="rId15"/>
    <p:sldId id="761" r:id="rId16"/>
    <p:sldId id="266" r:id="rId17"/>
    <p:sldId id="293" r:id="rId18"/>
    <p:sldId id="267" r:id="rId19"/>
    <p:sldId id="294" r:id="rId20"/>
    <p:sldId id="269" r:id="rId21"/>
    <p:sldId id="762" r:id="rId22"/>
    <p:sldId id="271" r:id="rId23"/>
    <p:sldId id="272" r:id="rId24"/>
    <p:sldId id="274" r:id="rId25"/>
    <p:sldId id="275" r:id="rId26"/>
    <p:sldId id="276" r:id="rId27"/>
    <p:sldId id="763" r:id="rId28"/>
    <p:sldId id="279" r:id="rId29"/>
    <p:sldId id="280" r:id="rId30"/>
    <p:sldId id="281" r:id="rId31"/>
    <p:sldId id="282" r:id="rId32"/>
    <p:sldId id="283" r:id="rId33"/>
    <p:sldId id="591" r:id="rId34"/>
  </p:sldIdLst>
  <p:sldSz cx="9144000" cy="6858000" type="screen4x3"/>
  <p:notesSz cx="6858000" cy="9144000"/>
  <p:defaultTextStyle>
    <a:defPPr>
      <a:defRPr lang="ar-E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CC"/>
    <a:srgbClr val="6600FF"/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06" autoAdjust="0"/>
    <p:restoredTop sz="94660"/>
  </p:normalViewPr>
  <p:slideViewPr>
    <p:cSldViewPr>
      <p:cViewPr varScale="1">
        <p:scale>
          <a:sx n="120" d="100"/>
          <a:sy n="120" d="100"/>
        </p:scale>
        <p:origin x="172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3DC06-A78C-001C-7F5E-EFE2FBE2B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DDEA0-7A08-4FF1-A933-507479256A29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553D1-51CC-E31D-949B-2FF36B711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8BDBF-6813-E40C-43EA-17BA7CB3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A3336-D31D-451A-984D-0D3F68244342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994310654"/>
      </p:ext>
    </p:extLst>
  </p:cSld>
  <p:clrMapOvr>
    <a:masterClrMapping/>
  </p:clrMapOvr>
  <p:transition>
    <p:newsflash/>
    <p:sndAc>
      <p:stSnd>
        <p:snd r:embed="rId1" name="0751 - metal echo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4911C-B8D3-A337-7181-7511D9710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C138C-88D2-486B-B039-A2A4CA4868A7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0A84E-A1C9-AAC2-D8C4-622911C4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13207-6511-41EF-29C3-B079E01A8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AEEFD-6AE9-4B49-9E15-54A440186929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1593227005"/>
      </p:ext>
    </p:extLst>
  </p:cSld>
  <p:clrMapOvr>
    <a:masterClrMapping/>
  </p:clrMapOvr>
  <p:transition>
    <p:newsflash/>
    <p:sndAc>
      <p:stSnd>
        <p:snd r:embed="rId1" name="0751 - metal echo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A83A4-747D-E905-539E-3D51675C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877B7-E218-495E-AFEC-ABE460184E6F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C367A-E0A1-FB44-8EB0-6BB8B379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B41E0-06F7-29C5-6A0B-55339B1A9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24897-AD8A-4488-996F-24A054EEACFD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1289220325"/>
      </p:ext>
    </p:extLst>
  </p:cSld>
  <p:clrMapOvr>
    <a:masterClrMapping/>
  </p:clrMapOvr>
  <p:transition>
    <p:newsflash/>
    <p:sndAc>
      <p:stSnd>
        <p:snd r:embed="rId1" name="0751 - metal echo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23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5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51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19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9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57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25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9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7B164-501B-FBFB-60D5-A2C949E4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75219-298A-4B85-A6CC-A1650845473E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AF6E6-B651-2B62-7E94-FD0D1951B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50780-6B8D-909B-C00C-BD55CBB4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6E33B-3958-4923-8C25-3B8E10B73991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2211801588"/>
      </p:ext>
    </p:extLst>
  </p:cSld>
  <p:clrMapOvr>
    <a:masterClrMapping/>
  </p:clrMapOvr>
  <p:transition>
    <p:newsflash/>
    <p:sndAc>
      <p:stSnd>
        <p:snd r:embed="rId1" name="0751 - metal echo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91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56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7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A6004-892F-4FC9-3CD6-A2C5CFD81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B7E7A-96AD-4877-B773-2D621BC829EC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E3B75-99F9-BA47-C10E-BAFB0B20C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D067A-DF05-863C-7F47-5283D9ADD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4F367-16AF-4C9B-A8B4-35F9541F7D5C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3839299754"/>
      </p:ext>
    </p:extLst>
  </p:cSld>
  <p:clrMapOvr>
    <a:masterClrMapping/>
  </p:clrMapOvr>
  <p:transition>
    <p:newsflash/>
    <p:sndAc>
      <p:stSnd>
        <p:snd r:embed="rId1" name="0751 - metal echo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02D1DA-C96A-C012-3084-A49EC588A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EFFDA-631F-436F-9885-94CD0F306710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7DA5AE-DE1A-9B52-AB20-FC481641C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A9D8F5-7FF7-51B2-C2D1-E6C03263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144D1-6AF9-4E9D-A5CA-DC56D0016D36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4065884900"/>
      </p:ext>
    </p:extLst>
  </p:cSld>
  <p:clrMapOvr>
    <a:masterClrMapping/>
  </p:clrMapOvr>
  <p:transition>
    <p:newsflash/>
    <p:sndAc>
      <p:stSnd>
        <p:snd r:embed="rId1" name="0751 - metal echo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29D832E-D4E1-1C81-860F-69E19F313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291F4-13D1-4252-A8D2-D32BC408F571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21B1C5A-4CC9-00E1-4105-1707202A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752BC60-0A2F-C41F-883A-5623BF209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78912-85CA-47CA-A787-67E5BBDE5444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3701887448"/>
      </p:ext>
    </p:extLst>
  </p:cSld>
  <p:clrMapOvr>
    <a:masterClrMapping/>
  </p:clrMapOvr>
  <p:transition>
    <p:newsflash/>
    <p:sndAc>
      <p:stSnd>
        <p:snd r:embed="rId1" name="0751 - metal echo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A0C8F63-C89F-8EC1-7EB8-64892177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EC85C-B689-46F3-B548-42E3475F4A19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1F3133E-036D-F653-2C33-5601E97D8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4FF6A65-290A-FCA7-707B-93A9252FA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22E79-B1BE-4827-8106-3E5A6FEF5A0B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1003365699"/>
      </p:ext>
    </p:extLst>
  </p:cSld>
  <p:clrMapOvr>
    <a:masterClrMapping/>
  </p:clrMapOvr>
  <p:transition>
    <p:newsflash/>
    <p:sndAc>
      <p:stSnd>
        <p:snd r:embed="rId1" name="0751 - metal echo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9BA1C52-07B8-A509-3F68-E2D983253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B6CA6-2C7C-4927-8457-C5C979A332DA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378A73E-7DA5-BBFF-ED33-D80D283A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2507EA-931D-0494-36D6-00B2ACC36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11D11-E8F2-41E3-BF46-F03CD0091ADA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2909701243"/>
      </p:ext>
    </p:extLst>
  </p:cSld>
  <p:clrMapOvr>
    <a:masterClrMapping/>
  </p:clrMapOvr>
  <p:transition>
    <p:newsflash/>
    <p:sndAc>
      <p:stSnd>
        <p:snd r:embed="rId1" name="0751 - metal echo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6C8C00-4488-28AD-BAC5-F9D0ED1B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E3743-1029-4BB1-A474-8511A0E7358D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284718-9EF2-1121-8AFA-49D636D16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6A2EBA-D9F1-586B-EADD-7EC1B30B2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6D043-5DEA-473C-8254-993A0F0F8599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3018033951"/>
      </p:ext>
    </p:extLst>
  </p:cSld>
  <p:clrMapOvr>
    <a:masterClrMapping/>
  </p:clrMapOvr>
  <p:transition>
    <p:newsflash/>
    <p:sndAc>
      <p:stSnd>
        <p:snd r:embed="rId1" name="0751 - metal echo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E7AE34-EF32-6FBE-2E0C-8CE7A05B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ED992-4F77-4E1D-8514-91DD893E8C21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D93CE0-8A74-18C3-3B96-77C88BDF3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B6F6A2-F69C-1D38-6880-BC270AEA7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58D16-56B4-4805-AC73-EBD04D20C72D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939012319"/>
      </p:ext>
    </p:extLst>
  </p:cSld>
  <p:clrMapOvr>
    <a:masterClrMapping/>
  </p:clrMapOvr>
  <p:transition>
    <p:newsflash/>
    <p:sndAc>
      <p:stSnd>
        <p:snd r:embed="rId1" name="0751 - metal echo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2369BDC-4873-7138-431B-17C53AB4770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EG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882E2DF-7328-D95A-5FF9-11261E362D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EG"/>
              <a:t>Click to edit Master text styles</a:t>
            </a:r>
          </a:p>
          <a:p>
            <a:pPr lvl="1"/>
            <a:r>
              <a:rPr lang="en-US" altLang="ar-EG"/>
              <a:t>Second level</a:t>
            </a:r>
          </a:p>
          <a:p>
            <a:pPr lvl="2"/>
            <a:r>
              <a:rPr lang="en-US" altLang="ar-EG"/>
              <a:t>Third level</a:t>
            </a:r>
          </a:p>
          <a:p>
            <a:pPr lvl="3"/>
            <a:r>
              <a:rPr lang="en-US" altLang="ar-EG"/>
              <a:t>Fourth level</a:t>
            </a:r>
          </a:p>
          <a:p>
            <a:pPr lvl="4"/>
            <a:r>
              <a:rPr lang="en-US" altLang="ar-EG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DB424-28A7-7AB7-404A-E80E4F7E2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52AE43-1DAF-4B20-A886-74A3E68686AD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BDCED-309A-B5CE-6705-1720535E8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8A066-BFB7-5D2C-61C9-DF9B83DCC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4A6A48B-CC69-4E40-B747-09802F55395F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ransition>
    <p:newsflash/>
    <p:sndAc>
      <p:stSnd>
        <p:snd r:embed="rId13" name="0751 - metal echo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3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sv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audio" Target="../media/audio7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5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svg"/><Relationship Id="rId11" Type="http://schemas.openxmlformats.org/officeDocument/2006/relationships/image" Target="../media/image14.sv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svg"/><Relationship Id="rId11" Type="http://schemas.openxmlformats.org/officeDocument/2006/relationships/image" Target="../media/image33.svg"/><Relationship Id="rId5" Type="http://schemas.openxmlformats.org/officeDocument/2006/relationships/image" Target="../media/image19.sv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audio" Target="../media/audio8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sv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audio" Target="../media/audio1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sv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svg"/><Relationship Id="rId11" Type="http://schemas.openxmlformats.org/officeDocument/2006/relationships/image" Target="../media/image28.svg"/><Relationship Id="rId5" Type="http://schemas.openxmlformats.org/officeDocument/2006/relationships/image" Target="../media/image19.sv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4013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9" name="Freeform 59"/>
          <p:cNvSpPr/>
          <p:nvPr/>
        </p:nvSpPr>
        <p:spPr>
          <a:xfrm rot="9408861">
            <a:off x="774653" y="-3685967"/>
            <a:ext cx="9765048" cy="9321183"/>
          </a:xfrm>
          <a:custGeom>
            <a:avLst/>
            <a:gdLst/>
            <a:ahLst/>
            <a:cxnLst/>
            <a:rect l="l" t="t" r="r" b="b"/>
            <a:pathLst>
              <a:path w="19530096" h="18642365">
                <a:moveTo>
                  <a:pt x="0" y="0"/>
                </a:moveTo>
                <a:lnTo>
                  <a:pt x="19530096" y="0"/>
                </a:lnTo>
                <a:lnTo>
                  <a:pt x="19530096" y="18642364"/>
                </a:lnTo>
                <a:lnTo>
                  <a:pt x="0" y="186423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0" name="Freeform 60"/>
          <p:cNvSpPr/>
          <p:nvPr/>
        </p:nvSpPr>
        <p:spPr>
          <a:xfrm rot="-1343918">
            <a:off x="947578" y="2939609"/>
            <a:ext cx="1409632" cy="2057400"/>
          </a:xfrm>
          <a:custGeom>
            <a:avLst/>
            <a:gdLst/>
            <a:ahLst/>
            <a:cxnLst/>
            <a:rect l="l" t="t" r="r" b="b"/>
            <a:pathLst>
              <a:path w="2819264" h="4114800">
                <a:moveTo>
                  <a:pt x="0" y="0"/>
                </a:moveTo>
                <a:lnTo>
                  <a:pt x="2819264" y="0"/>
                </a:lnTo>
                <a:lnTo>
                  <a:pt x="28192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1" name="Freeform 61"/>
          <p:cNvSpPr/>
          <p:nvPr/>
        </p:nvSpPr>
        <p:spPr>
          <a:xfrm rot="447030">
            <a:off x="2206977" y="4228805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Rectangle 4">
            <a:extLst>
              <a:ext uri="{FF2B5EF4-FFF2-40B4-BE49-F238E27FC236}">
                <a16:creationId xmlns:a16="http://schemas.microsoft.com/office/drawing/2014/main" id="{3F9AE51F-A052-D8F3-4815-B5F12ECC1DFD}"/>
              </a:ext>
            </a:extLst>
          </p:cNvPr>
          <p:cNvSpPr/>
          <p:nvPr/>
        </p:nvSpPr>
        <p:spPr bwMode="auto">
          <a:xfrm>
            <a:off x="3465660" y="580735"/>
            <a:ext cx="5312673" cy="156966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الفصل الثامن</a:t>
            </a:r>
          </a:p>
        </p:txBody>
      </p:sp>
      <p:sp>
        <p:nvSpPr>
          <p:cNvPr id="68" name="TextBox 7">
            <a:extLst>
              <a:ext uri="{FF2B5EF4-FFF2-40B4-BE49-F238E27FC236}">
                <a16:creationId xmlns:a16="http://schemas.microsoft.com/office/drawing/2014/main" id="{36049954-A5AC-05B7-1A5D-543D422B8781}"/>
              </a:ext>
            </a:extLst>
          </p:cNvPr>
          <p:cNvSpPr txBox="1"/>
          <p:nvPr/>
        </p:nvSpPr>
        <p:spPr bwMode="auto">
          <a:xfrm>
            <a:off x="3313684" y="2391018"/>
            <a:ext cx="5616624" cy="132343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الدوال التربيعية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567A9976-666A-99BE-384E-67BDCC48B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762418"/>
            <a:ext cx="750093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algn="ctr" rtl="1" eaLnBrk="1" hangingPunct="1">
              <a:defRPr/>
            </a:pPr>
            <a:r>
              <a:rPr lang="ar-EG" altLang="ar-EG" sz="3600" b="1" dirty="0">
                <a:latin typeface="Calibri" panose="020F0502020204030204" pitchFamily="34" charset="0"/>
              </a:rPr>
              <a:t>5) حل المعادلة التربيعية:</a:t>
            </a:r>
            <a:br>
              <a:rPr lang="ar-EG" altLang="ar-EG" sz="3600" b="1" dirty="0">
                <a:latin typeface="Calibri" panose="020F0502020204030204" pitchFamily="34" charset="0"/>
              </a:rPr>
            </a:br>
            <a:r>
              <a:rPr lang="ar-EG" altLang="ar-EG" sz="3600" b="1" dirty="0">
                <a:latin typeface="Calibri" panose="020F0502020204030204" pitchFamily="34" charset="0"/>
              </a:rPr>
              <a:t> س</a:t>
            </a:r>
            <a:r>
              <a:rPr lang="ar-EG" altLang="ar-EG" sz="3600" b="1" baseline="30000" dirty="0">
                <a:cs typeface="Times New Roman" panose="02020603050405020304" pitchFamily="18" charset="0"/>
              </a:rPr>
              <a:t>2</a:t>
            </a:r>
            <a:r>
              <a:rPr lang="ar-EG" altLang="ar-EG" sz="3600" b="1" dirty="0">
                <a:latin typeface="Calibri" panose="020F0502020204030204" pitchFamily="34" charset="0"/>
              </a:rPr>
              <a:t> – 2س – 15 = 0 </a:t>
            </a:r>
            <a:endParaRPr lang="en-US" altLang="ar-EG" sz="3600" b="1" dirty="0"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9B73C0-A484-E8E6-5492-14B8779A8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2286000"/>
            <a:ext cx="3500437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EG" altLang="ar-EG" sz="4400" b="1"/>
              <a:t>أ) -1، 4</a:t>
            </a:r>
            <a:endParaRPr lang="en-US" altLang="ar-EG" sz="440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EG" altLang="ar-EG" sz="4400" b="1"/>
              <a:t>ب) -3، 5</a:t>
            </a:r>
            <a:endParaRPr lang="en-US" altLang="ar-EG" sz="440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EG" altLang="ar-EG" sz="4400" b="1"/>
              <a:t>جـ) 3، -5</a:t>
            </a:r>
            <a:endParaRPr lang="en-US" altLang="ar-EG" sz="440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EG" altLang="ar-EG" sz="4400" b="1"/>
              <a:t>د)   </a:t>
            </a:r>
            <a:r>
              <a:rPr lang="en-US" altLang="ar-EG" sz="4400" b="1"/>
              <a:t>Ø</a:t>
            </a:r>
            <a:r>
              <a:rPr lang="ar-EG" altLang="ar-EG" sz="4400" b="1"/>
              <a:t> </a:t>
            </a:r>
            <a:endParaRPr lang="en-US" altLang="ar-EG" sz="4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D622C8-8004-3F0C-F3AA-CF0BD1FEAB8A}"/>
              </a:ext>
            </a:extLst>
          </p:cNvPr>
          <p:cNvSpPr/>
          <p:nvPr/>
        </p:nvSpPr>
        <p:spPr>
          <a:xfrm>
            <a:off x="4143372" y="3516815"/>
            <a:ext cx="6623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✔</a:t>
            </a:r>
            <a:endParaRPr lang="ar-EG" sz="4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newsflash/>
    <p:sndAc>
      <p:stSnd>
        <p:snd r:embed="rId2" name="0751 - metal ech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al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61663C05-654B-E2C5-4093-8016192CA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650" y="1403350"/>
            <a:ext cx="50927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EG" altLang="ar-EG" sz="4400" b="1">
                <a:solidFill>
                  <a:srgbClr val="6600FF"/>
                </a:solidFill>
              </a:rPr>
              <a:t>س</a:t>
            </a:r>
            <a:r>
              <a:rPr lang="ar-EG" altLang="ar-EG" sz="4400" b="1" baseline="30000">
                <a:solidFill>
                  <a:srgbClr val="6600FF"/>
                </a:solidFill>
              </a:rPr>
              <a:t>2</a:t>
            </a:r>
            <a:r>
              <a:rPr lang="ar-EG" altLang="ar-EG" sz="4400" b="1">
                <a:solidFill>
                  <a:srgbClr val="6600FF"/>
                </a:solidFill>
              </a:rPr>
              <a:t> – 2س – 15 = 0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EG" altLang="ar-EG" sz="4400" b="1">
                <a:solidFill>
                  <a:srgbClr val="6600FF"/>
                </a:solidFill>
              </a:rPr>
              <a:t>(س+3) (س-5) = 0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EG" altLang="ar-EG" sz="4400" b="1">
                <a:solidFill>
                  <a:srgbClr val="6600FF"/>
                </a:solidFill>
              </a:rPr>
              <a:t>س = -3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EG" altLang="ar-EG" sz="4400" b="1">
                <a:solidFill>
                  <a:srgbClr val="6600FF"/>
                </a:solidFill>
              </a:rPr>
              <a:t>س = 5</a:t>
            </a:r>
            <a:endParaRPr lang="en-US" altLang="ar-EG" sz="4400">
              <a:solidFill>
                <a:srgbClr val="6600FF"/>
              </a:solidFill>
            </a:endParaRPr>
          </a:p>
        </p:txBody>
      </p:sp>
    </p:spTree>
  </p:cSld>
  <p:clrMapOvr>
    <a:masterClrMapping/>
  </p:clrMapOvr>
  <p:transition>
    <p:newsflash/>
    <p:sndAc>
      <p:stSnd>
        <p:snd r:embed="rId2" name="0751 - metal ech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5BF1868-9AF7-6486-450D-A38915F5F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3143250"/>
            <a:ext cx="63579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EG" altLang="ar-EG" sz="4800" b="1"/>
              <a:t>أ) -4                  ب) -1</a:t>
            </a:r>
            <a:endParaRPr lang="en-US" altLang="ar-EG" sz="480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EG" altLang="ar-EG" sz="4800" b="1"/>
              <a:t>جـ) 2                   د) 3</a:t>
            </a:r>
            <a:endParaRPr lang="en-US" altLang="ar-EG" sz="480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98EE301E-4FCC-E1D0-6EF5-9DA4E8A12508}"/>
              </a:ext>
            </a:extLst>
          </p:cNvPr>
          <p:cNvGrpSpPr>
            <a:grpSpLocks/>
          </p:cNvGrpSpPr>
          <p:nvPr/>
        </p:nvGrpSpPr>
        <p:grpSpPr bwMode="auto">
          <a:xfrm>
            <a:off x="749300" y="681038"/>
            <a:ext cx="7643813" cy="1755775"/>
            <a:chOff x="750093" y="681755"/>
            <a:chExt cx="7643813" cy="1754326"/>
          </a:xfrm>
        </p:grpSpPr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64CCFDC2-5760-9995-A1DF-27459707F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093" y="681755"/>
              <a:ext cx="7643813" cy="17543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anchor="ctr">
              <a:spAutoFit/>
            </a:bodyPr>
            <a:lstStyle/>
            <a:p>
              <a:pPr algn="ctr" rtl="1" eaLnBrk="1" hangingPunct="1">
                <a:defRPr/>
              </a:pPr>
              <a:r>
                <a:rPr lang="ar-EG" altLang="ar-EG" sz="3600" b="1" dirty="0">
                  <a:latin typeface="Calibri" panose="020F0502020204030204" pitchFamily="34" charset="0"/>
                </a:rPr>
                <a:t>6) ما قيمة ر التي تجـعل ميل المستقيم المار بالنقطتين (-4، 8)، (ر، 12) يساوي        .</a:t>
              </a:r>
            </a:p>
            <a:p>
              <a:pPr algn="ctr" rtl="1" eaLnBrk="1" hangingPunct="1">
                <a:defRPr/>
              </a:pPr>
              <a:endParaRPr lang="en-US" altLang="ar-EG" sz="3600" b="1" dirty="0">
                <a:latin typeface="Calibri" panose="020F0502020204030204" pitchFamily="34" charset="0"/>
              </a:endParaRPr>
            </a:p>
          </p:txBody>
        </p:sp>
        <p:grpSp>
          <p:nvGrpSpPr>
            <p:cNvPr id="27656" name="Group 22">
              <a:extLst>
                <a:ext uri="{FF2B5EF4-FFF2-40B4-BE49-F238E27FC236}">
                  <a16:creationId xmlns:a16="http://schemas.microsoft.com/office/drawing/2014/main" id="{553C2555-AD28-CFAD-BFE0-43A2B497BB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7500" y="1101725"/>
              <a:ext cx="823913" cy="1174750"/>
              <a:chOff x="1017" y="3569"/>
              <a:chExt cx="317" cy="589"/>
            </a:xfrm>
          </p:grpSpPr>
          <p:sp>
            <p:nvSpPr>
              <p:cNvPr id="27657" name="Text Box 23">
                <a:extLst>
                  <a:ext uri="{FF2B5EF4-FFF2-40B4-BE49-F238E27FC236}">
                    <a16:creationId xmlns:a16="http://schemas.microsoft.com/office/drawing/2014/main" id="{31BEDEB7-9503-2DCE-57FD-432E748D5B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5" y="3569"/>
                <a:ext cx="204" cy="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EG" altLang="ar-EG" sz="4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altLang="ar-EG" sz="4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7658" name="Group 24">
                <a:extLst>
                  <a:ext uri="{FF2B5EF4-FFF2-40B4-BE49-F238E27FC236}">
                    <a16:creationId xmlns:a16="http://schemas.microsoft.com/office/drawing/2014/main" id="{256C744B-24F4-EFD1-C25E-210B0A613B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7" y="3803"/>
                <a:ext cx="317" cy="355"/>
                <a:chOff x="1017" y="3803"/>
                <a:chExt cx="317" cy="355"/>
              </a:xfrm>
            </p:grpSpPr>
            <p:sp>
              <p:nvSpPr>
                <p:cNvPr id="27659" name="Text Box 25">
                  <a:extLst>
                    <a:ext uri="{FF2B5EF4-FFF2-40B4-BE49-F238E27FC236}">
                      <a16:creationId xmlns:a16="http://schemas.microsoft.com/office/drawing/2014/main" id="{542E850D-F5F8-5C24-D3D4-0C930B2A47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17" y="3803"/>
                  <a:ext cx="317" cy="3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EG" altLang="ar-EG" sz="40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altLang="ar-EG" sz="40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660" name="Line 26">
                  <a:extLst>
                    <a:ext uri="{FF2B5EF4-FFF2-40B4-BE49-F238E27FC236}">
                      <a16:creationId xmlns:a16="http://schemas.microsoft.com/office/drawing/2014/main" id="{F51D5F24-3536-187C-988B-D71F947B6A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66" y="3838"/>
                  <a:ext cx="2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EG"/>
                </a:p>
              </p:txBody>
            </p:sp>
          </p:grp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1E8B013-D754-CFC9-5196-6FD1BC83EAE0}"/>
              </a:ext>
            </a:extLst>
          </p:cNvPr>
          <p:cNvSpPr/>
          <p:nvPr/>
        </p:nvSpPr>
        <p:spPr>
          <a:xfrm>
            <a:off x="1643042" y="3429000"/>
            <a:ext cx="6623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✔</a:t>
            </a:r>
            <a:endParaRPr lang="ar-EG" sz="4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newsflash/>
    <p:sndAc>
      <p:stSnd>
        <p:snd r:embed="rId2" name="0751 - metal ech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2D5A07E-BFD8-3FA0-A4ED-3611A9BC3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930275"/>
            <a:ext cx="3313112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  <p:sndAc>
      <p:stSnd>
        <p:snd r:embed="rId2" name="0751 - metal ech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143767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>
            <a:off x="731618" y="840813"/>
            <a:ext cx="7273937" cy="5282044"/>
          </a:xfrm>
          <a:custGeom>
            <a:avLst/>
            <a:gdLst/>
            <a:ahLst/>
            <a:cxnLst/>
            <a:rect l="l" t="t" r="r" b="b"/>
            <a:pathLst>
              <a:path w="14547873" h="10564088">
                <a:moveTo>
                  <a:pt x="0" y="0"/>
                </a:moveTo>
                <a:lnTo>
                  <a:pt x="14547873" y="0"/>
                </a:lnTo>
                <a:lnTo>
                  <a:pt x="14547873" y="10564088"/>
                </a:lnTo>
                <a:lnTo>
                  <a:pt x="0" y="105640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875" t="-35043" r="-2284" b="-18821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 rot="-3781401">
            <a:off x="512013" y="3886037"/>
            <a:ext cx="1317370" cy="1317370"/>
          </a:xfrm>
          <a:custGeom>
            <a:avLst/>
            <a:gdLst/>
            <a:ahLst/>
            <a:cxnLst/>
            <a:rect l="l" t="t" r="r" b="b"/>
            <a:pathLst>
              <a:path w="2634739" h="2634739">
                <a:moveTo>
                  <a:pt x="0" y="0"/>
                </a:moveTo>
                <a:lnTo>
                  <a:pt x="2634739" y="0"/>
                </a:lnTo>
                <a:lnTo>
                  <a:pt x="2634739" y="2634740"/>
                </a:lnTo>
                <a:lnTo>
                  <a:pt x="0" y="26347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2444414">
            <a:off x="7186662" y="1614968"/>
            <a:ext cx="1323778" cy="856846"/>
          </a:xfrm>
          <a:custGeom>
            <a:avLst/>
            <a:gdLst/>
            <a:ahLst/>
            <a:cxnLst/>
            <a:rect l="l" t="t" r="r" b="b"/>
            <a:pathLst>
              <a:path w="2647556" h="1713691">
                <a:moveTo>
                  <a:pt x="0" y="0"/>
                </a:moveTo>
                <a:lnTo>
                  <a:pt x="2647556" y="0"/>
                </a:lnTo>
                <a:lnTo>
                  <a:pt x="2647556" y="1713691"/>
                </a:lnTo>
                <a:lnTo>
                  <a:pt x="0" y="171369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6" name="TextBox 3">
            <a:extLst>
              <a:ext uri="{FF2B5EF4-FFF2-40B4-BE49-F238E27FC236}">
                <a16:creationId xmlns:a16="http://schemas.microsoft.com/office/drawing/2014/main" id="{B019EA4D-D639-4F4B-903D-55007F259594}"/>
              </a:ext>
            </a:extLst>
          </p:cNvPr>
          <p:cNvSpPr txBox="1"/>
          <p:nvPr/>
        </p:nvSpPr>
        <p:spPr bwMode="auto">
          <a:xfrm>
            <a:off x="1816400" y="2063230"/>
            <a:ext cx="4919229" cy="1123712"/>
          </a:xfrm>
          <a:prstGeom prst="flowChartAlternateProcess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6000" b="1" dirty="0">
                <a:solidFill>
                  <a:srgbClr val="C00000"/>
                </a:solidFill>
                <a:cs typeface="Times New Roman" panose="02020603050405020304" pitchFamily="18" charset="0"/>
              </a:rPr>
              <a:t>إجـابة قصيرة:</a:t>
            </a:r>
          </a:p>
        </p:txBody>
      </p:sp>
      <p:sp>
        <p:nvSpPr>
          <p:cNvPr id="67" name="TextBox 10">
            <a:extLst>
              <a:ext uri="{FF2B5EF4-FFF2-40B4-BE49-F238E27FC236}">
                <a16:creationId xmlns:a16="http://schemas.microsoft.com/office/drawing/2014/main" id="{2D165D8A-7B2F-4362-9B62-BF7AD63ED79D}"/>
              </a:ext>
            </a:extLst>
          </p:cNvPr>
          <p:cNvSpPr txBox="1"/>
          <p:nvPr/>
        </p:nvSpPr>
        <p:spPr bwMode="auto">
          <a:xfrm>
            <a:off x="1427593" y="3985482"/>
            <a:ext cx="6664100" cy="92333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 eaLnBrk="1" hangingPunct="1">
              <a:tabLst>
                <a:tab pos="6035675" algn="l"/>
              </a:tabLst>
              <a:defRPr/>
            </a:pPr>
            <a:r>
              <a:rPr lang="ar-EG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a typeface="Times New Roman" pitchFamily="18" charset="0"/>
              </a:rPr>
              <a:t>أجـب عن الأسئلة الآتية:</a:t>
            </a:r>
          </a:p>
        </p:txBody>
      </p:sp>
    </p:spTree>
    <p:extLst>
      <p:ext uri="{BB962C8B-B14F-4D97-AF65-F5344CB8AC3E}">
        <p14:creationId xmlns:p14="http://schemas.microsoft.com/office/powerpoint/2010/main" val="1890605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20F234DB-6E74-27DD-C3F0-D5933D187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7" y="548680"/>
            <a:ext cx="7858125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ar-EG" altLang="ar-EG" sz="4400" b="1" dirty="0">
                <a:cs typeface="Times New Roman" panose="02020603050405020304" pitchFamily="18" charset="0"/>
              </a:rPr>
              <a:t>7) استعمل القانون العام لحل المعادلة التربيعية: 2س</a:t>
            </a:r>
            <a:r>
              <a:rPr lang="ar-EG" altLang="ar-EG" sz="4400" b="1" baseline="30000" dirty="0">
                <a:cs typeface="Times New Roman" panose="02020603050405020304" pitchFamily="18" charset="0"/>
              </a:rPr>
              <a:t>2</a:t>
            </a:r>
            <a:r>
              <a:rPr lang="ar-EG" altLang="ar-EG" sz="4400" b="1" dirty="0">
                <a:cs typeface="Times New Roman" panose="02020603050405020304" pitchFamily="18" charset="0"/>
              </a:rPr>
              <a:t> – 6س + 3 = 0</a:t>
            </a:r>
            <a:endParaRPr lang="ar-EG" altLang="ar-EG" sz="4800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C1980A7-A6D4-1644-B177-1ADDEA1F6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349500"/>
            <a:ext cx="340995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  <p:sndAc>
      <p:stSnd>
        <p:snd r:embed="rId2" name="0751 - metal ech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>
            <a:extLst>
              <a:ext uri="{FF2B5EF4-FFF2-40B4-BE49-F238E27FC236}">
                <a16:creationId xmlns:a16="http://schemas.microsoft.com/office/drawing/2014/main" id="{89205A0D-CC4A-3D4F-C806-DEDC02232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86" y="642918"/>
            <a:ext cx="7734807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rtl="1" eaLnBrk="1" hangingPunct="1">
              <a:defRPr/>
            </a:pPr>
            <a:r>
              <a:rPr lang="ar-EG" sz="4400" b="1" dirty="0">
                <a:cs typeface="Times New Roman" panose="02020603050405020304" pitchFamily="18" charset="0"/>
              </a:rPr>
              <a:t>8) استعمل التمثيل البياني الآتي للمعادلة التربيعية للإجـابة عن الأسئلة أدناه .</a:t>
            </a:r>
          </a:p>
        </p:txBody>
      </p:sp>
      <p:pic>
        <p:nvPicPr>
          <p:cNvPr id="51202" name="Picture 2">
            <a:extLst>
              <a:ext uri="{FF2B5EF4-FFF2-40B4-BE49-F238E27FC236}">
                <a16:creationId xmlns:a16="http://schemas.microsoft.com/office/drawing/2014/main" id="{F706FABC-9867-34BB-71BB-0765FBA9D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4355976" y="3062570"/>
            <a:ext cx="2640294" cy="259228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ransition>
    <p:newsflash/>
    <p:sndAc>
      <p:stSnd>
        <p:snd r:embed="rId2" name="0751 - metal ech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_Last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CA58ACD-1B3D-CC76-F9CF-6F29EE86A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5371" y="1257068"/>
            <a:ext cx="416331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defRPr/>
            </a:pPr>
            <a:r>
              <a:rPr lang="ar-EG" altLang="ar-EG" sz="4800" b="1" dirty="0">
                <a:latin typeface="Calibri" panose="020F0502020204030204" pitchFamily="34" charset="0"/>
              </a:rPr>
              <a:t>أ) ما إحداثيا الرأس؟</a:t>
            </a:r>
            <a:endParaRPr lang="en-US" altLang="ar-EG" sz="4800" dirty="0">
              <a:latin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C614F0-0F5F-C68E-FA25-A913C88F3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413" y="4149725"/>
            <a:ext cx="6715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sz="7200" b="1" dirty="0">
                <a:solidFill>
                  <a:srgbClr val="C00000"/>
                </a:solidFill>
              </a:rPr>
              <a:t>(1، 4)</a:t>
            </a:r>
            <a:endParaRPr lang="en-US" altLang="ar-EG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  <p:sndAc>
      <p:stSnd>
        <p:snd r:embed="rId2" name="0751 - metal ech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it_Stone_Kupp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0ED8D44-1A6D-EE1B-FF01-D33ADC7ED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836712"/>
            <a:ext cx="7764427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r" rtl="1" eaLnBrk="1" hangingPunct="1">
              <a:defRPr/>
            </a:pPr>
            <a:r>
              <a:rPr lang="ar-EG" altLang="ar-EG" sz="4000" b="1" dirty="0">
                <a:latin typeface="Calibri" panose="020F0502020204030204" pitchFamily="34" charset="0"/>
              </a:rPr>
              <a:t>ب) ما إحداثيا نقطة التقاطع مع المقطع الصادي؟</a:t>
            </a:r>
            <a:endParaRPr lang="en-US" altLang="ar-EG" sz="4000" b="1" dirty="0"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491270-7D3E-8157-CF99-EC1F67BF2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4508500"/>
            <a:ext cx="6715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sz="6000" b="1" dirty="0">
                <a:solidFill>
                  <a:srgbClr val="C00000"/>
                </a:solidFill>
              </a:rPr>
              <a:t>(0، 3)</a:t>
            </a:r>
          </a:p>
        </p:txBody>
      </p:sp>
    </p:spTree>
  </p:cSld>
  <p:clrMapOvr>
    <a:masterClrMapping/>
  </p:clrMapOvr>
  <p:transition>
    <p:newsflash/>
    <p:sndAc>
      <p:stSnd>
        <p:snd r:embed="rId2" name="0751 - metal ech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it_Stone_Kupp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B774FC-D984-97B1-8E88-F38CBC84D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068813"/>
            <a:ext cx="577754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r" rtl="1" eaLnBrk="1" hangingPunct="1">
              <a:defRPr/>
            </a:pPr>
            <a:r>
              <a:rPr lang="ar-EG" altLang="ar-EG" sz="4800" b="1" dirty="0">
                <a:latin typeface="Calibri" panose="020F0502020204030204" pitchFamily="34" charset="0"/>
              </a:rPr>
              <a:t>جـ) ما معادلة محور التماثل؟</a:t>
            </a:r>
            <a:endParaRPr lang="en-US" altLang="ar-EG" sz="4800" b="1" dirty="0"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4EA26-8A3A-8FBB-5CC8-3A6AC1D02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4221163"/>
            <a:ext cx="6715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sz="6000" b="1" dirty="0">
                <a:solidFill>
                  <a:srgbClr val="C00000"/>
                </a:solidFill>
              </a:rPr>
              <a:t>س=1</a:t>
            </a:r>
            <a:endParaRPr lang="en-US" altLang="ar-EG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  <p:sndAc>
      <p:stSnd>
        <p:snd r:embed="rId2" name="0751 - metal ech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it_Stone_Kupp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765" y="489175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1" name="Group 61"/>
          <p:cNvGrpSpPr/>
          <p:nvPr/>
        </p:nvGrpSpPr>
        <p:grpSpPr>
          <a:xfrm rot="-63649">
            <a:off x="383696" y="1119405"/>
            <a:ext cx="8376609" cy="4619191"/>
            <a:chOff x="0" y="0"/>
            <a:chExt cx="22337622" cy="12317841"/>
          </a:xfrm>
        </p:grpSpPr>
        <p:sp>
          <p:nvSpPr>
            <p:cNvPr id="62" name="Freeform 62"/>
            <p:cNvSpPr/>
            <p:nvPr/>
          </p:nvSpPr>
          <p:spPr>
            <a:xfrm>
              <a:off x="0" y="3713493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3" name="Freeform 63"/>
            <p:cNvSpPr/>
            <p:nvPr/>
          </p:nvSpPr>
          <p:spPr>
            <a:xfrm rot="-10800000">
              <a:off x="0" y="2296215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4" name="Freeform 64"/>
            <p:cNvSpPr/>
            <p:nvPr/>
          </p:nvSpPr>
          <p:spPr>
            <a:xfrm rot="-10800000">
              <a:off x="0" y="0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839546" y="2032759"/>
            <a:ext cx="5123005" cy="2663548"/>
            <a:chOff x="0" y="0"/>
            <a:chExt cx="1978702" cy="635605"/>
          </a:xfrm>
        </p:grpSpPr>
        <p:sp>
          <p:nvSpPr>
            <p:cNvPr id="68" name="Freeform 68"/>
            <p:cNvSpPr/>
            <p:nvPr/>
          </p:nvSpPr>
          <p:spPr>
            <a:xfrm>
              <a:off x="9779" y="6223"/>
              <a:ext cx="1963970" cy="620238"/>
            </a:xfrm>
            <a:custGeom>
              <a:avLst/>
              <a:gdLst/>
              <a:ahLst/>
              <a:cxnLst/>
              <a:rect l="l" t="t" r="r" b="b"/>
              <a:pathLst>
                <a:path w="1963970" h="620238">
                  <a:moveTo>
                    <a:pt x="1963462" y="479014"/>
                  </a:moveTo>
                  <a:lnTo>
                    <a:pt x="1963462" y="455519"/>
                  </a:lnTo>
                  <a:cubicBezTo>
                    <a:pt x="1963462" y="455138"/>
                    <a:pt x="1963462" y="454757"/>
                    <a:pt x="1963462" y="454376"/>
                  </a:cubicBezTo>
                  <a:cubicBezTo>
                    <a:pt x="1963462" y="454503"/>
                    <a:pt x="1963462" y="454757"/>
                    <a:pt x="1963462" y="454884"/>
                  </a:cubicBezTo>
                  <a:lnTo>
                    <a:pt x="1963208" y="212861"/>
                  </a:lnTo>
                  <a:lnTo>
                    <a:pt x="1963208" y="212224"/>
                  </a:lnTo>
                  <a:cubicBezTo>
                    <a:pt x="1963208" y="211715"/>
                    <a:pt x="1963208" y="211205"/>
                    <a:pt x="1963208" y="210823"/>
                  </a:cubicBezTo>
                  <a:lnTo>
                    <a:pt x="1963208" y="163195"/>
                  </a:lnTo>
                  <a:cubicBezTo>
                    <a:pt x="1963335" y="164084"/>
                    <a:pt x="1963462" y="165608"/>
                    <a:pt x="1963589" y="167259"/>
                  </a:cubicBezTo>
                  <a:cubicBezTo>
                    <a:pt x="1962954" y="151384"/>
                    <a:pt x="1963716" y="134112"/>
                    <a:pt x="1963208" y="125349"/>
                  </a:cubicBezTo>
                  <a:lnTo>
                    <a:pt x="1962827" y="126238"/>
                  </a:lnTo>
                  <a:cubicBezTo>
                    <a:pt x="1962700" y="120777"/>
                    <a:pt x="1962573" y="115824"/>
                    <a:pt x="1962700" y="110998"/>
                  </a:cubicBezTo>
                  <a:cubicBezTo>
                    <a:pt x="1962573" y="105283"/>
                    <a:pt x="1962700" y="98552"/>
                    <a:pt x="1961811" y="92456"/>
                  </a:cubicBezTo>
                  <a:cubicBezTo>
                    <a:pt x="1960160" y="80010"/>
                    <a:pt x="1956858" y="66929"/>
                    <a:pt x="1947714" y="52451"/>
                  </a:cubicBezTo>
                  <a:lnTo>
                    <a:pt x="1947714" y="52705"/>
                  </a:lnTo>
                  <a:cubicBezTo>
                    <a:pt x="1940221" y="40894"/>
                    <a:pt x="1930061" y="28448"/>
                    <a:pt x="1920409" y="20828"/>
                  </a:cubicBezTo>
                  <a:cubicBezTo>
                    <a:pt x="1906312" y="11176"/>
                    <a:pt x="1918758" y="20828"/>
                    <a:pt x="1906693" y="13589"/>
                  </a:cubicBezTo>
                  <a:cubicBezTo>
                    <a:pt x="1905804" y="12827"/>
                    <a:pt x="1904153" y="12446"/>
                    <a:pt x="1902248" y="12319"/>
                  </a:cubicBezTo>
                  <a:cubicBezTo>
                    <a:pt x="1895644" y="9017"/>
                    <a:pt x="1894628" y="8890"/>
                    <a:pt x="1893485" y="8636"/>
                  </a:cubicBezTo>
                  <a:cubicBezTo>
                    <a:pt x="1892342" y="8509"/>
                    <a:pt x="1891326" y="8001"/>
                    <a:pt x="1883960" y="5588"/>
                  </a:cubicBezTo>
                  <a:cubicBezTo>
                    <a:pt x="1883198" y="5334"/>
                    <a:pt x="1882309" y="5080"/>
                    <a:pt x="1881420" y="4699"/>
                  </a:cubicBezTo>
                  <a:lnTo>
                    <a:pt x="1880023" y="3429"/>
                  </a:lnTo>
                  <a:cubicBezTo>
                    <a:pt x="1877483" y="2667"/>
                    <a:pt x="1873038" y="2921"/>
                    <a:pt x="1868593" y="3302"/>
                  </a:cubicBezTo>
                  <a:cubicBezTo>
                    <a:pt x="1866815" y="3048"/>
                    <a:pt x="1865164" y="2540"/>
                    <a:pt x="1863259" y="2413"/>
                  </a:cubicBezTo>
                  <a:cubicBezTo>
                    <a:pt x="1858941" y="2159"/>
                    <a:pt x="1853607" y="1778"/>
                    <a:pt x="1849797" y="1778"/>
                  </a:cubicBezTo>
                  <a:cubicBezTo>
                    <a:pt x="1845860" y="1778"/>
                    <a:pt x="1841923" y="1778"/>
                    <a:pt x="1837986" y="1778"/>
                  </a:cubicBezTo>
                  <a:cubicBezTo>
                    <a:pt x="1829985" y="1778"/>
                    <a:pt x="1821730" y="1778"/>
                    <a:pt x="1813221" y="1778"/>
                  </a:cubicBezTo>
                  <a:cubicBezTo>
                    <a:pt x="1796076" y="1778"/>
                    <a:pt x="1778042" y="1905"/>
                    <a:pt x="1722604" y="1905"/>
                  </a:cubicBezTo>
                  <a:lnTo>
                    <a:pt x="1725356" y="1651"/>
                  </a:lnTo>
                  <a:lnTo>
                    <a:pt x="1548296" y="1905"/>
                  </a:lnTo>
                  <a:cubicBezTo>
                    <a:pt x="1475820" y="1905"/>
                    <a:pt x="1402427" y="1905"/>
                    <a:pt x="1329034" y="2032"/>
                  </a:cubicBezTo>
                  <a:cubicBezTo>
                    <a:pt x="1286833" y="2032"/>
                    <a:pt x="1241880" y="2286"/>
                    <a:pt x="1196009" y="2540"/>
                  </a:cubicBezTo>
                  <a:lnTo>
                    <a:pt x="835466" y="3048"/>
                  </a:lnTo>
                  <a:cubicBezTo>
                    <a:pt x="729964" y="2032"/>
                    <a:pt x="624461" y="2540"/>
                    <a:pt x="520793" y="4572"/>
                  </a:cubicBezTo>
                  <a:lnTo>
                    <a:pt x="490519" y="5334"/>
                  </a:lnTo>
                  <a:cubicBezTo>
                    <a:pt x="318963" y="5080"/>
                    <a:pt x="217130" y="4318"/>
                    <a:pt x="193294" y="3937"/>
                  </a:cubicBezTo>
                  <a:lnTo>
                    <a:pt x="193675" y="4318"/>
                  </a:lnTo>
                  <a:cubicBezTo>
                    <a:pt x="184785" y="4191"/>
                    <a:pt x="162687" y="3429"/>
                    <a:pt x="161925" y="2159"/>
                  </a:cubicBezTo>
                  <a:cubicBezTo>
                    <a:pt x="161798" y="2032"/>
                    <a:pt x="161925" y="1905"/>
                    <a:pt x="161671" y="1905"/>
                  </a:cubicBezTo>
                  <a:cubicBezTo>
                    <a:pt x="159639" y="1905"/>
                    <a:pt x="157734" y="2032"/>
                    <a:pt x="156083" y="2032"/>
                  </a:cubicBezTo>
                  <a:cubicBezTo>
                    <a:pt x="156083" y="2032"/>
                    <a:pt x="101473" y="0"/>
                    <a:pt x="91567" y="3937"/>
                  </a:cubicBezTo>
                  <a:cubicBezTo>
                    <a:pt x="83947" y="4953"/>
                    <a:pt x="75692" y="6858"/>
                    <a:pt x="67183" y="10541"/>
                  </a:cubicBezTo>
                  <a:cubicBezTo>
                    <a:pt x="44323" y="19558"/>
                    <a:pt x="20828" y="40005"/>
                    <a:pt x="9525" y="67183"/>
                  </a:cubicBezTo>
                  <a:cubicBezTo>
                    <a:pt x="3683" y="80518"/>
                    <a:pt x="889" y="95123"/>
                    <a:pt x="889" y="108839"/>
                  </a:cubicBezTo>
                  <a:cubicBezTo>
                    <a:pt x="889" y="111506"/>
                    <a:pt x="889" y="114046"/>
                    <a:pt x="889" y="116713"/>
                  </a:cubicBezTo>
                  <a:lnTo>
                    <a:pt x="889" y="161163"/>
                  </a:lnTo>
                  <a:cubicBezTo>
                    <a:pt x="889" y="171450"/>
                    <a:pt x="889" y="179451"/>
                    <a:pt x="889" y="184023"/>
                  </a:cubicBezTo>
                  <a:lnTo>
                    <a:pt x="889" y="183515"/>
                  </a:lnTo>
                  <a:lnTo>
                    <a:pt x="889" y="201930"/>
                  </a:lnTo>
                  <a:cubicBezTo>
                    <a:pt x="762" y="224323"/>
                    <a:pt x="1016" y="248903"/>
                    <a:pt x="0" y="269789"/>
                  </a:cubicBezTo>
                  <a:cubicBezTo>
                    <a:pt x="0" y="278831"/>
                    <a:pt x="127" y="293222"/>
                    <a:pt x="254" y="310925"/>
                  </a:cubicBezTo>
                  <a:cubicBezTo>
                    <a:pt x="127" y="328627"/>
                    <a:pt x="0" y="343018"/>
                    <a:pt x="0" y="352061"/>
                  </a:cubicBezTo>
                  <a:cubicBezTo>
                    <a:pt x="1016" y="372692"/>
                    <a:pt x="762" y="396890"/>
                    <a:pt x="889" y="419177"/>
                  </a:cubicBezTo>
                  <a:lnTo>
                    <a:pt x="889" y="438374"/>
                  </a:lnTo>
                  <a:lnTo>
                    <a:pt x="889" y="437993"/>
                  </a:lnTo>
                  <a:cubicBezTo>
                    <a:pt x="889" y="441803"/>
                    <a:pt x="889" y="448153"/>
                    <a:pt x="889" y="456154"/>
                  </a:cubicBezTo>
                  <a:lnTo>
                    <a:pt x="889" y="513177"/>
                  </a:lnTo>
                  <a:cubicBezTo>
                    <a:pt x="889" y="526893"/>
                    <a:pt x="3683" y="541498"/>
                    <a:pt x="9525" y="554833"/>
                  </a:cubicBezTo>
                  <a:cubicBezTo>
                    <a:pt x="20828" y="581884"/>
                    <a:pt x="44450" y="602458"/>
                    <a:pt x="67183" y="611475"/>
                  </a:cubicBezTo>
                  <a:cubicBezTo>
                    <a:pt x="78486" y="616301"/>
                    <a:pt x="89662" y="618079"/>
                    <a:pt x="98806" y="618968"/>
                  </a:cubicBezTo>
                  <a:cubicBezTo>
                    <a:pt x="104267" y="619349"/>
                    <a:pt x="108331" y="619349"/>
                    <a:pt x="111633" y="619349"/>
                  </a:cubicBezTo>
                  <a:cubicBezTo>
                    <a:pt x="110871" y="619476"/>
                    <a:pt x="109982" y="619603"/>
                    <a:pt x="108966" y="619603"/>
                  </a:cubicBezTo>
                  <a:cubicBezTo>
                    <a:pt x="111252" y="619476"/>
                    <a:pt x="112776" y="619349"/>
                    <a:pt x="113538" y="619222"/>
                  </a:cubicBezTo>
                  <a:cubicBezTo>
                    <a:pt x="115316" y="619222"/>
                    <a:pt x="116840" y="619222"/>
                    <a:pt x="118237" y="619222"/>
                  </a:cubicBezTo>
                  <a:lnTo>
                    <a:pt x="114300" y="619095"/>
                  </a:lnTo>
                  <a:cubicBezTo>
                    <a:pt x="142748" y="618333"/>
                    <a:pt x="139065" y="619730"/>
                    <a:pt x="161925" y="620238"/>
                  </a:cubicBezTo>
                  <a:cubicBezTo>
                    <a:pt x="161544" y="619984"/>
                    <a:pt x="161798" y="619857"/>
                    <a:pt x="162433" y="619603"/>
                  </a:cubicBezTo>
                  <a:lnTo>
                    <a:pt x="161925" y="620238"/>
                  </a:lnTo>
                  <a:lnTo>
                    <a:pt x="1830747" y="620238"/>
                  </a:lnTo>
                  <a:cubicBezTo>
                    <a:pt x="1833160" y="620238"/>
                    <a:pt x="1835573" y="620238"/>
                    <a:pt x="1837986" y="620238"/>
                  </a:cubicBezTo>
                  <a:cubicBezTo>
                    <a:pt x="1842050" y="620238"/>
                    <a:pt x="1845987" y="620238"/>
                    <a:pt x="1849797" y="620238"/>
                  </a:cubicBezTo>
                  <a:cubicBezTo>
                    <a:pt x="1853607" y="620238"/>
                    <a:pt x="1858941" y="619984"/>
                    <a:pt x="1863259" y="619603"/>
                  </a:cubicBezTo>
                  <a:cubicBezTo>
                    <a:pt x="1865037" y="619349"/>
                    <a:pt x="1866815" y="618968"/>
                    <a:pt x="1868593" y="618714"/>
                  </a:cubicBezTo>
                  <a:cubicBezTo>
                    <a:pt x="1873038" y="619095"/>
                    <a:pt x="1877483" y="619349"/>
                    <a:pt x="1879896" y="618587"/>
                  </a:cubicBezTo>
                  <a:lnTo>
                    <a:pt x="1881039" y="617063"/>
                  </a:lnTo>
                  <a:cubicBezTo>
                    <a:pt x="1881039" y="617063"/>
                    <a:pt x="1898184" y="614523"/>
                    <a:pt x="1912916" y="605633"/>
                  </a:cubicBezTo>
                  <a:cubicBezTo>
                    <a:pt x="1913551" y="605379"/>
                    <a:pt x="1915075" y="604490"/>
                    <a:pt x="1920155" y="601061"/>
                  </a:cubicBezTo>
                  <a:cubicBezTo>
                    <a:pt x="1929807" y="593441"/>
                    <a:pt x="1939967" y="580995"/>
                    <a:pt x="1947460" y="569184"/>
                  </a:cubicBezTo>
                  <a:lnTo>
                    <a:pt x="1947460" y="569438"/>
                  </a:lnTo>
                  <a:cubicBezTo>
                    <a:pt x="1954445" y="558389"/>
                    <a:pt x="1957874" y="548229"/>
                    <a:pt x="1959906" y="538450"/>
                  </a:cubicBezTo>
                  <a:cubicBezTo>
                    <a:pt x="1959906" y="538450"/>
                    <a:pt x="1959906" y="538450"/>
                    <a:pt x="1960033" y="538323"/>
                  </a:cubicBezTo>
                  <a:cubicBezTo>
                    <a:pt x="1960668" y="536672"/>
                    <a:pt x="1961684" y="528798"/>
                    <a:pt x="1961684" y="528798"/>
                  </a:cubicBezTo>
                  <a:cubicBezTo>
                    <a:pt x="1962319" y="523591"/>
                    <a:pt x="1963970" y="508605"/>
                    <a:pt x="1963462" y="479014"/>
                  </a:cubicBezTo>
                  <a:close/>
                </a:path>
              </a:pathLst>
            </a:custGeom>
            <a:solidFill>
              <a:srgbClr val="FDD336"/>
            </a:solid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6471646" y="1586296"/>
            <a:ext cx="1064972" cy="1095215"/>
            <a:chOff x="0" y="0"/>
            <a:chExt cx="2839924" cy="2920572"/>
          </a:xfrm>
        </p:grpSpPr>
        <p:sp>
          <p:nvSpPr>
            <p:cNvPr id="71" name="Freeform 71"/>
            <p:cNvSpPr/>
            <p:nvPr/>
          </p:nvSpPr>
          <p:spPr>
            <a:xfrm rot="5400000">
              <a:off x="109610" y="192257"/>
              <a:ext cx="2620705" cy="2236191"/>
            </a:xfrm>
            <a:custGeom>
              <a:avLst/>
              <a:gdLst/>
              <a:ahLst/>
              <a:cxnLst/>
              <a:rect l="l" t="t" r="r" b="b"/>
              <a:pathLst>
                <a:path w="2620705" h="2236191">
                  <a:moveTo>
                    <a:pt x="0" y="0"/>
                  </a:moveTo>
                  <a:lnTo>
                    <a:pt x="2620704" y="0"/>
                  </a:lnTo>
                  <a:lnTo>
                    <a:pt x="2620704" y="2236191"/>
                  </a:lnTo>
                  <a:lnTo>
                    <a:pt x="0" y="2236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r="-13632"/>
              </a:stretch>
            </a:blipFill>
          </p:spPr>
          <p:txBody>
            <a:bodyPr/>
            <a:lstStyle/>
            <a:p>
              <a:endParaRPr lang="ar-SA"/>
            </a:p>
          </p:txBody>
        </p:sp>
        <p:grpSp>
          <p:nvGrpSpPr>
            <p:cNvPr id="72" name="Group 72"/>
            <p:cNvGrpSpPr/>
            <p:nvPr/>
          </p:nvGrpSpPr>
          <p:grpSpPr>
            <a:xfrm>
              <a:off x="0" y="2485022"/>
              <a:ext cx="2839924" cy="435550"/>
              <a:chOff x="0" y="0"/>
              <a:chExt cx="560973" cy="86035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0" y="0"/>
                <a:ext cx="560973" cy="86035"/>
              </a:xfrm>
              <a:custGeom>
                <a:avLst/>
                <a:gdLst/>
                <a:ahLst/>
                <a:cxnLst/>
                <a:rect l="l" t="t" r="r" b="b"/>
                <a:pathLst>
                  <a:path w="560973" h="86035">
                    <a:moveTo>
                      <a:pt x="18174" y="0"/>
                    </a:moveTo>
                    <a:lnTo>
                      <a:pt x="542799" y="0"/>
                    </a:lnTo>
                    <a:cubicBezTo>
                      <a:pt x="552836" y="0"/>
                      <a:pt x="560973" y="8137"/>
                      <a:pt x="560973" y="18174"/>
                    </a:cubicBezTo>
                    <a:lnTo>
                      <a:pt x="560973" y="67861"/>
                    </a:lnTo>
                    <a:cubicBezTo>
                      <a:pt x="560973" y="77898"/>
                      <a:pt x="552836" y="86035"/>
                      <a:pt x="542799" y="86035"/>
                    </a:cubicBezTo>
                    <a:lnTo>
                      <a:pt x="18174" y="86035"/>
                    </a:lnTo>
                    <a:cubicBezTo>
                      <a:pt x="8137" y="86035"/>
                      <a:pt x="0" y="77898"/>
                      <a:pt x="0" y="67861"/>
                    </a:cubicBezTo>
                    <a:lnTo>
                      <a:pt x="0" y="18174"/>
                    </a:lnTo>
                    <a:cubicBezTo>
                      <a:pt x="0" y="8137"/>
                      <a:pt x="8137" y="0"/>
                      <a:pt x="18174" y="0"/>
                    </a:cubicBezTo>
                    <a:close/>
                  </a:path>
                </a:pathLst>
              </a:custGeom>
              <a:solidFill>
                <a:srgbClr val="B25C2C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0" y="-19050"/>
                <a:ext cx="560973" cy="10508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03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5" name="Group 75"/>
          <p:cNvGrpSpPr/>
          <p:nvPr/>
        </p:nvGrpSpPr>
        <p:grpSpPr>
          <a:xfrm>
            <a:off x="6471646" y="2870059"/>
            <a:ext cx="1064972" cy="1095215"/>
            <a:chOff x="0" y="0"/>
            <a:chExt cx="2839924" cy="2920572"/>
          </a:xfrm>
        </p:grpSpPr>
        <p:sp>
          <p:nvSpPr>
            <p:cNvPr id="76" name="Freeform 76"/>
            <p:cNvSpPr/>
            <p:nvPr/>
          </p:nvSpPr>
          <p:spPr>
            <a:xfrm rot="5400000">
              <a:off x="109610" y="192257"/>
              <a:ext cx="2620705" cy="2236191"/>
            </a:xfrm>
            <a:custGeom>
              <a:avLst/>
              <a:gdLst/>
              <a:ahLst/>
              <a:cxnLst/>
              <a:rect l="l" t="t" r="r" b="b"/>
              <a:pathLst>
                <a:path w="2620705" h="2236191">
                  <a:moveTo>
                    <a:pt x="0" y="0"/>
                  </a:moveTo>
                  <a:lnTo>
                    <a:pt x="2620704" y="0"/>
                  </a:lnTo>
                  <a:lnTo>
                    <a:pt x="2620704" y="2236191"/>
                  </a:lnTo>
                  <a:lnTo>
                    <a:pt x="0" y="2236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r="-13632"/>
              </a:stretch>
            </a:blipFill>
          </p:spPr>
          <p:txBody>
            <a:bodyPr/>
            <a:lstStyle/>
            <a:p>
              <a:endParaRPr lang="ar-SA"/>
            </a:p>
          </p:txBody>
        </p:sp>
        <p:grpSp>
          <p:nvGrpSpPr>
            <p:cNvPr id="77" name="Group 77"/>
            <p:cNvGrpSpPr/>
            <p:nvPr/>
          </p:nvGrpSpPr>
          <p:grpSpPr>
            <a:xfrm>
              <a:off x="0" y="2485022"/>
              <a:ext cx="2839924" cy="435550"/>
              <a:chOff x="0" y="0"/>
              <a:chExt cx="560973" cy="86035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560973" cy="86035"/>
              </a:xfrm>
              <a:custGeom>
                <a:avLst/>
                <a:gdLst/>
                <a:ahLst/>
                <a:cxnLst/>
                <a:rect l="l" t="t" r="r" b="b"/>
                <a:pathLst>
                  <a:path w="560973" h="86035">
                    <a:moveTo>
                      <a:pt x="18174" y="0"/>
                    </a:moveTo>
                    <a:lnTo>
                      <a:pt x="542799" y="0"/>
                    </a:lnTo>
                    <a:cubicBezTo>
                      <a:pt x="552836" y="0"/>
                      <a:pt x="560973" y="8137"/>
                      <a:pt x="560973" y="18174"/>
                    </a:cubicBezTo>
                    <a:lnTo>
                      <a:pt x="560973" y="67861"/>
                    </a:lnTo>
                    <a:cubicBezTo>
                      <a:pt x="560973" y="77898"/>
                      <a:pt x="552836" y="86035"/>
                      <a:pt x="542799" y="86035"/>
                    </a:cubicBezTo>
                    <a:lnTo>
                      <a:pt x="18174" y="86035"/>
                    </a:lnTo>
                    <a:cubicBezTo>
                      <a:pt x="8137" y="86035"/>
                      <a:pt x="0" y="77898"/>
                      <a:pt x="0" y="67861"/>
                    </a:cubicBezTo>
                    <a:lnTo>
                      <a:pt x="0" y="18174"/>
                    </a:lnTo>
                    <a:cubicBezTo>
                      <a:pt x="0" y="8137"/>
                      <a:pt x="8137" y="0"/>
                      <a:pt x="18174" y="0"/>
                    </a:cubicBezTo>
                    <a:close/>
                  </a:path>
                </a:pathLst>
              </a:custGeom>
              <a:solidFill>
                <a:srgbClr val="B25C2C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9" name="TextBox 79"/>
              <p:cNvSpPr txBox="1"/>
              <p:nvPr/>
            </p:nvSpPr>
            <p:spPr>
              <a:xfrm>
                <a:off x="0" y="-19050"/>
                <a:ext cx="560973" cy="10508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03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0" name="Group 80"/>
          <p:cNvGrpSpPr/>
          <p:nvPr/>
        </p:nvGrpSpPr>
        <p:grpSpPr>
          <a:xfrm>
            <a:off x="6471646" y="4153822"/>
            <a:ext cx="1064972" cy="1095215"/>
            <a:chOff x="0" y="0"/>
            <a:chExt cx="2839924" cy="2920572"/>
          </a:xfrm>
        </p:grpSpPr>
        <p:sp>
          <p:nvSpPr>
            <p:cNvPr id="81" name="Freeform 81"/>
            <p:cNvSpPr/>
            <p:nvPr/>
          </p:nvSpPr>
          <p:spPr>
            <a:xfrm rot="5400000">
              <a:off x="109610" y="192257"/>
              <a:ext cx="2620705" cy="2236191"/>
            </a:xfrm>
            <a:custGeom>
              <a:avLst/>
              <a:gdLst/>
              <a:ahLst/>
              <a:cxnLst/>
              <a:rect l="l" t="t" r="r" b="b"/>
              <a:pathLst>
                <a:path w="2620705" h="2236191">
                  <a:moveTo>
                    <a:pt x="0" y="0"/>
                  </a:moveTo>
                  <a:lnTo>
                    <a:pt x="2620704" y="0"/>
                  </a:lnTo>
                  <a:lnTo>
                    <a:pt x="2620704" y="2236191"/>
                  </a:lnTo>
                  <a:lnTo>
                    <a:pt x="0" y="2236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r="-13632"/>
              </a:stretch>
            </a:blipFill>
          </p:spPr>
          <p:txBody>
            <a:bodyPr/>
            <a:lstStyle/>
            <a:p>
              <a:endParaRPr lang="ar-SA"/>
            </a:p>
          </p:txBody>
        </p:sp>
        <p:grpSp>
          <p:nvGrpSpPr>
            <p:cNvPr id="82" name="Group 82"/>
            <p:cNvGrpSpPr/>
            <p:nvPr/>
          </p:nvGrpSpPr>
          <p:grpSpPr>
            <a:xfrm>
              <a:off x="0" y="2485022"/>
              <a:ext cx="2839924" cy="435550"/>
              <a:chOff x="0" y="0"/>
              <a:chExt cx="560973" cy="86035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0" y="0"/>
                <a:ext cx="560973" cy="86035"/>
              </a:xfrm>
              <a:custGeom>
                <a:avLst/>
                <a:gdLst/>
                <a:ahLst/>
                <a:cxnLst/>
                <a:rect l="l" t="t" r="r" b="b"/>
                <a:pathLst>
                  <a:path w="560973" h="86035">
                    <a:moveTo>
                      <a:pt x="18174" y="0"/>
                    </a:moveTo>
                    <a:lnTo>
                      <a:pt x="542799" y="0"/>
                    </a:lnTo>
                    <a:cubicBezTo>
                      <a:pt x="552836" y="0"/>
                      <a:pt x="560973" y="8137"/>
                      <a:pt x="560973" y="18174"/>
                    </a:cubicBezTo>
                    <a:lnTo>
                      <a:pt x="560973" y="67861"/>
                    </a:lnTo>
                    <a:cubicBezTo>
                      <a:pt x="560973" y="77898"/>
                      <a:pt x="552836" y="86035"/>
                      <a:pt x="542799" y="86035"/>
                    </a:cubicBezTo>
                    <a:lnTo>
                      <a:pt x="18174" y="86035"/>
                    </a:lnTo>
                    <a:cubicBezTo>
                      <a:pt x="8137" y="86035"/>
                      <a:pt x="0" y="77898"/>
                      <a:pt x="0" y="67861"/>
                    </a:cubicBezTo>
                    <a:lnTo>
                      <a:pt x="0" y="18174"/>
                    </a:lnTo>
                    <a:cubicBezTo>
                      <a:pt x="0" y="8137"/>
                      <a:pt x="8137" y="0"/>
                      <a:pt x="18174" y="0"/>
                    </a:cubicBezTo>
                    <a:close/>
                  </a:path>
                </a:pathLst>
              </a:custGeom>
              <a:solidFill>
                <a:srgbClr val="B25C2C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" name="TextBox 84"/>
              <p:cNvSpPr txBox="1"/>
              <p:nvPr/>
            </p:nvSpPr>
            <p:spPr>
              <a:xfrm>
                <a:off x="0" y="-19050"/>
                <a:ext cx="560973" cy="10508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03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5" name="TextBox 3">
            <a:extLst>
              <a:ext uri="{FF2B5EF4-FFF2-40B4-BE49-F238E27FC236}">
                <a16:creationId xmlns:a16="http://schemas.microsoft.com/office/drawing/2014/main" id="{5E6AA6ED-150D-4330-96B3-AD50DEF45E20}"/>
              </a:ext>
            </a:extLst>
          </p:cNvPr>
          <p:cNvSpPr txBox="1"/>
          <p:nvPr/>
        </p:nvSpPr>
        <p:spPr bwMode="auto">
          <a:xfrm>
            <a:off x="1165173" y="2763054"/>
            <a:ext cx="4278478" cy="1021556"/>
          </a:xfrm>
          <a:prstGeom prst="flowChartAlternateProcess">
            <a:avLst/>
          </a:prstGeom>
          <a:solidFill>
            <a:srgbClr val="58AB9B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5400" b="1" dirty="0">
                <a:solidFill>
                  <a:prstClr val="black"/>
                </a:solidFill>
                <a:cs typeface="Times New Roman" panose="02020603050405020304" pitchFamily="18" charset="0"/>
              </a:rPr>
              <a:t>اختبار تراكمي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9104" y="523219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5885455">
            <a:off x="989793" y="-1462395"/>
            <a:ext cx="6384093" cy="9442886"/>
          </a:xfrm>
          <a:custGeom>
            <a:avLst/>
            <a:gdLst/>
            <a:ahLst/>
            <a:cxnLst/>
            <a:rect l="l" t="t" r="r" b="b"/>
            <a:pathLst>
              <a:path w="10148129" h="16316518">
                <a:moveTo>
                  <a:pt x="0" y="0"/>
                </a:moveTo>
                <a:lnTo>
                  <a:pt x="10148129" y="0"/>
                </a:lnTo>
                <a:lnTo>
                  <a:pt x="10148129" y="16316518"/>
                </a:lnTo>
                <a:lnTo>
                  <a:pt x="0" y="163165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77488" t="-6186" r="-137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8" name="Rectangle 5">
            <a:extLst>
              <a:ext uri="{FF2B5EF4-FFF2-40B4-BE49-F238E27FC236}">
                <a16:creationId xmlns:a16="http://schemas.microsoft.com/office/drawing/2014/main" id="{72F4CCC4-3D84-4DB1-A563-E197FDFAE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7" y="1556792"/>
            <a:ext cx="7632848" cy="193899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EG" altLang="ar-EG" sz="4000" b="1" dirty="0">
                <a:latin typeface="Calibri" panose="020F0502020204030204" pitchFamily="34" charset="0"/>
              </a:rPr>
              <a:t>9) ثمن 5 دفاتر و3أقلام 19,5 ريالًا،</a:t>
            </a:r>
          </a:p>
          <a:p>
            <a:pPr algn="ctr" rtl="1" eaLnBrk="1" hangingPunct="1">
              <a:defRPr/>
            </a:pPr>
            <a:r>
              <a:rPr lang="ar-EG" altLang="ar-EG" sz="4000" b="1" dirty="0">
                <a:latin typeface="Calibri" panose="020F0502020204030204" pitchFamily="34" charset="0"/>
              </a:rPr>
              <a:t> وثمن 4 دفاتر و6 أقلام 21 ريالًا،</a:t>
            </a:r>
          </a:p>
          <a:p>
            <a:pPr algn="ctr" rtl="1" eaLnBrk="1" hangingPunct="1">
              <a:defRPr/>
            </a:pPr>
            <a:r>
              <a:rPr lang="ar-EG" altLang="ar-EG" sz="4000" b="1" dirty="0">
                <a:latin typeface="Calibri" panose="020F0502020204030204" pitchFamily="34" charset="0"/>
              </a:rPr>
              <a:t> استعمل هذه المعطيات في الإجـابة عما يأتي: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5748B4F-A3AB-371B-BED9-A4AABAFAB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2" y="919787"/>
            <a:ext cx="7572375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ar-EG"/>
            </a:defPPr>
            <a:lvl1pPr>
              <a:defRPr sz="4400" b="1">
                <a:latin typeface="Calibri" panose="020F0502020204030204" pitchFamily="34" charset="0"/>
              </a:defRPr>
            </a:lvl1pPr>
          </a:lstStyle>
          <a:p>
            <a:pPr algn="r" rtl="1" eaLnBrk="1" hangingPunct="1">
              <a:defRPr/>
            </a:pPr>
            <a:r>
              <a:rPr lang="ar-EG" altLang="ar-EG" dirty="0"/>
              <a:t>أ) اكتب نظامًا من المعادلات يمثل هذا الموقف .</a:t>
            </a:r>
            <a:endParaRPr lang="en-US" altLang="ar-EG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C72CF3-BB71-C2A7-D90F-EEF4A7BAB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3384550"/>
            <a:ext cx="67151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5400" b="1" dirty="0">
                <a:solidFill>
                  <a:srgbClr val="C00000"/>
                </a:solidFill>
              </a:rPr>
              <a:t>5س+3ص=19.5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ar-EG" altLang="ar-EG" sz="5400" b="1" dirty="0">
                <a:solidFill>
                  <a:srgbClr val="C00000"/>
                </a:solidFill>
              </a:rPr>
              <a:t>4س+6ص=21</a:t>
            </a:r>
            <a:endParaRPr lang="en-US" altLang="ar-EG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  <p:sndAc>
      <p:stSnd>
        <p:snd r:embed="rId2" name="0751 - metal ech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sic_Last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it_Stone_Kupp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815E546-E39C-DD24-AB11-E01F5DC27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08" y="476672"/>
            <a:ext cx="7572375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ar-EG"/>
            </a:defPPr>
            <a:lvl1pPr>
              <a:defRPr sz="4400" b="1">
                <a:latin typeface="Calibri" panose="020F0502020204030204" pitchFamily="34" charset="0"/>
              </a:defRPr>
            </a:lvl1pPr>
          </a:lstStyle>
          <a:p>
            <a:pPr algn="r" rtl="1" eaLnBrk="1" hangingPunct="1">
              <a:defRPr/>
            </a:pPr>
            <a:r>
              <a:rPr lang="ar-EG" altLang="ar-EG" dirty="0"/>
              <a:t>ب) حل نظام المعادلات، ما ثمن كل من الدفتر والقلم؟</a:t>
            </a:r>
            <a:endParaRPr lang="en-US" altLang="ar-EG" dirty="0"/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791D394A-FFCE-7000-7D0D-C34D447EFB4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214432" y="1959208"/>
            <a:ext cx="6715125" cy="4844788"/>
          </a:xfrm>
          <a:prstGeom prst="rect">
            <a:avLst/>
          </a:prstGeom>
          <a:blipFill>
            <a:blip r:embed="rId5"/>
            <a:stretch>
              <a:fillRect t="-1258" r="-1906"/>
            </a:stretch>
          </a:blipFill>
          <a:ln>
            <a:noFill/>
          </a:ln>
        </p:spPr>
        <p:txBody>
          <a:bodyPr/>
          <a:lstStyle/>
          <a:p>
            <a:r>
              <a:rPr lang="ar-EG">
                <a:noFill/>
              </a:rPr>
              <a:t> </a:t>
            </a:r>
          </a:p>
        </p:txBody>
      </p:sp>
    </p:spTree>
  </p:cSld>
  <p:clrMapOvr>
    <a:masterClrMapping/>
  </p:clrMapOvr>
  <p:transition>
    <p:newsflash/>
    <p:sndAc>
      <p:stSnd>
        <p:snd r:embed="rId2" name="0751 - metal ech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sic_Last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it_Stone_Kupp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7E0924F9-CAC1-739F-15C5-641050EC7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95" y="747883"/>
            <a:ext cx="7466409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 rtl="1" eaLnBrk="1" hangingPunct="1">
              <a:defRPr/>
            </a:pPr>
            <a:r>
              <a:rPr lang="ar-EG" altLang="ar-EG" sz="4000" b="1" dirty="0">
                <a:latin typeface="Calibri" panose="020F0502020204030204" pitchFamily="34" charset="0"/>
              </a:rPr>
              <a:t>10) يبين الجـدول الآتي الأجـرة الكلية لقارب مدة (ن) ساعة 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616E2D8-6D3E-C512-3EEB-D377220350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085102"/>
              </p:ext>
            </p:extLst>
          </p:nvPr>
        </p:nvGraphicFramePr>
        <p:xfrm>
          <a:off x="2700338" y="2349500"/>
          <a:ext cx="5500687" cy="3795715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64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2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15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عدد </a:t>
                      </a:r>
                      <a:r>
                        <a:rPr kumimoji="0" lang="ar-EG" sz="32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الساعات </a:t>
                      </a:r>
                      <a:r>
                        <a:rPr kumimoji="0" lang="ar-EG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(ن</a:t>
                      </a:r>
                      <a:r>
                        <a:rPr kumimoji="0" lang="ar-EG" sz="32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الأجـرة </a:t>
                      </a:r>
                      <a:r>
                        <a:rPr kumimoji="0" lang="ar-EG" sz="32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الكلية </a:t>
                      </a:r>
                      <a:r>
                        <a:rPr kumimoji="0" lang="ar-EG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ar-EG" sz="32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جـ)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13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4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3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45 ريال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13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4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3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70 ريال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13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4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3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95 ريال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13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4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120 ريال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newsflash/>
    <p:sndAc>
      <p:stSnd>
        <p:snd r:embed="rId2" name="0751 - metal ech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pick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_Highsco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D3C014E-7005-5D19-A9B0-EECBD88B9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04950"/>
            <a:ext cx="707231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ar-EG"/>
            </a:defPPr>
            <a:lvl1pPr>
              <a:defRPr sz="4000" b="1">
                <a:latin typeface="Calibri" panose="020F0502020204030204" pitchFamily="34" charset="0"/>
              </a:defRPr>
            </a:lvl1pPr>
          </a:lstStyle>
          <a:p>
            <a:pPr algn="r" rtl="1" eaLnBrk="1" hangingPunct="1">
              <a:defRPr/>
            </a:pPr>
            <a:r>
              <a:rPr lang="ar-EG" altLang="ar-EG" dirty="0"/>
              <a:t>أ) اكتب دالة تمثل هذا الموقف .</a:t>
            </a:r>
            <a:endParaRPr lang="en-US" altLang="ar-E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CCC409-A5C6-0DB5-AFC7-96170B858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071813"/>
            <a:ext cx="6715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sz="6000" b="1">
                <a:solidFill>
                  <a:srgbClr val="0000FF"/>
                </a:solidFill>
              </a:rPr>
              <a:t>ن = جـ + 25</a:t>
            </a:r>
          </a:p>
        </p:txBody>
      </p:sp>
    </p:spTree>
  </p:cSld>
  <p:clrMapOvr>
    <a:masterClrMapping/>
  </p:clrMapOvr>
  <p:transition>
    <p:newsflash/>
    <p:sndAc>
      <p:stSnd>
        <p:snd r:embed="rId2" name="0751 - metal ech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ayerg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it_Stone_Kupp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B1D312-1F67-6CC5-B278-1BBBF02E6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397" y="978981"/>
            <a:ext cx="748920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>
            <a:defPPr>
              <a:defRPr lang="ar-EG"/>
            </a:defPPr>
            <a:lvl1pPr>
              <a:defRPr sz="4000" b="1">
                <a:latin typeface="Calibri" panose="020F0502020204030204" pitchFamily="34" charset="0"/>
              </a:defRPr>
            </a:lvl1pPr>
          </a:lstStyle>
          <a:p>
            <a:pPr algn="r" rtl="1" eaLnBrk="1" hangingPunct="1">
              <a:defRPr/>
            </a:pPr>
            <a:r>
              <a:rPr lang="ar-EG" altLang="ar-EG" dirty="0"/>
              <a:t>ب) ما أجـرة القارب مدة 7 ساعات؟</a:t>
            </a:r>
            <a:endParaRPr lang="en-US" altLang="ar-E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4C93E1-43A9-6535-3C91-2B6ACF277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2492375"/>
            <a:ext cx="734377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 dirty="0">
                <a:solidFill>
                  <a:srgbClr val="C00000"/>
                </a:solidFill>
              </a:rPr>
              <a:t>ن = جـ +25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 dirty="0">
                <a:solidFill>
                  <a:srgbClr val="C00000"/>
                </a:solidFill>
              </a:rPr>
              <a:t>عند ن = 5    الأجرة الكلية = 120+25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 dirty="0">
                <a:solidFill>
                  <a:srgbClr val="C00000"/>
                </a:solidFill>
              </a:rPr>
              <a:t>عند ن = 6    الأجرة الكلية = 145 + 25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 dirty="0">
                <a:solidFill>
                  <a:srgbClr val="C00000"/>
                </a:solidFill>
              </a:rPr>
              <a:t>عند ن = 7    الأجرة الكلية = 170 + 25 </a:t>
            </a:r>
            <a:r>
              <a:rPr lang="ar-EG" altLang="ar-EG" sz="4000" b="1" dirty="0">
                <a:solidFill>
                  <a:srgbClr val="002060"/>
                </a:solidFill>
              </a:rPr>
              <a:t>= 195 ريالًا</a:t>
            </a:r>
            <a:endParaRPr lang="en-US" altLang="ar-EG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  <p:sndAc>
      <p:stSnd>
        <p:snd r:embed="rId2" name="0751 - metal ech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ayerg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it_Stone_Kupp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143767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>
            <a:off x="731618" y="840813"/>
            <a:ext cx="7273937" cy="5282044"/>
          </a:xfrm>
          <a:custGeom>
            <a:avLst/>
            <a:gdLst/>
            <a:ahLst/>
            <a:cxnLst/>
            <a:rect l="l" t="t" r="r" b="b"/>
            <a:pathLst>
              <a:path w="14547873" h="10564088">
                <a:moveTo>
                  <a:pt x="0" y="0"/>
                </a:moveTo>
                <a:lnTo>
                  <a:pt x="14547873" y="0"/>
                </a:lnTo>
                <a:lnTo>
                  <a:pt x="14547873" y="10564088"/>
                </a:lnTo>
                <a:lnTo>
                  <a:pt x="0" y="105640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875" t="-35043" r="-2284" b="-18821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 rot="-3781401">
            <a:off x="512013" y="3886037"/>
            <a:ext cx="1317370" cy="1317370"/>
          </a:xfrm>
          <a:custGeom>
            <a:avLst/>
            <a:gdLst/>
            <a:ahLst/>
            <a:cxnLst/>
            <a:rect l="l" t="t" r="r" b="b"/>
            <a:pathLst>
              <a:path w="2634739" h="2634739">
                <a:moveTo>
                  <a:pt x="0" y="0"/>
                </a:moveTo>
                <a:lnTo>
                  <a:pt x="2634739" y="0"/>
                </a:lnTo>
                <a:lnTo>
                  <a:pt x="2634739" y="2634740"/>
                </a:lnTo>
                <a:lnTo>
                  <a:pt x="0" y="26347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2444414">
            <a:off x="7186662" y="1614968"/>
            <a:ext cx="1323778" cy="856846"/>
          </a:xfrm>
          <a:custGeom>
            <a:avLst/>
            <a:gdLst/>
            <a:ahLst/>
            <a:cxnLst/>
            <a:rect l="l" t="t" r="r" b="b"/>
            <a:pathLst>
              <a:path w="2647556" h="1713691">
                <a:moveTo>
                  <a:pt x="0" y="0"/>
                </a:moveTo>
                <a:lnTo>
                  <a:pt x="2647556" y="0"/>
                </a:lnTo>
                <a:lnTo>
                  <a:pt x="2647556" y="1713691"/>
                </a:lnTo>
                <a:lnTo>
                  <a:pt x="0" y="171369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6" name="TextBox 3">
            <a:extLst>
              <a:ext uri="{FF2B5EF4-FFF2-40B4-BE49-F238E27FC236}">
                <a16:creationId xmlns:a16="http://schemas.microsoft.com/office/drawing/2014/main" id="{B019EA4D-D639-4F4B-903D-55007F259594}"/>
              </a:ext>
            </a:extLst>
          </p:cNvPr>
          <p:cNvSpPr txBox="1"/>
          <p:nvPr/>
        </p:nvSpPr>
        <p:spPr bwMode="auto">
          <a:xfrm>
            <a:off x="1816400" y="2063230"/>
            <a:ext cx="4919229" cy="1123712"/>
          </a:xfrm>
          <a:prstGeom prst="flowChartAlternateProcess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6000" b="1" dirty="0">
                <a:solidFill>
                  <a:srgbClr val="C00000"/>
                </a:solidFill>
                <a:cs typeface="Times New Roman" panose="02020603050405020304" pitchFamily="18" charset="0"/>
              </a:rPr>
              <a:t>إجـابة مطولة</a:t>
            </a:r>
          </a:p>
        </p:txBody>
      </p:sp>
      <p:sp>
        <p:nvSpPr>
          <p:cNvPr id="67" name="TextBox 10">
            <a:extLst>
              <a:ext uri="{FF2B5EF4-FFF2-40B4-BE49-F238E27FC236}">
                <a16:creationId xmlns:a16="http://schemas.microsoft.com/office/drawing/2014/main" id="{2D165D8A-7B2F-4362-9B62-BF7AD63ED79D}"/>
              </a:ext>
            </a:extLst>
          </p:cNvPr>
          <p:cNvSpPr txBox="1"/>
          <p:nvPr/>
        </p:nvSpPr>
        <p:spPr bwMode="auto">
          <a:xfrm>
            <a:off x="1769827" y="3584556"/>
            <a:ext cx="5446996" cy="14465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1" eaLnBrk="1" hangingPunct="1">
              <a:tabLst>
                <a:tab pos="6035675" algn="l"/>
              </a:tabLst>
              <a:defRPr/>
            </a:pPr>
            <a:r>
              <a:rPr lang="ar-EG" sz="4400" b="1" dirty="0">
                <a:solidFill>
                  <a:schemeClr val="tx1"/>
                </a:solidFill>
                <a:ea typeface="Times New Roman" pitchFamily="18" charset="0"/>
              </a:rPr>
              <a:t>أجـب عن السؤال الآتي موضحًا خطوات الحل:</a:t>
            </a:r>
          </a:p>
        </p:txBody>
      </p:sp>
    </p:spTree>
    <p:extLst>
      <p:ext uri="{BB962C8B-B14F-4D97-AF65-F5344CB8AC3E}">
        <p14:creationId xmlns:p14="http://schemas.microsoft.com/office/powerpoint/2010/main" val="18886605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6365C32-6770-DC98-4D0F-CF4BCBDFECC9}"/>
              </a:ext>
            </a:extLst>
          </p:cNvPr>
          <p:cNvSpPr txBox="1"/>
          <p:nvPr/>
        </p:nvSpPr>
        <p:spPr>
          <a:xfrm>
            <a:off x="714348" y="692696"/>
            <a:ext cx="7715304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>
            <a:defPPr>
              <a:defRPr lang="ar-EG"/>
            </a:defPPr>
            <a:lvl1pPr algn="ctr">
              <a:defRPr sz="4800" b="1">
                <a:latin typeface="Calibri" panose="020F0502020204030204" pitchFamily="34" charset="0"/>
              </a:defRPr>
            </a:lvl1pPr>
          </a:lstStyle>
          <a:p>
            <a:pPr rtl="1" eaLnBrk="1" hangingPunct="1">
              <a:defRPr/>
            </a:pPr>
            <a:r>
              <a:rPr lang="ar-EG" dirty="0"/>
              <a:t>11) استعمل الدالة وتمثيلها البياني للإجـابة عن الأسئلة الآتية:</a:t>
            </a:r>
            <a:endParaRPr lang="en-US" dirty="0"/>
          </a:p>
        </p:txBody>
      </p:sp>
      <p:pic>
        <p:nvPicPr>
          <p:cNvPr id="14337" name="Picture 1">
            <a:extLst>
              <a:ext uri="{FF2B5EF4-FFF2-40B4-BE49-F238E27FC236}">
                <a16:creationId xmlns:a16="http://schemas.microsoft.com/office/drawing/2014/main" id="{D02DAF9C-015C-2850-165B-A6C68FF27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-4000" contrast="24000"/>
          </a:blip>
          <a:srcRect/>
          <a:stretch>
            <a:fillRect/>
          </a:stretch>
        </p:blipFill>
        <p:spPr bwMode="auto">
          <a:xfrm>
            <a:off x="3000364" y="2857496"/>
            <a:ext cx="2979749" cy="292895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ransition>
    <p:newsflash/>
    <p:sndAc>
      <p:stSnd>
        <p:snd r:embed="rId2" name="0751 - metal ech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22 - غلق الويندو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BC998532-06DA-A137-0B3D-2942528F7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969" y="836712"/>
            <a:ext cx="7358062" cy="157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algn="ctr" rtl="1" eaLnBrk="1" hangingPunct="1">
              <a:defRPr/>
            </a:pPr>
            <a:r>
              <a:rPr lang="ar-EG" altLang="ar-EG" sz="4800" b="1" dirty="0">
                <a:latin typeface="Calibri" panose="020F0502020204030204" pitchFamily="34" charset="0"/>
              </a:rPr>
              <a:t>أ) حلل العبارة س</a:t>
            </a:r>
            <a:r>
              <a:rPr lang="ar-EG" altLang="ar-EG" sz="4800" b="1" baseline="30000" dirty="0">
                <a:latin typeface="Calibri" panose="020F0502020204030204" pitchFamily="34" charset="0"/>
              </a:rPr>
              <a:t>2</a:t>
            </a:r>
            <a:r>
              <a:rPr lang="ar-EG" altLang="ar-EG" sz="4800" b="1" dirty="0">
                <a:latin typeface="Calibri" panose="020F0502020204030204" pitchFamily="34" charset="0"/>
              </a:rPr>
              <a:t> – 7س + 10 إلى عواملها الأولية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7A7CF2-DAAB-3BFD-06D3-5EC99CA8E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2781300"/>
            <a:ext cx="67151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800" b="1">
                <a:solidFill>
                  <a:srgbClr val="0000FF"/>
                </a:solidFill>
              </a:rPr>
              <a:t>س</a:t>
            </a:r>
            <a:r>
              <a:rPr lang="ar-EG" altLang="ar-EG" sz="4800" b="1" baseline="30000">
                <a:solidFill>
                  <a:srgbClr val="0000FF"/>
                </a:solidFill>
              </a:rPr>
              <a:t>2</a:t>
            </a:r>
            <a:r>
              <a:rPr lang="ar-EG" altLang="ar-EG" sz="4800" b="1">
                <a:solidFill>
                  <a:srgbClr val="0000FF"/>
                </a:solidFill>
              </a:rPr>
              <a:t> – 7س + 10 = 0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ar-EG" altLang="ar-EG" sz="4800" b="1">
                <a:solidFill>
                  <a:srgbClr val="0000FF"/>
                </a:solidFill>
              </a:rPr>
              <a:t>س</a:t>
            </a:r>
            <a:r>
              <a:rPr lang="ar-EG" altLang="ar-EG" sz="4800" b="1" baseline="30000">
                <a:solidFill>
                  <a:srgbClr val="0000FF"/>
                </a:solidFill>
              </a:rPr>
              <a:t>2</a:t>
            </a:r>
            <a:r>
              <a:rPr lang="ar-EG" altLang="ar-EG" sz="4800" b="1">
                <a:solidFill>
                  <a:srgbClr val="0000FF"/>
                </a:solidFill>
              </a:rPr>
              <a:t> – 2س – 5س + 10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800" b="1">
                <a:solidFill>
                  <a:srgbClr val="0000FF"/>
                </a:solidFill>
              </a:rPr>
              <a:t>س (س-2) -5(س-2) = 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sz="4800" b="1">
                <a:solidFill>
                  <a:srgbClr val="0000FF"/>
                </a:solidFill>
              </a:rPr>
              <a:t>(س-2) (س-5)</a:t>
            </a:r>
            <a:endParaRPr lang="en-US" altLang="ar-EG" sz="4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newsflash/>
    <p:sndAc>
      <p:stSnd>
        <p:snd r:embed="rId2" name="0751 - metal ech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0 - ويندوز كب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it_Stone_Kupp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8E15D82D-D421-C805-804B-A6DDE99C4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968" y="548680"/>
            <a:ext cx="7358062" cy="157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ar-EG" altLang="ar-EG" sz="4800" b="1" dirty="0">
                <a:latin typeface="Calibri" panose="020F0502020204030204" pitchFamily="34" charset="0"/>
              </a:rPr>
              <a:t>ب) ما حل المعادلة:</a:t>
            </a:r>
            <a:br>
              <a:rPr lang="ar-EG" altLang="ar-EG" sz="4800" b="1" dirty="0">
                <a:latin typeface="Calibri" panose="020F0502020204030204" pitchFamily="34" charset="0"/>
              </a:rPr>
            </a:br>
            <a:r>
              <a:rPr lang="ar-EG" altLang="ar-EG" sz="4800" b="1" dirty="0">
                <a:latin typeface="Calibri" panose="020F0502020204030204" pitchFamily="34" charset="0"/>
              </a:rPr>
              <a:t> س</a:t>
            </a:r>
            <a:r>
              <a:rPr lang="ar-EG" altLang="ar-EG" sz="4800" b="1" baseline="30000" dirty="0">
                <a:latin typeface="Calibri" panose="020F0502020204030204" pitchFamily="34" charset="0"/>
              </a:rPr>
              <a:t>2</a:t>
            </a:r>
            <a:r>
              <a:rPr lang="ar-EG" altLang="ar-EG" sz="4800" b="1" dirty="0">
                <a:latin typeface="Calibri" panose="020F0502020204030204" pitchFamily="34" charset="0"/>
              </a:rPr>
              <a:t> – 7س + 10 = 0؟</a:t>
            </a:r>
            <a:endParaRPr lang="en-US" altLang="ar-EG" sz="4800" dirty="0"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366FBC-0B3F-320B-4801-257E82012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2420938"/>
            <a:ext cx="6715125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400" b="1">
                <a:solidFill>
                  <a:srgbClr val="0000FF"/>
                </a:solidFill>
              </a:rPr>
              <a:t>س</a:t>
            </a:r>
            <a:r>
              <a:rPr lang="ar-EG" altLang="ar-EG" sz="4400" b="1" baseline="30000">
                <a:solidFill>
                  <a:srgbClr val="0000FF"/>
                </a:solidFill>
              </a:rPr>
              <a:t>2</a:t>
            </a:r>
            <a:r>
              <a:rPr lang="ar-EG" altLang="ar-EG" sz="4400" b="1">
                <a:solidFill>
                  <a:srgbClr val="0000FF"/>
                </a:solidFill>
              </a:rPr>
              <a:t> – 7س + 10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400" b="1">
                <a:solidFill>
                  <a:srgbClr val="0000FF"/>
                </a:solidFill>
              </a:rPr>
              <a:t>س</a:t>
            </a:r>
            <a:r>
              <a:rPr lang="ar-EG" altLang="ar-EG" sz="4400" b="1" baseline="30000">
                <a:solidFill>
                  <a:srgbClr val="0000FF"/>
                </a:solidFill>
              </a:rPr>
              <a:t>2</a:t>
            </a:r>
            <a:r>
              <a:rPr lang="ar-EG" altLang="ar-EG" sz="4400" b="1">
                <a:solidFill>
                  <a:srgbClr val="0000FF"/>
                </a:solidFill>
              </a:rPr>
              <a:t> – 2س – 5س + 10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400" b="1">
                <a:solidFill>
                  <a:srgbClr val="0000FF"/>
                </a:solidFill>
              </a:rPr>
              <a:t>س (س-2) -5 (س-2)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400" b="1">
                <a:solidFill>
                  <a:srgbClr val="0000FF"/>
                </a:solidFill>
              </a:rPr>
              <a:t>(س-5) (س-2)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400" b="1">
                <a:solidFill>
                  <a:srgbClr val="0000FF"/>
                </a:solidFill>
              </a:rPr>
              <a:t>س=5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400" b="1">
                <a:solidFill>
                  <a:srgbClr val="0000FF"/>
                </a:solidFill>
              </a:rPr>
              <a:t>س=2</a:t>
            </a:r>
          </a:p>
        </p:txBody>
      </p:sp>
    </p:spTree>
  </p:cSld>
  <p:clrMapOvr>
    <a:masterClrMapping/>
  </p:clrMapOvr>
  <p:transition>
    <p:newsflash/>
    <p:sndAc>
      <p:stSnd>
        <p:snd r:embed="rId2" name="0751 - metal ech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0 - ويندوز كب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it_Stone_Kupp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143767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>
            <a:off x="731618" y="840813"/>
            <a:ext cx="7273937" cy="5282044"/>
          </a:xfrm>
          <a:custGeom>
            <a:avLst/>
            <a:gdLst/>
            <a:ahLst/>
            <a:cxnLst/>
            <a:rect l="l" t="t" r="r" b="b"/>
            <a:pathLst>
              <a:path w="14547873" h="10564088">
                <a:moveTo>
                  <a:pt x="0" y="0"/>
                </a:moveTo>
                <a:lnTo>
                  <a:pt x="14547873" y="0"/>
                </a:lnTo>
                <a:lnTo>
                  <a:pt x="14547873" y="10564088"/>
                </a:lnTo>
                <a:lnTo>
                  <a:pt x="0" y="105640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875" t="-35043" r="-2284" b="-18821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 rot="-3781401">
            <a:off x="512013" y="3886037"/>
            <a:ext cx="1317370" cy="1317370"/>
          </a:xfrm>
          <a:custGeom>
            <a:avLst/>
            <a:gdLst/>
            <a:ahLst/>
            <a:cxnLst/>
            <a:rect l="l" t="t" r="r" b="b"/>
            <a:pathLst>
              <a:path w="2634739" h="2634739">
                <a:moveTo>
                  <a:pt x="0" y="0"/>
                </a:moveTo>
                <a:lnTo>
                  <a:pt x="2634739" y="0"/>
                </a:lnTo>
                <a:lnTo>
                  <a:pt x="2634739" y="2634740"/>
                </a:lnTo>
                <a:lnTo>
                  <a:pt x="0" y="26347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2444414">
            <a:off x="7186662" y="1614968"/>
            <a:ext cx="1323778" cy="856846"/>
          </a:xfrm>
          <a:custGeom>
            <a:avLst/>
            <a:gdLst/>
            <a:ahLst/>
            <a:cxnLst/>
            <a:rect l="l" t="t" r="r" b="b"/>
            <a:pathLst>
              <a:path w="2647556" h="1713691">
                <a:moveTo>
                  <a:pt x="0" y="0"/>
                </a:moveTo>
                <a:lnTo>
                  <a:pt x="2647556" y="0"/>
                </a:lnTo>
                <a:lnTo>
                  <a:pt x="2647556" y="1713691"/>
                </a:lnTo>
                <a:lnTo>
                  <a:pt x="0" y="171369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6" name="TextBox 3">
            <a:extLst>
              <a:ext uri="{FF2B5EF4-FFF2-40B4-BE49-F238E27FC236}">
                <a16:creationId xmlns:a16="http://schemas.microsoft.com/office/drawing/2014/main" id="{B019EA4D-D639-4F4B-903D-55007F259594}"/>
              </a:ext>
            </a:extLst>
          </p:cNvPr>
          <p:cNvSpPr txBox="1"/>
          <p:nvPr/>
        </p:nvSpPr>
        <p:spPr bwMode="auto">
          <a:xfrm>
            <a:off x="1811093" y="2525163"/>
            <a:ext cx="4919229" cy="1225868"/>
          </a:xfrm>
          <a:prstGeom prst="flowChartAlternateProcess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6600" b="1" dirty="0">
                <a:solidFill>
                  <a:prstClr val="black"/>
                </a:solidFill>
                <a:cs typeface="Times New Roman" panose="02020603050405020304" pitchFamily="18" charset="0"/>
              </a:rPr>
              <a:t>اختيار من متعدد: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55227369-5DD7-A469-6090-FB3C3DC31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1144588"/>
            <a:ext cx="7358062" cy="45243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ar-EG" altLang="ar-EG" sz="4800" b="1" dirty="0">
                <a:latin typeface="Calibri" panose="020F0502020204030204" pitchFamily="34" charset="0"/>
              </a:rPr>
              <a:t>جـ</a:t>
            </a:r>
            <a:r>
              <a:rPr lang="ar-SA" altLang="ar-EG" sz="4800" b="1" dirty="0">
                <a:latin typeface="Calibri" panose="020F0502020204030204" pitchFamily="34" charset="0"/>
              </a:rPr>
              <a:t>ـ</a:t>
            </a:r>
            <a:r>
              <a:rPr lang="ar-EG" altLang="ar-EG" sz="4800" b="1" dirty="0">
                <a:latin typeface="Calibri" panose="020F0502020204030204" pitchFamily="34" charset="0"/>
              </a:rPr>
              <a:t>) ماذا تلاحظ على التمثيل البياني للدالة التربيعية، وأين يقطع تمثيلها محور السينات؟ </a:t>
            </a:r>
            <a:br>
              <a:rPr lang="ar-EG" altLang="ar-EG" sz="4800" b="1" dirty="0">
                <a:latin typeface="Calibri" panose="020F0502020204030204" pitchFamily="34" charset="0"/>
              </a:rPr>
            </a:br>
            <a:r>
              <a:rPr lang="ar-EG" altLang="ar-EG" sz="4800" b="1" dirty="0">
                <a:latin typeface="Calibri" panose="020F0502020204030204" pitchFamily="34" charset="0"/>
              </a:rPr>
              <a:t>وما العلاقة بين هذه القيم وحل المعادلة س</a:t>
            </a:r>
            <a:r>
              <a:rPr lang="ar-EG" altLang="ar-EG" sz="4800" b="1" baseline="30000" dirty="0">
                <a:latin typeface="Calibri" panose="020F0502020204030204" pitchFamily="34" charset="0"/>
              </a:rPr>
              <a:t>2</a:t>
            </a:r>
            <a:r>
              <a:rPr lang="ar-EG" altLang="ar-EG" sz="4800" b="1" dirty="0">
                <a:latin typeface="Calibri" panose="020F0502020204030204" pitchFamily="34" charset="0"/>
              </a:rPr>
              <a:t> – 7س + 10 = 0؟ فسر إجـابتك .</a:t>
            </a:r>
            <a:endParaRPr lang="en-US" altLang="ar-EG" sz="4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newsflash/>
    <p:sndAc>
      <p:stSnd>
        <p:snd r:embed="rId2" name="0751 - metal ech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0 - ويندوز كب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1C8EF0A-F240-9E75-2BA6-C9E5911C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1012825"/>
            <a:ext cx="78486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sz="4400" b="1" dirty="0">
                <a:solidFill>
                  <a:srgbClr val="002060"/>
                </a:solidFill>
              </a:rPr>
              <a:t>أن الدالة لها قيمة صغرى عند (3.5 ، -2) ويقطع تمثيلها محور السينات عند 2 ، 5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sz="4400" b="1" dirty="0">
                <a:solidFill>
                  <a:srgbClr val="002060"/>
                </a:solidFill>
              </a:rPr>
              <a:t>والعلاقة بين هذه القيم وحل المعادلة أن النقط الذي يقطع فيها المنحنى محور السينات هي حل المعادلة أي أنه يمكن استخدام الشكل البياني لإيجاد حل المعادلة بدلًا من تحليل المعادلة.</a:t>
            </a:r>
            <a:endParaRPr lang="en-US" altLang="ar-EG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  <p:sndAc>
      <p:stSnd>
        <p:snd r:embed="rId2" name="0751 - metal ech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t_Stone_Kupp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3A2A6E-1DA7-6B12-9908-CFDFFD185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60575"/>
            <a:ext cx="784860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  <p:sndAc>
      <p:stSnd>
        <p:snd r:embed="rId2" name="0751 - metal ech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A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5400000">
            <a:off x="2206547" y="-315608"/>
            <a:ext cx="4744905" cy="7928886"/>
          </a:xfrm>
          <a:custGeom>
            <a:avLst/>
            <a:gdLst/>
            <a:ahLst/>
            <a:cxnLst/>
            <a:rect l="l" t="t" r="r" b="b"/>
            <a:pathLst>
              <a:path w="9489809" h="15857771">
                <a:moveTo>
                  <a:pt x="0" y="0"/>
                </a:moveTo>
                <a:lnTo>
                  <a:pt x="9489809" y="0"/>
                </a:lnTo>
                <a:lnTo>
                  <a:pt x="9489809" y="15857771"/>
                </a:lnTo>
                <a:lnTo>
                  <a:pt x="0" y="158577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2817" b="-1086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0" name="TextBox 10">
            <a:extLst>
              <a:ext uri="{FF2B5EF4-FFF2-40B4-BE49-F238E27FC236}">
                <a16:creationId xmlns:a16="http://schemas.microsoft.com/office/drawing/2014/main" id="{7EBC4E20-25A4-4D92-8648-FEA57FED3DBB}"/>
              </a:ext>
            </a:extLst>
          </p:cNvPr>
          <p:cNvSpPr txBox="1"/>
          <p:nvPr/>
        </p:nvSpPr>
        <p:spPr bwMode="auto">
          <a:xfrm>
            <a:off x="1190267" y="2347147"/>
            <a:ext cx="6664100" cy="17543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 eaLnBrk="1" hangingPunct="1">
              <a:tabLst>
                <a:tab pos="6035675" algn="l"/>
              </a:tabLst>
              <a:defRPr/>
            </a:pPr>
            <a:r>
              <a:rPr lang="ar-EG" sz="5400" b="1" dirty="0">
                <a:ln w="18415" cmpd="sng">
                  <a:solidFill>
                    <a:srgbClr val="FFFFFF"/>
                  </a:solidFill>
                  <a:prstDash val="solid"/>
                </a:ln>
                <a:ea typeface="Times New Roman" pitchFamily="18" charset="0"/>
              </a:rPr>
              <a:t>اقرأ كل سؤال مما يأتي، ثم اختر رمز الإجـابة الصحيحة:</a:t>
            </a:r>
            <a:endParaRPr lang="ar-EG" sz="6000" b="1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0BBF70D3-DF18-A671-E574-2D25ED4BD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19" y="692696"/>
            <a:ext cx="7878762" cy="708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>
            <a:lvl1pPr eaLnBrk="0" hangingPunct="0">
              <a:tabLst>
                <a:tab pos="6035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6035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6035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6035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6035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5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5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5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5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defRPr/>
            </a:pPr>
            <a:r>
              <a:rPr lang="ar-EG" altLang="ar-EG" sz="4000" b="1" dirty="0">
                <a:cs typeface="Times New Roman" panose="02020603050405020304" pitchFamily="18" charset="0"/>
              </a:rPr>
              <a:t>1) ما إحداثيا رأس القطع المكافئ الممثل أدناه؟</a:t>
            </a:r>
            <a:endParaRPr lang="ar-EG" altLang="ar-EG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6604EE-C726-D296-6FC4-0C2631B46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4500563"/>
            <a:ext cx="62150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EG" altLang="ar-EG" sz="4000" b="1"/>
              <a:t>أ) (2، 0)                جـ) (-2، 2)</a:t>
            </a:r>
            <a:endParaRPr lang="en-US" altLang="ar-EG" sz="400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EG" altLang="ar-EG" sz="4000" b="1"/>
              <a:t>ب) (0، 2)                د) (2، -2) </a:t>
            </a:r>
            <a:endParaRPr lang="en-US" altLang="ar-EG" sz="4000"/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257F45B2-D96B-69CF-2688-9272E52F8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3500430" y="1786475"/>
            <a:ext cx="2747923" cy="269655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21B5EB-1C91-7EF3-070A-BC42BEDF5C70}"/>
              </a:ext>
            </a:extLst>
          </p:cNvPr>
          <p:cNvSpPr/>
          <p:nvPr/>
        </p:nvSpPr>
        <p:spPr>
          <a:xfrm>
            <a:off x="1000100" y="5643578"/>
            <a:ext cx="6623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✔</a:t>
            </a:r>
            <a:endParaRPr lang="ar-EG" sz="4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newsflash/>
    <p:sndAc>
      <p:stSnd>
        <p:snd r:embed="rId2" name="0751 - metal ech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al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D5C6C5C-210B-67CE-DA84-736350B5E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2743200"/>
            <a:ext cx="621506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EG" altLang="ar-EG" sz="4000" b="1"/>
              <a:t>أ) ص = 3س +  </a:t>
            </a:r>
            <a:endParaRPr lang="en-US" altLang="ar-EG" sz="400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EG" altLang="ar-EG" sz="4000" b="1"/>
              <a:t>ب) ص =       س + 3</a:t>
            </a:r>
            <a:endParaRPr lang="en-US" altLang="ar-EG" sz="400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EG" altLang="ar-EG" sz="4000" b="1"/>
              <a:t>جـ) ص =       س – 3 </a:t>
            </a:r>
            <a:endParaRPr lang="en-US" altLang="ar-EG" sz="400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EG" altLang="ar-EG" sz="4000" b="1"/>
              <a:t>د) ص = 3س –    </a:t>
            </a:r>
            <a:endParaRPr lang="en-US" altLang="ar-EG" sz="400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38C42C4-CA6E-670A-12DB-8EB4C70790B8}"/>
              </a:ext>
            </a:extLst>
          </p:cNvPr>
          <p:cNvGrpSpPr>
            <a:grpSpLocks/>
          </p:cNvGrpSpPr>
          <p:nvPr/>
        </p:nvGrpSpPr>
        <p:grpSpPr bwMode="auto">
          <a:xfrm>
            <a:off x="683568" y="590770"/>
            <a:ext cx="7878762" cy="2014334"/>
            <a:chOff x="811213" y="492375"/>
            <a:chExt cx="7878762" cy="2014334"/>
          </a:xfrm>
        </p:grpSpPr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D7707D43-B85D-0B74-7D01-2B278BBD5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213" y="492375"/>
              <a:ext cx="7878762" cy="201433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lnSpc>
                  <a:spcPct val="150000"/>
                </a:lnSpc>
                <a:defRPr/>
              </a:pPr>
              <a:r>
                <a:rPr lang="ar-EG" altLang="ar-EG" sz="4400" b="1" dirty="0">
                  <a:latin typeface="Calibri" panose="020F0502020204030204" pitchFamily="34" charset="0"/>
                </a:rPr>
                <a:t>2) اكتب معادلة المستقيم الذي ميله      ومقطعه الصادي 3 بصيغة الميل والمقطع .</a:t>
              </a:r>
              <a:endParaRPr lang="en-US" altLang="ar-EG" sz="4400" dirty="0">
                <a:latin typeface="Calibri" panose="020F0502020204030204" pitchFamily="34" charset="0"/>
              </a:endParaRPr>
            </a:p>
          </p:txBody>
        </p:sp>
        <p:grpSp>
          <p:nvGrpSpPr>
            <p:cNvPr id="21532" name="Group 22">
              <a:extLst>
                <a:ext uri="{FF2B5EF4-FFF2-40B4-BE49-F238E27FC236}">
                  <a16:creationId xmlns:a16="http://schemas.microsoft.com/office/drawing/2014/main" id="{B5EF5BCF-6900-3B56-EFEF-0FD0D4E96E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7313" y="500063"/>
              <a:ext cx="823912" cy="1174750"/>
              <a:chOff x="1017" y="3569"/>
              <a:chExt cx="317" cy="589"/>
            </a:xfrm>
          </p:grpSpPr>
          <p:sp>
            <p:nvSpPr>
              <p:cNvPr id="21533" name="Text Box 23">
                <a:extLst>
                  <a:ext uri="{FF2B5EF4-FFF2-40B4-BE49-F238E27FC236}">
                    <a16:creationId xmlns:a16="http://schemas.microsoft.com/office/drawing/2014/main" id="{5124AF09-4C08-2256-6D7C-9132066C21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5" y="3569"/>
                <a:ext cx="204" cy="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EG" altLang="ar-EG" sz="4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en-US" altLang="ar-EG" sz="4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534" name="Group 24">
                <a:extLst>
                  <a:ext uri="{FF2B5EF4-FFF2-40B4-BE49-F238E27FC236}">
                    <a16:creationId xmlns:a16="http://schemas.microsoft.com/office/drawing/2014/main" id="{AA4E6E8E-338D-B34C-F4FE-99B2F79D70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7" y="3803"/>
                <a:ext cx="317" cy="355"/>
                <a:chOff x="1017" y="3803"/>
                <a:chExt cx="317" cy="355"/>
              </a:xfrm>
            </p:grpSpPr>
            <p:sp>
              <p:nvSpPr>
                <p:cNvPr id="21535" name="Text Box 25">
                  <a:extLst>
                    <a:ext uri="{FF2B5EF4-FFF2-40B4-BE49-F238E27FC236}">
                      <a16:creationId xmlns:a16="http://schemas.microsoft.com/office/drawing/2014/main" id="{8FD3EE16-6933-2F4B-844B-63E889A1A8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17" y="3803"/>
                  <a:ext cx="317" cy="3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EG" altLang="ar-EG" sz="40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</a:t>
                  </a:r>
                  <a:endParaRPr lang="en-US" altLang="ar-EG" sz="40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536" name="Line 26">
                  <a:extLst>
                    <a:ext uri="{FF2B5EF4-FFF2-40B4-BE49-F238E27FC236}">
                      <a16:creationId xmlns:a16="http://schemas.microsoft.com/office/drawing/2014/main" id="{2ADA3AA9-E681-E588-4F4C-4536B987C5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66" y="3838"/>
                  <a:ext cx="2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EG"/>
                </a:p>
              </p:txBody>
            </p:sp>
          </p:grpSp>
        </p:grpSp>
      </p:grpSp>
      <p:grpSp>
        <p:nvGrpSpPr>
          <p:cNvPr id="13" name="Group 22">
            <a:extLst>
              <a:ext uri="{FF2B5EF4-FFF2-40B4-BE49-F238E27FC236}">
                <a16:creationId xmlns:a16="http://schemas.microsoft.com/office/drawing/2014/main" id="{5F7AEE8A-46EF-1072-D4F6-3F72EEB7E0FD}"/>
              </a:ext>
            </a:extLst>
          </p:cNvPr>
          <p:cNvGrpSpPr>
            <a:grpSpLocks/>
          </p:cNvGrpSpPr>
          <p:nvPr/>
        </p:nvGrpSpPr>
        <p:grpSpPr bwMode="auto">
          <a:xfrm>
            <a:off x="4105275" y="2786063"/>
            <a:ext cx="823913" cy="1174750"/>
            <a:chOff x="1017" y="3569"/>
            <a:chExt cx="317" cy="589"/>
          </a:xfrm>
        </p:grpSpPr>
        <p:sp>
          <p:nvSpPr>
            <p:cNvPr id="21525" name="Text Box 23">
              <a:extLst>
                <a:ext uri="{FF2B5EF4-FFF2-40B4-BE49-F238E27FC236}">
                  <a16:creationId xmlns:a16="http://schemas.microsoft.com/office/drawing/2014/main" id="{F9C46F91-DB69-4746-F6DE-18DACF57E3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" y="3569"/>
              <a:ext cx="204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EG" altLang="ar-EG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US" altLang="ar-EG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526" name="Group 24">
              <a:extLst>
                <a:ext uri="{FF2B5EF4-FFF2-40B4-BE49-F238E27FC236}">
                  <a16:creationId xmlns:a16="http://schemas.microsoft.com/office/drawing/2014/main" id="{608B8110-A90D-25DB-0FB1-DD27DA0DB3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7" y="3803"/>
              <a:ext cx="317" cy="355"/>
              <a:chOff x="1017" y="3803"/>
              <a:chExt cx="317" cy="355"/>
            </a:xfrm>
          </p:grpSpPr>
          <p:sp>
            <p:nvSpPr>
              <p:cNvPr id="21527" name="Text Box 25">
                <a:extLst>
                  <a:ext uri="{FF2B5EF4-FFF2-40B4-BE49-F238E27FC236}">
                    <a16:creationId xmlns:a16="http://schemas.microsoft.com/office/drawing/2014/main" id="{ADC6DDA4-6AF8-FAA0-ABD8-CE85ADC383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7" y="3803"/>
                <a:ext cx="317" cy="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EG" altLang="ar-EG" sz="4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 altLang="ar-EG" sz="4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28" name="Line 26">
                <a:extLst>
                  <a:ext uri="{FF2B5EF4-FFF2-40B4-BE49-F238E27FC236}">
                    <a16:creationId xmlns:a16="http://schemas.microsoft.com/office/drawing/2014/main" id="{2EFD952D-4C7D-97E7-AC3C-3C8CC09E4E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6" y="3838"/>
                <a:ext cx="2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EG"/>
              </a:p>
            </p:txBody>
          </p:sp>
        </p:grpSp>
      </p:grpSp>
      <p:grpSp>
        <p:nvGrpSpPr>
          <p:cNvPr id="15" name="Group 22">
            <a:extLst>
              <a:ext uri="{FF2B5EF4-FFF2-40B4-BE49-F238E27FC236}">
                <a16:creationId xmlns:a16="http://schemas.microsoft.com/office/drawing/2014/main" id="{F0E0F293-0C47-4912-3743-83985FB1FBBF}"/>
              </a:ext>
            </a:extLst>
          </p:cNvPr>
          <p:cNvGrpSpPr>
            <a:grpSpLocks/>
          </p:cNvGrpSpPr>
          <p:nvPr/>
        </p:nvGrpSpPr>
        <p:grpSpPr bwMode="auto">
          <a:xfrm>
            <a:off x="5214938" y="3754438"/>
            <a:ext cx="823912" cy="1174750"/>
            <a:chOff x="1017" y="3569"/>
            <a:chExt cx="317" cy="589"/>
          </a:xfrm>
        </p:grpSpPr>
        <p:sp>
          <p:nvSpPr>
            <p:cNvPr id="21521" name="Text Box 23">
              <a:extLst>
                <a:ext uri="{FF2B5EF4-FFF2-40B4-BE49-F238E27FC236}">
                  <a16:creationId xmlns:a16="http://schemas.microsoft.com/office/drawing/2014/main" id="{5478A4F1-A099-4A6C-731B-86C55A0876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" y="3569"/>
              <a:ext cx="204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EG" altLang="ar-EG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US" altLang="ar-EG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522" name="Group 24">
              <a:extLst>
                <a:ext uri="{FF2B5EF4-FFF2-40B4-BE49-F238E27FC236}">
                  <a16:creationId xmlns:a16="http://schemas.microsoft.com/office/drawing/2014/main" id="{35FE8319-4286-B044-873C-3A4943FE47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7" y="3803"/>
              <a:ext cx="317" cy="355"/>
              <a:chOff x="1017" y="3803"/>
              <a:chExt cx="317" cy="355"/>
            </a:xfrm>
          </p:grpSpPr>
          <p:sp>
            <p:nvSpPr>
              <p:cNvPr id="21523" name="Text Box 25">
                <a:extLst>
                  <a:ext uri="{FF2B5EF4-FFF2-40B4-BE49-F238E27FC236}">
                    <a16:creationId xmlns:a16="http://schemas.microsoft.com/office/drawing/2014/main" id="{64BE5FF3-A7A1-BD2D-3111-D4F8214657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7" y="3803"/>
                <a:ext cx="317" cy="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EG" altLang="ar-EG" sz="4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 altLang="ar-EG" sz="4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24" name="Line 26">
                <a:extLst>
                  <a:ext uri="{FF2B5EF4-FFF2-40B4-BE49-F238E27FC236}">
                    <a16:creationId xmlns:a16="http://schemas.microsoft.com/office/drawing/2014/main" id="{FEC2A22B-A29A-28CB-4006-69CB21573E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6" y="3838"/>
                <a:ext cx="2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EG"/>
              </a:p>
            </p:txBody>
          </p:sp>
        </p:grpSp>
      </p:grpSp>
      <p:grpSp>
        <p:nvGrpSpPr>
          <p:cNvPr id="17" name="Group 22">
            <a:extLst>
              <a:ext uri="{FF2B5EF4-FFF2-40B4-BE49-F238E27FC236}">
                <a16:creationId xmlns:a16="http://schemas.microsoft.com/office/drawing/2014/main" id="{D688D5BF-C1D8-2DCC-D5D9-D8A0A5520334}"/>
              </a:ext>
            </a:extLst>
          </p:cNvPr>
          <p:cNvGrpSpPr>
            <a:grpSpLocks/>
          </p:cNvGrpSpPr>
          <p:nvPr/>
        </p:nvGrpSpPr>
        <p:grpSpPr bwMode="auto">
          <a:xfrm>
            <a:off x="5214938" y="4643438"/>
            <a:ext cx="823912" cy="1174750"/>
            <a:chOff x="1017" y="3569"/>
            <a:chExt cx="317" cy="589"/>
          </a:xfrm>
        </p:grpSpPr>
        <p:sp>
          <p:nvSpPr>
            <p:cNvPr id="21517" name="Text Box 23">
              <a:extLst>
                <a:ext uri="{FF2B5EF4-FFF2-40B4-BE49-F238E27FC236}">
                  <a16:creationId xmlns:a16="http://schemas.microsoft.com/office/drawing/2014/main" id="{E2B59B52-4359-34CC-9D29-8B6CC7214C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" y="3569"/>
              <a:ext cx="204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EG" altLang="ar-EG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US" altLang="ar-EG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518" name="Group 24">
              <a:extLst>
                <a:ext uri="{FF2B5EF4-FFF2-40B4-BE49-F238E27FC236}">
                  <a16:creationId xmlns:a16="http://schemas.microsoft.com/office/drawing/2014/main" id="{BB8C58E1-C9F6-AC53-E0A4-0BB137F14A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7" y="3803"/>
              <a:ext cx="317" cy="355"/>
              <a:chOff x="1017" y="3803"/>
              <a:chExt cx="317" cy="355"/>
            </a:xfrm>
          </p:grpSpPr>
          <p:sp>
            <p:nvSpPr>
              <p:cNvPr id="21519" name="Text Box 25">
                <a:extLst>
                  <a:ext uri="{FF2B5EF4-FFF2-40B4-BE49-F238E27FC236}">
                    <a16:creationId xmlns:a16="http://schemas.microsoft.com/office/drawing/2014/main" id="{AC4D9C50-9316-037E-13D2-A03D4E2A36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7" y="3803"/>
                <a:ext cx="317" cy="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EG" altLang="ar-EG" sz="4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 altLang="ar-EG" sz="4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20" name="Line 26">
                <a:extLst>
                  <a:ext uri="{FF2B5EF4-FFF2-40B4-BE49-F238E27FC236}">
                    <a16:creationId xmlns:a16="http://schemas.microsoft.com/office/drawing/2014/main" id="{113BE02C-C0E0-B4E6-EBC9-7FA866DB62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6" y="3838"/>
                <a:ext cx="2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EG"/>
              </a:p>
            </p:txBody>
          </p:sp>
        </p:grpSp>
      </p:grpSp>
      <p:grpSp>
        <p:nvGrpSpPr>
          <p:cNvPr id="19" name="Group 22">
            <a:extLst>
              <a:ext uri="{FF2B5EF4-FFF2-40B4-BE49-F238E27FC236}">
                <a16:creationId xmlns:a16="http://schemas.microsoft.com/office/drawing/2014/main" id="{CC10C79A-01BE-7F7A-BA63-5B4AE557F5DA}"/>
              </a:ext>
            </a:extLst>
          </p:cNvPr>
          <p:cNvGrpSpPr>
            <a:grpSpLocks/>
          </p:cNvGrpSpPr>
          <p:nvPr/>
        </p:nvGrpSpPr>
        <p:grpSpPr bwMode="auto">
          <a:xfrm>
            <a:off x="4071938" y="5572125"/>
            <a:ext cx="823912" cy="1174750"/>
            <a:chOff x="1017" y="3569"/>
            <a:chExt cx="317" cy="589"/>
          </a:xfrm>
        </p:grpSpPr>
        <p:sp>
          <p:nvSpPr>
            <p:cNvPr id="21513" name="Text Box 23">
              <a:extLst>
                <a:ext uri="{FF2B5EF4-FFF2-40B4-BE49-F238E27FC236}">
                  <a16:creationId xmlns:a16="http://schemas.microsoft.com/office/drawing/2014/main" id="{AF28FF14-FAB8-CED0-94E1-7222E3DB9F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" y="3569"/>
              <a:ext cx="204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EG" altLang="ar-EG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US" altLang="ar-EG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514" name="Group 24">
              <a:extLst>
                <a:ext uri="{FF2B5EF4-FFF2-40B4-BE49-F238E27FC236}">
                  <a16:creationId xmlns:a16="http://schemas.microsoft.com/office/drawing/2014/main" id="{A7527FFD-9661-C7AB-8F80-922C03F37A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7" y="3803"/>
              <a:ext cx="317" cy="355"/>
              <a:chOff x="1017" y="3803"/>
              <a:chExt cx="317" cy="355"/>
            </a:xfrm>
          </p:grpSpPr>
          <p:sp>
            <p:nvSpPr>
              <p:cNvPr id="21515" name="Text Box 25">
                <a:extLst>
                  <a:ext uri="{FF2B5EF4-FFF2-40B4-BE49-F238E27FC236}">
                    <a16:creationId xmlns:a16="http://schemas.microsoft.com/office/drawing/2014/main" id="{DEBB5FFD-AC15-AF8D-1C8F-362522352F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7" y="3803"/>
                <a:ext cx="317" cy="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EG" altLang="ar-EG" sz="4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 altLang="ar-EG" sz="4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16" name="Line 26">
                <a:extLst>
                  <a:ext uri="{FF2B5EF4-FFF2-40B4-BE49-F238E27FC236}">
                    <a16:creationId xmlns:a16="http://schemas.microsoft.com/office/drawing/2014/main" id="{F658393E-BE80-99DC-6847-206A0A3E4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6" y="3838"/>
                <a:ext cx="2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EG"/>
              </a:p>
            </p:txBody>
          </p:sp>
        </p:grp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9FC549F-9505-F0C1-86E1-F727D6D6AE55}"/>
              </a:ext>
            </a:extLst>
          </p:cNvPr>
          <p:cNvSpPr/>
          <p:nvPr/>
        </p:nvSpPr>
        <p:spPr>
          <a:xfrm>
            <a:off x="2766631" y="3857628"/>
            <a:ext cx="6623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✔</a:t>
            </a:r>
            <a:endParaRPr lang="ar-EG" sz="4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newsflash/>
    <p:sndAc>
      <p:stSnd>
        <p:snd r:embed="rId2" name="0751 - metal ech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435EA86-CCC9-B6BF-356E-7C9A510B8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2181225"/>
            <a:ext cx="69945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EG" altLang="ar-EG" sz="3600" b="1" dirty="0">
                <a:solidFill>
                  <a:srgbClr val="C00000"/>
                </a:solidFill>
              </a:rPr>
              <a:t>ص = أس + ب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EG" altLang="ar-EG" sz="3600" b="1" dirty="0">
                <a:solidFill>
                  <a:srgbClr val="C00000"/>
                </a:solidFill>
              </a:rPr>
              <a:t>حيث أ تمثل قيمة الميل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EG" altLang="ar-EG" sz="3600" b="1" dirty="0">
                <a:solidFill>
                  <a:srgbClr val="C00000"/>
                </a:solidFill>
              </a:rPr>
              <a:t>وب تمثل الجزء المقطوع من محور الصادات</a:t>
            </a:r>
            <a:endParaRPr lang="en-US" altLang="ar-EG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  <p:sndAc>
      <p:stSnd>
        <p:snd r:embed="rId2" name="0751 - metal ech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974B2C2B-37D1-1FC7-A97D-57D876852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817" y="484906"/>
            <a:ext cx="7421166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ar-EG" altLang="ar-EG" sz="4000" b="1" dirty="0">
                <a:latin typeface="Calibri" panose="020F0502020204030204" pitchFamily="34" charset="0"/>
              </a:rPr>
              <a:t>3) إذا كانت مساحة المستطيل أدناه</a:t>
            </a:r>
            <a:br>
              <a:rPr lang="ar-EG" altLang="ar-EG" sz="4000" b="1" dirty="0">
                <a:latin typeface="Calibri" panose="020F0502020204030204" pitchFamily="34" charset="0"/>
              </a:rPr>
            </a:br>
            <a:r>
              <a:rPr lang="ar-EG" altLang="ar-EG" sz="4000" b="1" dirty="0">
                <a:latin typeface="Calibri" panose="020F0502020204030204" pitchFamily="34" charset="0"/>
              </a:rPr>
              <a:t> 3س</a:t>
            </a:r>
            <a:r>
              <a:rPr lang="ar-EG" altLang="ar-EG" sz="4000" b="1" baseline="30000" dirty="0">
                <a:cs typeface="Times New Roman" panose="02020603050405020304" pitchFamily="18" charset="0"/>
              </a:rPr>
              <a:t>2</a:t>
            </a:r>
            <a:r>
              <a:rPr lang="ar-EG" altLang="ar-EG" sz="4000" b="1" dirty="0">
                <a:latin typeface="Calibri" panose="020F0502020204030204" pitchFamily="34" charset="0"/>
              </a:rPr>
              <a:t> + 19س – 14 وحدة مربعة، فكم وحدة عرضه؟</a:t>
            </a:r>
            <a:endParaRPr lang="en-US" altLang="ar-EG" sz="4000" dirty="0">
              <a:latin typeface="Calibri" panose="020F0502020204030204" pitchFamily="34" charset="0"/>
            </a:endParaRPr>
          </a:p>
        </p:txBody>
      </p:sp>
      <p:grpSp>
        <p:nvGrpSpPr>
          <p:cNvPr id="10" name="Group 13">
            <a:extLst>
              <a:ext uri="{FF2B5EF4-FFF2-40B4-BE49-F238E27FC236}">
                <a16:creationId xmlns:a16="http://schemas.microsoft.com/office/drawing/2014/main" id="{F6360C7D-D98B-D4C2-F050-A24EC105A1CF}"/>
              </a:ext>
            </a:extLst>
          </p:cNvPr>
          <p:cNvGrpSpPr>
            <a:grpSpLocks/>
          </p:cNvGrpSpPr>
          <p:nvPr/>
        </p:nvGrpSpPr>
        <p:grpSpPr bwMode="auto">
          <a:xfrm>
            <a:off x="3714750" y="2714625"/>
            <a:ext cx="2286000" cy="1819275"/>
            <a:chOff x="3714744" y="2714620"/>
            <a:chExt cx="2286016" cy="181898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0583BD-15E3-DC77-D139-47B765855095}"/>
                </a:ext>
              </a:extLst>
            </p:cNvPr>
            <p:cNvSpPr/>
            <p:nvPr/>
          </p:nvSpPr>
          <p:spPr>
            <a:xfrm>
              <a:off x="3714744" y="2714620"/>
              <a:ext cx="2286016" cy="135732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66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23561" name="TextBox 12">
              <a:extLst>
                <a:ext uri="{FF2B5EF4-FFF2-40B4-BE49-F238E27FC236}">
                  <a16:creationId xmlns:a16="http://schemas.microsoft.com/office/drawing/2014/main" id="{46CE0DB8-663E-29C2-F59E-F8BCB277D4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6182" y="4071942"/>
              <a:ext cx="20717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EG" altLang="ar-EG" sz="2400" b="1"/>
                <a:t>3س – 2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54178E9-0994-1CB5-DF06-FEEF26698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4343400"/>
            <a:ext cx="75723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EG" altLang="ar-EG" sz="4400" b="1"/>
              <a:t>أ) س + 7                  جـ) س + 2</a:t>
            </a:r>
            <a:endParaRPr lang="en-US" altLang="ar-EG" sz="440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EG" altLang="ar-EG" sz="4400" b="1"/>
              <a:t>ب) س – 7                  د) س – 2 </a:t>
            </a:r>
            <a:endParaRPr lang="en-US" altLang="ar-EG" sz="4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12175B-7E3F-C120-5C1B-C9299F269544}"/>
              </a:ext>
            </a:extLst>
          </p:cNvPr>
          <p:cNvSpPr/>
          <p:nvPr/>
        </p:nvSpPr>
        <p:spPr>
          <a:xfrm>
            <a:off x="5355901" y="4502224"/>
            <a:ext cx="6623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✔</a:t>
            </a:r>
            <a:endParaRPr lang="ar-EG" sz="4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newsflash/>
    <p:sndAc>
      <p:stSnd>
        <p:snd r:embed="rId2" name="0751 - metal ech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al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6081AF83-4863-BA38-EB06-5822270BC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760346"/>
            <a:ext cx="748883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algn="ctr" rtl="1" eaLnBrk="1" hangingPunct="1">
              <a:defRPr/>
            </a:pPr>
            <a:r>
              <a:rPr lang="ar-EG" altLang="ar-EG" sz="3600" b="1" dirty="0">
                <a:latin typeface="Calibri" panose="020F0502020204030204" pitchFamily="34" charset="0"/>
              </a:rPr>
              <a:t>4) اكتب عبارة تمثل مساحة المستطيل أدناه .</a:t>
            </a:r>
            <a:endParaRPr lang="en-US" altLang="ar-EG" sz="3600" b="1" dirty="0">
              <a:latin typeface="Calibri" panose="020F0502020204030204" pitchFamily="34" charset="0"/>
            </a:endParaRP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A0AD14E2-D69B-A3AE-7177-06D780EDD321}"/>
              </a:ext>
            </a:extLst>
          </p:cNvPr>
          <p:cNvGrpSpPr>
            <a:grpSpLocks/>
          </p:cNvGrpSpPr>
          <p:nvPr/>
        </p:nvGrpSpPr>
        <p:grpSpPr bwMode="auto">
          <a:xfrm>
            <a:off x="3714750" y="1571625"/>
            <a:ext cx="2357438" cy="1819275"/>
            <a:chOff x="3714744" y="2252955"/>
            <a:chExt cx="2357454" cy="181898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51A994-AC65-BD9D-8E4B-6708A7760518}"/>
                </a:ext>
              </a:extLst>
            </p:cNvPr>
            <p:cNvSpPr/>
            <p:nvPr/>
          </p:nvSpPr>
          <p:spPr>
            <a:xfrm>
              <a:off x="3714744" y="2714620"/>
              <a:ext cx="2286016" cy="135732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66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24586" name="TextBox 12">
              <a:extLst>
                <a:ext uri="{FF2B5EF4-FFF2-40B4-BE49-F238E27FC236}">
                  <a16:creationId xmlns:a16="http://schemas.microsoft.com/office/drawing/2014/main" id="{853C76D3-86BE-A130-0711-A5BAB002F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4744" y="2252955"/>
              <a:ext cx="23574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EG" altLang="ar-EG" sz="2400" b="1"/>
                <a:t>2ب</a:t>
              </a:r>
              <a:r>
                <a:rPr lang="ar-EG" altLang="ar-EG" sz="2400" b="1" baseline="30000"/>
                <a:t>4</a:t>
              </a:r>
              <a:r>
                <a:rPr lang="ar-EG" altLang="ar-EG" sz="2400" b="1"/>
                <a:t>جــ</a:t>
              </a:r>
              <a:r>
                <a:rPr lang="ar-EG" altLang="ar-EG" sz="2400" b="1" baseline="30000"/>
                <a:t>3</a:t>
              </a:r>
              <a:r>
                <a:rPr lang="ar-EG" altLang="ar-EG" sz="2400" b="1"/>
                <a:t> – 3ب جــ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18196B7-FDCF-B819-351B-695DFFC75EA4}"/>
              </a:ext>
            </a:extLst>
          </p:cNvPr>
          <p:cNvSpPr txBox="1"/>
          <p:nvPr/>
        </p:nvSpPr>
        <p:spPr>
          <a:xfrm>
            <a:off x="2643188" y="3643313"/>
            <a:ext cx="5357812" cy="28003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atin typeface="+mn-lt"/>
                <a:cs typeface="+mn-cs"/>
              </a:rPr>
              <a:t>أ) </a:t>
            </a:r>
            <a:r>
              <a:rPr lang="ar-EG" sz="4400" b="1" dirty="0" err="1">
                <a:latin typeface="+mn-lt"/>
                <a:cs typeface="+mn-cs"/>
              </a:rPr>
              <a:t>10ب</a:t>
            </a:r>
            <a:r>
              <a:rPr lang="ar-EG" sz="4400" b="1" baseline="30000" dirty="0" err="1">
                <a:latin typeface="+mn-lt"/>
                <a:cs typeface="+mn-cs"/>
              </a:rPr>
              <a:t>5</a:t>
            </a:r>
            <a:r>
              <a:rPr lang="ar-EG" sz="4400" b="1" dirty="0">
                <a:latin typeface="+mn-lt"/>
                <a:cs typeface="+mn-cs"/>
              </a:rPr>
              <a:t> </a:t>
            </a:r>
            <a:r>
              <a:rPr lang="ar-EG" sz="4400" b="1" dirty="0" err="1">
                <a:latin typeface="+mn-lt"/>
                <a:cs typeface="+mn-cs"/>
              </a:rPr>
              <a:t>جـ</a:t>
            </a:r>
            <a:r>
              <a:rPr lang="ar-EG" sz="4400" b="1" baseline="30000" dirty="0" err="1">
                <a:latin typeface="+mn-lt"/>
                <a:cs typeface="+mn-cs"/>
              </a:rPr>
              <a:t>5</a:t>
            </a:r>
            <a:r>
              <a:rPr lang="ar-EG" sz="4400" b="1" dirty="0">
                <a:latin typeface="+mn-lt"/>
                <a:cs typeface="+mn-cs"/>
              </a:rPr>
              <a:t> – </a:t>
            </a:r>
            <a:r>
              <a:rPr lang="ar-EG" sz="4400" b="1" dirty="0" err="1">
                <a:latin typeface="+mn-lt"/>
                <a:cs typeface="+mn-cs"/>
              </a:rPr>
              <a:t>3ب</a:t>
            </a:r>
            <a:r>
              <a:rPr lang="ar-EG" sz="4400" b="1" dirty="0">
                <a:latin typeface="+mn-lt"/>
                <a:cs typeface="+mn-cs"/>
              </a:rPr>
              <a:t> </a:t>
            </a:r>
            <a:r>
              <a:rPr lang="ar-EG" sz="4400" b="1" dirty="0" err="1">
                <a:latin typeface="+mn-lt"/>
                <a:cs typeface="+mn-cs"/>
              </a:rPr>
              <a:t>جـ</a:t>
            </a:r>
            <a:r>
              <a:rPr lang="ar-EG" sz="4400" b="1" dirty="0">
                <a:latin typeface="+mn-lt"/>
                <a:cs typeface="+mn-cs"/>
              </a:rPr>
              <a:t> </a:t>
            </a:r>
            <a:endParaRPr lang="en-US" sz="4400" dirty="0">
              <a:latin typeface="+mn-lt"/>
              <a:cs typeface="+mn-cs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atin typeface="+mn-lt"/>
                <a:cs typeface="+mn-cs"/>
              </a:rPr>
              <a:t>ب) </a:t>
            </a:r>
            <a:r>
              <a:rPr lang="ar-EG" sz="4400" b="1" dirty="0" err="1">
                <a:latin typeface="+mn-lt"/>
                <a:cs typeface="+mn-cs"/>
              </a:rPr>
              <a:t>10ب</a:t>
            </a:r>
            <a:r>
              <a:rPr lang="ar-EG" sz="4400" b="1" baseline="30000" dirty="0" err="1">
                <a:latin typeface="+mn-lt"/>
                <a:cs typeface="+mn-cs"/>
              </a:rPr>
              <a:t>5</a:t>
            </a:r>
            <a:r>
              <a:rPr lang="ar-EG" sz="4400" b="1" dirty="0" err="1">
                <a:latin typeface="+mn-lt"/>
                <a:cs typeface="+mn-cs"/>
              </a:rPr>
              <a:t>جـ</a:t>
            </a:r>
            <a:r>
              <a:rPr lang="ar-EG" sz="4400" b="1" baseline="30000" dirty="0" err="1">
                <a:latin typeface="+mn-lt"/>
                <a:cs typeface="+mn-cs"/>
              </a:rPr>
              <a:t>5</a:t>
            </a:r>
            <a:r>
              <a:rPr lang="ar-EG" sz="4400" b="1" dirty="0">
                <a:latin typeface="+mn-lt"/>
                <a:cs typeface="+mn-cs"/>
              </a:rPr>
              <a:t>– </a:t>
            </a:r>
            <a:r>
              <a:rPr lang="ar-EG" sz="4400" b="1" dirty="0" err="1">
                <a:latin typeface="+mn-lt"/>
                <a:cs typeface="+mn-cs"/>
              </a:rPr>
              <a:t>15ب</a:t>
            </a:r>
            <a:r>
              <a:rPr lang="ar-EG" sz="4400" b="1" baseline="30000" dirty="0" err="1">
                <a:latin typeface="+mn-lt"/>
                <a:cs typeface="+mn-cs"/>
              </a:rPr>
              <a:t>2</a:t>
            </a:r>
            <a:r>
              <a:rPr lang="ar-EG" sz="4400" b="1" dirty="0">
                <a:latin typeface="+mn-lt"/>
                <a:cs typeface="+mn-cs"/>
              </a:rPr>
              <a:t> </a:t>
            </a:r>
            <a:r>
              <a:rPr lang="ar-EG" sz="4400" b="1" dirty="0" err="1">
                <a:latin typeface="+mn-lt"/>
                <a:cs typeface="+mn-cs"/>
              </a:rPr>
              <a:t>جـ</a:t>
            </a:r>
            <a:r>
              <a:rPr lang="ar-EG" sz="4400" b="1" baseline="30000" dirty="0" err="1">
                <a:latin typeface="+mn-lt"/>
                <a:cs typeface="+mn-cs"/>
              </a:rPr>
              <a:t>3</a:t>
            </a:r>
            <a:endParaRPr lang="en-US" sz="4400" dirty="0">
              <a:latin typeface="+mn-lt"/>
              <a:cs typeface="+mn-cs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cap="small" dirty="0" err="1">
                <a:latin typeface="+mn-lt"/>
                <a:cs typeface="+mn-cs"/>
              </a:rPr>
              <a:t>جـ</a:t>
            </a:r>
            <a:r>
              <a:rPr lang="ar-EG" sz="4400" b="1" cap="small" dirty="0">
                <a:latin typeface="+mn-lt"/>
                <a:cs typeface="+mn-cs"/>
              </a:rPr>
              <a:t>) </a:t>
            </a:r>
            <a:r>
              <a:rPr lang="ar-EG" sz="4400" b="1" cap="small" dirty="0" err="1">
                <a:latin typeface="+mn-lt"/>
                <a:cs typeface="+mn-cs"/>
              </a:rPr>
              <a:t>2ب</a:t>
            </a:r>
            <a:r>
              <a:rPr lang="ar-EG" sz="4400" b="1" baseline="30000" dirty="0" err="1">
                <a:latin typeface="+mn-lt"/>
                <a:cs typeface="+mn-cs"/>
              </a:rPr>
              <a:t>5</a:t>
            </a:r>
            <a:r>
              <a:rPr lang="ar-EG" sz="4400" b="1" cap="small" dirty="0">
                <a:latin typeface="+mn-lt"/>
                <a:cs typeface="+mn-cs"/>
              </a:rPr>
              <a:t> </a:t>
            </a:r>
            <a:r>
              <a:rPr lang="ar-EG" sz="4400" b="1" cap="small" dirty="0" err="1">
                <a:latin typeface="+mn-lt"/>
                <a:cs typeface="+mn-cs"/>
              </a:rPr>
              <a:t>جـ</a:t>
            </a:r>
            <a:r>
              <a:rPr lang="ar-EG" sz="4400" b="1" baseline="30000" dirty="0" err="1">
                <a:latin typeface="+mn-lt"/>
                <a:cs typeface="+mn-cs"/>
              </a:rPr>
              <a:t>5</a:t>
            </a:r>
            <a:r>
              <a:rPr lang="ar-EG" sz="4400" b="1" cap="small" dirty="0">
                <a:latin typeface="+mn-lt"/>
                <a:cs typeface="+mn-cs"/>
              </a:rPr>
              <a:t> – </a:t>
            </a:r>
            <a:r>
              <a:rPr lang="ar-EG" sz="4400" b="1" cap="small" dirty="0" err="1">
                <a:latin typeface="+mn-lt"/>
                <a:cs typeface="+mn-cs"/>
              </a:rPr>
              <a:t>3ب</a:t>
            </a:r>
            <a:r>
              <a:rPr lang="ar-EG" sz="4400" b="1" baseline="30000" dirty="0" err="1">
                <a:latin typeface="+mn-lt"/>
                <a:cs typeface="+mn-cs"/>
              </a:rPr>
              <a:t>2</a:t>
            </a:r>
            <a:r>
              <a:rPr lang="ar-EG" sz="4400" b="1" cap="small" dirty="0">
                <a:latin typeface="+mn-lt"/>
                <a:cs typeface="+mn-cs"/>
              </a:rPr>
              <a:t> </a:t>
            </a:r>
            <a:r>
              <a:rPr lang="ar-EG" sz="4400" b="1" cap="small" dirty="0" err="1">
                <a:latin typeface="+mn-lt"/>
                <a:cs typeface="+mn-cs"/>
              </a:rPr>
              <a:t>جـ</a:t>
            </a:r>
            <a:r>
              <a:rPr lang="ar-EG" sz="4400" b="1" baseline="30000" dirty="0" err="1">
                <a:latin typeface="+mn-lt"/>
                <a:cs typeface="+mn-cs"/>
              </a:rPr>
              <a:t>3</a:t>
            </a:r>
            <a:endParaRPr lang="en-US" sz="4400" dirty="0">
              <a:latin typeface="+mn-lt"/>
              <a:cs typeface="+mn-cs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cap="small" dirty="0">
                <a:latin typeface="+mn-lt"/>
                <a:cs typeface="+mn-cs"/>
              </a:rPr>
              <a:t>د) </a:t>
            </a:r>
            <a:r>
              <a:rPr lang="ar-EG" sz="4400" b="1" cap="small" dirty="0" err="1">
                <a:latin typeface="+mn-lt"/>
                <a:cs typeface="+mn-cs"/>
              </a:rPr>
              <a:t>10ب</a:t>
            </a:r>
            <a:r>
              <a:rPr lang="ar-EG" sz="4400" b="1" baseline="30000" dirty="0" err="1">
                <a:latin typeface="+mn-lt"/>
                <a:cs typeface="+mn-cs"/>
              </a:rPr>
              <a:t>4</a:t>
            </a:r>
            <a:r>
              <a:rPr lang="ar-EG" sz="4400" b="1" cap="small" dirty="0">
                <a:latin typeface="+mn-lt"/>
                <a:cs typeface="+mn-cs"/>
              </a:rPr>
              <a:t> </a:t>
            </a:r>
            <a:r>
              <a:rPr lang="ar-EG" sz="4400" b="1" cap="small" dirty="0" err="1">
                <a:latin typeface="+mn-lt"/>
                <a:cs typeface="+mn-cs"/>
              </a:rPr>
              <a:t>جـ</a:t>
            </a:r>
            <a:r>
              <a:rPr lang="ar-EG" sz="4400" b="1" baseline="30000" dirty="0" err="1">
                <a:latin typeface="+mn-lt"/>
                <a:cs typeface="+mn-cs"/>
              </a:rPr>
              <a:t>6</a:t>
            </a:r>
            <a:r>
              <a:rPr lang="ar-EG" sz="4400" b="1" cap="small" dirty="0">
                <a:latin typeface="+mn-lt"/>
                <a:cs typeface="+mn-cs"/>
              </a:rPr>
              <a:t> – </a:t>
            </a:r>
            <a:r>
              <a:rPr lang="ar-EG" sz="4400" b="1" cap="small" dirty="0" err="1">
                <a:latin typeface="+mn-lt"/>
                <a:cs typeface="+mn-cs"/>
              </a:rPr>
              <a:t>15ب</a:t>
            </a:r>
            <a:r>
              <a:rPr lang="ar-EG" sz="4400" b="1" cap="small" dirty="0">
                <a:latin typeface="+mn-lt"/>
                <a:cs typeface="+mn-cs"/>
              </a:rPr>
              <a:t> </a:t>
            </a:r>
            <a:r>
              <a:rPr lang="ar-EG" sz="4400" b="1" cap="small" dirty="0" err="1">
                <a:latin typeface="+mn-lt"/>
                <a:cs typeface="+mn-cs"/>
              </a:rPr>
              <a:t>جـ</a:t>
            </a:r>
            <a:r>
              <a:rPr lang="ar-EG" sz="4400" b="1" baseline="30000" dirty="0" err="1">
                <a:latin typeface="+mn-lt"/>
                <a:cs typeface="+mn-cs"/>
              </a:rPr>
              <a:t>2</a:t>
            </a:r>
            <a:endParaRPr lang="en-US" sz="4400" dirty="0">
              <a:latin typeface="+mn-lt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48A186-9E45-245F-B039-40D92D48F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2605088"/>
            <a:ext cx="1071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sz="2400" b="1"/>
              <a:t>5ب جــ</a:t>
            </a:r>
            <a:r>
              <a:rPr lang="ar-EG" altLang="ar-EG" sz="2400" b="1" baseline="30000"/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BFE6F2-7BF1-C11F-4C7C-67885977ECD0}"/>
              </a:ext>
            </a:extLst>
          </p:cNvPr>
          <p:cNvSpPr/>
          <p:nvPr/>
        </p:nvSpPr>
        <p:spPr>
          <a:xfrm>
            <a:off x="2312007" y="4274047"/>
            <a:ext cx="6623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✔</a:t>
            </a:r>
            <a:endParaRPr lang="ar-EG" sz="4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newsflash/>
    <p:sndAc>
      <p:stSnd>
        <p:snd r:embed="rId2" name="0751 - metal ech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al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758</Words>
  <Application>Microsoft Macintosh PowerPoint</Application>
  <PresentationFormat>عرض على الشاشة (4:3)</PresentationFormat>
  <Paragraphs>111</Paragraphs>
  <Slides>32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32</vt:i4>
      </vt:variant>
    </vt:vector>
  </HeadingPairs>
  <TitlesOfParts>
    <vt:vector size="38" baseType="lpstr">
      <vt:lpstr>Arial Unicode MS</vt:lpstr>
      <vt:lpstr>Arial</vt:lpstr>
      <vt:lpstr>Calibri</vt:lpstr>
      <vt:lpstr>Times New Roman</vt:lpstr>
      <vt:lpstr>Office Theme</vt:lpstr>
      <vt:lpstr>5_Office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رياضة 3 متوسط</dc:title>
  <dc:subject>اختبار تراكمي(1)  للفصول6- 8</dc:subject>
  <dc:creator>Eman Adel</dc:creator>
  <cp:lastModifiedBy>Mahmood Bayoumi</cp:lastModifiedBy>
  <cp:revision>8</cp:revision>
  <dcterms:created xsi:type="dcterms:W3CDTF">2012-01-25T16:48:31Z</dcterms:created>
  <dcterms:modified xsi:type="dcterms:W3CDTF">2026-03-27T10:56:40Z</dcterms:modified>
</cp:coreProperties>
</file>