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F0AAF2-C8BD-4963-AA65-8689154753A8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2F113D-7338-4DB2-B096-24C8E38E2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79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485298-1B6B-4F23-AE86-413177D186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E73D8-6664-4849-A1E5-428F5B5A07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144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4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4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490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63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7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512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15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428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58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4613-63CA-44A8-B9D6-7862747ABFFF}" type="datetimeFigureOut">
              <a:rPr lang="ar-SA" smtClean="0"/>
              <a:t>16/06/39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1C6C-7D04-4AAF-86E4-A6CB44D86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219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hyperlink" Target="http://www.m5zn.com/uploads2/2012/3/7/photo/0307122203447wgb6rlyc9d.bm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www.mathandsci.org/vb/thread3207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1.jpeg"/><Relationship Id="rId2" Type="http://schemas.openxmlformats.org/officeDocument/2006/relationships/hyperlink" Target="-%20&#1608;&#1585;&#1602;&#1577;%20&#1593;&#1605;&#1604;%20&#1585;&#1602;&#1605;%20&#1593;3-&#1601;7-&#1583;2-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wmf"/><Relationship Id="rId5" Type="http://schemas.openxmlformats.org/officeDocument/2006/relationships/image" Target="../media/image69.png"/><Relationship Id="rId4" Type="http://schemas.openxmlformats.org/officeDocument/2006/relationships/hyperlink" Target="&#1578;&#1602;&#1608;&#1610;&#1605;%20&#1582;&#1578;&#1575;&#1605;&#1610;%20-&#1583;2%20&#1575;&#1604;&#1578;&#1587;&#1575;&#1585;&#1593;+&#1575;&#1604;&#1586;&#1582;&#1605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6" b="28937"/>
          <a:stretch>
            <a:fillRect/>
          </a:stretch>
        </p:blipFill>
        <p:spPr bwMode="auto">
          <a:xfrm>
            <a:off x="533400" y="4953000"/>
            <a:ext cx="36337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81604"/>
          <a:stretch>
            <a:fillRect/>
          </a:stretch>
        </p:blipFill>
        <p:spPr bwMode="auto">
          <a:xfrm>
            <a:off x="0" y="0"/>
            <a:ext cx="9144000" cy="20574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31"/>
          <a:stretch>
            <a:fillRect/>
          </a:stretch>
        </p:blipFill>
        <p:spPr bwMode="auto">
          <a:xfrm>
            <a:off x="5410200" y="19812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 r="9615" b="46622"/>
          <a:stretch>
            <a:fillRect/>
          </a:stretch>
        </p:blipFill>
        <p:spPr bwMode="auto">
          <a:xfrm>
            <a:off x="457200" y="2057400"/>
            <a:ext cx="3581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562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إطار 7"/>
          <p:cNvSpPr/>
          <p:nvPr/>
        </p:nvSpPr>
        <p:spPr>
          <a:xfrm>
            <a:off x="304800" y="1066800"/>
            <a:ext cx="6019800" cy="914400"/>
          </a:xfrm>
          <a:prstGeom prst="frame">
            <a:avLst/>
          </a:prstGeom>
          <a:solidFill>
            <a:srgbClr val="FFD85D"/>
          </a:solidFill>
          <a:ln>
            <a:solidFill>
              <a:srgbClr val="0056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315200" y="1981200"/>
            <a:ext cx="1482725" cy="609600"/>
          </a:xfrm>
          <a:prstGeom prst="roundRect">
            <a:avLst>
              <a:gd name="adj" fmla="val 6468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990600" y="2209800"/>
            <a:ext cx="3159125" cy="609600"/>
          </a:xfrm>
          <a:prstGeom prst="roundRect">
            <a:avLst>
              <a:gd name="adj" fmla="val 6468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371600" y="5105400"/>
            <a:ext cx="2549525" cy="533400"/>
          </a:xfrm>
          <a:prstGeom prst="roundRect">
            <a:avLst>
              <a:gd name="adj" fmla="val 6468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248400" y="3429000"/>
            <a:ext cx="1558925" cy="533400"/>
          </a:xfrm>
          <a:prstGeom prst="roundRect">
            <a:avLst>
              <a:gd name="adj" fmla="val 6468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15000" y="152400"/>
            <a:ext cx="3276600" cy="712305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4495800" y="914400"/>
            <a:ext cx="4495800" cy="838200"/>
          </a:xfrm>
          <a:prstGeom prst="roundRect">
            <a:avLst/>
          </a:prstGeom>
          <a:solidFill>
            <a:schemeClr val="lt1">
              <a:alpha val="59000"/>
            </a:schemeClr>
          </a:solidFill>
          <a:ln w="28575">
            <a:solidFill>
              <a:srgbClr val="DA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</a:rPr>
              <a:t>يبقى الزخم الكلي لمجموعة من الأجسام ثابتًا ما لم تؤثّر قوًى خارجية في المجموعة</a:t>
            </a:r>
          </a:p>
        </p:txBody>
      </p:sp>
      <p:sp>
        <p:nvSpPr>
          <p:cNvPr id="68612" name="مستطيل 3"/>
          <p:cNvSpPr>
            <a:spLocks noChangeArrowheads="1"/>
          </p:cNvSpPr>
          <p:nvPr/>
        </p:nvSpPr>
        <p:spPr bwMode="auto">
          <a:xfrm>
            <a:off x="533400" y="9144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2000" b="1">
                <a:solidFill>
                  <a:srgbClr val="FF0000"/>
                </a:solidFill>
              </a:rPr>
              <a:t>القوى الخارجية  </a:t>
            </a:r>
            <a:r>
              <a:rPr lang="ar-SA" sz="2000" b="1"/>
              <a:t>مثل قوة الاحتكاك بين الجسم والسطح (الكرات و طاولة البلياردو )</a:t>
            </a:r>
            <a:endParaRPr lang="en-US" sz="200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ar-SA" dirty="0" smtClean="0"/>
              <a:t>أ- هيا العمري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152400" y="2057400"/>
            <a:ext cx="8763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>
              <a:defRPr/>
            </a:pPr>
            <a:r>
              <a:rPr lang="ar-SA" sz="2800" b="1" dirty="0"/>
              <a:t>كمية الحركة ( </a:t>
            </a:r>
            <a:r>
              <a:rPr lang="ar-SA" sz="2800" b="1" dirty="0">
                <a:solidFill>
                  <a:srgbClr val="FFFF00"/>
                </a:solidFill>
              </a:rPr>
              <a:t>الزخم</a:t>
            </a:r>
            <a:r>
              <a:rPr lang="ar-SA" sz="2800" b="1" dirty="0"/>
              <a:t> ) قبل التصادم  =   كمية الحركة ( </a:t>
            </a:r>
            <a:r>
              <a:rPr lang="ar-SA" sz="2800" b="1" dirty="0">
                <a:solidFill>
                  <a:srgbClr val="FFFF00"/>
                </a:solidFill>
              </a:rPr>
              <a:t>الزخم</a:t>
            </a:r>
            <a:r>
              <a:rPr lang="ar-SA" sz="2800" b="1" dirty="0"/>
              <a:t> ) بعد التصادم</a:t>
            </a:r>
          </a:p>
        </p:txBody>
      </p:sp>
      <p:sp>
        <p:nvSpPr>
          <p:cNvPr id="60428" name="مستطيل 21"/>
          <p:cNvSpPr>
            <a:spLocks noChangeArrowheads="1"/>
          </p:cNvSpPr>
          <p:nvPr/>
        </p:nvSpPr>
        <p:spPr bwMode="auto">
          <a:xfrm>
            <a:off x="4114800" y="1676400"/>
            <a:ext cx="4872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ar-SA" sz="2000" b="1">
                <a:solidFill>
                  <a:srgbClr val="C00000"/>
                </a:solidFill>
              </a:rPr>
              <a:t>مبدأ حفظ الزخم بكل اختصار وبدون تعقيد ينص على أن /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410200" y="2667000"/>
            <a:ext cx="35814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1600" b="1" dirty="0"/>
              <a:t> </a:t>
            </a:r>
            <a:r>
              <a:rPr lang="ar-SA" sz="2400" b="1" dirty="0"/>
              <a:t>[ أي أن كمية الحركة محفوظة ]</a:t>
            </a:r>
            <a:endParaRPr lang="ar-SA" sz="160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94903"/>
            <a:ext cx="2180164" cy="5334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9" name="Picture 5" descr="http://sofaraa.net/wp-content/uploads/2012/02/bowl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714103"/>
            <a:ext cx="2074385" cy="1543728"/>
          </a:xfrm>
          <a:prstGeom prst="roundRect">
            <a:avLst>
              <a:gd name="adj" fmla="val 9977"/>
            </a:avLst>
          </a:prstGeom>
          <a:noFill/>
        </p:spPr>
      </p:pic>
      <p:sp>
        <p:nvSpPr>
          <p:cNvPr id="40" name="مربع نص 12"/>
          <p:cNvSpPr txBox="1">
            <a:spLocks noChangeArrowheads="1"/>
          </p:cNvSpPr>
          <p:nvPr/>
        </p:nvSpPr>
        <p:spPr bwMode="auto">
          <a:xfrm>
            <a:off x="2667000" y="3571875"/>
            <a:ext cx="424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b="1"/>
              <a:t>عند تصادم الأجسام مع بعضها ينتج عن تصادمها إما :  </a:t>
            </a:r>
            <a:endParaRPr lang="en-US" b="1"/>
          </a:p>
        </p:txBody>
      </p:sp>
      <p:sp>
        <p:nvSpPr>
          <p:cNvPr id="41" name="شكل بيضاوي 40"/>
          <p:cNvSpPr/>
          <p:nvPr/>
        </p:nvSpPr>
        <p:spPr>
          <a:xfrm>
            <a:off x="7848600" y="4029075"/>
            <a:ext cx="1087438" cy="669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/>
              <a:t>ارتداد </a:t>
            </a:r>
            <a:endParaRPr lang="en-US" sz="2400" b="1" dirty="0"/>
          </a:p>
        </p:txBody>
      </p:sp>
      <p:sp>
        <p:nvSpPr>
          <p:cNvPr id="42" name="شكل بيضاوي 41"/>
          <p:cNvSpPr/>
          <p:nvPr/>
        </p:nvSpPr>
        <p:spPr>
          <a:xfrm>
            <a:off x="4191000" y="4029075"/>
            <a:ext cx="1031875" cy="669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/>
              <a:t>تلاحم </a:t>
            </a:r>
            <a:endParaRPr lang="en-US" sz="2400" b="1" dirty="0"/>
          </a:p>
        </p:txBody>
      </p:sp>
      <p:pic>
        <p:nvPicPr>
          <p:cNvPr id="43" name="Picture 5" descr="http://media.giantbomb.com/uploads/1/19357/1164622-left_arrow_super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14875"/>
            <a:ext cx="328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 descr="http://media.giantbomb.com/uploads/1/19357/1164622-left_arrow_super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4875"/>
            <a:ext cx="328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مستطيل 44"/>
          <p:cNvSpPr/>
          <p:nvPr/>
        </p:nvSpPr>
        <p:spPr>
          <a:xfrm>
            <a:off x="7772400" y="5248275"/>
            <a:ext cx="1371600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2000" b="1" spc="50" dirty="0">
                <a:ln w="11430">
                  <a:noFill/>
                </a:ln>
                <a:solidFill>
                  <a:srgbClr val="DA0000"/>
                </a:solidFill>
                <a:latin typeface="Arial" charset="0"/>
                <a:cs typeface="Arial" charset="0"/>
              </a:rPr>
              <a:t>كرة </a:t>
            </a:r>
            <a:r>
              <a:rPr lang="ar-SA" sz="2000" b="1" spc="50" dirty="0" err="1">
                <a:ln w="11430">
                  <a:noFill/>
                </a:ln>
                <a:solidFill>
                  <a:srgbClr val="DA0000"/>
                </a:solidFill>
                <a:latin typeface="Arial" charset="0"/>
                <a:cs typeface="Arial" charset="0"/>
              </a:rPr>
              <a:t>البولنج</a:t>
            </a:r>
            <a:endParaRPr lang="ar-SA" sz="2000" b="1" spc="50" dirty="0">
              <a:ln w="11430">
                <a:noFill/>
              </a:ln>
              <a:solidFill>
                <a:srgbClr val="DA0000"/>
              </a:solidFill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ar-SA" sz="2000" b="1" spc="50" dirty="0">
                <a:ln w="11430">
                  <a:noFill/>
                </a:ln>
                <a:solidFill>
                  <a:srgbClr val="DA0000"/>
                </a:solidFill>
                <a:latin typeface="Arial" charset="0"/>
                <a:cs typeface="Arial" charset="0"/>
              </a:rPr>
              <a:t> والأقماع</a:t>
            </a:r>
            <a:endParaRPr lang="en-US" sz="2000" b="1" dirty="0">
              <a:ln w="11430">
                <a:noFill/>
              </a:ln>
              <a:solidFill>
                <a:srgbClr val="DA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مستطيل 19"/>
          <p:cNvSpPr>
            <a:spLocks noChangeArrowheads="1"/>
          </p:cNvSpPr>
          <p:nvPr/>
        </p:nvSpPr>
        <p:spPr bwMode="auto">
          <a:xfrm>
            <a:off x="4191000" y="5248275"/>
            <a:ext cx="996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2000" b="1">
                <a:solidFill>
                  <a:srgbClr val="DA0000"/>
                </a:solidFill>
              </a:rPr>
              <a:t>لاعبي كرة القدم</a:t>
            </a:r>
            <a:endParaRPr lang="en-US" sz="2000" b="1">
              <a:solidFill>
                <a:srgbClr val="DA0000"/>
              </a:solidFill>
            </a:endParaRPr>
          </a:p>
        </p:txBody>
      </p:sp>
      <p:pic>
        <p:nvPicPr>
          <p:cNvPr id="6043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54510" r="47313" b="38069"/>
          <a:stretch>
            <a:fillRect/>
          </a:stretch>
        </p:blipFill>
        <p:spPr bwMode="auto">
          <a:xfrm>
            <a:off x="0" y="4419600"/>
            <a:ext cx="1981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 t="62394" r="21768" b="10244"/>
          <a:stretch>
            <a:fillRect/>
          </a:stretch>
        </p:blipFill>
        <p:spPr bwMode="auto">
          <a:xfrm>
            <a:off x="2209800" y="4191000"/>
            <a:ext cx="2013373" cy="244869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 t="89785" r="23365" b="2495"/>
          <a:stretch>
            <a:fillRect/>
          </a:stretch>
        </p:blipFill>
        <p:spPr bwMode="auto">
          <a:xfrm>
            <a:off x="152400" y="2819400"/>
            <a:ext cx="2438400" cy="1524000"/>
          </a:xfrm>
          <a:prstGeom prst="roundRect">
            <a:avLst>
              <a:gd name="adj" fmla="val 9977"/>
            </a:avLst>
          </a:prstGeom>
          <a:noFill/>
        </p:spPr>
      </p:pic>
      <p:sp>
        <p:nvSpPr>
          <p:cNvPr id="60442" name="مربع نص 49"/>
          <p:cNvSpPr txBox="1">
            <a:spLocks noChangeArrowheads="1"/>
          </p:cNvSpPr>
          <p:nvPr/>
        </p:nvSpPr>
        <p:spPr bwMode="auto">
          <a:xfrm>
            <a:off x="4800600" y="31242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sz="2000" b="1">
                <a:solidFill>
                  <a:srgbClr val="0070C0"/>
                </a:solidFill>
              </a:rPr>
              <a:t>ينتقل الزخم من جسم الى أخر عن طريق التصادم</a:t>
            </a:r>
          </a:p>
        </p:txBody>
      </p:sp>
    </p:spTree>
    <p:extLst>
      <p:ext uri="{BB962C8B-B14F-4D97-AF65-F5344CB8AC3E}">
        <p14:creationId xmlns:p14="http://schemas.microsoft.com/office/powerpoint/2010/main" val="7619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612" grpId="0"/>
      <p:bldP spid="41" grpId="0" animBg="1"/>
      <p:bldP spid="42" grpId="0" animBg="1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343400" y="228600"/>
            <a:ext cx="4562475" cy="6096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14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986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57200" y="914400"/>
            <a:ext cx="83058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يمكن استخدام مبدأ حفظ الزخم </a:t>
            </a:r>
            <a:r>
              <a:rPr lang="ar-SA" sz="24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للتنبؤ </a:t>
            </a:r>
            <a:r>
              <a:rPr lang="ar-SA" sz="2800" b="1" dirty="0">
                <a:ln w="1905"/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بالسرعة المتجهة </a:t>
            </a:r>
            <a:r>
              <a:rPr lang="ar-SA" sz="24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للأجسام بعد تصادمها</a:t>
            </a:r>
            <a:r>
              <a:rPr lang="ar-SA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 وعند استخدام مبدأ حفظ الزخم نفترض أن الزخم الكلي للأجسام المتصادمة لا يتغيّر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مستطيل 11"/>
          <p:cNvSpPr>
            <a:spLocks noChangeArrowheads="1"/>
          </p:cNvSpPr>
          <p:nvPr/>
        </p:nvSpPr>
        <p:spPr bwMode="auto">
          <a:xfrm>
            <a:off x="1219200" y="5867400"/>
            <a:ext cx="6629400" cy="442913"/>
          </a:xfrm>
          <a:prstGeom prst="roundRect">
            <a:avLst/>
          </a:prstGeom>
          <a:ln w="28575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000" dirty="0"/>
              <a:t>كمية الحركة ( </a:t>
            </a:r>
            <a:r>
              <a:rPr lang="ar-SA" sz="2000" dirty="0">
                <a:solidFill>
                  <a:srgbClr val="0070C0"/>
                </a:solidFill>
              </a:rPr>
              <a:t>الزخم</a:t>
            </a:r>
            <a:r>
              <a:rPr lang="ar-SA" sz="2000" dirty="0"/>
              <a:t> ) </a:t>
            </a:r>
            <a:r>
              <a:rPr lang="ar-SA" sz="2000" dirty="0">
                <a:solidFill>
                  <a:srgbClr val="C00000"/>
                </a:solidFill>
              </a:rPr>
              <a:t>قبل التصادم </a:t>
            </a:r>
            <a:r>
              <a:rPr lang="ar-SA" sz="2000" dirty="0"/>
              <a:t>= كمية الحركة ( </a:t>
            </a:r>
            <a:r>
              <a:rPr lang="ar-SA" sz="2000" dirty="0">
                <a:solidFill>
                  <a:srgbClr val="0070C0"/>
                </a:solidFill>
              </a:rPr>
              <a:t>الزخم</a:t>
            </a:r>
            <a:r>
              <a:rPr lang="ar-SA" sz="2000" dirty="0"/>
              <a:t> ) </a:t>
            </a:r>
            <a:r>
              <a:rPr lang="ar-SA" sz="2000" dirty="0">
                <a:solidFill>
                  <a:srgbClr val="C00000"/>
                </a:solidFill>
              </a:rPr>
              <a:t>بعد </a:t>
            </a:r>
            <a:r>
              <a:rPr lang="ar-SA" sz="2000" dirty="0">
                <a:solidFill>
                  <a:srgbClr val="C00000"/>
                </a:solidFill>
              </a:rPr>
              <a:t>التصادم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ar-SA" dirty="0" smtClean="0"/>
              <a:t>أ- هيا العمري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b="7394"/>
          <a:stretch>
            <a:fillRect/>
          </a:stretch>
        </p:blipFill>
        <p:spPr bwMode="auto">
          <a:xfrm>
            <a:off x="304800" y="1905000"/>
            <a:ext cx="8534400" cy="17526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515350" cy="22860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4800" y="914400"/>
            <a:ext cx="8534400" cy="830263"/>
          </a:xfrm>
          <a:prstGeom prst="rect">
            <a:avLst/>
          </a:prstGeom>
          <a:solidFill>
            <a:srgbClr val="FFFFD5"/>
          </a:solidFill>
          <a:ln w="28575">
            <a:solidFill>
              <a:srgbClr val="DA0000"/>
            </a:solidFill>
            <a:prstDash val="dash"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نفترض أن كتلة الحقيبة تساوي </a:t>
            </a:r>
            <a:r>
              <a:rPr lang="ar-SA" sz="20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2 </a:t>
            </a:r>
            <a:r>
              <a:rPr lang="ar-SA" sz="24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كجم</a:t>
            </a:r>
            <a:r>
              <a:rPr lang="ar-SA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وأن سرعتها المتجهة الابتدائية تساوي </a:t>
            </a:r>
            <a:r>
              <a:rPr lang="ar-SA" sz="20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5 </a:t>
            </a:r>
            <a:r>
              <a:rPr lang="ar-SA" sz="2400" b="1" dirty="0" err="1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م</a:t>
            </a:r>
            <a:r>
              <a:rPr lang="ar-SA" sz="24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/ ث </a:t>
            </a:r>
            <a:r>
              <a:rPr lang="ar-SA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شرقا وأن كتلتك تساوي </a:t>
            </a:r>
            <a:r>
              <a:rPr lang="ar-SA" sz="20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48</a:t>
            </a:r>
            <a:r>
              <a:rPr lang="ar-SA" sz="24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 كجم </a:t>
            </a:r>
            <a:r>
              <a:rPr lang="ar-SA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و بالطبع السرعة الابتدائية تساوي </a:t>
            </a:r>
            <a:r>
              <a:rPr lang="ar-SA" sz="2400" b="1" dirty="0">
                <a:ln w="11430"/>
                <a:solidFill>
                  <a:srgbClr val="FF0000"/>
                </a:solidFill>
                <a:latin typeface="Arial" charset="0"/>
                <a:cs typeface="Arial" charset="0"/>
              </a:rPr>
              <a:t>صفرا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474" name="Picture 10" descr="http://4.bp.blogspot.com/_Oot7Nvm84wk/TL4CDjNxxWI/AAAAAAAAACo/blTdNdgXm1o/s1600/notes.memory_2-prv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0" t="10301" r="7711" b="11416"/>
          <a:stretch>
            <a:fillRect/>
          </a:stretch>
        </p:blipFill>
        <p:spPr bwMode="auto">
          <a:xfrm rot="1416616">
            <a:off x="6770983" y="2700182"/>
            <a:ext cx="2219742" cy="1666267"/>
          </a:xfrm>
          <a:prstGeom prst="roundRect">
            <a:avLst>
              <a:gd name="adj" fmla="val 33712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11"/>
          <p:cNvSpPr>
            <a:spLocks noChangeArrowheads="1"/>
          </p:cNvSpPr>
          <p:nvPr/>
        </p:nvSpPr>
        <p:spPr bwMode="auto">
          <a:xfrm>
            <a:off x="609600" y="3657600"/>
            <a:ext cx="5638800" cy="6477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800" b="1" dirty="0">
                <a:solidFill>
                  <a:srgbClr val="0070C0"/>
                </a:solidFill>
              </a:rPr>
              <a:t>الزخم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C00000"/>
                </a:solidFill>
              </a:rPr>
              <a:t>قبل </a:t>
            </a:r>
            <a:r>
              <a:rPr lang="ar-SA" sz="2800" b="1" dirty="0" err="1">
                <a:solidFill>
                  <a:srgbClr val="C00000"/>
                </a:solidFill>
              </a:rPr>
              <a:t>التصادم 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ar-SA" sz="2800" b="1" dirty="0"/>
              <a:t>  </a:t>
            </a:r>
            <a:r>
              <a:rPr lang="ar-SA" sz="2800" b="1" dirty="0">
                <a:solidFill>
                  <a:srgbClr val="0070C0"/>
                </a:solidFill>
              </a:rPr>
              <a:t>الزخم</a:t>
            </a:r>
            <a:r>
              <a:rPr lang="ar-SA" sz="2800" b="1" dirty="0"/>
              <a:t>  </a:t>
            </a:r>
            <a:r>
              <a:rPr lang="ar-SA" sz="2800" b="1" dirty="0">
                <a:solidFill>
                  <a:srgbClr val="C00000"/>
                </a:solidFill>
              </a:rPr>
              <a:t>بعد التصادم</a:t>
            </a: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0" y="228600"/>
            <a:ext cx="3571875" cy="550843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472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3493" name="Picture 3" descr="نقره لعرض الصورة في صفحة مستقل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876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مستطيل 5"/>
          <p:cNvSpPr>
            <a:spLocks noChangeArrowheads="1"/>
          </p:cNvSpPr>
          <p:nvPr/>
        </p:nvSpPr>
        <p:spPr bwMode="auto">
          <a:xfrm>
            <a:off x="990600" y="6027738"/>
            <a:ext cx="71628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2400" b="1"/>
              <a:t>السهم الأسود </a:t>
            </a:r>
            <a:r>
              <a:rPr lang="ar-SA" sz="2400" b="1">
                <a:solidFill>
                  <a:srgbClr val="0033CC"/>
                </a:solidFill>
              </a:rPr>
              <a:t>يعبر عن مقدار السرعة واتجاه الحركة</a:t>
            </a:r>
            <a:r>
              <a:rPr lang="ar-SA" sz="2400" b="1"/>
              <a:t> قبل التصادم </a:t>
            </a:r>
          </a:p>
          <a:p>
            <a:pPr algn="ctr" rtl="1"/>
            <a:r>
              <a:rPr lang="ar-SA" sz="2400" b="1">
                <a:solidFill>
                  <a:srgbClr val="DA0000"/>
                </a:solidFill>
              </a:rPr>
              <a:t>السهم الأحمر </a:t>
            </a:r>
            <a:r>
              <a:rPr lang="ar-SA" sz="2400" b="1">
                <a:solidFill>
                  <a:srgbClr val="0033CC"/>
                </a:solidFill>
              </a:rPr>
              <a:t>يعبر عن مقدار السرعة واتجاه الحركة </a:t>
            </a:r>
            <a:r>
              <a:rPr lang="ar-SA" sz="2400" b="1">
                <a:solidFill>
                  <a:srgbClr val="DA0000"/>
                </a:solidFill>
              </a:rPr>
              <a:t>بعد التصادم</a:t>
            </a:r>
            <a:endParaRPr lang="en-US" sz="2400" b="1">
              <a:solidFill>
                <a:srgbClr val="DA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ar-SA" dirty="0" smtClean="0"/>
              <a:t>أ- هيا العمري</a:t>
            </a:r>
            <a:endParaRPr lang="en-US" dirty="0"/>
          </a:p>
        </p:txBody>
      </p:sp>
      <p:pic>
        <p:nvPicPr>
          <p:cNvPr id="63496" name="Picture 4" descr="مبدأحفظ كمية الحركة الزخم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7338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15000" y="4267200"/>
            <a:ext cx="3048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ar-SA" sz="2000" dirty="0">
                <a:solidFill>
                  <a:srgbClr val="393939"/>
                </a:solidFill>
                <a:latin typeface="rawa"/>
              </a:rPr>
              <a:t>اصطدام جسم متحرك ذو </a:t>
            </a:r>
            <a:r>
              <a:rPr lang="ar-SA" sz="2000" dirty="0">
                <a:solidFill>
                  <a:srgbClr val="00B050"/>
                </a:solidFill>
                <a:latin typeface="rawa"/>
              </a:rPr>
              <a:t>كتلة</a:t>
            </a:r>
            <a:r>
              <a:rPr lang="ar-SA" sz="2000" dirty="0">
                <a:solidFill>
                  <a:srgbClr val="393939"/>
                </a:solidFill>
                <a:latin typeface="rawa"/>
              </a:rPr>
              <a:t> </a:t>
            </a:r>
            <a:r>
              <a:rPr lang="ar-SA" sz="2000" dirty="0">
                <a:solidFill>
                  <a:srgbClr val="00B050"/>
                </a:solidFill>
                <a:latin typeface="rawa"/>
              </a:rPr>
              <a:t>كبيرة</a:t>
            </a:r>
            <a:r>
              <a:rPr lang="ar-SA" sz="2000" dirty="0">
                <a:solidFill>
                  <a:srgbClr val="393939"/>
                </a:solidFill>
                <a:latin typeface="rawa"/>
              </a:rPr>
              <a:t> بجسم ساكن ذو </a:t>
            </a:r>
            <a:r>
              <a:rPr lang="ar-SA" sz="2000" dirty="0">
                <a:solidFill>
                  <a:srgbClr val="7030A0"/>
                </a:solidFill>
                <a:latin typeface="rawa"/>
              </a:rPr>
              <a:t>كتلة صغيرة</a:t>
            </a:r>
            <a:r>
              <a:rPr lang="en-US" sz="2000" dirty="0">
                <a:solidFill>
                  <a:srgbClr val="393939"/>
                </a:solidFill>
                <a:latin typeface="Arial"/>
              </a:rPr>
              <a:t> 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400" y="5105400"/>
            <a:ext cx="3429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SA" sz="2000" dirty="0">
                <a:latin typeface="rawa"/>
              </a:rPr>
              <a:t>اصطدام جسم متحرك ذو </a:t>
            </a:r>
            <a:r>
              <a:rPr lang="ar-SA" sz="2000" dirty="0">
                <a:solidFill>
                  <a:srgbClr val="7030A0"/>
                </a:solidFill>
                <a:latin typeface="rawa"/>
              </a:rPr>
              <a:t>كتلة صغيرة </a:t>
            </a:r>
            <a:r>
              <a:rPr lang="ar-SA" sz="2000" dirty="0">
                <a:latin typeface="rawa"/>
              </a:rPr>
              <a:t>بجسم ساكن ذو </a:t>
            </a:r>
            <a:r>
              <a:rPr lang="ar-SA" sz="2000" dirty="0">
                <a:solidFill>
                  <a:srgbClr val="00B050"/>
                </a:solidFill>
                <a:latin typeface="rawa"/>
              </a:rPr>
              <a:t>كتلة كبيرة</a:t>
            </a:r>
            <a:r>
              <a:rPr lang="en-US" sz="2000" dirty="0">
                <a:solidFill>
                  <a:srgbClr val="00B050"/>
                </a:solidFill>
                <a:latin typeface="Arial"/>
              </a:rPr>
              <a:t> </a:t>
            </a:r>
            <a:endParaRPr lang="en-US" sz="2000" dirty="0">
              <a:solidFill>
                <a:srgbClr val="00B050"/>
              </a:solidFill>
              <a:latin typeface="rawa"/>
            </a:endParaRPr>
          </a:p>
        </p:txBody>
      </p:sp>
      <p:pic>
        <p:nvPicPr>
          <p:cNvPr id="63499" name="Picture 2" descr="مبدأحفظ كمية الحركة الزخم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267200" cy="141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914400" y="2362200"/>
            <a:ext cx="3048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ar-SA" sz="2000" dirty="0"/>
              <a:t> اصطدام جسمان لهما نفس الكتلة ومتحركان بنفس المقدار من السرعة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400800" y="1066800"/>
            <a:ext cx="251460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defRPr/>
            </a:pPr>
            <a:r>
              <a:rPr lang="ar-SA" sz="2400" dirty="0"/>
              <a:t>توقعي النتائج بعد تصادم الأجسام التالية ..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419600" y="16002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5257800" y="3581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228600" y="4267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304800" y="1600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214521">
            <a:off x="7086600" y="3200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733800" y="4191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1066800" y="381000"/>
            <a:ext cx="408316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000" dirty="0"/>
              <a:t>يستخدم هذا المبدأ لتوقع نتائج تصادمات الأجسام 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334000" y="228600"/>
            <a:ext cx="3571875" cy="550843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8" cstate="print"/>
          <a:srcRect r="71349" b="64539"/>
          <a:stretch>
            <a:fillRect/>
          </a:stretch>
        </p:blipFill>
        <p:spPr bwMode="auto">
          <a:xfrm>
            <a:off x="5334000" y="1524000"/>
            <a:ext cx="1905000" cy="5510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697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1389"/>
          <a:stretch>
            <a:fillRect/>
          </a:stretch>
        </p:blipFill>
        <p:spPr bwMode="auto">
          <a:xfrm>
            <a:off x="228600" y="228600"/>
            <a:ext cx="4114800" cy="6400800"/>
          </a:xfrm>
          <a:prstGeom prst="roundRect">
            <a:avLst>
              <a:gd name="adj" fmla="val 19728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8481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http://www.aleqt.com/a/341741_82957.jpg"/>
          <p:cNvPicPr>
            <a:picLocks noChangeAspect="1" noChangeArrowheads="1"/>
          </p:cNvPicPr>
          <p:nvPr/>
        </p:nvPicPr>
        <p:blipFill>
          <a:blip r:embed="rId4" cstate="print"/>
          <a:srcRect b="5714"/>
          <a:stretch>
            <a:fillRect/>
          </a:stretch>
        </p:blipFill>
        <p:spPr bwMode="auto">
          <a:xfrm>
            <a:off x="4648200" y="304800"/>
            <a:ext cx="4114800" cy="2667000"/>
          </a:xfrm>
          <a:prstGeom prst="roundRect">
            <a:avLst>
              <a:gd name="adj" fmla="val 12908"/>
            </a:avLst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7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www.m5zn.com/uploads2/2012/3/7/photo/030712220345zguv8o8adz8eqt2v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3135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914400" y="3657600"/>
            <a:ext cx="6019800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2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تنتقل الطاقة الحركية من كرة إلى أخرى بصورة مستمرة حتى تتزايد سرعتها جميعاً </a:t>
            </a:r>
          </a:p>
        </p:txBody>
      </p:sp>
      <p:pic>
        <p:nvPicPr>
          <p:cNvPr id="665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2387">
            <a:off x="1011238" y="1189038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http://www.othetheh.com/upload/uploads/images/othetheh42b7380f94.jpg"/>
          <p:cNvPicPr>
            <a:picLocks noChangeAspect="1" noChangeArrowheads="1"/>
          </p:cNvPicPr>
          <p:nvPr/>
        </p:nvPicPr>
        <p:blipFill>
          <a:blip r:embed="rId3" cstate="print"/>
          <a:srcRect t="1091"/>
          <a:stretch>
            <a:fillRect/>
          </a:stretch>
        </p:blipFill>
        <p:spPr bwMode="auto">
          <a:xfrm>
            <a:off x="7010400" y="228600"/>
            <a:ext cx="1828800" cy="1752600"/>
          </a:xfrm>
          <a:prstGeom prst="ellipse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 rot="19618941">
            <a:off x="35462" y="737048"/>
            <a:ext cx="2152499" cy="646331"/>
          </a:xfrm>
          <a:prstGeom prst="rect">
            <a:avLst/>
          </a:prstGeom>
          <a:solidFill>
            <a:srgbClr val="FFFFA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>عرض سريع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914400" y="2209800"/>
            <a:ext cx="7741966" cy="1055608"/>
          </a:xfrm>
          <a:prstGeom prst="wedgeRoundRectCallout">
            <a:avLst>
              <a:gd name="adj1" fmla="val 35616"/>
              <a:gd name="adj2" fmla="val 859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>
              <a:buFont typeface="Arial" pitchFamily="34" charset="0"/>
              <a:buChar char="•"/>
              <a:defRPr/>
            </a:pPr>
            <a:r>
              <a:rPr lang="ar-SA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ضعي كمية من الكرات الزجاجية في صينية طعام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هزي الصينية بمعدل ثابت ولاحظي حركة الكرات وتصادمها معا </a:t>
            </a:r>
          </a:p>
        </p:txBody>
      </p:sp>
      <p:pic>
        <p:nvPicPr>
          <p:cNvPr id="55307" name="Picture 11" descr="http://karrana.net/uploads/khudair/IMG_1126.jpg"/>
          <p:cNvPicPr>
            <a:picLocks noChangeAspect="1" noChangeArrowheads="1"/>
          </p:cNvPicPr>
          <p:nvPr/>
        </p:nvPicPr>
        <p:blipFill>
          <a:blip r:embed="rId4" cstate="print"/>
          <a:srcRect l="40000" t="13333" r="12000" b="25333"/>
          <a:stretch>
            <a:fillRect/>
          </a:stretch>
        </p:blipFill>
        <p:spPr bwMode="auto">
          <a:xfrm flipH="1">
            <a:off x="228600" y="4953000"/>
            <a:ext cx="1676400" cy="1676400"/>
          </a:xfrm>
          <a:prstGeom prst="roundRect">
            <a:avLst/>
          </a:prstGeom>
          <a:noFill/>
        </p:spPr>
      </p:pic>
      <p:sp>
        <p:nvSpPr>
          <p:cNvPr id="11" name="مستطيل مستدير الزوايا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12" name="Picture 12" descr="http://kids.islamweb.net/subjects/images/Exp_13/03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647" r="54000"/>
          <a:stretch>
            <a:fillRect/>
          </a:stretch>
        </p:blipFill>
        <p:spPr bwMode="auto">
          <a:xfrm>
            <a:off x="7239000" y="5486400"/>
            <a:ext cx="1905000" cy="1066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kids.islamweb.net/subjects/images/Exp_13/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0000" r="30000" b="35294"/>
          <a:stretch>
            <a:fillRect/>
          </a:stretch>
        </p:blipFill>
        <p:spPr bwMode="auto">
          <a:xfrm>
            <a:off x="7162800" y="3657600"/>
            <a:ext cx="1981200" cy="1905000"/>
          </a:xfrm>
          <a:prstGeom prst="roundRect">
            <a:avLst>
              <a:gd name="adj" fmla="val 33712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http://www.arc-international-cookware.com/sites/default/files/images/Classic_Glass_Bowl_big.jpg"/>
          <p:cNvPicPr>
            <a:picLocks noChangeAspect="1" noChangeArrowheads="1"/>
          </p:cNvPicPr>
          <p:nvPr/>
        </p:nvPicPr>
        <p:blipFill>
          <a:blip r:embed="rId6" cstate="print"/>
          <a:srcRect l="18000" t="10630" r="22174" b="2683"/>
          <a:stretch>
            <a:fillRect/>
          </a:stretch>
        </p:blipFill>
        <p:spPr bwMode="auto">
          <a:xfrm>
            <a:off x="4572000" y="5638800"/>
            <a:ext cx="2651760" cy="914400"/>
          </a:xfrm>
          <a:prstGeom prst="ellipse">
            <a:avLst/>
          </a:prstGeom>
          <a:noFill/>
        </p:spPr>
      </p:pic>
      <p:pic>
        <p:nvPicPr>
          <p:cNvPr id="14" name="Picture 9" descr="http://www.othetheh.com/upload/uploads/images/othetheh42b7380f94.jpg"/>
          <p:cNvPicPr>
            <a:picLocks noChangeAspect="1" noChangeArrowheads="1"/>
          </p:cNvPicPr>
          <p:nvPr/>
        </p:nvPicPr>
        <p:blipFill>
          <a:blip r:embed="rId3" cstate="print"/>
          <a:srcRect t="1091"/>
          <a:stretch>
            <a:fillRect/>
          </a:stretch>
        </p:blipFill>
        <p:spPr bwMode="auto">
          <a:xfrm rot="20230807">
            <a:off x="5486400" y="609600"/>
            <a:ext cx="1431235" cy="1371600"/>
          </a:xfrm>
          <a:prstGeom prst="ellipse">
            <a:avLst/>
          </a:prstGeom>
          <a:noFill/>
        </p:spPr>
      </p:pic>
      <p:pic>
        <p:nvPicPr>
          <p:cNvPr id="15" name="Picture 9" descr="http://www.othetheh.com/upload/uploads/images/othetheh42b7380f94.jpg"/>
          <p:cNvPicPr>
            <a:picLocks noChangeAspect="1" noChangeArrowheads="1"/>
          </p:cNvPicPr>
          <p:nvPr/>
        </p:nvPicPr>
        <p:blipFill>
          <a:blip r:embed="rId3" cstate="print"/>
          <a:srcRect t="1091"/>
          <a:stretch>
            <a:fillRect/>
          </a:stretch>
        </p:blipFill>
        <p:spPr bwMode="auto">
          <a:xfrm rot="19100502">
            <a:off x="4098787" y="925444"/>
            <a:ext cx="1140369" cy="1092854"/>
          </a:xfrm>
          <a:prstGeom prst="ellipse">
            <a:avLst/>
          </a:prstGeom>
          <a:noFill/>
        </p:spPr>
      </p:pic>
      <p:pic>
        <p:nvPicPr>
          <p:cNvPr id="16" name="Picture 9" descr="http://www.othetheh.com/upload/uploads/images/othetheh42b7380f94.jpg"/>
          <p:cNvPicPr>
            <a:picLocks noChangeAspect="1" noChangeArrowheads="1"/>
          </p:cNvPicPr>
          <p:nvPr/>
        </p:nvPicPr>
        <p:blipFill>
          <a:blip r:embed="rId7" cstate="print"/>
          <a:srcRect t="1091"/>
          <a:stretch>
            <a:fillRect/>
          </a:stretch>
        </p:blipFill>
        <p:spPr bwMode="auto">
          <a:xfrm rot="17559921">
            <a:off x="3079011" y="1199479"/>
            <a:ext cx="795130" cy="762000"/>
          </a:xfrm>
          <a:prstGeom prst="ellipse">
            <a:avLst/>
          </a:prstGeom>
          <a:noFill/>
        </p:spPr>
      </p:pic>
      <p:pic>
        <p:nvPicPr>
          <p:cNvPr id="17" name="Picture 9" descr="http://www.othetheh.com/upload/uploads/images/othetheh42b7380f94.jpg"/>
          <p:cNvPicPr>
            <a:picLocks noChangeAspect="1" noChangeArrowheads="1"/>
          </p:cNvPicPr>
          <p:nvPr/>
        </p:nvPicPr>
        <p:blipFill>
          <a:blip r:embed="rId8" cstate="print"/>
          <a:srcRect t="1091"/>
          <a:stretch>
            <a:fillRect/>
          </a:stretch>
        </p:blipFill>
        <p:spPr bwMode="auto">
          <a:xfrm rot="17394019">
            <a:off x="2210123" y="1393047"/>
            <a:ext cx="633751" cy="607345"/>
          </a:xfrm>
          <a:prstGeom prst="ellipse">
            <a:avLst/>
          </a:prstGeom>
          <a:noFill/>
        </p:spPr>
      </p:pic>
      <p:pic>
        <p:nvPicPr>
          <p:cNvPr id="18" name="Picture 9" descr="http://www.othetheh.com/upload/uploads/images/othetheh42b7380f94.jpg"/>
          <p:cNvPicPr>
            <a:picLocks noChangeAspect="1" noChangeArrowheads="1"/>
          </p:cNvPicPr>
          <p:nvPr/>
        </p:nvPicPr>
        <p:blipFill>
          <a:blip r:embed="rId9" cstate="print"/>
          <a:srcRect t="1091"/>
          <a:stretch>
            <a:fillRect/>
          </a:stretch>
        </p:blipFill>
        <p:spPr bwMode="auto">
          <a:xfrm rot="15678878">
            <a:off x="1544550" y="1636747"/>
            <a:ext cx="417878" cy="400467"/>
          </a:xfrm>
          <a:prstGeom prst="ellipse">
            <a:avLst/>
          </a:prstGeom>
          <a:noFill/>
        </p:spPr>
      </p:pic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15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 t="30681" r="76004" b="24133"/>
          <a:stretch>
            <a:fillRect/>
          </a:stretch>
        </p:blipFill>
        <p:spPr bwMode="auto">
          <a:xfrm>
            <a:off x="990600" y="685800"/>
            <a:ext cx="2789237" cy="2438400"/>
          </a:xfrm>
          <a:prstGeom prst="roundRect">
            <a:avLst>
              <a:gd name="adj" fmla="val 14479"/>
            </a:avLst>
          </a:prstGeom>
          <a:ln>
            <a:noFill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7047" r="1801" b="8290"/>
          <a:stretch>
            <a:fillRect/>
          </a:stretch>
        </p:blipFill>
        <p:spPr bwMode="auto">
          <a:xfrm>
            <a:off x="2819400" y="1143000"/>
            <a:ext cx="5972175" cy="3281306"/>
          </a:xfrm>
          <a:prstGeom prst="roundRect">
            <a:avLst>
              <a:gd name="adj" fmla="val 14479"/>
            </a:avLst>
          </a:prstGeom>
          <a:ln>
            <a:noFill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04800"/>
            <a:ext cx="3438525" cy="857398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90800" y="4648200"/>
            <a:ext cx="6248400" cy="10287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9" name="مربع نص 8"/>
          <p:cNvSpPr txBox="1"/>
          <p:nvPr/>
        </p:nvSpPr>
        <p:spPr>
          <a:xfrm>
            <a:off x="1981200" y="5257800"/>
            <a:ext cx="4724400" cy="919163"/>
          </a:xfrm>
          <a:prstGeom prst="wedgeRoundRectCallout">
            <a:avLst>
              <a:gd name="adj1" fmla="val -58075"/>
              <a:gd name="adj2" fmla="val -39028"/>
              <a:gd name="adj3" fmla="val 16667"/>
            </a:avLst>
          </a:prstGeom>
          <a:noFill/>
          <a:ln w="28575">
            <a:solidFill>
              <a:srgbClr val="FFC000"/>
            </a:solidFill>
            <a:prstDash val="dash"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يقل زخم كرة </a:t>
            </a:r>
            <a:r>
              <a:rPr lang="ar-SA" sz="2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البلياردو</a:t>
            </a:r>
            <a:r>
              <a:rPr lang="ar-S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المتحركة لأن سرعتها المتجهة تقل بسبب احتكاكها بالطاولة </a:t>
            </a:r>
            <a:endParaRPr lang="en-US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4523" name="Picture 11" descr="http://pictures.msharkat.com/u/image-58030.jpg"/>
          <p:cNvPicPr>
            <a:picLocks noChangeAspect="1" noChangeArrowheads="1"/>
          </p:cNvPicPr>
          <p:nvPr/>
        </p:nvPicPr>
        <p:blipFill>
          <a:blip r:embed="rId5" cstate="print"/>
          <a:srcRect l="31939" r="19392" b="16390"/>
          <a:stretch>
            <a:fillRect/>
          </a:stretch>
        </p:blipFill>
        <p:spPr bwMode="auto">
          <a:xfrm>
            <a:off x="304800" y="4876800"/>
            <a:ext cx="1219200" cy="1676400"/>
          </a:xfrm>
          <a:prstGeom prst="roundRect">
            <a:avLst/>
          </a:prstGeom>
          <a:noFill/>
        </p:spPr>
      </p:pic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6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-962" b="50436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5000"/>
            </a:avLst>
          </a:prstGeom>
          <a:ln>
            <a:solidFill>
              <a:srgbClr val="FFFF00"/>
            </a:solidFill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0" y="762000"/>
            <a:ext cx="693420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يحدث عندما تصطدم كرة زجاجية بكرة أخرى ساكنة 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38200" y="1447800"/>
            <a:ext cx="4321175" cy="93662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تعتمد نتيجة التصادم على كتلة  كل من الكرتين الزجاجيتين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50114" b="5278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5000"/>
            </a:avLst>
          </a:prstGeom>
          <a:ln>
            <a:solidFill>
              <a:srgbClr val="FFFF00"/>
            </a:solidFill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e-mailaat.com/infimages/myuppic/4bd94e4ac5ac0.jpg"/>
          <p:cNvPicPr>
            <a:picLocks noChangeAspect="1" noChangeArrowheads="1"/>
          </p:cNvPicPr>
          <p:nvPr/>
        </p:nvPicPr>
        <p:blipFill>
          <a:blip r:embed="rId2" cstate="print"/>
          <a:srcRect b="7591"/>
          <a:stretch>
            <a:fillRect/>
          </a:stretch>
        </p:blipFill>
        <p:spPr bwMode="auto">
          <a:xfrm>
            <a:off x="228600" y="1905000"/>
            <a:ext cx="6096000" cy="2819400"/>
          </a:xfrm>
          <a:prstGeom prst="roundRect">
            <a:avLst>
              <a:gd name="adj" fmla="val 6960"/>
            </a:avLst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81604"/>
          <a:stretch>
            <a:fillRect/>
          </a:stretch>
        </p:blipFill>
        <p:spPr bwMode="auto">
          <a:xfrm>
            <a:off x="0" y="0"/>
            <a:ext cx="9144000" cy="19812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7420">
            <a:off x="6925690" y="1721225"/>
            <a:ext cx="1768528" cy="786012"/>
          </a:xfrm>
          <a:prstGeom prst="roundRect">
            <a:avLst>
              <a:gd name="adj" fmla="val 29783"/>
            </a:avLst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0135">
            <a:off x="5663473" y="2455446"/>
            <a:ext cx="3222171" cy="609600"/>
          </a:xfrm>
          <a:prstGeom prst="roundRect">
            <a:avLst>
              <a:gd name="adj" fmla="val 18706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762000" y="4800600"/>
            <a:ext cx="496428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SA" sz="2400" b="1" dirty="0"/>
              <a:t>هل قمت يوماً بالمساعدة في دفع سيارة متعطلة ؟</a:t>
            </a:r>
            <a:endParaRPr lang="en-US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33400" y="5410200"/>
            <a:ext cx="5544364" cy="510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A" sz="2400" b="1" dirty="0"/>
              <a:t>أيهما أسهل .. دفع السيارة أم عربة التسوق الصغيرة ؟</a:t>
            </a:r>
            <a:endParaRPr lang="en-US" sz="2400" b="1" dirty="0"/>
          </a:p>
        </p:txBody>
      </p:sp>
      <p:pic>
        <p:nvPicPr>
          <p:cNvPr id="52236" name="Picture 4" descr="http://cdn-wac.emaratalyoum.com/polopoly_fs/1.249116.1274990327!/image/218015749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304800" y="6019800"/>
            <a:ext cx="7887272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2800" dirty="0"/>
              <a:t>أن ممانعة السيارة للدفع أكبر بكثير من ممانعة العربة للدفع .. لماذا ؟ </a:t>
            </a:r>
            <a:endParaRPr lang="en-US" sz="2800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772400" cy="4876800"/>
          </a:xfrm>
          <a:prstGeom prst="roundRect">
            <a:avLst>
              <a:gd name="adj" fmla="val 8222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 b="40230"/>
          <a:stretch>
            <a:fillRect/>
          </a:stretch>
        </p:blipFill>
        <p:spPr bwMode="auto">
          <a:xfrm>
            <a:off x="3352800" y="381000"/>
            <a:ext cx="4978400" cy="4114800"/>
          </a:xfrm>
          <a:prstGeom prst="roundRect">
            <a:avLst>
              <a:gd name="adj" fmla="val 600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59756"/>
          <a:stretch>
            <a:fillRect/>
          </a:stretch>
        </p:blipFill>
        <p:spPr bwMode="auto">
          <a:xfrm>
            <a:off x="381000" y="3962400"/>
            <a:ext cx="5181600" cy="2626139"/>
          </a:xfrm>
          <a:prstGeom prst="roundRect">
            <a:avLst>
              <a:gd name="adj" fmla="val 6009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3" t="1021" r="35173" b="90817"/>
          <a:stretch>
            <a:fillRect/>
          </a:stretch>
        </p:blipFill>
        <p:spPr bwMode="auto">
          <a:xfrm rot="-1035761">
            <a:off x="412750" y="1417638"/>
            <a:ext cx="27225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 rot="21046684">
            <a:off x="344488" y="587375"/>
            <a:ext cx="8442325" cy="5926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 rot="19730973">
            <a:off x="361950" y="1320800"/>
            <a:ext cx="2600325" cy="109696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6" descr="BCKLC07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05">
            <a:off x="5753100" y="2139950"/>
            <a:ext cx="31083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نصف إطار 6"/>
          <p:cNvSpPr/>
          <p:nvPr/>
        </p:nvSpPr>
        <p:spPr>
          <a:xfrm>
            <a:off x="0" y="0"/>
            <a:ext cx="9144000" cy="6858000"/>
          </a:xfrm>
          <a:prstGeom prst="halfFrame">
            <a:avLst>
              <a:gd name="adj1" fmla="val 3213"/>
              <a:gd name="adj2" fmla="val 325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مربع نص 7">
            <a:hlinkClick r:id="rId4" action="ppaction://hlinkfile"/>
          </p:cNvPr>
          <p:cNvSpPr txBox="1"/>
          <p:nvPr/>
        </p:nvSpPr>
        <p:spPr>
          <a:xfrm rot="799794">
            <a:off x="6456363" y="3136900"/>
            <a:ext cx="8350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72709" name="مربع نص 8"/>
          <p:cNvSpPr txBox="1">
            <a:spLocks noChangeArrowheads="1"/>
          </p:cNvSpPr>
          <p:nvPr/>
        </p:nvSpPr>
        <p:spPr bwMode="auto">
          <a:xfrm rot="675379">
            <a:off x="6140450" y="2397125"/>
            <a:ext cx="1981200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sz="3600" b="1">
                <a:solidFill>
                  <a:srgbClr val="006600"/>
                </a:solidFill>
                <a:latin typeface="Perpetua" pitchFamily="18" charset="0"/>
                <a:cs typeface="Times New Roman" pitchFamily="18" charset="0"/>
              </a:rPr>
              <a:t>ورقة عمل </a:t>
            </a:r>
            <a:endParaRPr lang="en-US" sz="3600" b="1">
              <a:solidFill>
                <a:srgbClr val="006600"/>
              </a:solidFill>
              <a:latin typeface="Perpetua" pitchFamily="18" charset="0"/>
            </a:endParaRPr>
          </a:p>
        </p:txBody>
      </p:sp>
      <p:pic>
        <p:nvPicPr>
          <p:cNvPr id="72710" name="Picture 91" descr="BVS naturepower tag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75">
            <a:off x="7731125" y="1868488"/>
            <a:ext cx="1038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82" descr="GCDF24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4648200"/>
            <a:ext cx="23828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عنوان 1"/>
          <p:cNvSpPr>
            <a:spLocks noGrp="1"/>
          </p:cNvSpPr>
          <p:nvPr>
            <p:ph type="body" sz="half" idx="2"/>
          </p:nvPr>
        </p:nvSpPr>
        <p:spPr>
          <a:xfrm rot="20566573">
            <a:off x="2947762" y="4493659"/>
            <a:ext cx="3200400" cy="837013"/>
          </a:xfrm>
          <a:prstGeom prst="roundRect">
            <a:avLst>
              <a:gd name="adj" fmla="val 23189"/>
            </a:avLst>
          </a:prstGeom>
          <a:solidFill>
            <a:srgbClr val="CC6600"/>
          </a:solidFill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soft" dir="b">
              <a:rot lat="0" lon="0" rev="90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تقويم ختامي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" name="Picture 9" descr="http://www.alyossrah.com/vb/imgcache/1592.imgcac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02689">
            <a:off x="844096" y="1284124"/>
            <a:ext cx="4760472" cy="3442506"/>
          </a:xfrm>
          <a:prstGeom prst="roundRect">
            <a:avLst>
              <a:gd name="adj" fmla="val 9523"/>
            </a:avLst>
          </a:prstGeom>
          <a:noFill/>
          <a:ln w="57150">
            <a:solidFill>
              <a:srgbClr val="92D050"/>
            </a:solidFill>
          </a:ln>
        </p:spPr>
      </p:pic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9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62000" y="914400"/>
            <a:ext cx="5334000" cy="457200"/>
          </a:xfrm>
          <a:prstGeom prst="roundRect">
            <a:avLst/>
          </a:prstGeom>
          <a:solidFill>
            <a:srgbClr val="FFFFD5">
              <a:alpha val="4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يحدث التصادم عندما يرتطم جسم متحرّك بجسم آخر.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886200" y="2514600"/>
            <a:ext cx="5029200" cy="1295400"/>
          </a:xfrm>
          <a:prstGeom prst="roundRect">
            <a:avLst>
              <a:gd name="adj" fmla="val 10053"/>
            </a:avLst>
          </a:prstGeom>
          <a:solidFill>
            <a:srgbClr val="FFFFD5">
              <a:alpha val="4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ستتغيّر السرعة المتجهة للكرتين ويمكن أن يُغيّر التصادم سرعة كل كرة، أو اتجاه حركة كل كرة، أو الاثنين معًا مقدار السرعة واتجاه الحركة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3886200" y="1447800"/>
            <a:ext cx="4114800" cy="902568"/>
          </a:xfrm>
          <a:prstGeom prst="wedgeRoundRectCallout">
            <a:avLst>
              <a:gd name="adj1" fmla="val 45652"/>
              <a:gd name="adj2" fmla="val -80904"/>
              <a:gd name="adj3" fmla="val 16667"/>
            </a:avLst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يحدث عندما تصطدم الكرة البيضاء في لعبة </a:t>
            </a:r>
            <a:r>
              <a:rPr lang="ar-SA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البلياردو</a:t>
            </a:r>
            <a:r>
              <a:rPr lang="ar-SA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بكرة أخرى؟</a:t>
            </a: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57200" y="228600"/>
            <a:ext cx="6194985" cy="67945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3254" name="Picture 3" descr="http://img.alibaba.com/photo/209841354/Pool_Table_Tennis_Table_Billiard_Table_Poker_Table_Soccer_Tabl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1447800" y="3962400"/>
            <a:ext cx="6546850" cy="919163"/>
          </a:xfrm>
          <a:prstGeom prst="downArrowCallout">
            <a:avLst/>
          </a:prstGeom>
          <a:solidFill>
            <a:srgbClr val="FFFFCC"/>
          </a:solidFill>
          <a:ln w="19050">
            <a:solidFill>
              <a:srgbClr val="B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ar-SA" sz="2400" b="1" dirty="0"/>
              <a:t>ما العامل  المؤثر في مقدار التغير في حركة الأجسام  المتصادمة ؟</a:t>
            </a:r>
            <a:endParaRPr lang="en-US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28600" y="4953000"/>
            <a:ext cx="6019800" cy="559296"/>
          </a:xfrm>
          <a:prstGeom prst="roundRect">
            <a:avLst/>
          </a:prstGeom>
          <a:solidFill>
            <a:schemeClr val="lt1">
              <a:alpha val="59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تؤثّر</a:t>
            </a:r>
            <a:r>
              <a:rPr lang="ar-SA" sz="28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200" b="1" dirty="0">
                <a:ln w="1905"/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كتلة الجسم </a:t>
            </a:r>
            <a:r>
              <a:rPr lang="ar-SA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في مدى سهولة تغيير حالتها الحركية</a:t>
            </a:r>
            <a:endParaRPr lang="ar-SA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شارة رتبة 13"/>
          <p:cNvSpPr/>
          <p:nvPr/>
        </p:nvSpPr>
        <p:spPr>
          <a:xfrm flipH="1">
            <a:off x="609600" y="5638800"/>
            <a:ext cx="3048000" cy="609600"/>
          </a:xfrm>
          <a:prstGeom prst="chevron">
            <a:avLst/>
          </a:prstGeom>
          <a:solidFill>
            <a:srgbClr val="FFFFD5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 كمية المادة فيه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828800" y="6096000"/>
            <a:ext cx="6781800" cy="762000"/>
          </a:xfrm>
          <a:prstGeom prst="roundRect">
            <a:avLst>
              <a:gd name="adj" fmla="val 0"/>
            </a:avLst>
          </a:prstGeom>
          <a:solidFill>
            <a:srgbClr val="FFFFD5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وحدة الكتلة في النظام العالمي للوحدات هي  </a:t>
            </a:r>
            <a:r>
              <a:rPr lang="ar-SA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الكيلو جرام</a:t>
            </a:r>
            <a:endParaRPr lang="ar-S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شارة رتبة 16"/>
          <p:cNvSpPr/>
          <p:nvPr/>
        </p:nvSpPr>
        <p:spPr>
          <a:xfrm flipH="1">
            <a:off x="3581400" y="5638800"/>
            <a:ext cx="533400" cy="609600"/>
          </a:xfrm>
          <a:prstGeom prst="chevron">
            <a:avLst/>
          </a:prstGeom>
          <a:solidFill>
            <a:srgbClr val="B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سهم منحني 18"/>
          <p:cNvSpPr/>
          <p:nvPr/>
        </p:nvSpPr>
        <p:spPr>
          <a:xfrm flipH="1" flipV="1">
            <a:off x="4038600" y="5486400"/>
            <a:ext cx="914400" cy="609600"/>
          </a:xfrm>
          <a:prstGeom prst="bentArrow">
            <a:avLst>
              <a:gd name="adj1" fmla="val 892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7960" y="4724400"/>
            <a:ext cx="2606040" cy="6858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6" name="مستطيل مستدير الزوايا 15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5079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  <p:pic>
        <p:nvPicPr>
          <p:cNvPr id="53266" name="صورة 19" descr="20120119174111alarab190112a1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15788"/>
          <a:stretch>
            <a:fillRect/>
          </a:stretch>
        </p:blipFill>
        <p:spPr bwMode="auto">
          <a:xfrm>
            <a:off x="7696200" y="7620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581400" y="2819400"/>
            <a:ext cx="556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5" t="63416" b="2438"/>
          <a:stretch>
            <a:fillRect/>
          </a:stretch>
        </p:blipFill>
        <p:spPr bwMode="auto">
          <a:xfrm>
            <a:off x="5638800" y="2133600"/>
            <a:ext cx="3124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http://www.fordesigner.com/pic/zip/201022232131500778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4" b="56543"/>
          <a:stretch>
            <a:fillRect/>
          </a:stretch>
        </p:blipFill>
        <p:spPr bwMode="auto">
          <a:xfrm>
            <a:off x="609600" y="25146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28600"/>
            <a:ext cx="2606040" cy="6858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6" b="31706"/>
          <a:stretch>
            <a:fillRect/>
          </a:stretch>
        </p:blipFill>
        <p:spPr bwMode="auto">
          <a:xfrm>
            <a:off x="366713" y="1524000"/>
            <a:ext cx="847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r="3465" b="60976"/>
          <a:stretch>
            <a:fillRect/>
          </a:stretch>
        </p:blipFill>
        <p:spPr bwMode="auto">
          <a:xfrm>
            <a:off x="304800" y="838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4" descr="http://www.fordesigner.com/pic/zip/201022232131500778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r="40323" b="73334"/>
          <a:stretch>
            <a:fillRect/>
          </a:stretch>
        </p:blipFill>
        <p:spPr bwMode="auto">
          <a:xfrm rot="-1478390">
            <a:off x="5619750" y="5175250"/>
            <a:ext cx="17399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fordesigner.com/pic/zip/20102223213150077801.jpg"/>
          <p:cNvPicPr>
            <a:picLocks noChangeAspect="1" noChangeArrowheads="1"/>
          </p:cNvPicPr>
          <p:nvPr/>
        </p:nvPicPr>
        <p:blipFill>
          <a:blip r:embed="rId4" cstate="print"/>
          <a:srcRect l="6944" t="43741" r="80590" b="40037"/>
          <a:stretch>
            <a:fillRect/>
          </a:stretch>
        </p:blipFill>
        <p:spPr bwMode="auto">
          <a:xfrm>
            <a:off x="1447800" y="3733800"/>
            <a:ext cx="609600" cy="647700"/>
          </a:xfrm>
          <a:prstGeom prst="ellipse">
            <a:avLst/>
          </a:prstGeom>
          <a:noFill/>
        </p:spPr>
      </p:pic>
      <p:pic>
        <p:nvPicPr>
          <p:cNvPr id="5428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مستدير الزوايا 11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http://easyscience.org/school/phys215/teach/one/img_3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66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050110_1983_4919_v__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1143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4"/>
          <a:stretch>
            <a:fillRect/>
          </a:stretch>
        </p:blipFill>
        <p:spPr bwMode="auto">
          <a:xfrm>
            <a:off x="5105400" y="838200"/>
            <a:ext cx="289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098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3886200" cy="6324600"/>
          </a:xfrm>
          <a:prstGeom prst="roundRect">
            <a:avLst>
              <a:gd name="adj" fmla="val 11551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4876800" y="1676400"/>
            <a:ext cx="33528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ميل الجسم لممانعة أي تغيير في حالته الحركية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4267200" y="2819400"/>
            <a:ext cx="4572000" cy="1981200"/>
          </a:xfrm>
          <a:prstGeom prst="wedgeRoundRectCallout">
            <a:avLst>
              <a:gd name="adj1" fmla="val 36364"/>
              <a:gd name="adj2" fmla="val 67482"/>
              <a:gd name="adj3" fmla="val 16667"/>
            </a:avLst>
          </a:prstGeom>
          <a:solidFill>
            <a:srgbClr val="B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800" b="1" dirty="0"/>
              <a:t>كما أن الجسم الساكن يميل </a:t>
            </a:r>
            <a:r>
              <a:rPr lang="ar-SA" sz="2800" b="1" dirty="0" err="1"/>
              <a:t>الى</a:t>
            </a:r>
            <a:r>
              <a:rPr lang="ar-SA" sz="2800" b="1" dirty="0"/>
              <a:t>  ممانعة ومقاومة تغيير حالته </a:t>
            </a:r>
            <a:r>
              <a:rPr lang="ar-SA" sz="2800" b="1" dirty="0" err="1"/>
              <a:t>السكونية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FFFF00"/>
                </a:solidFill>
              </a:rPr>
              <a:t>كذلك الجسم المتحرك يميل </a:t>
            </a:r>
            <a:r>
              <a:rPr lang="ar-SA" sz="2800" b="1" dirty="0" err="1">
                <a:solidFill>
                  <a:srgbClr val="FFFF00"/>
                </a:solidFill>
              </a:rPr>
              <a:t>الى</a:t>
            </a:r>
            <a:r>
              <a:rPr lang="ar-SA" sz="2800" b="1" dirty="0">
                <a:solidFill>
                  <a:srgbClr val="FFFF00"/>
                </a:solidFill>
              </a:rPr>
              <a:t> ممانعة تغيير حالته الحركية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  <p:sp>
        <p:nvSpPr>
          <p:cNvPr id="55311" name="مربع نص 10"/>
          <p:cNvSpPr txBox="1">
            <a:spLocks noChangeArrowheads="1"/>
          </p:cNvSpPr>
          <p:nvPr/>
        </p:nvSpPr>
        <p:spPr bwMode="auto">
          <a:xfrm>
            <a:off x="5334000" y="304800"/>
            <a:ext cx="95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</a:rPr>
              <a:t>ص 88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5410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"/>
          <a:stretch>
            <a:fillRect/>
          </a:stretch>
        </p:blipFill>
        <p:spPr bwMode="auto">
          <a:xfrm>
            <a:off x="2667000" y="3810000"/>
            <a:ext cx="6221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257800" y="304800"/>
            <a:ext cx="3657600" cy="56896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0" y="1981200"/>
            <a:ext cx="6324599" cy="138499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rgbClr val="DA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الاستخدام الفيزيائي لكلمة زخم</a:t>
            </a:r>
            <a:endParaRPr lang="ar-SA" sz="2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SA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الزخم 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كلمة تعبر عن </a:t>
            </a:r>
            <a:r>
              <a:rPr lang="ar-SA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كمية الحركة 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التي يمتلكها جسم متحرك وكلما زاد زخم الجسم زادت صعوبة إيقافه .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553200" y="1676400"/>
            <a:ext cx="2362200" cy="2101989"/>
          </a:xfrm>
          <a:prstGeom prst="roundRect">
            <a:avLst>
              <a:gd name="adj" fmla="val 4759"/>
            </a:avLst>
          </a:prstGeom>
          <a:solidFill>
            <a:srgbClr val="FFFFD5"/>
          </a:solidFill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rtl="1">
              <a:defRPr/>
            </a:pPr>
            <a:r>
              <a:rPr lang="ar-SA" sz="2400" b="1" dirty="0">
                <a:ln w="1905"/>
                <a:solidFill>
                  <a:srgbClr val="DE00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تعتمد كمية الحركة </a:t>
            </a:r>
          </a:p>
          <a:p>
            <a:pPr marL="342900" indent="-342900" algn="ctr" rtl="1">
              <a:defRPr/>
            </a:pPr>
            <a:r>
              <a:rPr lang="ar-SA" sz="3200" b="1" dirty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2800" b="1" dirty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الزخم ) </a:t>
            </a:r>
            <a:endParaRPr lang="ar-SA" sz="3200" b="1" dirty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ctr" rtl="1">
              <a:defRPr/>
            </a:pPr>
            <a:r>
              <a:rPr lang="ar-SA" sz="2400" b="1" dirty="0">
                <a:ln w="1905"/>
                <a:solidFill>
                  <a:srgbClr val="DE00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كل من :                                                         </a:t>
            </a:r>
            <a:r>
              <a:rPr lang="ar-SA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SA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كتلة الجسم </a:t>
            </a:r>
          </a:p>
          <a:p>
            <a:pPr marL="342900" indent="-342900" algn="ctr" rtl="1">
              <a:defRPr/>
            </a:pPr>
            <a:r>
              <a:rPr lang="ar-SA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2- سرعته المتجهة</a:t>
            </a:r>
          </a:p>
        </p:txBody>
      </p:sp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953000"/>
            <a:ext cx="25098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457200" y="5943600"/>
            <a:ext cx="8261920" cy="525760"/>
          </a:xfrm>
          <a:prstGeom prst="roundRect">
            <a:avLst/>
          </a:prstGeom>
          <a:solidFill>
            <a:schemeClr val="lt1">
              <a:alpha val="5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يزداد </a:t>
            </a:r>
            <a:r>
              <a:rPr lang="ar-SA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زخم</a:t>
            </a:r>
            <a:r>
              <a:rPr lang="ar-SA" sz="28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الجسم (</a:t>
            </a:r>
            <a:r>
              <a:rPr lang="ar-SA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كمية تحركه</a:t>
            </a:r>
            <a:r>
              <a:rPr lang="ar-SA" sz="28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بزيادة سرعته المتجهه ويقل بنقصانها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04800" y="3429000"/>
            <a:ext cx="5181600" cy="919163"/>
          </a:xfrm>
          <a:prstGeom prst="roundRect">
            <a:avLst/>
          </a:prstGeom>
          <a:solidFill>
            <a:srgbClr val="DCFC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defRPr/>
            </a:pPr>
            <a:r>
              <a:rPr lang="ar-SA" sz="2400" b="1" dirty="0"/>
              <a:t> كلما زاد مقدار الكتلة زادت كمية الحركة ( </a:t>
            </a:r>
            <a:r>
              <a:rPr lang="ar-SA" sz="2400" b="1" dirty="0">
                <a:solidFill>
                  <a:srgbClr val="FF0000"/>
                </a:solidFill>
              </a:rPr>
              <a:t>الزخم </a:t>
            </a:r>
            <a:r>
              <a:rPr lang="ar-SA" sz="2400" b="1" dirty="0"/>
              <a:t>)</a:t>
            </a:r>
            <a:br>
              <a:rPr lang="ar-SA" sz="2400" b="1" dirty="0"/>
            </a:br>
            <a:r>
              <a:rPr lang="ar-SA" sz="2400" b="1" dirty="0"/>
              <a:t>كلما  زادت السرعة زادت كمية الحركة ( </a:t>
            </a:r>
            <a:r>
              <a:rPr lang="ar-SA" sz="2400" b="1" dirty="0">
                <a:solidFill>
                  <a:srgbClr val="FF0000"/>
                </a:solidFill>
              </a:rPr>
              <a:t>الزخم </a:t>
            </a:r>
            <a:r>
              <a:rPr lang="ar-SA" sz="2400" b="1" dirty="0"/>
              <a:t>)</a:t>
            </a:r>
            <a:endParaRPr lang="en-US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828800" y="685800"/>
            <a:ext cx="4176482" cy="1200329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2400" b="1" dirty="0">
                <a:ln w="11430"/>
                <a:solidFill>
                  <a:srgbClr val="7030A0"/>
                </a:solidFill>
                <a:latin typeface="Arial" charset="0"/>
                <a:cs typeface="Arial" charset="0"/>
              </a:rPr>
              <a:t>يستخدم الناس أحياناً كلمة </a:t>
            </a:r>
            <a:r>
              <a:rPr lang="ar-SA" sz="2400" b="1" dirty="0">
                <a:ln w="11430"/>
                <a:latin typeface="Arial" charset="0"/>
                <a:cs typeface="Arial" charset="0"/>
              </a:rPr>
              <a:t>زخم</a:t>
            </a:r>
            <a:r>
              <a:rPr lang="ar-SA" sz="2400" b="1" dirty="0">
                <a:ln w="11430"/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ar-SA" sz="2400" b="1" dirty="0" err="1">
                <a:ln w="11430"/>
                <a:solidFill>
                  <a:srgbClr val="7030A0"/>
                </a:solidFill>
                <a:latin typeface="Arial" charset="0"/>
                <a:cs typeface="Arial" charset="0"/>
              </a:rPr>
              <a:t>للتعبيرعن</a:t>
            </a:r>
            <a:r>
              <a:rPr lang="ar-SA" sz="2400" b="1" dirty="0">
                <a:ln w="11430"/>
                <a:solidFill>
                  <a:srgbClr val="7030A0"/>
                </a:solidFill>
                <a:latin typeface="Arial" charset="0"/>
                <a:cs typeface="Arial" charset="0"/>
              </a:rPr>
              <a:t> كمية المعلومات التي تحتويها الكتب مثل .. ( </a:t>
            </a:r>
            <a:r>
              <a:rPr lang="ar-SA" sz="2400" b="1" dirty="0">
                <a:ln w="11430"/>
                <a:latin typeface="Arial" charset="0"/>
                <a:cs typeface="Arial" charset="0"/>
              </a:rPr>
              <a:t>لمادة العلوم زخم </a:t>
            </a:r>
            <a:r>
              <a:rPr lang="ar-SA" sz="2400" b="1" dirty="0">
                <a:ln w="11430"/>
                <a:solidFill>
                  <a:srgbClr val="7030A0"/>
                </a:solidFill>
                <a:latin typeface="Arial" charset="0"/>
                <a:cs typeface="Arial" charset="0"/>
              </a:rPr>
              <a:t>)  </a:t>
            </a:r>
          </a:p>
        </p:txBody>
      </p:sp>
      <p:pic>
        <p:nvPicPr>
          <p:cNvPr id="563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3" t="90179" r="43398" b="2319"/>
          <a:stretch>
            <a:fillRect/>
          </a:stretch>
        </p:blipFill>
        <p:spPr bwMode="auto">
          <a:xfrm>
            <a:off x="6019800" y="990600"/>
            <a:ext cx="914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000" r="4000" b="91652"/>
          <a:stretch>
            <a:fillRect/>
          </a:stretch>
        </p:blipFill>
        <p:spPr bwMode="auto">
          <a:xfrm>
            <a:off x="7010400" y="914400"/>
            <a:ext cx="1828800" cy="533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56333" name="Picture 8" descr="http://talilgulf.com/up/viewimages/30b918cf9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9" r="6017" b="19666"/>
          <a:stretch>
            <a:fillRect/>
          </a:stretch>
        </p:blipFill>
        <p:spPr bwMode="auto">
          <a:xfrm rot="-863838">
            <a:off x="282575" y="288925"/>
            <a:ext cx="14636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ar-SA" dirty="0" smtClean="0"/>
              <a:t>أ- هيا العمري</a:t>
            </a:r>
            <a:endParaRPr lang="en-US" dirty="0"/>
          </a:p>
        </p:txBody>
      </p:sp>
      <p:sp>
        <p:nvSpPr>
          <p:cNvPr id="56335" name="مربع نص 16"/>
          <p:cNvSpPr txBox="1">
            <a:spLocks noChangeArrowheads="1"/>
          </p:cNvSpPr>
          <p:nvPr/>
        </p:nvSpPr>
        <p:spPr bwMode="auto">
          <a:xfrm>
            <a:off x="5791200" y="5029200"/>
            <a:ext cx="93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 b="1">
                <a:solidFill>
                  <a:srgbClr val="FF0000"/>
                </a:solidFill>
              </a:rPr>
              <a:t>ص 89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8"/>
          <a:stretch>
            <a:fillRect/>
          </a:stretch>
        </p:blipFill>
        <p:spPr bwMode="auto">
          <a:xfrm>
            <a:off x="381000" y="228600"/>
            <a:ext cx="8496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62962" b="29630"/>
          <a:stretch>
            <a:fillRect/>
          </a:stretch>
        </p:blipFill>
        <p:spPr bwMode="auto">
          <a:xfrm>
            <a:off x="6705600" y="472440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62962" r="37219" b="23457"/>
          <a:stretch>
            <a:fillRect/>
          </a:stretch>
        </p:blipFill>
        <p:spPr bwMode="auto">
          <a:xfrm>
            <a:off x="1447800" y="51054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" b="-21739"/>
          <a:stretch>
            <a:fillRect/>
          </a:stretch>
        </p:blipFill>
        <p:spPr bwMode="auto">
          <a:xfrm>
            <a:off x="304800" y="137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"/>
            <a:ext cx="3549089" cy="609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7010400" y="3581400"/>
            <a:ext cx="1914532" cy="685800"/>
          </a:xfrm>
          <a:prstGeom prst="ellipse">
            <a:avLst/>
          </a:prstGeom>
          <a:solidFill>
            <a:srgbClr val="AFDC7E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2400" b="1" dirty="0">
                <a:solidFill>
                  <a:srgbClr val="C00000"/>
                </a:solidFill>
              </a:rPr>
              <a:t>طريقة الحل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810000" y="2133600"/>
            <a:ext cx="3536950" cy="12922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الكتلة </a:t>
            </a:r>
            <a:r>
              <a:rPr lang="ar-S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SA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ك ) </a:t>
            </a:r>
            <a:r>
              <a:rPr lang="ar-SA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10000</a:t>
            </a:r>
            <a:r>
              <a:rPr lang="ar-SA" sz="2400" b="1" dirty="0">
                <a:latin typeface="Arial" pitchFamily="34" charset="0"/>
                <a:cs typeface="Arial" pitchFamily="34" charset="0"/>
              </a:rPr>
              <a:t> كجم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err="1">
                <a:latin typeface="Arial" pitchFamily="34" charset="0"/>
                <a:cs typeface="Arial" pitchFamily="34" charset="0"/>
              </a:rPr>
              <a:t>السرعة  </a:t>
            </a:r>
            <a:r>
              <a:rPr lang="ar-SA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(ع ) </a:t>
            </a:r>
            <a:r>
              <a:rPr lang="ar-SA" sz="2400" b="1" dirty="0">
                <a:latin typeface="Arial" pitchFamily="34" charset="0"/>
                <a:cs typeface="Arial" pitchFamily="34" charset="0"/>
              </a:rPr>
              <a:t>= 15 م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/ </a:t>
            </a:r>
            <a:r>
              <a:rPr lang="ar-SA" sz="2400" b="1" dirty="0">
                <a:latin typeface="Arial" pitchFamily="34" charset="0"/>
                <a:cs typeface="Arial" pitchFamily="34" charset="0"/>
              </a:rPr>
              <a:t>ث شرقاً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81000" y="2209800"/>
            <a:ext cx="1981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2800" b="1" dirty="0">
                <a:solidFill>
                  <a:srgbClr val="0033CC"/>
                </a:solidFill>
              </a:rPr>
              <a:t>حساب الزخم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733800" y="3657600"/>
            <a:ext cx="3219450" cy="609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sz="2400" b="1" dirty="0" err="1">
                <a:solidFill>
                  <a:srgbClr val="C00000"/>
                </a:solidFill>
              </a:rPr>
              <a:t>الزخم </a:t>
            </a:r>
            <a:r>
              <a:rPr lang="ar-SA" sz="2400" dirty="0">
                <a:solidFill>
                  <a:srgbClr val="C00000"/>
                </a:solidFill>
              </a:rPr>
              <a:t>= </a:t>
            </a:r>
            <a:r>
              <a:rPr lang="ar-SA" sz="2800" dirty="0">
                <a:solidFill>
                  <a:srgbClr val="002060"/>
                </a:solidFill>
              </a:rPr>
              <a:t>الكتلة </a:t>
            </a:r>
            <a:r>
              <a:rPr lang="en-US" sz="4000" b="1" dirty="0">
                <a:solidFill>
                  <a:srgbClr val="DA0000"/>
                </a:solidFill>
              </a:rPr>
              <a:t>x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ar-SA" sz="2800" dirty="0">
                <a:solidFill>
                  <a:srgbClr val="002060"/>
                </a:solidFill>
              </a:rPr>
              <a:t> السرعة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133600" y="4648200"/>
            <a:ext cx="4267200" cy="6858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sz="2400" dirty="0">
                <a:solidFill>
                  <a:srgbClr val="C00000"/>
                </a:solidFill>
              </a:rPr>
              <a:t> </a:t>
            </a:r>
            <a:r>
              <a:rPr lang="ar-SA" sz="3200" b="1" dirty="0" err="1">
                <a:solidFill>
                  <a:srgbClr val="C00000"/>
                </a:solidFill>
              </a:rPr>
              <a:t>خ </a:t>
            </a:r>
            <a:r>
              <a:rPr lang="ar-SA" sz="2400" dirty="0">
                <a:solidFill>
                  <a:srgbClr val="C00000"/>
                </a:solidFill>
              </a:rPr>
              <a:t>=  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10000 كجم </a:t>
            </a:r>
            <a:r>
              <a:rPr lang="en-US" sz="4000" b="1" dirty="0">
                <a:solidFill>
                  <a:srgbClr val="DA0000"/>
                </a:solidFill>
              </a:rPr>
              <a:t>x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  15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 م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/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ث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438400" y="2057400"/>
            <a:ext cx="1547818" cy="685800"/>
          </a:xfrm>
          <a:prstGeom prst="ellipse">
            <a:avLst/>
          </a:prstGeom>
          <a:solidFill>
            <a:srgbClr val="97E1FF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2400" b="1" dirty="0">
                <a:solidFill>
                  <a:srgbClr val="C00000"/>
                </a:solidFill>
              </a:rPr>
              <a:t>المطلوب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7315200" y="2057400"/>
            <a:ext cx="1547818" cy="685800"/>
          </a:xfrm>
          <a:prstGeom prst="ellipse">
            <a:avLst/>
          </a:prstGeom>
          <a:solidFill>
            <a:srgbClr val="FFFFCC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2400" b="1" dirty="0">
                <a:solidFill>
                  <a:srgbClr val="C00000"/>
                </a:solidFill>
              </a:rPr>
              <a:t>المعطيات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1524000" y="5486400"/>
            <a:ext cx="4724400" cy="6858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3200" b="1" dirty="0" err="1">
                <a:solidFill>
                  <a:srgbClr val="C00000"/>
                </a:solidFill>
              </a:rPr>
              <a:t>خ</a:t>
            </a:r>
            <a:r>
              <a:rPr lang="ar-SA" sz="2400" b="1" dirty="0" err="1">
                <a:solidFill>
                  <a:srgbClr val="C00000"/>
                </a:solidFill>
              </a:rPr>
              <a:t> </a:t>
            </a:r>
            <a:r>
              <a:rPr lang="ar-SA" sz="2400" dirty="0">
                <a:solidFill>
                  <a:srgbClr val="C00000"/>
                </a:solidFill>
              </a:rPr>
              <a:t>=  </a:t>
            </a:r>
            <a:r>
              <a:rPr lang="ar-SA" sz="3200" dirty="0">
                <a:solidFill>
                  <a:srgbClr val="0033CC"/>
                </a:solidFill>
              </a:rPr>
              <a:t>150000</a:t>
            </a:r>
            <a:r>
              <a:rPr lang="ar-SA" sz="2800" dirty="0">
                <a:solidFill>
                  <a:srgbClr val="0033CC"/>
                </a:solidFill>
              </a:rPr>
              <a:t> </a:t>
            </a:r>
            <a:r>
              <a:rPr lang="ar-SA" sz="3200" dirty="0" err="1">
                <a:solidFill>
                  <a:srgbClr val="0033CC"/>
                </a:solidFill>
              </a:rPr>
              <a:t>كجم .</a:t>
            </a:r>
            <a:r>
              <a:rPr lang="ar-SA" sz="3200" dirty="0">
                <a:solidFill>
                  <a:srgbClr val="0033CC"/>
                </a:solidFill>
              </a:rPr>
              <a:t> </a:t>
            </a:r>
            <a:r>
              <a:rPr lang="ar-SA" sz="3200" dirty="0" err="1">
                <a:solidFill>
                  <a:srgbClr val="0033CC"/>
                </a:solidFill>
              </a:rPr>
              <a:t>م </a:t>
            </a:r>
            <a:r>
              <a:rPr lang="ar-SA" sz="3200" dirty="0">
                <a:solidFill>
                  <a:srgbClr val="0033CC"/>
                </a:solidFill>
              </a:rPr>
              <a:t>/ ث شرقاً</a:t>
            </a:r>
            <a:endParaRPr lang="ar-SA" sz="2400" dirty="0">
              <a:solidFill>
                <a:srgbClr val="0033CC"/>
              </a:solidFill>
            </a:endParaRP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52600" y="3657600"/>
            <a:ext cx="1533525" cy="685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مستطيل مستدير الزوايا 21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28600" y="1371600"/>
            <a:ext cx="8686800" cy="6096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  <p:sp>
        <p:nvSpPr>
          <p:cNvPr id="16" name="شكل بيضاوي 15"/>
          <p:cNvSpPr/>
          <p:nvPr/>
        </p:nvSpPr>
        <p:spPr>
          <a:xfrm rot="20315941">
            <a:off x="52388" y="423863"/>
            <a:ext cx="2124075" cy="68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/>
              <a:t>تقويم فردي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75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28600"/>
            <a:ext cx="4210050" cy="571931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0" y="83820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إذا لعبت </a:t>
            </a:r>
            <a:r>
              <a:rPr lang="ar-SA" sz="2400" b="1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البلياردو</a:t>
            </a:r>
            <a:r>
              <a:rPr lang="ar-SA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فأنت تعرف أنه عندما تصطدم الكرة البيضاء بكرة أخرى ستتغيّر الحالة الحركية للكرتين على حد سواء. وسوف تتناقص سرعة الكرة البيضاء، كما يتغيّر اتجاه حركتها، ولذلك </a:t>
            </a:r>
            <a:r>
              <a:rPr lang="ar-SA" sz="24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يقل زخمها</a:t>
            </a:r>
            <a:r>
              <a:rPr lang="ar-SA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، وفي الوقت نفسه تبدأ الكرة الأخرى تتحرك </a:t>
            </a:r>
            <a:r>
              <a:rPr lang="ar-SA" sz="2400" b="1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و</a:t>
            </a:r>
            <a:r>
              <a:rPr lang="ar-SA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ar-SA" sz="2400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يزداد زخمها</a:t>
            </a:r>
            <a:r>
              <a:rPr lang="ar-SA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8600" y="2133600"/>
            <a:ext cx="8610600" cy="652264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لماذا تتباطأ كرة </a:t>
            </a:r>
            <a:r>
              <a:rPr lang="ar-SA" sz="28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البلياردو</a:t>
            </a:r>
            <a:r>
              <a:rPr lang="ar-SA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البيضاء عندما تضرب كرات </a:t>
            </a:r>
            <a:r>
              <a:rPr lang="ar-SA" sz="28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البلياردو</a:t>
            </a:r>
            <a:r>
              <a:rPr lang="ar-SA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الأخرى؟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04800" y="2895600"/>
            <a:ext cx="565250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</a:rPr>
              <a:t>لأنها نقلت جزءًا من زخمها إلى الكرات الأخرى.</a:t>
            </a:r>
          </a:p>
        </p:txBody>
      </p:sp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16830" b="54095"/>
          <a:stretch>
            <a:fillRect/>
          </a:stretch>
        </p:blipFill>
        <p:spPr bwMode="auto">
          <a:xfrm>
            <a:off x="6019800" y="28956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47470" r="21062" b="24603"/>
          <a:stretch>
            <a:fillRect/>
          </a:stretch>
        </p:blipFill>
        <p:spPr bwMode="auto">
          <a:xfrm>
            <a:off x="2590800" y="3505200"/>
            <a:ext cx="3409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75085" r="39513" b="1917"/>
          <a:stretch>
            <a:fillRect/>
          </a:stretch>
        </p:blipFill>
        <p:spPr bwMode="auto">
          <a:xfrm>
            <a:off x="762000" y="4876800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2895600" y="4953000"/>
            <a:ext cx="60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4343400" y="6096000"/>
            <a:ext cx="4255376" cy="46166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A" sz="2400" b="1" dirty="0"/>
              <a:t>ستقل سرعتها بشدة حتى تصل </a:t>
            </a:r>
            <a:r>
              <a:rPr lang="ar-SA" sz="2400" b="1" dirty="0" err="1"/>
              <a:t>الى</a:t>
            </a:r>
            <a:r>
              <a:rPr lang="ar-SA" sz="2400" b="1" dirty="0"/>
              <a:t> الصفر</a:t>
            </a:r>
            <a:endParaRPr lang="en-US" sz="2400" b="1" dirty="0"/>
          </a:p>
        </p:txBody>
      </p:sp>
      <p:sp>
        <p:nvSpPr>
          <p:cNvPr id="13" name="سهم منحني إلى الأعلى 12"/>
          <p:cNvSpPr/>
          <p:nvPr/>
        </p:nvSpPr>
        <p:spPr>
          <a:xfrm rot="16200000" flipH="1" flipV="1">
            <a:off x="2743200" y="5181600"/>
            <a:ext cx="609600" cy="2286000"/>
          </a:xfrm>
          <a:prstGeom prst="bentUpArrow">
            <a:avLst>
              <a:gd name="adj1" fmla="val 7483"/>
              <a:gd name="adj2" fmla="val 28750"/>
              <a:gd name="adj3" fmla="val 4410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6468"/>
            </a:avLst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أ- هيا العمري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عرض على الشاشة (3:4)‏</PresentationFormat>
  <Paragraphs>94</Paragraphs>
  <Slides>22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RohyaHalool</dc:creator>
  <cp:lastModifiedBy>RohyaHalool</cp:lastModifiedBy>
  <cp:revision>1</cp:revision>
  <dcterms:created xsi:type="dcterms:W3CDTF">2018-03-03T13:46:54Z</dcterms:created>
  <dcterms:modified xsi:type="dcterms:W3CDTF">2018-03-03T13:47:13Z</dcterms:modified>
</cp:coreProperties>
</file>