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31" r:id="rId2"/>
    <p:sldId id="256" r:id="rId3"/>
    <p:sldId id="257" r:id="rId4"/>
    <p:sldId id="258" r:id="rId5"/>
    <p:sldId id="265" r:id="rId6"/>
    <p:sldId id="319" r:id="rId7"/>
    <p:sldId id="329" r:id="rId8"/>
    <p:sldId id="325" r:id="rId9"/>
    <p:sldId id="321" r:id="rId10"/>
    <p:sldId id="328" r:id="rId11"/>
    <p:sldId id="330" r:id="rId12"/>
    <p:sldId id="332" r:id="rId13"/>
    <p:sldId id="333" r:id="rId14"/>
    <p:sldId id="334" r:id="rId15"/>
    <p:sldId id="335" r:id="rId16"/>
    <p:sldId id="336" r:id="rId17"/>
    <p:sldId id="337" r:id="rId18"/>
    <p:sldId id="264" r:id="rId19"/>
    <p:sldId id="273" r:id="rId20"/>
    <p:sldId id="269" r:id="rId21"/>
  </p:sldIdLst>
  <p:sldSz cx="12192000" cy="6858000"/>
  <p:notesSz cx="6858000" cy="9144000"/>
  <p:custDataLst>
    <p:tags r:id="rId2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A"/>
    <a:srgbClr val="CC3399"/>
    <a:srgbClr val="F7F7FF"/>
    <a:srgbClr val="E1E1FF"/>
    <a:srgbClr val="FFF1EB"/>
    <a:srgbClr val="FFE4D9"/>
    <a:srgbClr val="FFF6D9"/>
    <a:srgbClr val="FFF7DD"/>
    <a:srgbClr val="FFF3CD"/>
    <a:srgbClr val="FF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30C3D4-9A52-60A1-9635-AA2449F79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06DC6C-6CD0-1BF3-7E1B-E8DD0181D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3C6324-BD12-8C28-D26D-2CDFC1D8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21/10/45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D3C3AA-5636-6224-2E52-37E87CB3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3A33C0-3CC4-753A-30B5-D8F03795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315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012295-999F-71AB-AD62-50F5B1A1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4DC3FF-34FB-9B6D-C150-C982A0A3A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7978A1-E1ED-F654-A61F-21BFCCE8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21/10/45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14186B-9425-42DC-D92A-BF507A1A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98E6B5-6E91-9F72-DF82-D252B76A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765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F438B6-7E2A-CED4-E7A2-D60590071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B7C9BE-CC99-EEE0-FD79-B8F1C38AA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34D58F-AAD5-19FF-8C07-317AD986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21/10/45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79C2E4-90F2-C8BF-0B00-2A9D2383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E37265-F4C6-807F-D836-F95FF595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074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CCF6ED-F9E2-D581-5110-78C94E5B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59C298-CE9C-435E-9E5F-AF2ACA10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D79399-332E-73D6-6D60-78A94475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21/10/45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B5DA8D-E2CC-69B8-00BE-FD4753FD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C0D796-EE3D-C1E7-D0B6-351A58A7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7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C5B46-D27C-9F5E-5208-6F26AC97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1958A2-A10F-EFA5-529A-AC2AD51D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5CAAEC-354E-2EDA-41BE-4054B78A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21/10/45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890A44-2E7B-58C8-231B-A038BBF3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43851-9ED6-E942-12EE-FD7D969C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17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1F58C8-07B9-7B82-D350-3F99AB3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B44002-A28C-D290-B9F4-544A76C2D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F77E4F-1564-9F75-7BC6-B8C891964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6E38B5-87F7-429D-AB72-3B0933AB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21/10/45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86E126-4FF7-ABFF-4051-96B5F4CB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5412DC-296D-3DCC-5CF0-8ECC6CD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8506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8B4952-C01C-2E85-05E4-69D96FA3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FB9D61-EEBB-EBCF-B4A9-2BEC5A523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334892-266A-A878-6407-BD193F970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71E0CD3-20F4-91E1-63F9-E0FCBB15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259F66E-0EB4-53BE-FB7C-CA906D032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B0212A-3C0A-D71B-1D8A-11880EC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21/10/45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99C546-C9FD-B53F-D500-CB99958B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7467F0-4F8B-2B33-B8F2-D7C701AF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41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443649-0DEE-6EBD-0FA8-6E70FF55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A3B3BE-34A5-8BEF-9EC5-3D3EE671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21/10/45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026AE7-EB33-B77C-D707-E559C098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3277517-1D8C-4BD6-AED8-24A14AAC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83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5272307-31AE-8123-96A4-1AD94E84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21/10/45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82BB81F-537D-0632-C846-240A0652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7D3A7A-BE69-6BC9-5DEF-6EE4E405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32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CDFF9-8752-823E-FF9F-3892E6EA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BEDB43-0D63-314F-C431-9901FD67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E424C3-44A2-921C-EBEA-745A7C51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E3365D-76CB-CC3E-F611-258BD09A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21/10/45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6DC5E-1A73-DF16-5360-BA66C12E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A121AA-94E6-7D7A-F759-ABD2F448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040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05E26-D586-5FAD-D9B2-CBC9FDFF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8F22EF-66B8-E16D-C0BB-C6BF48629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737A30-0477-01C0-77C3-C3C29694C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B4D8DF-FA62-0216-65D1-8BA87AD9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21/10/45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8423E7-ADCB-ADA1-EF5C-25900757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7856BB1-9F92-806A-8B23-B7DECD7B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9525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118C65D-9C79-FDF2-7CF2-12159F85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54E352-C9A7-F2BD-63C2-31474272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60BE20-EEFA-C04C-FCDB-F4CAC82E2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7E43-8C3F-4156-9775-8EE047F293A7}" type="datetimeFigureOut">
              <a:rPr lang="ar-SA" smtClean="0"/>
              <a:t>21/10/45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7659A5-CE3A-F5F9-31D9-03670F540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4E59DB-3993-47B2-29E9-D50DF91F1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file:///C:\Program%20Files\Inknoe%20ClassPoint%202\Images\iu_blue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sa_blue.png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sa_blue.png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sa_blue.png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A32767-D897-B14B-1636-5F2864F99859}"/>
              </a:ext>
            </a:extLst>
          </p:cNvPr>
          <p:cNvSpPr txBox="1"/>
          <p:nvPr/>
        </p:nvSpPr>
        <p:spPr>
          <a:xfrm>
            <a:off x="4369543" y="1631752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0B91DA13-3A0A-2DCC-A53C-FCE86578431E}"/>
              </a:ext>
            </a:extLst>
          </p:cNvPr>
          <p:cNvCxnSpPr>
            <a:cxnSpLocks/>
          </p:cNvCxnSpPr>
          <p:nvPr/>
        </p:nvCxnSpPr>
        <p:spPr>
          <a:xfrm flipH="1">
            <a:off x="9387697" y="1769533"/>
            <a:ext cx="72000" cy="4806735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EB571B1-0A22-CA05-DDB7-9D8CBE8DF9B0}"/>
              </a:ext>
            </a:extLst>
          </p:cNvPr>
          <p:cNvGrpSpPr/>
          <p:nvPr/>
        </p:nvGrpSpPr>
        <p:grpSpPr>
          <a:xfrm>
            <a:off x="9405465" y="2469488"/>
            <a:ext cx="2311587" cy="1083628"/>
            <a:chOff x="9773085" y="1646677"/>
            <a:chExt cx="1968560" cy="771953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AE434F16-59C9-FB51-4380-46ECFC669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DEB"/>
                </a:clrFrom>
                <a:clrTo>
                  <a:srgbClr val="FFFDEB">
                    <a:alpha val="0"/>
                  </a:srgbClr>
                </a:clrTo>
              </a:clrChange>
            </a:blip>
            <a:srcRect b="85947"/>
            <a:stretch/>
          </p:blipFill>
          <p:spPr>
            <a:xfrm>
              <a:off x="9773085" y="1646677"/>
              <a:ext cx="1968560" cy="486923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940F42A7-CCAB-01E5-1CEE-10E781C185AE}"/>
                </a:ext>
              </a:extLst>
            </p:cNvPr>
            <p:cNvSpPr txBox="1"/>
            <p:nvPr/>
          </p:nvSpPr>
          <p:spPr>
            <a:xfrm>
              <a:off x="9948827" y="2133600"/>
              <a:ext cx="1773999" cy="2850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المتباينات</a:t>
              </a:r>
            </a:p>
          </p:txBody>
        </p: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F4BBAA-FF22-15C0-DAA2-5FEA5C15570E}"/>
              </a:ext>
            </a:extLst>
          </p:cNvPr>
          <p:cNvSpPr txBox="1"/>
          <p:nvPr/>
        </p:nvSpPr>
        <p:spPr>
          <a:xfrm>
            <a:off x="874045" y="956316"/>
            <a:ext cx="105286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000" dirty="0">
                <a:cs typeface="AGA Aladdin Regular" pitchFamily="2" charset="-78"/>
              </a:rPr>
              <a:t>الاثنين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000" dirty="0">
                <a:cs typeface="AGA Aladdin Regular" pitchFamily="2" charset="-78"/>
              </a:rPr>
              <a:t>1445/10/20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</a:t>
            </a:r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000" dirty="0">
                <a:cs typeface="AGA Aladdin Regular" pitchFamily="2" charset="-78"/>
              </a:rPr>
              <a:t>الثالثة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F358833-D817-BDF1-5D0A-65CECFA1F9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0"/>
          <a:stretch/>
        </p:blipFill>
        <p:spPr>
          <a:xfrm>
            <a:off x="733647" y="2349795"/>
            <a:ext cx="8474148" cy="3200400"/>
          </a:xfrm>
          <a:custGeom>
            <a:avLst/>
            <a:gdLst>
              <a:gd name="connsiteX0" fmla="*/ 0 w 8474148"/>
              <a:gd name="connsiteY0" fmla="*/ 0 h 3200400"/>
              <a:gd name="connsiteX1" fmla="*/ 8474148 w 8474148"/>
              <a:gd name="connsiteY1" fmla="*/ 0 h 3200400"/>
              <a:gd name="connsiteX2" fmla="*/ 8474148 w 8474148"/>
              <a:gd name="connsiteY2" fmla="*/ 946298 h 3200400"/>
              <a:gd name="connsiteX3" fmla="*/ 7995683 w 8474148"/>
              <a:gd name="connsiteY3" fmla="*/ 946298 h 3200400"/>
              <a:gd name="connsiteX4" fmla="*/ 7995683 w 8474148"/>
              <a:gd name="connsiteY4" fmla="*/ 3083442 h 3200400"/>
              <a:gd name="connsiteX5" fmla="*/ 8474148 w 8474148"/>
              <a:gd name="connsiteY5" fmla="*/ 3083442 h 3200400"/>
              <a:gd name="connsiteX6" fmla="*/ 8474148 w 8474148"/>
              <a:gd name="connsiteY6" fmla="*/ 3200400 h 3200400"/>
              <a:gd name="connsiteX7" fmla="*/ 0 w 8474148"/>
              <a:gd name="connsiteY7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4148" h="3200400">
                <a:moveTo>
                  <a:pt x="0" y="0"/>
                </a:moveTo>
                <a:lnTo>
                  <a:pt x="8474148" y="0"/>
                </a:lnTo>
                <a:lnTo>
                  <a:pt x="8474148" y="946298"/>
                </a:lnTo>
                <a:lnTo>
                  <a:pt x="7995683" y="946298"/>
                </a:lnTo>
                <a:lnTo>
                  <a:pt x="7995683" y="3083442"/>
                </a:lnTo>
                <a:lnTo>
                  <a:pt x="8474148" y="3083442"/>
                </a:lnTo>
                <a:lnTo>
                  <a:pt x="8474148" y="3200400"/>
                </a:lnTo>
                <a:lnTo>
                  <a:pt x="0" y="3200400"/>
                </a:lnTo>
                <a:close/>
              </a:path>
            </a:pathLst>
          </a:custGeom>
        </p:spPr>
      </p:pic>
      <p:pic>
        <p:nvPicPr>
          <p:cNvPr id="14" name="btnInknoeActivityCp2">
            <a:extLst>
              <a:ext uri="{FF2B5EF4-FFF2-40B4-BE49-F238E27FC236}">
                <a16:creationId xmlns:a16="http://schemas.microsoft.com/office/drawing/2014/main" id="{2E44B647-E51C-CF22-B19D-9BFFB76D27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671" y="5521339"/>
            <a:ext cx="1824897" cy="4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8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311600" y="109411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3300A25-1143-9ABD-8EFA-F51246A1141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CBDD0D-3574-D453-6B6A-17EDBA80F5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915" y="72187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D50E3B-D133-A901-8E44-F9FDE799AF11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D6E6BA9-2724-A6EA-9FCB-903C3826EF28}"/>
              </a:ext>
            </a:extLst>
          </p:cNvPr>
          <p:cNvSpPr txBox="1"/>
          <p:nvPr/>
        </p:nvSpPr>
        <p:spPr>
          <a:xfrm>
            <a:off x="9239676" y="3768268"/>
            <a:ext cx="255181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بالجمع والطرح</a:t>
            </a:r>
            <a:endParaRPr lang="ar-SA" sz="28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C6AAAD6-68D3-6133-6DF3-DA541C97F3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64F4C78-518D-FA8D-7FC6-EB51EE237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2"/>
          <a:stretch/>
        </p:blipFill>
        <p:spPr>
          <a:xfrm>
            <a:off x="588233" y="1385447"/>
            <a:ext cx="8397477" cy="2379986"/>
          </a:xfrm>
          <a:custGeom>
            <a:avLst/>
            <a:gdLst>
              <a:gd name="connsiteX0" fmla="*/ 0 w 8397477"/>
              <a:gd name="connsiteY0" fmla="*/ 0 h 2379986"/>
              <a:gd name="connsiteX1" fmla="*/ 8397477 w 8397477"/>
              <a:gd name="connsiteY1" fmla="*/ 0 h 2379986"/>
              <a:gd name="connsiteX2" fmla="*/ 8397477 w 8397477"/>
              <a:gd name="connsiteY2" fmla="*/ 2379986 h 2379986"/>
              <a:gd name="connsiteX3" fmla="*/ 8271535 w 8397477"/>
              <a:gd name="connsiteY3" fmla="*/ 2379986 h 2379986"/>
              <a:gd name="connsiteX4" fmla="*/ 8271535 w 8397477"/>
              <a:gd name="connsiteY4" fmla="*/ 1724143 h 2379986"/>
              <a:gd name="connsiteX5" fmla="*/ 5223535 w 8397477"/>
              <a:gd name="connsiteY5" fmla="*/ 1724143 h 2379986"/>
              <a:gd name="connsiteX6" fmla="*/ 5223535 w 8397477"/>
              <a:gd name="connsiteY6" fmla="*/ 2379986 h 2379986"/>
              <a:gd name="connsiteX7" fmla="*/ 4185930 w 8397477"/>
              <a:gd name="connsiteY7" fmla="*/ 2379986 h 2379986"/>
              <a:gd name="connsiteX8" fmla="*/ 4185930 w 8397477"/>
              <a:gd name="connsiteY8" fmla="*/ 1720768 h 2379986"/>
              <a:gd name="connsiteX9" fmla="*/ 1099968 w 8397477"/>
              <a:gd name="connsiteY9" fmla="*/ 1720768 h 2379986"/>
              <a:gd name="connsiteX10" fmla="*/ 1099968 w 8397477"/>
              <a:gd name="connsiteY10" fmla="*/ 2379986 h 2379986"/>
              <a:gd name="connsiteX11" fmla="*/ 0 w 8397477"/>
              <a:gd name="connsiteY11" fmla="*/ 2379986 h 237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97477" h="2379986">
                <a:moveTo>
                  <a:pt x="0" y="0"/>
                </a:moveTo>
                <a:lnTo>
                  <a:pt x="8397477" y="0"/>
                </a:lnTo>
                <a:lnTo>
                  <a:pt x="8397477" y="2379986"/>
                </a:lnTo>
                <a:lnTo>
                  <a:pt x="8271535" y="2379986"/>
                </a:lnTo>
                <a:lnTo>
                  <a:pt x="8271535" y="1724143"/>
                </a:lnTo>
                <a:lnTo>
                  <a:pt x="5223535" y="1724143"/>
                </a:lnTo>
                <a:lnTo>
                  <a:pt x="5223535" y="2379986"/>
                </a:lnTo>
                <a:lnTo>
                  <a:pt x="4185930" y="2379986"/>
                </a:lnTo>
                <a:lnTo>
                  <a:pt x="4185930" y="1720768"/>
                </a:lnTo>
                <a:lnTo>
                  <a:pt x="1099968" y="1720768"/>
                </a:lnTo>
                <a:lnTo>
                  <a:pt x="1099968" y="2379986"/>
                </a:lnTo>
                <a:lnTo>
                  <a:pt x="0" y="2379986"/>
                </a:lnTo>
                <a:close/>
              </a:path>
            </a:pathLst>
          </a:custGeom>
        </p:spPr>
      </p:pic>
      <p:pic>
        <p:nvPicPr>
          <p:cNvPr id="19" name="btnInknoeActivityCp2">
            <a:extLst>
              <a:ext uri="{FF2B5EF4-FFF2-40B4-BE49-F238E27FC236}">
                <a16:creationId xmlns:a16="http://schemas.microsoft.com/office/drawing/2014/main" id="{1D2023DE-AE14-2AD5-D945-990FBA294D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9" y="5512509"/>
            <a:ext cx="1720624" cy="4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311600" y="109411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3300A25-1143-9ABD-8EFA-F51246A1141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CBDD0D-3574-D453-6B6A-17EDBA80F5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915" y="72187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D50E3B-D133-A901-8E44-F9FDE799AF11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D6E6BA9-2724-A6EA-9FCB-903C3826EF28}"/>
              </a:ext>
            </a:extLst>
          </p:cNvPr>
          <p:cNvSpPr txBox="1"/>
          <p:nvPr/>
        </p:nvSpPr>
        <p:spPr>
          <a:xfrm>
            <a:off x="9239676" y="3768268"/>
            <a:ext cx="255181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بالجمع والطرح</a:t>
            </a:r>
            <a:endParaRPr lang="ar-SA" sz="28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C6AAAD6-68D3-6133-6DF3-DA541C97F3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66DB7A9-14CC-ABD1-42EE-FB4D5B3F26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2"/>
          <a:stretch/>
        </p:blipFill>
        <p:spPr>
          <a:xfrm>
            <a:off x="588233" y="1385447"/>
            <a:ext cx="8397477" cy="2379986"/>
          </a:xfrm>
          <a:custGeom>
            <a:avLst/>
            <a:gdLst>
              <a:gd name="connsiteX0" fmla="*/ 0 w 8397477"/>
              <a:gd name="connsiteY0" fmla="*/ 0 h 2379986"/>
              <a:gd name="connsiteX1" fmla="*/ 8397477 w 8397477"/>
              <a:gd name="connsiteY1" fmla="*/ 0 h 2379986"/>
              <a:gd name="connsiteX2" fmla="*/ 8397477 w 8397477"/>
              <a:gd name="connsiteY2" fmla="*/ 2379986 h 2379986"/>
              <a:gd name="connsiteX3" fmla="*/ 8365907 w 8397477"/>
              <a:gd name="connsiteY3" fmla="*/ 2379986 h 2379986"/>
              <a:gd name="connsiteX4" fmla="*/ 8365907 w 8397477"/>
              <a:gd name="connsiteY4" fmla="*/ 772962 h 2379986"/>
              <a:gd name="connsiteX5" fmla="*/ 932223 w 8397477"/>
              <a:gd name="connsiteY5" fmla="*/ 772962 h 2379986"/>
              <a:gd name="connsiteX6" fmla="*/ 932223 w 8397477"/>
              <a:gd name="connsiteY6" fmla="*/ 2379986 h 2379986"/>
              <a:gd name="connsiteX7" fmla="*/ 0 w 8397477"/>
              <a:gd name="connsiteY7" fmla="*/ 2379986 h 237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7477" h="2379986">
                <a:moveTo>
                  <a:pt x="0" y="0"/>
                </a:moveTo>
                <a:lnTo>
                  <a:pt x="8397477" y="0"/>
                </a:lnTo>
                <a:lnTo>
                  <a:pt x="8397477" y="2379986"/>
                </a:lnTo>
                <a:lnTo>
                  <a:pt x="8365907" y="2379986"/>
                </a:lnTo>
                <a:lnTo>
                  <a:pt x="8365907" y="772962"/>
                </a:lnTo>
                <a:lnTo>
                  <a:pt x="932223" y="772962"/>
                </a:lnTo>
                <a:lnTo>
                  <a:pt x="932223" y="2379986"/>
                </a:lnTo>
                <a:lnTo>
                  <a:pt x="0" y="2379986"/>
                </a:lnTo>
                <a:close/>
              </a:path>
            </a:pathLst>
          </a:cu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9FF46D2-4859-2815-0539-D07F27F82A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26" t="71070"/>
          <a:stretch/>
        </p:blipFill>
        <p:spPr>
          <a:xfrm>
            <a:off x="5422521" y="2220867"/>
            <a:ext cx="3524799" cy="7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8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A6E0398-CE5E-F104-D857-2B1AFA3181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C26B90C-BF8B-6EC2-EBD1-27FEC547F201}"/>
              </a:ext>
            </a:extLst>
          </p:cNvPr>
          <p:cNvSpPr txBox="1"/>
          <p:nvPr/>
        </p:nvSpPr>
        <p:spPr>
          <a:xfrm>
            <a:off x="9224471" y="3849668"/>
            <a:ext cx="25355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بالضرب والقسمة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6ED1F1D-8EF9-EF92-A3D5-3ED427B9BA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230" y="1288767"/>
            <a:ext cx="8158480" cy="49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CF030E0-8DBC-5DA0-91A2-2A2A26EF9853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FBED1C-39B7-66DE-B6C8-20D10888BA8A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3BC89202-AF25-0410-6422-742358EFE6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7D03492-4231-2346-F743-49B879640CF5}"/>
              </a:ext>
            </a:extLst>
          </p:cNvPr>
          <p:cNvSpPr txBox="1"/>
          <p:nvPr/>
        </p:nvSpPr>
        <p:spPr>
          <a:xfrm>
            <a:off x="9224471" y="3849668"/>
            <a:ext cx="25355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بالضرب والقسمة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292CD3A-CB04-6C83-2E3F-9376D8AF7D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24"/>
          <a:stretch/>
        </p:blipFill>
        <p:spPr>
          <a:xfrm>
            <a:off x="1894205" y="876631"/>
            <a:ext cx="7191375" cy="18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311600" y="109411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3300A25-1143-9ABD-8EFA-F51246A1141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CBDD0D-3574-D453-6B6A-17EDBA80F5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915" y="72187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D50E3B-D133-A901-8E44-F9FDE799AF11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C6AAAD6-68D3-6133-6DF3-DA541C97F3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2638735-0B74-F85B-80A2-3CAAE44C09CE}"/>
              </a:ext>
            </a:extLst>
          </p:cNvPr>
          <p:cNvSpPr txBox="1"/>
          <p:nvPr/>
        </p:nvSpPr>
        <p:spPr>
          <a:xfrm>
            <a:off x="9224471" y="3849668"/>
            <a:ext cx="25355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بالضرب والقسمة.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B331815A-87CB-1280-9DB8-7AD1433D19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441"/>
          <a:stretch/>
        </p:blipFill>
        <p:spPr>
          <a:xfrm>
            <a:off x="964664" y="1498353"/>
            <a:ext cx="8057571" cy="76838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E437266-0BE5-BFE8-1403-B65C132357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" t="36105" r="-444" b="31211"/>
          <a:stretch/>
        </p:blipFill>
        <p:spPr>
          <a:xfrm>
            <a:off x="976481" y="2306574"/>
            <a:ext cx="8057571" cy="1516625"/>
          </a:xfrm>
          <a:prstGeom prst="rect">
            <a:avLst/>
          </a:prstGeom>
        </p:spPr>
      </p:pic>
      <p:pic>
        <p:nvPicPr>
          <p:cNvPr id="13" name="btnInknoeActivityCp2">
            <a:extLst>
              <a:ext uri="{FF2B5EF4-FFF2-40B4-BE49-F238E27FC236}">
                <a16:creationId xmlns:a16="http://schemas.microsoft.com/office/drawing/2014/main" id="{33A50690-6F62-4E07-4A3B-90DBA0E50D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232" y="5692983"/>
            <a:ext cx="1720624" cy="4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A6E0398-CE5E-F104-D857-2B1AFA3181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C26B90C-BF8B-6EC2-EBD1-27FEC547F201}"/>
              </a:ext>
            </a:extLst>
          </p:cNvPr>
          <p:cNvSpPr txBox="1"/>
          <p:nvPr/>
        </p:nvSpPr>
        <p:spPr>
          <a:xfrm>
            <a:off x="9224471" y="3849668"/>
            <a:ext cx="25355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الضرب أو القسمة على أعداد سالبة</a:t>
            </a:r>
            <a:endParaRPr lang="ar-SA" sz="24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2050122-498B-AC91-2496-8E355B3A95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50"/>
          <a:stretch/>
        </p:blipFill>
        <p:spPr>
          <a:xfrm>
            <a:off x="2686192" y="683551"/>
            <a:ext cx="6452913" cy="401604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CD95B8D-328B-B9A9-8FD1-EE38B41578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773" b="30825"/>
          <a:stretch/>
        </p:blipFill>
        <p:spPr>
          <a:xfrm>
            <a:off x="656299" y="3856912"/>
            <a:ext cx="2747174" cy="29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6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CF030E0-8DBC-5DA0-91A2-2A2A26EF9853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FBED1C-39B7-66DE-B6C8-20D10888BA8A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3BC89202-AF25-0410-6422-742358EFE6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7D03492-4231-2346-F743-49B879640CF5}"/>
              </a:ext>
            </a:extLst>
          </p:cNvPr>
          <p:cNvSpPr txBox="1"/>
          <p:nvPr/>
        </p:nvSpPr>
        <p:spPr>
          <a:xfrm>
            <a:off x="9224471" y="3849668"/>
            <a:ext cx="25355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الضرب أو القسمة على أعداد سالبة</a:t>
            </a:r>
            <a:endParaRPr lang="ar-SA" sz="24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017F145-C358-3731-53BB-1F3C82CFA1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187" y="666255"/>
            <a:ext cx="8264213" cy="211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39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311600" y="109411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3300A25-1143-9ABD-8EFA-F51246A1141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CBDD0D-3574-D453-6B6A-17EDBA80F5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915" y="72187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D50E3B-D133-A901-8E44-F9FDE799AF11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C6AAAD6-68D3-6133-6DF3-DA541C97F3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2638735-0B74-F85B-80A2-3CAAE44C09CE}"/>
              </a:ext>
            </a:extLst>
          </p:cNvPr>
          <p:cNvSpPr txBox="1"/>
          <p:nvPr/>
        </p:nvSpPr>
        <p:spPr>
          <a:xfrm>
            <a:off x="9224471" y="3849668"/>
            <a:ext cx="25355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الضرب أو القسمة على أعداد سالبة</a:t>
            </a:r>
            <a:endParaRPr lang="ar-SA" sz="24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04D8B33-D6AC-9AE7-5C92-20AD4A63DC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441"/>
          <a:stretch/>
        </p:blipFill>
        <p:spPr>
          <a:xfrm>
            <a:off x="964664" y="1498353"/>
            <a:ext cx="8057571" cy="76838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7F8A95F-DBC7-91BD-F53D-2DB5340C87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" t="66354" r="-420" b="962"/>
          <a:stretch/>
        </p:blipFill>
        <p:spPr>
          <a:xfrm>
            <a:off x="976481" y="2306574"/>
            <a:ext cx="8057571" cy="1516625"/>
          </a:xfrm>
          <a:prstGeom prst="rect">
            <a:avLst/>
          </a:prstGeom>
        </p:spPr>
      </p:pic>
      <p:pic>
        <p:nvPicPr>
          <p:cNvPr id="13" name="btnInknoeActivityCp2">
            <a:extLst>
              <a:ext uri="{FF2B5EF4-FFF2-40B4-BE49-F238E27FC236}">
                <a16:creationId xmlns:a16="http://schemas.microsoft.com/office/drawing/2014/main" id="{A6870DE9-F067-5C28-5781-99308050B8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232" y="5692983"/>
            <a:ext cx="1720624" cy="4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0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71B9291-298F-C076-CBDA-ADDD9F9583B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6B8BA5B5-1826-8F56-0760-CF370A831C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0030" y="871406"/>
            <a:ext cx="3335680" cy="120346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A99F7F-64C9-3593-EB7F-81FC7D5E89DC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91AE2BE-A7BC-C683-5A0C-720BBFFA55A4}"/>
              </a:ext>
            </a:extLst>
          </p:cNvPr>
          <p:cNvSpPr txBox="1"/>
          <p:nvPr/>
        </p:nvSpPr>
        <p:spPr>
          <a:xfrm>
            <a:off x="9239676" y="3768268"/>
            <a:ext cx="255181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بالجمع والطرح</a:t>
            </a:r>
            <a:endParaRPr lang="ar-SA" sz="28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C45BDE62-7239-84FF-CA84-2857A136556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EE6A285-08A4-4F55-E8A1-10A261D6FE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76"/>
          <a:stretch/>
        </p:blipFill>
        <p:spPr>
          <a:xfrm>
            <a:off x="1022538" y="1940378"/>
            <a:ext cx="8036388" cy="1411079"/>
          </a:xfrm>
          <a:prstGeom prst="rect">
            <a:avLst/>
          </a:prstGeom>
        </p:spPr>
      </p:pic>
      <p:pic>
        <p:nvPicPr>
          <p:cNvPr id="15" name="btnInknoeActivityCp2">
            <a:extLst>
              <a:ext uri="{FF2B5EF4-FFF2-40B4-BE49-F238E27FC236}">
                <a16:creationId xmlns:a16="http://schemas.microsoft.com/office/drawing/2014/main" id="{00395970-7517-C463-3712-CCEA96709E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36" y="5554344"/>
            <a:ext cx="1744687" cy="4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7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71B9291-298F-C076-CBDA-ADDD9F9583B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A99F7F-64C9-3593-EB7F-81FC7D5E89DC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15" name="جدول 21">
            <a:extLst>
              <a:ext uri="{FF2B5EF4-FFF2-40B4-BE49-F238E27FC236}">
                <a16:creationId xmlns:a16="http://schemas.microsoft.com/office/drawing/2014/main" id="{F0625EA3-591E-7902-592D-2AF7883320F0}"/>
              </a:ext>
            </a:extLst>
          </p:cNvPr>
          <p:cNvGraphicFramePr>
            <a:graphicFrameLocks noGrp="1"/>
          </p:cNvGraphicFramePr>
          <p:nvPr/>
        </p:nvGraphicFramePr>
        <p:xfrm>
          <a:off x="902800" y="1584250"/>
          <a:ext cx="8127999" cy="47846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108713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69752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3BC359B-D31A-EF70-5AFA-39F8963F0686}"/>
              </a:ext>
            </a:extLst>
          </p:cNvPr>
          <p:cNvSpPr txBox="1"/>
          <p:nvPr/>
        </p:nvSpPr>
        <p:spPr>
          <a:xfrm>
            <a:off x="3115340" y="890092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0C2087B-F85D-96C3-A35A-602703404035}"/>
              </a:ext>
            </a:extLst>
          </p:cNvPr>
          <p:cNvSpPr txBox="1"/>
          <p:nvPr/>
        </p:nvSpPr>
        <p:spPr>
          <a:xfrm>
            <a:off x="9239676" y="3768268"/>
            <a:ext cx="255181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بالجمع والطرح</a:t>
            </a:r>
            <a:endParaRPr lang="ar-SA" sz="28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9528F9D-AE93-DA6B-1E0E-D20E9748EB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9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C1A8863B-8950-8B50-800D-D8708C0D820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C988F5EF-9FFE-BB29-38F7-C7F69A13193C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A0E5683E-9937-0097-90B0-D3BFD7BB7CE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E953C91-5073-A1A1-3A5D-F722221DB041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77C42BF-8376-9C73-5836-1A3BCF15B55E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4A7A9A26-283E-C0B6-93BD-F658FFBD467E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18AF978-7B0B-12C3-7FA0-94572E8909C1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86" name="صورة 85">
            <a:extLst>
              <a:ext uri="{FF2B5EF4-FFF2-40B4-BE49-F238E27FC236}">
                <a16:creationId xmlns:a16="http://schemas.microsoft.com/office/drawing/2014/main" id="{61A9359B-9EB7-9089-7983-93D20395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D43CE91-F8E2-8A29-7DB1-4376CE8FB004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081E0DA-EEB9-4FEE-AB90-84419E1C8B12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E6A7F14-FD9A-88AD-433A-284C2F6C3361}"/>
              </a:ext>
            </a:extLst>
          </p:cNvPr>
          <p:cNvGrpSpPr/>
          <p:nvPr/>
        </p:nvGrpSpPr>
        <p:grpSpPr>
          <a:xfrm>
            <a:off x="833234" y="2551837"/>
            <a:ext cx="10596766" cy="3082517"/>
            <a:chOff x="833234" y="2551837"/>
            <a:chExt cx="10596766" cy="3082517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193D36CD-D55C-C6EB-B821-8A11E8F93967}"/>
                </a:ext>
              </a:extLst>
            </p:cNvPr>
            <p:cNvSpPr txBox="1"/>
            <p:nvPr/>
          </p:nvSpPr>
          <p:spPr>
            <a:xfrm>
              <a:off x="833234" y="2551837"/>
              <a:ext cx="10596766" cy="28623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accent6">
                      <a:lumMod val="75000"/>
                    </a:schemeClr>
                  </a:solidFill>
                  <a:cs typeface="AGA Aladdin Regular" pitchFamily="2" charset="-78"/>
                </a:rPr>
                <a:t>حل الواجب:</a:t>
              </a:r>
            </a:p>
            <a:p>
              <a:r>
                <a:rPr lang="ar-SA" sz="3600" b="0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HelveticaNeue"/>
                  <a:cs typeface="AGA Aladdin Regular" pitchFamily="2" charset="-78"/>
                </a:rPr>
                <a:t>11) م </a:t>
              </a:r>
              <a:r>
                <a:rPr lang="ar-SA" sz="3600" b="0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HelveticaNeue"/>
                </a:rPr>
                <a:t>&gt;</a:t>
              </a:r>
              <a:r>
                <a:rPr lang="ar-SA" sz="3600" b="0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HelveticaNeue"/>
                  <a:cs typeface="AGA Aladdin Regular" pitchFamily="2" charset="-78"/>
                </a:rPr>
                <a:t>100</a:t>
              </a:r>
            </a:p>
            <a:p>
              <a:r>
                <a:rPr lang="ar-SA" sz="3600" b="0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HelveticaNeue"/>
                  <a:cs typeface="AGA Aladdin Regular" pitchFamily="2" charset="-78"/>
                </a:rPr>
                <a:t> 13) خاطئة</a:t>
              </a:r>
            </a:p>
            <a:p>
              <a:r>
                <a:rPr lang="ar-SA" sz="3600" b="0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HelveticaNeue"/>
                  <a:cs typeface="AGA Aladdin Regular" pitchFamily="2" charset="-78"/>
                </a:rPr>
                <a:t>17) خاطئة</a:t>
              </a:r>
            </a:p>
            <a:p>
              <a:r>
                <a:rPr lang="ar-SA" sz="3600" b="0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HelveticaNeue"/>
                  <a:cs typeface="AGA Aladdin Regular" pitchFamily="2" charset="-78"/>
                </a:rPr>
                <a:t>19)</a:t>
              </a: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C7E9896C-CA27-4A49-78A3-C625976BE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CF5DF"/>
                </a:clrFrom>
                <a:clrTo>
                  <a:srgbClr val="FCF5D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r="16574" b="70721"/>
            <a:stretch/>
          </p:blipFill>
          <p:spPr>
            <a:xfrm>
              <a:off x="7194056" y="4608730"/>
              <a:ext cx="3407931" cy="1025624"/>
            </a:xfrm>
            <a:prstGeom prst="rect">
              <a:avLst/>
            </a:prstGeom>
          </p:spPr>
        </p:pic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9582167-3B22-399A-9702-7A43F651CC43}"/>
              </a:ext>
            </a:extLst>
          </p:cNvPr>
          <p:cNvSpPr txBox="1"/>
          <p:nvPr/>
        </p:nvSpPr>
        <p:spPr>
          <a:xfrm>
            <a:off x="874045" y="956316"/>
            <a:ext cx="105286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000" dirty="0">
                <a:cs typeface="AGA Aladdin Regular" pitchFamily="2" charset="-78"/>
              </a:rPr>
              <a:t>الاثنين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000" dirty="0">
                <a:cs typeface="AGA Aladdin Regular" pitchFamily="2" charset="-78"/>
              </a:rPr>
              <a:t>1445/10/20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</a:t>
            </a:r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000" dirty="0">
                <a:cs typeface="AGA Aladdin Regular" pitchFamily="2" charset="-78"/>
              </a:rPr>
              <a:t>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36918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71B9291-298F-C076-CBDA-ADDD9F9583B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4396F3-2F60-BAF6-5A43-143EA4445869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81C5647-0E66-67A4-5793-EAAE6E769768}"/>
              </a:ext>
            </a:extLst>
          </p:cNvPr>
          <p:cNvSpPr txBox="1"/>
          <p:nvPr/>
        </p:nvSpPr>
        <p:spPr>
          <a:xfrm>
            <a:off x="2632247" y="3888524"/>
            <a:ext cx="49682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الواجب:</a:t>
            </a:r>
          </a:p>
          <a:p>
            <a:pPr algn="ctr"/>
            <a:r>
              <a:rPr lang="ar-SA" sz="4800" b="0" i="0" dirty="0">
                <a:solidFill>
                  <a:srgbClr val="00B0F0"/>
                </a:solidFill>
                <a:effectLst/>
                <a:latin typeface="HelveticaNeue"/>
                <a:cs typeface="AGA Aladdin Regular" pitchFamily="2" charset="-78"/>
              </a:rPr>
              <a:t>11 – 17 – 23 – 29 </a:t>
            </a:r>
          </a:p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88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06F255D-630B-307D-DD5F-26DCF94ED273}"/>
              </a:ext>
            </a:extLst>
          </p:cNvPr>
          <p:cNvSpPr txBox="1"/>
          <p:nvPr/>
        </p:nvSpPr>
        <p:spPr>
          <a:xfrm>
            <a:off x="9239676" y="3768268"/>
            <a:ext cx="255181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بالجمع والطرح</a:t>
            </a:r>
            <a:endParaRPr lang="ar-SA" sz="28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92971E9-3943-2EC8-D03D-AC04E01B19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0FE161E-679C-6A4C-699D-8B13585DA5A1}"/>
              </a:ext>
            </a:extLst>
          </p:cNvPr>
          <p:cNvSpPr txBox="1"/>
          <p:nvPr/>
        </p:nvSpPr>
        <p:spPr>
          <a:xfrm>
            <a:off x="914400" y="1754372"/>
            <a:ext cx="809137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C00000"/>
                </a:solidFill>
                <a:cs typeface="AGA Aladdin Regular" pitchFamily="2" charset="-78"/>
              </a:rPr>
              <a:t>عن انس بن مالك قال : أَصَابَنَا وَنَحْنُ مع رَسولِ اللهِ صَلَّى اللَّهُ عليه وسلَّمَ مَطَرٌ، قالَ: فَحَسَرَ رَسولُ اللهِ صَلَّى اللَّهُ عليه وسلَّمَ ثَوْبَهُ، حتَّى أَصَابَهُ مِنَ المَطَرِ، فَقُلْنَا: يا رَسولَ اللهِ، لِمَ صَنَعْتَ هذا؟ قالَ: لأنَّهُ حَديثُ عَهْدٍ برَبِّهِ تَعَالَى.</a:t>
            </a:r>
          </a:p>
        </p:txBody>
      </p:sp>
    </p:spTree>
    <p:extLst>
      <p:ext uri="{BB962C8B-B14F-4D97-AF65-F5344CB8AC3E}">
        <p14:creationId xmlns:p14="http://schemas.microsoft.com/office/powerpoint/2010/main" val="142827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8A21B69-A33B-C7C4-34DB-EF002E5D8EC1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BAC85C-863F-5070-05A3-446B32C09966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307C90B-4480-F256-8827-E8EEA8591E5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6CD55C-E1BE-CEF5-E478-23674375C946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0CF8488-016B-AB61-B33D-C8B24F5BBB92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ACAFEC-B4DC-68A4-0A40-F0C789BF4E05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9512946-CEFF-CAEB-2523-3F9A425BBC8A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7A2C2B37-0E4E-3EC4-CC9C-4F7B186F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D344895-666C-08F1-CBBA-E738AC008A6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DFAE7C8-FE7F-DF79-7D9C-584E2F6A404F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1D8187A-8D8C-A91A-1F55-0890673036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6712" y="2200908"/>
            <a:ext cx="10977233" cy="2555468"/>
          </a:xfrm>
          <a:custGeom>
            <a:avLst/>
            <a:gdLst>
              <a:gd name="connsiteX0" fmla="*/ 10207212 w 10977233"/>
              <a:gd name="connsiteY0" fmla="*/ 75781 h 2555468"/>
              <a:gd name="connsiteX1" fmla="*/ 10207212 w 10977233"/>
              <a:gd name="connsiteY1" fmla="*/ 590419 h 2555468"/>
              <a:gd name="connsiteX2" fmla="*/ 10823229 w 10977233"/>
              <a:gd name="connsiteY2" fmla="*/ 590419 h 2555468"/>
              <a:gd name="connsiteX3" fmla="*/ 10823229 w 10977233"/>
              <a:gd name="connsiteY3" fmla="*/ 75781 h 2555468"/>
              <a:gd name="connsiteX4" fmla="*/ 0 w 10977233"/>
              <a:gd name="connsiteY4" fmla="*/ 0 h 2555468"/>
              <a:gd name="connsiteX5" fmla="*/ 10977233 w 10977233"/>
              <a:gd name="connsiteY5" fmla="*/ 0 h 2555468"/>
              <a:gd name="connsiteX6" fmla="*/ 10977233 w 10977233"/>
              <a:gd name="connsiteY6" fmla="*/ 2555468 h 2555468"/>
              <a:gd name="connsiteX7" fmla="*/ 0 w 10977233"/>
              <a:gd name="connsiteY7" fmla="*/ 2555468 h 255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7233" h="2555468">
                <a:moveTo>
                  <a:pt x="10207212" y="75781"/>
                </a:moveTo>
                <a:lnTo>
                  <a:pt x="10207212" y="590419"/>
                </a:lnTo>
                <a:lnTo>
                  <a:pt x="10823229" y="590419"/>
                </a:lnTo>
                <a:lnTo>
                  <a:pt x="10823229" y="75781"/>
                </a:lnTo>
                <a:close/>
                <a:moveTo>
                  <a:pt x="0" y="0"/>
                </a:moveTo>
                <a:lnTo>
                  <a:pt x="10977233" y="0"/>
                </a:lnTo>
                <a:lnTo>
                  <a:pt x="10977233" y="2555468"/>
                </a:lnTo>
                <a:lnTo>
                  <a:pt x="0" y="2555468"/>
                </a:lnTo>
                <a:close/>
              </a:path>
            </a:pathLst>
          </a:cu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36C5BEB-2B22-BE1B-26DC-E0E566B37A6C}"/>
              </a:ext>
            </a:extLst>
          </p:cNvPr>
          <p:cNvSpPr txBox="1"/>
          <p:nvPr/>
        </p:nvSpPr>
        <p:spPr>
          <a:xfrm>
            <a:off x="874045" y="956316"/>
            <a:ext cx="105286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000" dirty="0">
                <a:cs typeface="AGA Aladdin Regular" pitchFamily="2" charset="-78"/>
              </a:rPr>
              <a:t>الاثنين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000" dirty="0">
                <a:cs typeface="AGA Aladdin Regular" pitchFamily="2" charset="-78"/>
              </a:rPr>
              <a:t>1445/10/20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</a:t>
            </a:r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000" dirty="0">
                <a:cs typeface="AGA Aladdin Regular" pitchFamily="2" charset="-78"/>
              </a:rPr>
              <a:t>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95894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707864A-A735-BCFF-1105-232BFF042116}"/>
              </a:ext>
            </a:extLst>
          </p:cNvPr>
          <p:cNvSpPr txBox="1"/>
          <p:nvPr/>
        </p:nvSpPr>
        <p:spPr>
          <a:xfrm>
            <a:off x="1015232" y="1672711"/>
            <a:ext cx="1016153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C00000"/>
                </a:solidFill>
                <a:cs typeface="AGA Aladdin Regular" pitchFamily="2" charset="-78"/>
              </a:rPr>
              <a:t>الموضوع/ </a:t>
            </a:r>
            <a:r>
              <a:rPr lang="ar-SA" sz="4000" dirty="0">
                <a:solidFill>
                  <a:schemeClr val="accent5">
                    <a:lumMod val="75000"/>
                  </a:schemeClr>
                </a:solidFill>
                <a:cs typeface="AGA Aladdin Regular" pitchFamily="2" charset="-78"/>
              </a:rPr>
              <a:t>حل المتباينات</a:t>
            </a:r>
            <a:endParaRPr lang="ar-SA" sz="5400" dirty="0">
              <a:solidFill>
                <a:schemeClr val="accent5">
                  <a:lumMod val="75000"/>
                </a:schemeClr>
              </a:solidFill>
              <a:cs typeface="AGA Aladdin Regular" pitchFamily="2" charset="-78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485F60E7-3EC9-4156-C303-A238FDB97BE1}"/>
              </a:ext>
            </a:extLst>
          </p:cNvPr>
          <p:cNvCxnSpPr>
            <a:cxnSpLocks/>
          </p:cNvCxnSpPr>
          <p:nvPr/>
        </p:nvCxnSpPr>
        <p:spPr>
          <a:xfrm>
            <a:off x="8991371" y="2580520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1362C55-A425-C147-BE9E-B2154329E516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17D3D96-4B10-668A-641D-3B3C6599065E}"/>
              </a:ext>
            </a:extLst>
          </p:cNvPr>
          <p:cNvSpPr txBox="1"/>
          <p:nvPr/>
        </p:nvSpPr>
        <p:spPr>
          <a:xfrm>
            <a:off x="3246350" y="2781976"/>
            <a:ext cx="560278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6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بالجمع والطرح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6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بالضرب والقسمة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6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الضرب أو القسمة على أعداد سالبة</a:t>
            </a:r>
            <a:endParaRPr lang="ar-SA" sz="36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7B64595-6B46-8D13-A49E-5935CD8B9D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9131" y="2660914"/>
            <a:ext cx="2814410" cy="182885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1691E1C-360E-D944-B8A5-0912B1173BC7}"/>
              </a:ext>
            </a:extLst>
          </p:cNvPr>
          <p:cNvSpPr txBox="1"/>
          <p:nvPr/>
        </p:nvSpPr>
        <p:spPr>
          <a:xfrm>
            <a:off x="874045" y="956316"/>
            <a:ext cx="105286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000" dirty="0">
                <a:cs typeface="AGA Aladdin Regular" pitchFamily="2" charset="-78"/>
              </a:rPr>
              <a:t>الاثنين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000" dirty="0">
                <a:cs typeface="AGA Aladdin Regular" pitchFamily="2" charset="-78"/>
              </a:rPr>
              <a:t>1445/10/20</a:t>
            </a:r>
            <a:r>
              <a:rPr lang="ar-SA" sz="30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</a:t>
            </a:r>
            <a:r>
              <a:rPr lang="ar-SA" sz="30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000" dirty="0">
                <a:cs typeface="AGA Aladdin Regular" pitchFamily="2" charset="-78"/>
              </a:rPr>
              <a:t>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26922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96370" y="84011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AD2D230-7C6E-B8CF-4172-2EEE5F78C26F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34B978AC-B5D5-6753-91D9-70096CAA2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12729"/>
              </p:ext>
            </p:extLst>
          </p:nvPr>
        </p:nvGraphicFramePr>
        <p:xfrm>
          <a:off x="902800" y="1584250"/>
          <a:ext cx="8127999" cy="47846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108713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69752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96FA4AA-A9F8-DA34-366C-9C3A70A9F86B}"/>
              </a:ext>
            </a:extLst>
          </p:cNvPr>
          <p:cNvSpPr txBox="1"/>
          <p:nvPr/>
        </p:nvSpPr>
        <p:spPr>
          <a:xfrm>
            <a:off x="3115340" y="890092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420B3E2-B01E-B35B-1E8F-C4B944BC0263}"/>
              </a:ext>
            </a:extLst>
          </p:cNvPr>
          <p:cNvSpPr txBox="1"/>
          <p:nvPr/>
        </p:nvSpPr>
        <p:spPr>
          <a:xfrm>
            <a:off x="9165248" y="4427487"/>
            <a:ext cx="255181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بالجمع والطرح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بالضرب والقسمة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الضرب أو القسمة على أعداد سالبة</a:t>
            </a:r>
            <a:endParaRPr lang="ar-SA" sz="20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2F50324-5FAA-C115-C6B7-028A9B417B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6696" y="2835728"/>
            <a:ext cx="2197425" cy="142793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BDC80DA-61F9-48F7-566E-905E4112D813}"/>
              </a:ext>
            </a:extLst>
          </p:cNvPr>
          <p:cNvSpPr txBox="1"/>
          <p:nvPr/>
        </p:nvSpPr>
        <p:spPr>
          <a:xfrm>
            <a:off x="9279921" y="1713066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المتباينات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1445/10/20</a:t>
            </a:r>
          </a:p>
        </p:txBody>
      </p:sp>
    </p:spTree>
    <p:extLst>
      <p:ext uri="{BB962C8B-B14F-4D97-AF65-F5344CB8AC3E}">
        <p14:creationId xmlns:p14="http://schemas.microsoft.com/office/powerpoint/2010/main" val="256929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AD2D230-7C6E-B8CF-4172-2EEE5F78C26F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7864FEF-3050-9C0B-CF3B-55528B684DF7}"/>
              </a:ext>
            </a:extLst>
          </p:cNvPr>
          <p:cNvSpPr txBox="1"/>
          <p:nvPr/>
        </p:nvSpPr>
        <p:spPr>
          <a:xfrm>
            <a:off x="5447106" y="915082"/>
            <a:ext cx="35512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B0F0"/>
                </a:solidFill>
                <a:cs typeface="AGA Aladdin Regular" pitchFamily="2" charset="-78"/>
              </a:rPr>
              <a:t>فيما سبق تعلمت: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9F762B2-C7A0-B485-F62D-A2400AD9FD11}"/>
              </a:ext>
            </a:extLst>
          </p:cNvPr>
          <p:cNvSpPr txBox="1"/>
          <p:nvPr/>
        </p:nvSpPr>
        <p:spPr>
          <a:xfrm>
            <a:off x="9239676" y="3768268"/>
            <a:ext cx="255181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بالجمع والطرح</a:t>
            </a:r>
            <a:endParaRPr lang="ar-SA" sz="28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C912AED-200F-1734-6337-68EFD9D833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89201C3-8513-B99B-2CC4-6ACC191F1F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53299" y="1305606"/>
            <a:ext cx="6000500" cy="1269545"/>
          </a:xfrm>
          <a:custGeom>
            <a:avLst/>
            <a:gdLst>
              <a:gd name="connsiteX0" fmla="*/ 0 w 6000500"/>
              <a:gd name="connsiteY0" fmla="*/ 0 h 1269545"/>
              <a:gd name="connsiteX1" fmla="*/ 6000500 w 6000500"/>
              <a:gd name="connsiteY1" fmla="*/ 0 h 1269545"/>
              <a:gd name="connsiteX2" fmla="*/ 6000500 w 6000500"/>
              <a:gd name="connsiteY2" fmla="*/ 964592 h 1269545"/>
              <a:gd name="connsiteX3" fmla="*/ 5998700 w 6000500"/>
              <a:gd name="connsiteY3" fmla="*/ 957008 h 1269545"/>
              <a:gd name="connsiteX4" fmla="*/ 5686816 w 6000500"/>
              <a:gd name="connsiteY4" fmla="*/ 686589 h 1269545"/>
              <a:gd name="connsiteX5" fmla="*/ 5348332 w 6000500"/>
              <a:gd name="connsiteY5" fmla="*/ 1129351 h 1269545"/>
              <a:gd name="connsiteX6" fmla="*/ 5355209 w 6000500"/>
              <a:gd name="connsiteY6" fmla="*/ 1218583 h 1269545"/>
              <a:gd name="connsiteX7" fmla="*/ 5367302 w 6000500"/>
              <a:gd name="connsiteY7" fmla="*/ 1269545 h 1269545"/>
              <a:gd name="connsiteX8" fmla="*/ 2820448 w 6000500"/>
              <a:gd name="connsiteY8" fmla="*/ 1269545 h 1269545"/>
              <a:gd name="connsiteX9" fmla="*/ 2827268 w 6000500"/>
              <a:gd name="connsiteY9" fmla="*/ 1258734 h 1269545"/>
              <a:gd name="connsiteX10" fmla="*/ 2885075 w 6000500"/>
              <a:gd name="connsiteY10" fmla="*/ 1011181 h 1269545"/>
              <a:gd name="connsiteX11" fmla="*/ 2546591 w 6000500"/>
              <a:gd name="connsiteY11" fmla="*/ 568419 h 1269545"/>
              <a:gd name="connsiteX12" fmla="*/ 2208107 w 6000500"/>
              <a:gd name="connsiteY12" fmla="*/ 1011181 h 1269545"/>
              <a:gd name="connsiteX13" fmla="*/ 2265915 w 6000500"/>
              <a:gd name="connsiteY13" fmla="*/ 1258734 h 1269545"/>
              <a:gd name="connsiteX14" fmla="*/ 2272734 w 6000500"/>
              <a:gd name="connsiteY14" fmla="*/ 1269545 h 1269545"/>
              <a:gd name="connsiteX15" fmla="*/ 0 w 6000500"/>
              <a:gd name="connsiteY15" fmla="*/ 1269545 h 12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00500" h="1269545">
                <a:moveTo>
                  <a:pt x="0" y="0"/>
                </a:moveTo>
                <a:lnTo>
                  <a:pt x="6000500" y="0"/>
                </a:lnTo>
                <a:lnTo>
                  <a:pt x="6000500" y="964592"/>
                </a:lnTo>
                <a:lnTo>
                  <a:pt x="5998700" y="957008"/>
                </a:lnTo>
                <a:cubicBezTo>
                  <a:pt x="5947316" y="798094"/>
                  <a:pt x="5827021" y="686589"/>
                  <a:pt x="5686816" y="686589"/>
                </a:cubicBezTo>
                <a:cubicBezTo>
                  <a:pt x="5499876" y="686589"/>
                  <a:pt x="5348332" y="884820"/>
                  <a:pt x="5348332" y="1129351"/>
                </a:cubicBezTo>
                <a:cubicBezTo>
                  <a:pt x="5348332" y="1159918"/>
                  <a:pt x="5350700" y="1189760"/>
                  <a:pt x="5355209" y="1218583"/>
                </a:cubicBezTo>
                <a:lnTo>
                  <a:pt x="5367302" y="1269545"/>
                </a:lnTo>
                <a:lnTo>
                  <a:pt x="2820448" y="1269545"/>
                </a:lnTo>
                <a:lnTo>
                  <a:pt x="2827268" y="1258734"/>
                </a:lnTo>
                <a:cubicBezTo>
                  <a:pt x="2863764" y="1188068"/>
                  <a:pt x="2885075" y="1102880"/>
                  <a:pt x="2885075" y="1011181"/>
                </a:cubicBezTo>
                <a:cubicBezTo>
                  <a:pt x="2885075" y="766650"/>
                  <a:pt x="2733531" y="568419"/>
                  <a:pt x="2546591" y="568419"/>
                </a:cubicBezTo>
                <a:cubicBezTo>
                  <a:pt x="2359651" y="568419"/>
                  <a:pt x="2208107" y="766650"/>
                  <a:pt x="2208107" y="1011181"/>
                </a:cubicBezTo>
                <a:cubicBezTo>
                  <a:pt x="2208107" y="1102880"/>
                  <a:pt x="2229418" y="1188068"/>
                  <a:pt x="2265915" y="1258734"/>
                </a:cubicBezTo>
                <a:lnTo>
                  <a:pt x="2272734" y="1269545"/>
                </a:lnTo>
                <a:lnTo>
                  <a:pt x="0" y="12695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008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BEECD7E-865C-DBC6-8A65-2F153960512C}"/>
              </a:ext>
            </a:extLst>
          </p:cNvPr>
          <p:cNvSpPr txBox="1"/>
          <p:nvPr/>
        </p:nvSpPr>
        <p:spPr>
          <a:xfrm>
            <a:off x="9239676" y="3768268"/>
            <a:ext cx="255181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بالجمع والطرح</a:t>
            </a:r>
            <a:endParaRPr lang="ar-SA" sz="28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A6E0398-CE5E-F104-D857-2B1AFA3181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5C0BB84-B308-59DF-9167-CFB8F77D4C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85"/>
          <a:stretch/>
        </p:blipFill>
        <p:spPr>
          <a:xfrm>
            <a:off x="159071" y="1074758"/>
            <a:ext cx="8881974" cy="53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7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BEECD7E-865C-DBC6-8A65-2F153960512C}"/>
              </a:ext>
            </a:extLst>
          </p:cNvPr>
          <p:cNvSpPr txBox="1"/>
          <p:nvPr/>
        </p:nvSpPr>
        <p:spPr>
          <a:xfrm>
            <a:off x="9239676" y="3768268"/>
            <a:ext cx="255181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بالجمع والطرح</a:t>
            </a:r>
            <a:endParaRPr lang="ar-SA" sz="28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A6E0398-CE5E-F104-D857-2B1AFA3181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F8EE655-9249-D3E4-030E-8B85E219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700" y="1212806"/>
            <a:ext cx="8419573" cy="5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7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CF030E0-8DBC-5DA0-91A2-2A2A26EF9853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FBED1C-39B7-66DE-B6C8-20D10888BA8A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1D5482-6FA1-550D-F0D6-295ADC629A6C}"/>
              </a:ext>
            </a:extLst>
          </p:cNvPr>
          <p:cNvSpPr txBox="1"/>
          <p:nvPr/>
        </p:nvSpPr>
        <p:spPr>
          <a:xfrm>
            <a:off x="9239676" y="3768268"/>
            <a:ext cx="255181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حل المتباينات بالجمع والطرح</a:t>
            </a:r>
            <a:endParaRPr lang="ar-SA" sz="28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3BC89202-AF25-0410-6422-742358EFE6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140" y="1783103"/>
            <a:ext cx="2814410" cy="182885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D162CF0-BDE0-C718-CB16-9E4B271741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664" y="821938"/>
            <a:ext cx="8063346" cy="211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3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93041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ImageUpload&quot;,&quot;ActivityType&quot;:4,&quot;Width&quot;:0.0,&quot;Height&quot;:0.0,&quot;Graphics&quot;:null,&quot;ActivityBase&quot;:{&quot;$type&quot;:&quot;ClassPoint2.Core.DTO.Activities.ImageUploadActivity, ClassPoint2.Core&quot;,&quot;isMultipleSubmissionsAllowed&quot;:false,&quot;isNamesHidden&quot;:false,&quot;isCaptionRequired&quot;:false,&quot;activityId&quot;:null,&quot;activityType&quot;:&quot;Image Upload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gradingInstructions&quot;:null,&quot;activityId&quot;:null,&quot;activityType&quot;:&quot;Short Answer&quot;,&quot;countdown&quot;:0,&quot;StartWithSlide&quot;:false,&quot;CanMinimize&quot;:false,&quot;CanCountDown&quot;:fals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gradingInstructions&quot;:null,&quot;activityId&quot;:null,&quot;activityType&quot;:&quot;Short Answer&quot;,&quot;countdown&quot;:0,&quot;StartWithSlide&quot;:false,&quot;CanMinimize&quot;:false,&quot;CanCountDown&quot;:false},&quot;IsLocked&quot;:false,&quot;IsMappedFromCp1&quot;:false,&quot;IsQuiz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gradingInstructions&quot;:null,&quot;activityId&quot;:null,&quot;activityType&quot;:&quot;Short Answer&quot;,&quot;countdown&quot;:0,&quot;StartWithSlide&quot;:false,&quot;CanMinimize&quot;:false,&quot;CanCountDown&quot;:false},&quot;IsLocked&quot;:false,&quot;IsMappedFromCp1&quot;:false,&quot;IsQuiz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557</Words>
  <Application>Microsoft Office PowerPoint</Application>
  <PresentationFormat>شاشة عريضة</PresentationFormat>
  <Paragraphs>246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AGA Aladdin Regular</vt:lpstr>
      <vt:lpstr>Arial</vt:lpstr>
      <vt:lpstr>Calibri</vt:lpstr>
      <vt:lpstr>Calibri Light</vt:lpstr>
      <vt:lpstr>HelveticaNeue</vt:lpstr>
      <vt:lpstr>Wingdings</vt:lpstr>
      <vt:lpstr>رموز الرياضيات العربية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جواهر الحارثي</dc:creator>
  <cp:lastModifiedBy>User67R</cp:lastModifiedBy>
  <cp:revision>161</cp:revision>
  <dcterms:created xsi:type="dcterms:W3CDTF">2022-09-13T17:23:41Z</dcterms:created>
  <dcterms:modified xsi:type="dcterms:W3CDTF">2024-04-29T03:48:04Z</dcterms:modified>
</cp:coreProperties>
</file>