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0"/>
  </p:notesMasterIdLst>
  <p:sldIdLst>
    <p:sldId id="280" r:id="rId2"/>
    <p:sldId id="305" r:id="rId3"/>
    <p:sldId id="294" r:id="rId4"/>
    <p:sldId id="282" r:id="rId5"/>
    <p:sldId id="298" r:id="rId6"/>
    <p:sldId id="299" r:id="rId7"/>
    <p:sldId id="300" r:id="rId8"/>
    <p:sldId id="301" r:id="rId9"/>
    <p:sldId id="311" r:id="rId10"/>
    <p:sldId id="292" r:id="rId11"/>
    <p:sldId id="312" r:id="rId12"/>
    <p:sldId id="315" r:id="rId13"/>
    <p:sldId id="313" r:id="rId14"/>
    <p:sldId id="316" r:id="rId15"/>
    <p:sldId id="314" r:id="rId16"/>
    <p:sldId id="317" r:id="rId17"/>
    <p:sldId id="303" r:id="rId18"/>
    <p:sldId id="257"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85" autoAdjust="0"/>
    <p:restoredTop sz="94660"/>
  </p:normalViewPr>
  <p:slideViewPr>
    <p:cSldViewPr>
      <p:cViewPr varScale="1">
        <p:scale>
          <a:sx n="59" d="100"/>
          <a:sy n="59" d="100"/>
        </p:scale>
        <p:origin x="1504"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6E2BD60-7DAB-4AD0-8C3D-8CB47904D741}" type="datetimeFigureOut">
              <a:rPr lang="ar-SA" smtClean="0"/>
              <a:pPr/>
              <a:t>05/02/44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2A49E4D-DB46-48F1-8B69-976AEF2C6422}" type="slidenum">
              <a:rPr lang="ar-SA" smtClean="0"/>
              <a:pPr/>
              <a:t>‹#›</a:t>
            </a:fld>
            <a:endParaRPr lang="ar-SA"/>
          </a:p>
        </p:txBody>
      </p:sp>
    </p:spTree>
    <p:extLst>
      <p:ext uri="{BB962C8B-B14F-4D97-AF65-F5344CB8AC3E}">
        <p14:creationId xmlns:p14="http://schemas.microsoft.com/office/powerpoint/2010/main" val="342722906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5"/>
          </p:nvPr>
        </p:nvSpPr>
        <p:spPr/>
        <p:txBody>
          <a:bodyPr/>
          <a:lstStyle/>
          <a:p>
            <a:fld id="{A2A49E4D-DB46-48F1-8B69-976AEF2C6422}" type="slidenum">
              <a:rPr lang="ar-SA" smtClean="0"/>
              <a:pPr/>
              <a:t>3</a:t>
            </a:fld>
            <a:endParaRPr lang="ar-SA"/>
          </a:p>
        </p:txBody>
      </p:sp>
    </p:spTree>
    <p:extLst>
      <p:ext uri="{BB962C8B-B14F-4D97-AF65-F5344CB8AC3E}">
        <p14:creationId xmlns:p14="http://schemas.microsoft.com/office/powerpoint/2010/main" val="3444452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ED75A05B-37B3-416F-BF33-BB896A85BBD5}" type="datetimeFigureOut">
              <a:rPr lang="ar-SA" smtClean="0"/>
              <a:pPr/>
              <a:t>05/02/44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ED75A05B-37B3-416F-BF33-BB896A85BBD5}" type="datetimeFigureOut">
              <a:rPr lang="ar-SA" smtClean="0"/>
              <a:pPr/>
              <a:t>05/02/44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ED75A05B-37B3-416F-BF33-BB896A85BBD5}" type="datetimeFigureOut">
              <a:rPr lang="ar-SA" smtClean="0"/>
              <a:pPr/>
              <a:t>05/02/44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ED75A05B-37B3-416F-BF33-BB896A85BBD5}" type="datetimeFigureOut">
              <a:rPr lang="ar-SA" smtClean="0"/>
              <a:pPr/>
              <a:t>05/02/44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ED75A05B-37B3-416F-BF33-BB896A85BBD5}" type="datetimeFigureOut">
              <a:rPr lang="ar-SA" smtClean="0"/>
              <a:pPr/>
              <a:t>05/02/44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ED75A05B-37B3-416F-BF33-BB896A85BBD5}" type="datetimeFigureOut">
              <a:rPr lang="ar-SA" smtClean="0"/>
              <a:pPr/>
              <a:t>05/02/44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ED75A05B-37B3-416F-BF33-BB896A85BBD5}" type="datetimeFigureOut">
              <a:rPr lang="ar-SA" smtClean="0"/>
              <a:pPr/>
              <a:t>05/02/44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ED75A05B-37B3-416F-BF33-BB896A85BBD5}" type="datetimeFigureOut">
              <a:rPr lang="ar-SA" smtClean="0"/>
              <a:pPr/>
              <a:t>05/02/44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D75A05B-37B3-416F-BF33-BB896A85BBD5}" type="datetimeFigureOut">
              <a:rPr lang="ar-SA" smtClean="0"/>
              <a:pPr/>
              <a:t>05/02/44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ED75A05B-37B3-416F-BF33-BB896A85BBD5}" type="datetimeFigureOut">
              <a:rPr lang="ar-SA" smtClean="0"/>
              <a:pPr/>
              <a:t>05/02/44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ED75A05B-37B3-416F-BF33-BB896A85BBD5}" type="datetimeFigureOut">
              <a:rPr lang="ar-SA" smtClean="0"/>
              <a:pPr/>
              <a:t>05/02/44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01D774F-CAA4-418D-9F8C-98064A2DDF4E}"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D75A05B-37B3-416F-BF33-BB896A85BBD5}" type="datetimeFigureOut">
              <a:rPr lang="ar-SA" smtClean="0"/>
              <a:pPr/>
              <a:t>05/02/44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01D774F-CAA4-418D-9F8C-98064A2DDF4E}"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t.me/albayan_1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2279726" y="1916832"/>
            <a:ext cx="4584547" cy="2448272"/>
          </a:xfrm>
          <a:prstGeom prst="roundRect">
            <a:avLst/>
          </a:prstGeom>
          <a:ln/>
        </p:spPr>
        <p:style>
          <a:lnRef idx="1">
            <a:schemeClr val="dk1"/>
          </a:lnRef>
          <a:fillRef idx="2">
            <a:schemeClr val="dk1"/>
          </a:fillRef>
          <a:effectRef idx="1">
            <a:schemeClr val="dk1"/>
          </a:effectRef>
          <a:fontRef idx="minor">
            <a:schemeClr val="dk1"/>
          </a:fontRef>
        </p:style>
        <p:txBody>
          <a:bodyPr rtlCol="1" anchor="ctr"/>
          <a:lstStyle/>
          <a:p>
            <a:pPr algn="ctr">
              <a:spcBef>
                <a:spcPct val="20000"/>
              </a:spcBef>
              <a:defRPr/>
            </a:pPr>
            <a:r>
              <a:rPr lang="ar-SA" sz="4000" b="1" dirty="0">
                <a:solidFill>
                  <a:srgbClr val="C00000"/>
                </a:solidFill>
              </a:rPr>
              <a:t>مادة التفسير </a:t>
            </a:r>
          </a:p>
          <a:p>
            <a:pPr algn="ctr">
              <a:spcBef>
                <a:spcPct val="20000"/>
              </a:spcBef>
              <a:defRPr/>
            </a:pPr>
            <a:r>
              <a:rPr lang="ar-SA" sz="4000" b="1" dirty="0">
                <a:solidFill>
                  <a:srgbClr val="C00000"/>
                </a:solidFill>
              </a:rPr>
              <a:t>الصف الثاني متوسط</a:t>
            </a:r>
          </a:p>
        </p:txBody>
      </p:sp>
    </p:spTree>
    <p:extLst>
      <p:ext uri="{BB962C8B-B14F-4D97-AF65-F5344CB8AC3E}">
        <p14:creationId xmlns:p14="http://schemas.microsoft.com/office/powerpoint/2010/main" val="4097009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flipH="1">
            <a:off x="119569" y="2403388"/>
            <a:ext cx="8796738" cy="1681814"/>
          </a:xfrm>
          <a:prstGeom prst="roundRect">
            <a:avLst/>
          </a:prstGeom>
        </p:spPr>
        <p:style>
          <a:lnRef idx="2">
            <a:schemeClr val="accent2"/>
          </a:lnRef>
          <a:fillRef idx="1">
            <a:schemeClr val="lt1"/>
          </a:fillRef>
          <a:effectRef idx="0">
            <a:schemeClr val="accent2"/>
          </a:effectRef>
          <a:fontRef idx="minor">
            <a:schemeClr val="dk1"/>
          </a:fontRef>
        </p:style>
        <p:txBody>
          <a:bodyPr rtlCol="1" anchor="ctr"/>
          <a:lstStyle/>
          <a:p>
            <a:pPr fontAlgn="auto">
              <a:spcBef>
                <a:spcPts val="0"/>
              </a:spcBef>
              <a:spcAft>
                <a:spcPts val="0"/>
              </a:spcAft>
              <a:defRPr/>
            </a:pPr>
            <a:r>
              <a:rPr lang="ar-SA" altLang="ru-RU" sz="3200" b="1" dirty="0">
                <a:solidFill>
                  <a:schemeClr val="tx1"/>
                </a:solidFill>
                <a:cs typeface="Times New Roman" panose="02020603050405020304" pitchFamily="18" charset="0"/>
              </a:rPr>
              <a:t>( يُسَبِّحُ لِلَّهِ مَا فِي السَّمَوَاتِ وَمَا فِي الأَرْضِ الْمَلِكِ الْقُدُّوسِ الْعَزِيزِ الْحَكِيمِ (1)</a:t>
            </a:r>
            <a:endParaRPr lang="en-US" sz="3200" dirty="0">
              <a:solidFill>
                <a:schemeClr val="tx1"/>
              </a:solidFill>
            </a:endParaRPr>
          </a:p>
        </p:txBody>
      </p:sp>
      <p:grpSp>
        <p:nvGrpSpPr>
          <p:cNvPr id="7" name="Group 4"/>
          <p:cNvGrpSpPr>
            <a:grpSpLocks noChangeAspect="1"/>
          </p:cNvGrpSpPr>
          <p:nvPr/>
        </p:nvGrpSpPr>
        <p:grpSpPr bwMode="auto">
          <a:xfrm>
            <a:off x="5467" y="-12165"/>
            <a:ext cx="4494525" cy="2277878"/>
            <a:chOff x="2245" y="210"/>
            <a:chExt cx="3230" cy="589"/>
          </a:xfrm>
        </p:grpSpPr>
        <p:sp>
          <p:nvSpPr>
            <p:cNvPr id="8" name="AutoShape 3"/>
            <p:cNvSpPr>
              <a:spLocks noChangeAspect="1" noChangeArrowheads="1" noTextEdit="1"/>
            </p:cNvSpPr>
            <p:nvPr/>
          </p:nvSpPr>
          <p:spPr bwMode="auto">
            <a:xfrm>
              <a:off x="2245" y="210"/>
              <a:ext cx="3230" cy="589"/>
            </a:xfrm>
            <a:prstGeom prst="rect">
              <a:avLst/>
            </a:prstGeom>
            <a:solidFill>
              <a:srgbClr val="ED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9" name="Freeform 5"/>
            <p:cNvSpPr>
              <a:spLocks/>
            </p:cNvSpPr>
            <p:nvPr/>
          </p:nvSpPr>
          <p:spPr bwMode="auto">
            <a:xfrm>
              <a:off x="2327" y="735"/>
              <a:ext cx="1849" cy="15"/>
            </a:xfrm>
            <a:custGeom>
              <a:avLst/>
              <a:gdLst>
                <a:gd name="T0" fmla="*/ 0 w 1849"/>
                <a:gd name="T1" fmla="*/ 15 h 15"/>
                <a:gd name="T2" fmla="*/ 0 w 1849"/>
                <a:gd name="T3" fmla="*/ 15 h 15"/>
                <a:gd name="T4" fmla="*/ 1849 w 1849"/>
                <a:gd name="T5" fmla="*/ 15 h 15"/>
                <a:gd name="T6" fmla="*/ 1849 w 1849"/>
                <a:gd name="T7" fmla="*/ 0 h 15"/>
                <a:gd name="T8" fmla="*/ 0 w 1849"/>
                <a:gd name="T9" fmla="*/ 0 h 15"/>
                <a:gd name="T10" fmla="*/ 0 w 1849"/>
                <a:gd name="T11" fmla="*/ 0 h 15"/>
                <a:gd name="T12" fmla="*/ 0 w 184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1849" h="15">
                  <a:moveTo>
                    <a:pt x="0" y="15"/>
                  </a:moveTo>
                  <a:lnTo>
                    <a:pt x="0" y="15"/>
                  </a:lnTo>
                  <a:lnTo>
                    <a:pt x="1849" y="15"/>
                  </a:lnTo>
                  <a:lnTo>
                    <a:pt x="1849" y="0"/>
                  </a:lnTo>
                  <a:lnTo>
                    <a:pt x="0" y="0"/>
                  </a:lnTo>
                  <a:lnTo>
                    <a:pt x="0" y="0"/>
                  </a:lnTo>
                  <a:lnTo>
                    <a:pt x="0" y="1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 name="Freeform 6"/>
            <p:cNvSpPr>
              <a:spLocks/>
            </p:cNvSpPr>
            <p:nvPr/>
          </p:nvSpPr>
          <p:spPr bwMode="auto">
            <a:xfrm>
              <a:off x="2245" y="709"/>
              <a:ext cx="82" cy="41"/>
            </a:xfrm>
            <a:custGeom>
              <a:avLst/>
              <a:gdLst>
                <a:gd name="T0" fmla="*/ 0 w 82"/>
                <a:gd name="T1" fmla="*/ 0 h 41"/>
                <a:gd name="T2" fmla="*/ 0 w 82"/>
                <a:gd name="T3" fmla="*/ 0 h 41"/>
                <a:gd name="T4" fmla="*/ 0 w 82"/>
                <a:gd name="T5" fmla="*/ 3 h 41"/>
                <a:gd name="T6" fmla="*/ 3 w 82"/>
                <a:gd name="T7" fmla="*/ 8 h 41"/>
                <a:gd name="T8" fmla="*/ 3 w 82"/>
                <a:gd name="T9" fmla="*/ 11 h 41"/>
                <a:gd name="T10" fmla="*/ 6 w 82"/>
                <a:gd name="T11" fmla="*/ 16 h 41"/>
                <a:gd name="T12" fmla="*/ 9 w 82"/>
                <a:gd name="T13" fmla="*/ 20 h 41"/>
                <a:gd name="T14" fmla="*/ 16 w 82"/>
                <a:gd name="T15" fmla="*/ 23 h 41"/>
                <a:gd name="T16" fmla="*/ 19 w 82"/>
                <a:gd name="T17" fmla="*/ 26 h 41"/>
                <a:gd name="T18" fmla="*/ 25 w 82"/>
                <a:gd name="T19" fmla="*/ 30 h 41"/>
                <a:gd name="T20" fmla="*/ 28 w 82"/>
                <a:gd name="T21" fmla="*/ 31 h 41"/>
                <a:gd name="T22" fmla="*/ 35 w 82"/>
                <a:gd name="T23" fmla="*/ 35 h 41"/>
                <a:gd name="T24" fmla="*/ 44 w 82"/>
                <a:gd name="T25" fmla="*/ 36 h 41"/>
                <a:gd name="T26" fmla="*/ 51 w 82"/>
                <a:gd name="T27" fmla="*/ 38 h 41"/>
                <a:gd name="T28" fmla="*/ 57 w 82"/>
                <a:gd name="T29" fmla="*/ 40 h 41"/>
                <a:gd name="T30" fmla="*/ 66 w 82"/>
                <a:gd name="T31" fmla="*/ 41 h 41"/>
                <a:gd name="T32" fmla="*/ 73 w 82"/>
                <a:gd name="T33" fmla="*/ 41 h 41"/>
                <a:gd name="T34" fmla="*/ 82 w 82"/>
                <a:gd name="T35" fmla="*/ 41 h 41"/>
                <a:gd name="T36" fmla="*/ 82 w 82"/>
                <a:gd name="T37" fmla="*/ 26 h 41"/>
                <a:gd name="T38" fmla="*/ 76 w 82"/>
                <a:gd name="T39" fmla="*/ 26 h 41"/>
                <a:gd name="T40" fmla="*/ 73 w 82"/>
                <a:gd name="T41" fmla="*/ 26 h 41"/>
                <a:gd name="T42" fmla="*/ 66 w 82"/>
                <a:gd name="T43" fmla="*/ 25 h 41"/>
                <a:gd name="T44" fmla="*/ 63 w 82"/>
                <a:gd name="T45" fmla="*/ 25 h 41"/>
                <a:gd name="T46" fmla="*/ 57 w 82"/>
                <a:gd name="T47" fmla="*/ 23 h 41"/>
                <a:gd name="T48" fmla="*/ 54 w 82"/>
                <a:gd name="T49" fmla="*/ 21 h 41"/>
                <a:gd name="T50" fmla="*/ 47 w 82"/>
                <a:gd name="T51" fmla="*/ 20 h 41"/>
                <a:gd name="T52" fmla="*/ 44 w 82"/>
                <a:gd name="T53" fmla="*/ 18 h 41"/>
                <a:gd name="T54" fmla="*/ 41 w 82"/>
                <a:gd name="T55" fmla="*/ 16 h 41"/>
                <a:gd name="T56" fmla="*/ 38 w 82"/>
                <a:gd name="T57" fmla="*/ 15 h 41"/>
                <a:gd name="T58" fmla="*/ 35 w 82"/>
                <a:gd name="T59" fmla="*/ 11 h 41"/>
                <a:gd name="T60" fmla="*/ 35 w 82"/>
                <a:gd name="T61" fmla="*/ 10 h 41"/>
                <a:gd name="T62" fmla="*/ 32 w 82"/>
                <a:gd name="T63" fmla="*/ 6 h 41"/>
                <a:gd name="T64" fmla="*/ 32 w 82"/>
                <a:gd name="T65" fmla="*/ 5 h 41"/>
                <a:gd name="T66" fmla="*/ 28 w 82"/>
                <a:gd name="T67" fmla="*/ 1 h 41"/>
                <a:gd name="T68" fmla="*/ 28 w 82"/>
                <a:gd name="T69" fmla="*/ 0 h 41"/>
                <a:gd name="T70" fmla="*/ 28 w 82"/>
                <a:gd name="T71" fmla="*/ 0 h 41"/>
                <a:gd name="T72" fmla="*/ 0 w 82"/>
                <a:gd name="T73"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0"/>
                  </a:moveTo>
                  <a:lnTo>
                    <a:pt x="0" y="0"/>
                  </a:lnTo>
                  <a:lnTo>
                    <a:pt x="0" y="3"/>
                  </a:lnTo>
                  <a:lnTo>
                    <a:pt x="3" y="8"/>
                  </a:lnTo>
                  <a:lnTo>
                    <a:pt x="3" y="11"/>
                  </a:lnTo>
                  <a:lnTo>
                    <a:pt x="6" y="16"/>
                  </a:lnTo>
                  <a:lnTo>
                    <a:pt x="9" y="20"/>
                  </a:lnTo>
                  <a:lnTo>
                    <a:pt x="16" y="23"/>
                  </a:lnTo>
                  <a:lnTo>
                    <a:pt x="19" y="26"/>
                  </a:lnTo>
                  <a:lnTo>
                    <a:pt x="25" y="30"/>
                  </a:lnTo>
                  <a:lnTo>
                    <a:pt x="28" y="31"/>
                  </a:lnTo>
                  <a:lnTo>
                    <a:pt x="35" y="35"/>
                  </a:lnTo>
                  <a:lnTo>
                    <a:pt x="44" y="36"/>
                  </a:lnTo>
                  <a:lnTo>
                    <a:pt x="51" y="38"/>
                  </a:lnTo>
                  <a:lnTo>
                    <a:pt x="57" y="40"/>
                  </a:lnTo>
                  <a:lnTo>
                    <a:pt x="66" y="41"/>
                  </a:lnTo>
                  <a:lnTo>
                    <a:pt x="73" y="41"/>
                  </a:lnTo>
                  <a:lnTo>
                    <a:pt x="82" y="41"/>
                  </a:lnTo>
                  <a:lnTo>
                    <a:pt x="82" y="26"/>
                  </a:lnTo>
                  <a:lnTo>
                    <a:pt x="76" y="26"/>
                  </a:lnTo>
                  <a:lnTo>
                    <a:pt x="73" y="26"/>
                  </a:lnTo>
                  <a:lnTo>
                    <a:pt x="66" y="25"/>
                  </a:lnTo>
                  <a:lnTo>
                    <a:pt x="63" y="25"/>
                  </a:lnTo>
                  <a:lnTo>
                    <a:pt x="57" y="23"/>
                  </a:lnTo>
                  <a:lnTo>
                    <a:pt x="54" y="21"/>
                  </a:lnTo>
                  <a:lnTo>
                    <a:pt x="47" y="20"/>
                  </a:lnTo>
                  <a:lnTo>
                    <a:pt x="44" y="18"/>
                  </a:lnTo>
                  <a:lnTo>
                    <a:pt x="41" y="16"/>
                  </a:lnTo>
                  <a:lnTo>
                    <a:pt x="38" y="15"/>
                  </a:lnTo>
                  <a:lnTo>
                    <a:pt x="35" y="11"/>
                  </a:lnTo>
                  <a:lnTo>
                    <a:pt x="35" y="10"/>
                  </a:lnTo>
                  <a:lnTo>
                    <a:pt x="32" y="6"/>
                  </a:lnTo>
                  <a:lnTo>
                    <a:pt x="32" y="5"/>
                  </a:lnTo>
                  <a:lnTo>
                    <a:pt x="28" y="1"/>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1" name="Freeform 7"/>
            <p:cNvSpPr>
              <a:spLocks/>
            </p:cNvSpPr>
            <p:nvPr/>
          </p:nvSpPr>
          <p:spPr bwMode="auto">
            <a:xfrm>
              <a:off x="2245" y="254"/>
              <a:ext cx="28" cy="455"/>
            </a:xfrm>
            <a:custGeom>
              <a:avLst/>
              <a:gdLst>
                <a:gd name="T0" fmla="*/ 0 w 28"/>
                <a:gd name="T1" fmla="*/ 0 h 455"/>
                <a:gd name="T2" fmla="*/ 0 w 28"/>
                <a:gd name="T3" fmla="*/ 0 h 455"/>
                <a:gd name="T4" fmla="*/ 0 w 28"/>
                <a:gd name="T5" fmla="*/ 455 h 455"/>
                <a:gd name="T6" fmla="*/ 28 w 28"/>
                <a:gd name="T7" fmla="*/ 455 h 455"/>
                <a:gd name="T8" fmla="*/ 28 w 28"/>
                <a:gd name="T9" fmla="*/ 0 h 455"/>
                <a:gd name="T10" fmla="*/ 28 w 28"/>
                <a:gd name="T11" fmla="*/ 0 h 455"/>
                <a:gd name="T12" fmla="*/ 0 w 28"/>
                <a:gd name="T13" fmla="*/ 0 h 455"/>
              </a:gdLst>
              <a:ahLst/>
              <a:cxnLst>
                <a:cxn ang="0">
                  <a:pos x="T0" y="T1"/>
                </a:cxn>
                <a:cxn ang="0">
                  <a:pos x="T2" y="T3"/>
                </a:cxn>
                <a:cxn ang="0">
                  <a:pos x="T4" y="T5"/>
                </a:cxn>
                <a:cxn ang="0">
                  <a:pos x="T6" y="T7"/>
                </a:cxn>
                <a:cxn ang="0">
                  <a:pos x="T8" y="T9"/>
                </a:cxn>
                <a:cxn ang="0">
                  <a:pos x="T10" y="T11"/>
                </a:cxn>
                <a:cxn ang="0">
                  <a:pos x="T12" y="T13"/>
                </a:cxn>
              </a:cxnLst>
              <a:rect l="0" t="0" r="r" b="b"/>
              <a:pathLst>
                <a:path w="28" h="455">
                  <a:moveTo>
                    <a:pt x="0" y="0"/>
                  </a:moveTo>
                  <a:lnTo>
                    <a:pt x="0" y="0"/>
                  </a:lnTo>
                  <a:lnTo>
                    <a:pt x="0" y="455"/>
                  </a:lnTo>
                  <a:lnTo>
                    <a:pt x="28" y="455"/>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2" name="Freeform 8"/>
            <p:cNvSpPr>
              <a:spLocks/>
            </p:cNvSpPr>
            <p:nvPr/>
          </p:nvSpPr>
          <p:spPr bwMode="auto">
            <a:xfrm>
              <a:off x="2245" y="210"/>
              <a:ext cx="82" cy="44"/>
            </a:xfrm>
            <a:custGeom>
              <a:avLst/>
              <a:gdLst>
                <a:gd name="T0" fmla="*/ 82 w 82"/>
                <a:gd name="T1" fmla="*/ 0 h 44"/>
                <a:gd name="T2" fmla="*/ 82 w 82"/>
                <a:gd name="T3" fmla="*/ 0 h 44"/>
                <a:gd name="T4" fmla="*/ 73 w 82"/>
                <a:gd name="T5" fmla="*/ 0 h 44"/>
                <a:gd name="T6" fmla="*/ 66 w 82"/>
                <a:gd name="T7" fmla="*/ 2 h 44"/>
                <a:gd name="T8" fmla="*/ 57 w 82"/>
                <a:gd name="T9" fmla="*/ 2 h 44"/>
                <a:gd name="T10" fmla="*/ 51 w 82"/>
                <a:gd name="T11" fmla="*/ 3 h 44"/>
                <a:gd name="T12" fmla="*/ 44 w 82"/>
                <a:gd name="T13" fmla="*/ 5 h 44"/>
                <a:gd name="T14" fmla="*/ 35 w 82"/>
                <a:gd name="T15" fmla="*/ 7 h 44"/>
                <a:gd name="T16" fmla="*/ 28 w 82"/>
                <a:gd name="T17" fmla="*/ 10 h 44"/>
                <a:gd name="T18" fmla="*/ 25 w 82"/>
                <a:gd name="T19" fmla="*/ 13 h 44"/>
                <a:gd name="T20" fmla="*/ 19 w 82"/>
                <a:gd name="T21" fmla="*/ 15 h 44"/>
                <a:gd name="T22" fmla="*/ 13 w 82"/>
                <a:gd name="T23" fmla="*/ 18 h 44"/>
                <a:gd name="T24" fmla="*/ 9 w 82"/>
                <a:gd name="T25" fmla="*/ 23 h 44"/>
                <a:gd name="T26" fmla="*/ 6 w 82"/>
                <a:gd name="T27" fmla="*/ 27 h 44"/>
                <a:gd name="T28" fmla="*/ 3 w 82"/>
                <a:gd name="T29" fmla="*/ 30 h 44"/>
                <a:gd name="T30" fmla="*/ 3 w 82"/>
                <a:gd name="T31" fmla="*/ 35 h 44"/>
                <a:gd name="T32" fmla="*/ 0 w 82"/>
                <a:gd name="T33" fmla="*/ 38 h 44"/>
                <a:gd name="T34" fmla="*/ 0 w 82"/>
                <a:gd name="T35" fmla="*/ 44 h 44"/>
                <a:gd name="T36" fmla="*/ 28 w 82"/>
                <a:gd name="T37" fmla="*/ 44 h 44"/>
                <a:gd name="T38" fmla="*/ 28 w 82"/>
                <a:gd name="T39" fmla="*/ 40 h 44"/>
                <a:gd name="T40" fmla="*/ 32 w 82"/>
                <a:gd name="T41" fmla="*/ 38 h 44"/>
                <a:gd name="T42" fmla="*/ 32 w 82"/>
                <a:gd name="T43" fmla="*/ 35 h 44"/>
                <a:gd name="T44" fmla="*/ 35 w 82"/>
                <a:gd name="T45" fmla="*/ 32 h 44"/>
                <a:gd name="T46" fmla="*/ 35 w 82"/>
                <a:gd name="T47" fmla="*/ 30 h 44"/>
                <a:gd name="T48" fmla="*/ 38 w 82"/>
                <a:gd name="T49" fmla="*/ 28 h 44"/>
                <a:gd name="T50" fmla="*/ 41 w 82"/>
                <a:gd name="T51" fmla="*/ 25 h 44"/>
                <a:gd name="T52" fmla="*/ 44 w 82"/>
                <a:gd name="T53" fmla="*/ 23 h 44"/>
                <a:gd name="T54" fmla="*/ 47 w 82"/>
                <a:gd name="T55" fmla="*/ 22 h 44"/>
                <a:gd name="T56" fmla="*/ 54 w 82"/>
                <a:gd name="T57" fmla="*/ 20 h 44"/>
                <a:gd name="T58" fmla="*/ 57 w 82"/>
                <a:gd name="T59" fmla="*/ 18 h 44"/>
                <a:gd name="T60" fmla="*/ 60 w 82"/>
                <a:gd name="T61" fmla="*/ 18 h 44"/>
                <a:gd name="T62" fmla="*/ 66 w 82"/>
                <a:gd name="T63" fmla="*/ 17 h 44"/>
                <a:gd name="T64" fmla="*/ 73 w 82"/>
                <a:gd name="T65" fmla="*/ 17 h 44"/>
                <a:gd name="T66" fmla="*/ 76 w 82"/>
                <a:gd name="T67" fmla="*/ 15 h 44"/>
                <a:gd name="T68" fmla="*/ 82 w 82"/>
                <a:gd name="T69" fmla="*/ 15 h 44"/>
                <a:gd name="T70" fmla="*/ 82 w 82"/>
                <a:gd name="T71" fmla="*/ 15 h 44"/>
                <a:gd name="T72" fmla="*/ 82 w 82"/>
                <a:gd name="T7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0"/>
                  </a:moveTo>
                  <a:lnTo>
                    <a:pt x="82" y="0"/>
                  </a:lnTo>
                  <a:lnTo>
                    <a:pt x="73" y="0"/>
                  </a:lnTo>
                  <a:lnTo>
                    <a:pt x="66" y="2"/>
                  </a:lnTo>
                  <a:lnTo>
                    <a:pt x="57" y="2"/>
                  </a:lnTo>
                  <a:lnTo>
                    <a:pt x="51" y="3"/>
                  </a:lnTo>
                  <a:lnTo>
                    <a:pt x="44" y="5"/>
                  </a:lnTo>
                  <a:lnTo>
                    <a:pt x="35" y="7"/>
                  </a:lnTo>
                  <a:lnTo>
                    <a:pt x="28" y="10"/>
                  </a:lnTo>
                  <a:lnTo>
                    <a:pt x="25" y="13"/>
                  </a:lnTo>
                  <a:lnTo>
                    <a:pt x="19" y="15"/>
                  </a:lnTo>
                  <a:lnTo>
                    <a:pt x="13" y="18"/>
                  </a:lnTo>
                  <a:lnTo>
                    <a:pt x="9" y="23"/>
                  </a:lnTo>
                  <a:lnTo>
                    <a:pt x="6" y="27"/>
                  </a:lnTo>
                  <a:lnTo>
                    <a:pt x="3" y="30"/>
                  </a:lnTo>
                  <a:lnTo>
                    <a:pt x="3" y="35"/>
                  </a:lnTo>
                  <a:lnTo>
                    <a:pt x="0" y="38"/>
                  </a:lnTo>
                  <a:lnTo>
                    <a:pt x="0" y="44"/>
                  </a:lnTo>
                  <a:lnTo>
                    <a:pt x="28" y="44"/>
                  </a:lnTo>
                  <a:lnTo>
                    <a:pt x="28" y="40"/>
                  </a:lnTo>
                  <a:lnTo>
                    <a:pt x="32" y="38"/>
                  </a:lnTo>
                  <a:lnTo>
                    <a:pt x="32" y="35"/>
                  </a:lnTo>
                  <a:lnTo>
                    <a:pt x="35" y="32"/>
                  </a:lnTo>
                  <a:lnTo>
                    <a:pt x="35" y="30"/>
                  </a:lnTo>
                  <a:lnTo>
                    <a:pt x="38" y="28"/>
                  </a:lnTo>
                  <a:lnTo>
                    <a:pt x="41" y="25"/>
                  </a:lnTo>
                  <a:lnTo>
                    <a:pt x="44" y="23"/>
                  </a:lnTo>
                  <a:lnTo>
                    <a:pt x="47" y="22"/>
                  </a:lnTo>
                  <a:lnTo>
                    <a:pt x="54" y="20"/>
                  </a:lnTo>
                  <a:lnTo>
                    <a:pt x="57" y="18"/>
                  </a:lnTo>
                  <a:lnTo>
                    <a:pt x="60" y="18"/>
                  </a:lnTo>
                  <a:lnTo>
                    <a:pt x="66" y="17"/>
                  </a:lnTo>
                  <a:lnTo>
                    <a:pt x="73" y="17"/>
                  </a:lnTo>
                  <a:lnTo>
                    <a:pt x="76" y="15"/>
                  </a:lnTo>
                  <a:lnTo>
                    <a:pt x="82" y="15"/>
                  </a:lnTo>
                  <a:lnTo>
                    <a:pt x="82" y="15"/>
                  </a:lnTo>
                  <a:lnTo>
                    <a:pt x="8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3" name="Freeform 9"/>
            <p:cNvSpPr>
              <a:spLocks/>
            </p:cNvSpPr>
            <p:nvPr/>
          </p:nvSpPr>
          <p:spPr bwMode="auto">
            <a:xfrm>
              <a:off x="2327" y="210"/>
              <a:ext cx="2962" cy="15"/>
            </a:xfrm>
            <a:custGeom>
              <a:avLst/>
              <a:gdLst>
                <a:gd name="T0" fmla="*/ 2962 w 2962"/>
                <a:gd name="T1" fmla="*/ 0 h 15"/>
                <a:gd name="T2" fmla="*/ 2962 w 2962"/>
                <a:gd name="T3" fmla="*/ 0 h 15"/>
                <a:gd name="T4" fmla="*/ 0 w 2962"/>
                <a:gd name="T5" fmla="*/ 0 h 15"/>
                <a:gd name="T6" fmla="*/ 0 w 2962"/>
                <a:gd name="T7" fmla="*/ 15 h 15"/>
                <a:gd name="T8" fmla="*/ 2962 w 2962"/>
                <a:gd name="T9" fmla="*/ 15 h 15"/>
                <a:gd name="T10" fmla="*/ 2962 w 2962"/>
                <a:gd name="T11" fmla="*/ 15 h 15"/>
                <a:gd name="T12" fmla="*/ 2962 w 296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962" h="15">
                  <a:moveTo>
                    <a:pt x="2962" y="0"/>
                  </a:moveTo>
                  <a:lnTo>
                    <a:pt x="2962" y="0"/>
                  </a:lnTo>
                  <a:lnTo>
                    <a:pt x="0" y="0"/>
                  </a:lnTo>
                  <a:lnTo>
                    <a:pt x="0" y="15"/>
                  </a:lnTo>
                  <a:lnTo>
                    <a:pt x="2962" y="15"/>
                  </a:lnTo>
                  <a:lnTo>
                    <a:pt x="2962" y="15"/>
                  </a:lnTo>
                  <a:lnTo>
                    <a:pt x="296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4" name="Freeform 10"/>
            <p:cNvSpPr>
              <a:spLocks/>
            </p:cNvSpPr>
            <p:nvPr/>
          </p:nvSpPr>
          <p:spPr bwMode="auto">
            <a:xfrm>
              <a:off x="5289" y="210"/>
              <a:ext cx="82" cy="44"/>
            </a:xfrm>
            <a:custGeom>
              <a:avLst/>
              <a:gdLst>
                <a:gd name="T0" fmla="*/ 82 w 82"/>
                <a:gd name="T1" fmla="*/ 44 h 44"/>
                <a:gd name="T2" fmla="*/ 82 w 82"/>
                <a:gd name="T3" fmla="*/ 44 h 44"/>
                <a:gd name="T4" fmla="*/ 82 w 82"/>
                <a:gd name="T5" fmla="*/ 38 h 44"/>
                <a:gd name="T6" fmla="*/ 82 w 82"/>
                <a:gd name="T7" fmla="*/ 35 h 44"/>
                <a:gd name="T8" fmla="*/ 79 w 82"/>
                <a:gd name="T9" fmla="*/ 30 h 44"/>
                <a:gd name="T10" fmla="*/ 75 w 82"/>
                <a:gd name="T11" fmla="*/ 27 h 44"/>
                <a:gd name="T12" fmla="*/ 72 w 82"/>
                <a:gd name="T13" fmla="*/ 23 h 44"/>
                <a:gd name="T14" fmla="*/ 69 w 82"/>
                <a:gd name="T15" fmla="*/ 18 h 44"/>
                <a:gd name="T16" fmla="*/ 63 w 82"/>
                <a:gd name="T17" fmla="*/ 15 h 44"/>
                <a:gd name="T18" fmla="*/ 56 w 82"/>
                <a:gd name="T19" fmla="*/ 13 h 44"/>
                <a:gd name="T20" fmla="*/ 53 w 82"/>
                <a:gd name="T21" fmla="*/ 10 h 44"/>
                <a:gd name="T22" fmla="*/ 47 w 82"/>
                <a:gd name="T23" fmla="*/ 7 h 44"/>
                <a:gd name="T24" fmla="*/ 37 w 82"/>
                <a:gd name="T25" fmla="*/ 5 h 44"/>
                <a:gd name="T26" fmla="*/ 31 w 82"/>
                <a:gd name="T27" fmla="*/ 3 h 44"/>
                <a:gd name="T28" fmla="*/ 25 w 82"/>
                <a:gd name="T29" fmla="*/ 2 h 44"/>
                <a:gd name="T30" fmla="*/ 15 w 82"/>
                <a:gd name="T31" fmla="*/ 2 h 44"/>
                <a:gd name="T32" fmla="*/ 9 w 82"/>
                <a:gd name="T33" fmla="*/ 0 h 44"/>
                <a:gd name="T34" fmla="*/ 0 w 82"/>
                <a:gd name="T35" fmla="*/ 0 h 44"/>
                <a:gd name="T36" fmla="*/ 0 w 82"/>
                <a:gd name="T37" fmla="*/ 15 h 44"/>
                <a:gd name="T38" fmla="*/ 6 w 82"/>
                <a:gd name="T39" fmla="*/ 15 h 44"/>
                <a:gd name="T40" fmla="*/ 9 w 82"/>
                <a:gd name="T41" fmla="*/ 17 h 44"/>
                <a:gd name="T42" fmla="*/ 15 w 82"/>
                <a:gd name="T43" fmla="*/ 17 h 44"/>
                <a:gd name="T44" fmla="*/ 22 w 82"/>
                <a:gd name="T45" fmla="*/ 18 h 44"/>
                <a:gd name="T46" fmla="*/ 25 w 82"/>
                <a:gd name="T47" fmla="*/ 18 h 44"/>
                <a:gd name="T48" fmla="*/ 28 w 82"/>
                <a:gd name="T49" fmla="*/ 20 h 44"/>
                <a:gd name="T50" fmla="*/ 34 w 82"/>
                <a:gd name="T51" fmla="*/ 22 h 44"/>
                <a:gd name="T52" fmla="*/ 37 w 82"/>
                <a:gd name="T53" fmla="*/ 23 h 44"/>
                <a:gd name="T54" fmla="*/ 41 w 82"/>
                <a:gd name="T55" fmla="*/ 25 h 44"/>
                <a:gd name="T56" fmla="*/ 44 w 82"/>
                <a:gd name="T57" fmla="*/ 28 h 44"/>
                <a:gd name="T58" fmla="*/ 47 w 82"/>
                <a:gd name="T59" fmla="*/ 30 h 44"/>
                <a:gd name="T60" fmla="*/ 47 w 82"/>
                <a:gd name="T61" fmla="*/ 32 h 44"/>
                <a:gd name="T62" fmla="*/ 50 w 82"/>
                <a:gd name="T63" fmla="*/ 35 h 44"/>
                <a:gd name="T64" fmla="*/ 50 w 82"/>
                <a:gd name="T65" fmla="*/ 38 h 44"/>
                <a:gd name="T66" fmla="*/ 53 w 82"/>
                <a:gd name="T67" fmla="*/ 40 h 44"/>
                <a:gd name="T68" fmla="*/ 53 w 82"/>
                <a:gd name="T69" fmla="*/ 44 h 44"/>
                <a:gd name="T70" fmla="*/ 53 w 82"/>
                <a:gd name="T71" fmla="*/ 44 h 44"/>
                <a:gd name="T72" fmla="*/ 82 w 82"/>
                <a:gd name="T7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44"/>
                  </a:moveTo>
                  <a:lnTo>
                    <a:pt x="82" y="44"/>
                  </a:lnTo>
                  <a:lnTo>
                    <a:pt x="82" y="38"/>
                  </a:lnTo>
                  <a:lnTo>
                    <a:pt x="82" y="35"/>
                  </a:lnTo>
                  <a:lnTo>
                    <a:pt x="79" y="30"/>
                  </a:lnTo>
                  <a:lnTo>
                    <a:pt x="75" y="27"/>
                  </a:lnTo>
                  <a:lnTo>
                    <a:pt x="72" y="23"/>
                  </a:lnTo>
                  <a:lnTo>
                    <a:pt x="69" y="18"/>
                  </a:lnTo>
                  <a:lnTo>
                    <a:pt x="63" y="15"/>
                  </a:lnTo>
                  <a:lnTo>
                    <a:pt x="56" y="13"/>
                  </a:lnTo>
                  <a:lnTo>
                    <a:pt x="53" y="10"/>
                  </a:lnTo>
                  <a:lnTo>
                    <a:pt x="47" y="7"/>
                  </a:lnTo>
                  <a:lnTo>
                    <a:pt x="37" y="5"/>
                  </a:lnTo>
                  <a:lnTo>
                    <a:pt x="31" y="3"/>
                  </a:lnTo>
                  <a:lnTo>
                    <a:pt x="25" y="2"/>
                  </a:lnTo>
                  <a:lnTo>
                    <a:pt x="15" y="2"/>
                  </a:lnTo>
                  <a:lnTo>
                    <a:pt x="9" y="0"/>
                  </a:lnTo>
                  <a:lnTo>
                    <a:pt x="0" y="0"/>
                  </a:lnTo>
                  <a:lnTo>
                    <a:pt x="0" y="15"/>
                  </a:lnTo>
                  <a:lnTo>
                    <a:pt x="6" y="15"/>
                  </a:lnTo>
                  <a:lnTo>
                    <a:pt x="9" y="17"/>
                  </a:lnTo>
                  <a:lnTo>
                    <a:pt x="15" y="17"/>
                  </a:lnTo>
                  <a:lnTo>
                    <a:pt x="22" y="18"/>
                  </a:lnTo>
                  <a:lnTo>
                    <a:pt x="25" y="18"/>
                  </a:lnTo>
                  <a:lnTo>
                    <a:pt x="28" y="20"/>
                  </a:lnTo>
                  <a:lnTo>
                    <a:pt x="34" y="22"/>
                  </a:lnTo>
                  <a:lnTo>
                    <a:pt x="37" y="23"/>
                  </a:lnTo>
                  <a:lnTo>
                    <a:pt x="41" y="25"/>
                  </a:lnTo>
                  <a:lnTo>
                    <a:pt x="44" y="28"/>
                  </a:lnTo>
                  <a:lnTo>
                    <a:pt x="47" y="30"/>
                  </a:lnTo>
                  <a:lnTo>
                    <a:pt x="47" y="32"/>
                  </a:lnTo>
                  <a:lnTo>
                    <a:pt x="50" y="35"/>
                  </a:lnTo>
                  <a:lnTo>
                    <a:pt x="50" y="38"/>
                  </a:lnTo>
                  <a:lnTo>
                    <a:pt x="53" y="40"/>
                  </a:lnTo>
                  <a:lnTo>
                    <a:pt x="53" y="44"/>
                  </a:lnTo>
                  <a:lnTo>
                    <a:pt x="53" y="44"/>
                  </a:lnTo>
                  <a:lnTo>
                    <a:pt x="82" y="4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5" name="Freeform 11"/>
            <p:cNvSpPr>
              <a:spLocks/>
            </p:cNvSpPr>
            <p:nvPr/>
          </p:nvSpPr>
          <p:spPr bwMode="auto">
            <a:xfrm>
              <a:off x="5342" y="254"/>
              <a:ext cx="29" cy="455"/>
            </a:xfrm>
            <a:custGeom>
              <a:avLst/>
              <a:gdLst>
                <a:gd name="T0" fmla="*/ 29 w 29"/>
                <a:gd name="T1" fmla="*/ 455 h 455"/>
                <a:gd name="T2" fmla="*/ 29 w 29"/>
                <a:gd name="T3" fmla="*/ 455 h 455"/>
                <a:gd name="T4" fmla="*/ 29 w 29"/>
                <a:gd name="T5" fmla="*/ 0 h 455"/>
                <a:gd name="T6" fmla="*/ 0 w 29"/>
                <a:gd name="T7" fmla="*/ 0 h 455"/>
                <a:gd name="T8" fmla="*/ 0 w 29"/>
                <a:gd name="T9" fmla="*/ 455 h 455"/>
                <a:gd name="T10" fmla="*/ 0 w 29"/>
                <a:gd name="T11" fmla="*/ 455 h 455"/>
                <a:gd name="T12" fmla="*/ 29 w 29"/>
                <a:gd name="T13" fmla="*/ 455 h 455"/>
              </a:gdLst>
              <a:ahLst/>
              <a:cxnLst>
                <a:cxn ang="0">
                  <a:pos x="T0" y="T1"/>
                </a:cxn>
                <a:cxn ang="0">
                  <a:pos x="T2" y="T3"/>
                </a:cxn>
                <a:cxn ang="0">
                  <a:pos x="T4" y="T5"/>
                </a:cxn>
                <a:cxn ang="0">
                  <a:pos x="T6" y="T7"/>
                </a:cxn>
                <a:cxn ang="0">
                  <a:pos x="T8" y="T9"/>
                </a:cxn>
                <a:cxn ang="0">
                  <a:pos x="T10" y="T11"/>
                </a:cxn>
                <a:cxn ang="0">
                  <a:pos x="T12" y="T13"/>
                </a:cxn>
              </a:cxnLst>
              <a:rect l="0" t="0" r="r" b="b"/>
              <a:pathLst>
                <a:path w="29" h="455">
                  <a:moveTo>
                    <a:pt x="29" y="455"/>
                  </a:moveTo>
                  <a:lnTo>
                    <a:pt x="29" y="455"/>
                  </a:lnTo>
                  <a:lnTo>
                    <a:pt x="29" y="0"/>
                  </a:lnTo>
                  <a:lnTo>
                    <a:pt x="0" y="0"/>
                  </a:lnTo>
                  <a:lnTo>
                    <a:pt x="0" y="455"/>
                  </a:lnTo>
                  <a:lnTo>
                    <a:pt x="0" y="455"/>
                  </a:lnTo>
                  <a:lnTo>
                    <a:pt x="29" y="45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6" name="Freeform 12"/>
            <p:cNvSpPr>
              <a:spLocks/>
            </p:cNvSpPr>
            <p:nvPr/>
          </p:nvSpPr>
          <p:spPr bwMode="auto">
            <a:xfrm>
              <a:off x="5289" y="709"/>
              <a:ext cx="82" cy="41"/>
            </a:xfrm>
            <a:custGeom>
              <a:avLst/>
              <a:gdLst>
                <a:gd name="T0" fmla="*/ 0 w 82"/>
                <a:gd name="T1" fmla="*/ 41 h 41"/>
                <a:gd name="T2" fmla="*/ 0 w 82"/>
                <a:gd name="T3" fmla="*/ 41 h 41"/>
                <a:gd name="T4" fmla="*/ 9 w 82"/>
                <a:gd name="T5" fmla="*/ 41 h 41"/>
                <a:gd name="T6" fmla="*/ 15 w 82"/>
                <a:gd name="T7" fmla="*/ 41 h 41"/>
                <a:gd name="T8" fmla="*/ 25 w 82"/>
                <a:gd name="T9" fmla="*/ 40 h 41"/>
                <a:gd name="T10" fmla="*/ 31 w 82"/>
                <a:gd name="T11" fmla="*/ 38 h 41"/>
                <a:gd name="T12" fmla="*/ 37 w 82"/>
                <a:gd name="T13" fmla="*/ 36 h 41"/>
                <a:gd name="T14" fmla="*/ 47 w 82"/>
                <a:gd name="T15" fmla="*/ 35 h 41"/>
                <a:gd name="T16" fmla="*/ 53 w 82"/>
                <a:gd name="T17" fmla="*/ 31 h 41"/>
                <a:gd name="T18" fmla="*/ 56 w 82"/>
                <a:gd name="T19" fmla="*/ 30 h 41"/>
                <a:gd name="T20" fmla="*/ 63 w 82"/>
                <a:gd name="T21" fmla="*/ 26 h 41"/>
                <a:gd name="T22" fmla="*/ 69 w 82"/>
                <a:gd name="T23" fmla="*/ 23 h 41"/>
                <a:gd name="T24" fmla="*/ 72 w 82"/>
                <a:gd name="T25" fmla="*/ 20 h 41"/>
                <a:gd name="T26" fmla="*/ 75 w 82"/>
                <a:gd name="T27" fmla="*/ 16 h 41"/>
                <a:gd name="T28" fmla="*/ 79 w 82"/>
                <a:gd name="T29" fmla="*/ 11 h 41"/>
                <a:gd name="T30" fmla="*/ 82 w 82"/>
                <a:gd name="T31" fmla="*/ 8 h 41"/>
                <a:gd name="T32" fmla="*/ 82 w 82"/>
                <a:gd name="T33" fmla="*/ 3 h 41"/>
                <a:gd name="T34" fmla="*/ 82 w 82"/>
                <a:gd name="T35" fmla="*/ 0 h 41"/>
                <a:gd name="T36" fmla="*/ 53 w 82"/>
                <a:gd name="T37" fmla="*/ 0 h 41"/>
                <a:gd name="T38" fmla="*/ 53 w 82"/>
                <a:gd name="T39" fmla="*/ 1 h 41"/>
                <a:gd name="T40" fmla="*/ 50 w 82"/>
                <a:gd name="T41" fmla="*/ 5 h 41"/>
                <a:gd name="T42" fmla="*/ 50 w 82"/>
                <a:gd name="T43" fmla="*/ 6 h 41"/>
                <a:gd name="T44" fmla="*/ 47 w 82"/>
                <a:gd name="T45" fmla="*/ 10 h 41"/>
                <a:gd name="T46" fmla="*/ 47 w 82"/>
                <a:gd name="T47" fmla="*/ 11 h 41"/>
                <a:gd name="T48" fmla="*/ 44 w 82"/>
                <a:gd name="T49" fmla="*/ 15 h 41"/>
                <a:gd name="T50" fmla="*/ 41 w 82"/>
                <a:gd name="T51" fmla="*/ 16 h 41"/>
                <a:gd name="T52" fmla="*/ 37 w 82"/>
                <a:gd name="T53" fmla="*/ 18 h 41"/>
                <a:gd name="T54" fmla="*/ 34 w 82"/>
                <a:gd name="T55" fmla="*/ 20 h 41"/>
                <a:gd name="T56" fmla="*/ 28 w 82"/>
                <a:gd name="T57" fmla="*/ 21 h 41"/>
                <a:gd name="T58" fmla="*/ 25 w 82"/>
                <a:gd name="T59" fmla="*/ 23 h 41"/>
                <a:gd name="T60" fmla="*/ 22 w 82"/>
                <a:gd name="T61" fmla="*/ 25 h 41"/>
                <a:gd name="T62" fmla="*/ 15 w 82"/>
                <a:gd name="T63" fmla="*/ 25 h 41"/>
                <a:gd name="T64" fmla="*/ 9 w 82"/>
                <a:gd name="T65" fmla="*/ 26 h 41"/>
                <a:gd name="T66" fmla="*/ 6 w 82"/>
                <a:gd name="T67" fmla="*/ 26 h 41"/>
                <a:gd name="T68" fmla="*/ 0 w 82"/>
                <a:gd name="T69" fmla="*/ 26 h 41"/>
                <a:gd name="T70" fmla="*/ 0 w 82"/>
                <a:gd name="T71" fmla="*/ 26 h 41"/>
                <a:gd name="T72" fmla="*/ 0 w 82"/>
                <a:gd name="T7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41"/>
                  </a:moveTo>
                  <a:lnTo>
                    <a:pt x="0" y="41"/>
                  </a:lnTo>
                  <a:lnTo>
                    <a:pt x="9" y="41"/>
                  </a:lnTo>
                  <a:lnTo>
                    <a:pt x="15" y="41"/>
                  </a:lnTo>
                  <a:lnTo>
                    <a:pt x="25" y="40"/>
                  </a:lnTo>
                  <a:lnTo>
                    <a:pt x="31" y="38"/>
                  </a:lnTo>
                  <a:lnTo>
                    <a:pt x="37" y="36"/>
                  </a:lnTo>
                  <a:lnTo>
                    <a:pt x="47" y="35"/>
                  </a:lnTo>
                  <a:lnTo>
                    <a:pt x="53" y="31"/>
                  </a:lnTo>
                  <a:lnTo>
                    <a:pt x="56" y="30"/>
                  </a:lnTo>
                  <a:lnTo>
                    <a:pt x="63" y="26"/>
                  </a:lnTo>
                  <a:lnTo>
                    <a:pt x="69" y="23"/>
                  </a:lnTo>
                  <a:lnTo>
                    <a:pt x="72" y="20"/>
                  </a:lnTo>
                  <a:lnTo>
                    <a:pt x="75" y="16"/>
                  </a:lnTo>
                  <a:lnTo>
                    <a:pt x="79" y="11"/>
                  </a:lnTo>
                  <a:lnTo>
                    <a:pt x="82" y="8"/>
                  </a:lnTo>
                  <a:lnTo>
                    <a:pt x="82" y="3"/>
                  </a:lnTo>
                  <a:lnTo>
                    <a:pt x="82" y="0"/>
                  </a:lnTo>
                  <a:lnTo>
                    <a:pt x="53" y="0"/>
                  </a:lnTo>
                  <a:lnTo>
                    <a:pt x="53" y="1"/>
                  </a:lnTo>
                  <a:lnTo>
                    <a:pt x="50" y="5"/>
                  </a:lnTo>
                  <a:lnTo>
                    <a:pt x="50" y="6"/>
                  </a:lnTo>
                  <a:lnTo>
                    <a:pt x="47" y="10"/>
                  </a:lnTo>
                  <a:lnTo>
                    <a:pt x="47" y="11"/>
                  </a:lnTo>
                  <a:lnTo>
                    <a:pt x="44" y="15"/>
                  </a:lnTo>
                  <a:lnTo>
                    <a:pt x="41" y="16"/>
                  </a:lnTo>
                  <a:lnTo>
                    <a:pt x="37" y="18"/>
                  </a:lnTo>
                  <a:lnTo>
                    <a:pt x="34" y="20"/>
                  </a:lnTo>
                  <a:lnTo>
                    <a:pt x="28" y="21"/>
                  </a:lnTo>
                  <a:lnTo>
                    <a:pt x="25" y="23"/>
                  </a:lnTo>
                  <a:lnTo>
                    <a:pt x="22" y="25"/>
                  </a:lnTo>
                  <a:lnTo>
                    <a:pt x="15" y="25"/>
                  </a:lnTo>
                  <a:lnTo>
                    <a:pt x="9" y="26"/>
                  </a:lnTo>
                  <a:lnTo>
                    <a:pt x="6" y="26"/>
                  </a:lnTo>
                  <a:lnTo>
                    <a:pt x="0" y="26"/>
                  </a:lnTo>
                  <a:lnTo>
                    <a:pt x="0" y="26"/>
                  </a:lnTo>
                  <a:lnTo>
                    <a:pt x="0" y="41"/>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7" name="Freeform 13"/>
            <p:cNvSpPr>
              <a:spLocks/>
            </p:cNvSpPr>
            <p:nvPr/>
          </p:nvSpPr>
          <p:spPr bwMode="auto">
            <a:xfrm>
              <a:off x="5077" y="735"/>
              <a:ext cx="212" cy="15"/>
            </a:xfrm>
            <a:custGeom>
              <a:avLst/>
              <a:gdLst>
                <a:gd name="T0" fmla="*/ 0 w 212"/>
                <a:gd name="T1" fmla="*/ 9 h 15"/>
                <a:gd name="T2" fmla="*/ 0 w 212"/>
                <a:gd name="T3" fmla="*/ 15 h 15"/>
                <a:gd name="T4" fmla="*/ 212 w 212"/>
                <a:gd name="T5" fmla="*/ 15 h 15"/>
                <a:gd name="T6" fmla="*/ 212 w 212"/>
                <a:gd name="T7" fmla="*/ 0 h 15"/>
                <a:gd name="T8" fmla="*/ 0 w 212"/>
                <a:gd name="T9" fmla="*/ 0 h 15"/>
                <a:gd name="T10" fmla="*/ 0 w 212"/>
                <a:gd name="T11" fmla="*/ 9 h 15"/>
                <a:gd name="T12" fmla="*/ 0 w 212"/>
                <a:gd name="T13" fmla="*/ 9 h 15"/>
              </a:gdLst>
              <a:ahLst/>
              <a:cxnLst>
                <a:cxn ang="0">
                  <a:pos x="T0" y="T1"/>
                </a:cxn>
                <a:cxn ang="0">
                  <a:pos x="T2" y="T3"/>
                </a:cxn>
                <a:cxn ang="0">
                  <a:pos x="T4" y="T5"/>
                </a:cxn>
                <a:cxn ang="0">
                  <a:pos x="T6" y="T7"/>
                </a:cxn>
                <a:cxn ang="0">
                  <a:pos x="T8" y="T9"/>
                </a:cxn>
                <a:cxn ang="0">
                  <a:pos x="T10" y="T11"/>
                </a:cxn>
                <a:cxn ang="0">
                  <a:pos x="T12" y="T13"/>
                </a:cxn>
              </a:cxnLst>
              <a:rect l="0" t="0" r="r" b="b"/>
              <a:pathLst>
                <a:path w="212" h="15">
                  <a:moveTo>
                    <a:pt x="0" y="9"/>
                  </a:moveTo>
                  <a:lnTo>
                    <a:pt x="0" y="15"/>
                  </a:lnTo>
                  <a:lnTo>
                    <a:pt x="212" y="15"/>
                  </a:lnTo>
                  <a:lnTo>
                    <a:pt x="212" y="0"/>
                  </a:lnTo>
                  <a:lnTo>
                    <a:pt x="0" y="0"/>
                  </a:lnTo>
                  <a:lnTo>
                    <a:pt x="0" y="9"/>
                  </a:lnTo>
                  <a:lnTo>
                    <a:pt x="0" y="9"/>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 name="Freeform 14"/>
            <p:cNvSpPr>
              <a:spLocks/>
            </p:cNvSpPr>
            <p:nvPr/>
          </p:nvSpPr>
          <p:spPr bwMode="auto">
            <a:xfrm>
              <a:off x="4201" y="715"/>
              <a:ext cx="83" cy="49"/>
            </a:xfrm>
            <a:custGeom>
              <a:avLst/>
              <a:gdLst>
                <a:gd name="T0" fmla="*/ 73 w 83"/>
                <a:gd name="T1" fmla="*/ 24 h 49"/>
                <a:gd name="T2" fmla="*/ 83 w 83"/>
                <a:gd name="T3" fmla="*/ 49 h 49"/>
                <a:gd name="T4" fmla="*/ 13 w 83"/>
                <a:gd name="T5" fmla="*/ 39 h 49"/>
                <a:gd name="T6" fmla="*/ 10 w 83"/>
                <a:gd name="T7" fmla="*/ 39 h 49"/>
                <a:gd name="T8" fmla="*/ 10 w 83"/>
                <a:gd name="T9" fmla="*/ 37 h 49"/>
                <a:gd name="T10" fmla="*/ 7 w 83"/>
                <a:gd name="T11" fmla="*/ 37 h 49"/>
                <a:gd name="T12" fmla="*/ 7 w 83"/>
                <a:gd name="T13" fmla="*/ 35 h 49"/>
                <a:gd name="T14" fmla="*/ 3 w 83"/>
                <a:gd name="T15" fmla="*/ 35 h 49"/>
                <a:gd name="T16" fmla="*/ 3 w 83"/>
                <a:gd name="T17" fmla="*/ 34 h 49"/>
                <a:gd name="T18" fmla="*/ 0 w 83"/>
                <a:gd name="T19" fmla="*/ 34 h 49"/>
                <a:gd name="T20" fmla="*/ 0 w 83"/>
                <a:gd name="T21" fmla="*/ 32 h 49"/>
                <a:gd name="T22" fmla="*/ 0 w 83"/>
                <a:gd name="T23" fmla="*/ 30 h 49"/>
                <a:gd name="T24" fmla="*/ 3 w 83"/>
                <a:gd name="T25" fmla="*/ 29 h 49"/>
                <a:gd name="T26" fmla="*/ 3 w 83"/>
                <a:gd name="T27" fmla="*/ 27 h 49"/>
                <a:gd name="T28" fmla="*/ 7 w 83"/>
                <a:gd name="T29" fmla="*/ 25 h 49"/>
                <a:gd name="T30" fmla="*/ 64 w 83"/>
                <a:gd name="T31" fmla="*/ 0 h 49"/>
                <a:gd name="T32" fmla="*/ 73 w 83"/>
                <a:gd name="T33" fmla="*/ 24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3" h="49">
                  <a:moveTo>
                    <a:pt x="73" y="24"/>
                  </a:moveTo>
                  <a:lnTo>
                    <a:pt x="83" y="49"/>
                  </a:lnTo>
                  <a:lnTo>
                    <a:pt x="13" y="39"/>
                  </a:lnTo>
                  <a:lnTo>
                    <a:pt x="10" y="39"/>
                  </a:lnTo>
                  <a:lnTo>
                    <a:pt x="10" y="37"/>
                  </a:lnTo>
                  <a:lnTo>
                    <a:pt x="7" y="37"/>
                  </a:lnTo>
                  <a:lnTo>
                    <a:pt x="7" y="35"/>
                  </a:lnTo>
                  <a:lnTo>
                    <a:pt x="3" y="35"/>
                  </a:lnTo>
                  <a:lnTo>
                    <a:pt x="3" y="34"/>
                  </a:lnTo>
                  <a:lnTo>
                    <a:pt x="0" y="34"/>
                  </a:lnTo>
                  <a:lnTo>
                    <a:pt x="0" y="32"/>
                  </a:lnTo>
                  <a:lnTo>
                    <a:pt x="0" y="30"/>
                  </a:lnTo>
                  <a:lnTo>
                    <a:pt x="3" y="29"/>
                  </a:lnTo>
                  <a:lnTo>
                    <a:pt x="3" y="27"/>
                  </a:lnTo>
                  <a:lnTo>
                    <a:pt x="7" y="25"/>
                  </a:lnTo>
                  <a:lnTo>
                    <a:pt x="64" y="0"/>
                  </a:lnTo>
                  <a:lnTo>
                    <a:pt x="73" y="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9" name="Freeform 15"/>
            <p:cNvSpPr>
              <a:spLocks/>
            </p:cNvSpPr>
            <p:nvPr/>
          </p:nvSpPr>
          <p:spPr bwMode="auto">
            <a:xfrm>
              <a:off x="4265" y="642"/>
              <a:ext cx="224" cy="152"/>
            </a:xfrm>
            <a:custGeom>
              <a:avLst/>
              <a:gdLst>
                <a:gd name="T0" fmla="*/ 19 w 224"/>
                <a:gd name="T1" fmla="*/ 122 h 152"/>
                <a:gd name="T2" fmla="*/ 224 w 224"/>
                <a:gd name="T3" fmla="*/ 152 h 152"/>
                <a:gd name="T4" fmla="*/ 221 w 224"/>
                <a:gd name="T5" fmla="*/ 77 h 152"/>
                <a:gd name="T6" fmla="*/ 161 w 224"/>
                <a:gd name="T7" fmla="*/ 0 h 152"/>
                <a:gd name="T8" fmla="*/ 0 w 224"/>
                <a:gd name="T9" fmla="*/ 73 h 152"/>
                <a:gd name="T10" fmla="*/ 19 w 224"/>
                <a:gd name="T11" fmla="*/ 122 h 152"/>
              </a:gdLst>
              <a:ahLst/>
              <a:cxnLst>
                <a:cxn ang="0">
                  <a:pos x="T0" y="T1"/>
                </a:cxn>
                <a:cxn ang="0">
                  <a:pos x="T2" y="T3"/>
                </a:cxn>
                <a:cxn ang="0">
                  <a:pos x="T4" y="T5"/>
                </a:cxn>
                <a:cxn ang="0">
                  <a:pos x="T6" y="T7"/>
                </a:cxn>
                <a:cxn ang="0">
                  <a:pos x="T8" y="T9"/>
                </a:cxn>
                <a:cxn ang="0">
                  <a:pos x="T10" y="T11"/>
                </a:cxn>
              </a:cxnLst>
              <a:rect l="0" t="0" r="r" b="b"/>
              <a:pathLst>
                <a:path w="224" h="152">
                  <a:moveTo>
                    <a:pt x="19" y="122"/>
                  </a:moveTo>
                  <a:lnTo>
                    <a:pt x="224" y="152"/>
                  </a:lnTo>
                  <a:lnTo>
                    <a:pt x="221" y="77"/>
                  </a:lnTo>
                  <a:lnTo>
                    <a:pt x="161" y="0"/>
                  </a:lnTo>
                  <a:lnTo>
                    <a:pt x="0" y="73"/>
                  </a:lnTo>
                  <a:lnTo>
                    <a:pt x="19" y="1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0" name="Freeform 16"/>
            <p:cNvSpPr>
              <a:spLocks/>
            </p:cNvSpPr>
            <p:nvPr/>
          </p:nvSpPr>
          <p:spPr bwMode="auto">
            <a:xfrm>
              <a:off x="4432" y="605"/>
              <a:ext cx="721" cy="145"/>
            </a:xfrm>
            <a:custGeom>
              <a:avLst/>
              <a:gdLst>
                <a:gd name="T0" fmla="*/ 16 w 721"/>
                <a:gd name="T1" fmla="*/ 80 h 145"/>
                <a:gd name="T2" fmla="*/ 10 w 721"/>
                <a:gd name="T3" fmla="*/ 84 h 145"/>
                <a:gd name="T4" fmla="*/ 6 w 721"/>
                <a:gd name="T5" fmla="*/ 89 h 145"/>
                <a:gd name="T6" fmla="*/ 3 w 721"/>
                <a:gd name="T7" fmla="*/ 92 h 145"/>
                <a:gd name="T8" fmla="*/ 3 w 721"/>
                <a:gd name="T9" fmla="*/ 97 h 145"/>
                <a:gd name="T10" fmla="*/ 0 w 721"/>
                <a:gd name="T11" fmla="*/ 102 h 145"/>
                <a:gd name="T12" fmla="*/ 0 w 721"/>
                <a:gd name="T13" fmla="*/ 105 h 145"/>
                <a:gd name="T14" fmla="*/ 0 w 721"/>
                <a:gd name="T15" fmla="*/ 110 h 145"/>
                <a:gd name="T16" fmla="*/ 3 w 721"/>
                <a:gd name="T17" fmla="*/ 115 h 145"/>
                <a:gd name="T18" fmla="*/ 3 w 721"/>
                <a:gd name="T19" fmla="*/ 120 h 145"/>
                <a:gd name="T20" fmla="*/ 6 w 721"/>
                <a:gd name="T21" fmla="*/ 124 h 145"/>
                <a:gd name="T22" fmla="*/ 13 w 721"/>
                <a:gd name="T23" fmla="*/ 129 h 145"/>
                <a:gd name="T24" fmla="*/ 16 w 721"/>
                <a:gd name="T25" fmla="*/ 132 h 145"/>
                <a:gd name="T26" fmla="*/ 22 w 721"/>
                <a:gd name="T27" fmla="*/ 135 h 145"/>
                <a:gd name="T28" fmla="*/ 25 w 721"/>
                <a:gd name="T29" fmla="*/ 140 h 145"/>
                <a:gd name="T30" fmla="*/ 32 w 721"/>
                <a:gd name="T31" fmla="*/ 142 h 145"/>
                <a:gd name="T32" fmla="*/ 41 w 721"/>
                <a:gd name="T33" fmla="*/ 145 h 145"/>
                <a:gd name="T34" fmla="*/ 721 w 721"/>
                <a:gd name="T35" fmla="*/ 65 h 145"/>
                <a:gd name="T36" fmla="*/ 692 w 721"/>
                <a:gd name="T37" fmla="*/ 0 h 145"/>
                <a:gd name="T38" fmla="*/ 16 w 721"/>
                <a:gd name="T39" fmla="*/ 8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21" h="145">
                  <a:moveTo>
                    <a:pt x="16" y="80"/>
                  </a:moveTo>
                  <a:lnTo>
                    <a:pt x="10" y="84"/>
                  </a:lnTo>
                  <a:lnTo>
                    <a:pt x="6" y="89"/>
                  </a:lnTo>
                  <a:lnTo>
                    <a:pt x="3" y="92"/>
                  </a:lnTo>
                  <a:lnTo>
                    <a:pt x="3" y="97"/>
                  </a:lnTo>
                  <a:lnTo>
                    <a:pt x="0" y="102"/>
                  </a:lnTo>
                  <a:lnTo>
                    <a:pt x="0" y="105"/>
                  </a:lnTo>
                  <a:lnTo>
                    <a:pt x="0" y="110"/>
                  </a:lnTo>
                  <a:lnTo>
                    <a:pt x="3" y="115"/>
                  </a:lnTo>
                  <a:lnTo>
                    <a:pt x="3" y="120"/>
                  </a:lnTo>
                  <a:lnTo>
                    <a:pt x="6" y="124"/>
                  </a:lnTo>
                  <a:lnTo>
                    <a:pt x="13" y="129"/>
                  </a:lnTo>
                  <a:lnTo>
                    <a:pt x="16" y="132"/>
                  </a:lnTo>
                  <a:lnTo>
                    <a:pt x="22" y="135"/>
                  </a:lnTo>
                  <a:lnTo>
                    <a:pt x="25" y="140"/>
                  </a:lnTo>
                  <a:lnTo>
                    <a:pt x="32" y="142"/>
                  </a:lnTo>
                  <a:lnTo>
                    <a:pt x="41" y="145"/>
                  </a:lnTo>
                  <a:lnTo>
                    <a:pt x="721" y="65"/>
                  </a:lnTo>
                  <a:lnTo>
                    <a:pt x="692" y="0"/>
                  </a:lnTo>
                  <a:lnTo>
                    <a:pt x="16"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1" name="Freeform 17"/>
            <p:cNvSpPr>
              <a:spLocks/>
            </p:cNvSpPr>
            <p:nvPr/>
          </p:nvSpPr>
          <p:spPr bwMode="auto">
            <a:xfrm>
              <a:off x="4429" y="684"/>
              <a:ext cx="44" cy="68"/>
            </a:xfrm>
            <a:custGeom>
              <a:avLst/>
              <a:gdLst>
                <a:gd name="T0" fmla="*/ 44 w 44"/>
                <a:gd name="T1" fmla="*/ 65 h 68"/>
                <a:gd name="T2" fmla="*/ 44 w 44"/>
                <a:gd name="T3" fmla="*/ 65 h 68"/>
                <a:gd name="T4" fmla="*/ 38 w 44"/>
                <a:gd name="T5" fmla="*/ 63 h 68"/>
                <a:gd name="T6" fmla="*/ 31 w 44"/>
                <a:gd name="T7" fmla="*/ 60 h 68"/>
                <a:gd name="T8" fmla="*/ 25 w 44"/>
                <a:gd name="T9" fmla="*/ 56 h 68"/>
                <a:gd name="T10" fmla="*/ 22 w 44"/>
                <a:gd name="T11" fmla="*/ 51 h 68"/>
                <a:gd name="T12" fmla="*/ 19 w 44"/>
                <a:gd name="T13" fmla="*/ 48 h 68"/>
                <a:gd name="T14" fmla="*/ 13 w 44"/>
                <a:gd name="T15" fmla="*/ 45 h 68"/>
                <a:gd name="T16" fmla="*/ 13 w 44"/>
                <a:gd name="T17" fmla="*/ 40 h 68"/>
                <a:gd name="T18" fmla="*/ 9 w 44"/>
                <a:gd name="T19" fmla="*/ 36 h 68"/>
                <a:gd name="T20" fmla="*/ 9 w 44"/>
                <a:gd name="T21" fmla="*/ 31 h 68"/>
                <a:gd name="T22" fmla="*/ 6 w 44"/>
                <a:gd name="T23" fmla="*/ 26 h 68"/>
                <a:gd name="T24" fmla="*/ 6 w 44"/>
                <a:gd name="T25" fmla="*/ 23 h 68"/>
                <a:gd name="T26" fmla="*/ 9 w 44"/>
                <a:gd name="T27" fmla="*/ 18 h 68"/>
                <a:gd name="T28" fmla="*/ 13 w 44"/>
                <a:gd name="T29" fmla="*/ 15 h 68"/>
                <a:gd name="T30" fmla="*/ 13 w 44"/>
                <a:gd name="T31" fmla="*/ 10 h 68"/>
                <a:gd name="T32" fmla="*/ 16 w 44"/>
                <a:gd name="T33" fmla="*/ 6 h 68"/>
                <a:gd name="T34" fmla="*/ 22 w 44"/>
                <a:gd name="T35" fmla="*/ 1 h 68"/>
                <a:gd name="T36" fmla="*/ 16 w 44"/>
                <a:gd name="T37" fmla="*/ 0 h 68"/>
                <a:gd name="T38" fmla="*/ 9 w 44"/>
                <a:gd name="T39" fmla="*/ 5 h 68"/>
                <a:gd name="T40" fmla="*/ 6 w 44"/>
                <a:gd name="T41" fmla="*/ 8 h 68"/>
                <a:gd name="T42" fmla="*/ 3 w 44"/>
                <a:gd name="T43" fmla="*/ 13 h 68"/>
                <a:gd name="T44" fmla="*/ 3 w 44"/>
                <a:gd name="T45" fmla="*/ 18 h 68"/>
                <a:gd name="T46" fmla="*/ 0 w 44"/>
                <a:gd name="T47" fmla="*/ 23 h 68"/>
                <a:gd name="T48" fmla="*/ 0 w 44"/>
                <a:gd name="T49" fmla="*/ 26 h 68"/>
                <a:gd name="T50" fmla="*/ 0 w 44"/>
                <a:gd name="T51" fmla="*/ 31 h 68"/>
                <a:gd name="T52" fmla="*/ 3 w 44"/>
                <a:gd name="T53" fmla="*/ 36 h 68"/>
                <a:gd name="T54" fmla="*/ 3 w 44"/>
                <a:gd name="T55" fmla="*/ 41 h 68"/>
                <a:gd name="T56" fmla="*/ 6 w 44"/>
                <a:gd name="T57" fmla="*/ 46 h 68"/>
                <a:gd name="T58" fmla="*/ 13 w 44"/>
                <a:gd name="T59" fmla="*/ 50 h 68"/>
                <a:gd name="T60" fmla="*/ 16 w 44"/>
                <a:gd name="T61" fmla="*/ 55 h 68"/>
                <a:gd name="T62" fmla="*/ 22 w 44"/>
                <a:gd name="T63" fmla="*/ 58 h 68"/>
                <a:gd name="T64" fmla="*/ 25 w 44"/>
                <a:gd name="T65" fmla="*/ 61 h 68"/>
                <a:gd name="T66" fmla="*/ 35 w 44"/>
                <a:gd name="T67" fmla="*/ 65 h 68"/>
                <a:gd name="T68" fmla="*/ 41 w 44"/>
                <a:gd name="T69" fmla="*/ 68 h 68"/>
                <a:gd name="T70" fmla="*/ 44 w 44"/>
                <a:gd name="T71" fmla="*/ 68 h 68"/>
                <a:gd name="T72" fmla="*/ 41 w 44"/>
                <a:gd name="T73" fmla="*/ 68 h 68"/>
                <a:gd name="T74" fmla="*/ 44 w 44"/>
                <a:gd name="T75" fmla="*/ 68 h 68"/>
                <a:gd name="T76" fmla="*/ 44 w 44"/>
                <a:gd name="T77" fmla="*/ 68 h 68"/>
                <a:gd name="T78" fmla="*/ 44 w 44"/>
                <a:gd name="T79" fmla="*/ 6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4" h="68">
                  <a:moveTo>
                    <a:pt x="44" y="65"/>
                  </a:moveTo>
                  <a:lnTo>
                    <a:pt x="44" y="65"/>
                  </a:lnTo>
                  <a:lnTo>
                    <a:pt x="38" y="63"/>
                  </a:lnTo>
                  <a:lnTo>
                    <a:pt x="31" y="60"/>
                  </a:lnTo>
                  <a:lnTo>
                    <a:pt x="25" y="56"/>
                  </a:lnTo>
                  <a:lnTo>
                    <a:pt x="22" y="51"/>
                  </a:lnTo>
                  <a:lnTo>
                    <a:pt x="19" y="48"/>
                  </a:lnTo>
                  <a:lnTo>
                    <a:pt x="13" y="45"/>
                  </a:lnTo>
                  <a:lnTo>
                    <a:pt x="13" y="40"/>
                  </a:lnTo>
                  <a:lnTo>
                    <a:pt x="9" y="36"/>
                  </a:lnTo>
                  <a:lnTo>
                    <a:pt x="9" y="31"/>
                  </a:lnTo>
                  <a:lnTo>
                    <a:pt x="6" y="26"/>
                  </a:lnTo>
                  <a:lnTo>
                    <a:pt x="6" y="23"/>
                  </a:lnTo>
                  <a:lnTo>
                    <a:pt x="9" y="18"/>
                  </a:lnTo>
                  <a:lnTo>
                    <a:pt x="13" y="15"/>
                  </a:lnTo>
                  <a:lnTo>
                    <a:pt x="13" y="10"/>
                  </a:lnTo>
                  <a:lnTo>
                    <a:pt x="16" y="6"/>
                  </a:lnTo>
                  <a:lnTo>
                    <a:pt x="22" y="1"/>
                  </a:lnTo>
                  <a:lnTo>
                    <a:pt x="16" y="0"/>
                  </a:lnTo>
                  <a:lnTo>
                    <a:pt x="9" y="5"/>
                  </a:lnTo>
                  <a:lnTo>
                    <a:pt x="6" y="8"/>
                  </a:lnTo>
                  <a:lnTo>
                    <a:pt x="3" y="13"/>
                  </a:lnTo>
                  <a:lnTo>
                    <a:pt x="3" y="18"/>
                  </a:lnTo>
                  <a:lnTo>
                    <a:pt x="0" y="23"/>
                  </a:lnTo>
                  <a:lnTo>
                    <a:pt x="0" y="26"/>
                  </a:lnTo>
                  <a:lnTo>
                    <a:pt x="0" y="31"/>
                  </a:lnTo>
                  <a:lnTo>
                    <a:pt x="3" y="36"/>
                  </a:lnTo>
                  <a:lnTo>
                    <a:pt x="3" y="41"/>
                  </a:lnTo>
                  <a:lnTo>
                    <a:pt x="6" y="46"/>
                  </a:lnTo>
                  <a:lnTo>
                    <a:pt x="13" y="50"/>
                  </a:lnTo>
                  <a:lnTo>
                    <a:pt x="16" y="55"/>
                  </a:lnTo>
                  <a:lnTo>
                    <a:pt x="22" y="58"/>
                  </a:lnTo>
                  <a:lnTo>
                    <a:pt x="25" y="61"/>
                  </a:lnTo>
                  <a:lnTo>
                    <a:pt x="35" y="65"/>
                  </a:lnTo>
                  <a:lnTo>
                    <a:pt x="41" y="68"/>
                  </a:lnTo>
                  <a:lnTo>
                    <a:pt x="44" y="68"/>
                  </a:lnTo>
                  <a:lnTo>
                    <a:pt x="41" y="68"/>
                  </a:lnTo>
                  <a:lnTo>
                    <a:pt x="44" y="68"/>
                  </a:lnTo>
                  <a:lnTo>
                    <a:pt x="44" y="68"/>
                  </a:lnTo>
                  <a:lnTo>
                    <a:pt x="44"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2" name="Freeform 18"/>
            <p:cNvSpPr>
              <a:spLocks/>
            </p:cNvSpPr>
            <p:nvPr/>
          </p:nvSpPr>
          <p:spPr bwMode="auto">
            <a:xfrm>
              <a:off x="4473" y="668"/>
              <a:ext cx="683" cy="84"/>
            </a:xfrm>
            <a:custGeom>
              <a:avLst/>
              <a:gdLst>
                <a:gd name="T0" fmla="*/ 676 w 683"/>
                <a:gd name="T1" fmla="*/ 4 h 84"/>
                <a:gd name="T2" fmla="*/ 680 w 683"/>
                <a:gd name="T3" fmla="*/ 0 h 84"/>
                <a:gd name="T4" fmla="*/ 0 w 683"/>
                <a:gd name="T5" fmla="*/ 81 h 84"/>
                <a:gd name="T6" fmla="*/ 0 w 683"/>
                <a:gd name="T7" fmla="*/ 84 h 84"/>
                <a:gd name="T8" fmla="*/ 680 w 683"/>
                <a:gd name="T9" fmla="*/ 4 h 84"/>
                <a:gd name="T10" fmla="*/ 683 w 683"/>
                <a:gd name="T11" fmla="*/ 2 h 84"/>
                <a:gd name="T12" fmla="*/ 680 w 683"/>
                <a:gd name="T13" fmla="*/ 4 h 84"/>
                <a:gd name="T14" fmla="*/ 683 w 683"/>
                <a:gd name="T15" fmla="*/ 4 h 84"/>
                <a:gd name="T16" fmla="*/ 683 w 683"/>
                <a:gd name="T17" fmla="*/ 2 h 84"/>
                <a:gd name="T18" fmla="*/ 676 w 683"/>
                <a:gd name="T19"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76" y="4"/>
                  </a:moveTo>
                  <a:lnTo>
                    <a:pt x="680" y="0"/>
                  </a:lnTo>
                  <a:lnTo>
                    <a:pt x="0" y="81"/>
                  </a:lnTo>
                  <a:lnTo>
                    <a:pt x="0" y="84"/>
                  </a:lnTo>
                  <a:lnTo>
                    <a:pt x="680" y="4"/>
                  </a:lnTo>
                  <a:lnTo>
                    <a:pt x="683" y="2"/>
                  </a:lnTo>
                  <a:lnTo>
                    <a:pt x="680" y="4"/>
                  </a:lnTo>
                  <a:lnTo>
                    <a:pt x="683" y="4"/>
                  </a:lnTo>
                  <a:lnTo>
                    <a:pt x="683" y="2"/>
                  </a:lnTo>
                  <a:lnTo>
                    <a:pt x="6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3" name="Freeform 19"/>
            <p:cNvSpPr>
              <a:spLocks/>
            </p:cNvSpPr>
            <p:nvPr/>
          </p:nvSpPr>
          <p:spPr bwMode="auto">
            <a:xfrm>
              <a:off x="5121" y="603"/>
              <a:ext cx="35" cy="69"/>
            </a:xfrm>
            <a:custGeom>
              <a:avLst/>
              <a:gdLst>
                <a:gd name="T0" fmla="*/ 6 w 35"/>
                <a:gd name="T1" fmla="*/ 5 h 69"/>
                <a:gd name="T2" fmla="*/ 0 w 35"/>
                <a:gd name="T3" fmla="*/ 4 h 69"/>
                <a:gd name="T4" fmla="*/ 28 w 35"/>
                <a:gd name="T5" fmla="*/ 69 h 69"/>
                <a:gd name="T6" fmla="*/ 35 w 35"/>
                <a:gd name="T7" fmla="*/ 67 h 69"/>
                <a:gd name="T8" fmla="*/ 10 w 35"/>
                <a:gd name="T9" fmla="*/ 2 h 69"/>
                <a:gd name="T10" fmla="*/ 3 w 35"/>
                <a:gd name="T11" fmla="*/ 0 h 69"/>
                <a:gd name="T12" fmla="*/ 10 w 35"/>
                <a:gd name="T13" fmla="*/ 2 h 69"/>
                <a:gd name="T14" fmla="*/ 6 w 35"/>
                <a:gd name="T15" fmla="*/ 0 h 69"/>
                <a:gd name="T16" fmla="*/ 3 w 35"/>
                <a:gd name="T17" fmla="*/ 0 h 69"/>
                <a:gd name="T18" fmla="*/ 6 w 35"/>
                <a:gd name="T19" fmla="*/ 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69">
                  <a:moveTo>
                    <a:pt x="6" y="5"/>
                  </a:moveTo>
                  <a:lnTo>
                    <a:pt x="0" y="4"/>
                  </a:lnTo>
                  <a:lnTo>
                    <a:pt x="28" y="69"/>
                  </a:lnTo>
                  <a:lnTo>
                    <a:pt x="35" y="67"/>
                  </a:lnTo>
                  <a:lnTo>
                    <a:pt x="10" y="2"/>
                  </a:lnTo>
                  <a:lnTo>
                    <a:pt x="3" y="0"/>
                  </a:lnTo>
                  <a:lnTo>
                    <a:pt x="10" y="2"/>
                  </a:lnTo>
                  <a:lnTo>
                    <a:pt x="6" y="0"/>
                  </a:lnTo>
                  <a:lnTo>
                    <a:pt x="3" y="0"/>
                  </a:lnTo>
                  <a:lnTo>
                    <a:pt x="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4" name="Freeform 20"/>
            <p:cNvSpPr>
              <a:spLocks/>
            </p:cNvSpPr>
            <p:nvPr/>
          </p:nvSpPr>
          <p:spPr bwMode="auto">
            <a:xfrm>
              <a:off x="4445" y="603"/>
              <a:ext cx="682" cy="84"/>
            </a:xfrm>
            <a:custGeom>
              <a:avLst/>
              <a:gdLst>
                <a:gd name="T0" fmla="*/ 6 w 682"/>
                <a:gd name="T1" fmla="*/ 82 h 84"/>
                <a:gd name="T2" fmla="*/ 3 w 682"/>
                <a:gd name="T3" fmla="*/ 84 h 84"/>
                <a:gd name="T4" fmla="*/ 682 w 682"/>
                <a:gd name="T5" fmla="*/ 5 h 84"/>
                <a:gd name="T6" fmla="*/ 679 w 682"/>
                <a:gd name="T7" fmla="*/ 0 h 84"/>
                <a:gd name="T8" fmla="*/ 3 w 682"/>
                <a:gd name="T9" fmla="*/ 79 h 84"/>
                <a:gd name="T10" fmla="*/ 0 w 682"/>
                <a:gd name="T11" fmla="*/ 81 h 84"/>
                <a:gd name="T12" fmla="*/ 3 w 682"/>
                <a:gd name="T13" fmla="*/ 79 h 84"/>
                <a:gd name="T14" fmla="*/ 0 w 682"/>
                <a:gd name="T15" fmla="*/ 81 h 84"/>
                <a:gd name="T16" fmla="*/ 0 w 682"/>
                <a:gd name="T17" fmla="*/ 81 h 84"/>
                <a:gd name="T18" fmla="*/ 6 w 682"/>
                <a:gd name="T19" fmla="*/ 8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2" h="84">
                  <a:moveTo>
                    <a:pt x="6" y="82"/>
                  </a:moveTo>
                  <a:lnTo>
                    <a:pt x="3" y="84"/>
                  </a:lnTo>
                  <a:lnTo>
                    <a:pt x="682" y="5"/>
                  </a:lnTo>
                  <a:lnTo>
                    <a:pt x="679" y="0"/>
                  </a:lnTo>
                  <a:lnTo>
                    <a:pt x="3" y="79"/>
                  </a:lnTo>
                  <a:lnTo>
                    <a:pt x="0" y="81"/>
                  </a:lnTo>
                  <a:lnTo>
                    <a:pt x="3" y="79"/>
                  </a:lnTo>
                  <a:lnTo>
                    <a:pt x="0" y="81"/>
                  </a:lnTo>
                  <a:lnTo>
                    <a:pt x="0" y="81"/>
                  </a:lnTo>
                  <a:lnTo>
                    <a:pt x="6"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5" name="Freeform 21"/>
            <p:cNvSpPr>
              <a:spLocks/>
            </p:cNvSpPr>
            <p:nvPr/>
          </p:nvSpPr>
          <p:spPr bwMode="auto">
            <a:xfrm>
              <a:off x="4416" y="561"/>
              <a:ext cx="711" cy="124"/>
            </a:xfrm>
            <a:custGeom>
              <a:avLst/>
              <a:gdLst>
                <a:gd name="T0" fmla="*/ 32 w 711"/>
                <a:gd name="T1" fmla="*/ 124 h 124"/>
                <a:gd name="T2" fmla="*/ 19 w 711"/>
                <a:gd name="T3" fmla="*/ 119 h 124"/>
                <a:gd name="T4" fmla="*/ 10 w 711"/>
                <a:gd name="T5" fmla="*/ 114 h 124"/>
                <a:gd name="T6" fmla="*/ 7 w 711"/>
                <a:gd name="T7" fmla="*/ 107 h 124"/>
                <a:gd name="T8" fmla="*/ 0 w 711"/>
                <a:gd name="T9" fmla="*/ 101 h 124"/>
                <a:gd name="T10" fmla="*/ 0 w 711"/>
                <a:gd name="T11" fmla="*/ 94 h 124"/>
                <a:gd name="T12" fmla="*/ 3 w 711"/>
                <a:gd name="T13" fmla="*/ 89 h 124"/>
                <a:gd name="T14" fmla="*/ 7 w 711"/>
                <a:gd name="T15" fmla="*/ 84 h 124"/>
                <a:gd name="T16" fmla="*/ 13 w 711"/>
                <a:gd name="T17" fmla="*/ 81 h 124"/>
                <a:gd name="T18" fmla="*/ 692 w 711"/>
                <a:gd name="T19" fmla="*/ 0 h 124"/>
                <a:gd name="T20" fmla="*/ 711 w 711"/>
                <a:gd name="T21" fmla="*/ 46 h 124"/>
                <a:gd name="T22" fmla="*/ 32 w 711"/>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1" h="124">
                  <a:moveTo>
                    <a:pt x="32" y="124"/>
                  </a:moveTo>
                  <a:lnTo>
                    <a:pt x="19" y="119"/>
                  </a:lnTo>
                  <a:lnTo>
                    <a:pt x="10" y="114"/>
                  </a:lnTo>
                  <a:lnTo>
                    <a:pt x="7" y="107"/>
                  </a:lnTo>
                  <a:lnTo>
                    <a:pt x="0" y="101"/>
                  </a:lnTo>
                  <a:lnTo>
                    <a:pt x="0" y="94"/>
                  </a:lnTo>
                  <a:lnTo>
                    <a:pt x="3" y="89"/>
                  </a:lnTo>
                  <a:lnTo>
                    <a:pt x="7" y="84"/>
                  </a:lnTo>
                  <a:lnTo>
                    <a:pt x="13" y="81"/>
                  </a:lnTo>
                  <a:lnTo>
                    <a:pt x="692" y="0"/>
                  </a:lnTo>
                  <a:lnTo>
                    <a:pt x="711" y="46"/>
                  </a:lnTo>
                  <a:lnTo>
                    <a:pt x="32" y="1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6" name="Freeform 22"/>
            <p:cNvSpPr>
              <a:spLocks/>
            </p:cNvSpPr>
            <p:nvPr/>
          </p:nvSpPr>
          <p:spPr bwMode="auto">
            <a:xfrm>
              <a:off x="4413" y="638"/>
              <a:ext cx="38" cy="49"/>
            </a:xfrm>
            <a:custGeom>
              <a:avLst/>
              <a:gdLst>
                <a:gd name="T0" fmla="*/ 16 w 38"/>
                <a:gd name="T1" fmla="*/ 0 h 49"/>
                <a:gd name="T2" fmla="*/ 16 w 38"/>
                <a:gd name="T3" fmla="*/ 2 h 49"/>
                <a:gd name="T4" fmla="*/ 6 w 38"/>
                <a:gd name="T5" fmla="*/ 5 h 49"/>
                <a:gd name="T6" fmla="*/ 3 w 38"/>
                <a:gd name="T7" fmla="*/ 12 h 49"/>
                <a:gd name="T8" fmla="*/ 0 w 38"/>
                <a:gd name="T9" fmla="*/ 17 h 49"/>
                <a:gd name="T10" fmla="*/ 0 w 38"/>
                <a:gd name="T11" fmla="*/ 25 h 49"/>
                <a:gd name="T12" fmla="*/ 3 w 38"/>
                <a:gd name="T13" fmla="*/ 32 h 49"/>
                <a:gd name="T14" fmla="*/ 13 w 38"/>
                <a:gd name="T15" fmla="*/ 39 h 49"/>
                <a:gd name="T16" fmla="*/ 22 w 38"/>
                <a:gd name="T17" fmla="*/ 44 h 49"/>
                <a:gd name="T18" fmla="*/ 35 w 38"/>
                <a:gd name="T19" fmla="*/ 49 h 49"/>
                <a:gd name="T20" fmla="*/ 38 w 38"/>
                <a:gd name="T21" fmla="*/ 46 h 49"/>
                <a:gd name="T22" fmla="*/ 25 w 38"/>
                <a:gd name="T23" fmla="*/ 42 h 49"/>
                <a:gd name="T24" fmla="*/ 16 w 38"/>
                <a:gd name="T25" fmla="*/ 37 h 49"/>
                <a:gd name="T26" fmla="*/ 13 w 38"/>
                <a:gd name="T27" fmla="*/ 30 h 49"/>
                <a:gd name="T28" fmla="*/ 10 w 38"/>
                <a:gd name="T29" fmla="*/ 24 h 49"/>
                <a:gd name="T30" fmla="*/ 6 w 38"/>
                <a:gd name="T31" fmla="*/ 17 h 49"/>
                <a:gd name="T32" fmla="*/ 10 w 38"/>
                <a:gd name="T33" fmla="*/ 12 h 49"/>
                <a:gd name="T34" fmla="*/ 13 w 38"/>
                <a:gd name="T35" fmla="*/ 7 h 49"/>
                <a:gd name="T36" fmla="*/ 19 w 38"/>
                <a:gd name="T37" fmla="*/ 4 h 49"/>
                <a:gd name="T38" fmla="*/ 19 w 38"/>
                <a:gd name="T39" fmla="*/ 5 h 49"/>
                <a:gd name="T40" fmla="*/ 16 w 38"/>
                <a:gd name="T41" fmla="*/ 0 h 49"/>
                <a:gd name="T42" fmla="*/ 16 w 38"/>
                <a:gd name="T43" fmla="*/ 0 h 49"/>
                <a:gd name="T44" fmla="*/ 16 w 38"/>
                <a:gd name="T45" fmla="*/ 2 h 49"/>
                <a:gd name="T46" fmla="*/ 16 w 38"/>
                <a:gd name="T4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9">
                  <a:moveTo>
                    <a:pt x="16" y="0"/>
                  </a:moveTo>
                  <a:lnTo>
                    <a:pt x="16" y="2"/>
                  </a:lnTo>
                  <a:lnTo>
                    <a:pt x="6" y="5"/>
                  </a:lnTo>
                  <a:lnTo>
                    <a:pt x="3" y="12"/>
                  </a:lnTo>
                  <a:lnTo>
                    <a:pt x="0" y="17"/>
                  </a:lnTo>
                  <a:lnTo>
                    <a:pt x="0" y="25"/>
                  </a:lnTo>
                  <a:lnTo>
                    <a:pt x="3" y="32"/>
                  </a:lnTo>
                  <a:lnTo>
                    <a:pt x="13" y="39"/>
                  </a:lnTo>
                  <a:lnTo>
                    <a:pt x="22" y="44"/>
                  </a:lnTo>
                  <a:lnTo>
                    <a:pt x="35" y="49"/>
                  </a:lnTo>
                  <a:lnTo>
                    <a:pt x="38" y="46"/>
                  </a:lnTo>
                  <a:lnTo>
                    <a:pt x="25" y="42"/>
                  </a:lnTo>
                  <a:lnTo>
                    <a:pt x="16" y="37"/>
                  </a:lnTo>
                  <a:lnTo>
                    <a:pt x="13" y="30"/>
                  </a:lnTo>
                  <a:lnTo>
                    <a:pt x="10" y="24"/>
                  </a:lnTo>
                  <a:lnTo>
                    <a:pt x="6" y="17"/>
                  </a:lnTo>
                  <a:lnTo>
                    <a:pt x="10" y="12"/>
                  </a:lnTo>
                  <a:lnTo>
                    <a:pt x="13" y="7"/>
                  </a:lnTo>
                  <a:lnTo>
                    <a:pt x="19" y="4"/>
                  </a:lnTo>
                  <a:lnTo>
                    <a:pt x="19" y="5"/>
                  </a:lnTo>
                  <a:lnTo>
                    <a:pt x="16" y="0"/>
                  </a:lnTo>
                  <a:lnTo>
                    <a:pt x="16" y="0"/>
                  </a:lnTo>
                  <a:lnTo>
                    <a:pt x="16" y="2"/>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7" name="Freeform 23"/>
            <p:cNvSpPr>
              <a:spLocks/>
            </p:cNvSpPr>
            <p:nvPr/>
          </p:nvSpPr>
          <p:spPr bwMode="auto">
            <a:xfrm>
              <a:off x="4429" y="560"/>
              <a:ext cx="683" cy="83"/>
            </a:xfrm>
            <a:custGeom>
              <a:avLst/>
              <a:gdLst>
                <a:gd name="T0" fmla="*/ 683 w 683"/>
                <a:gd name="T1" fmla="*/ 1 h 83"/>
                <a:gd name="T2" fmla="*/ 679 w 683"/>
                <a:gd name="T3" fmla="*/ 0 h 83"/>
                <a:gd name="T4" fmla="*/ 0 w 683"/>
                <a:gd name="T5" fmla="*/ 78 h 83"/>
                <a:gd name="T6" fmla="*/ 3 w 683"/>
                <a:gd name="T7" fmla="*/ 83 h 83"/>
                <a:gd name="T8" fmla="*/ 679 w 683"/>
                <a:gd name="T9" fmla="*/ 3 h 83"/>
                <a:gd name="T10" fmla="*/ 676 w 683"/>
                <a:gd name="T11" fmla="*/ 3 h 83"/>
                <a:gd name="T12" fmla="*/ 683 w 683"/>
                <a:gd name="T13" fmla="*/ 1 h 83"/>
                <a:gd name="T14" fmla="*/ 683 w 683"/>
                <a:gd name="T15" fmla="*/ 0 h 83"/>
                <a:gd name="T16" fmla="*/ 679 w 683"/>
                <a:gd name="T17" fmla="*/ 0 h 83"/>
                <a:gd name="T18" fmla="*/ 683 w 683"/>
                <a:gd name="T19" fmla="*/ 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3">
                  <a:moveTo>
                    <a:pt x="683" y="1"/>
                  </a:moveTo>
                  <a:lnTo>
                    <a:pt x="679" y="0"/>
                  </a:lnTo>
                  <a:lnTo>
                    <a:pt x="0" y="78"/>
                  </a:lnTo>
                  <a:lnTo>
                    <a:pt x="3" y="83"/>
                  </a:lnTo>
                  <a:lnTo>
                    <a:pt x="679" y="3"/>
                  </a:lnTo>
                  <a:lnTo>
                    <a:pt x="676" y="3"/>
                  </a:lnTo>
                  <a:lnTo>
                    <a:pt x="683" y="1"/>
                  </a:lnTo>
                  <a:lnTo>
                    <a:pt x="683" y="0"/>
                  </a:lnTo>
                  <a:lnTo>
                    <a:pt x="679" y="0"/>
                  </a:lnTo>
                  <a:lnTo>
                    <a:pt x="68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8" name="Freeform 24"/>
            <p:cNvSpPr>
              <a:spLocks/>
            </p:cNvSpPr>
            <p:nvPr/>
          </p:nvSpPr>
          <p:spPr bwMode="auto">
            <a:xfrm>
              <a:off x="5105" y="561"/>
              <a:ext cx="26" cy="47"/>
            </a:xfrm>
            <a:custGeom>
              <a:avLst/>
              <a:gdLst>
                <a:gd name="T0" fmla="*/ 22 w 26"/>
                <a:gd name="T1" fmla="*/ 47 h 47"/>
                <a:gd name="T2" fmla="*/ 26 w 26"/>
                <a:gd name="T3" fmla="*/ 46 h 47"/>
                <a:gd name="T4" fmla="*/ 7 w 26"/>
                <a:gd name="T5" fmla="*/ 0 h 47"/>
                <a:gd name="T6" fmla="*/ 0 w 26"/>
                <a:gd name="T7" fmla="*/ 2 h 47"/>
                <a:gd name="T8" fmla="*/ 19 w 26"/>
                <a:gd name="T9" fmla="*/ 46 h 47"/>
                <a:gd name="T10" fmla="*/ 19 w 26"/>
                <a:gd name="T11" fmla="*/ 44 h 47"/>
                <a:gd name="T12" fmla="*/ 22 w 26"/>
                <a:gd name="T13" fmla="*/ 47 h 47"/>
                <a:gd name="T14" fmla="*/ 26 w 26"/>
                <a:gd name="T15" fmla="*/ 47 h 47"/>
                <a:gd name="T16" fmla="*/ 26 w 26"/>
                <a:gd name="T17" fmla="*/ 46 h 47"/>
                <a:gd name="T18" fmla="*/ 22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2" y="47"/>
                  </a:moveTo>
                  <a:lnTo>
                    <a:pt x="26" y="46"/>
                  </a:lnTo>
                  <a:lnTo>
                    <a:pt x="7" y="0"/>
                  </a:lnTo>
                  <a:lnTo>
                    <a:pt x="0" y="2"/>
                  </a:lnTo>
                  <a:lnTo>
                    <a:pt x="19" y="46"/>
                  </a:lnTo>
                  <a:lnTo>
                    <a:pt x="19" y="44"/>
                  </a:lnTo>
                  <a:lnTo>
                    <a:pt x="22" y="47"/>
                  </a:lnTo>
                  <a:lnTo>
                    <a:pt x="26" y="47"/>
                  </a:lnTo>
                  <a:lnTo>
                    <a:pt x="26" y="46"/>
                  </a:lnTo>
                  <a:lnTo>
                    <a:pt x="22"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9" name="Freeform 25"/>
            <p:cNvSpPr>
              <a:spLocks/>
            </p:cNvSpPr>
            <p:nvPr/>
          </p:nvSpPr>
          <p:spPr bwMode="auto">
            <a:xfrm>
              <a:off x="4448" y="605"/>
              <a:ext cx="679" cy="82"/>
            </a:xfrm>
            <a:custGeom>
              <a:avLst/>
              <a:gdLst>
                <a:gd name="T0" fmla="*/ 0 w 679"/>
                <a:gd name="T1" fmla="*/ 82 h 82"/>
                <a:gd name="T2" fmla="*/ 0 w 679"/>
                <a:gd name="T3" fmla="*/ 82 h 82"/>
                <a:gd name="T4" fmla="*/ 679 w 679"/>
                <a:gd name="T5" fmla="*/ 3 h 82"/>
                <a:gd name="T6" fmla="*/ 676 w 679"/>
                <a:gd name="T7" fmla="*/ 0 h 82"/>
                <a:gd name="T8" fmla="*/ 0 w 679"/>
                <a:gd name="T9" fmla="*/ 79 h 82"/>
                <a:gd name="T10" fmla="*/ 3 w 679"/>
                <a:gd name="T11" fmla="*/ 79 h 82"/>
                <a:gd name="T12" fmla="*/ 0 w 679"/>
                <a:gd name="T13" fmla="*/ 82 h 82"/>
                <a:gd name="T14" fmla="*/ 0 w 679"/>
                <a:gd name="T15" fmla="*/ 82 h 82"/>
                <a:gd name="T16" fmla="*/ 0 w 679"/>
                <a:gd name="T17" fmla="*/ 82 h 82"/>
                <a:gd name="T18" fmla="*/ 0 w 679"/>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9" h="82">
                  <a:moveTo>
                    <a:pt x="0" y="82"/>
                  </a:moveTo>
                  <a:lnTo>
                    <a:pt x="0" y="82"/>
                  </a:lnTo>
                  <a:lnTo>
                    <a:pt x="679" y="3"/>
                  </a:lnTo>
                  <a:lnTo>
                    <a:pt x="676" y="0"/>
                  </a:lnTo>
                  <a:lnTo>
                    <a:pt x="0" y="79"/>
                  </a:lnTo>
                  <a:lnTo>
                    <a:pt x="3" y="79"/>
                  </a:lnTo>
                  <a:lnTo>
                    <a:pt x="0" y="82"/>
                  </a:lnTo>
                  <a:lnTo>
                    <a:pt x="0" y="82"/>
                  </a:lnTo>
                  <a:lnTo>
                    <a:pt x="0"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0" name="Freeform 26"/>
            <p:cNvSpPr>
              <a:spLocks/>
            </p:cNvSpPr>
            <p:nvPr/>
          </p:nvSpPr>
          <p:spPr bwMode="auto">
            <a:xfrm>
              <a:off x="4460" y="670"/>
              <a:ext cx="712" cy="124"/>
            </a:xfrm>
            <a:custGeom>
              <a:avLst/>
              <a:gdLst>
                <a:gd name="T0" fmla="*/ 32 w 712"/>
                <a:gd name="T1" fmla="*/ 124 h 124"/>
                <a:gd name="T2" fmla="*/ 19 w 712"/>
                <a:gd name="T3" fmla="*/ 121 h 124"/>
                <a:gd name="T4" fmla="*/ 10 w 712"/>
                <a:gd name="T5" fmla="*/ 116 h 124"/>
                <a:gd name="T6" fmla="*/ 4 w 712"/>
                <a:gd name="T7" fmla="*/ 111 h 124"/>
                <a:gd name="T8" fmla="*/ 0 w 712"/>
                <a:gd name="T9" fmla="*/ 104 h 124"/>
                <a:gd name="T10" fmla="*/ 0 w 712"/>
                <a:gd name="T11" fmla="*/ 99 h 124"/>
                <a:gd name="T12" fmla="*/ 4 w 712"/>
                <a:gd name="T13" fmla="*/ 92 h 124"/>
                <a:gd name="T14" fmla="*/ 7 w 712"/>
                <a:gd name="T15" fmla="*/ 85 h 124"/>
                <a:gd name="T16" fmla="*/ 13 w 712"/>
                <a:gd name="T17" fmla="*/ 80 h 124"/>
                <a:gd name="T18" fmla="*/ 693 w 712"/>
                <a:gd name="T19" fmla="*/ 0 h 124"/>
                <a:gd name="T20" fmla="*/ 712 w 712"/>
                <a:gd name="T21" fmla="*/ 45 h 124"/>
                <a:gd name="T22" fmla="*/ 32 w 712"/>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2" h="124">
                  <a:moveTo>
                    <a:pt x="32" y="124"/>
                  </a:moveTo>
                  <a:lnTo>
                    <a:pt x="19" y="121"/>
                  </a:lnTo>
                  <a:lnTo>
                    <a:pt x="10" y="116"/>
                  </a:lnTo>
                  <a:lnTo>
                    <a:pt x="4" y="111"/>
                  </a:lnTo>
                  <a:lnTo>
                    <a:pt x="0" y="104"/>
                  </a:lnTo>
                  <a:lnTo>
                    <a:pt x="0" y="99"/>
                  </a:lnTo>
                  <a:lnTo>
                    <a:pt x="4" y="92"/>
                  </a:lnTo>
                  <a:lnTo>
                    <a:pt x="7" y="85"/>
                  </a:lnTo>
                  <a:lnTo>
                    <a:pt x="13" y="80"/>
                  </a:lnTo>
                  <a:lnTo>
                    <a:pt x="693" y="0"/>
                  </a:lnTo>
                  <a:lnTo>
                    <a:pt x="712" y="45"/>
                  </a:lnTo>
                  <a:lnTo>
                    <a:pt x="32" y="1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1" name="Freeform 27"/>
            <p:cNvSpPr>
              <a:spLocks/>
            </p:cNvSpPr>
            <p:nvPr/>
          </p:nvSpPr>
          <p:spPr bwMode="auto">
            <a:xfrm>
              <a:off x="4457" y="749"/>
              <a:ext cx="38" cy="47"/>
            </a:xfrm>
            <a:custGeom>
              <a:avLst/>
              <a:gdLst>
                <a:gd name="T0" fmla="*/ 16 w 38"/>
                <a:gd name="T1" fmla="*/ 0 h 47"/>
                <a:gd name="T2" fmla="*/ 16 w 38"/>
                <a:gd name="T3" fmla="*/ 0 h 47"/>
                <a:gd name="T4" fmla="*/ 7 w 38"/>
                <a:gd name="T5" fmla="*/ 6 h 47"/>
                <a:gd name="T6" fmla="*/ 3 w 38"/>
                <a:gd name="T7" fmla="*/ 13 h 47"/>
                <a:gd name="T8" fmla="*/ 0 w 38"/>
                <a:gd name="T9" fmla="*/ 20 h 47"/>
                <a:gd name="T10" fmla="*/ 0 w 38"/>
                <a:gd name="T11" fmla="*/ 27 h 47"/>
                <a:gd name="T12" fmla="*/ 3 w 38"/>
                <a:gd name="T13" fmla="*/ 32 h 47"/>
                <a:gd name="T14" fmla="*/ 10 w 38"/>
                <a:gd name="T15" fmla="*/ 38 h 47"/>
                <a:gd name="T16" fmla="*/ 22 w 38"/>
                <a:gd name="T17" fmla="*/ 43 h 47"/>
                <a:gd name="T18" fmla="*/ 35 w 38"/>
                <a:gd name="T19" fmla="*/ 47 h 47"/>
                <a:gd name="T20" fmla="*/ 38 w 38"/>
                <a:gd name="T21" fmla="*/ 43 h 47"/>
                <a:gd name="T22" fmla="*/ 26 w 38"/>
                <a:gd name="T23" fmla="*/ 40 h 47"/>
                <a:gd name="T24" fmla="*/ 16 w 38"/>
                <a:gd name="T25" fmla="*/ 37 h 47"/>
                <a:gd name="T26" fmla="*/ 10 w 38"/>
                <a:gd name="T27" fmla="*/ 32 h 47"/>
                <a:gd name="T28" fmla="*/ 7 w 38"/>
                <a:gd name="T29" fmla="*/ 25 h 47"/>
                <a:gd name="T30" fmla="*/ 7 w 38"/>
                <a:gd name="T31" fmla="*/ 20 h 47"/>
                <a:gd name="T32" fmla="*/ 10 w 38"/>
                <a:gd name="T33" fmla="*/ 13 h 47"/>
                <a:gd name="T34" fmla="*/ 13 w 38"/>
                <a:gd name="T35" fmla="*/ 8 h 47"/>
                <a:gd name="T36" fmla="*/ 19 w 38"/>
                <a:gd name="T37" fmla="*/ 1 h 47"/>
                <a:gd name="T38" fmla="*/ 19 w 38"/>
                <a:gd name="T39" fmla="*/ 3 h 47"/>
                <a:gd name="T40" fmla="*/ 16 w 38"/>
                <a:gd name="T41" fmla="*/ 0 h 47"/>
                <a:gd name="T42" fmla="*/ 16 w 38"/>
                <a:gd name="T43" fmla="*/ 0 h 47"/>
                <a:gd name="T44" fmla="*/ 16 w 38"/>
                <a:gd name="T45" fmla="*/ 0 h 47"/>
                <a:gd name="T46" fmla="*/ 16 w 38"/>
                <a:gd name="T4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7">
                  <a:moveTo>
                    <a:pt x="16" y="0"/>
                  </a:moveTo>
                  <a:lnTo>
                    <a:pt x="16" y="0"/>
                  </a:lnTo>
                  <a:lnTo>
                    <a:pt x="7" y="6"/>
                  </a:lnTo>
                  <a:lnTo>
                    <a:pt x="3" y="13"/>
                  </a:lnTo>
                  <a:lnTo>
                    <a:pt x="0" y="20"/>
                  </a:lnTo>
                  <a:lnTo>
                    <a:pt x="0" y="27"/>
                  </a:lnTo>
                  <a:lnTo>
                    <a:pt x="3" y="32"/>
                  </a:lnTo>
                  <a:lnTo>
                    <a:pt x="10" y="38"/>
                  </a:lnTo>
                  <a:lnTo>
                    <a:pt x="22" y="43"/>
                  </a:lnTo>
                  <a:lnTo>
                    <a:pt x="35" y="47"/>
                  </a:lnTo>
                  <a:lnTo>
                    <a:pt x="38" y="43"/>
                  </a:lnTo>
                  <a:lnTo>
                    <a:pt x="26" y="40"/>
                  </a:lnTo>
                  <a:lnTo>
                    <a:pt x="16" y="37"/>
                  </a:lnTo>
                  <a:lnTo>
                    <a:pt x="10" y="32"/>
                  </a:lnTo>
                  <a:lnTo>
                    <a:pt x="7" y="25"/>
                  </a:lnTo>
                  <a:lnTo>
                    <a:pt x="7" y="20"/>
                  </a:lnTo>
                  <a:lnTo>
                    <a:pt x="10" y="13"/>
                  </a:lnTo>
                  <a:lnTo>
                    <a:pt x="13" y="8"/>
                  </a:lnTo>
                  <a:lnTo>
                    <a:pt x="19" y="1"/>
                  </a:lnTo>
                  <a:lnTo>
                    <a:pt x="19" y="3"/>
                  </a:lnTo>
                  <a:lnTo>
                    <a:pt x="16" y="0"/>
                  </a:lnTo>
                  <a:lnTo>
                    <a:pt x="16" y="0"/>
                  </a:lnTo>
                  <a:lnTo>
                    <a:pt x="1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2" name="Freeform 28"/>
            <p:cNvSpPr>
              <a:spLocks/>
            </p:cNvSpPr>
            <p:nvPr/>
          </p:nvSpPr>
          <p:spPr bwMode="auto">
            <a:xfrm>
              <a:off x="4473" y="668"/>
              <a:ext cx="683" cy="84"/>
            </a:xfrm>
            <a:custGeom>
              <a:avLst/>
              <a:gdLst>
                <a:gd name="T0" fmla="*/ 683 w 683"/>
                <a:gd name="T1" fmla="*/ 2 h 84"/>
                <a:gd name="T2" fmla="*/ 680 w 683"/>
                <a:gd name="T3" fmla="*/ 0 h 84"/>
                <a:gd name="T4" fmla="*/ 0 w 683"/>
                <a:gd name="T5" fmla="*/ 81 h 84"/>
                <a:gd name="T6" fmla="*/ 3 w 683"/>
                <a:gd name="T7" fmla="*/ 84 h 84"/>
                <a:gd name="T8" fmla="*/ 680 w 683"/>
                <a:gd name="T9" fmla="*/ 6 h 84"/>
                <a:gd name="T10" fmla="*/ 676 w 683"/>
                <a:gd name="T11" fmla="*/ 4 h 84"/>
                <a:gd name="T12" fmla="*/ 683 w 683"/>
                <a:gd name="T13" fmla="*/ 2 h 84"/>
                <a:gd name="T14" fmla="*/ 683 w 683"/>
                <a:gd name="T15" fmla="*/ 0 h 84"/>
                <a:gd name="T16" fmla="*/ 680 w 683"/>
                <a:gd name="T17" fmla="*/ 0 h 84"/>
                <a:gd name="T18" fmla="*/ 683 w 683"/>
                <a:gd name="T19"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83" y="2"/>
                  </a:moveTo>
                  <a:lnTo>
                    <a:pt x="680" y="0"/>
                  </a:lnTo>
                  <a:lnTo>
                    <a:pt x="0" y="81"/>
                  </a:lnTo>
                  <a:lnTo>
                    <a:pt x="3" y="84"/>
                  </a:lnTo>
                  <a:lnTo>
                    <a:pt x="680" y="6"/>
                  </a:lnTo>
                  <a:lnTo>
                    <a:pt x="676" y="4"/>
                  </a:lnTo>
                  <a:lnTo>
                    <a:pt x="683" y="2"/>
                  </a:lnTo>
                  <a:lnTo>
                    <a:pt x="683" y="0"/>
                  </a:lnTo>
                  <a:lnTo>
                    <a:pt x="680" y="0"/>
                  </a:lnTo>
                  <a:lnTo>
                    <a:pt x="683"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3" name="Freeform 29"/>
            <p:cNvSpPr>
              <a:spLocks/>
            </p:cNvSpPr>
            <p:nvPr/>
          </p:nvSpPr>
          <p:spPr bwMode="auto">
            <a:xfrm>
              <a:off x="5149" y="670"/>
              <a:ext cx="26" cy="47"/>
            </a:xfrm>
            <a:custGeom>
              <a:avLst/>
              <a:gdLst>
                <a:gd name="T0" fmla="*/ 23 w 26"/>
                <a:gd name="T1" fmla="*/ 47 h 47"/>
                <a:gd name="T2" fmla="*/ 26 w 26"/>
                <a:gd name="T3" fmla="*/ 45 h 47"/>
                <a:gd name="T4" fmla="*/ 7 w 26"/>
                <a:gd name="T5" fmla="*/ 0 h 47"/>
                <a:gd name="T6" fmla="*/ 0 w 26"/>
                <a:gd name="T7" fmla="*/ 2 h 47"/>
                <a:gd name="T8" fmla="*/ 19 w 26"/>
                <a:gd name="T9" fmla="*/ 45 h 47"/>
                <a:gd name="T10" fmla="*/ 23 w 26"/>
                <a:gd name="T11" fmla="*/ 44 h 47"/>
                <a:gd name="T12" fmla="*/ 23 w 26"/>
                <a:gd name="T13" fmla="*/ 47 h 47"/>
                <a:gd name="T14" fmla="*/ 26 w 26"/>
                <a:gd name="T15" fmla="*/ 47 h 47"/>
                <a:gd name="T16" fmla="*/ 26 w 26"/>
                <a:gd name="T17" fmla="*/ 45 h 47"/>
                <a:gd name="T18" fmla="*/ 23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3" y="47"/>
                  </a:moveTo>
                  <a:lnTo>
                    <a:pt x="26" y="45"/>
                  </a:lnTo>
                  <a:lnTo>
                    <a:pt x="7" y="0"/>
                  </a:lnTo>
                  <a:lnTo>
                    <a:pt x="0" y="2"/>
                  </a:lnTo>
                  <a:lnTo>
                    <a:pt x="19" y="45"/>
                  </a:lnTo>
                  <a:lnTo>
                    <a:pt x="23" y="44"/>
                  </a:lnTo>
                  <a:lnTo>
                    <a:pt x="23" y="47"/>
                  </a:lnTo>
                  <a:lnTo>
                    <a:pt x="26" y="47"/>
                  </a:lnTo>
                  <a:lnTo>
                    <a:pt x="26" y="45"/>
                  </a:lnTo>
                  <a:lnTo>
                    <a:pt x="23"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4" name="Freeform 30"/>
            <p:cNvSpPr>
              <a:spLocks/>
            </p:cNvSpPr>
            <p:nvPr/>
          </p:nvSpPr>
          <p:spPr bwMode="auto">
            <a:xfrm>
              <a:off x="4492" y="714"/>
              <a:ext cx="680" cy="82"/>
            </a:xfrm>
            <a:custGeom>
              <a:avLst/>
              <a:gdLst>
                <a:gd name="T0" fmla="*/ 0 w 680"/>
                <a:gd name="T1" fmla="*/ 82 h 82"/>
                <a:gd name="T2" fmla="*/ 3 w 680"/>
                <a:gd name="T3" fmla="*/ 82 h 82"/>
                <a:gd name="T4" fmla="*/ 680 w 680"/>
                <a:gd name="T5" fmla="*/ 3 h 82"/>
                <a:gd name="T6" fmla="*/ 680 w 680"/>
                <a:gd name="T7" fmla="*/ 0 h 82"/>
                <a:gd name="T8" fmla="*/ 0 w 680"/>
                <a:gd name="T9" fmla="*/ 78 h 82"/>
                <a:gd name="T10" fmla="*/ 3 w 680"/>
                <a:gd name="T11" fmla="*/ 78 h 82"/>
                <a:gd name="T12" fmla="*/ 0 w 680"/>
                <a:gd name="T13" fmla="*/ 82 h 82"/>
                <a:gd name="T14" fmla="*/ 0 w 680"/>
                <a:gd name="T15" fmla="*/ 82 h 82"/>
                <a:gd name="T16" fmla="*/ 3 w 680"/>
                <a:gd name="T17" fmla="*/ 82 h 82"/>
                <a:gd name="T18" fmla="*/ 0 w 680"/>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0" h="82">
                  <a:moveTo>
                    <a:pt x="0" y="82"/>
                  </a:moveTo>
                  <a:lnTo>
                    <a:pt x="3" y="82"/>
                  </a:lnTo>
                  <a:lnTo>
                    <a:pt x="680" y="3"/>
                  </a:lnTo>
                  <a:lnTo>
                    <a:pt x="680" y="0"/>
                  </a:lnTo>
                  <a:lnTo>
                    <a:pt x="0" y="78"/>
                  </a:lnTo>
                  <a:lnTo>
                    <a:pt x="3" y="78"/>
                  </a:lnTo>
                  <a:lnTo>
                    <a:pt x="0" y="82"/>
                  </a:lnTo>
                  <a:lnTo>
                    <a:pt x="0" y="82"/>
                  </a:lnTo>
                  <a:lnTo>
                    <a:pt x="3"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5" name="Freeform 31"/>
            <p:cNvSpPr>
              <a:spLocks/>
            </p:cNvSpPr>
            <p:nvPr/>
          </p:nvSpPr>
          <p:spPr bwMode="auto">
            <a:xfrm>
              <a:off x="5108" y="545"/>
              <a:ext cx="181" cy="72"/>
            </a:xfrm>
            <a:custGeom>
              <a:avLst/>
              <a:gdLst>
                <a:gd name="T0" fmla="*/ 23 w 181"/>
                <a:gd name="T1" fmla="*/ 72 h 72"/>
                <a:gd name="T2" fmla="*/ 0 w 181"/>
                <a:gd name="T3" fmla="*/ 18 h 72"/>
                <a:gd name="T4" fmla="*/ 0 w 181"/>
                <a:gd name="T5" fmla="*/ 18 h 72"/>
                <a:gd name="T6" fmla="*/ 152 w 181"/>
                <a:gd name="T7" fmla="*/ 0 h 72"/>
                <a:gd name="T8" fmla="*/ 181 w 181"/>
                <a:gd name="T9" fmla="*/ 72 h 72"/>
                <a:gd name="T10" fmla="*/ 23 w 181"/>
                <a:gd name="T11" fmla="*/ 72 h 72"/>
              </a:gdLst>
              <a:ahLst/>
              <a:cxnLst>
                <a:cxn ang="0">
                  <a:pos x="T0" y="T1"/>
                </a:cxn>
                <a:cxn ang="0">
                  <a:pos x="T2" y="T3"/>
                </a:cxn>
                <a:cxn ang="0">
                  <a:pos x="T4" y="T5"/>
                </a:cxn>
                <a:cxn ang="0">
                  <a:pos x="T6" y="T7"/>
                </a:cxn>
                <a:cxn ang="0">
                  <a:pos x="T8" y="T9"/>
                </a:cxn>
                <a:cxn ang="0">
                  <a:pos x="T10" y="T11"/>
                </a:cxn>
              </a:cxnLst>
              <a:rect l="0" t="0" r="r" b="b"/>
              <a:pathLst>
                <a:path w="181" h="72">
                  <a:moveTo>
                    <a:pt x="23" y="72"/>
                  </a:moveTo>
                  <a:lnTo>
                    <a:pt x="0" y="18"/>
                  </a:lnTo>
                  <a:lnTo>
                    <a:pt x="0" y="18"/>
                  </a:lnTo>
                  <a:lnTo>
                    <a:pt x="152" y="0"/>
                  </a:lnTo>
                  <a:lnTo>
                    <a:pt x="181" y="72"/>
                  </a:lnTo>
                  <a:lnTo>
                    <a:pt x="23" y="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6" name="Freeform 32"/>
            <p:cNvSpPr>
              <a:spLocks/>
            </p:cNvSpPr>
            <p:nvPr/>
          </p:nvSpPr>
          <p:spPr bwMode="auto">
            <a:xfrm>
              <a:off x="5131" y="617"/>
              <a:ext cx="192" cy="100"/>
            </a:xfrm>
            <a:custGeom>
              <a:avLst/>
              <a:gdLst>
                <a:gd name="T0" fmla="*/ 0 w 192"/>
                <a:gd name="T1" fmla="*/ 0 h 100"/>
                <a:gd name="T2" fmla="*/ 41 w 192"/>
                <a:gd name="T3" fmla="*/ 100 h 100"/>
                <a:gd name="T4" fmla="*/ 192 w 192"/>
                <a:gd name="T5" fmla="*/ 82 h 100"/>
                <a:gd name="T6" fmla="*/ 158 w 192"/>
                <a:gd name="T7" fmla="*/ 0 h 100"/>
                <a:gd name="T8" fmla="*/ 0 w 192"/>
                <a:gd name="T9" fmla="*/ 0 h 100"/>
              </a:gdLst>
              <a:ahLst/>
              <a:cxnLst>
                <a:cxn ang="0">
                  <a:pos x="T0" y="T1"/>
                </a:cxn>
                <a:cxn ang="0">
                  <a:pos x="T2" y="T3"/>
                </a:cxn>
                <a:cxn ang="0">
                  <a:pos x="T4" y="T5"/>
                </a:cxn>
                <a:cxn ang="0">
                  <a:pos x="T6" y="T7"/>
                </a:cxn>
                <a:cxn ang="0">
                  <a:pos x="T8" y="T9"/>
                </a:cxn>
              </a:cxnLst>
              <a:rect l="0" t="0" r="r" b="b"/>
              <a:pathLst>
                <a:path w="192" h="100">
                  <a:moveTo>
                    <a:pt x="0" y="0"/>
                  </a:moveTo>
                  <a:lnTo>
                    <a:pt x="41" y="100"/>
                  </a:lnTo>
                  <a:lnTo>
                    <a:pt x="192" y="82"/>
                  </a:lnTo>
                  <a:lnTo>
                    <a:pt x="15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7" name="Freeform 33"/>
            <p:cNvSpPr>
              <a:spLocks/>
            </p:cNvSpPr>
            <p:nvPr/>
          </p:nvSpPr>
          <p:spPr bwMode="auto">
            <a:xfrm>
              <a:off x="5102" y="563"/>
              <a:ext cx="73" cy="156"/>
            </a:xfrm>
            <a:custGeom>
              <a:avLst/>
              <a:gdLst>
                <a:gd name="T0" fmla="*/ 66 w 73"/>
                <a:gd name="T1" fmla="*/ 152 h 156"/>
                <a:gd name="T2" fmla="*/ 73 w 73"/>
                <a:gd name="T3" fmla="*/ 154 h 156"/>
                <a:gd name="T4" fmla="*/ 10 w 73"/>
                <a:gd name="T5" fmla="*/ 0 h 156"/>
                <a:gd name="T6" fmla="*/ 0 w 73"/>
                <a:gd name="T7" fmla="*/ 0 h 156"/>
                <a:gd name="T8" fmla="*/ 66 w 73"/>
                <a:gd name="T9" fmla="*/ 154 h 156"/>
                <a:gd name="T10" fmla="*/ 70 w 73"/>
                <a:gd name="T11" fmla="*/ 156 h 156"/>
                <a:gd name="T12" fmla="*/ 66 w 73"/>
                <a:gd name="T13" fmla="*/ 154 h 156"/>
                <a:gd name="T14" fmla="*/ 66 w 73"/>
                <a:gd name="T15" fmla="*/ 156 h 156"/>
                <a:gd name="T16" fmla="*/ 70 w 73"/>
                <a:gd name="T17" fmla="*/ 156 h 156"/>
                <a:gd name="T18" fmla="*/ 66 w 73"/>
                <a:gd name="T19" fmla="*/ 15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66" y="152"/>
                  </a:moveTo>
                  <a:lnTo>
                    <a:pt x="73" y="154"/>
                  </a:lnTo>
                  <a:lnTo>
                    <a:pt x="10" y="0"/>
                  </a:lnTo>
                  <a:lnTo>
                    <a:pt x="0" y="0"/>
                  </a:lnTo>
                  <a:lnTo>
                    <a:pt x="66" y="154"/>
                  </a:lnTo>
                  <a:lnTo>
                    <a:pt x="70" y="156"/>
                  </a:lnTo>
                  <a:lnTo>
                    <a:pt x="66" y="154"/>
                  </a:lnTo>
                  <a:lnTo>
                    <a:pt x="66" y="156"/>
                  </a:lnTo>
                  <a:lnTo>
                    <a:pt x="70" y="156"/>
                  </a:lnTo>
                  <a:lnTo>
                    <a:pt x="66"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8" name="Freeform 34"/>
            <p:cNvSpPr>
              <a:spLocks/>
            </p:cNvSpPr>
            <p:nvPr/>
          </p:nvSpPr>
          <p:spPr bwMode="auto">
            <a:xfrm>
              <a:off x="5168" y="697"/>
              <a:ext cx="162" cy="22"/>
            </a:xfrm>
            <a:custGeom>
              <a:avLst/>
              <a:gdLst>
                <a:gd name="T0" fmla="*/ 152 w 162"/>
                <a:gd name="T1" fmla="*/ 2 h 22"/>
                <a:gd name="T2" fmla="*/ 155 w 162"/>
                <a:gd name="T3" fmla="*/ 0 h 22"/>
                <a:gd name="T4" fmla="*/ 0 w 162"/>
                <a:gd name="T5" fmla="*/ 18 h 22"/>
                <a:gd name="T6" fmla="*/ 4 w 162"/>
                <a:gd name="T7" fmla="*/ 22 h 22"/>
                <a:gd name="T8" fmla="*/ 158 w 162"/>
                <a:gd name="T9" fmla="*/ 3 h 22"/>
                <a:gd name="T10" fmla="*/ 158 w 162"/>
                <a:gd name="T11" fmla="*/ 2 h 22"/>
                <a:gd name="T12" fmla="*/ 158 w 162"/>
                <a:gd name="T13" fmla="*/ 3 h 22"/>
                <a:gd name="T14" fmla="*/ 162 w 162"/>
                <a:gd name="T15" fmla="*/ 3 h 22"/>
                <a:gd name="T16" fmla="*/ 158 w 162"/>
                <a:gd name="T17" fmla="*/ 2 h 22"/>
                <a:gd name="T18" fmla="*/ 152 w 162"/>
                <a:gd name="T19" fmla="*/ 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2" h="22">
                  <a:moveTo>
                    <a:pt x="152" y="2"/>
                  </a:moveTo>
                  <a:lnTo>
                    <a:pt x="155" y="0"/>
                  </a:lnTo>
                  <a:lnTo>
                    <a:pt x="0" y="18"/>
                  </a:lnTo>
                  <a:lnTo>
                    <a:pt x="4" y="22"/>
                  </a:lnTo>
                  <a:lnTo>
                    <a:pt x="158" y="3"/>
                  </a:lnTo>
                  <a:lnTo>
                    <a:pt x="158" y="2"/>
                  </a:lnTo>
                  <a:lnTo>
                    <a:pt x="158" y="3"/>
                  </a:lnTo>
                  <a:lnTo>
                    <a:pt x="162" y="3"/>
                  </a:lnTo>
                  <a:lnTo>
                    <a:pt x="158" y="2"/>
                  </a:lnTo>
                  <a:lnTo>
                    <a:pt x="152"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9" name="Freeform 35"/>
            <p:cNvSpPr>
              <a:spLocks/>
            </p:cNvSpPr>
            <p:nvPr/>
          </p:nvSpPr>
          <p:spPr bwMode="auto">
            <a:xfrm>
              <a:off x="5257" y="543"/>
              <a:ext cx="69" cy="156"/>
            </a:xfrm>
            <a:custGeom>
              <a:avLst/>
              <a:gdLst>
                <a:gd name="T0" fmla="*/ 3 w 69"/>
                <a:gd name="T1" fmla="*/ 3 h 156"/>
                <a:gd name="T2" fmla="*/ 0 w 69"/>
                <a:gd name="T3" fmla="*/ 3 h 156"/>
                <a:gd name="T4" fmla="*/ 63 w 69"/>
                <a:gd name="T5" fmla="*/ 156 h 156"/>
                <a:gd name="T6" fmla="*/ 69 w 69"/>
                <a:gd name="T7" fmla="*/ 156 h 156"/>
                <a:gd name="T8" fmla="*/ 6 w 69"/>
                <a:gd name="T9" fmla="*/ 2 h 156"/>
                <a:gd name="T10" fmla="*/ 3 w 69"/>
                <a:gd name="T11" fmla="*/ 0 h 156"/>
                <a:gd name="T12" fmla="*/ 6 w 69"/>
                <a:gd name="T13" fmla="*/ 2 h 156"/>
                <a:gd name="T14" fmla="*/ 6 w 69"/>
                <a:gd name="T15" fmla="*/ 0 h 156"/>
                <a:gd name="T16" fmla="*/ 3 w 69"/>
                <a:gd name="T17" fmla="*/ 0 h 156"/>
                <a:gd name="T18" fmla="*/ 3 w 69"/>
                <a:gd name="T19" fmla="*/ 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56">
                  <a:moveTo>
                    <a:pt x="3" y="3"/>
                  </a:moveTo>
                  <a:lnTo>
                    <a:pt x="0" y="3"/>
                  </a:lnTo>
                  <a:lnTo>
                    <a:pt x="63" y="156"/>
                  </a:lnTo>
                  <a:lnTo>
                    <a:pt x="69" y="156"/>
                  </a:lnTo>
                  <a:lnTo>
                    <a:pt x="6" y="2"/>
                  </a:lnTo>
                  <a:lnTo>
                    <a:pt x="3" y="0"/>
                  </a:lnTo>
                  <a:lnTo>
                    <a:pt x="6" y="2"/>
                  </a:lnTo>
                  <a:lnTo>
                    <a:pt x="6" y="0"/>
                  </a:lnTo>
                  <a:lnTo>
                    <a:pt x="3" y="0"/>
                  </a:lnTo>
                  <a:lnTo>
                    <a:pt x="3"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0" name="Freeform 36"/>
            <p:cNvSpPr>
              <a:spLocks/>
            </p:cNvSpPr>
            <p:nvPr/>
          </p:nvSpPr>
          <p:spPr bwMode="auto">
            <a:xfrm>
              <a:off x="5102" y="543"/>
              <a:ext cx="158" cy="22"/>
            </a:xfrm>
            <a:custGeom>
              <a:avLst/>
              <a:gdLst>
                <a:gd name="T0" fmla="*/ 10 w 158"/>
                <a:gd name="T1" fmla="*/ 20 h 22"/>
                <a:gd name="T2" fmla="*/ 6 w 158"/>
                <a:gd name="T3" fmla="*/ 22 h 22"/>
                <a:gd name="T4" fmla="*/ 158 w 158"/>
                <a:gd name="T5" fmla="*/ 3 h 22"/>
                <a:gd name="T6" fmla="*/ 158 w 158"/>
                <a:gd name="T7" fmla="*/ 0 h 22"/>
                <a:gd name="T8" fmla="*/ 3 w 158"/>
                <a:gd name="T9" fmla="*/ 18 h 22"/>
                <a:gd name="T10" fmla="*/ 0 w 158"/>
                <a:gd name="T11" fmla="*/ 20 h 22"/>
                <a:gd name="T12" fmla="*/ 3 w 158"/>
                <a:gd name="T13" fmla="*/ 18 h 22"/>
                <a:gd name="T14" fmla="*/ 0 w 158"/>
                <a:gd name="T15" fmla="*/ 18 h 22"/>
                <a:gd name="T16" fmla="*/ 0 w 158"/>
                <a:gd name="T17" fmla="*/ 20 h 22"/>
                <a:gd name="T18" fmla="*/ 10 w 158"/>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22">
                  <a:moveTo>
                    <a:pt x="10" y="20"/>
                  </a:moveTo>
                  <a:lnTo>
                    <a:pt x="6" y="22"/>
                  </a:lnTo>
                  <a:lnTo>
                    <a:pt x="158" y="3"/>
                  </a:lnTo>
                  <a:lnTo>
                    <a:pt x="158" y="0"/>
                  </a:lnTo>
                  <a:lnTo>
                    <a:pt x="3" y="18"/>
                  </a:lnTo>
                  <a:lnTo>
                    <a:pt x="0" y="20"/>
                  </a:lnTo>
                  <a:lnTo>
                    <a:pt x="3" y="18"/>
                  </a:lnTo>
                  <a:lnTo>
                    <a:pt x="0" y="18"/>
                  </a:lnTo>
                  <a:lnTo>
                    <a:pt x="0" y="20"/>
                  </a:lnTo>
                  <a:lnTo>
                    <a:pt x="10"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1" name="Freeform 37"/>
            <p:cNvSpPr>
              <a:spLocks/>
            </p:cNvSpPr>
            <p:nvPr/>
          </p:nvSpPr>
          <p:spPr bwMode="auto">
            <a:xfrm>
              <a:off x="5162" y="668"/>
              <a:ext cx="158" cy="47"/>
            </a:xfrm>
            <a:custGeom>
              <a:avLst/>
              <a:gdLst>
                <a:gd name="T0" fmla="*/ 0 w 158"/>
                <a:gd name="T1" fmla="*/ 19 h 47"/>
                <a:gd name="T2" fmla="*/ 13 w 158"/>
                <a:gd name="T3" fmla="*/ 47 h 47"/>
                <a:gd name="T4" fmla="*/ 158 w 158"/>
                <a:gd name="T5" fmla="*/ 31 h 47"/>
                <a:gd name="T6" fmla="*/ 145 w 158"/>
                <a:gd name="T7" fmla="*/ 0 h 47"/>
                <a:gd name="T8" fmla="*/ 0 w 158"/>
                <a:gd name="T9" fmla="*/ 19 h 47"/>
                <a:gd name="T10" fmla="*/ 0 w 158"/>
                <a:gd name="T11" fmla="*/ 19 h 47"/>
              </a:gdLst>
              <a:ahLst/>
              <a:cxnLst>
                <a:cxn ang="0">
                  <a:pos x="T0" y="T1"/>
                </a:cxn>
                <a:cxn ang="0">
                  <a:pos x="T2" y="T3"/>
                </a:cxn>
                <a:cxn ang="0">
                  <a:pos x="T4" y="T5"/>
                </a:cxn>
                <a:cxn ang="0">
                  <a:pos x="T6" y="T7"/>
                </a:cxn>
                <a:cxn ang="0">
                  <a:pos x="T8" y="T9"/>
                </a:cxn>
                <a:cxn ang="0">
                  <a:pos x="T10" y="T11"/>
                </a:cxn>
              </a:cxnLst>
              <a:rect l="0" t="0" r="r" b="b"/>
              <a:pathLst>
                <a:path w="158" h="47">
                  <a:moveTo>
                    <a:pt x="0" y="19"/>
                  </a:moveTo>
                  <a:lnTo>
                    <a:pt x="13" y="47"/>
                  </a:lnTo>
                  <a:lnTo>
                    <a:pt x="158" y="31"/>
                  </a:lnTo>
                  <a:lnTo>
                    <a:pt x="145" y="0"/>
                  </a:lnTo>
                  <a:lnTo>
                    <a:pt x="0" y="19"/>
                  </a:lnTo>
                  <a:lnTo>
                    <a:pt x="0"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2" name="Freeform 38"/>
            <p:cNvSpPr>
              <a:spLocks/>
            </p:cNvSpPr>
            <p:nvPr/>
          </p:nvSpPr>
          <p:spPr bwMode="auto">
            <a:xfrm>
              <a:off x="5159" y="687"/>
              <a:ext cx="19" cy="30"/>
            </a:xfrm>
            <a:custGeom>
              <a:avLst/>
              <a:gdLst>
                <a:gd name="T0" fmla="*/ 13 w 19"/>
                <a:gd name="T1" fmla="*/ 27 h 30"/>
                <a:gd name="T2" fmla="*/ 19 w 19"/>
                <a:gd name="T3" fmla="*/ 28 h 30"/>
                <a:gd name="T4" fmla="*/ 6 w 19"/>
                <a:gd name="T5" fmla="*/ 0 h 30"/>
                <a:gd name="T6" fmla="*/ 0 w 19"/>
                <a:gd name="T7" fmla="*/ 0 h 30"/>
                <a:gd name="T8" fmla="*/ 9 w 19"/>
                <a:gd name="T9" fmla="*/ 28 h 30"/>
                <a:gd name="T10" fmla="*/ 16 w 19"/>
                <a:gd name="T11" fmla="*/ 30 h 30"/>
                <a:gd name="T12" fmla="*/ 9 w 19"/>
                <a:gd name="T13" fmla="*/ 28 h 30"/>
                <a:gd name="T14" fmla="*/ 13 w 19"/>
                <a:gd name="T15" fmla="*/ 30 h 30"/>
                <a:gd name="T16" fmla="*/ 16 w 19"/>
                <a:gd name="T17" fmla="*/ 30 h 30"/>
                <a:gd name="T18" fmla="*/ 13 w 19"/>
                <a:gd name="T19"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0">
                  <a:moveTo>
                    <a:pt x="13" y="27"/>
                  </a:moveTo>
                  <a:lnTo>
                    <a:pt x="19" y="28"/>
                  </a:lnTo>
                  <a:lnTo>
                    <a:pt x="6" y="0"/>
                  </a:lnTo>
                  <a:lnTo>
                    <a:pt x="0" y="0"/>
                  </a:lnTo>
                  <a:lnTo>
                    <a:pt x="9" y="28"/>
                  </a:lnTo>
                  <a:lnTo>
                    <a:pt x="16" y="30"/>
                  </a:lnTo>
                  <a:lnTo>
                    <a:pt x="9" y="28"/>
                  </a:lnTo>
                  <a:lnTo>
                    <a:pt x="13" y="30"/>
                  </a:lnTo>
                  <a:lnTo>
                    <a:pt x="16" y="30"/>
                  </a:lnTo>
                  <a:lnTo>
                    <a:pt x="13"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3" name="Freeform 39"/>
            <p:cNvSpPr>
              <a:spLocks/>
            </p:cNvSpPr>
            <p:nvPr/>
          </p:nvSpPr>
          <p:spPr bwMode="auto">
            <a:xfrm>
              <a:off x="5172" y="697"/>
              <a:ext cx="154" cy="20"/>
            </a:xfrm>
            <a:custGeom>
              <a:avLst/>
              <a:gdLst>
                <a:gd name="T0" fmla="*/ 145 w 154"/>
                <a:gd name="T1" fmla="*/ 2 h 20"/>
                <a:gd name="T2" fmla="*/ 148 w 154"/>
                <a:gd name="T3" fmla="*/ 0 h 20"/>
                <a:gd name="T4" fmla="*/ 0 w 154"/>
                <a:gd name="T5" fmla="*/ 17 h 20"/>
                <a:gd name="T6" fmla="*/ 3 w 154"/>
                <a:gd name="T7" fmla="*/ 20 h 20"/>
                <a:gd name="T8" fmla="*/ 148 w 154"/>
                <a:gd name="T9" fmla="*/ 3 h 20"/>
                <a:gd name="T10" fmla="*/ 151 w 154"/>
                <a:gd name="T11" fmla="*/ 0 h 20"/>
                <a:gd name="T12" fmla="*/ 148 w 154"/>
                <a:gd name="T13" fmla="*/ 3 h 20"/>
                <a:gd name="T14" fmla="*/ 154 w 154"/>
                <a:gd name="T15" fmla="*/ 2 h 20"/>
                <a:gd name="T16" fmla="*/ 151 w 154"/>
                <a:gd name="T17" fmla="*/ 0 h 20"/>
                <a:gd name="T18" fmla="*/ 145 w 154"/>
                <a:gd name="T19"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20">
                  <a:moveTo>
                    <a:pt x="145" y="2"/>
                  </a:moveTo>
                  <a:lnTo>
                    <a:pt x="148" y="0"/>
                  </a:lnTo>
                  <a:lnTo>
                    <a:pt x="0" y="17"/>
                  </a:lnTo>
                  <a:lnTo>
                    <a:pt x="3" y="20"/>
                  </a:lnTo>
                  <a:lnTo>
                    <a:pt x="148" y="3"/>
                  </a:lnTo>
                  <a:lnTo>
                    <a:pt x="151" y="0"/>
                  </a:lnTo>
                  <a:lnTo>
                    <a:pt x="148" y="3"/>
                  </a:lnTo>
                  <a:lnTo>
                    <a:pt x="154" y="2"/>
                  </a:lnTo>
                  <a:lnTo>
                    <a:pt x="151" y="0"/>
                  </a:lnTo>
                  <a:lnTo>
                    <a:pt x="145"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4" name="Freeform 40"/>
            <p:cNvSpPr>
              <a:spLocks/>
            </p:cNvSpPr>
            <p:nvPr/>
          </p:nvSpPr>
          <p:spPr bwMode="auto">
            <a:xfrm>
              <a:off x="5304" y="667"/>
              <a:ext cx="19" cy="32"/>
            </a:xfrm>
            <a:custGeom>
              <a:avLst/>
              <a:gdLst>
                <a:gd name="T0" fmla="*/ 7 w 19"/>
                <a:gd name="T1" fmla="*/ 5 h 32"/>
                <a:gd name="T2" fmla="*/ 0 w 19"/>
                <a:gd name="T3" fmla="*/ 3 h 32"/>
                <a:gd name="T4" fmla="*/ 13 w 19"/>
                <a:gd name="T5" fmla="*/ 32 h 32"/>
                <a:gd name="T6" fmla="*/ 19 w 19"/>
                <a:gd name="T7" fmla="*/ 30 h 32"/>
                <a:gd name="T8" fmla="*/ 10 w 19"/>
                <a:gd name="T9" fmla="*/ 1 h 32"/>
                <a:gd name="T10" fmla="*/ 3 w 19"/>
                <a:gd name="T11" fmla="*/ 0 h 32"/>
                <a:gd name="T12" fmla="*/ 10 w 19"/>
                <a:gd name="T13" fmla="*/ 1 h 32"/>
                <a:gd name="T14" fmla="*/ 7 w 19"/>
                <a:gd name="T15" fmla="*/ 0 h 32"/>
                <a:gd name="T16" fmla="*/ 3 w 19"/>
                <a:gd name="T17" fmla="*/ 0 h 32"/>
                <a:gd name="T18" fmla="*/ 7 w 19"/>
                <a:gd name="T19"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2">
                  <a:moveTo>
                    <a:pt x="7" y="5"/>
                  </a:moveTo>
                  <a:lnTo>
                    <a:pt x="0" y="3"/>
                  </a:lnTo>
                  <a:lnTo>
                    <a:pt x="13" y="32"/>
                  </a:lnTo>
                  <a:lnTo>
                    <a:pt x="19" y="30"/>
                  </a:lnTo>
                  <a:lnTo>
                    <a:pt x="10" y="1"/>
                  </a:lnTo>
                  <a:lnTo>
                    <a:pt x="3" y="0"/>
                  </a:lnTo>
                  <a:lnTo>
                    <a:pt x="10" y="1"/>
                  </a:lnTo>
                  <a:lnTo>
                    <a:pt x="7" y="0"/>
                  </a:lnTo>
                  <a:lnTo>
                    <a:pt x="3" y="0"/>
                  </a:lnTo>
                  <a:lnTo>
                    <a:pt x="7"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5" name="Freeform 41"/>
            <p:cNvSpPr>
              <a:spLocks/>
            </p:cNvSpPr>
            <p:nvPr/>
          </p:nvSpPr>
          <p:spPr bwMode="auto">
            <a:xfrm>
              <a:off x="5156" y="667"/>
              <a:ext cx="155" cy="22"/>
            </a:xfrm>
            <a:custGeom>
              <a:avLst/>
              <a:gdLst>
                <a:gd name="T0" fmla="*/ 9 w 155"/>
                <a:gd name="T1" fmla="*/ 20 h 22"/>
                <a:gd name="T2" fmla="*/ 6 w 155"/>
                <a:gd name="T3" fmla="*/ 22 h 22"/>
                <a:gd name="T4" fmla="*/ 155 w 155"/>
                <a:gd name="T5" fmla="*/ 5 h 22"/>
                <a:gd name="T6" fmla="*/ 151 w 155"/>
                <a:gd name="T7" fmla="*/ 0 h 22"/>
                <a:gd name="T8" fmla="*/ 6 w 155"/>
                <a:gd name="T9" fmla="*/ 18 h 22"/>
                <a:gd name="T10" fmla="*/ 3 w 155"/>
                <a:gd name="T11" fmla="*/ 20 h 22"/>
                <a:gd name="T12" fmla="*/ 6 w 155"/>
                <a:gd name="T13" fmla="*/ 18 h 22"/>
                <a:gd name="T14" fmla="*/ 0 w 155"/>
                <a:gd name="T15" fmla="*/ 18 h 22"/>
                <a:gd name="T16" fmla="*/ 3 w 155"/>
                <a:gd name="T17" fmla="*/ 20 h 22"/>
                <a:gd name="T18" fmla="*/ 9 w 155"/>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 h="22">
                  <a:moveTo>
                    <a:pt x="9" y="20"/>
                  </a:moveTo>
                  <a:lnTo>
                    <a:pt x="6" y="22"/>
                  </a:lnTo>
                  <a:lnTo>
                    <a:pt x="155" y="5"/>
                  </a:lnTo>
                  <a:lnTo>
                    <a:pt x="151" y="0"/>
                  </a:lnTo>
                  <a:lnTo>
                    <a:pt x="6" y="18"/>
                  </a:lnTo>
                  <a:lnTo>
                    <a:pt x="3" y="20"/>
                  </a:lnTo>
                  <a:lnTo>
                    <a:pt x="6" y="18"/>
                  </a:lnTo>
                  <a:lnTo>
                    <a:pt x="0" y="18"/>
                  </a:lnTo>
                  <a:lnTo>
                    <a:pt x="3" y="20"/>
                  </a:lnTo>
                  <a:lnTo>
                    <a:pt x="9"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6" name="Freeform 42"/>
            <p:cNvSpPr>
              <a:spLocks/>
            </p:cNvSpPr>
            <p:nvPr/>
          </p:nvSpPr>
          <p:spPr bwMode="auto">
            <a:xfrm>
              <a:off x="5260" y="530"/>
              <a:ext cx="209" cy="167"/>
            </a:xfrm>
            <a:custGeom>
              <a:avLst/>
              <a:gdLst>
                <a:gd name="T0" fmla="*/ 168 w 209"/>
                <a:gd name="T1" fmla="*/ 25 h 167"/>
                <a:gd name="T2" fmla="*/ 206 w 209"/>
                <a:gd name="T3" fmla="*/ 120 h 167"/>
                <a:gd name="T4" fmla="*/ 209 w 209"/>
                <a:gd name="T5" fmla="*/ 127 h 167"/>
                <a:gd name="T6" fmla="*/ 209 w 209"/>
                <a:gd name="T7" fmla="*/ 132 h 167"/>
                <a:gd name="T8" fmla="*/ 206 w 209"/>
                <a:gd name="T9" fmla="*/ 137 h 167"/>
                <a:gd name="T10" fmla="*/ 202 w 209"/>
                <a:gd name="T11" fmla="*/ 142 h 167"/>
                <a:gd name="T12" fmla="*/ 199 w 209"/>
                <a:gd name="T13" fmla="*/ 147 h 167"/>
                <a:gd name="T14" fmla="*/ 193 w 209"/>
                <a:gd name="T15" fmla="*/ 150 h 167"/>
                <a:gd name="T16" fmla="*/ 187 w 209"/>
                <a:gd name="T17" fmla="*/ 152 h 167"/>
                <a:gd name="T18" fmla="*/ 177 w 209"/>
                <a:gd name="T19" fmla="*/ 154 h 167"/>
                <a:gd name="T20" fmla="*/ 63 w 209"/>
                <a:gd name="T21" fmla="*/ 167 h 167"/>
                <a:gd name="T22" fmla="*/ 0 w 209"/>
                <a:gd name="T23" fmla="*/ 15 h 167"/>
                <a:gd name="T24" fmla="*/ 114 w 209"/>
                <a:gd name="T25" fmla="*/ 1 h 167"/>
                <a:gd name="T26" fmla="*/ 117 w 209"/>
                <a:gd name="T27" fmla="*/ 1 h 167"/>
                <a:gd name="T28" fmla="*/ 123 w 209"/>
                <a:gd name="T29" fmla="*/ 0 h 167"/>
                <a:gd name="T30" fmla="*/ 127 w 209"/>
                <a:gd name="T31" fmla="*/ 1 h 167"/>
                <a:gd name="T32" fmla="*/ 130 w 209"/>
                <a:gd name="T33" fmla="*/ 1 h 167"/>
                <a:gd name="T34" fmla="*/ 136 w 209"/>
                <a:gd name="T35" fmla="*/ 1 h 167"/>
                <a:gd name="T36" fmla="*/ 139 w 209"/>
                <a:gd name="T37" fmla="*/ 3 h 167"/>
                <a:gd name="T38" fmla="*/ 142 w 209"/>
                <a:gd name="T39" fmla="*/ 5 h 167"/>
                <a:gd name="T40" fmla="*/ 145 w 209"/>
                <a:gd name="T41" fmla="*/ 6 h 167"/>
                <a:gd name="T42" fmla="*/ 149 w 209"/>
                <a:gd name="T43" fmla="*/ 8 h 167"/>
                <a:gd name="T44" fmla="*/ 152 w 209"/>
                <a:gd name="T45" fmla="*/ 10 h 167"/>
                <a:gd name="T46" fmla="*/ 155 w 209"/>
                <a:gd name="T47" fmla="*/ 11 h 167"/>
                <a:gd name="T48" fmla="*/ 158 w 209"/>
                <a:gd name="T49" fmla="*/ 15 h 167"/>
                <a:gd name="T50" fmla="*/ 161 w 209"/>
                <a:gd name="T51" fmla="*/ 16 h 167"/>
                <a:gd name="T52" fmla="*/ 164 w 209"/>
                <a:gd name="T53" fmla="*/ 20 h 167"/>
                <a:gd name="T54" fmla="*/ 164 w 209"/>
                <a:gd name="T55" fmla="*/ 21 h 167"/>
                <a:gd name="T56" fmla="*/ 168 w 209"/>
                <a:gd name="T57" fmla="*/ 25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9" h="167">
                  <a:moveTo>
                    <a:pt x="168" y="25"/>
                  </a:moveTo>
                  <a:lnTo>
                    <a:pt x="206" y="120"/>
                  </a:lnTo>
                  <a:lnTo>
                    <a:pt x="209" y="127"/>
                  </a:lnTo>
                  <a:lnTo>
                    <a:pt x="209" y="132"/>
                  </a:lnTo>
                  <a:lnTo>
                    <a:pt x="206" y="137"/>
                  </a:lnTo>
                  <a:lnTo>
                    <a:pt x="202" y="142"/>
                  </a:lnTo>
                  <a:lnTo>
                    <a:pt x="199" y="147"/>
                  </a:lnTo>
                  <a:lnTo>
                    <a:pt x="193" y="150"/>
                  </a:lnTo>
                  <a:lnTo>
                    <a:pt x="187" y="152"/>
                  </a:lnTo>
                  <a:lnTo>
                    <a:pt x="177" y="154"/>
                  </a:lnTo>
                  <a:lnTo>
                    <a:pt x="63" y="167"/>
                  </a:lnTo>
                  <a:lnTo>
                    <a:pt x="0" y="15"/>
                  </a:lnTo>
                  <a:lnTo>
                    <a:pt x="114" y="1"/>
                  </a:lnTo>
                  <a:lnTo>
                    <a:pt x="117" y="1"/>
                  </a:lnTo>
                  <a:lnTo>
                    <a:pt x="123" y="0"/>
                  </a:lnTo>
                  <a:lnTo>
                    <a:pt x="127" y="1"/>
                  </a:lnTo>
                  <a:lnTo>
                    <a:pt x="130" y="1"/>
                  </a:lnTo>
                  <a:lnTo>
                    <a:pt x="136" y="1"/>
                  </a:lnTo>
                  <a:lnTo>
                    <a:pt x="139" y="3"/>
                  </a:lnTo>
                  <a:lnTo>
                    <a:pt x="142" y="5"/>
                  </a:lnTo>
                  <a:lnTo>
                    <a:pt x="145" y="6"/>
                  </a:lnTo>
                  <a:lnTo>
                    <a:pt x="149" y="8"/>
                  </a:lnTo>
                  <a:lnTo>
                    <a:pt x="152" y="10"/>
                  </a:lnTo>
                  <a:lnTo>
                    <a:pt x="155" y="11"/>
                  </a:lnTo>
                  <a:lnTo>
                    <a:pt x="158" y="15"/>
                  </a:lnTo>
                  <a:lnTo>
                    <a:pt x="161" y="16"/>
                  </a:lnTo>
                  <a:lnTo>
                    <a:pt x="164" y="20"/>
                  </a:lnTo>
                  <a:lnTo>
                    <a:pt x="164" y="21"/>
                  </a:lnTo>
                  <a:lnTo>
                    <a:pt x="168" y="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7" name="Freeform 43"/>
            <p:cNvSpPr>
              <a:spLocks/>
            </p:cNvSpPr>
            <p:nvPr/>
          </p:nvSpPr>
          <p:spPr bwMode="auto">
            <a:xfrm>
              <a:off x="5424" y="555"/>
              <a:ext cx="45" cy="97"/>
            </a:xfrm>
            <a:custGeom>
              <a:avLst/>
              <a:gdLst>
                <a:gd name="T0" fmla="*/ 45 w 45"/>
                <a:gd name="T1" fmla="*/ 95 h 97"/>
                <a:gd name="T2" fmla="*/ 45 w 45"/>
                <a:gd name="T3" fmla="*/ 95 h 97"/>
                <a:gd name="T4" fmla="*/ 7 w 45"/>
                <a:gd name="T5" fmla="*/ 0 h 97"/>
                <a:gd name="T6" fmla="*/ 0 w 45"/>
                <a:gd name="T7" fmla="*/ 0 h 97"/>
                <a:gd name="T8" fmla="*/ 38 w 45"/>
                <a:gd name="T9" fmla="*/ 97 h 97"/>
                <a:gd name="T10" fmla="*/ 38 w 45"/>
                <a:gd name="T11" fmla="*/ 97 h 97"/>
                <a:gd name="T12" fmla="*/ 45 w 45"/>
                <a:gd name="T13" fmla="*/ 95 h 97"/>
              </a:gdLst>
              <a:ahLst/>
              <a:cxnLst>
                <a:cxn ang="0">
                  <a:pos x="T0" y="T1"/>
                </a:cxn>
                <a:cxn ang="0">
                  <a:pos x="T2" y="T3"/>
                </a:cxn>
                <a:cxn ang="0">
                  <a:pos x="T4" y="T5"/>
                </a:cxn>
                <a:cxn ang="0">
                  <a:pos x="T6" y="T7"/>
                </a:cxn>
                <a:cxn ang="0">
                  <a:pos x="T8" y="T9"/>
                </a:cxn>
                <a:cxn ang="0">
                  <a:pos x="T10" y="T11"/>
                </a:cxn>
                <a:cxn ang="0">
                  <a:pos x="T12" y="T13"/>
                </a:cxn>
              </a:cxnLst>
              <a:rect l="0" t="0" r="r" b="b"/>
              <a:pathLst>
                <a:path w="45" h="97">
                  <a:moveTo>
                    <a:pt x="45" y="95"/>
                  </a:moveTo>
                  <a:lnTo>
                    <a:pt x="45" y="95"/>
                  </a:lnTo>
                  <a:lnTo>
                    <a:pt x="7" y="0"/>
                  </a:lnTo>
                  <a:lnTo>
                    <a:pt x="0" y="0"/>
                  </a:lnTo>
                  <a:lnTo>
                    <a:pt x="38" y="97"/>
                  </a:lnTo>
                  <a:lnTo>
                    <a:pt x="38" y="97"/>
                  </a:lnTo>
                  <a:lnTo>
                    <a:pt x="45"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8" name="Freeform 44"/>
            <p:cNvSpPr>
              <a:spLocks/>
            </p:cNvSpPr>
            <p:nvPr/>
          </p:nvSpPr>
          <p:spPr bwMode="auto">
            <a:xfrm>
              <a:off x="5437" y="650"/>
              <a:ext cx="35" cy="37"/>
            </a:xfrm>
            <a:custGeom>
              <a:avLst/>
              <a:gdLst>
                <a:gd name="T0" fmla="*/ 0 w 35"/>
                <a:gd name="T1" fmla="*/ 37 h 37"/>
                <a:gd name="T2" fmla="*/ 0 w 35"/>
                <a:gd name="T3" fmla="*/ 37 h 37"/>
                <a:gd name="T4" fmla="*/ 10 w 35"/>
                <a:gd name="T5" fmla="*/ 34 h 37"/>
                <a:gd name="T6" fmla="*/ 16 w 35"/>
                <a:gd name="T7" fmla="*/ 32 h 37"/>
                <a:gd name="T8" fmla="*/ 25 w 35"/>
                <a:gd name="T9" fmla="*/ 29 h 37"/>
                <a:gd name="T10" fmla="*/ 29 w 35"/>
                <a:gd name="T11" fmla="*/ 24 h 37"/>
                <a:gd name="T12" fmla="*/ 32 w 35"/>
                <a:gd name="T13" fmla="*/ 18 h 37"/>
                <a:gd name="T14" fmla="*/ 35 w 35"/>
                <a:gd name="T15" fmla="*/ 12 h 37"/>
                <a:gd name="T16" fmla="*/ 35 w 35"/>
                <a:gd name="T17" fmla="*/ 7 h 37"/>
                <a:gd name="T18" fmla="*/ 32 w 35"/>
                <a:gd name="T19" fmla="*/ 0 h 37"/>
                <a:gd name="T20" fmla="*/ 25 w 35"/>
                <a:gd name="T21" fmla="*/ 2 h 37"/>
                <a:gd name="T22" fmla="*/ 29 w 35"/>
                <a:gd name="T23" fmla="*/ 7 h 37"/>
                <a:gd name="T24" fmla="*/ 29 w 35"/>
                <a:gd name="T25" fmla="*/ 12 h 37"/>
                <a:gd name="T26" fmla="*/ 25 w 35"/>
                <a:gd name="T27" fmla="*/ 17 h 37"/>
                <a:gd name="T28" fmla="*/ 22 w 35"/>
                <a:gd name="T29" fmla="*/ 22 h 37"/>
                <a:gd name="T30" fmla="*/ 19 w 35"/>
                <a:gd name="T31" fmla="*/ 25 h 37"/>
                <a:gd name="T32" fmla="*/ 13 w 35"/>
                <a:gd name="T33" fmla="*/ 29 h 37"/>
                <a:gd name="T34" fmla="*/ 6 w 35"/>
                <a:gd name="T35" fmla="*/ 30 h 37"/>
                <a:gd name="T36" fmla="*/ 0 w 35"/>
                <a:gd name="T37" fmla="*/ 32 h 37"/>
                <a:gd name="T38" fmla="*/ 0 w 35"/>
                <a:gd name="T39" fmla="*/ 32 h 37"/>
                <a:gd name="T40" fmla="*/ 0 w 35"/>
                <a:gd name="T4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5" h="37">
                  <a:moveTo>
                    <a:pt x="0" y="37"/>
                  </a:moveTo>
                  <a:lnTo>
                    <a:pt x="0" y="37"/>
                  </a:lnTo>
                  <a:lnTo>
                    <a:pt x="10" y="34"/>
                  </a:lnTo>
                  <a:lnTo>
                    <a:pt x="16" y="32"/>
                  </a:lnTo>
                  <a:lnTo>
                    <a:pt x="25" y="29"/>
                  </a:lnTo>
                  <a:lnTo>
                    <a:pt x="29" y="24"/>
                  </a:lnTo>
                  <a:lnTo>
                    <a:pt x="32" y="18"/>
                  </a:lnTo>
                  <a:lnTo>
                    <a:pt x="35" y="12"/>
                  </a:lnTo>
                  <a:lnTo>
                    <a:pt x="35" y="7"/>
                  </a:lnTo>
                  <a:lnTo>
                    <a:pt x="32" y="0"/>
                  </a:lnTo>
                  <a:lnTo>
                    <a:pt x="25" y="2"/>
                  </a:lnTo>
                  <a:lnTo>
                    <a:pt x="29" y="7"/>
                  </a:lnTo>
                  <a:lnTo>
                    <a:pt x="29" y="12"/>
                  </a:lnTo>
                  <a:lnTo>
                    <a:pt x="25" y="17"/>
                  </a:lnTo>
                  <a:lnTo>
                    <a:pt x="22" y="22"/>
                  </a:lnTo>
                  <a:lnTo>
                    <a:pt x="19" y="25"/>
                  </a:lnTo>
                  <a:lnTo>
                    <a:pt x="13" y="29"/>
                  </a:lnTo>
                  <a:lnTo>
                    <a:pt x="6" y="30"/>
                  </a:lnTo>
                  <a:lnTo>
                    <a:pt x="0" y="32"/>
                  </a:lnTo>
                  <a:lnTo>
                    <a:pt x="0" y="32"/>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9" name="Freeform 45"/>
            <p:cNvSpPr>
              <a:spLocks/>
            </p:cNvSpPr>
            <p:nvPr/>
          </p:nvSpPr>
          <p:spPr bwMode="auto">
            <a:xfrm>
              <a:off x="5320" y="682"/>
              <a:ext cx="117" cy="18"/>
            </a:xfrm>
            <a:custGeom>
              <a:avLst/>
              <a:gdLst>
                <a:gd name="T0" fmla="*/ 0 w 117"/>
                <a:gd name="T1" fmla="*/ 15 h 18"/>
                <a:gd name="T2" fmla="*/ 6 w 117"/>
                <a:gd name="T3" fmla="*/ 17 h 18"/>
                <a:gd name="T4" fmla="*/ 117 w 117"/>
                <a:gd name="T5" fmla="*/ 5 h 18"/>
                <a:gd name="T6" fmla="*/ 117 w 117"/>
                <a:gd name="T7" fmla="*/ 0 h 18"/>
                <a:gd name="T8" fmla="*/ 3 w 117"/>
                <a:gd name="T9" fmla="*/ 13 h 18"/>
                <a:gd name="T10" fmla="*/ 10 w 117"/>
                <a:gd name="T11" fmla="*/ 15 h 18"/>
                <a:gd name="T12" fmla="*/ 0 w 117"/>
                <a:gd name="T13" fmla="*/ 15 h 18"/>
                <a:gd name="T14" fmla="*/ 3 w 117"/>
                <a:gd name="T15" fmla="*/ 18 h 18"/>
                <a:gd name="T16" fmla="*/ 6 w 117"/>
                <a:gd name="T17" fmla="*/ 17 h 18"/>
                <a:gd name="T18" fmla="*/ 0 w 117"/>
                <a:gd name="T1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7" h="18">
                  <a:moveTo>
                    <a:pt x="0" y="15"/>
                  </a:moveTo>
                  <a:lnTo>
                    <a:pt x="6" y="17"/>
                  </a:lnTo>
                  <a:lnTo>
                    <a:pt x="117" y="5"/>
                  </a:lnTo>
                  <a:lnTo>
                    <a:pt x="117" y="0"/>
                  </a:lnTo>
                  <a:lnTo>
                    <a:pt x="3" y="13"/>
                  </a:lnTo>
                  <a:lnTo>
                    <a:pt x="10" y="15"/>
                  </a:lnTo>
                  <a:lnTo>
                    <a:pt x="0" y="15"/>
                  </a:lnTo>
                  <a:lnTo>
                    <a:pt x="3" y="18"/>
                  </a:lnTo>
                  <a:lnTo>
                    <a:pt x="6" y="17"/>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0" name="Freeform 46"/>
            <p:cNvSpPr>
              <a:spLocks/>
            </p:cNvSpPr>
            <p:nvPr/>
          </p:nvSpPr>
          <p:spPr bwMode="auto">
            <a:xfrm>
              <a:off x="5257" y="541"/>
              <a:ext cx="73" cy="156"/>
            </a:xfrm>
            <a:custGeom>
              <a:avLst/>
              <a:gdLst>
                <a:gd name="T0" fmla="*/ 3 w 73"/>
                <a:gd name="T1" fmla="*/ 0 h 156"/>
                <a:gd name="T2" fmla="*/ 0 w 73"/>
                <a:gd name="T3" fmla="*/ 4 h 156"/>
                <a:gd name="T4" fmla="*/ 63 w 73"/>
                <a:gd name="T5" fmla="*/ 156 h 156"/>
                <a:gd name="T6" fmla="*/ 73 w 73"/>
                <a:gd name="T7" fmla="*/ 156 h 156"/>
                <a:gd name="T8" fmla="*/ 9 w 73"/>
                <a:gd name="T9" fmla="*/ 2 h 156"/>
                <a:gd name="T10" fmla="*/ 6 w 73"/>
                <a:gd name="T11" fmla="*/ 5 h 156"/>
                <a:gd name="T12" fmla="*/ 3 w 73"/>
                <a:gd name="T13" fmla="*/ 0 h 156"/>
                <a:gd name="T14" fmla="*/ 0 w 73"/>
                <a:gd name="T15" fmla="*/ 2 h 156"/>
                <a:gd name="T16" fmla="*/ 0 w 73"/>
                <a:gd name="T17" fmla="*/ 4 h 156"/>
                <a:gd name="T18" fmla="*/ 3 w 73"/>
                <a:gd name="T1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3" y="0"/>
                  </a:moveTo>
                  <a:lnTo>
                    <a:pt x="0" y="4"/>
                  </a:lnTo>
                  <a:lnTo>
                    <a:pt x="63" y="156"/>
                  </a:lnTo>
                  <a:lnTo>
                    <a:pt x="73" y="156"/>
                  </a:lnTo>
                  <a:lnTo>
                    <a:pt x="9" y="2"/>
                  </a:lnTo>
                  <a:lnTo>
                    <a:pt x="6" y="5"/>
                  </a:lnTo>
                  <a:lnTo>
                    <a:pt x="3" y="0"/>
                  </a:lnTo>
                  <a:lnTo>
                    <a:pt x="0" y="2"/>
                  </a:lnTo>
                  <a:lnTo>
                    <a:pt x="0" y="4"/>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1" name="Freeform 47"/>
            <p:cNvSpPr>
              <a:spLocks/>
            </p:cNvSpPr>
            <p:nvPr/>
          </p:nvSpPr>
          <p:spPr bwMode="auto">
            <a:xfrm>
              <a:off x="5260" y="530"/>
              <a:ext cx="114" cy="16"/>
            </a:xfrm>
            <a:custGeom>
              <a:avLst/>
              <a:gdLst>
                <a:gd name="T0" fmla="*/ 114 w 114"/>
                <a:gd name="T1" fmla="*/ 0 h 16"/>
                <a:gd name="T2" fmla="*/ 114 w 114"/>
                <a:gd name="T3" fmla="*/ 0 h 16"/>
                <a:gd name="T4" fmla="*/ 0 w 114"/>
                <a:gd name="T5" fmla="*/ 11 h 16"/>
                <a:gd name="T6" fmla="*/ 3 w 114"/>
                <a:gd name="T7" fmla="*/ 16 h 16"/>
                <a:gd name="T8" fmla="*/ 114 w 114"/>
                <a:gd name="T9" fmla="*/ 3 h 16"/>
                <a:gd name="T10" fmla="*/ 114 w 114"/>
                <a:gd name="T11" fmla="*/ 3 h 16"/>
                <a:gd name="T12" fmla="*/ 114 w 114"/>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4" h="16">
                  <a:moveTo>
                    <a:pt x="114" y="0"/>
                  </a:moveTo>
                  <a:lnTo>
                    <a:pt x="114" y="0"/>
                  </a:lnTo>
                  <a:lnTo>
                    <a:pt x="0" y="11"/>
                  </a:lnTo>
                  <a:lnTo>
                    <a:pt x="3" y="16"/>
                  </a:lnTo>
                  <a:lnTo>
                    <a:pt x="114" y="3"/>
                  </a:lnTo>
                  <a:lnTo>
                    <a:pt x="114" y="3"/>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2" name="Freeform 48"/>
            <p:cNvSpPr>
              <a:spLocks/>
            </p:cNvSpPr>
            <p:nvPr/>
          </p:nvSpPr>
          <p:spPr bwMode="auto">
            <a:xfrm>
              <a:off x="5374" y="528"/>
              <a:ext cx="57" cy="27"/>
            </a:xfrm>
            <a:custGeom>
              <a:avLst/>
              <a:gdLst>
                <a:gd name="T0" fmla="*/ 57 w 57"/>
                <a:gd name="T1" fmla="*/ 27 h 27"/>
                <a:gd name="T2" fmla="*/ 57 w 57"/>
                <a:gd name="T3" fmla="*/ 27 h 27"/>
                <a:gd name="T4" fmla="*/ 54 w 57"/>
                <a:gd name="T5" fmla="*/ 23 h 27"/>
                <a:gd name="T6" fmla="*/ 54 w 57"/>
                <a:gd name="T7" fmla="*/ 20 h 27"/>
                <a:gd name="T8" fmla="*/ 50 w 57"/>
                <a:gd name="T9" fmla="*/ 17 h 27"/>
                <a:gd name="T10" fmla="*/ 47 w 57"/>
                <a:gd name="T11" fmla="*/ 15 h 27"/>
                <a:gd name="T12" fmla="*/ 44 w 57"/>
                <a:gd name="T13" fmla="*/ 13 h 27"/>
                <a:gd name="T14" fmla="*/ 41 w 57"/>
                <a:gd name="T15" fmla="*/ 10 h 27"/>
                <a:gd name="T16" fmla="*/ 38 w 57"/>
                <a:gd name="T17" fmla="*/ 8 h 27"/>
                <a:gd name="T18" fmla="*/ 35 w 57"/>
                <a:gd name="T19" fmla="*/ 7 h 27"/>
                <a:gd name="T20" fmla="*/ 31 w 57"/>
                <a:gd name="T21" fmla="*/ 5 h 27"/>
                <a:gd name="T22" fmla="*/ 25 w 57"/>
                <a:gd name="T23" fmla="*/ 3 h 27"/>
                <a:gd name="T24" fmla="*/ 22 w 57"/>
                <a:gd name="T25" fmla="*/ 2 h 27"/>
                <a:gd name="T26" fmla="*/ 19 w 57"/>
                <a:gd name="T27" fmla="*/ 2 h 27"/>
                <a:gd name="T28" fmla="*/ 13 w 57"/>
                <a:gd name="T29" fmla="*/ 2 h 27"/>
                <a:gd name="T30" fmla="*/ 9 w 57"/>
                <a:gd name="T31" fmla="*/ 0 h 27"/>
                <a:gd name="T32" fmla="*/ 3 w 57"/>
                <a:gd name="T33" fmla="*/ 0 h 27"/>
                <a:gd name="T34" fmla="*/ 0 w 57"/>
                <a:gd name="T35" fmla="*/ 2 h 27"/>
                <a:gd name="T36" fmla="*/ 0 w 57"/>
                <a:gd name="T37" fmla="*/ 5 h 27"/>
                <a:gd name="T38" fmla="*/ 3 w 57"/>
                <a:gd name="T39" fmla="*/ 5 h 27"/>
                <a:gd name="T40" fmla="*/ 9 w 57"/>
                <a:gd name="T41" fmla="*/ 5 h 27"/>
                <a:gd name="T42" fmla="*/ 13 w 57"/>
                <a:gd name="T43" fmla="*/ 5 h 27"/>
                <a:gd name="T44" fmla="*/ 16 w 57"/>
                <a:gd name="T45" fmla="*/ 5 h 27"/>
                <a:gd name="T46" fmla="*/ 19 w 57"/>
                <a:gd name="T47" fmla="*/ 5 h 27"/>
                <a:gd name="T48" fmla="*/ 22 w 57"/>
                <a:gd name="T49" fmla="*/ 7 h 27"/>
                <a:gd name="T50" fmla="*/ 25 w 57"/>
                <a:gd name="T51" fmla="*/ 8 h 27"/>
                <a:gd name="T52" fmla="*/ 31 w 57"/>
                <a:gd name="T53" fmla="*/ 10 h 27"/>
                <a:gd name="T54" fmla="*/ 35 w 57"/>
                <a:gd name="T55" fmla="*/ 12 h 27"/>
                <a:gd name="T56" fmla="*/ 38 w 57"/>
                <a:gd name="T57" fmla="*/ 13 h 27"/>
                <a:gd name="T58" fmla="*/ 38 w 57"/>
                <a:gd name="T59" fmla="*/ 15 h 27"/>
                <a:gd name="T60" fmla="*/ 41 w 57"/>
                <a:gd name="T61" fmla="*/ 17 h 27"/>
                <a:gd name="T62" fmla="*/ 44 w 57"/>
                <a:gd name="T63" fmla="*/ 18 h 27"/>
                <a:gd name="T64" fmla="*/ 47 w 57"/>
                <a:gd name="T65" fmla="*/ 22 h 27"/>
                <a:gd name="T66" fmla="*/ 47 w 57"/>
                <a:gd name="T67" fmla="*/ 23 h 27"/>
                <a:gd name="T68" fmla="*/ 50 w 57"/>
                <a:gd name="T69" fmla="*/ 27 h 27"/>
                <a:gd name="T70" fmla="*/ 50 w 57"/>
                <a:gd name="T71" fmla="*/ 27 h 27"/>
                <a:gd name="T72" fmla="*/ 57 w 57"/>
                <a:gd name="T73"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7" h="27">
                  <a:moveTo>
                    <a:pt x="57" y="27"/>
                  </a:moveTo>
                  <a:lnTo>
                    <a:pt x="57" y="27"/>
                  </a:lnTo>
                  <a:lnTo>
                    <a:pt x="54" y="23"/>
                  </a:lnTo>
                  <a:lnTo>
                    <a:pt x="54" y="20"/>
                  </a:lnTo>
                  <a:lnTo>
                    <a:pt x="50" y="17"/>
                  </a:lnTo>
                  <a:lnTo>
                    <a:pt x="47" y="15"/>
                  </a:lnTo>
                  <a:lnTo>
                    <a:pt x="44" y="13"/>
                  </a:lnTo>
                  <a:lnTo>
                    <a:pt x="41" y="10"/>
                  </a:lnTo>
                  <a:lnTo>
                    <a:pt x="38" y="8"/>
                  </a:lnTo>
                  <a:lnTo>
                    <a:pt x="35" y="7"/>
                  </a:lnTo>
                  <a:lnTo>
                    <a:pt x="31" y="5"/>
                  </a:lnTo>
                  <a:lnTo>
                    <a:pt x="25" y="3"/>
                  </a:lnTo>
                  <a:lnTo>
                    <a:pt x="22" y="2"/>
                  </a:lnTo>
                  <a:lnTo>
                    <a:pt x="19" y="2"/>
                  </a:lnTo>
                  <a:lnTo>
                    <a:pt x="13" y="2"/>
                  </a:lnTo>
                  <a:lnTo>
                    <a:pt x="9" y="0"/>
                  </a:lnTo>
                  <a:lnTo>
                    <a:pt x="3" y="0"/>
                  </a:lnTo>
                  <a:lnTo>
                    <a:pt x="0" y="2"/>
                  </a:lnTo>
                  <a:lnTo>
                    <a:pt x="0" y="5"/>
                  </a:lnTo>
                  <a:lnTo>
                    <a:pt x="3" y="5"/>
                  </a:lnTo>
                  <a:lnTo>
                    <a:pt x="9" y="5"/>
                  </a:lnTo>
                  <a:lnTo>
                    <a:pt x="13" y="5"/>
                  </a:lnTo>
                  <a:lnTo>
                    <a:pt x="16" y="5"/>
                  </a:lnTo>
                  <a:lnTo>
                    <a:pt x="19" y="5"/>
                  </a:lnTo>
                  <a:lnTo>
                    <a:pt x="22" y="7"/>
                  </a:lnTo>
                  <a:lnTo>
                    <a:pt x="25" y="8"/>
                  </a:lnTo>
                  <a:lnTo>
                    <a:pt x="31" y="10"/>
                  </a:lnTo>
                  <a:lnTo>
                    <a:pt x="35" y="12"/>
                  </a:lnTo>
                  <a:lnTo>
                    <a:pt x="38" y="13"/>
                  </a:lnTo>
                  <a:lnTo>
                    <a:pt x="38" y="15"/>
                  </a:lnTo>
                  <a:lnTo>
                    <a:pt x="41" y="17"/>
                  </a:lnTo>
                  <a:lnTo>
                    <a:pt x="44" y="18"/>
                  </a:lnTo>
                  <a:lnTo>
                    <a:pt x="47" y="22"/>
                  </a:lnTo>
                  <a:lnTo>
                    <a:pt x="47" y="23"/>
                  </a:lnTo>
                  <a:lnTo>
                    <a:pt x="50" y="27"/>
                  </a:lnTo>
                  <a:lnTo>
                    <a:pt x="50" y="27"/>
                  </a:lnTo>
                  <a:lnTo>
                    <a:pt x="57"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3" name="Freeform 49"/>
            <p:cNvSpPr>
              <a:spLocks/>
            </p:cNvSpPr>
            <p:nvPr/>
          </p:nvSpPr>
          <p:spPr bwMode="auto">
            <a:xfrm>
              <a:off x="5311" y="633"/>
              <a:ext cx="158" cy="64"/>
            </a:xfrm>
            <a:custGeom>
              <a:avLst/>
              <a:gdLst>
                <a:gd name="T0" fmla="*/ 0 w 158"/>
                <a:gd name="T1" fmla="*/ 35 h 64"/>
                <a:gd name="T2" fmla="*/ 113 w 158"/>
                <a:gd name="T3" fmla="*/ 22 h 64"/>
                <a:gd name="T4" fmla="*/ 120 w 158"/>
                <a:gd name="T5" fmla="*/ 22 h 64"/>
                <a:gd name="T6" fmla="*/ 126 w 158"/>
                <a:gd name="T7" fmla="*/ 20 h 64"/>
                <a:gd name="T8" fmla="*/ 132 w 158"/>
                <a:gd name="T9" fmla="*/ 17 h 64"/>
                <a:gd name="T10" fmla="*/ 139 w 158"/>
                <a:gd name="T11" fmla="*/ 15 h 64"/>
                <a:gd name="T12" fmla="*/ 142 w 158"/>
                <a:gd name="T13" fmla="*/ 12 h 64"/>
                <a:gd name="T14" fmla="*/ 145 w 158"/>
                <a:gd name="T15" fmla="*/ 9 h 64"/>
                <a:gd name="T16" fmla="*/ 148 w 158"/>
                <a:gd name="T17" fmla="*/ 4 h 64"/>
                <a:gd name="T18" fmla="*/ 148 w 158"/>
                <a:gd name="T19" fmla="*/ 0 h 64"/>
                <a:gd name="T20" fmla="*/ 155 w 158"/>
                <a:gd name="T21" fmla="*/ 19 h 64"/>
                <a:gd name="T22" fmla="*/ 158 w 158"/>
                <a:gd name="T23" fmla="*/ 22 h 64"/>
                <a:gd name="T24" fmla="*/ 158 w 158"/>
                <a:gd name="T25" fmla="*/ 25 h 64"/>
                <a:gd name="T26" fmla="*/ 158 w 158"/>
                <a:gd name="T27" fmla="*/ 29 h 64"/>
                <a:gd name="T28" fmla="*/ 155 w 158"/>
                <a:gd name="T29" fmla="*/ 32 h 64"/>
                <a:gd name="T30" fmla="*/ 155 w 158"/>
                <a:gd name="T31" fmla="*/ 34 h 64"/>
                <a:gd name="T32" fmla="*/ 151 w 158"/>
                <a:gd name="T33" fmla="*/ 37 h 64"/>
                <a:gd name="T34" fmla="*/ 151 w 158"/>
                <a:gd name="T35" fmla="*/ 39 h 64"/>
                <a:gd name="T36" fmla="*/ 148 w 158"/>
                <a:gd name="T37" fmla="*/ 41 h 64"/>
                <a:gd name="T38" fmla="*/ 145 w 158"/>
                <a:gd name="T39" fmla="*/ 44 h 64"/>
                <a:gd name="T40" fmla="*/ 142 w 158"/>
                <a:gd name="T41" fmla="*/ 46 h 64"/>
                <a:gd name="T42" fmla="*/ 139 w 158"/>
                <a:gd name="T43" fmla="*/ 47 h 64"/>
                <a:gd name="T44" fmla="*/ 136 w 158"/>
                <a:gd name="T45" fmla="*/ 49 h 64"/>
                <a:gd name="T46" fmla="*/ 132 w 158"/>
                <a:gd name="T47" fmla="*/ 49 h 64"/>
                <a:gd name="T48" fmla="*/ 126 w 158"/>
                <a:gd name="T49" fmla="*/ 51 h 64"/>
                <a:gd name="T50" fmla="*/ 123 w 158"/>
                <a:gd name="T51" fmla="*/ 51 h 64"/>
                <a:gd name="T52" fmla="*/ 117 w 158"/>
                <a:gd name="T53" fmla="*/ 52 h 64"/>
                <a:gd name="T54" fmla="*/ 12 w 158"/>
                <a:gd name="T55" fmla="*/ 64 h 64"/>
                <a:gd name="T56" fmla="*/ 0 w 158"/>
                <a:gd name="T57" fmla="*/ 3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8" h="64">
                  <a:moveTo>
                    <a:pt x="0" y="35"/>
                  </a:moveTo>
                  <a:lnTo>
                    <a:pt x="113" y="22"/>
                  </a:lnTo>
                  <a:lnTo>
                    <a:pt x="120" y="22"/>
                  </a:lnTo>
                  <a:lnTo>
                    <a:pt x="126" y="20"/>
                  </a:lnTo>
                  <a:lnTo>
                    <a:pt x="132" y="17"/>
                  </a:lnTo>
                  <a:lnTo>
                    <a:pt x="139" y="15"/>
                  </a:lnTo>
                  <a:lnTo>
                    <a:pt x="142" y="12"/>
                  </a:lnTo>
                  <a:lnTo>
                    <a:pt x="145" y="9"/>
                  </a:lnTo>
                  <a:lnTo>
                    <a:pt x="148" y="4"/>
                  </a:lnTo>
                  <a:lnTo>
                    <a:pt x="148" y="0"/>
                  </a:lnTo>
                  <a:lnTo>
                    <a:pt x="155" y="19"/>
                  </a:lnTo>
                  <a:lnTo>
                    <a:pt x="158" y="22"/>
                  </a:lnTo>
                  <a:lnTo>
                    <a:pt x="158" y="25"/>
                  </a:lnTo>
                  <a:lnTo>
                    <a:pt x="158" y="29"/>
                  </a:lnTo>
                  <a:lnTo>
                    <a:pt x="155" y="32"/>
                  </a:lnTo>
                  <a:lnTo>
                    <a:pt x="155" y="34"/>
                  </a:lnTo>
                  <a:lnTo>
                    <a:pt x="151" y="37"/>
                  </a:lnTo>
                  <a:lnTo>
                    <a:pt x="151" y="39"/>
                  </a:lnTo>
                  <a:lnTo>
                    <a:pt x="148" y="41"/>
                  </a:lnTo>
                  <a:lnTo>
                    <a:pt x="145" y="44"/>
                  </a:lnTo>
                  <a:lnTo>
                    <a:pt x="142" y="46"/>
                  </a:lnTo>
                  <a:lnTo>
                    <a:pt x="139" y="47"/>
                  </a:lnTo>
                  <a:lnTo>
                    <a:pt x="136" y="49"/>
                  </a:lnTo>
                  <a:lnTo>
                    <a:pt x="132" y="49"/>
                  </a:lnTo>
                  <a:lnTo>
                    <a:pt x="126" y="51"/>
                  </a:lnTo>
                  <a:lnTo>
                    <a:pt x="123" y="51"/>
                  </a:lnTo>
                  <a:lnTo>
                    <a:pt x="117" y="52"/>
                  </a:lnTo>
                  <a:lnTo>
                    <a:pt x="12" y="64"/>
                  </a:lnTo>
                  <a:lnTo>
                    <a:pt x="0" y="3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4" name="Freeform 50"/>
            <p:cNvSpPr>
              <a:spLocks/>
            </p:cNvSpPr>
            <p:nvPr/>
          </p:nvSpPr>
          <p:spPr bwMode="auto">
            <a:xfrm>
              <a:off x="5437" y="603"/>
              <a:ext cx="38" cy="55"/>
            </a:xfrm>
            <a:custGeom>
              <a:avLst/>
              <a:gdLst>
                <a:gd name="T0" fmla="*/ 38 w 38"/>
                <a:gd name="T1" fmla="*/ 55 h 55"/>
                <a:gd name="T2" fmla="*/ 38 w 38"/>
                <a:gd name="T3" fmla="*/ 54 h 55"/>
                <a:gd name="T4" fmla="*/ 16 w 38"/>
                <a:gd name="T5" fmla="*/ 0 h 55"/>
                <a:gd name="T6" fmla="*/ 0 w 38"/>
                <a:gd name="T7" fmla="*/ 0 h 55"/>
                <a:gd name="T8" fmla="*/ 22 w 38"/>
                <a:gd name="T9" fmla="*/ 55 h 55"/>
                <a:gd name="T10" fmla="*/ 22 w 38"/>
                <a:gd name="T11" fmla="*/ 54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4"/>
                  </a:lnTo>
                  <a:lnTo>
                    <a:pt x="16" y="0"/>
                  </a:lnTo>
                  <a:lnTo>
                    <a:pt x="0" y="0"/>
                  </a:lnTo>
                  <a:lnTo>
                    <a:pt x="22" y="55"/>
                  </a:lnTo>
                  <a:lnTo>
                    <a:pt x="22" y="54"/>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5" name="Freeform 51"/>
            <p:cNvSpPr>
              <a:spLocks/>
            </p:cNvSpPr>
            <p:nvPr/>
          </p:nvSpPr>
          <p:spPr bwMode="auto">
            <a:xfrm>
              <a:off x="5437" y="657"/>
              <a:ext cx="38" cy="32"/>
            </a:xfrm>
            <a:custGeom>
              <a:avLst/>
              <a:gdLst>
                <a:gd name="T0" fmla="*/ 6 w 38"/>
                <a:gd name="T1" fmla="*/ 32 h 32"/>
                <a:gd name="T2" fmla="*/ 10 w 38"/>
                <a:gd name="T3" fmla="*/ 32 h 32"/>
                <a:gd name="T4" fmla="*/ 13 w 38"/>
                <a:gd name="T5" fmla="*/ 30 h 32"/>
                <a:gd name="T6" fmla="*/ 19 w 38"/>
                <a:gd name="T7" fmla="*/ 27 h 32"/>
                <a:gd name="T8" fmla="*/ 25 w 38"/>
                <a:gd name="T9" fmla="*/ 23 h 32"/>
                <a:gd name="T10" fmla="*/ 29 w 38"/>
                <a:gd name="T11" fmla="*/ 20 h 32"/>
                <a:gd name="T12" fmla="*/ 32 w 38"/>
                <a:gd name="T13" fmla="*/ 17 h 32"/>
                <a:gd name="T14" fmla="*/ 35 w 38"/>
                <a:gd name="T15" fmla="*/ 11 h 32"/>
                <a:gd name="T16" fmla="*/ 35 w 38"/>
                <a:gd name="T17" fmla="*/ 6 h 32"/>
                <a:gd name="T18" fmla="*/ 38 w 38"/>
                <a:gd name="T19" fmla="*/ 1 h 32"/>
                <a:gd name="T20" fmla="*/ 22 w 38"/>
                <a:gd name="T21" fmla="*/ 0 h 32"/>
                <a:gd name="T22" fmla="*/ 22 w 38"/>
                <a:gd name="T23" fmla="*/ 5 h 32"/>
                <a:gd name="T24" fmla="*/ 19 w 38"/>
                <a:gd name="T25" fmla="*/ 10 h 32"/>
                <a:gd name="T26" fmla="*/ 16 w 38"/>
                <a:gd name="T27" fmla="*/ 13 h 32"/>
                <a:gd name="T28" fmla="*/ 16 w 38"/>
                <a:gd name="T29" fmla="*/ 17 h 32"/>
                <a:gd name="T30" fmla="*/ 13 w 38"/>
                <a:gd name="T31" fmla="*/ 20 h 32"/>
                <a:gd name="T32" fmla="*/ 10 w 38"/>
                <a:gd name="T33" fmla="*/ 22 h 32"/>
                <a:gd name="T34" fmla="*/ 6 w 38"/>
                <a:gd name="T35" fmla="*/ 23 h 32"/>
                <a:gd name="T36" fmla="*/ 0 w 38"/>
                <a:gd name="T37" fmla="*/ 25 h 32"/>
                <a:gd name="T38" fmla="*/ 3 w 38"/>
                <a:gd name="T39" fmla="*/ 23 h 32"/>
                <a:gd name="T40" fmla="*/ 6 w 38"/>
                <a:gd name="T4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 h="32">
                  <a:moveTo>
                    <a:pt x="6" y="32"/>
                  </a:moveTo>
                  <a:lnTo>
                    <a:pt x="10" y="32"/>
                  </a:lnTo>
                  <a:lnTo>
                    <a:pt x="13" y="30"/>
                  </a:lnTo>
                  <a:lnTo>
                    <a:pt x="19" y="27"/>
                  </a:lnTo>
                  <a:lnTo>
                    <a:pt x="25" y="23"/>
                  </a:lnTo>
                  <a:lnTo>
                    <a:pt x="29" y="20"/>
                  </a:lnTo>
                  <a:lnTo>
                    <a:pt x="32" y="17"/>
                  </a:lnTo>
                  <a:lnTo>
                    <a:pt x="35" y="11"/>
                  </a:lnTo>
                  <a:lnTo>
                    <a:pt x="35" y="6"/>
                  </a:lnTo>
                  <a:lnTo>
                    <a:pt x="38" y="1"/>
                  </a:lnTo>
                  <a:lnTo>
                    <a:pt x="22" y="0"/>
                  </a:lnTo>
                  <a:lnTo>
                    <a:pt x="22" y="5"/>
                  </a:lnTo>
                  <a:lnTo>
                    <a:pt x="19" y="10"/>
                  </a:lnTo>
                  <a:lnTo>
                    <a:pt x="16" y="13"/>
                  </a:lnTo>
                  <a:lnTo>
                    <a:pt x="16" y="17"/>
                  </a:lnTo>
                  <a:lnTo>
                    <a:pt x="13" y="20"/>
                  </a:lnTo>
                  <a:lnTo>
                    <a:pt x="10" y="22"/>
                  </a:lnTo>
                  <a:lnTo>
                    <a:pt x="6" y="23"/>
                  </a:lnTo>
                  <a:lnTo>
                    <a:pt x="0" y="25"/>
                  </a:lnTo>
                  <a:lnTo>
                    <a:pt x="3" y="23"/>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6" name="Freeform 52"/>
            <p:cNvSpPr>
              <a:spLocks/>
            </p:cNvSpPr>
            <p:nvPr/>
          </p:nvSpPr>
          <p:spPr bwMode="auto">
            <a:xfrm>
              <a:off x="4492" y="680"/>
              <a:ext cx="951" cy="119"/>
            </a:xfrm>
            <a:custGeom>
              <a:avLst/>
              <a:gdLst>
                <a:gd name="T0" fmla="*/ 0 w 951"/>
                <a:gd name="T1" fmla="*/ 119 h 119"/>
                <a:gd name="T2" fmla="*/ 3 w 951"/>
                <a:gd name="T3" fmla="*/ 119 h 119"/>
                <a:gd name="T4" fmla="*/ 951 w 951"/>
                <a:gd name="T5" fmla="*/ 9 h 119"/>
                <a:gd name="T6" fmla="*/ 948 w 951"/>
                <a:gd name="T7" fmla="*/ 0 h 119"/>
                <a:gd name="T8" fmla="*/ 0 w 951"/>
                <a:gd name="T9" fmla="*/ 111 h 119"/>
                <a:gd name="T10" fmla="*/ 3 w 951"/>
                <a:gd name="T11" fmla="*/ 111 h 119"/>
                <a:gd name="T12" fmla="*/ 0 w 951"/>
                <a:gd name="T13" fmla="*/ 119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0" y="119"/>
                  </a:moveTo>
                  <a:lnTo>
                    <a:pt x="3" y="119"/>
                  </a:lnTo>
                  <a:lnTo>
                    <a:pt x="951" y="9"/>
                  </a:lnTo>
                  <a:lnTo>
                    <a:pt x="948" y="0"/>
                  </a:lnTo>
                  <a:lnTo>
                    <a:pt x="0" y="111"/>
                  </a:lnTo>
                  <a:lnTo>
                    <a:pt x="3" y="111"/>
                  </a:lnTo>
                  <a:lnTo>
                    <a:pt x="0"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7" name="Freeform 53"/>
            <p:cNvSpPr>
              <a:spLocks/>
            </p:cNvSpPr>
            <p:nvPr/>
          </p:nvSpPr>
          <p:spPr bwMode="auto">
            <a:xfrm>
              <a:off x="4211" y="749"/>
              <a:ext cx="284" cy="50"/>
            </a:xfrm>
            <a:custGeom>
              <a:avLst/>
              <a:gdLst>
                <a:gd name="T0" fmla="*/ 0 w 284"/>
                <a:gd name="T1" fmla="*/ 8 h 50"/>
                <a:gd name="T2" fmla="*/ 0 w 284"/>
                <a:gd name="T3" fmla="*/ 8 h 50"/>
                <a:gd name="T4" fmla="*/ 281 w 284"/>
                <a:gd name="T5" fmla="*/ 50 h 50"/>
                <a:gd name="T6" fmla="*/ 284 w 284"/>
                <a:gd name="T7" fmla="*/ 42 h 50"/>
                <a:gd name="T8" fmla="*/ 3 w 284"/>
                <a:gd name="T9" fmla="*/ 0 h 50"/>
                <a:gd name="T10" fmla="*/ 3 w 284"/>
                <a:gd name="T11" fmla="*/ 0 h 50"/>
                <a:gd name="T12" fmla="*/ 0 w 284"/>
                <a:gd name="T13" fmla="*/ 8 h 50"/>
              </a:gdLst>
              <a:ahLst/>
              <a:cxnLst>
                <a:cxn ang="0">
                  <a:pos x="T0" y="T1"/>
                </a:cxn>
                <a:cxn ang="0">
                  <a:pos x="T2" y="T3"/>
                </a:cxn>
                <a:cxn ang="0">
                  <a:pos x="T4" y="T5"/>
                </a:cxn>
                <a:cxn ang="0">
                  <a:pos x="T6" y="T7"/>
                </a:cxn>
                <a:cxn ang="0">
                  <a:pos x="T8" y="T9"/>
                </a:cxn>
                <a:cxn ang="0">
                  <a:pos x="T10" y="T11"/>
                </a:cxn>
                <a:cxn ang="0">
                  <a:pos x="T12" y="T13"/>
                </a:cxn>
              </a:cxnLst>
              <a:rect l="0" t="0" r="r" b="b"/>
              <a:pathLst>
                <a:path w="284" h="50">
                  <a:moveTo>
                    <a:pt x="0" y="8"/>
                  </a:moveTo>
                  <a:lnTo>
                    <a:pt x="0" y="8"/>
                  </a:lnTo>
                  <a:lnTo>
                    <a:pt x="281" y="50"/>
                  </a:lnTo>
                  <a:lnTo>
                    <a:pt x="284" y="42"/>
                  </a:lnTo>
                  <a:lnTo>
                    <a:pt x="3" y="0"/>
                  </a:lnTo>
                  <a:lnTo>
                    <a:pt x="3"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8" name="Freeform 54"/>
            <p:cNvSpPr>
              <a:spLocks/>
            </p:cNvSpPr>
            <p:nvPr/>
          </p:nvSpPr>
          <p:spPr bwMode="auto">
            <a:xfrm>
              <a:off x="4195" y="747"/>
              <a:ext cx="19" cy="10"/>
            </a:xfrm>
            <a:custGeom>
              <a:avLst/>
              <a:gdLst>
                <a:gd name="T0" fmla="*/ 0 w 19"/>
                <a:gd name="T1" fmla="*/ 2 h 10"/>
                <a:gd name="T2" fmla="*/ 0 w 19"/>
                <a:gd name="T3" fmla="*/ 2 h 10"/>
                <a:gd name="T4" fmla="*/ 0 w 19"/>
                <a:gd name="T5" fmla="*/ 3 h 10"/>
                <a:gd name="T6" fmla="*/ 3 w 19"/>
                <a:gd name="T7" fmla="*/ 3 h 10"/>
                <a:gd name="T8" fmla="*/ 3 w 19"/>
                <a:gd name="T9" fmla="*/ 5 h 10"/>
                <a:gd name="T10" fmla="*/ 6 w 19"/>
                <a:gd name="T11" fmla="*/ 7 h 10"/>
                <a:gd name="T12" fmla="*/ 6 w 19"/>
                <a:gd name="T13" fmla="*/ 7 h 10"/>
                <a:gd name="T14" fmla="*/ 9 w 19"/>
                <a:gd name="T15" fmla="*/ 8 h 10"/>
                <a:gd name="T16" fmla="*/ 13 w 19"/>
                <a:gd name="T17" fmla="*/ 8 h 10"/>
                <a:gd name="T18" fmla="*/ 16 w 19"/>
                <a:gd name="T19" fmla="*/ 10 h 10"/>
                <a:gd name="T20" fmla="*/ 19 w 19"/>
                <a:gd name="T21" fmla="*/ 2 h 10"/>
                <a:gd name="T22" fmla="*/ 19 w 19"/>
                <a:gd name="T23" fmla="*/ 2 h 10"/>
                <a:gd name="T24" fmla="*/ 16 w 19"/>
                <a:gd name="T25" fmla="*/ 2 h 10"/>
                <a:gd name="T26" fmla="*/ 16 w 19"/>
                <a:gd name="T27" fmla="*/ 2 h 10"/>
                <a:gd name="T28" fmla="*/ 16 w 19"/>
                <a:gd name="T29" fmla="*/ 0 h 10"/>
                <a:gd name="T30" fmla="*/ 16 w 19"/>
                <a:gd name="T31" fmla="*/ 0 h 10"/>
                <a:gd name="T32" fmla="*/ 16 w 19"/>
                <a:gd name="T33" fmla="*/ 0 h 10"/>
                <a:gd name="T34" fmla="*/ 16 w 19"/>
                <a:gd name="T35" fmla="*/ 0 h 10"/>
                <a:gd name="T36" fmla="*/ 16 w 19"/>
                <a:gd name="T37" fmla="*/ 0 h 10"/>
                <a:gd name="T38" fmla="*/ 16 w 19"/>
                <a:gd name="T39" fmla="*/ 0 h 10"/>
                <a:gd name="T40" fmla="*/ 0 w 19"/>
                <a:gd name="T41"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0">
                  <a:moveTo>
                    <a:pt x="0" y="2"/>
                  </a:moveTo>
                  <a:lnTo>
                    <a:pt x="0" y="2"/>
                  </a:lnTo>
                  <a:lnTo>
                    <a:pt x="0" y="3"/>
                  </a:lnTo>
                  <a:lnTo>
                    <a:pt x="3" y="3"/>
                  </a:lnTo>
                  <a:lnTo>
                    <a:pt x="3" y="5"/>
                  </a:lnTo>
                  <a:lnTo>
                    <a:pt x="6" y="7"/>
                  </a:lnTo>
                  <a:lnTo>
                    <a:pt x="6" y="7"/>
                  </a:lnTo>
                  <a:lnTo>
                    <a:pt x="9" y="8"/>
                  </a:lnTo>
                  <a:lnTo>
                    <a:pt x="13" y="8"/>
                  </a:lnTo>
                  <a:lnTo>
                    <a:pt x="16" y="10"/>
                  </a:lnTo>
                  <a:lnTo>
                    <a:pt x="19" y="2"/>
                  </a:lnTo>
                  <a:lnTo>
                    <a:pt x="19" y="2"/>
                  </a:lnTo>
                  <a:lnTo>
                    <a:pt x="16" y="2"/>
                  </a:lnTo>
                  <a:lnTo>
                    <a:pt x="16" y="2"/>
                  </a:lnTo>
                  <a:lnTo>
                    <a:pt x="16" y="0"/>
                  </a:lnTo>
                  <a:lnTo>
                    <a:pt x="16" y="0"/>
                  </a:lnTo>
                  <a:lnTo>
                    <a:pt x="16" y="0"/>
                  </a:lnTo>
                  <a:lnTo>
                    <a:pt x="16" y="0"/>
                  </a:lnTo>
                  <a:lnTo>
                    <a:pt x="16" y="0"/>
                  </a:lnTo>
                  <a:lnTo>
                    <a:pt x="16"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9" name="Freeform 55"/>
            <p:cNvSpPr>
              <a:spLocks/>
            </p:cNvSpPr>
            <p:nvPr/>
          </p:nvSpPr>
          <p:spPr bwMode="auto">
            <a:xfrm>
              <a:off x="4195" y="737"/>
              <a:ext cx="19" cy="12"/>
            </a:xfrm>
            <a:custGeom>
              <a:avLst/>
              <a:gdLst>
                <a:gd name="T0" fmla="*/ 6 w 19"/>
                <a:gd name="T1" fmla="*/ 0 h 12"/>
                <a:gd name="T2" fmla="*/ 6 w 19"/>
                <a:gd name="T3" fmla="*/ 2 h 12"/>
                <a:gd name="T4" fmla="*/ 3 w 19"/>
                <a:gd name="T5" fmla="*/ 3 h 12"/>
                <a:gd name="T6" fmla="*/ 0 w 19"/>
                <a:gd name="T7" fmla="*/ 7 h 12"/>
                <a:gd name="T8" fmla="*/ 0 w 19"/>
                <a:gd name="T9" fmla="*/ 8 h 12"/>
                <a:gd name="T10" fmla="*/ 0 w 19"/>
                <a:gd name="T11" fmla="*/ 12 h 12"/>
                <a:gd name="T12" fmla="*/ 16 w 19"/>
                <a:gd name="T13" fmla="*/ 10 h 12"/>
                <a:gd name="T14" fmla="*/ 13 w 19"/>
                <a:gd name="T15" fmla="*/ 10 h 12"/>
                <a:gd name="T16" fmla="*/ 16 w 19"/>
                <a:gd name="T17" fmla="*/ 8 h 12"/>
                <a:gd name="T18" fmla="*/ 16 w 19"/>
                <a:gd name="T19" fmla="*/ 8 h 12"/>
                <a:gd name="T20" fmla="*/ 19 w 19"/>
                <a:gd name="T21" fmla="*/ 7 h 12"/>
                <a:gd name="T22" fmla="*/ 16 w 19"/>
                <a:gd name="T23" fmla="*/ 7 h 12"/>
                <a:gd name="T24" fmla="*/ 6 w 19"/>
                <a:gd name="T2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12">
                  <a:moveTo>
                    <a:pt x="6" y="0"/>
                  </a:moveTo>
                  <a:lnTo>
                    <a:pt x="6" y="2"/>
                  </a:lnTo>
                  <a:lnTo>
                    <a:pt x="3" y="3"/>
                  </a:lnTo>
                  <a:lnTo>
                    <a:pt x="0" y="7"/>
                  </a:lnTo>
                  <a:lnTo>
                    <a:pt x="0" y="8"/>
                  </a:lnTo>
                  <a:lnTo>
                    <a:pt x="0" y="12"/>
                  </a:lnTo>
                  <a:lnTo>
                    <a:pt x="16" y="10"/>
                  </a:lnTo>
                  <a:lnTo>
                    <a:pt x="13" y="10"/>
                  </a:lnTo>
                  <a:lnTo>
                    <a:pt x="16" y="8"/>
                  </a:lnTo>
                  <a:lnTo>
                    <a:pt x="16" y="8"/>
                  </a:lnTo>
                  <a:lnTo>
                    <a:pt x="19" y="7"/>
                  </a:lnTo>
                  <a:lnTo>
                    <a:pt x="16" y="7"/>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0" name="Freeform 56"/>
            <p:cNvSpPr>
              <a:spLocks/>
            </p:cNvSpPr>
            <p:nvPr/>
          </p:nvSpPr>
          <p:spPr bwMode="auto">
            <a:xfrm>
              <a:off x="4201" y="637"/>
              <a:ext cx="234" cy="107"/>
            </a:xfrm>
            <a:custGeom>
              <a:avLst/>
              <a:gdLst>
                <a:gd name="T0" fmla="*/ 228 w 234"/>
                <a:gd name="T1" fmla="*/ 0 h 107"/>
                <a:gd name="T2" fmla="*/ 225 w 234"/>
                <a:gd name="T3" fmla="*/ 1 h 107"/>
                <a:gd name="T4" fmla="*/ 0 w 234"/>
                <a:gd name="T5" fmla="*/ 100 h 107"/>
                <a:gd name="T6" fmla="*/ 10 w 234"/>
                <a:gd name="T7" fmla="*/ 107 h 107"/>
                <a:gd name="T8" fmla="*/ 234 w 234"/>
                <a:gd name="T9" fmla="*/ 6 h 107"/>
                <a:gd name="T10" fmla="*/ 231 w 234"/>
                <a:gd name="T11" fmla="*/ 8 h 107"/>
                <a:gd name="T12" fmla="*/ 228 w 234"/>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234" h="107">
                  <a:moveTo>
                    <a:pt x="228" y="0"/>
                  </a:moveTo>
                  <a:lnTo>
                    <a:pt x="225" y="1"/>
                  </a:lnTo>
                  <a:lnTo>
                    <a:pt x="0" y="100"/>
                  </a:lnTo>
                  <a:lnTo>
                    <a:pt x="10" y="107"/>
                  </a:lnTo>
                  <a:lnTo>
                    <a:pt x="234" y="6"/>
                  </a:lnTo>
                  <a:lnTo>
                    <a:pt x="231" y="8"/>
                  </a:lnTo>
                  <a:lnTo>
                    <a:pt x="22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1" name="Freeform 57"/>
            <p:cNvSpPr>
              <a:spLocks/>
            </p:cNvSpPr>
            <p:nvPr/>
          </p:nvSpPr>
          <p:spPr bwMode="auto">
            <a:xfrm>
              <a:off x="4429" y="526"/>
              <a:ext cx="951" cy="119"/>
            </a:xfrm>
            <a:custGeom>
              <a:avLst/>
              <a:gdLst>
                <a:gd name="T0" fmla="*/ 948 w 951"/>
                <a:gd name="T1" fmla="*/ 0 h 119"/>
                <a:gd name="T2" fmla="*/ 948 w 951"/>
                <a:gd name="T3" fmla="*/ 0 h 119"/>
                <a:gd name="T4" fmla="*/ 0 w 951"/>
                <a:gd name="T5" fmla="*/ 111 h 119"/>
                <a:gd name="T6" fmla="*/ 3 w 951"/>
                <a:gd name="T7" fmla="*/ 119 h 119"/>
                <a:gd name="T8" fmla="*/ 951 w 951"/>
                <a:gd name="T9" fmla="*/ 9 h 119"/>
                <a:gd name="T10" fmla="*/ 948 w 951"/>
                <a:gd name="T11" fmla="*/ 9 h 119"/>
                <a:gd name="T12" fmla="*/ 948 w 951"/>
                <a:gd name="T13" fmla="*/ 0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948" y="0"/>
                  </a:moveTo>
                  <a:lnTo>
                    <a:pt x="948" y="0"/>
                  </a:lnTo>
                  <a:lnTo>
                    <a:pt x="0" y="111"/>
                  </a:lnTo>
                  <a:lnTo>
                    <a:pt x="3" y="119"/>
                  </a:lnTo>
                  <a:lnTo>
                    <a:pt x="951" y="9"/>
                  </a:lnTo>
                  <a:lnTo>
                    <a:pt x="948" y="9"/>
                  </a:lnTo>
                  <a:lnTo>
                    <a:pt x="9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2" name="Freeform 58"/>
            <p:cNvSpPr>
              <a:spLocks/>
            </p:cNvSpPr>
            <p:nvPr/>
          </p:nvSpPr>
          <p:spPr bwMode="auto">
            <a:xfrm>
              <a:off x="5377" y="526"/>
              <a:ext cx="54" cy="25"/>
            </a:xfrm>
            <a:custGeom>
              <a:avLst/>
              <a:gdLst>
                <a:gd name="T0" fmla="*/ 54 w 54"/>
                <a:gd name="T1" fmla="*/ 22 h 25"/>
                <a:gd name="T2" fmla="*/ 51 w 54"/>
                <a:gd name="T3" fmla="*/ 20 h 25"/>
                <a:gd name="T4" fmla="*/ 51 w 54"/>
                <a:gd name="T5" fmla="*/ 19 h 25"/>
                <a:gd name="T6" fmla="*/ 47 w 54"/>
                <a:gd name="T7" fmla="*/ 15 h 25"/>
                <a:gd name="T8" fmla="*/ 44 w 54"/>
                <a:gd name="T9" fmla="*/ 14 h 25"/>
                <a:gd name="T10" fmla="*/ 41 w 54"/>
                <a:gd name="T11" fmla="*/ 12 h 25"/>
                <a:gd name="T12" fmla="*/ 38 w 54"/>
                <a:gd name="T13" fmla="*/ 10 h 25"/>
                <a:gd name="T14" fmla="*/ 35 w 54"/>
                <a:gd name="T15" fmla="*/ 9 h 25"/>
                <a:gd name="T16" fmla="*/ 32 w 54"/>
                <a:gd name="T17" fmla="*/ 7 h 25"/>
                <a:gd name="T18" fmla="*/ 28 w 54"/>
                <a:gd name="T19" fmla="*/ 5 h 25"/>
                <a:gd name="T20" fmla="*/ 25 w 54"/>
                <a:gd name="T21" fmla="*/ 5 h 25"/>
                <a:gd name="T22" fmla="*/ 22 w 54"/>
                <a:gd name="T23" fmla="*/ 4 h 25"/>
                <a:gd name="T24" fmla="*/ 19 w 54"/>
                <a:gd name="T25" fmla="*/ 4 h 25"/>
                <a:gd name="T26" fmla="*/ 16 w 54"/>
                <a:gd name="T27" fmla="*/ 2 h 25"/>
                <a:gd name="T28" fmla="*/ 10 w 54"/>
                <a:gd name="T29" fmla="*/ 2 h 25"/>
                <a:gd name="T30" fmla="*/ 10 w 54"/>
                <a:gd name="T31" fmla="*/ 2 h 25"/>
                <a:gd name="T32" fmla="*/ 3 w 54"/>
                <a:gd name="T33" fmla="*/ 2 h 25"/>
                <a:gd name="T34" fmla="*/ 0 w 54"/>
                <a:gd name="T35" fmla="*/ 0 h 25"/>
                <a:gd name="T36" fmla="*/ 0 w 54"/>
                <a:gd name="T37" fmla="*/ 9 h 25"/>
                <a:gd name="T38" fmla="*/ 3 w 54"/>
                <a:gd name="T39" fmla="*/ 9 h 25"/>
                <a:gd name="T40" fmla="*/ 6 w 54"/>
                <a:gd name="T41" fmla="*/ 9 h 25"/>
                <a:gd name="T42" fmla="*/ 6 w 54"/>
                <a:gd name="T43" fmla="*/ 9 h 25"/>
                <a:gd name="T44" fmla="*/ 10 w 54"/>
                <a:gd name="T45" fmla="*/ 10 h 25"/>
                <a:gd name="T46" fmla="*/ 13 w 54"/>
                <a:gd name="T47" fmla="*/ 10 h 25"/>
                <a:gd name="T48" fmla="*/ 16 w 54"/>
                <a:gd name="T49" fmla="*/ 10 h 25"/>
                <a:gd name="T50" fmla="*/ 16 w 54"/>
                <a:gd name="T51" fmla="*/ 12 h 25"/>
                <a:gd name="T52" fmla="*/ 19 w 54"/>
                <a:gd name="T53" fmla="*/ 12 h 25"/>
                <a:gd name="T54" fmla="*/ 22 w 54"/>
                <a:gd name="T55" fmla="*/ 14 h 25"/>
                <a:gd name="T56" fmla="*/ 25 w 54"/>
                <a:gd name="T57" fmla="*/ 14 h 25"/>
                <a:gd name="T58" fmla="*/ 25 w 54"/>
                <a:gd name="T59" fmla="*/ 15 h 25"/>
                <a:gd name="T60" fmla="*/ 28 w 54"/>
                <a:gd name="T61" fmla="*/ 17 h 25"/>
                <a:gd name="T62" fmla="*/ 32 w 54"/>
                <a:gd name="T63" fmla="*/ 19 h 25"/>
                <a:gd name="T64" fmla="*/ 35 w 54"/>
                <a:gd name="T65" fmla="*/ 20 h 25"/>
                <a:gd name="T66" fmla="*/ 38 w 54"/>
                <a:gd name="T67" fmla="*/ 22 h 25"/>
                <a:gd name="T68" fmla="*/ 41 w 54"/>
                <a:gd name="T69" fmla="*/ 25 h 25"/>
                <a:gd name="T70" fmla="*/ 38 w 54"/>
                <a:gd name="T71" fmla="*/ 24 h 25"/>
                <a:gd name="T72" fmla="*/ 54 w 54"/>
                <a:gd name="T73"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4" h="25">
                  <a:moveTo>
                    <a:pt x="54" y="22"/>
                  </a:moveTo>
                  <a:lnTo>
                    <a:pt x="51" y="20"/>
                  </a:lnTo>
                  <a:lnTo>
                    <a:pt x="51" y="19"/>
                  </a:lnTo>
                  <a:lnTo>
                    <a:pt x="47" y="15"/>
                  </a:lnTo>
                  <a:lnTo>
                    <a:pt x="44" y="14"/>
                  </a:lnTo>
                  <a:lnTo>
                    <a:pt x="41" y="12"/>
                  </a:lnTo>
                  <a:lnTo>
                    <a:pt x="38" y="10"/>
                  </a:lnTo>
                  <a:lnTo>
                    <a:pt x="35" y="9"/>
                  </a:lnTo>
                  <a:lnTo>
                    <a:pt x="32" y="7"/>
                  </a:lnTo>
                  <a:lnTo>
                    <a:pt x="28" y="5"/>
                  </a:lnTo>
                  <a:lnTo>
                    <a:pt x="25" y="5"/>
                  </a:lnTo>
                  <a:lnTo>
                    <a:pt x="22" y="4"/>
                  </a:lnTo>
                  <a:lnTo>
                    <a:pt x="19" y="4"/>
                  </a:lnTo>
                  <a:lnTo>
                    <a:pt x="16" y="2"/>
                  </a:lnTo>
                  <a:lnTo>
                    <a:pt x="10" y="2"/>
                  </a:lnTo>
                  <a:lnTo>
                    <a:pt x="10" y="2"/>
                  </a:lnTo>
                  <a:lnTo>
                    <a:pt x="3" y="2"/>
                  </a:lnTo>
                  <a:lnTo>
                    <a:pt x="0" y="0"/>
                  </a:lnTo>
                  <a:lnTo>
                    <a:pt x="0" y="9"/>
                  </a:lnTo>
                  <a:lnTo>
                    <a:pt x="3" y="9"/>
                  </a:lnTo>
                  <a:lnTo>
                    <a:pt x="6" y="9"/>
                  </a:lnTo>
                  <a:lnTo>
                    <a:pt x="6" y="9"/>
                  </a:lnTo>
                  <a:lnTo>
                    <a:pt x="10" y="10"/>
                  </a:lnTo>
                  <a:lnTo>
                    <a:pt x="13" y="10"/>
                  </a:lnTo>
                  <a:lnTo>
                    <a:pt x="16" y="10"/>
                  </a:lnTo>
                  <a:lnTo>
                    <a:pt x="16" y="12"/>
                  </a:lnTo>
                  <a:lnTo>
                    <a:pt x="19" y="12"/>
                  </a:lnTo>
                  <a:lnTo>
                    <a:pt x="22" y="14"/>
                  </a:lnTo>
                  <a:lnTo>
                    <a:pt x="25" y="14"/>
                  </a:lnTo>
                  <a:lnTo>
                    <a:pt x="25" y="15"/>
                  </a:lnTo>
                  <a:lnTo>
                    <a:pt x="28" y="17"/>
                  </a:lnTo>
                  <a:lnTo>
                    <a:pt x="32" y="19"/>
                  </a:lnTo>
                  <a:lnTo>
                    <a:pt x="35" y="20"/>
                  </a:lnTo>
                  <a:lnTo>
                    <a:pt x="38" y="22"/>
                  </a:lnTo>
                  <a:lnTo>
                    <a:pt x="41" y="25"/>
                  </a:lnTo>
                  <a:lnTo>
                    <a:pt x="38" y="24"/>
                  </a:lnTo>
                  <a:lnTo>
                    <a:pt x="54"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3" name="Freeform 59"/>
            <p:cNvSpPr>
              <a:spLocks/>
            </p:cNvSpPr>
            <p:nvPr/>
          </p:nvSpPr>
          <p:spPr bwMode="auto">
            <a:xfrm>
              <a:off x="5415" y="548"/>
              <a:ext cx="38" cy="55"/>
            </a:xfrm>
            <a:custGeom>
              <a:avLst/>
              <a:gdLst>
                <a:gd name="T0" fmla="*/ 38 w 38"/>
                <a:gd name="T1" fmla="*/ 55 h 55"/>
                <a:gd name="T2" fmla="*/ 38 w 38"/>
                <a:gd name="T3" fmla="*/ 55 h 55"/>
                <a:gd name="T4" fmla="*/ 16 w 38"/>
                <a:gd name="T5" fmla="*/ 0 h 55"/>
                <a:gd name="T6" fmla="*/ 0 w 38"/>
                <a:gd name="T7" fmla="*/ 2 h 55"/>
                <a:gd name="T8" fmla="*/ 22 w 38"/>
                <a:gd name="T9" fmla="*/ 55 h 55"/>
                <a:gd name="T10" fmla="*/ 22 w 38"/>
                <a:gd name="T11" fmla="*/ 55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5"/>
                  </a:lnTo>
                  <a:lnTo>
                    <a:pt x="16" y="0"/>
                  </a:lnTo>
                  <a:lnTo>
                    <a:pt x="0" y="2"/>
                  </a:lnTo>
                  <a:lnTo>
                    <a:pt x="22" y="55"/>
                  </a:lnTo>
                  <a:lnTo>
                    <a:pt x="22" y="55"/>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grpSp>
      <p:sp>
        <p:nvSpPr>
          <p:cNvPr id="64" name="مربع نص 63"/>
          <p:cNvSpPr txBox="1"/>
          <p:nvPr/>
        </p:nvSpPr>
        <p:spPr>
          <a:xfrm>
            <a:off x="71928" y="87527"/>
            <a:ext cx="3664105" cy="2492990"/>
          </a:xfrm>
          <a:prstGeom prst="rect">
            <a:avLst/>
          </a:prstGeom>
          <a:noFill/>
        </p:spPr>
        <p:txBody>
          <a:bodyPr wrap="square" rtlCol="1">
            <a:spAutoFit/>
          </a:bodyPr>
          <a:lstStyle/>
          <a:p>
            <a:pPr algn="ctr" fontAlgn="auto">
              <a:spcBef>
                <a:spcPts val="0"/>
              </a:spcBef>
              <a:spcAft>
                <a:spcPts val="0"/>
              </a:spcAft>
              <a:defRPr/>
            </a:pPr>
            <a:r>
              <a:rPr lang="ar-SA" sz="2400" b="1" dirty="0">
                <a:solidFill>
                  <a:srgbClr val="00B050"/>
                </a:solidFill>
              </a:rPr>
              <a:t>الهدف :</a:t>
            </a:r>
            <a:r>
              <a:rPr lang="ar-EG" dirty="0">
                <a:ln>
                  <a:solidFill>
                    <a:srgbClr val="002060"/>
                  </a:solidFill>
                </a:ln>
              </a:rPr>
              <a:t>1- </a:t>
            </a:r>
            <a:r>
              <a:rPr lang="ar-SA" dirty="0">
                <a:ln>
                  <a:solidFill>
                    <a:srgbClr val="002060"/>
                  </a:solidFill>
                </a:ln>
              </a:rPr>
              <a:t>أبين معاني الكلمات الغريبة. </a:t>
            </a:r>
            <a:endParaRPr lang="en-US" dirty="0">
              <a:ln>
                <a:solidFill>
                  <a:srgbClr val="002060"/>
                </a:solidFill>
              </a:ln>
            </a:endParaRPr>
          </a:p>
          <a:p>
            <a:pPr algn="ctr" fontAlgn="auto">
              <a:spcBef>
                <a:spcPts val="0"/>
              </a:spcBef>
              <a:spcAft>
                <a:spcPts val="0"/>
              </a:spcAft>
              <a:defRPr/>
            </a:pPr>
            <a:r>
              <a:rPr lang="ar-EG" dirty="0">
                <a:ln>
                  <a:solidFill>
                    <a:srgbClr val="002060"/>
                  </a:solidFill>
                </a:ln>
              </a:rPr>
              <a:t>2- </a:t>
            </a:r>
            <a:r>
              <a:rPr lang="ar-SA" dirty="0">
                <a:ln>
                  <a:solidFill>
                    <a:srgbClr val="002060"/>
                  </a:solidFill>
                </a:ln>
              </a:rPr>
              <a:t>أفسر الآيات (1-4) من سورة الجمعة تفسيراً سليماً. </a:t>
            </a:r>
            <a:endParaRPr lang="en-US" dirty="0">
              <a:ln>
                <a:solidFill>
                  <a:srgbClr val="002060"/>
                </a:solidFill>
              </a:ln>
            </a:endParaRPr>
          </a:p>
          <a:p>
            <a:pPr algn="ctr" fontAlgn="auto">
              <a:spcBef>
                <a:spcPts val="0"/>
              </a:spcBef>
              <a:spcAft>
                <a:spcPts val="0"/>
              </a:spcAft>
              <a:defRPr/>
            </a:pPr>
            <a:r>
              <a:rPr lang="ar-SA" dirty="0">
                <a:ln>
                  <a:solidFill>
                    <a:srgbClr val="002060"/>
                  </a:solidFill>
                </a:ln>
              </a:rPr>
              <a:t>3</a:t>
            </a:r>
            <a:r>
              <a:rPr lang="ar-EG" dirty="0">
                <a:ln>
                  <a:solidFill>
                    <a:srgbClr val="002060"/>
                  </a:solidFill>
                </a:ln>
              </a:rPr>
              <a:t>- </a:t>
            </a:r>
            <a:r>
              <a:rPr lang="ar-SA" dirty="0">
                <a:ln>
                  <a:solidFill>
                    <a:srgbClr val="002060"/>
                  </a:solidFill>
                </a:ln>
              </a:rPr>
              <a:t>استشعر فضل الله تعالى على العرب ببعثة محمد </a:t>
            </a:r>
            <a:r>
              <a:rPr lang="ar-SA" dirty="0">
                <a:ln>
                  <a:solidFill>
                    <a:srgbClr val="002060"/>
                  </a:solidFill>
                </a:ln>
                <a:sym typeface="AGA Arabesque"/>
              </a:rPr>
              <a:t></a:t>
            </a:r>
            <a:r>
              <a:rPr lang="ar-EG" dirty="0">
                <a:ln>
                  <a:solidFill>
                    <a:srgbClr val="002060"/>
                  </a:solidFill>
                </a:ln>
                <a:sym typeface="AGA Arabesque"/>
              </a:rPr>
              <a:t> </a:t>
            </a:r>
            <a:r>
              <a:rPr lang="ar-SA" dirty="0">
                <a:ln>
                  <a:solidFill>
                    <a:srgbClr val="002060"/>
                  </a:solidFill>
                </a:ln>
              </a:rPr>
              <a:t>.</a:t>
            </a:r>
          </a:p>
          <a:p>
            <a:pPr algn="ctr">
              <a:defRPr/>
            </a:pPr>
            <a:r>
              <a:rPr lang="ar-SA" dirty="0">
                <a:ln>
                  <a:solidFill>
                    <a:srgbClr val="002060"/>
                  </a:solidFill>
                </a:ln>
              </a:rPr>
              <a:t>           4</a:t>
            </a:r>
            <a:r>
              <a:rPr lang="ar-EG" dirty="0">
                <a:ln>
                  <a:solidFill>
                    <a:srgbClr val="002060"/>
                  </a:solidFill>
                </a:ln>
              </a:rPr>
              <a:t>- </a:t>
            </a:r>
            <a:r>
              <a:rPr lang="ar-SA" dirty="0">
                <a:ln>
                  <a:solidFill>
                    <a:srgbClr val="002060"/>
                  </a:solidFill>
                </a:ln>
              </a:rPr>
              <a:t>استنبط الفوائد والأحكام من الآيات. </a:t>
            </a:r>
            <a:endParaRPr lang="en-US" dirty="0">
              <a:ln>
                <a:solidFill>
                  <a:srgbClr val="002060"/>
                </a:solidFill>
              </a:ln>
            </a:endParaRPr>
          </a:p>
          <a:p>
            <a:endParaRPr lang="en-US" sz="2400" dirty="0">
              <a:solidFill>
                <a:srgbClr val="7030A0"/>
              </a:solidFill>
            </a:endParaRPr>
          </a:p>
          <a:p>
            <a:endParaRPr lang="ar-SA" b="1" dirty="0">
              <a:solidFill>
                <a:srgbClr val="002060"/>
              </a:solidFill>
            </a:endParaRPr>
          </a:p>
        </p:txBody>
      </p:sp>
      <p:sp>
        <p:nvSpPr>
          <p:cNvPr id="65" name="مستطيل مستدير الزوايا 64"/>
          <p:cNvSpPr/>
          <p:nvPr/>
        </p:nvSpPr>
        <p:spPr>
          <a:xfrm flipH="1">
            <a:off x="1259632" y="4212044"/>
            <a:ext cx="7185748" cy="2124535"/>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fontAlgn="auto">
              <a:spcBef>
                <a:spcPts val="0"/>
              </a:spcBef>
              <a:spcAft>
                <a:spcPts val="0"/>
              </a:spcAft>
              <a:defRPr/>
            </a:pPr>
            <a:r>
              <a:rPr lang="ar-SA" sz="2800" b="1" dirty="0">
                <a:solidFill>
                  <a:srgbClr val="C00000"/>
                </a:solidFill>
              </a:rPr>
              <a:t>  ـ أذكري بعض الأدعية التي فيها تسبيح وتنزيه لله؟</a:t>
            </a:r>
          </a:p>
          <a:p>
            <a:pPr fontAlgn="auto">
              <a:spcBef>
                <a:spcPts val="0"/>
              </a:spcBef>
              <a:spcAft>
                <a:spcPts val="0"/>
              </a:spcAft>
              <a:defRPr/>
            </a:pPr>
            <a:r>
              <a:rPr lang="ar-SA" sz="2800" b="1" dirty="0">
                <a:solidFill>
                  <a:srgbClr val="C00000"/>
                </a:solidFill>
              </a:rPr>
              <a:t>ـ استخرجي من الآية أسماء الله الحسنى ؟ </a:t>
            </a:r>
          </a:p>
          <a:p>
            <a:pPr fontAlgn="auto">
              <a:spcBef>
                <a:spcPts val="0"/>
              </a:spcBef>
              <a:spcAft>
                <a:spcPts val="0"/>
              </a:spcAft>
              <a:defRPr/>
            </a:pPr>
            <a:r>
              <a:rPr lang="ar-SA" sz="2800" b="1" dirty="0">
                <a:solidFill>
                  <a:srgbClr val="C00000"/>
                </a:solidFill>
              </a:rPr>
              <a:t>ـ استنبطي الفوائد من الآية ؟ </a:t>
            </a:r>
            <a:endParaRPr lang="en-US" sz="2800" b="1" dirty="0">
              <a:solidFill>
                <a:srgbClr val="C00000"/>
              </a:solidFill>
            </a:endParaRPr>
          </a:p>
        </p:txBody>
      </p:sp>
    </p:spTree>
    <p:extLst>
      <p:ext uri="{BB962C8B-B14F-4D97-AF65-F5344CB8AC3E}">
        <p14:creationId xmlns:p14="http://schemas.microsoft.com/office/powerpoint/2010/main" val="425203450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زوايا مستديرة 4">
            <a:extLst>
              <a:ext uri="{FF2B5EF4-FFF2-40B4-BE49-F238E27FC236}">
                <a16:creationId xmlns:a16="http://schemas.microsoft.com/office/drawing/2014/main" id="{70334580-7AF0-160C-8E84-048E8F100C89}"/>
              </a:ext>
            </a:extLst>
          </p:cNvPr>
          <p:cNvSpPr/>
          <p:nvPr/>
        </p:nvSpPr>
        <p:spPr>
          <a:xfrm>
            <a:off x="467544" y="1988840"/>
            <a:ext cx="8208912" cy="3708412"/>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SA" altLang="ru-RU" sz="3200" b="1">
                <a:solidFill>
                  <a:schemeClr val="tx2">
                    <a:lumMod val="75000"/>
                  </a:schemeClr>
                </a:solidFill>
                <a:cs typeface="Times New Roman" panose="02020603050405020304" pitchFamily="18" charset="0"/>
              </a:rPr>
              <a:t>يُسَبِّحُ لِلَّهِ مَا فِي السَّمَوَاتِ وَمَا فِي الأَرْضِ الْمَلِكِ الْقُدُّوسِ الْعَزِيزِ الْحَكِيمِ (1) </a:t>
            </a:r>
            <a:r>
              <a:rPr lang="ar-SA" altLang="ru-RU" sz="3200" b="1">
                <a:solidFill>
                  <a:schemeClr val="accent3">
                    <a:lumMod val="75000"/>
                  </a:schemeClr>
                </a:solidFill>
                <a:cs typeface="Times New Roman" panose="02020603050405020304" pitchFamily="18" charset="0"/>
              </a:rPr>
              <a:t>هُوَ الَّذِي بَعَثَ فِي الأُمِّيِّينَ رَسُولاً مِنْهُمْ يَتْلُو عَلَيْهِمْ آيَاتِهِ وَيُزَكِّيهِمْ وَيُعَلِّمُهُمْ الْكِتَابَ وَالْحِكْمَةَ وَإِنْ كَانُوا مِنْ قَبْلُ لَفِي ضَلالٍ مُبِينٍ (2) </a:t>
            </a:r>
            <a:r>
              <a:rPr lang="ar-SA" altLang="ru-RU" sz="3200" b="1">
                <a:solidFill>
                  <a:srgbClr val="002060"/>
                </a:solidFill>
                <a:cs typeface="Times New Roman" panose="02020603050405020304" pitchFamily="18" charset="0"/>
              </a:rPr>
              <a:t>وَآخَرِينَ مِنْهُمْ لَمَّا يَلْحَقُوا بِهِمْ وَهُوَ الْعَزِيزُ الْحَكِيمُ (3) ذَلِكَ فَضْلُ اللَّهِ يُؤْتِيهِ مَنْ يَشَاءُ وَاللَّهُ ذُو الْفَضْلِ الْعَظِيمِ (4)}.</a:t>
            </a:r>
            <a:endParaRPr lang="ar-SA" altLang="ru-RU" sz="3200" b="1" dirty="0">
              <a:solidFill>
                <a:srgbClr val="002060"/>
              </a:solidFill>
            </a:endParaRPr>
          </a:p>
        </p:txBody>
      </p:sp>
      <p:sp>
        <p:nvSpPr>
          <p:cNvPr id="6" name="مستطيل مستدير الزوايا 8">
            <a:extLst>
              <a:ext uri="{FF2B5EF4-FFF2-40B4-BE49-F238E27FC236}">
                <a16:creationId xmlns:a16="http://schemas.microsoft.com/office/drawing/2014/main" id="{9E56557D-64E4-F7C3-8AAA-965B2482E8FB}"/>
              </a:ext>
            </a:extLst>
          </p:cNvPr>
          <p:cNvSpPr/>
          <p:nvPr/>
        </p:nvSpPr>
        <p:spPr>
          <a:xfrm flipH="1">
            <a:off x="3851920" y="764704"/>
            <a:ext cx="4428256" cy="504056"/>
          </a:xfrm>
          <a:prstGeom prst="roundRect">
            <a:avLst/>
          </a:prstGeom>
          <a:ln/>
        </p:spPr>
        <p:style>
          <a:lnRef idx="1">
            <a:schemeClr val="dk1"/>
          </a:lnRef>
          <a:fillRef idx="2">
            <a:schemeClr val="dk1"/>
          </a:fillRef>
          <a:effectRef idx="1">
            <a:schemeClr val="dk1"/>
          </a:effectRef>
          <a:fontRef idx="minor">
            <a:schemeClr val="dk1"/>
          </a:fontRef>
        </p:style>
        <p:txBody>
          <a:bodyPr rtlCol="1" anchor="ctr"/>
          <a:lstStyle/>
          <a:p>
            <a:pPr algn="ctr" fontAlgn="auto">
              <a:spcBef>
                <a:spcPts val="0"/>
              </a:spcBef>
              <a:spcAft>
                <a:spcPts val="0"/>
              </a:spcAft>
              <a:defRPr/>
            </a:pPr>
            <a:r>
              <a:rPr lang="ar-SA" sz="3200" b="1" dirty="0">
                <a:solidFill>
                  <a:schemeClr val="accent2">
                    <a:lumMod val="75000"/>
                  </a:schemeClr>
                </a:solidFill>
              </a:rPr>
              <a:t>تفسير سورة الجمعة ( 1 ـ 4 )</a:t>
            </a:r>
            <a:endParaRPr lang="en-US" sz="2800" b="1" dirty="0">
              <a:solidFill>
                <a:schemeClr val="accent2">
                  <a:lumMod val="75000"/>
                </a:schemeClr>
              </a:solidFill>
            </a:endParaRPr>
          </a:p>
        </p:txBody>
      </p:sp>
    </p:spTree>
    <p:extLst>
      <p:ext uri="{BB962C8B-B14F-4D97-AF65-F5344CB8AC3E}">
        <p14:creationId xmlns:p14="http://schemas.microsoft.com/office/powerpoint/2010/main" val="3888507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flipH="1">
            <a:off x="119569" y="2403388"/>
            <a:ext cx="8796738" cy="1681814"/>
          </a:xfrm>
          <a:prstGeom prst="roundRect">
            <a:avLst/>
          </a:prstGeom>
        </p:spPr>
        <p:style>
          <a:lnRef idx="2">
            <a:schemeClr val="accent2"/>
          </a:lnRef>
          <a:fillRef idx="1">
            <a:schemeClr val="lt1"/>
          </a:fillRef>
          <a:effectRef idx="0">
            <a:schemeClr val="accent2"/>
          </a:effectRef>
          <a:fontRef idx="minor">
            <a:schemeClr val="dk1"/>
          </a:fontRef>
        </p:style>
        <p:txBody>
          <a:bodyPr rtlCol="1" anchor="ctr"/>
          <a:lstStyle/>
          <a:p>
            <a:pPr fontAlgn="auto">
              <a:spcBef>
                <a:spcPts val="0"/>
              </a:spcBef>
              <a:spcAft>
                <a:spcPts val="0"/>
              </a:spcAft>
              <a:defRPr/>
            </a:pPr>
            <a:r>
              <a:rPr lang="ar-SA" altLang="ru-RU" sz="3200" b="1" dirty="0">
                <a:solidFill>
                  <a:schemeClr val="tx1"/>
                </a:solidFill>
                <a:cs typeface="Times New Roman" panose="02020603050405020304" pitchFamily="18" charset="0"/>
              </a:rPr>
              <a:t>(هُوَ الَّذِي بَعَثَ فِي الأُمِّيِّينَ رَسُولاً مِنْهُمْ يَتْلُو عَلَيْهِمْ آيَاتِهِ وَيُزَكِّيهِمْ وَيُعَلِّمُهُمْ الْكِتَابَ وَالْحِكْمَةَ وَإِنْ كَانُوا مِنْ قَبْلُ لَفِي ضَلالٍ مُبِينٍ (2) </a:t>
            </a:r>
            <a:endParaRPr lang="en-US" sz="3200" b="1" dirty="0">
              <a:solidFill>
                <a:schemeClr val="tx1"/>
              </a:solidFill>
            </a:endParaRPr>
          </a:p>
        </p:txBody>
      </p:sp>
      <p:grpSp>
        <p:nvGrpSpPr>
          <p:cNvPr id="7" name="Group 4"/>
          <p:cNvGrpSpPr>
            <a:grpSpLocks noChangeAspect="1"/>
          </p:cNvGrpSpPr>
          <p:nvPr/>
        </p:nvGrpSpPr>
        <p:grpSpPr bwMode="auto">
          <a:xfrm>
            <a:off x="5467" y="-12165"/>
            <a:ext cx="4494525" cy="2277878"/>
            <a:chOff x="2245" y="210"/>
            <a:chExt cx="3230" cy="589"/>
          </a:xfrm>
        </p:grpSpPr>
        <p:sp>
          <p:nvSpPr>
            <p:cNvPr id="8" name="AutoShape 3"/>
            <p:cNvSpPr>
              <a:spLocks noChangeAspect="1" noChangeArrowheads="1" noTextEdit="1"/>
            </p:cNvSpPr>
            <p:nvPr/>
          </p:nvSpPr>
          <p:spPr bwMode="auto">
            <a:xfrm>
              <a:off x="2245" y="210"/>
              <a:ext cx="3230" cy="589"/>
            </a:xfrm>
            <a:prstGeom prst="rect">
              <a:avLst/>
            </a:prstGeom>
            <a:solidFill>
              <a:srgbClr val="ED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9" name="Freeform 5"/>
            <p:cNvSpPr>
              <a:spLocks/>
            </p:cNvSpPr>
            <p:nvPr/>
          </p:nvSpPr>
          <p:spPr bwMode="auto">
            <a:xfrm>
              <a:off x="2327" y="735"/>
              <a:ext cx="1849" cy="15"/>
            </a:xfrm>
            <a:custGeom>
              <a:avLst/>
              <a:gdLst>
                <a:gd name="T0" fmla="*/ 0 w 1849"/>
                <a:gd name="T1" fmla="*/ 15 h 15"/>
                <a:gd name="T2" fmla="*/ 0 w 1849"/>
                <a:gd name="T3" fmla="*/ 15 h 15"/>
                <a:gd name="T4" fmla="*/ 1849 w 1849"/>
                <a:gd name="T5" fmla="*/ 15 h 15"/>
                <a:gd name="T6" fmla="*/ 1849 w 1849"/>
                <a:gd name="T7" fmla="*/ 0 h 15"/>
                <a:gd name="T8" fmla="*/ 0 w 1849"/>
                <a:gd name="T9" fmla="*/ 0 h 15"/>
                <a:gd name="T10" fmla="*/ 0 w 1849"/>
                <a:gd name="T11" fmla="*/ 0 h 15"/>
                <a:gd name="T12" fmla="*/ 0 w 184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1849" h="15">
                  <a:moveTo>
                    <a:pt x="0" y="15"/>
                  </a:moveTo>
                  <a:lnTo>
                    <a:pt x="0" y="15"/>
                  </a:lnTo>
                  <a:lnTo>
                    <a:pt x="1849" y="15"/>
                  </a:lnTo>
                  <a:lnTo>
                    <a:pt x="1849" y="0"/>
                  </a:lnTo>
                  <a:lnTo>
                    <a:pt x="0" y="0"/>
                  </a:lnTo>
                  <a:lnTo>
                    <a:pt x="0" y="0"/>
                  </a:lnTo>
                  <a:lnTo>
                    <a:pt x="0" y="1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 name="Freeform 6"/>
            <p:cNvSpPr>
              <a:spLocks/>
            </p:cNvSpPr>
            <p:nvPr/>
          </p:nvSpPr>
          <p:spPr bwMode="auto">
            <a:xfrm>
              <a:off x="2245" y="709"/>
              <a:ext cx="82" cy="41"/>
            </a:xfrm>
            <a:custGeom>
              <a:avLst/>
              <a:gdLst>
                <a:gd name="T0" fmla="*/ 0 w 82"/>
                <a:gd name="T1" fmla="*/ 0 h 41"/>
                <a:gd name="T2" fmla="*/ 0 w 82"/>
                <a:gd name="T3" fmla="*/ 0 h 41"/>
                <a:gd name="T4" fmla="*/ 0 w 82"/>
                <a:gd name="T5" fmla="*/ 3 h 41"/>
                <a:gd name="T6" fmla="*/ 3 w 82"/>
                <a:gd name="T7" fmla="*/ 8 h 41"/>
                <a:gd name="T8" fmla="*/ 3 w 82"/>
                <a:gd name="T9" fmla="*/ 11 h 41"/>
                <a:gd name="T10" fmla="*/ 6 w 82"/>
                <a:gd name="T11" fmla="*/ 16 h 41"/>
                <a:gd name="T12" fmla="*/ 9 w 82"/>
                <a:gd name="T13" fmla="*/ 20 h 41"/>
                <a:gd name="T14" fmla="*/ 16 w 82"/>
                <a:gd name="T15" fmla="*/ 23 h 41"/>
                <a:gd name="T16" fmla="*/ 19 w 82"/>
                <a:gd name="T17" fmla="*/ 26 h 41"/>
                <a:gd name="T18" fmla="*/ 25 w 82"/>
                <a:gd name="T19" fmla="*/ 30 h 41"/>
                <a:gd name="T20" fmla="*/ 28 w 82"/>
                <a:gd name="T21" fmla="*/ 31 h 41"/>
                <a:gd name="T22" fmla="*/ 35 w 82"/>
                <a:gd name="T23" fmla="*/ 35 h 41"/>
                <a:gd name="T24" fmla="*/ 44 w 82"/>
                <a:gd name="T25" fmla="*/ 36 h 41"/>
                <a:gd name="T26" fmla="*/ 51 w 82"/>
                <a:gd name="T27" fmla="*/ 38 h 41"/>
                <a:gd name="T28" fmla="*/ 57 w 82"/>
                <a:gd name="T29" fmla="*/ 40 h 41"/>
                <a:gd name="T30" fmla="*/ 66 w 82"/>
                <a:gd name="T31" fmla="*/ 41 h 41"/>
                <a:gd name="T32" fmla="*/ 73 w 82"/>
                <a:gd name="T33" fmla="*/ 41 h 41"/>
                <a:gd name="T34" fmla="*/ 82 w 82"/>
                <a:gd name="T35" fmla="*/ 41 h 41"/>
                <a:gd name="T36" fmla="*/ 82 w 82"/>
                <a:gd name="T37" fmla="*/ 26 h 41"/>
                <a:gd name="T38" fmla="*/ 76 w 82"/>
                <a:gd name="T39" fmla="*/ 26 h 41"/>
                <a:gd name="T40" fmla="*/ 73 w 82"/>
                <a:gd name="T41" fmla="*/ 26 h 41"/>
                <a:gd name="T42" fmla="*/ 66 w 82"/>
                <a:gd name="T43" fmla="*/ 25 h 41"/>
                <a:gd name="T44" fmla="*/ 63 w 82"/>
                <a:gd name="T45" fmla="*/ 25 h 41"/>
                <a:gd name="T46" fmla="*/ 57 w 82"/>
                <a:gd name="T47" fmla="*/ 23 h 41"/>
                <a:gd name="T48" fmla="*/ 54 w 82"/>
                <a:gd name="T49" fmla="*/ 21 h 41"/>
                <a:gd name="T50" fmla="*/ 47 w 82"/>
                <a:gd name="T51" fmla="*/ 20 h 41"/>
                <a:gd name="T52" fmla="*/ 44 w 82"/>
                <a:gd name="T53" fmla="*/ 18 h 41"/>
                <a:gd name="T54" fmla="*/ 41 w 82"/>
                <a:gd name="T55" fmla="*/ 16 h 41"/>
                <a:gd name="T56" fmla="*/ 38 w 82"/>
                <a:gd name="T57" fmla="*/ 15 h 41"/>
                <a:gd name="T58" fmla="*/ 35 w 82"/>
                <a:gd name="T59" fmla="*/ 11 h 41"/>
                <a:gd name="T60" fmla="*/ 35 w 82"/>
                <a:gd name="T61" fmla="*/ 10 h 41"/>
                <a:gd name="T62" fmla="*/ 32 w 82"/>
                <a:gd name="T63" fmla="*/ 6 h 41"/>
                <a:gd name="T64" fmla="*/ 32 w 82"/>
                <a:gd name="T65" fmla="*/ 5 h 41"/>
                <a:gd name="T66" fmla="*/ 28 w 82"/>
                <a:gd name="T67" fmla="*/ 1 h 41"/>
                <a:gd name="T68" fmla="*/ 28 w 82"/>
                <a:gd name="T69" fmla="*/ 0 h 41"/>
                <a:gd name="T70" fmla="*/ 28 w 82"/>
                <a:gd name="T71" fmla="*/ 0 h 41"/>
                <a:gd name="T72" fmla="*/ 0 w 82"/>
                <a:gd name="T73"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0"/>
                  </a:moveTo>
                  <a:lnTo>
                    <a:pt x="0" y="0"/>
                  </a:lnTo>
                  <a:lnTo>
                    <a:pt x="0" y="3"/>
                  </a:lnTo>
                  <a:lnTo>
                    <a:pt x="3" y="8"/>
                  </a:lnTo>
                  <a:lnTo>
                    <a:pt x="3" y="11"/>
                  </a:lnTo>
                  <a:lnTo>
                    <a:pt x="6" y="16"/>
                  </a:lnTo>
                  <a:lnTo>
                    <a:pt x="9" y="20"/>
                  </a:lnTo>
                  <a:lnTo>
                    <a:pt x="16" y="23"/>
                  </a:lnTo>
                  <a:lnTo>
                    <a:pt x="19" y="26"/>
                  </a:lnTo>
                  <a:lnTo>
                    <a:pt x="25" y="30"/>
                  </a:lnTo>
                  <a:lnTo>
                    <a:pt x="28" y="31"/>
                  </a:lnTo>
                  <a:lnTo>
                    <a:pt x="35" y="35"/>
                  </a:lnTo>
                  <a:lnTo>
                    <a:pt x="44" y="36"/>
                  </a:lnTo>
                  <a:lnTo>
                    <a:pt x="51" y="38"/>
                  </a:lnTo>
                  <a:lnTo>
                    <a:pt x="57" y="40"/>
                  </a:lnTo>
                  <a:lnTo>
                    <a:pt x="66" y="41"/>
                  </a:lnTo>
                  <a:lnTo>
                    <a:pt x="73" y="41"/>
                  </a:lnTo>
                  <a:lnTo>
                    <a:pt x="82" y="41"/>
                  </a:lnTo>
                  <a:lnTo>
                    <a:pt x="82" y="26"/>
                  </a:lnTo>
                  <a:lnTo>
                    <a:pt x="76" y="26"/>
                  </a:lnTo>
                  <a:lnTo>
                    <a:pt x="73" y="26"/>
                  </a:lnTo>
                  <a:lnTo>
                    <a:pt x="66" y="25"/>
                  </a:lnTo>
                  <a:lnTo>
                    <a:pt x="63" y="25"/>
                  </a:lnTo>
                  <a:lnTo>
                    <a:pt x="57" y="23"/>
                  </a:lnTo>
                  <a:lnTo>
                    <a:pt x="54" y="21"/>
                  </a:lnTo>
                  <a:lnTo>
                    <a:pt x="47" y="20"/>
                  </a:lnTo>
                  <a:lnTo>
                    <a:pt x="44" y="18"/>
                  </a:lnTo>
                  <a:lnTo>
                    <a:pt x="41" y="16"/>
                  </a:lnTo>
                  <a:lnTo>
                    <a:pt x="38" y="15"/>
                  </a:lnTo>
                  <a:lnTo>
                    <a:pt x="35" y="11"/>
                  </a:lnTo>
                  <a:lnTo>
                    <a:pt x="35" y="10"/>
                  </a:lnTo>
                  <a:lnTo>
                    <a:pt x="32" y="6"/>
                  </a:lnTo>
                  <a:lnTo>
                    <a:pt x="32" y="5"/>
                  </a:lnTo>
                  <a:lnTo>
                    <a:pt x="28" y="1"/>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1" name="Freeform 7"/>
            <p:cNvSpPr>
              <a:spLocks/>
            </p:cNvSpPr>
            <p:nvPr/>
          </p:nvSpPr>
          <p:spPr bwMode="auto">
            <a:xfrm>
              <a:off x="2245" y="254"/>
              <a:ext cx="28" cy="455"/>
            </a:xfrm>
            <a:custGeom>
              <a:avLst/>
              <a:gdLst>
                <a:gd name="T0" fmla="*/ 0 w 28"/>
                <a:gd name="T1" fmla="*/ 0 h 455"/>
                <a:gd name="T2" fmla="*/ 0 w 28"/>
                <a:gd name="T3" fmla="*/ 0 h 455"/>
                <a:gd name="T4" fmla="*/ 0 w 28"/>
                <a:gd name="T5" fmla="*/ 455 h 455"/>
                <a:gd name="T6" fmla="*/ 28 w 28"/>
                <a:gd name="T7" fmla="*/ 455 h 455"/>
                <a:gd name="T8" fmla="*/ 28 w 28"/>
                <a:gd name="T9" fmla="*/ 0 h 455"/>
                <a:gd name="T10" fmla="*/ 28 w 28"/>
                <a:gd name="T11" fmla="*/ 0 h 455"/>
                <a:gd name="T12" fmla="*/ 0 w 28"/>
                <a:gd name="T13" fmla="*/ 0 h 455"/>
              </a:gdLst>
              <a:ahLst/>
              <a:cxnLst>
                <a:cxn ang="0">
                  <a:pos x="T0" y="T1"/>
                </a:cxn>
                <a:cxn ang="0">
                  <a:pos x="T2" y="T3"/>
                </a:cxn>
                <a:cxn ang="0">
                  <a:pos x="T4" y="T5"/>
                </a:cxn>
                <a:cxn ang="0">
                  <a:pos x="T6" y="T7"/>
                </a:cxn>
                <a:cxn ang="0">
                  <a:pos x="T8" y="T9"/>
                </a:cxn>
                <a:cxn ang="0">
                  <a:pos x="T10" y="T11"/>
                </a:cxn>
                <a:cxn ang="0">
                  <a:pos x="T12" y="T13"/>
                </a:cxn>
              </a:cxnLst>
              <a:rect l="0" t="0" r="r" b="b"/>
              <a:pathLst>
                <a:path w="28" h="455">
                  <a:moveTo>
                    <a:pt x="0" y="0"/>
                  </a:moveTo>
                  <a:lnTo>
                    <a:pt x="0" y="0"/>
                  </a:lnTo>
                  <a:lnTo>
                    <a:pt x="0" y="455"/>
                  </a:lnTo>
                  <a:lnTo>
                    <a:pt x="28" y="455"/>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2" name="Freeform 8"/>
            <p:cNvSpPr>
              <a:spLocks/>
            </p:cNvSpPr>
            <p:nvPr/>
          </p:nvSpPr>
          <p:spPr bwMode="auto">
            <a:xfrm>
              <a:off x="2245" y="210"/>
              <a:ext cx="82" cy="44"/>
            </a:xfrm>
            <a:custGeom>
              <a:avLst/>
              <a:gdLst>
                <a:gd name="T0" fmla="*/ 82 w 82"/>
                <a:gd name="T1" fmla="*/ 0 h 44"/>
                <a:gd name="T2" fmla="*/ 82 w 82"/>
                <a:gd name="T3" fmla="*/ 0 h 44"/>
                <a:gd name="T4" fmla="*/ 73 w 82"/>
                <a:gd name="T5" fmla="*/ 0 h 44"/>
                <a:gd name="T6" fmla="*/ 66 w 82"/>
                <a:gd name="T7" fmla="*/ 2 h 44"/>
                <a:gd name="T8" fmla="*/ 57 w 82"/>
                <a:gd name="T9" fmla="*/ 2 h 44"/>
                <a:gd name="T10" fmla="*/ 51 w 82"/>
                <a:gd name="T11" fmla="*/ 3 h 44"/>
                <a:gd name="T12" fmla="*/ 44 w 82"/>
                <a:gd name="T13" fmla="*/ 5 h 44"/>
                <a:gd name="T14" fmla="*/ 35 w 82"/>
                <a:gd name="T15" fmla="*/ 7 h 44"/>
                <a:gd name="T16" fmla="*/ 28 w 82"/>
                <a:gd name="T17" fmla="*/ 10 h 44"/>
                <a:gd name="T18" fmla="*/ 25 w 82"/>
                <a:gd name="T19" fmla="*/ 13 h 44"/>
                <a:gd name="T20" fmla="*/ 19 w 82"/>
                <a:gd name="T21" fmla="*/ 15 h 44"/>
                <a:gd name="T22" fmla="*/ 13 w 82"/>
                <a:gd name="T23" fmla="*/ 18 h 44"/>
                <a:gd name="T24" fmla="*/ 9 w 82"/>
                <a:gd name="T25" fmla="*/ 23 h 44"/>
                <a:gd name="T26" fmla="*/ 6 w 82"/>
                <a:gd name="T27" fmla="*/ 27 h 44"/>
                <a:gd name="T28" fmla="*/ 3 w 82"/>
                <a:gd name="T29" fmla="*/ 30 h 44"/>
                <a:gd name="T30" fmla="*/ 3 w 82"/>
                <a:gd name="T31" fmla="*/ 35 h 44"/>
                <a:gd name="T32" fmla="*/ 0 w 82"/>
                <a:gd name="T33" fmla="*/ 38 h 44"/>
                <a:gd name="T34" fmla="*/ 0 w 82"/>
                <a:gd name="T35" fmla="*/ 44 h 44"/>
                <a:gd name="T36" fmla="*/ 28 w 82"/>
                <a:gd name="T37" fmla="*/ 44 h 44"/>
                <a:gd name="T38" fmla="*/ 28 w 82"/>
                <a:gd name="T39" fmla="*/ 40 h 44"/>
                <a:gd name="T40" fmla="*/ 32 w 82"/>
                <a:gd name="T41" fmla="*/ 38 h 44"/>
                <a:gd name="T42" fmla="*/ 32 w 82"/>
                <a:gd name="T43" fmla="*/ 35 h 44"/>
                <a:gd name="T44" fmla="*/ 35 w 82"/>
                <a:gd name="T45" fmla="*/ 32 h 44"/>
                <a:gd name="T46" fmla="*/ 35 w 82"/>
                <a:gd name="T47" fmla="*/ 30 h 44"/>
                <a:gd name="T48" fmla="*/ 38 w 82"/>
                <a:gd name="T49" fmla="*/ 28 h 44"/>
                <a:gd name="T50" fmla="*/ 41 w 82"/>
                <a:gd name="T51" fmla="*/ 25 h 44"/>
                <a:gd name="T52" fmla="*/ 44 w 82"/>
                <a:gd name="T53" fmla="*/ 23 h 44"/>
                <a:gd name="T54" fmla="*/ 47 w 82"/>
                <a:gd name="T55" fmla="*/ 22 h 44"/>
                <a:gd name="T56" fmla="*/ 54 w 82"/>
                <a:gd name="T57" fmla="*/ 20 h 44"/>
                <a:gd name="T58" fmla="*/ 57 w 82"/>
                <a:gd name="T59" fmla="*/ 18 h 44"/>
                <a:gd name="T60" fmla="*/ 60 w 82"/>
                <a:gd name="T61" fmla="*/ 18 h 44"/>
                <a:gd name="T62" fmla="*/ 66 w 82"/>
                <a:gd name="T63" fmla="*/ 17 h 44"/>
                <a:gd name="T64" fmla="*/ 73 w 82"/>
                <a:gd name="T65" fmla="*/ 17 h 44"/>
                <a:gd name="T66" fmla="*/ 76 w 82"/>
                <a:gd name="T67" fmla="*/ 15 h 44"/>
                <a:gd name="T68" fmla="*/ 82 w 82"/>
                <a:gd name="T69" fmla="*/ 15 h 44"/>
                <a:gd name="T70" fmla="*/ 82 w 82"/>
                <a:gd name="T71" fmla="*/ 15 h 44"/>
                <a:gd name="T72" fmla="*/ 82 w 82"/>
                <a:gd name="T7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0"/>
                  </a:moveTo>
                  <a:lnTo>
                    <a:pt x="82" y="0"/>
                  </a:lnTo>
                  <a:lnTo>
                    <a:pt x="73" y="0"/>
                  </a:lnTo>
                  <a:lnTo>
                    <a:pt x="66" y="2"/>
                  </a:lnTo>
                  <a:lnTo>
                    <a:pt x="57" y="2"/>
                  </a:lnTo>
                  <a:lnTo>
                    <a:pt x="51" y="3"/>
                  </a:lnTo>
                  <a:lnTo>
                    <a:pt x="44" y="5"/>
                  </a:lnTo>
                  <a:lnTo>
                    <a:pt x="35" y="7"/>
                  </a:lnTo>
                  <a:lnTo>
                    <a:pt x="28" y="10"/>
                  </a:lnTo>
                  <a:lnTo>
                    <a:pt x="25" y="13"/>
                  </a:lnTo>
                  <a:lnTo>
                    <a:pt x="19" y="15"/>
                  </a:lnTo>
                  <a:lnTo>
                    <a:pt x="13" y="18"/>
                  </a:lnTo>
                  <a:lnTo>
                    <a:pt x="9" y="23"/>
                  </a:lnTo>
                  <a:lnTo>
                    <a:pt x="6" y="27"/>
                  </a:lnTo>
                  <a:lnTo>
                    <a:pt x="3" y="30"/>
                  </a:lnTo>
                  <a:lnTo>
                    <a:pt x="3" y="35"/>
                  </a:lnTo>
                  <a:lnTo>
                    <a:pt x="0" y="38"/>
                  </a:lnTo>
                  <a:lnTo>
                    <a:pt x="0" y="44"/>
                  </a:lnTo>
                  <a:lnTo>
                    <a:pt x="28" y="44"/>
                  </a:lnTo>
                  <a:lnTo>
                    <a:pt x="28" y="40"/>
                  </a:lnTo>
                  <a:lnTo>
                    <a:pt x="32" y="38"/>
                  </a:lnTo>
                  <a:lnTo>
                    <a:pt x="32" y="35"/>
                  </a:lnTo>
                  <a:lnTo>
                    <a:pt x="35" y="32"/>
                  </a:lnTo>
                  <a:lnTo>
                    <a:pt x="35" y="30"/>
                  </a:lnTo>
                  <a:lnTo>
                    <a:pt x="38" y="28"/>
                  </a:lnTo>
                  <a:lnTo>
                    <a:pt x="41" y="25"/>
                  </a:lnTo>
                  <a:lnTo>
                    <a:pt x="44" y="23"/>
                  </a:lnTo>
                  <a:lnTo>
                    <a:pt x="47" y="22"/>
                  </a:lnTo>
                  <a:lnTo>
                    <a:pt x="54" y="20"/>
                  </a:lnTo>
                  <a:lnTo>
                    <a:pt x="57" y="18"/>
                  </a:lnTo>
                  <a:lnTo>
                    <a:pt x="60" y="18"/>
                  </a:lnTo>
                  <a:lnTo>
                    <a:pt x="66" y="17"/>
                  </a:lnTo>
                  <a:lnTo>
                    <a:pt x="73" y="17"/>
                  </a:lnTo>
                  <a:lnTo>
                    <a:pt x="76" y="15"/>
                  </a:lnTo>
                  <a:lnTo>
                    <a:pt x="82" y="15"/>
                  </a:lnTo>
                  <a:lnTo>
                    <a:pt x="82" y="15"/>
                  </a:lnTo>
                  <a:lnTo>
                    <a:pt x="8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3" name="Freeform 9"/>
            <p:cNvSpPr>
              <a:spLocks/>
            </p:cNvSpPr>
            <p:nvPr/>
          </p:nvSpPr>
          <p:spPr bwMode="auto">
            <a:xfrm>
              <a:off x="2327" y="210"/>
              <a:ext cx="2962" cy="15"/>
            </a:xfrm>
            <a:custGeom>
              <a:avLst/>
              <a:gdLst>
                <a:gd name="T0" fmla="*/ 2962 w 2962"/>
                <a:gd name="T1" fmla="*/ 0 h 15"/>
                <a:gd name="T2" fmla="*/ 2962 w 2962"/>
                <a:gd name="T3" fmla="*/ 0 h 15"/>
                <a:gd name="T4" fmla="*/ 0 w 2962"/>
                <a:gd name="T5" fmla="*/ 0 h 15"/>
                <a:gd name="T6" fmla="*/ 0 w 2962"/>
                <a:gd name="T7" fmla="*/ 15 h 15"/>
                <a:gd name="T8" fmla="*/ 2962 w 2962"/>
                <a:gd name="T9" fmla="*/ 15 h 15"/>
                <a:gd name="T10" fmla="*/ 2962 w 2962"/>
                <a:gd name="T11" fmla="*/ 15 h 15"/>
                <a:gd name="T12" fmla="*/ 2962 w 296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962" h="15">
                  <a:moveTo>
                    <a:pt x="2962" y="0"/>
                  </a:moveTo>
                  <a:lnTo>
                    <a:pt x="2962" y="0"/>
                  </a:lnTo>
                  <a:lnTo>
                    <a:pt x="0" y="0"/>
                  </a:lnTo>
                  <a:lnTo>
                    <a:pt x="0" y="15"/>
                  </a:lnTo>
                  <a:lnTo>
                    <a:pt x="2962" y="15"/>
                  </a:lnTo>
                  <a:lnTo>
                    <a:pt x="2962" y="15"/>
                  </a:lnTo>
                  <a:lnTo>
                    <a:pt x="296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4" name="Freeform 10"/>
            <p:cNvSpPr>
              <a:spLocks/>
            </p:cNvSpPr>
            <p:nvPr/>
          </p:nvSpPr>
          <p:spPr bwMode="auto">
            <a:xfrm>
              <a:off x="5289" y="210"/>
              <a:ext cx="82" cy="44"/>
            </a:xfrm>
            <a:custGeom>
              <a:avLst/>
              <a:gdLst>
                <a:gd name="T0" fmla="*/ 82 w 82"/>
                <a:gd name="T1" fmla="*/ 44 h 44"/>
                <a:gd name="T2" fmla="*/ 82 w 82"/>
                <a:gd name="T3" fmla="*/ 44 h 44"/>
                <a:gd name="T4" fmla="*/ 82 w 82"/>
                <a:gd name="T5" fmla="*/ 38 h 44"/>
                <a:gd name="T6" fmla="*/ 82 w 82"/>
                <a:gd name="T7" fmla="*/ 35 h 44"/>
                <a:gd name="T8" fmla="*/ 79 w 82"/>
                <a:gd name="T9" fmla="*/ 30 h 44"/>
                <a:gd name="T10" fmla="*/ 75 w 82"/>
                <a:gd name="T11" fmla="*/ 27 h 44"/>
                <a:gd name="T12" fmla="*/ 72 w 82"/>
                <a:gd name="T13" fmla="*/ 23 h 44"/>
                <a:gd name="T14" fmla="*/ 69 w 82"/>
                <a:gd name="T15" fmla="*/ 18 h 44"/>
                <a:gd name="T16" fmla="*/ 63 w 82"/>
                <a:gd name="T17" fmla="*/ 15 h 44"/>
                <a:gd name="T18" fmla="*/ 56 w 82"/>
                <a:gd name="T19" fmla="*/ 13 h 44"/>
                <a:gd name="T20" fmla="*/ 53 w 82"/>
                <a:gd name="T21" fmla="*/ 10 h 44"/>
                <a:gd name="T22" fmla="*/ 47 w 82"/>
                <a:gd name="T23" fmla="*/ 7 h 44"/>
                <a:gd name="T24" fmla="*/ 37 w 82"/>
                <a:gd name="T25" fmla="*/ 5 h 44"/>
                <a:gd name="T26" fmla="*/ 31 w 82"/>
                <a:gd name="T27" fmla="*/ 3 h 44"/>
                <a:gd name="T28" fmla="*/ 25 w 82"/>
                <a:gd name="T29" fmla="*/ 2 h 44"/>
                <a:gd name="T30" fmla="*/ 15 w 82"/>
                <a:gd name="T31" fmla="*/ 2 h 44"/>
                <a:gd name="T32" fmla="*/ 9 w 82"/>
                <a:gd name="T33" fmla="*/ 0 h 44"/>
                <a:gd name="T34" fmla="*/ 0 w 82"/>
                <a:gd name="T35" fmla="*/ 0 h 44"/>
                <a:gd name="T36" fmla="*/ 0 w 82"/>
                <a:gd name="T37" fmla="*/ 15 h 44"/>
                <a:gd name="T38" fmla="*/ 6 w 82"/>
                <a:gd name="T39" fmla="*/ 15 h 44"/>
                <a:gd name="T40" fmla="*/ 9 w 82"/>
                <a:gd name="T41" fmla="*/ 17 h 44"/>
                <a:gd name="T42" fmla="*/ 15 w 82"/>
                <a:gd name="T43" fmla="*/ 17 h 44"/>
                <a:gd name="T44" fmla="*/ 22 w 82"/>
                <a:gd name="T45" fmla="*/ 18 h 44"/>
                <a:gd name="T46" fmla="*/ 25 w 82"/>
                <a:gd name="T47" fmla="*/ 18 h 44"/>
                <a:gd name="T48" fmla="*/ 28 w 82"/>
                <a:gd name="T49" fmla="*/ 20 h 44"/>
                <a:gd name="T50" fmla="*/ 34 w 82"/>
                <a:gd name="T51" fmla="*/ 22 h 44"/>
                <a:gd name="T52" fmla="*/ 37 w 82"/>
                <a:gd name="T53" fmla="*/ 23 h 44"/>
                <a:gd name="T54" fmla="*/ 41 w 82"/>
                <a:gd name="T55" fmla="*/ 25 h 44"/>
                <a:gd name="T56" fmla="*/ 44 w 82"/>
                <a:gd name="T57" fmla="*/ 28 h 44"/>
                <a:gd name="T58" fmla="*/ 47 w 82"/>
                <a:gd name="T59" fmla="*/ 30 h 44"/>
                <a:gd name="T60" fmla="*/ 47 w 82"/>
                <a:gd name="T61" fmla="*/ 32 h 44"/>
                <a:gd name="T62" fmla="*/ 50 w 82"/>
                <a:gd name="T63" fmla="*/ 35 h 44"/>
                <a:gd name="T64" fmla="*/ 50 w 82"/>
                <a:gd name="T65" fmla="*/ 38 h 44"/>
                <a:gd name="T66" fmla="*/ 53 w 82"/>
                <a:gd name="T67" fmla="*/ 40 h 44"/>
                <a:gd name="T68" fmla="*/ 53 w 82"/>
                <a:gd name="T69" fmla="*/ 44 h 44"/>
                <a:gd name="T70" fmla="*/ 53 w 82"/>
                <a:gd name="T71" fmla="*/ 44 h 44"/>
                <a:gd name="T72" fmla="*/ 82 w 82"/>
                <a:gd name="T7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44"/>
                  </a:moveTo>
                  <a:lnTo>
                    <a:pt x="82" y="44"/>
                  </a:lnTo>
                  <a:lnTo>
                    <a:pt x="82" y="38"/>
                  </a:lnTo>
                  <a:lnTo>
                    <a:pt x="82" y="35"/>
                  </a:lnTo>
                  <a:lnTo>
                    <a:pt x="79" y="30"/>
                  </a:lnTo>
                  <a:lnTo>
                    <a:pt x="75" y="27"/>
                  </a:lnTo>
                  <a:lnTo>
                    <a:pt x="72" y="23"/>
                  </a:lnTo>
                  <a:lnTo>
                    <a:pt x="69" y="18"/>
                  </a:lnTo>
                  <a:lnTo>
                    <a:pt x="63" y="15"/>
                  </a:lnTo>
                  <a:lnTo>
                    <a:pt x="56" y="13"/>
                  </a:lnTo>
                  <a:lnTo>
                    <a:pt x="53" y="10"/>
                  </a:lnTo>
                  <a:lnTo>
                    <a:pt x="47" y="7"/>
                  </a:lnTo>
                  <a:lnTo>
                    <a:pt x="37" y="5"/>
                  </a:lnTo>
                  <a:lnTo>
                    <a:pt x="31" y="3"/>
                  </a:lnTo>
                  <a:lnTo>
                    <a:pt x="25" y="2"/>
                  </a:lnTo>
                  <a:lnTo>
                    <a:pt x="15" y="2"/>
                  </a:lnTo>
                  <a:lnTo>
                    <a:pt x="9" y="0"/>
                  </a:lnTo>
                  <a:lnTo>
                    <a:pt x="0" y="0"/>
                  </a:lnTo>
                  <a:lnTo>
                    <a:pt x="0" y="15"/>
                  </a:lnTo>
                  <a:lnTo>
                    <a:pt x="6" y="15"/>
                  </a:lnTo>
                  <a:lnTo>
                    <a:pt x="9" y="17"/>
                  </a:lnTo>
                  <a:lnTo>
                    <a:pt x="15" y="17"/>
                  </a:lnTo>
                  <a:lnTo>
                    <a:pt x="22" y="18"/>
                  </a:lnTo>
                  <a:lnTo>
                    <a:pt x="25" y="18"/>
                  </a:lnTo>
                  <a:lnTo>
                    <a:pt x="28" y="20"/>
                  </a:lnTo>
                  <a:lnTo>
                    <a:pt x="34" y="22"/>
                  </a:lnTo>
                  <a:lnTo>
                    <a:pt x="37" y="23"/>
                  </a:lnTo>
                  <a:lnTo>
                    <a:pt x="41" y="25"/>
                  </a:lnTo>
                  <a:lnTo>
                    <a:pt x="44" y="28"/>
                  </a:lnTo>
                  <a:lnTo>
                    <a:pt x="47" y="30"/>
                  </a:lnTo>
                  <a:lnTo>
                    <a:pt x="47" y="32"/>
                  </a:lnTo>
                  <a:lnTo>
                    <a:pt x="50" y="35"/>
                  </a:lnTo>
                  <a:lnTo>
                    <a:pt x="50" y="38"/>
                  </a:lnTo>
                  <a:lnTo>
                    <a:pt x="53" y="40"/>
                  </a:lnTo>
                  <a:lnTo>
                    <a:pt x="53" y="44"/>
                  </a:lnTo>
                  <a:lnTo>
                    <a:pt x="53" y="44"/>
                  </a:lnTo>
                  <a:lnTo>
                    <a:pt x="82" y="4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5" name="Freeform 11"/>
            <p:cNvSpPr>
              <a:spLocks/>
            </p:cNvSpPr>
            <p:nvPr/>
          </p:nvSpPr>
          <p:spPr bwMode="auto">
            <a:xfrm>
              <a:off x="5342" y="254"/>
              <a:ext cx="29" cy="455"/>
            </a:xfrm>
            <a:custGeom>
              <a:avLst/>
              <a:gdLst>
                <a:gd name="T0" fmla="*/ 29 w 29"/>
                <a:gd name="T1" fmla="*/ 455 h 455"/>
                <a:gd name="T2" fmla="*/ 29 w 29"/>
                <a:gd name="T3" fmla="*/ 455 h 455"/>
                <a:gd name="T4" fmla="*/ 29 w 29"/>
                <a:gd name="T5" fmla="*/ 0 h 455"/>
                <a:gd name="T6" fmla="*/ 0 w 29"/>
                <a:gd name="T7" fmla="*/ 0 h 455"/>
                <a:gd name="T8" fmla="*/ 0 w 29"/>
                <a:gd name="T9" fmla="*/ 455 h 455"/>
                <a:gd name="T10" fmla="*/ 0 w 29"/>
                <a:gd name="T11" fmla="*/ 455 h 455"/>
                <a:gd name="T12" fmla="*/ 29 w 29"/>
                <a:gd name="T13" fmla="*/ 455 h 455"/>
              </a:gdLst>
              <a:ahLst/>
              <a:cxnLst>
                <a:cxn ang="0">
                  <a:pos x="T0" y="T1"/>
                </a:cxn>
                <a:cxn ang="0">
                  <a:pos x="T2" y="T3"/>
                </a:cxn>
                <a:cxn ang="0">
                  <a:pos x="T4" y="T5"/>
                </a:cxn>
                <a:cxn ang="0">
                  <a:pos x="T6" y="T7"/>
                </a:cxn>
                <a:cxn ang="0">
                  <a:pos x="T8" y="T9"/>
                </a:cxn>
                <a:cxn ang="0">
                  <a:pos x="T10" y="T11"/>
                </a:cxn>
                <a:cxn ang="0">
                  <a:pos x="T12" y="T13"/>
                </a:cxn>
              </a:cxnLst>
              <a:rect l="0" t="0" r="r" b="b"/>
              <a:pathLst>
                <a:path w="29" h="455">
                  <a:moveTo>
                    <a:pt x="29" y="455"/>
                  </a:moveTo>
                  <a:lnTo>
                    <a:pt x="29" y="455"/>
                  </a:lnTo>
                  <a:lnTo>
                    <a:pt x="29" y="0"/>
                  </a:lnTo>
                  <a:lnTo>
                    <a:pt x="0" y="0"/>
                  </a:lnTo>
                  <a:lnTo>
                    <a:pt x="0" y="455"/>
                  </a:lnTo>
                  <a:lnTo>
                    <a:pt x="0" y="455"/>
                  </a:lnTo>
                  <a:lnTo>
                    <a:pt x="29" y="45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6" name="Freeform 12"/>
            <p:cNvSpPr>
              <a:spLocks/>
            </p:cNvSpPr>
            <p:nvPr/>
          </p:nvSpPr>
          <p:spPr bwMode="auto">
            <a:xfrm>
              <a:off x="5289" y="709"/>
              <a:ext cx="82" cy="41"/>
            </a:xfrm>
            <a:custGeom>
              <a:avLst/>
              <a:gdLst>
                <a:gd name="T0" fmla="*/ 0 w 82"/>
                <a:gd name="T1" fmla="*/ 41 h 41"/>
                <a:gd name="T2" fmla="*/ 0 w 82"/>
                <a:gd name="T3" fmla="*/ 41 h 41"/>
                <a:gd name="T4" fmla="*/ 9 w 82"/>
                <a:gd name="T5" fmla="*/ 41 h 41"/>
                <a:gd name="T6" fmla="*/ 15 w 82"/>
                <a:gd name="T7" fmla="*/ 41 h 41"/>
                <a:gd name="T8" fmla="*/ 25 w 82"/>
                <a:gd name="T9" fmla="*/ 40 h 41"/>
                <a:gd name="T10" fmla="*/ 31 w 82"/>
                <a:gd name="T11" fmla="*/ 38 h 41"/>
                <a:gd name="T12" fmla="*/ 37 w 82"/>
                <a:gd name="T13" fmla="*/ 36 h 41"/>
                <a:gd name="T14" fmla="*/ 47 w 82"/>
                <a:gd name="T15" fmla="*/ 35 h 41"/>
                <a:gd name="T16" fmla="*/ 53 w 82"/>
                <a:gd name="T17" fmla="*/ 31 h 41"/>
                <a:gd name="T18" fmla="*/ 56 w 82"/>
                <a:gd name="T19" fmla="*/ 30 h 41"/>
                <a:gd name="T20" fmla="*/ 63 w 82"/>
                <a:gd name="T21" fmla="*/ 26 h 41"/>
                <a:gd name="T22" fmla="*/ 69 w 82"/>
                <a:gd name="T23" fmla="*/ 23 h 41"/>
                <a:gd name="T24" fmla="*/ 72 w 82"/>
                <a:gd name="T25" fmla="*/ 20 h 41"/>
                <a:gd name="T26" fmla="*/ 75 w 82"/>
                <a:gd name="T27" fmla="*/ 16 h 41"/>
                <a:gd name="T28" fmla="*/ 79 w 82"/>
                <a:gd name="T29" fmla="*/ 11 h 41"/>
                <a:gd name="T30" fmla="*/ 82 w 82"/>
                <a:gd name="T31" fmla="*/ 8 h 41"/>
                <a:gd name="T32" fmla="*/ 82 w 82"/>
                <a:gd name="T33" fmla="*/ 3 h 41"/>
                <a:gd name="T34" fmla="*/ 82 w 82"/>
                <a:gd name="T35" fmla="*/ 0 h 41"/>
                <a:gd name="T36" fmla="*/ 53 w 82"/>
                <a:gd name="T37" fmla="*/ 0 h 41"/>
                <a:gd name="T38" fmla="*/ 53 w 82"/>
                <a:gd name="T39" fmla="*/ 1 h 41"/>
                <a:gd name="T40" fmla="*/ 50 w 82"/>
                <a:gd name="T41" fmla="*/ 5 h 41"/>
                <a:gd name="T42" fmla="*/ 50 w 82"/>
                <a:gd name="T43" fmla="*/ 6 h 41"/>
                <a:gd name="T44" fmla="*/ 47 w 82"/>
                <a:gd name="T45" fmla="*/ 10 h 41"/>
                <a:gd name="T46" fmla="*/ 47 w 82"/>
                <a:gd name="T47" fmla="*/ 11 h 41"/>
                <a:gd name="T48" fmla="*/ 44 w 82"/>
                <a:gd name="T49" fmla="*/ 15 h 41"/>
                <a:gd name="T50" fmla="*/ 41 w 82"/>
                <a:gd name="T51" fmla="*/ 16 h 41"/>
                <a:gd name="T52" fmla="*/ 37 w 82"/>
                <a:gd name="T53" fmla="*/ 18 h 41"/>
                <a:gd name="T54" fmla="*/ 34 w 82"/>
                <a:gd name="T55" fmla="*/ 20 h 41"/>
                <a:gd name="T56" fmla="*/ 28 w 82"/>
                <a:gd name="T57" fmla="*/ 21 h 41"/>
                <a:gd name="T58" fmla="*/ 25 w 82"/>
                <a:gd name="T59" fmla="*/ 23 h 41"/>
                <a:gd name="T60" fmla="*/ 22 w 82"/>
                <a:gd name="T61" fmla="*/ 25 h 41"/>
                <a:gd name="T62" fmla="*/ 15 w 82"/>
                <a:gd name="T63" fmla="*/ 25 h 41"/>
                <a:gd name="T64" fmla="*/ 9 w 82"/>
                <a:gd name="T65" fmla="*/ 26 h 41"/>
                <a:gd name="T66" fmla="*/ 6 w 82"/>
                <a:gd name="T67" fmla="*/ 26 h 41"/>
                <a:gd name="T68" fmla="*/ 0 w 82"/>
                <a:gd name="T69" fmla="*/ 26 h 41"/>
                <a:gd name="T70" fmla="*/ 0 w 82"/>
                <a:gd name="T71" fmla="*/ 26 h 41"/>
                <a:gd name="T72" fmla="*/ 0 w 82"/>
                <a:gd name="T7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41"/>
                  </a:moveTo>
                  <a:lnTo>
                    <a:pt x="0" y="41"/>
                  </a:lnTo>
                  <a:lnTo>
                    <a:pt x="9" y="41"/>
                  </a:lnTo>
                  <a:lnTo>
                    <a:pt x="15" y="41"/>
                  </a:lnTo>
                  <a:lnTo>
                    <a:pt x="25" y="40"/>
                  </a:lnTo>
                  <a:lnTo>
                    <a:pt x="31" y="38"/>
                  </a:lnTo>
                  <a:lnTo>
                    <a:pt x="37" y="36"/>
                  </a:lnTo>
                  <a:lnTo>
                    <a:pt x="47" y="35"/>
                  </a:lnTo>
                  <a:lnTo>
                    <a:pt x="53" y="31"/>
                  </a:lnTo>
                  <a:lnTo>
                    <a:pt x="56" y="30"/>
                  </a:lnTo>
                  <a:lnTo>
                    <a:pt x="63" y="26"/>
                  </a:lnTo>
                  <a:lnTo>
                    <a:pt x="69" y="23"/>
                  </a:lnTo>
                  <a:lnTo>
                    <a:pt x="72" y="20"/>
                  </a:lnTo>
                  <a:lnTo>
                    <a:pt x="75" y="16"/>
                  </a:lnTo>
                  <a:lnTo>
                    <a:pt x="79" y="11"/>
                  </a:lnTo>
                  <a:lnTo>
                    <a:pt x="82" y="8"/>
                  </a:lnTo>
                  <a:lnTo>
                    <a:pt x="82" y="3"/>
                  </a:lnTo>
                  <a:lnTo>
                    <a:pt x="82" y="0"/>
                  </a:lnTo>
                  <a:lnTo>
                    <a:pt x="53" y="0"/>
                  </a:lnTo>
                  <a:lnTo>
                    <a:pt x="53" y="1"/>
                  </a:lnTo>
                  <a:lnTo>
                    <a:pt x="50" y="5"/>
                  </a:lnTo>
                  <a:lnTo>
                    <a:pt x="50" y="6"/>
                  </a:lnTo>
                  <a:lnTo>
                    <a:pt x="47" y="10"/>
                  </a:lnTo>
                  <a:lnTo>
                    <a:pt x="47" y="11"/>
                  </a:lnTo>
                  <a:lnTo>
                    <a:pt x="44" y="15"/>
                  </a:lnTo>
                  <a:lnTo>
                    <a:pt x="41" y="16"/>
                  </a:lnTo>
                  <a:lnTo>
                    <a:pt x="37" y="18"/>
                  </a:lnTo>
                  <a:lnTo>
                    <a:pt x="34" y="20"/>
                  </a:lnTo>
                  <a:lnTo>
                    <a:pt x="28" y="21"/>
                  </a:lnTo>
                  <a:lnTo>
                    <a:pt x="25" y="23"/>
                  </a:lnTo>
                  <a:lnTo>
                    <a:pt x="22" y="25"/>
                  </a:lnTo>
                  <a:lnTo>
                    <a:pt x="15" y="25"/>
                  </a:lnTo>
                  <a:lnTo>
                    <a:pt x="9" y="26"/>
                  </a:lnTo>
                  <a:lnTo>
                    <a:pt x="6" y="26"/>
                  </a:lnTo>
                  <a:lnTo>
                    <a:pt x="0" y="26"/>
                  </a:lnTo>
                  <a:lnTo>
                    <a:pt x="0" y="26"/>
                  </a:lnTo>
                  <a:lnTo>
                    <a:pt x="0" y="41"/>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7" name="Freeform 13"/>
            <p:cNvSpPr>
              <a:spLocks/>
            </p:cNvSpPr>
            <p:nvPr/>
          </p:nvSpPr>
          <p:spPr bwMode="auto">
            <a:xfrm>
              <a:off x="5077" y="735"/>
              <a:ext cx="212" cy="15"/>
            </a:xfrm>
            <a:custGeom>
              <a:avLst/>
              <a:gdLst>
                <a:gd name="T0" fmla="*/ 0 w 212"/>
                <a:gd name="T1" fmla="*/ 9 h 15"/>
                <a:gd name="T2" fmla="*/ 0 w 212"/>
                <a:gd name="T3" fmla="*/ 15 h 15"/>
                <a:gd name="T4" fmla="*/ 212 w 212"/>
                <a:gd name="T5" fmla="*/ 15 h 15"/>
                <a:gd name="T6" fmla="*/ 212 w 212"/>
                <a:gd name="T7" fmla="*/ 0 h 15"/>
                <a:gd name="T8" fmla="*/ 0 w 212"/>
                <a:gd name="T9" fmla="*/ 0 h 15"/>
                <a:gd name="T10" fmla="*/ 0 w 212"/>
                <a:gd name="T11" fmla="*/ 9 h 15"/>
                <a:gd name="T12" fmla="*/ 0 w 212"/>
                <a:gd name="T13" fmla="*/ 9 h 15"/>
              </a:gdLst>
              <a:ahLst/>
              <a:cxnLst>
                <a:cxn ang="0">
                  <a:pos x="T0" y="T1"/>
                </a:cxn>
                <a:cxn ang="0">
                  <a:pos x="T2" y="T3"/>
                </a:cxn>
                <a:cxn ang="0">
                  <a:pos x="T4" y="T5"/>
                </a:cxn>
                <a:cxn ang="0">
                  <a:pos x="T6" y="T7"/>
                </a:cxn>
                <a:cxn ang="0">
                  <a:pos x="T8" y="T9"/>
                </a:cxn>
                <a:cxn ang="0">
                  <a:pos x="T10" y="T11"/>
                </a:cxn>
                <a:cxn ang="0">
                  <a:pos x="T12" y="T13"/>
                </a:cxn>
              </a:cxnLst>
              <a:rect l="0" t="0" r="r" b="b"/>
              <a:pathLst>
                <a:path w="212" h="15">
                  <a:moveTo>
                    <a:pt x="0" y="9"/>
                  </a:moveTo>
                  <a:lnTo>
                    <a:pt x="0" y="15"/>
                  </a:lnTo>
                  <a:lnTo>
                    <a:pt x="212" y="15"/>
                  </a:lnTo>
                  <a:lnTo>
                    <a:pt x="212" y="0"/>
                  </a:lnTo>
                  <a:lnTo>
                    <a:pt x="0" y="0"/>
                  </a:lnTo>
                  <a:lnTo>
                    <a:pt x="0" y="9"/>
                  </a:lnTo>
                  <a:lnTo>
                    <a:pt x="0" y="9"/>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 name="Freeform 14"/>
            <p:cNvSpPr>
              <a:spLocks/>
            </p:cNvSpPr>
            <p:nvPr/>
          </p:nvSpPr>
          <p:spPr bwMode="auto">
            <a:xfrm>
              <a:off x="4201" y="715"/>
              <a:ext cx="83" cy="49"/>
            </a:xfrm>
            <a:custGeom>
              <a:avLst/>
              <a:gdLst>
                <a:gd name="T0" fmla="*/ 73 w 83"/>
                <a:gd name="T1" fmla="*/ 24 h 49"/>
                <a:gd name="T2" fmla="*/ 83 w 83"/>
                <a:gd name="T3" fmla="*/ 49 h 49"/>
                <a:gd name="T4" fmla="*/ 13 w 83"/>
                <a:gd name="T5" fmla="*/ 39 h 49"/>
                <a:gd name="T6" fmla="*/ 10 w 83"/>
                <a:gd name="T7" fmla="*/ 39 h 49"/>
                <a:gd name="T8" fmla="*/ 10 w 83"/>
                <a:gd name="T9" fmla="*/ 37 h 49"/>
                <a:gd name="T10" fmla="*/ 7 w 83"/>
                <a:gd name="T11" fmla="*/ 37 h 49"/>
                <a:gd name="T12" fmla="*/ 7 w 83"/>
                <a:gd name="T13" fmla="*/ 35 h 49"/>
                <a:gd name="T14" fmla="*/ 3 w 83"/>
                <a:gd name="T15" fmla="*/ 35 h 49"/>
                <a:gd name="T16" fmla="*/ 3 w 83"/>
                <a:gd name="T17" fmla="*/ 34 h 49"/>
                <a:gd name="T18" fmla="*/ 0 w 83"/>
                <a:gd name="T19" fmla="*/ 34 h 49"/>
                <a:gd name="T20" fmla="*/ 0 w 83"/>
                <a:gd name="T21" fmla="*/ 32 h 49"/>
                <a:gd name="T22" fmla="*/ 0 w 83"/>
                <a:gd name="T23" fmla="*/ 30 h 49"/>
                <a:gd name="T24" fmla="*/ 3 w 83"/>
                <a:gd name="T25" fmla="*/ 29 h 49"/>
                <a:gd name="T26" fmla="*/ 3 w 83"/>
                <a:gd name="T27" fmla="*/ 27 h 49"/>
                <a:gd name="T28" fmla="*/ 7 w 83"/>
                <a:gd name="T29" fmla="*/ 25 h 49"/>
                <a:gd name="T30" fmla="*/ 64 w 83"/>
                <a:gd name="T31" fmla="*/ 0 h 49"/>
                <a:gd name="T32" fmla="*/ 73 w 83"/>
                <a:gd name="T33" fmla="*/ 24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3" h="49">
                  <a:moveTo>
                    <a:pt x="73" y="24"/>
                  </a:moveTo>
                  <a:lnTo>
                    <a:pt x="83" y="49"/>
                  </a:lnTo>
                  <a:lnTo>
                    <a:pt x="13" y="39"/>
                  </a:lnTo>
                  <a:lnTo>
                    <a:pt x="10" y="39"/>
                  </a:lnTo>
                  <a:lnTo>
                    <a:pt x="10" y="37"/>
                  </a:lnTo>
                  <a:lnTo>
                    <a:pt x="7" y="37"/>
                  </a:lnTo>
                  <a:lnTo>
                    <a:pt x="7" y="35"/>
                  </a:lnTo>
                  <a:lnTo>
                    <a:pt x="3" y="35"/>
                  </a:lnTo>
                  <a:lnTo>
                    <a:pt x="3" y="34"/>
                  </a:lnTo>
                  <a:lnTo>
                    <a:pt x="0" y="34"/>
                  </a:lnTo>
                  <a:lnTo>
                    <a:pt x="0" y="32"/>
                  </a:lnTo>
                  <a:lnTo>
                    <a:pt x="0" y="30"/>
                  </a:lnTo>
                  <a:lnTo>
                    <a:pt x="3" y="29"/>
                  </a:lnTo>
                  <a:lnTo>
                    <a:pt x="3" y="27"/>
                  </a:lnTo>
                  <a:lnTo>
                    <a:pt x="7" y="25"/>
                  </a:lnTo>
                  <a:lnTo>
                    <a:pt x="64" y="0"/>
                  </a:lnTo>
                  <a:lnTo>
                    <a:pt x="73" y="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9" name="Freeform 15"/>
            <p:cNvSpPr>
              <a:spLocks/>
            </p:cNvSpPr>
            <p:nvPr/>
          </p:nvSpPr>
          <p:spPr bwMode="auto">
            <a:xfrm>
              <a:off x="4265" y="642"/>
              <a:ext cx="224" cy="152"/>
            </a:xfrm>
            <a:custGeom>
              <a:avLst/>
              <a:gdLst>
                <a:gd name="T0" fmla="*/ 19 w 224"/>
                <a:gd name="T1" fmla="*/ 122 h 152"/>
                <a:gd name="T2" fmla="*/ 224 w 224"/>
                <a:gd name="T3" fmla="*/ 152 h 152"/>
                <a:gd name="T4" fmla="*/ 221 w 224"/>
                <a:gd name="T5" fmla="*/ 77 h 152"/>
                <a:gd name="T6" fmla="*/ 161 w 224"/>
                <a:gd name="T7" fmla="*/ 0 h 152"/>
                <a:gd name="T8" fmla="*/ 0 w 224"/>
                <a:gd name="T9" fmla="*/ 73 h 152"/>
                <a:gd name="T10" fmla="*/ 19 w 224"/>
                <a:gd name="T11" fmla="*/ 122 h 152"/>
              </a:gdLst>
              <a:ahLst/>
              <a:cxnLst>
                <a:cxn ang="0">
                  <a:pos x="T0" y="T1"/>
                </a:cxn>
                <a:cxn ang="0">
                  <a:pos x="T2" y="T3"/>
                </a:cxn>
                <a:cxn ang="0">
                  <a:pos x="T4" y="T5"/>
                </a:cxn>
                <a:cxn ang="0">
                  <a:pos x="T6" y="T7"/>
                </a:cxn>
                <a:cxn ang="0">
                  <a:pos x="T8" y="T9"/>
                </a:cxn>
                <a:cxn ang="0">
                  <a:pos x="T10" y="T11"/>
                </a:cxn>
              </a:cxnLst>
              <a:rect l="0" t="0" r="r" b="b"/>
              <a:pathLst>
                <a:path w="224" h="152">
                  <a:moveTo>
                    <a:pt x="19" y="122"/>
                  </a:moveTo>
                  <a:lnTo>
                    <a:pt x="224" y="152"/>
                  </a:lnTo>
                  <a:lnTo>
                    <a:pt x="221" y="77"/>
                  </a:lnTo>
                  <a:lnTo>
                    <a:pt x="161" y="0"/>
                  </a:lnTo>
                  <a:lnTo>
                    <a:pt x="0" y="73"/>
                  </a:lnTo>
                  <a:lnTo>
                    <a:pt x="19" y="1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0" name="Freeform 16"/>
            <p:cNvSpPr>
              <a:spLocks/>
            </p:cNvSpPr>
            <p:nvPr/>
          </p:nvSpPr>
          <p:spPr bwMode="auto">
            <a:xfrm>
              <a:off x="4432" y="605"/>
              <a:ext cx="721" cy="145"/>
            </a:xfrm>
            <a:custGeom>
              <a:avLst/>
              <a:gdLst>
                <a:gd name="T0" fmla="*/ 16 w 721"/>
                <a:gd name="T1" fmla="*/ 80 h 145"/>
                <a:gd name="T2" fmla="*/ 10 w 721"/>
                <a:gd name="T3" fmla="*/ 84 h 145"/>
                <a:gd name="T4" fmla="*/ 6 w 721"/>
                <a:gd name="T5" fmla="*/ 89 h 145"/>
                <a:gd name="T6" fmla="*/ 3 w 721"/>
                <a:gd name="T7" fmla="*/ 92 h 145"/>
                <a:gd name="T8" fmla="*/ 3 w 721"/>
                <a:gd name="T9" fmla="*/ 97 h 145"/>
                <a:gd name="T10" fmla="*/ 0 w 721"/>
                <a:gd name="T11" fmla="*/ 102 h 145"/>
                <a:gd name="T12" fmla="*/ 0 w 721"/>
                <a:gd name="T13" fmla="*/ 105 h 145"/>
                <a:gd name="T14" fmla="*/ 0 w 721"/>
                <a:gd name="T15" fmla="*/ 110 h 145"/>
                <a:gd name="T16" fmla="*/ 3 w 721"/>
                <a:gd name="T17" fmla="*/ 115 h 145"/>
                <a:gd name="T18" fmla="*/ 3 w 721"/>
                <a:gd name="T19" fmla="*/ 120 h 145"/>
                <a:gd name="T20" fmla="*/ 6 w 721"/>
                <a:gd name="T21" fmla="*/ 124 h 145"/>
                <a:gd name="T22" fmla="*/ 13 w 721"/>
                <a:gd name="T23" fmla="*/ 129 h 145"/>
                <a:gd name="T24" fmla="*/ 16 w 721"/>
                <a:gd name="T25" fmla="*/ 132 h 145"/>
                <a:gd name="T26" fmla="*/ 22 w 721"/>
                <a:gd name="T27" fmla="*/ 135 h 145"/>
                <a:gd name="T28" fmla="*/ 25 w 721"/>
                <a:gd name="T29" fmla="*/ 140 h 145"/>
                <a:gd name="T30" fmla="*/ 32 w 721"/>
                <a:gd name="T31" fmla="*/ 142 h 145"/>
                <a:gd name="T32" fmla="*/ 41 w 721"/>
                <a:gd name="T33" fmla="*/ 145 h 145"/>
                <a:gd name="T34" fmla="*/ 721 w 721"/>
                <a:gd name="T35" fmla="*/ 65 h 145"/>
                <a:gd name="T36" fmla="*/ 692 w 721"/>
                <a:gd name="T37" fmla="*/ 0 h 145"/>
                <a:gd name="T38" fmla="*/ 16 w 721"/>
                <a:gd name="T39" fmla="*/ 8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21" h="145">
                  <a:moveTo>
                    <a:pt x="16" y="80"/>
                  </a:moveTo>
                  <a:lnTo>
                    <a:pt x="10" y="84"/>
                  </a:lnTo>
                  <a:lnTo>
                    <a:pt x="6" y="89"/>
                  </a:lnTo>
                  <a:lnTo>
                    <a:pt x="3" y="92"/>
                  </a:lnTo>
                  <a:lnTo>
                    <a:pt x="3" y="97"/>
                  </a:lnTo>
                  <a:lnTo>
                    <a:pt x="0" y="102"/>
                  </a:lnTo>
                  <a:lnTo>
                    <a:pt x="0" y="105"/>
                  </a:lnTo>
                  <a:lnTo>
                    <a:pt x="0" y="110"/>
                  </a:lnTo>
                  <a:lnTo>
                    <a:pt x="3" y="115"/>
                  </a:lnTo>
                  <a:lnTo>
                    <a:pt x="3" y="120"/>
                  </a:lnTo>
                  <a:lnTo>
                    <a:pt x="6" y="124"/>
                  </a:lnTo>
                  <a:lnTo>
                    <a:pt x="13" y="129"/>
                  </a:lnTo>
                  <a:lnTo>
                    <a:pt x="16" y="132"/>
                  </a:lnTo>
                  <a:lnTo>
                    <a:pt x="22" y="135"/>
                  </a:lnTo>
                  <a:lnTo>
                    <a:pt x="25" y="140"/>
                  </a:lnTo>
                  <a:lnTo>
                    <a:pt x="32" y="142"/>
                  </a:lnTo>
                  <a:lnTo>
                    <a:pt x="41" y="145"/>
                  </a:lnTo>
                  <a:lnTo>
                    <a:pt x="721" y="65"/>
                  </a:lnTo>
                  <a:lnTo>
                    <a:pt x="692" y="0"/>
                  </a:lnTo>
                  <a:lnTo>
                    <a:pt x="16"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1" name="Freeform 17"/>
            <p:cNvSpPr>
              <a:spLocks/>
            </p:cNvSpPr>
            <p:nvPr/>
          </p:nvSpPr>
          <p:spPr bwMode="auto">
            <a:xfrm>
              <a:off x="4429" y="684"/>
              <a:ext cx="44" cy="68"/>
            </a:xfrm>
            <a:custGeom>
              <a:avLst/>
              <a:gdLst>
                <a:gd name="T0" fmla="*/ 44 w 44"/>
                <a:gd name="T1" fmla="*/ 65 h 68"/>
                <a:gd name="T2" fmla="*/ 44 w 44"/>
                <a:gd name="T3" fmla="*/ 65 h 68"/>
                <a:gd name="T4" fmla="*/ 38 w 44"/>
                <a:gd name="T5" fmla="*/ 63 h 68"/>
                <a:gd name="T6" fmla="*/ 31 w 44"/>
                <a:gd name="T7" fmla="*/ 60 h 68"/>
                <a:gd name="T8" fmla="*/ 25 w 44"/>
                <a:gd name="T9" fmla="*/ 56 h 68"/>
                <a:gd name="T10" fmla="*/ 22 w 44"/>
                <a:gd name="T11" fmla="*/ 51 h 68"/>
                <a:gd name="T12" fmla="*/ 19 w 44"/>
                <a:gd name="T13" fmla="*/ 48 h 68"/>
                <a:gd name="T14" fmla="*/ 13 w 44"/>
                <a:gd name="T15" fmla="*/ 45 h 68"/>
                <a:gd name="T16" fmla="*/ 13 w 44"/>
                <a:gd name="T17" fmla="*/ 40 h 68"/>
                <a:gd name="T18" fmla="*/ 9 w 44"/>
                <a:gd name="T19" fmla="*/ 36 h 68"/>
                <a:gd name="T20" fmla="*/ 9 w 44"/>
                <a:gd name="T21" fmla="*/ 31 h 68"/>
                <a:gd name="T22" fmla="*/ 6 w 44"/>
                <a:gd name="T23" fmla="*/ 26 h 68"/>
                <a:gd name="T24" fmla="*/ 6 w 44"/>
                <a:gd name="T25" fmla="*/ 23 h 68"/>
                <a:gd name="T26" fmla="*/ 9 w 44"/>
                <a:gd name="T27" fmla="*/ 18 h 68"/>
                <a:gd name="T28" fmla="*/ 13 w 44"/>
                <a:gd name="T29" fmla="*/ 15 h 68"/>
                <a:gd name="T30" fmla="*/ 13 w 44"/>
                <a:gd name="T31" fmla="*/ 10 h 68"/>
                <a:gd name="T32" fmla="*/ 16 w 44"/>
                <a:gd name="T33" fmla="*/ 6 h 68"/>
                <a:gd name="T34" fmla="*/ 22 w 44"/>
                <a:gd name="T35" fmla="*/ 1 h 68"/>
                <a:gd name="T36" fmla="*/ 16 w 44"/>
                <a:gd name="T37" fmla="*/ 0 h 68"/>
                <a:gd name="T38" fmla="*/ 9 w 44"/>
                <a:gd name="T39" fmla="*/ 5 h 68"/>
                <a:gd name="T40" fmla="*/ 6 w 44"/>
                <a:gd name="T41" fmla="*/ 8 h 68"/>
                <a:gd name="T42" fmla="*/ 3 w 44"/>
                <a:gd name="T43" fmla="*/ 13 h 68"/>
                <a:gd name="T44" fmla="*/ 3 w 44"/>
                <a:gd name="T45" fmla="*/ 18 h 68"/>
                <a:gd name="T46" fmla="*/ 0 w 44"/>
                <a:gd name="T47" fmla="*/ 23 h 68"/>
                <a:gd name="T48" fmla="*/ 0 w 44"/>
                <a:gd name="T49" fmla="*/ 26 h 68"/>
                <a:gd name="T50" fmla="*/ 0 w 44"/>
                <a:gd name="T51" fmla="*/ 31 h 68"/>
                <a:gd name="T52" fmla="*/ 3 w 44"/>
                <a:gd name="T53" fmla="*/ 36 h 68"/>
                <a:gd name="T54" fmla="*/ 3 w 44"/>
                <a:gd name="T55" fmla="*/ 41 h 68"/>
                <a:gd name="T56" fmla="*/ 6 w 44"/>
                <a:gd name="T57" fmla="*/ 46 h 68"/>
                <a:gd name="T58" fmla="*/ 13 w 44"/>
                <a:gd name="T59" fmla="*/ 50 h 68"/>
                <a:gd name="T60" fmla="*/ 16 w 44"/>
                <a:gd name="T61" fmla="*/ 55 h 68"/>
                <a:gd name="T62" fmla="*/ 22 w 44"/>
                <a:gd name="T63" fmla="*/ 58 h 68"/>
                <a:gd name="T64" fmla="*/ 25 w 44"/>
                <a:gd name="T65" fmla="*/ 61 h 68"/>
                <a:gd name="T66" fmla="*/ 35 w 44"/>
                <a:gd name="T67" fmla="*/ 65 h 68"/>
                <a:gd name="T68" fmla="*/ 41 w 44"/>
                <a:gd name="T69" fmla="*/ 68 h 68"/>
                <a:gd name="T70" fmla="*/ 44 w 44"/>
                <a:gd name="T71" fmla="*/ 68 h 68"/>
                <a:gd name="T72" fmla="*/ 41 w 44"/>
                <a:gd name="T73" fmla="*/ 68 h 68"/>
                <a:gd name="T74" fmla="*/ 44 w 44"/>
                <a:gd name="T75" fmla="*/ 68 h 68"/>
                <a:gd name="T76" fmla="*/ 44 w 44"/>
                <a:gd name="T77" fmla="*/ 68 h 68"/>
                <a:gd name="T78" fmla="*/ 44 w 44"/>
                <a:gd name="T79" fmla="*/ 6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4" h="68">
                  <a:moveTo>
                    <a:pt x="44" y="65"/>
                  </a:moveTo>
                  <a:lnTo>
                    <a:pt x="44" y="65"/>
                  </a:lnTo>
                  <a:lnTo>
                    <a:pt x="38" y="63"/>
                  </a:lnTo>
                  <a:lnTo>
                    <a:pt x="31" y="60"/>
                  </a:lnTo>
                  <a:lnTo>
                    <a:pt x="25" y="56"/>
                  </a:lnTo>
                  <a:lnTo>
                    <a:pt x="22" y="51"/>
                  </a:lnTo>
                  <a:lnTo>
                    <a:pt x="19" y="48"/>
                  </a:lnTo>
                  <a:lnTo>
                    <a:pt x="13" y="45"/>
                  </a:lnTo>
                  <a:lnTo>
                    <a:pt x="13" y="40"/>
                  </a:lnTo>
                  <a:lnTo>
                    <a:pt x="9" y="36"/>
                  </a:lnTo>
                  <a:lnTo>
                    <a:pt x="9" y="31"/>
                  </a:lnTo>
                  <a:lnTo>
                    <a:pt x="6" y="26"/>
                  </a:lnTo>
                  <a:lnTo>
                    <a:pt x="6" y="23"/>
                  </a:lnTo>
                  <a:lnTo>
                    <a:pt x="9" y="18"/>
                  </a:lnTo>
                  <a:lnTo>
                    <a:pt x="13" y="15"/>
                  </a:lnTo>
                  <a:lnTo>
                    <a:pt x="13" y="10"/>
                  </a:lnTo>
                  <a:lnTo>
                    <a:pt x="16" y="6"/>
                  </a:lnTo>
                  <a:lnTo>
                    <a:pt x="22" y="1"/>
                  </a:lnTo>
                  <a:lnTo>
                    <a:pt x="16" y="0"/>
                  </a:lnTo>
                  <a:lnTo>
                    <a:pt x="9" y="5"/>
                  </a:lnTo>
                  <a:lnTo>
                    <a:pt x="6" y="8"/>
                  </a:lnTo>
                  <a:lnTo>
                    <a:pt x="3" y="13"/>
                  </a:lnTo>
                  <a:lnTo>
                    <a:pt x="3" y="18"/>
                  </a:lnTo>
                  <a:lnTo>
                    <a:pt x="0" y="23"/>
                  </a:lnTo>
                  <a:lnTo>
                    <a:pt x="0" y="26"/>
                  </a:lnTo>
                  <a:lnTo>
                    <a:pt x="0" y="31"/>
                  </a:lnTo>
                  <a:lnTo>
                    <a:pt x="3" y="36"/>
                  </a:lnTo>
                  <a:lnTo>
                    <a:pt x="3" y="41"/>
                  </a:lnTo>
                  <a:lnTo>
                    <a:pt x="6" y="46"/>
                  </a:lnTo>
                  <a:lnTo>
                    <a:pt x="13" y="50"/>
                  </a:lnTo>
                  <a:lnTo>
                    <a:pt x="16" y="55"/>
                  </a:lnTo>
                  <a:lnTo>
                    <a:pt x="22" y="58"/>
                  </a:lnTo>
                  <a:lnTo>
                    <a:pt x="25" y="61"/>
                  </a:lnTo>
                  <a:lnTo>
                    <a:pt x="35" y="65"/>
                  </a:lnTo>
                  <a:lnTo>
                    <a:pt x="41" y="68"/>
                  </a:lnTo>
                  <a:lnTo>
                    <a:pt x="44" y="68"/>
                  </a:lnTo>
                  <a:lnTo>
                    <a:pt x="41" y="68"/>
                  </a:lnTo>
                  <a:lnTo>
                    <a:pt x="44" y="68"/>
                  </a:lnTo>
                  <a:lnTo>
                    <a:pt x="44" y="68"/>
                  </a:lnTo>
                  <a:lnTo>
                    <a:pt x="44"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2" name="Freeform 18"/>
            <p:cNvSpPr>
              <a:spLocks/>
            </p:cNvSpPr>
            <p:nvPr/>
          </p:nvSpPr>
          <p:spPr bwMode="auto">
            <a:xfrm>
              <a:off x="4473" y="668"/>
              <a:ext cx="683" cy="84"/>
            </a:xfrm>
            <a:custGeom>
              <a:avLst/>
              <a:gdLst>
                <a:gd name="T0" fmla="*/ 676 w 683"/>
                <a:gd name="T1" fmla="*/ 4 h 84"/>
                <a:gd name="T2" fmla="*/ 680 w 683"/>
                <a:gd name="T3" fmla="*/ 0 h 84"/>
                <a:gd name="T4" fmla="*/ 0 w 683"/>
                <a:gd name="T5" fmla="*/ 81 h 84"/>
                <a:gd name="T6" fmla="*/ 0 w 683"/>
                <a:gd name="T7" fmla="*/ 84 h 84"/>
                <a:gd name="T8" fmla="*/ 680 w 683"/>
                <a:gd name="T9" fmla="*/ 4 h 84"/>
                <a:gd name="T10" fmla="*/ 683 w 683"/>
                <a:gd name="T11" fmla="*/ 2 h 84"/>
                <a:gd name="T12" fmla="*/ 680 w 683"/>
                <a:gd name="T13" fmla="*/ 4 h 84"/>
                <a:gd name="T14" fmla="*/ 683 w 683"/>
                <a:gd name="T15" fmla="*/ 4 h 84"/>
                <a:gd name="T16" fmla="*/ 683 w 683"/>
                <a:gd name="T17" fmla="*/ 2 h 84"/>
                <a:gd name="T18" fmla="*/ 676 w 683"/>
                <a:gd name="T19"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76" y="4"/>
                  </a:moveTo>
                  <a:lnTo>
                    <a:pt x="680" y="0"/>
                  </a:lnTo>
                  <a:lnTo>
                    <a:pt x="0" y="81"/>
                  </a:lnTo>
                  <a:lnTo>
                    <a:pt x="0" y="84"/>
                  </a:lnTo>
                  <a:lnTo>
                    <a:pt x="680" y="4"/>
                  </a:lnTo>
                  <a:lnTo>
                    <a:pt x="683" y="2"/>
                  </a:lnTo>
                  <a:lnTo>
                    <a:pt x="680" y="4"/>
                  </a:lnTo>
                  <a:lnTo>
                    <a:pt x="683" y="4"/>
                  </a:lnTo>
                  <a:lnTo>
                    <a:pt x="683" y="2"/>
                  </a:lnTo>
                  <a:lnTo>
                    <a:pt x="6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3" name="Freeform 19"/>
            <p:cNvSpPr>
              <a:spLocks/>
            </p:cNvSpPr>
            <p:nvPr/>
          </p:nvSpPr>
          <p:spPr bwMode="auto">
            <a:xfrm>
              <a:off x="5121" y="603"/>
              <a:ext cx="35" cy="69"/>
            </a:xfrm>
            <a:custGeom>
              <a:avLst/>
              <a:gdLst>
                <a:gd name="T0" fmla="*/ 6 w 35"/>
                <a:gd name="T1" fmla="*/ 5 h 69"/>
                <a:gd name="T2" fmla="*/ 0 w 35"/>
                <a:gd name="T3" fmla="*/ 4 h 69"/>
                <a:gd name="T4" fmla="*/ 28 w 35"/>
                <a:gd name="T5" fmla="*/ 69 h 69"/>
                <a:gd name="T6" fmla="*/ 35 w 35"/>
                <a:gd name="T7" fmla="*/ 67 h 69"/>
                <a:gd name="T8" fmla="*/ 10 w 35"/>
                <a:gd name="T9" fmla="*/ 2 h 69"/>
                <a:gd name="T10" fmla="*/ 3 w 35"/>
                <a:gd name="T11" fmla="*/ 0 h 69"/>
                <a:gd name="T12" fmla="*/ 10 w 35"/>
                <a:gd name="T13" fmla="*/ 2 h 69"/>
                <a:gd name="T14" fmla="*/ 6 w 35"/>
                <a:gd name="T15" fmla="*/ 0 h 69"/>
                <a:gd name="T16" fmla="*/ 3 w 35"/>
                <a:gd name="T17" fmla="*/ 0 h 69"/>
                <a:gd name="T18" fmla="*/ 6 w 35"/>
                <a:gd name="T19" fmla="*/ 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69">
                  <a:moveTo>
                    <a:pt x="6" y="5"/>
                  </a:moveTo>
                  <a:lnTo>
                    <a:pt x="0" y="4"/>
                  </a:lnTo>
                  <a:lnTo>
                    <a:pt x="28" y="69"/>
                  </a:lnTo>
                  <a:lnTo>
                    <a:pt x="35" y="67"/>
                  </a:lnTo>
                  <a:lnTo>
                    <a:pt x="10" y="2"/>
                  </a:lnTo>
                  <a:lnTo>
                    <a:pt x="3" y="0"/>
                  </a:lnTo>
                  <a:lnTo>
                    <a:pt x="10" y="2"/>
                  </a:lnTo>
                  <a:lnTo>
                    <a:pt x="6" y="0"/>
                  </a:lnTo>
                  <a:lnTo>
                    <a:pt x="3" y="0"/>
                  </a:lnTo>
                  <a:lnTo>
                    <a:pt x="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4" name="Freeform 20"/>
            <p:cNvSpPr>
              <a:spLocks/>
            </p:cNvSpPr>
            <p:nvPr/>
          </p:nvSpPr>
          <p:spPr bwMode="auto">
            <a:xfrm>
              <a:off x="4445" y="603"/>
              <a:ext cx="682" cy="84"/>
            </a:xfrm>
            <a:custGeom>
              <a:avLst/>
              <a:gdLst>
                <a:gd name="T0" fmla="*/ 6 w 682"/>
                <a:gd name="T1" fmla="*/ 82 h 84"/>
                <a:gd name="T2" fmla="*/ 3 w 682"/>
                <a:gd name="T3" fmla="*/ 84 h 84"/>
                <a:gd name="T4" fmla="*/ 682 w 682"/>
                <a:gd name="T5" fmla="*/ 5 h 84"/>
                <a:gd name="T6" fmla="*/ 679 w 682"/>
                <a:gd name="T7" fmla="*/ 0 h 84"/>
                <a:gd name="T8" fmla="*/ 3 w 682"/>
                <a:gd name="T9" fmla="*/ 79 h 84"/>
                <a:gd name="T10" fmla="*/ 0 w 682"/>
                <a:gd name="T11" fmla="*/ 81 h 84"/>
                <a:gd name="T12" fmla="*/ 3 w 682"/>
                <a:gd name="T13" fmla="*/ 79 h 84"/>
                <a:gd name="T14" fmla="*/ 0 w 682"/>
                <a:gd name="T15" fmla="*/ 81 h 84"/>
                <a:gd name="T16" fmla="*/ 0 w 682"/>
                <a:gd name="T17" fmla="*/ 81 h 84"/>
                <a:gd name="T18" fmla="*/ 6 w 682"/>
                <a:gd name="T19" fmla="*/ 8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2" h="84">
                  <a:moveTo>
                    <a:pt x="6" y="82"/>
                  </a:moveTo>
                  <a:lnTo>
                    <a:pt x="3" y="84"/>
                  </a:lnTo>
                  <a:lnTo>
                    <a:pt x="682" y="5"/>
                  </a:lnTo>
                  <a:lnTo>
                    <a:pt x="679" y="0"/>
                  </a:lnTo>
                  <a:lnTo>
                    <a:pt x="3" y="79"/>
                  </a:lnTo>
                  <a:lnTo>
                    <a:pt x="0" y="81"/>
                  </a:lnTo>
                  <a:lnTo>
                    <a:pt x="3" y="79"/>
                  </a:lnTo>
                  <a:lnTo>
                    <a:pt x="0" y="81"/>
                  </a:lnTo>
                  <a:lnTo>
                    <a:pt x="0" y="81"/>
                  </a:lnTo>
                  <a:lnTo>
                    <a:pt x="6"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5" name="Freeform 21"/>
            <p:cNvSpPr>
              <a:spLocks/>
            </p:cNvSpPr>
            <p:nvPr/>
          </p:nvSpPr>
          <p:spPr bwMode="auto">
            <a:xfrm>
              <a:off x="4416" y="561"/>
              <a:ext cx="711" cy="124"/>
            </a:xfrm>
            <a:custGeom>
              <a:avLst/>
              <a:gdLst>
                <a:gd name="T0" fmla="*/ 32 w 711"/>
                <a:gd name="T1" fmla="*/ 124 h 124"/>
                <a:gd name="T2" fmla="*/ 19 w 711"/>
                <a:gd name="T3" fmla="*/ 119 h 124"/>
                <a:gd name="T4" fmla="*/ 10 w 711"/>
                <a:gd name="T5" fmla="*/ 114 h 124"/>
                <a:gd name="T6" fmla="*/ 7 w 711"/>
                <a:gd name="T7" fmla="*/ 107 h 124"/>
                <a:gd name="T8" fmla="*/ 0 w 711"/>
                <a:gd name="T9" fmla="*/ 101 h 124"/>
                <a:gd name="T10" fmla="*/ 0 w 711"/>
                <a:gd name="T11" fmla="*/ 94 h 124"/>
                <a:gd name="T12" fmla="*/ 3 w 711"/>
                <a:gd name="T13" fmla="*/ 89 h 124"/>
                <a:gd name="T14" fmla="*/ 7 w 711"/>
                <a:gd name="T15" fmla="*/ 84 h 124"/>
                <a:gd name="T16" fmla="*/ 13 w 711"/>
                <a:gd name="T17" fmla="*/ 81 h 124"/>
                <a:gd name="T18" fmla="*/ 692 w 711"/>
                <a:gd name="T19" fmla="*/ 0 h 124"/>
                <a:gd name="T20" fmla="*/ 711 w 711"/>
                <a:gd name="T21" fmla="*/ 46 h 124"/>
                <a:gd name="T22" fmla="*/ 32 w 711"/>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1" h="124">
                  <a:moveTo>
                    <a:pt x="32" y="124"/>
                  </a:moveTo>
                  <a:lnTo>
                    <a:pt x="19" y="119"/>
                  </a:lnTo>
                  <a:lnTo>
                    <a:pt x="10" y="114"/>
                  </a:lnTo>
                  <a:lnTo>
                    <a:pt x="7" y="107"/>
                  </a:lnTo>
                  <a:lnTo>
                    <a:pt x="0" y="101"/>
                  </a:lnTo>
                  <a:lnTo>
                    <a:pt x="0" y="94"/>
                  </a:lnTo>
                  <a:lnTo>
                    <a:pt x="3" y="89"/>
                  </a:lnTo>
                  <a:lnTo>
                    <a:pt x="7" y="84"/>
                  </a:lnTo>
                  <a:lnTo>
                    <a:pt x="13" y="81"/>
                  </a:lnTo>
                  <a:lnTo>
                    <a:pt x="692" y="0"/>
                  </a:lnTo>
                  <a:lnTo>
                    <a:pt x="711" y="46"/>
                  </a:lnTo>
                  <a:lnTo>
                    <a:pt x="32" y="1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6" name="Freeform 22"/>
            <p:cNvSpPr>
              <a:spLocks/>
            </p:cNvSpPr>
            <p:nvPr/>
          </p:nvSpPr>
          <p:spPr bwMode="auto">
            <a:xfrm>
              <a:off x="4413" y="638"/>
              <a:ext cx="38" cy="49"/>
            </a:xfrm>
            <a:custGeom>
              <a:avLst/>
              <a:gdLst>
                <a:gd name="T0" fmla="*/ 16 w 38"/>
                <a:gd name="T1" fmla="*/ 0 h 49"/>
                <a:gd name="T2" fmla="*/ 16 w 38"/>
                <a:gd name="T3" fmla="*/ 2 h 49"/>
                <a:gd name="T4" fmla="*/ 6 w 38"/>
                <a:gd name="T5" fmla="*/ 5 h 49"/>
                <a:gd name="T6" fmla="*/ 3 w 38"/>
                <a:gd name="T7" fmla="*/ 12 h 49"/>
                <a:gd name="T8" fmla="*/ 0 w 38"/>
                <a:gd name="T9" fmla="*/ 17 h 49"/>
                <a:gd name="T10" fmla="*/ 0 w 38"/>
                <a:gd name="T11" fmla="*/ 25 h 49"/>
                <a:gd name="T12" fmla="*/ 3 w 38"/>
                <a:gd name="T13" fmla="*/ 32 h 49"/>
                <a:gd name="T14" fmla="*/ 13 w 38"/>
                <a:gd name="T15" fmla="*/ 39 h 49"/>
                <a:gd name="T16" fmla="*/ 22 w 38"/>
                <a:gd name="T17" fmla="*/ 44 h 49"/>
                <a:gd name="T18" fmla="*/ 35 w 38"/>
                <a:gd name="T19" fmla="*/ 49 h 49"/>
                <a:gd name="T20" fmla="*/ 38 w 38"/>
                <a:gd name="T21" fmla="*/ 46 h 49"/>
                <a:gd name="T22" fmla="*/ 25 w 38"/>
                <a:gd name="T23" fmla="*/ 42 h 49"/>
                <a:gd name="T24" fmla="*/ 16 w 38"/>
                <a:gd name="T25" fmla="*/ 37 h 49"/>
                <a:gd name="T26" fmla="*/ 13 w 38"/>
                <a:gd name="T27" fmla="*/ 30 h 49"/>
                <a:gd name="T28" fmla="*/ 10 w 38"/>
                <a:gd name="T29" fmla="*/ 24 h 49"/>
                <a:gd name="T30" fmla="*/ 6 w 38"/>
                <a:gd name="T31" fmla="*/ 17 h 49"/>
                <a:gd name="T32" fmla="*/ 10 w 38"/>
                <a:gd name="T33" fmla="*/ 12 h 49"/>
                <a:gd name="T34" fmla="*/ 13 w 38"/>
                <a:gd name="T35" fmla="*/ 7 h 49"/>
                <a:gd name="T36" fmla="*/ 19 w 38"/>
                <a:gd name="T37" fmla="*/ 4 h 49"/>
                <a:gd name="T38" fmla="*/ 19 w 38"/>
                <a:gd name="T39" fmla="*/ 5 h 49"/>
                <a:gd name="T40" fmla="*/ 16 w 38"/>
                <a:gd name="T41" fmla="*/ 0 h 49"/>
                <a:gd name="T42" fmla="*/ 16 w 38"/>
                <a:gd name="T43" fmla="*/ 0 h 49"/>
                <a:gd name="T44" fmla="*/ 16 w 38"/>
                <a:gd name="T45" fmla="*/ 2 h 49"/>
                <a:gd name="T46" fmla="*/ 16 w 38"/>
                <a:gd name="T4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9">
                  <a:moveTo>
                    <a:pt x="16" y="0"/>
                  </a:moveTo>
                  <a:lnTo>
                    <a:pt x="16" y="2"/>
                  </a:lnTo>
                  <a:lnTo>
                    <a:pt x="6" y="5"/>
                  </a:lnTo>
                  <a:lnTo>
                    <a:pt x="3" y="12"/>
                  </a:lnTo>
                  <a:lnTo>
                    <a:pt x="0" y="17"/>
                  </a:lnTo>
                  <a:lnTo>
                    <a:pt x="0" y="25"/>
                  </a:lnTo>
                  <a:lnTo>
                    <a:pt x="3" y="32"/>
                  </a:lnTo>
                  <a:lnTo>
                    <a:pt x="13" y="39"/>
                  </a:lnTo>
                  <a:lnTo>
                    <a:pt x="22" y="44"/>
                  </a:lnTo>
                  <a:lnTo>
                    <a:pt x="35" y="49"/>
                  </a:lnTo>
                  <a:lnTo>
                    <a:pt x="38" y="46"/>
                  </a:lnTo>
                  <a:lnTo>
                    <a:pt x="25" y="42"/>
                  </a:lnTo>
                  <a:lnTo>
                    <a:pt x="16" y="37"/>
                  </a:lnTo>
                  <a:lnTo>
                    <a:pt x="13" y="30"/>
                  </a:lnTo>
                  <a:lnTo>
                    <a:pt x="10" y="24"/>
                  </a:lnTo>
                  <a:lnTo>
                    <a:pt x="6" y="17"/>
                  </a:lnTo>
                  <a:lnTo>
                    <a:pt x="10" y="12"/>
                  </a:lnTo>
                  <a:lnTo>
                    <a:pt x="13" y="7"/>
                  </a:lnTo>
                  <a:lnTo>
                    <a:pt x="19" y="4"/>
                  </a:lnTo>
                  <a:lnTo>
                    <a:pt x="19" y="5"/>
                  </a:lnTo>
                  <a:lnTo>
                    <a:pt x="16" y="0"/>
                  </a:lnTo>
                  <a:lnTo>
                    <a:pt x="16" y="0"/>
                  </a:lnTo>
                  <a:lnTo>
                    <a:pt x="16" y="2"/>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7" name="Freeform 23"/>
            <p:cNvSpPr>
              <a:spLocks/>
            </p:cNvSpPr>
            <p:nvPr/>
          </p:nvSpPr>
          <p:spPr bwMode="auto">
            <a:xfrm>
              <a:off x="4429" y="560"/>
              <a:ext cx="683" cy="83"/>
            </a:xfrm>
            <a:custGeom>
              <a:avLst/>
              <a:gdLst>
                <a:gd name="T0" fmla="*/ 683 w 683"/>
                <a:gd name="T1" fmla="*/ 1 h 83"/>
                <a:gd name="T2" fmla="*/ 679 w 683"/>
                <a:gd name="T3" fmla="*/ 0 h 83"/>
                <a:gd name="T4" fmla="*/ 0 w 683"/>
                <a:gd name="T5" fmla="*/ 78 h 83"/>
                <a:gd name="T6" fmla="*/ 3 w 683"/>
                <a:gd name="T7" fmla="*/ 83 h 83"/>
                <a:gd name="T8" fmla="*/ 679 w 683"/>
                <a:gd name="T9" fmla="*/ 3 h 83"/>
                <a:gd name="T10" fmla="*/ 676 w 683"/>
                <a:gd name="T11" fmla="*/ 3 h 83"/>
                <a:gd name="T12" fmla="*/ 683 w 683"/>
                <a:gd name="T13" fmla="*/ 1 h 83"/>
                <a:gd name="T14" fmla="*/ 683 w 683"/>
                <a:gd name="T15" fmla="*/ 0 h 83"/>
                <a:gd name="T16" fmla="*/ 679 w 683"/>
                <a:gd name="T17" fmla="*/ 0 h 83"/>
                <a:gd name="T18" fmla="*/ 683 w 683"/>
                <a:gd name="T19" fmla="*/ 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3">
                  <a:moveTo>
                    <a:pt x="683" y="1"/>
                  </a:moveTo>
                  <a:lnTo>
                    <a:pt x="679" y="0"/>
                  </a:lnTo>
                  <a:lnTo>
                    <a:pt x="0" y="78"/>
                  </a:lnTo>
                  <a:lnTo>
                    <a:pt x="3" y="83"/>
                  </a:lnTo>
                  <a:lnTo>
                    <a:pt x="679" y="3"/>
                  </a:lnTo>
                  <a:lnTo>
                    <a:pt x="676" y="3"/>
                  </a:lnTo>
                  <a:lnTo>
                    <a:pt x="683" y="1"/>
                  </a:lnTo>
                  <a:lnTo>
                    <a:pt x="683" y="0"/>
                  </a:lnTo>
                  <a:lnTo>
                    <a:pt x="679" y="0"/>
                  </a:lnTo>
                  <a:lnTo>
                    <a:pt x="68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8" name="Freeform 24"/>
            <p:cNvSpPr>
              <a:spLocks/>
            </p:cNvSpPr>
            <p:nvPr/>
          </p:nvSpPr>
          <p:spPr bwMode="auto">
            <a:xfrm>
              <a:off x="5105" y="561"/>
              <a:ext cx="26" cy="47"/>
            </a:xfrm>
            <a:custGeom>
              <a:avLst/>
              <a:gdLst>
                <a:gd name="T0" fmla="*/ 22 w 26"/>
                <a:gd name="T1" fmla="*/ 47 h 47"/>
                <a:gd name="T2" fmla="*/ 26 w 26"/>
                <a:gd name="T3" fmla="*/ 46 h 47"/>
                <a:gd name="T4" fmla="*/ 7 w 26"/>
                <a:gd name="T5" fmla="*/ 0 h 47"/>
                <a:gd name="T6" fmla="*/ 0 w 26"/>
                <a:gd name="T7" fmla="*/ 2 h 47"/>
                <a:gd name="T8" fmla="*/ 19 w 26"/>
                <a:gd name="T9" fmla="*/ 46 h 47"/>
                <a:gd name="T10" fmla="*/ 19 w 26"/>
                <a:gd name="T11" fmla="*/ 44 h 47"/>
                <a:gd name="T12" fmla="*/ 22 w 26"/>
                <a:gd name="T13" fmla="*/ 47 h 47"/>
                <a:gd name="T14" fmla="*/ 26 w 26"/>
                <a:gd name="T15" fmla="*/ 47 h 47"/>
                <a:gd name="T16" fmla="*/ 26 w 26"/>
                <a:gd name="T17" fmla="*/ 46 h 47"/>
                <a:gd name="T18" fmla="*/ 22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2" y="47"/>
                  </a:moveTo>
                  <a:lnTo>
                    <a:pt x="26" y="46"/>
                  </a:lnTo>
                  <a:lnTo>
                    <a:pt x="7" y="0"/>
                  </a:lnTo>
                  <a:lnTo>
                    <a:pt x="0" y="2"/>
                  </a:lnTo>
                  <a:lnTo>
                    <a:pt x="19" y="46"/>
                  </a:lnTo>
                  <a:lnTo>
                    <a:pt x="19" y="44"/>
                  </a:lnTo>
                  <a:lnTo>
                    <a:pt x="22" y="47"/>
                  </a:lnTo>
                  <a:lnTo>
                    <a:pt x="26" y="47"/>
                  </a:lnTo>
                  <a:lnTo>
                    <a:pt x="26" y="46"/>
                  </a:lnTo>
                  <a:lnTo>
                    <a:pt x="22"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9" name="Freeform 25"/>
            <p:cNvSpPr>
              <a:spLocks/>
            </p:cNvSpPr>
            <p:nvPr/>
          </p:nvSpPr>
          <p:spPr bwMode="auto">
            <a:xfrm>
              <a:off x="4448" y="605"/>
              <a:ext cx="679" cy="82"/>
            </a:xfrm>
            <a:custGeom>
              <a:avLst/>
              <a:gdLst>
                <a:gd name="T0" fmla="*/ 0 w 679"/>
                <a:gd name="T1" fmla="*/ 82 h 82"/>
                <a:gd name="T2" fmla="*/ 0 w 679"/>
                <a:gd name="T3" fmla="*/ 82 h 82"/>
                <a:gd name="T4" fmla="*/ 679 w 679"/>
                <a:gd name="T5" fmla="*/ 3 h 82"/>
                <a:gd name="T6" fmla="*/ 676 w 679"/>
                <a:gd name="T7" fmla="*/ 0 h 82"/>
                <a:gd name="T8" fmla="*/ 0 w 679"/>
                <a:gd name="T9" fmla="*/ 79 h 82"/>
                <a:gd name="T10" fmla="*/ 3 w 679"/>
                <a:gd name="T11" fmla="*/ 79 h 82"/>
                <a:gd name="T12" fmla="*/ 0 w 679"/>
                <a:gd name="T13" fmla="*/ 82 h 82"/>
                <a:gd name="T14" fmla="*/ 0 w 679"/>
                <a:gd name="T15" fmla="*/ 82 h 82"/>
                <a:gd name="T16" fmla="*/ 0 w 679"/>
                <a:gd name="T17" fmla="*/ 82 h 82"/>
                <a:gd name="T18" fmla="*/ 0 w 679"/>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9" h="82">
                  <a:moveTo>
                    <a:pt x="0" y="82"/>
                  </a:moveTo>
                  <a:lnTo>
                    <a:pt x="0" y="82"/>
                  </a:lnTo>
                  <a:lnTo>
                    <a:pt x="679" y="3"/>
                  </a:lnTo>
                  <a:lnTo>
                    <a:pt x="676" y="0"/>
                  </a:lnTo>
                  <a:lnTo>
                    <a:pt x="0" y="79"/>
                  </a:lnTo>
                  <a:lnTo>
                    <a:pt x="3" y="79"/>
                  </a:lnTo>
                  <a:lnTo>
                    <a:pt x="0" y="82"/>
                  </a:lnTo>
                  <a:lnTo>
                    <a:pt x="0" y="82"/>
                  </a:lnTo>
                  <a:lnTo>
                    <a:pt x="0"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0" name="Freeform 26"/>
            <p:cNvSpPr>
              <a:spLocks/>
            </p:cNvSpPr>
            <p:nvPr/>
          </p:nvSpPr>
          <p:spPr bwMode="auto">
            <a:xfrm>
              <a:off x="4460" y="670"/>
              <a:ext cx="712" cy="124"/>
            </a:xfrm>
            <a:custGeom>
              <a:avLst/>
              <a:gdLst>
                <a:gd name="T0" fmla="*/ 32 w 712"/>
                <a:gd name="T1" fmla="*/ 124 h 124"/>
                <a:gd name="T2" fmla="*/ 19 w 712"/>
                <a:gd name="T3" fmla="*/ 121 h 124"/>
                <a:gd name="T4" fmla="*/ 10 w 712"/>
                <a:gd name="T5" fmla="*/ 116 h 124"/>
                <a:gd name="T6" fmla="*/ 4 w 712"/>
                <a:gd name="T7" fmla="*/ 111 h 124"/>
                <a:gd name="T8" fmla="*/ 0 w 712"/>
                <a:gd name="T9" fmla="*/ 104 h 124"/>
                <a:gd name="T10" fmla="*/ 0 w 712"/>
                <a:gd name="T11" fmla="*/ 99 h 124"/>
                <a:gd name="T12" fmla="*/ 4 w 712"/>
                <a:gd name="T13" fmla="*/ 92 h 124"/>
                <a:gd name="T14" fmla="*/ 7 w 712"/>
                <a:gd name="T15" fmla="*/ 85 h 124"/>
                <a:gd name="T16" fmla="*/ 13 w 712"/>
                <a:gd name="T17" fmla="*/ 80 h 124"/>
                <a:gd name="T18" fmla="*/ 693 w 712"/>
                <a:gd name="T19" fmla="*/ 0 h 124"/>
                <a:gd name="T20" fmla="*/ 712 w 712"/>
                <a:gd name="T21" fmla="*/ 45 h 124"/>
                <a:gd name="T22" fmla="*/ 32 w 712"/>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2" h="124">
                  <a:moveTo>
                    <a:pt x="32" y="124"/>
                  </a:moveTo>
                  <a:lnTo>
                    <a:pt x="19" y="121"/>
                  </a:lnTo>
                  <a:lnTo>
                    <a:pt x="10" y="116"/>
                  </a:lnTo>
                  <a:lnTo>
                    <a:pt x="4" y="111"/>
                  </a:lnTo>
                  <a:lnTo>
                    <a:pt x="0" y="104"/>
                  </a:lnTo>
                  <a:lnTo>
                    <a:pt x="0" y="99"/>
                  </a:lnTo>
                  <a:lnTo>
                    <a:pt x="4" y="92"/>
                  </a:lnTo>
                  <a:lnTo>
                    <a:pt x="7" y="85"/>
                  </a:lnTo>
                  <a:lnTo>
                    <a:pt x="13" y="80"/>
                  </a:lnTo>
                  <a:lnTo>
                    <a:pt x="693" y="0"/>
                  </a:lnTo>
                  <a:lnTo>
                    <a:pt x="712" y="45"/>
                  </a:lnTo>
                  <a:lnTo>
                    <a:pt x="32" y="1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1" name="Freeform 27"/>
            <p:cNvSpPr>
              <a:spLocks/>
            </p:cNvSpPr>
            <p:nvPr/>
          </p:nvSpPr>
          <p:spPr bwMode="auto">
            <a:xfrm>
              <a:off x="4457" y="749"/>
              <a:ext cx="38" cy="47"/>
            </a:xfrm>
            <a:custGeom>
              <a:avLst/>
              <a:gdLst>
                <a:gd name="T0" fmla="*/ 16 w 38"/>
                <a:gd name="T1" fmla="*/ 0 h 47"/>
                <a:gd name="T2" fmla="*/ 16 w 38"/>
                <a:gd name="T3" fmla="*/ 0 h 47"/>
                <a:gd name="T4" fmla="*/ 7 w 38"/>
                <a:gd name="T5" fmla="*/ 6 h 47"/>
                <a:gd name="T6" fmla="*/ 3 w 38"/>
                <a:gd name="T7" fmla="*/ 13 h 47"/>
                <a:gd name="T8" fmla="*/ 0 w 38"/>
                <a:gd name="T9" fmla="*/ 20 h 47"/>
                <a:gd name="T10" fmla="*/ 0 w 38"/>
                <a:gd name="T11" fmla="*/ 27 h 47"/>
                <a:gd name="T12" fmla="*/ 3 w 38"/>
                <a:gd name="T13" fmla="*/ 32 h 47"/>
                <a:gd name="T14" fmla="*/ 10 w 38"/>
                <a:gd name="T15" fmla="*/ 38 h 47"/>
                <a:gd name="T16" fmla="*/ 22 w 38"/>
                <a:gd name="T17" fmla="*/ 43 h 47"/>
                <a:gd name="T18" fmla="*/ 35 w 38"/>
                <a:gd name="T19" fmla="*/ 47 h 47"/>
                <a:gd name="T20" fmla="*/ 38 w 38"/>
                <a:gd name="T21" fmla="*/ 43 h 47"/>
                <a:gd name="T22" fmla="*/ 26 w 38"/>
                <a:gd name="T23" fmla="*/ 40 h 47"/>
                <a:gd name="T24" fmla="*/ 16 w 38"/>
                <a:gd name="T25" fmla="*/ 37 h 47"/>
                <a:gd name="T26" fmla="*/ 10 w 38"/>
                <a:gd name="T27" fmla="*/ 32 h 47"/>
                <a:gd name="T28" fmla="*/ 7 w 38"/>
                <a:gd name="T29" fmla="*/ 25 h 47"/>
                <a:gd name="T30" fmla="*/ 7 w 38"/>
                <a:gd name="T31" fmla="*/ 20 h 47"/>
                <a:gd name="T32" fmla="*/ 10 w 38"/>
                <a:gd name="T33" fmla="*/ 13 h 47"/>
                <a:gd name="T34" fmla="*/ 13 w 38"/>
                <a:gd name="T35" fmla="*/ 8 h 47"/>
                <a:gd name="T36" fmla="*/ 19 w 38"/>
                <a:gd name="T37" fmla="*/ 1 h 47"/>
                <a:gd name="T38" fmla="*/ 19 w 38"/>
                <a:gd name="T39" fmla="*/ 3 h 47"/>
                <a:gd name="T40" fmla="*/ 16 w 38"/>
                <a:gd name="T41" fmla="*/ 0 h 47"/>
                <a:gd name="T42" fmla="*/ 16 w 38"/>
                <a:gd name="T43" fmla="*/ 0 h 47"/>
                <a:gd name="T44" fmla="*/ 16 w 38"/>
                <a:gd name="T45" fmla="*/ 0 h 47"/>
                <a:gd name="T46" fmla="*/ 16 w 38"/>
                <a:gd name="T4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7">
                  <a:moveTo>
                    <a:pt x="16" y="0"/>
                  </a:moveTo>
                  <a:lnTo>
                    <a:pt x="16" y="0"/>
                  </a:lnTo>
                  <a:lnTo>
                    <a:pt x="7" y="6"/>
                  </a:lnTo>
                  <a:lnTo>
                    <a:pt x="3" y="13"/>
                  </a:lnTo>
                  <a:lnTo>
                    <a:pt x="0" y="20"/>
                  </a:lnTo>
                  <a:lnTo>
                    <a:pt x="0" y="27"/>
                  </a:lnTo>
                  <a:lnTo>
                    <a:pt x="3" y="32"/>
                  </a:lnTo>
                  <a:lnTo>
                    <a:pt x="10" y="38"/>
                  </a:lnTo>
                  <a:lnTo>
                    <a:pt x="22" y="43"/>
                  </a:lnTo>
                  <a:lnTo>
                    <a:pt x="35" y="47"/>
                  </a:lnTo>
                  <a:lnTo>
                    <a:pt x="38" y="43"/>
                  </a:lnTo>
                  <a:lnTo>
                    <a:pt x="26" y="40"/>
                  </a:lnTo>
                  <a:lnTo>
                    <a:pt x="16" y="37"/>
                  </a:lnTo>
                  <a:lnTo>
                    <a:pt x="10" y="32"/>
                  </a:lnTo>
                  <a:lnTo>
                    <a:pt x="7" y="25"/>
                  </a:lnTo>
                  <a:lnTo>
                    <a:pt x="7" y="20"/>
                  </a:lnTo>
                  <a:lnTo>
                    <a:pt x="10" y="13"/>
                  </a:lnTo>
                  <a:lnTo>
                    <a:pt x="13" y="8"/>
                  </a:lnTo>
                  <a:lnTo>
                    <a:pt x="19" y="1"/>
                  </a:lnTo>
                  <a:lnTo>
                    <a:pt x="19" y="3"/>
                  </a:lnTo>
                  <a:lnTo>
                    <a:pt x="16" y="0"/>
                  </a:lnTo>
                  <a:lnTo>
                    <a:pt x="16" y="0"/>
                  </a:lnTo>
                  <a:lnTo>
                    <a:pt x="1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2" name="Freeform 28"/>
            <p:cNvSpPr>
              <a:spLocks/>
            </p:cNvSpPr>
            <p:nvPr/>
          </p:nvSpPr>
          <p:spPr bwMode="auto">
            <a:xfrm>
              <a:off x="4473" y="668"/>
              <a:ext cx="683" cy="84"/>
            </a:xfrm>
            <a:custGeom>
              <a:avLst/>
              <a:gdLst>
                <a:gd name="T0" fmla="*/ 683 w 683"/>
                <a:gd name="T1" fmla="*/ 2 h 84"/>
                <a:gd name="T2" fmla="*/ 680 w 683"/>
                <a:gd name="T3" fmla="*/ 0 h 84"/>
                <a:gd name="T4" fmla="*/ 0 w 683"/>
                <a:gd name="T5" fmla="*/ 81 h 84"/>
                <a:gd name="T6" fmla="*/ 3 w 683"/>
                <a:gd name="T7" fmla="*/ 84 h 84"/>
                <a:gd name="T8" fmla="*/ 680 w 683"/>
                <a:gd name="T9" fmla="*/ 6 h 84"/>
                <a:gd name="T10" fmla="*/ 676 w 683"/>
                <a:gd name="T11" fmla="*/ 4 h 84"/>
                <a:gd name="T12" fmla="*/ 683 w 683"/>
                <a:gd name="T13" fmla="*/ 2 h 84"/>
                <a:gd name="T14" fmla="*/ 683 w 683"/>
                <a:gd name="T15" fmla="*/ 0 h 84"/>
                <a:gd name="T16" fmla="*/ 680 w 683"/>
                <a:gd name="T17" fmla="*/ 0 h 84"/>
                <a:gd name="T18" fmla="*/ 683 w 683"/>
                <a:gd name="T19"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83" y="2"/>
                  </a:moveTo>
                  <a:lnTo>
                    <a:pt x="680" y="0"/>
                  </a:lnTo>
                  <a:lnTo>
                    <a:pt x="0" y="81"/>
                  </a:lnTo>
                  <a:lnTo>
                    <a:pt x="3" y="84"/>
                  </a:lnTo>
                  <a:lnTo>
                    <a:pt x="680" y="6"/>
                  </a:lnTo>
                  <a:lnTo>
                    <a:pt x="676" y="4"/>
                  </a:lnTo>
                  <a:lnTo>
                    <a:pt x="683" y="2"/>
                  </a:lnTo>
                  <a:lnTo>
                    <a:pt x="683" y="0"/>
                  </a:lnTo>
                  <a:lnTo>
                    <a:pt x="680" y="0"/>
                  </a:lnTo>
                  <a:lnTo>
                    <a:pt x="683"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3" name="Freeform 29"/>
            <p:cNvSpPr>
              <a:spLocks/>
            </p:cNvSpPr>
            <p:nvPr/>
          </p:nvSpPr>
          <p:spPr bwMode="auto">
            <a:xfrm>
              <a:off x="5149" y="670"/>
              <a:ext cx="26" cy="47"/>
            </a:xfrm>
            <a:custGeom>
              <a:avLst/>
              <a:gdLst>
                <a:gd name="T0" fmla="*/ 23 w 26"/>
                <a:gd name="T1" fmla="*/ 47 h 47"/>
                <a:gd name="T2" fmla="*/ 26 w 26"/>
                <a:gd name="T3" fmla="*/ 45 h 47"/>
                <a:gd name="T4" fmla="*/ 7 w 26"/>
                <a:gd name="T5" fmla="*/ 0 h 47"/>
                <a:gd name="T6" fmla="*/ 0 w 26"/>
                <a:gd name="T7" fmla="*/ 2 h 47"/>
                <a:gd name="T8" fmla="*/ 19 w 26"/>
                <a:gd name="T9" fmla="*/ 45 h 47"/>
                <a:gd name="T10" fmla="*/ 23 w 26"/>
                <a:gd name="T11" fmla="*/ 44 h 47"/>
                <a:gd name="T12" fmla="*/ 23 w 26"/>
                <a:gd name="T13" fmla="*/ 47 h 47"/>
                <a:gd name="T14" fmla="*/ 26 w 26"/>
                <a:gd name="T15" fmla="*/ 47 h 47"/>
                <a:gd name="T16" fmla="*/ 26 w 26"/>
                <a:gd name="T17" fmla="*/ 45 h 47"/>
                <a:gd name="T18" fmla="*/ 23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3" y="47"/>
                  </a:moveTo>
                  <a:lnTo>
                    <a:pt x="26" y="45"/>
                  </a:lnTo>
                  <a:lnTo>
                    <a:pt x="7" y="0"/>
                  </a:lnTo>
                  <a:lnTo>
                    <a:pt x="0" y="2"/>
                  </a:lnTo>
                  <a:lnTo>
                    <a:pt x="19" y="45"/>
                  </a:lnTo>
                  <a:lnTo>
                    <a:pt x="23" y="44"/>
                  </a:lnTo>
                  <a:lnTo>
                    <a:pt x="23" y="47"/>
                  </a:lnTo>
                  <a:lnTo>
                    <a:pt x="26" y="47"/>
                  </a:lnTo>
                  <a:lnTo>
                    <a:pt x="26" y="45"/>
                  </a:lnTo>
                  <a:lnTo>
                    <a:pt x="23"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4" name="Freeform 30"/>
            <p:cNvSpPr>
              <a:spLocks/>
            </p:cNvSpPr>
            <p:nvPr/>
          </p:nvSpPr>
          <p:spPr bwMode="auto">
            <a:xfrm>
              <a:off x="4492" y="714"/>
              <a:ext cx="680" cy="82"/>
            </a:xfrm>
            <a:custGeom>
              <a:avLst/>
              <a:gdLst>
                <a:gd name="T0" fmla="*/ 0 w 680"/>
                <a:gd name="T1" fmla="*/ 82 h 82"/>
                <a:gd name="T2" fmla="*/ 3 w 680"/>
                <a:gd name="T3" fmla="*/ 82 h 82"/>
                <a:gd name="T4" fmla="*/ 680 w 680"/>
                <a:gd name="T5" fmla="*/ 3 h 82"/>
                <a:gd name="T6" fmla="*/ 680 w 680"/>
                <a:gd name="T7" fmla="*/ 0 h 82"/>
                <a:gd name="T8" fmla="*/ 0 w 680"/>
                <a:gd name="T9" fmla="*/ 78 h 82"/>
                <a:gd name="T10" fmla="*/ 3 w 680"/>
                <a:gd name="T11" fmla="*/ 78 h 82"/>
                <a:gd name="T12" fmla="*/ 0 w 680"/>
                <a:gd name="T13" fmla="*/ 82 h 82"/>
                <a:gd name="T14" fmla="*/ 0 w 680"/>
                <a:gd name="T15" fmla="*/ 82 h 82"/>
                <a:gd name="T16" fmla="*/ 3 w 680"/>
                <a:gd name="T17" fmla="*/ 82 h 82"/>
                <a:gd name="T18" fmla="*/ 0 w 680"/>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0" h="82">
                  <a:moveTo>
                    <a:pt x="0" y="82"/>
                  </a:moveTo>
                  <a:lnTo>
                    <a:pt x="3" y="82"/>
                  </a:lnTo>
                  <a:lnTo>
                    <a:pt x="680" y="3"/>
                  </a:lnTo>
                  <a:lnTo>
                    <a:pt x="680" y="0"/>
                  </a:lnTo>
                  <a:lnTo>
                    <a:pt x="0" y="78"/>
                  </a:lnTo>
                  <a:lnTo>
                    <a:pt x="3" y="78"/>
                  </a:lnTo>
                  <a:lnTo>
                    <a:pt x="0" y="82"/>
                  </a:lnTo>
                  <a:lnTo>
                    <a:pt x="0" y="82"/>
                  </a:lnTo>
                  <a:lnTo>
                    <a:pt x="3"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5" name="Freeform 31"/>
            <p:cNvSpPr>
              <a:spLocks/>
            </p:cNvSpPr>
            <p:nvPr/>
          </p:nvSpPr>
          <p:spPr bwMode="auto">
            <a:xfrm>
              <a:off x="5108" y="545"/>
              <a:ext cx="181" cy="72"/>
            </a:xfrm>
            <a:custGeom>
              <a:avLst/>
              <a:gdLst>
                <a:gd name="T0" fmla="*/ 23 w 181"/>
                <a:gd name="T1" fmla="*/ 72 h 72"/>
                <a:gd name="T2" fmla="*/ 0 w 181"/>
                <a:gd name="T3" fmla="*/ 18 h 72"/>
                <a:gd name="T4" fmla="*/ 0 w 181"/>
                <a:gd name="T5" fmla="*/ 18 h 72"/>
                <a:gd name="T6" fmla="*/ 152 w 181"/>
                <a:gd name="T7" fmla="*/ 0 h 72"/>
                <a:gd name="T8" fmla="*/ 181 w 181"/>
                <a:gd name="T9" fmla="*/ 72 h 72"/>
                <a:gd name="T10" fmla="*/ 23 w 181"/>
                <a:gd name="T11" fmla="*/ 72 h 72"/>
              </a:gdLst>
              <a:ahLst/>
              <a:cxnLst>
                <a:cxn ang="0">
                  <a:pos x="T0" y="T1"/>
                </a:cxn>
                <a:cxn ang="0">
                  <a:pos x="T2" y="T3"/>
                </a:cxn>
                <a:cxn ang="0">
                  <a:pos x="T4" y="T5"/>
                </a:cxn>
                <a:cxn ang="0">
                  <a:pos x="T6" y="T7"/>
                </a:cxn>
                <a:cxn ang="0">
                  <a:pos x="T8" y="T9"/>
                </a:cxn>
                <a:cxn ang="0">
                  <a:pos x="T10" y="T11"/>
                </a:cxn>
              </a:cxnLst>
              <a:rect l="0" t="0" r="r" b="b"/>
              <a:pathLst>
                <a:path w="181" h="72">
                  <a:moveTo>
                    <a:pt x="23" y="72"/>
                  </a:moveTo>
                  <a:lnTo>
                    <a:pt x="0" y="18"/>
                  </a:lnTo>
                  <a:lnTo>
                    <a:pt x="0" y="18"/>
                  </a:lnTo>
                  <a:lnTo>
                    <a:pt x="152" y="0"/>
                  </a:lnTo>
                  <a:lnTo>
                    <a:pt x="181" y="72"/>
                  </a:lnTo>
                  <a:lnTo>
                    <a:pt x="23" y="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6" name="Freeform 32"/>
            <p:cNvSpPr>
              <a:spLocks/>
            </p:cNvSpPr>
            <p:nvPr/>
          </p:nvSpPr>
          <p:spPr bwMode="auto">
            <a:xfrm>
              <a:off x="5131" y="617"/>
              <a:ext cx="192" cy="100"/>
            </a:xfrm>
            <a:custGeom>
              <a:avLst/>
              <a:gdLst>
                <a:gd name="T0" fmla="*/ 0 w 192"/>
                <a:gd name="T1" fmla="*/ 0 h 100"/>
                <a:gd name="T2" fmla="*/ 41 w 192"/>
                <a:gd name="T3" fmla="*/ 100 h 100"/>
                <a:gd name="T4" fmla="*/ 192 w 192"/>
                <a:gd name="T5" fmla="*/ 82 h 100"/>
                <a:gd name="T6" fmla="*/ 158 w 192"/>
                <a:gd name="T7" fmla="*/ 0 h 100"/>
                <a:gd name="T8" fmla="*/ 0 w 192"/>
                <a:gd name="T9" fmla="*/ 0 h 100"/>
              </a:gdLst>
              <a:ahLst/>
              <a:cxnLst>
                <a:cxn ang="0">
                  <a:pos x="T0" y="T1"/>
                </a:cxn>
                <a:cxn ang="0">
                  <a:pos x="T2" y="T3"/>
                </a:cxn>
                <a:cxn ang="0">
                  <a:pos x="T4" y="T5"/>
                </a:cxn>
                <a:cxn ang="0">
                  <a:pos x="T6" y="T7"/>
                </a:cxn>
                <a:cxn ang="0">
                  <a:pos x="T8" y="T9"/>
                </a:cxn>
              </a:cxnLst>
              <a:rect l="0" t="0" r="r" b="b"/>
              <a:pathLst>
                <a:path w="192" h="100">
                  <a:moveTo>
                    <a:pt x="0" y="0"/>
                  </a:moveTo>
                  <a:lnTo>
                    <a:pt x="41" y="100"/>
                  </a:lnTo>
                  <a:lnTo>
                    <a:pt x="192" y="82"/>
                  </a:lnTo>
                  <a:lnTo>
                    <a:pt x="15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7" name="Freeform 33"/>
            <p:cNvSpPr>
              <a:spLocks/>
            </p:cNvSpPr>
            <p:nvPr/>
          </p:nvSpPr>
          <p:spPr bwMode="auto">
            <a:xfrm>
              <a:off x="5102" y="563"/>
              <a:ext cx="73" cy="156"/>
            </a:xfrm>
            <a:custGeom>
              <a:avLst/>
              <a:gdLst>
                <a:gd name="T0" fmla="*/ 66 w 73"/>
                <a:gd name="T1" fmla="*/ 152 h 156"/>
                <a:gd name="T2" fmla="*/ 73 w 73"/>
                <a:gd name="T3" fmla="*/ 154 h 156"/>
                <a:gd name="T4" fmla="*/ 10 w 73"/>
                <a:gd name="T5" fmla="*/ 0 h 156"/>
                <a:gd name="T6" fmla="*/ 0 w 73"/>
                <a:gd name="T7" fmla="*/ 0 h 156"/>
                <a:gd name="T8" fmla="*/ 66 w 73"/>
                <a:gd name="T9" fmla="*/ 154 h 156"/>
                <a:gd name="T10" fmla="*/ 70 w 73"/>
                <a:gd name="T11" fmla="*/ 156 h 156"/>
                <a:gd name="T12" fmla="*/ 66 w 73"/>
                <a:gd name="T13" fmla="*/ 154 h 156"/>
                <a:gd name="T14" fmla="*/ 66 w 73"/>
                <a:gd name="T15" fmla="*/ 156 h 156"/>
                <a:gd name="T16" fmla="*/ 70 w 73"/>
                <a:gd name="T17" fmla="*/ 156 h 156"/>
                <a:gd name="T18" fmla="*/ 66 w 73"/>
                <a:gd name="T19" fmla="*/ 15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66" y="152"/>
                  </a:moveTo>
                  <a:lnTo>
                    <a:pt x="73" y="154"/>
                  </a:lnTo>
                  <a:lnTo>
                    <a:pt x="10" y="0"/>
                  </a:lnTo>
                  <a:lnTo>
                    <a:pt x="0" y="0"/>
                  </a:lnTo>
                  <a:lnTo>
                    <a:pt x="66" y="154"/>
                  </a:lnTo>
                  <a:lnTo>
                    <a:pt x="70" y="156"/>
                  </a:lnTo>
                  <a:lnTo>
                    <a:pt x="66" y="154"/>
                  </a:lnTo>
                  <a:lnTo>
                    <a:pt x="66" y="156"/>
                  </a:lnTo>
                  <a:lnTo>
                    <a:pt x="70" y="156"/>
                  </a:lnTo>
                  <a:lnTo>
                    <a:pt x="66"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8" name="Freeform 34"/>
            <p:cNvSpPr>
              <a:spLocks/>
            </p:cNvSpPr>
            <p:nvPr/>
          </p:nvSpPr>
          <p:spPr bwMode="auto">
            <a:xfrm>
              <a:off x="5168" y="697"/>
              <a:ext cx="162" cy="22"/>
            </a:xfrm>
            <a:custGeom>
              <a:avLst/>
              <a:gdLst>
                <a:gd name="T0" fmla="*/ 152 w 162"/>
                <a:gd name="T1" fmla="*/ 2 h 22"/>
                <a:gd name="T2" fmla="*/ 155 w 162"/>
                <a:gd name="T3" fmla="*/ 0 h 22"/>
                <a:gd name="T4" fmla="*/ 0 w 162"/>
                <a:gd name="T5" fmla="*/ 18 h 22"/>
                <a:gd name="T6" fmla="*/ 4 w 162"/>
                <a:gd name="T7" fmla="*/ 22 h 22"/>
                <a:gd name="T8" fmla="*/ 158 w 162"/>
                <a:gd name="T9" fmla="*/ 3 h 22"/>
                <a:gd name="T10" fmla="*/ 158 w 162"/>
                <a:gd name="T11" fmla="*/ 2 h 22"/>
                <a:gd name="T12" fmla="*/ 158 w 162"/>
                <a:gd name="T13" fmla="*/ 3 h 22"/>
                <a:gd name="T14" fmla="*/ 162 w 162"/>
                <a:gd name="T15" fmla="*/ 3 h 22"/>
                <a:gd name="T16" fmla="*/ 158 w 162"/>
                <a:gd name="T17" fmla="*/ 2 h 22"/>
                <a:gd name="T18" fmla="*/ 152 w 162"/>
                <a:gd name="T19" fmla="*/ 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2" h="22">
                  <a:moveTo>
                    <a:pt x="152" y="2"/>
                  </a:moveTo>
                  <a:lnTo>
                    <a:pt x="155" y="0"/>
                  </a:lnTo>
                  <a:lnTo>
                    <a:pt x="0" y="18"/>
                  </a:lnTo>
                  <a:lnTo>
                    <a:pt x="4" y="22"/>
                  </a:lnTo>
                  <a:lnTo>
                    <a:pt x="158" y="3"/>
                  </a:lnTo>
                  <a:lnTo>
                    <a:pt x="158" y="2"/>
                  </a:lnTo>
                  <a:lnTo>
                    <a:pt x="158" y="3"/>
                  </a:lnTo>
                  <a:lnTo>
                    <a:pt x="162" y="3"/>
                  </a:lnTo>
                  <a:lnTo>
                    <a:pt x="158" y="2"/>
                  </a:lnTo>
                  <a:lnTo>
                    <a:pt x="152"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9" name="Freeform 35"/>
            <p:cNvSpPr>
              <a:spLocks/>
            </p:cNvSpPr>
            <p:nvPr/>
          </p:nvSpPr>
          <p:spPr bwMode="auto">
            <a:xfrm>
              <a:off x="5257" y="543"/>
              <a:ext cx="69" cy="156"/>
            </a:xfrm>
            <a:custGeom>
              <a:avLst/>
              <a:gdLst>
                <a:gd name="T0" fmla="*/ 3 w 69"/>
                <a:gd name="T1" fmla="*/ 3 h 156"/>
                <a:gd name="T2" fmla="*/ 0 w 69"/>
                <a:gd name="T3" fmla="*/ 3 h 156"/>
                <a:gd name="T4" fmla="*/ 63 w 69"/>
                <a:gd name="T5" fmla="*/ 156 h 156"/>
                <a:gd name="T6" fmla="*/ 69 w 69"/>
                <a:gd name="T7" fmla="*/ 156 h 156"/>
                <a:gd name="T8" fmla="*/ 6 w 69"/>
                <a:gd name="T9" fmla="*/ 2 h 156"/>
                <a:gd name="T10" fmla="*/ 3 w 69"/>
                <a:gd name="T11" fmla="*/ 0 h 156"/>
                <a:gd name="T12" fmla="*/ 6 w 69"/>
                <a:gd name="T13" fmla="*/ 2 h 156"/>
                <a:gd name="T14" fmla="*/ 6 w 69"/>
                <a:gd name="T15" fmla="*/ 0 h 156"/>
                <a:gd name="T16" fmla="*/ 3 w 69"/>
                <a:gd name="T17" fmla="*/ 0 h 156"/>
                <a:gd name="T18" fmla="*/ 3 w 69"/>
                <a:gd name="T19" fmla="*/ 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56">
                  <a:moveTo>
                    <a:pt x="3" y="3"/>
                  </a:moveTo>
                  <a:lnTo>
                    <a:pt x="0" y="3"/>
                  </a:lnTo>
                  <a:lnTo>
                    <a:pt x="63" y="156"/>
                  </a:lnTo>
                  <a:lnTo>
                    <a:pt x="69" y="156"/>
                  </a:lnTo>
                  <a:lnTo>
                    <a:pt x="6" y="2"/>
                  </a:lnTo>
                  <a:lnTo>
                    <a:pt x="3" y="0"/>
                  </a:lnTo>
                  <a:lnTo>
                    <a:pt x="6" y="2"/>
                  </a:lnTo>
                  <a:lnTo>
                    <a:pt x="6" y="0"/>
                  </a:lnTo>
                  <a:lnTo>
                    <a:pt x="3" y="0"/>
                  </a:lnTo>
                  <a:lnTo>
                    <a:pt x="3"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0" name="Freeform 36"/>
            <p:cNvSpPr>
              <a:spLocks/>
            </p:cNvSpPr>
            <p:nvPr/>
          </p:nvSpPr>
          <p:spPr bwMode="auto">
            <a:xfrm>
              <a:off x="5102" y="543"/>
              <a:ext cx="158" cy="22"/>
            </a:xfrm>
            <a:custGeom>
              <a:avLst/>
              <a:gdLst>
                <a:gd name="T0" fmla="*/ 10 w 158"/>
                <a:gd name="T1" fmla="*/ 20 h 22"/>
                <a:gd name="T2" fmla="*/ 6 w 158"/>
                <a:gd name="T3" fmla="*/ 22 h 22"/>
                <a:gd name="T4" fmla="*/ 158 w 158"/>
                <a:gd name="T5" fmla="*/ 3 h 22"/>
                <a:gd name="T6" fmla="*/ 158 w 158"/>
                <a:gd name="T7" fmla="*/ 0 h 22"/>
                <a:gd name="T8" fmla="*/ 3 w 158"/>
                <a:gd name="T9" fmla="*/ 18 h 22"/>
                <a:gd name="T10" fmla="*/ 0 w 158"/>
                <a:gd name="T11" fmla="*/ 20 h 22"/>
                <a:gd name="T12" fmla="*/ 3 w 158"/>
                <a:gd name="T13" fmla="*/ 18 h 22"/>
                <a:gd name="T14" fmla="*/ 0 w 158"/>
                <a:gd name="T15" fmla="*/ 18 h 22"/>
                <a:gd name="T16" fmla="*/ 0 w 158"/>
                <a:gd name="T17" fmla="*/ 20 h 22"/>
                <a:gd name="T18" fmla="*/ 10 w 158"/>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22">
                  <a:moveTo>
                    <a:pt x="10" y="20"/>
                  </a:moveTo>
                  <a:lnTo>
                    <a:pt x="6" y="22"/>
                  </a:lnTo>
                  <a:lnTo>
                    <a:pt x="158" y="3"/>
                  </a:lnTo>
                  <a:lnTo>
                    <a:pt x="158" y="0"/>
                  </a:lnTo>
                  <a:lnTo>
                    <a:pt x="3" y="18"/>
                  </a:lnTo>
                  <a:lnTo>
                    <a:pt x="0" y="20"/>
                  </a:lnTo>
                  <a:lnTo>
                    <a:pt x="3" y="18"/>
                  </a:lnTo>
                  <a:lnTo>
                    <a:pt x="0" y="18"/>
                  </a:lnTo>
                  <a:lnTo>
                    <a:pt x="0" y="20"/>
                  </a:lnTo>
                  <a:lnTo>
                    <a:pt x="10"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1" name="Freeform 37"/>
            <p:cNvSpPr>
              <a:spLocks/>
            </p:cNvSpPr>
            <p:nvPr/>
          </p:nvSpPr>
          <p:spPr bwMode="auto">
            <a:xfrm>
              <a:off x="5162" y="668"/>
              <a:ext cx="158" cy="47"/>
            </a:xfrm>
            <a:custGeom>
              <a:avLst/>
              <a:gdLst>
                <a:gd name="T0" fmla="*/ 0 w 158"/>
                <a:gd name="T1" fmla="*/ 19 h 47"/>
                <a:gd name="T2" fmla="*/ 13 w 158"/>
                <a:gd name="T3" fmla="*/ 47 h 47"/>
                <a:gd name="T4" fmla="*/ 158 w 158"/>
                <a:gd name="T5" fmla="*/ 31 h 47"/>
                <a:gd name="T6" fmla="*/ 145 w 158"/>
                <a:gd name="T7" fmla="*/ 0 h 47"/>
                <a:gd name="T8" fmla="*/ 0 w 158"/>
                <a:gd name="T9" fmla="*/ 19 h 47"/>
                <a:gd name="T10" fmla="*/ 0 w 158"/>
                <a:gd name="T11" fmla="*/ 19 h 47"/>
              </a:gdLst>
              <a:ahLst/>
              <a:cxnLst>
                <a:cxn ang="0">
                  <a:pos x="T0" y="T1"/>
                </a:cxn>
                <a:cxn ang="0">
                  <a:pos x="T2" y="T3"/>
                </a:cxn>
                <a:cxn ang="0">
                  <a:pos x="T4" y="T5"/>
                </a:cxn>
                <a:cxn ang="0">
                  <a:pos x="T6" y="T7"/>
                </a:cxn>
                <a:cxn ang="0">
                  <a:pos x="T8" y="T9"/>
                </a:cxn>
                <a:cxn ang="0">
                  <a:pos x="T10" y="T11"/>
                </a:cxn>
              </a:cxnLst>
              <a:rect l="0" t="0" r="r" b="b"/>
              <a:pathLst>
                <a:path w="158" h="47">
                  <a:moveTo>
                    <a:pt x="0" y="19"/>
                  </a:moveTo>
                  <a:lnTo>
                    <a:pt x="13" y="47"/>
                  </a:lnTo>
                  <a:lnTo>
                    <a:pt x="158" y="31"/>
                  </a:lnTo>
                  <a:lnTo>
                    <a:pt x="145" y="0"/>
                  </a:lnTo>
                  <a:lnTo>
                    <a:pt x="0" y="19"/>
                  </a:lnTo>
                  <a:lnTo>
                    <a:pt x="0"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2" name="Freeform 38"/>
            <p:cNvSpPr>
              <a:spLocks/>
            </p:cNvSpPr>
            <p:nvPr/>
          </p:nvSpPr>
          <p:spPr bwMode="auto">
            <a:xfrm>
              <a:off x="5159" y="687"/>
              <a:ext cx="19" cy="30"/>
            </a:xfrm>
            <a:custGeom>
              <a:avLst/>
              <a:gdLst>
                <a:gd name="T0" fmla="*/ 13 w 19"/>
                <a:gd name="T1" fmla="*/ 27 h 30"/>
                <a:gd name="T2" fmla="*/ 19 w 19"/>
                <a:gd name="T3" fmla="*/ 28 h 30"/>
                <a:gd name="T4" fmla="*/ 6 w 19"/>
                <a:gd name="T5" fmla="*/ 0 h 30"/>
                <a:gd name="T6" fmla="*/ 0 w 19"/>
                <a:gd name="T7" fmla="*/ 0 h 30"/>
                <a:gd name="T8" fmla="*/ 9 w 19"/>
                <a:gd name="T9" fmla="*/ 28 h 30"/>
                <a:gd name="T10" fmla="*/ 16 w 19"/>
                <a:gd name="T11" fmla="*/ 30 h 30"/>
                <a:gd name="T12" fmla="*/ 9 w 19"/>
                <a:gd name="T13" fmla="*/ 28 h 30"/>
                <a:gd name="T14" fmla="*/ 13 w 19"/>
                <a:gd name="T15" fmla="*/ 30 h 30"/>
                <a:gd name="T16" fmla="*/ 16 w 19"/>
                <a:gd name="T17" fmla="*/ 30 h 30"/>
                <a:gd name="T18" fmla="*/ 13 w 19"/>
                <a:gd name="T19"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0">
                  <a:moveTo>
                    <a:pt x="13" y="27"/>
                  </a:moveTo>
                  <a:lnTo>
                    <a:pt x="19" y="28"/>
                  </a:lnTo>
                  <a:lnTo>
                    <a:pt x="6" y="0"/>
                  </a:lnTo>
                  <a:lnTo>
                    <a:pt x="0" y="0"/>
                  </a:lnTo>
                  <a:lnTo>
                    <a:pt x="9" y="28"/>
                  </a:lnTo>
                  <a:lnTo>
                    <a:pt x="16" y="30"/>
                  </a:lnTo>
                  <a:lnTo>
                    <a:pt x="9" y="28"/>
                  </a:lnTo>
                  <a:lnTo>
                    <a:pt x="13" y="30"/>
                  </a:lnTo>
                  <a:lnTo>
                    <a:pt x="16" y="30"/>
                  </a:lnTo>
                  <a:lnTo>
                    <a:pt x="13"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3" name="Freeform 39"/>
            <p:cNvSpPr>
              <a:spLocks/>
            </p:cNvSpPr>
            <p:nvPr/>
          </p:nvSpPr>
          <p:spPr bwMode="auto">
            <a:xfrm>
              <a:off x="5172" y="697"/>
              <a:ext cx="154" cy="20"/>
            </a:xfrm>
            <a:custGeom>
              <a:avLst/>
              <a:gdLst>
                <a:gd name="T0" fmla="*/ 145 w 154"/>
                <a:gd name="T1" fmla="*/ 2 h 20"/>
                <a:gd name="T2" fmla="*/ 148 w 154"/>
                <a:gd name="T3" fmla="*/ 0 h 20"/>
                <a:gd name="T4" fmla="*/ 0 w 154"/>
                <a:gd name="T5" fmla="*/ 17 h 20"/>
                <a:gd name="T6" fmla="*/ 3 w 154"/>
                <a:gd name="T7" fmla="*/ 20 h 20"/>
                <a:gd name="T8" fmla="*/ 148 w 154"/>
                <a:gd name="T9" fmla="*/ 3 h 20"/>
                <a:gd name="T10" fmla="*/ 151 w 154"/>
                <a:gd name="T11" fmla="*/ 0 h 20"/>
                <a:gd name="T12" fmla="*/ 148 w 154"/>
                <a:gd name="T13" fmla="*/ 3 h 20"/>
                <a:gd name="T14" fmla="*/ 154 w 154"/>
                <a:gd name="T15" fmla="*/ 2 h 20"/>
                <a:gd name="T16" fmla="*/ 151 w 154"/>
                <a:gd name="T17" fmla="*/ 0 h 20"/>
                <a:gd name="T18" fmla="*/ 145 w 154"/>
                <a:gd name="T19"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20">
                  <a:moveTo>
                    <a:pt x="145" y="2"/>
                  </a:moveTo>
                  <a:lnTo>
                    <a:pt x="148" y="0"/>
                  </a:lnTo>
                  <a:lnTo>
                    <a:pt x="0" y="17"/>
                  </a:lnTo>
                  <a:lnTo>
                    <a:pt x="3" y="20"/>
                  </a:lnTo>
                  <a:lnTo>
                    <a:pt x="148" y="3"/>
                  </a:lnTo>
                  <a:lnTo>
                    <a:pt x="151" y="0"/>
                  </a:lnTo>
                  <a:lnTo>
                    <a:pt x="148" y="3"/>
                  </a:lnTo>
                  <a:lnTo>
                    <a:pt x="154" y="2"/>
                  </a:lnTo>
                  <a:lnTo>
                    <a:pt x="151" y="0"/>
                  </a:lnTo>
                  <a:lnTo>
                    <a:pt x="145"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4" name="Freeform 40"/>
            <p:cNvSpPr>
              <a:spLocks/>
            </p:cNvSpPr>
            <p:nvPr/>
          </p:nvSpPr>
          <p:spPr bwMode="auto">
            <a:xfrm>
              <a:off x="5304" y="667"/>
              <a:ext cx="19" cy="32"/>
            </a:xfrm>
            <a:custGeom>
              <a:avLst/>
              <a:gdLst>
                <a:gd name="T0" fmla="*/ 7 w 19"/>
                <a:gd name="T1" fmla="*/ 5 h 32"/>
                <a:gd name="T2" fmla="*/ 0 w 19"/>
                <a:gd name="T3" fmla="*/ 3 h 32"/>
                <a:gd name="T4" fmla="*/ 13 w 19"/>
                <a:gd name="T5" fmla="*/ 32 h 32"/>
                <a:gd name="T6" fmla="*/ 19 w 19"/>
                <a:gd name="T7" fmla="*/ 30 h 32"/>
                <a:gd name="T8" fmla="*/ 10 w 19"/>
                <a:gd name="T9" fmla="*/ 1 h 32"/>
                <a:gd name="T10" fmla="*/ 3 w 19"/>
                <a:gd name="T11" fmla="*/ 0 h 32"/>
                <a:gd name="T12" fmla="*/ 10 w 19"/>
                <a:gd name="T13" fmla="*/ 1 h 32"/>
                <a:gd name="T14" fmla="*/ 7 w 19"/>
                <a:gd name="T15" fmla="*/ 0 h 32"/>
                <a:gd name="T16" fmla="*/ 3 w 19"/>
                <a:gd name="T17" fmla="*/ 0 h 32"/>
                <a:gd name="T18" fmla="*/ 7 w 19"/>
                <a:gd name="T19"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2">
                  <a:moveTo>
                    <a:pt x="7" y="5"/>
                  </a:moveTo>
                  <a:lnTo>
                    <a:pt x="0" y="3"/>
                  </a:lnTo>
                  <a:lnTo>
                    <a:pt x="13" y="32"/>
                  </a:lnTo>
                  <a:lnTo>
                    <a:pt x="19" y="30"/>
                  </a:lnTo>
                  <a:lnTo>
                    <a:pt x="10" y="1"/>
                  </a:lnTo>
                  <a:lnTo>
                    <a:pt x="3" y="0"/>
                  </a:lnTo>
                  <a:lnTo>
                    <a:pt x="10" y="1"/>
                  </a:lnTo>
                  <a:lnTo>
                    <a:pt x="7" y="0"/>
                  </a:lnTo>
                  <a:lnTo>
                    <a:pt x="3" y="0"/>
                  </a:lnTo>
                  <a:lnTo>
                    <a:pt x="7"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5" name="Freeform 41"/>
            <p:cNvSpPr>
              <a:spLocks/>
            </p:cNvSpPr>
            <p:nvPr/>
          </p:nvSpPr>
          <p:spPr bwMode="auto">
            <a:xfrm>
              <a:off x="5156" y="667"/>
              <a:ext cx="155" cy="22"/>
            </a:xfrm>
            <a:custGeom>
              <a:avLst/>
              <a:gdLst>
                <a:gd name="T0" fmla="*/ 9 w 155"/>
                <a:gd name="T1" fmla="*/ 20 h 22"/>
                <a:gd name="T2" fmla="*/ 6 w 155"/>
                <a:gd name="T3" fmla="*/ 22 h 22"/>
                <a:gd name="T4" fmla="*/ 155 w 155"/>
                <a:gd name="T5" fmla="*/ 5 h 22"/>
                <a:gd name="T6" fmla="*/ 151 w 155"/>
                <a:gd name="T7" fmla="*/ 0 h 22"/>
                <a:gd name="T8" fmla="*/ 6 w 155"/>
                <a:gd name="T9" fmla="*/ 18 h 22"/>
                <a:gd name="T10" fmla="*/ 3 w 155"/>
                <a:gd name="T11" fmla="*/ 20 h 22"/>
                <a:gd name="T12" fmla="*/ 6 w 155"/>
                <a:gd name="T13" fmla="*/ 18 h 22"/>
                <a:gd name="T14" fmla="*/ 0 w 155"/>
                <a:gd name="T15" fmla="*/ 18 h 22"/>
                <a:gd name="T16" fmla="*/ 3 w 155"/>
                <a:gd name="T17" fmla="*/ 20 h 22"/>
                <a:gd name="T18" fmla="*/ 9 w 155"/>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 h="22">
                  <a:moveTo>
                    <a:pt x="9" y="20"/>
                  </a:moveTo>
                  <a:lnTo>
                    <a:pt x="6" y="22"/>
                  </a:lnTo>
                  <a:lnTo>
                    <a:pt x="155" y="5"/>
                  </a:lnTo>
                  <a:lnTo>
                    <a:pt x="151" y="0"/>
                  </a:lnTo>
                  <a:lnTo>
                    <a:pt x="6" y="18"/>
                  </a:lnTo>
                  <a:lnTo>
                    <a:pt x="3" y="20"/>
                  </a:lnTo>
                  <a:lnTo>
                    <a:pt x="6" y="18"/>
                  </a:lnTo>
                  <a:lnTo>
                    <a:pt x="0" y="18"/>
                  </a:lnTo>
                  <a:lnTo>
                    <a:pt x="3" y="20"/>
                  </a:lnTo>
                  <a:lnTo>
                    <a:pt x="9"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6" name="Freeform 42"/>
            <p:cNvSpPr>
              <a:spLocks/>
            </p:cNvSpPr>
            <p:nvPr/>
          </p:nvSpPr>
          <p:spPr bwMode="auto">
            <a:xfrm>
              <a:off x="5260" y="530"/>
              <a:ext cx="209" cy="167"/>
            </a:xfrm>
            <a:custGeom>
              <a:avLst/>
              <a:gdLst>
                <a:gd name="T0" fmla="*/ 168 w 209"/>
                <a:gd name="T1" fmla="*/ 25 h 167"/>
                <a:gd name="T2" fmla="*/ 206 w 209"/>
                <a:gd name="T3" fmla="*/ 120 h 167"/>
                <a:gd name="T4" fmla="*/ 209 w 209"/>
                <a:gd name="T5" fmla="*/ 127 h 167"/>
                <a:gd name="T6" fmla="*/ 209 w 209"/>
                <a:gd name="T7" fmla="*/ 132 h 167"/>
                <a:gd name="T8" fmla="*/ 206 w 209"/>
                <a:gd name="T9" fmla="*/ 137 h 167"/>
                <a:gd name="T10" fmla="*/ 202 w 209"/>
                <a:gd name="T11" fmla="*/ 142 h 167"/>
                <a:gd name="T12" fmla="*/ 199 w 209"/>
                <a:gd name="T13" fmla="*/ 147 h 167"/>
                <a:gd name="T14" fmla="*/ 193 w 209"/>
                <a:gd name="T15" fmla="*/ 150 h 167"/>
                <a:gd name="T16" fmla="*/ 187 w 209"/>
                <a:gd name="T17" fmla="*/ 152 h 167"/>
                <a:gd name="T18" fmla="*/ 177 w 209"/>
                <a:gd name="T19" fmla="*/ 154 h 167"/>
                <a:gd name="T20" fmla="*/ 63 w 209"/>
                <a:gd name="T21" fmla="*/ 167 h 167"/>
                <a:gd name="T22" fmla="*/ 0 w 209"/>
                <a:gd name="T23" fmla="*/ 15 h 167"/>
                <a:gd name="T24" fmla="*/ 114 w 209"/>
                <a:gd name="T25" fmla="*/ 1 h 167"/>
                <a:gd name="T26" fmla="*/ 117 w 209"/>
                <a:gd name="T27" fmla="*/ 1 h 167"/>
                <a:gd name="T28" fmla="*/ 123 w 209"/>
                <a:gd name="T29" fmla="*/ 0 h 167"/>
                <a:gd name="T30" fmla="*/ 127 w 209"/>
                <a:gd name="T31" fmla="*/ 1 h 167"/>
                <a:gd name="T32" fmla="*/ 130 w 209"/>
                <a:gd name="T33" fmla="*/ 1 h 167"/>
                <a:gd name="T34" fmla="*/ 136 w 209"/>
                <a:gd name="T35" fmla="*/ 1 h 167"/>
                <a:gd name="T36" fmla="*/ 139 w 209"/>
                <a:gd name="T37" fmla="*/ 3 h 167"/>
                <a:gd name="T38" fmla="*/ 142 w 209"/>
                <a:gd name="T39" fmla="*/ 5 h 167"/>
                <a:gd name="T40" fmla="*/ 145 w 209"/>
                <a:gd name="T41" fmla="*/ 6 h 167"/>
                <a:gd name="T42" fmla="*/ 149 w 209"/>
                <a:gd name="T43" fmla="*/ 8 h 167"/>
                <a:gd name="T44" fmla="*/ 152 w 209"/>
                <a:gd name="T45" fmla="*/ 10 h 167"/>
                <a:gd name="T46" fmla="*/ 155 w 209"/>
                <a:gd name="T47" fmla="*/ 11 h 167"/>
                <a:gd name="T48" fmla="*/ 158 w 209"/>
                <a:gd name="T49" fmla="*/ 15 h 167"/>
                <a:gd name="T50" fmla="*/ 161 w 209"/>
                <a:gd name="T51" fmla="*/ 16 h 167"/>
                <a:gd name="T52" fmla="*/ 164 w 209"/>
                <a:gd name="T53" fmla="*/ 20 h 167"/>
                <a:gd name="T54" fmla="*/ 164 w 209"/>
                <a:gd name="T55" fmla="*/ 21 h 167"/>
                <a:gd name="T56" fmla="*/ 168 w 209"/>
                <a:gd name="T57" fmla="*/ 25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9" h="167">
                  <a:moveTo>
                    <a:pt x="168" y="25"/>
                  </a:moveTo>
                  <a:lnTo>
                    <a:pt x="206" y="120"/>
                  </a:lnTo>
                  <a:lnTo>
                    <a:pt x="209" y="127"/>
                  </a:lnTo>
                  <a:lnTo>
                    <a:pt x="209" y="132"/>
                  </a:lnTo>
                  <a:lnTo>
                    <a:pt x="206" y="137"/>
                  </a:lnTo>
                  <a:lnTo>
                    <a:pt x="202" y="142"/>
                  </a:lnTo>
                  <a:lnTo>
                    <a:pt x="199" y="147"/>
                  </a:lnTo>
                  <a:lnTo>
                    <a:pt x="193" y="150"/>
                  </a:lnTo>
                  <a:lnTo>
                    <a:pt x="187" y="152"/>
                  </a:lnTo>
                  <a:lnTo>
                    <a:pt x="177" y="154"/>
                  </a:lnTo>
                  <a:lnTo>
                    <a:pt x="63" y="167"/>
                  </a:lnTo>
                  <a:lnTo>
                    <a:pt x="0" y="15"/>
                  </a:lnTo>
                  <a:lnTo>
                    <a:pt x="114" y="1"/>
                  </a:lnTo>
                  <a:lnTo>
                    <a:pt x="117" y="1"/>
                  </a:lnTo>
                  <a:lnTo>
                    <a:pt x="123" y="0"/>
                  </a:lnTo>
                  <a:lnTo>
                    <a:pt x="127" y="1"/>
                  </a:lnTo>
                  <a:lnTo>
                    <a:pt x="130" y="1"/>
                  </a:lnTo>
                  <a:lnTo>
                    <a:pt x="136" y="1"/>
                  </a:lnTo>
                  <a:lnTo>
                    <a:pt x="139" y="3"/>
                  </a:lnTo>
                  <a:lnTo>
                    <a:pt x="142" y="5"/>
                  </a:lnTo>
                  <a:lnTo>
                    <a:pt x="145" y="6"/>
                  </a:lnTo>
                  <a:lnTo>
                    <a:pt x="149" y="8"/>
                  </a:lnTo>
                  <a:lnTo>
                    <a:pt x="152" y="10"/>
                  </a:lnTo>
                  <a:lnTo>
                    <a:pt x="155" y="11"/>
                  </a:lnTo>
                  <a:lnTo>
                    <a:pt x="158" y="15"/>
                  </a:lnTo>
                  <a:lnTo>
                    <a:pt x="161" y="16"/>
                  </a:lnTo>
                  <a:lnTo>
                    <a:pt x="164" y="20"/>
                  </a:lnTo>
                  <a:lnTo>
                    <a:pt x="164" y="21"/>
                  </a:lnTo>
                  <a:lnTo>
                    <a:pt x="168" y="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7" name="Freeform 43"/>
            <p:cNvSpPr>
              <a:spLocks/>
            </p:cNvSpPr>
            <p:nvPr/>
          </p:nvSpPr>
          <p:spPr bwMode="auto">
            <a:xfrm>
              <a:off x="5424" y="555"/>
              <a:ext cx="45" cy="97"/>
            </a:xfrm>
            <a:custGeom>
              <a:avLst/>
              <a:gdLst>
                <a:gd name="T0" fmla="*/ 45 w 45"/>
                <a:gd name="T1" fmla="*/ 95 h 97"/>
                <a:gd name="T2" fmla="*/ 45 w 45"/>
                <a:gd name="T3" fmla="*/ 95 h 97"/>
                <a:gd name="T4" fmla="*/ 7 w 45"/>
                <a:gd name="T5" fmla="*/ 0 h 97"/>
                <a:gd name="T6" fmla="*/ 0 w 45"/>
                <a:gd name="T7" fmla="*/ 0 h 97"/>
                <a:gd name="T8" fmla="*/ 38 w 45"/>
                <a:gd name="T9" fmla="*/ 97 h 97"/>
                <a:gd name="T10" fmla="*/ 38 w 45"/>
                <a:gd name="T11" fmla="*/ 97 h 97"/>
                <a:gd name="T12" fmla="*/ 45 w 45"/>
                <a:gd name="T13" fmla="*/ 95 h 97"/>
              </a:gdLst>
              <a:ahLst/>
              <a:cxnLst>
                <a:cxn ang="0">
                  <a:pos x="T0" y="T1"/>
                </a:cxn>
                <a:cxn ang="0">
                  <a:pos x="T2" y="T3"/>
                </a:cxn>
                <a:cxn ang="0">
                  <a:pos x="T4" y="T5"/>
                </a:cxn>
                <a:cxn ang="0">
                  <a:pos x="T6" y="T7"/>
                </a:cxn>
                <a:cxn ang="0">
                  <a:pos x="T8" y="T9"/>
                </a:cxn>
                <a:cxn ang="0">
                  <a:pos x="T10" y="T11"/>
                </a:cxn>
                <a:cxn ang="0">
                  <a:pos x="T12" y="T13"/>
                </a:cxn>
              </a:cxnLst>
              <a:rect l="0" t="0" r="r" b="b"/>
              <a:pathLst>
                <a:path w="45" h="97">
                  <a:moveTo>
                    <a:pt x="45" y="95"/>
                  </a:moveTo>
                  <a:lnTo>
                    <a:pt x="45" y="95"/>
                  </a:lnTo>
                  <a:lnTo>
                    <a:pt x="7" y="0"/>
                  </a:lnTo>
                  <a:lnTo>
                    <a:pt x="0" y="0"/>
                  </a:lnTo>
                  <a:lnTo>
                    <a:pt x="38" y="97"/>
                  </a:lnTo>
                  <a:lnTo>
                    <a:pt x="38" y="97"/>
                  </a:lnTo>
                  <a:lnTo>
                    <a:pt x="45"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8" name="Freeform 44"/>
            <p:cNvSpPr>
              <a:spLocks/>
            </p:cNvSpPr>
            <p:nvPr/>
          </p:nvSpPr>
          <p:spPr bwMode="auto">
            <a:xfrm>
              <a:off x="5437" y="650"/>
              <a:ext cx="35" cy="37"/>
            </a:xfrm>
            <a:custGeom>
              <a:avLst/>
              <a:gdLst>
                <a:gd name="T0" fmla="*/ 0 w 35"/>
                <a:gd name="T1" fmla="*/ 37 h 37"/>
                <a:gd name="T2" fmla="*/ 0 w 35"/>
                <a:gd name="T3" fmla="*/ 37 h 37"/>
                <a:gd name="T4" fmla="*/ 10 w 35"/>
                <a:gd name="T5" fmla="*/ 34 h 37"/>
                <a:gd name="T6" fmla="*/ 16 w 35"/>
                <a:gd name="T7" fmla="*/ 32 h 37"/>
                <a:gd name="T8" fmla="*/ 25 w 35"/>
                <a:gd name="T9" fmla="*/ 29 h 37"/>
                <a:gd name="T10" fmla="*/ 29 w 35"/>
                <a:gd name="T11" fmla="*/ 24 h 37"/>
                <a:gd name="T12" fmla="*/ 32 w 35"/>
                <a:gd name="T13" fmla="*/ 18 h 37"/>
                <a:gd name="T14" fmla="*/ 35 w 35"/>
                <a:gd name="T15" fmla="*/ 12 h 37"/>
                <a:gd name="T16" fmla="*/ 35 w 35"/>
                <a:gd name="T17" fmla="*/ 7 h 37"/>
                <a:gd name="T18" fmla="*/ 32 w 35"/>
                <a:gd name="T19" fmla="*/ 0 h 37"/>
                <a:gd name="T20" fmla="*/ 25 w 35"/>
                <a:gd name="T21" fmla="*/ 2 h 37"/>
                <a:gd name="T22" fmla="*/ 29 w 35"/>
                <a:gd name="T23" fmla="*/ 7 h 37"/>
                <a:gd name="T24" fmla="*/ 29 w 35"/>
                <a:gd name="T25" fmla="*/ 12 h 37"/>
                <a:gd name="T26" fmla="*/ 25 w 35"/>
                <a:gd name="T27" fmla="*/ 17 h 37"/>
                <a:gd name="T28" fmla="*/ 22 w 35"/>
                <a:gd name="T29" fmla="*/ 22 h 37"/>
                <a:gd name="T30" fmla="*/ 19 w 35"/>
                <a:gd name="T31" fmla="*/ 25 h 37"/>
                <a:gd name="T32" fmla="*/ 13 w 35"/>
                <a:gd name="T33" fmla="*/ 29 h 37"/>
                <a:gd name="T34" fmla="*/ 6 w 35"/>
                <a:gd name="T35" fmla="*/ 30 h 37"/>
                <a:gd name="T36" fmla="*/ 0 w 35"/>
                <a:gd name="T37" fmla="*/ 32 h 37"/>
                <a:gd name="T38" fmla="*/ 0 w 35"/>
                <a:gd name="T39" fmla="*/ 32 h 37"/>
                <a:gd name="T40" fmla="*/ 0 w 35"/>
                <a:gd name="T4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5" h="37">
                  <a:moveTo>
                    <a:pt x="0" y="37"/>
                  </a:moveTo>
                  <a:lnTo>
                    <a:pt x="0" y="37"/>
                  </a:lnTo>
                  <a:lnTo>
                    <a:pt x="10" y="34"/>
                  </a:lnTo>
                  <a:lnTo>
                    <a:pt x="16" y="32"/>
                  </a:lnTo>
                  <a:lnTo>
                    <a:pt x="25" y="29"/>
                  </a:lnTo>
                  <a:lnTo>
                    <a:pt x="29" y="24"/>
                  </a:lnTo>
                  <a:lnTo>
                    <a:pt x="32" y="18"/>
                  </a:lnTo>
                  <a:lnTo>
                    <a:pt x="35" y="12"/>
                  </a:lnTo>
                  <a:lnTo>
                    <a:pt x="35" y="7"/>
                  </a:lnTo>
                  <a:lnTo>
                    <a:pt x="32" y="0"/>
                  </a:lnTo>
                  <a:lnTo>
                    <a:pt x="25" y="2"/>
                  </a:lnTo>
                  <a:lnTo>
                    <a:pt x="29" y="7"/>
                  </a:lnTo>
                  <a:lnTo>
                    <a:pt x="29" y="12"/>
                  </a:lnTo>
                  <a:lnTo>
                    <a:pt x="25" y="17"/>
                  </a:lnTo>
                  <a:lnTo>
                    <a:pt x="22" y="22"/>
                  </a:lnTo>
                  <a:lnTo>
                    <a:pt x="19" y="25"/>
                  </a:lnTo>
                  <a:lnTo>
                    <a:pt x="13" y="29"/>
                  </a:lnTo>
                  <a:lnTo>
                    <a:pt x="6" y="30"/>
                  </a:lnTo>
                  <a:lnTo>
                    <a:pt x="0" y="32"/>
                  </a:lnTo>
                  <a:lnTo>
                    <a:pt x="0" y="32"/>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9" name="Freeform 45"/>
            <p:cNvSpPr>
              <a:spLocks/>
            </p:cNvSpPr>
            <p:nvPr/>
          </p:nvSpPr>
          <p:spPr bwMode="auto">
            <a:xfrm>
              <a:off x="5320" y="682"/>
              <a:ext cx="117" cy="18"/>
            </a:xfrm>
            <a:custGeom>
              <a:avLst/>
              <a:gdLst>
                <a:gd name="T0" fmla="*/ 0 w 117"/>
                <a:gd name="T1" fmla="*/ 15 h 18"/>
                <a:gd name="T2" fmla="*/ 6 w 117"/>
                <a:gd name="T3" fmla="*/ 17 h 18"/>
                <a:gd name="T4" fmla="*/ 117 w 117"/>
                <a:gd name="T5" fmla="*/ 5 h 18"/>
                <a:gd name="T6" fmla="*/ 117 w 117"/>
                <a:gd name="T7" fmla="*/ 0 h 18"/>
                <a:gd name="T8" fmla="*/ 3 w 117"/>
                <a:gd name="T9" fmla="*/ 13 h 18"/>
                <a:gd name="T10" fmla="*/ 10 w 117"/>
                <a:gd name="T11" fmla="*/ 15 h 18"/>
                <a:gd name="T12" fmla="*/ 0 w 117"/>
                <a:gd name="T13" fmla="*/ 15 h 18"/>
                <a:gd name="T14" fmla="*/ 3 w 117"/>
                <a:gd name="T15" fmla="*/ 18 h 18"/>
                <a:gd name="T16" fmla="*/ 6 w 117"/>
                <a:gd name="T17" fmla="*/ 17 h 18"/>
                <a:gd name="T18" fmla="*/ 0 w 117"/>
                <a:gd name="T1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7" h="18">
                  <a:moveTo>
                    <a:pt x="0" y="15"/>
                  </a:moveTo>
                  <a:lnTo>
                    <a:pt x="6" y="17"/>
                  </a:lnTo>
                  <a:lnTo>
                    <a:pt x="117" y="5"/>
                  </a:lnTo>
                  <a:lnTo>
                    <a:pt x="117" y="0"/>
                  </a:lnTo>
                  <a:lnTo>
                    <a:pt x="3" y="13"/>
                  </a:lnTo>
                  <a:lnTo>
                    <a:pt x="10" y="15"/>
                  </a:lnTo>
                  <a:lnTo>
                    <a:pt x="0" y="15"/>
                  </a:lnTo>
                  <a:lnTo>
                    <a:pt x="3" y="18"/>
                  </a:lnTo>
                  <a:lnTo>
                    <a:pt x="6" y="17"/>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0" name="Freeform 46"/>
            <p:cNvSpPr>
              <a:spLocks/>
            </p:cNvSpPr>
            <p:nvPr/>
          </p:nvSpPr>
          <p:spPr bwMode="auto">
            <a:xfrm>
              <a:off x="5257" y="541"/>
              <a:ext cx="73" cy="156"/>
            </a:xfrm>
            <a:custGeom>
              <a:avLst/>
              <a:gdLst>
                <a:gd name="T0" fmla="*/ 3 w 73"/>
                <a:gd name="T1" fmla="*/ 0 h 156"/>
                <a:gd name="T2" fmla="*/ 0 w 73"/>
                <a:gd name="T3" fmla="*/ 4 h 156"/>
                <a:gd name="T4" fmla="*/ 63 w 73"/>
                <a:gd name="T5" fmla="*/ 156 h 156"/>
                <a:gd name="T6" fmla="*/ 73 w 73"/>
                <a:gd name="T7" fmla="*/ 156 h 156"/>
                <a:gd name="T8" fmla="*/ 9 w 73"/>
                <a:gd name="T9" fmla="*/ 2 h 156"/>
                <a:gd name="T10" fmla="*/ 6 w 73"/>
                <a:gd name="T11" fmla="*/ 5 h 156"/>
                <a:gd name="T12" fmla="*/ 3 w 73"/>
                <a:gd name="T13" fmla="*/ 0 h 156"/>
                <a:gd name="T14" fmla="*/ 0 w 73"/>
                <a:gd name="T15" fmla="*/ 2 h 156"/>
                <a:gd name="T16" fmla="*/ 0 w 73"/>
                <a:gd name="T17" fmla="*/ 4 h 156"/>
                <a:gd name="T18" fmla="*/ 3 w 73"/>
                <a:gd name="T1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3" y="0"/>
                  </a:moveTo>
                  <a:lnTo>
                    <a:pt x="0" y="4"/>
                  </a:lnTo>
                  <a:lnTo>
                    <a:pt x="63" y="156"/>
                  </a:lnTo>
                  <a:lnTo>
                    <a:pt x="73" y="156"/>
                  </a:lnTo>
                  <a:lnTo>
                    <a:pt x="9" y="2"/>
                  </a:lnTo>
                  <a:lnTo>
                    <a:pt x="6" y="5"/>
                  </a:lnTo>
                  <a:lnTo>
                    <a:pt x="3" y="0"/>
                  </a:lnTo>
                  <a:lnTo>
                    <a:pt x="0" y="2"/>
                  </a:lnTo>
                  <a:lnTo>
                    <a:pt x="0" y="4"/>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1" name="Freeform 47"/>
            <p:cNvSpPr>
              <a:spLocks/>
            </p:cNvSpPr>
            <p:nvPr/>
          </p:nvSpPr>
          <p:spPr bwMode="auto">
            <a:xfrm>
              <a:off x="5260" y="530"/>
              <a:ext cx="114" cy="16"/>
            </a:xfrm>
            <a:custGeom>
              <a:avLst/>
              <a:gdLst>
                <a:gd name="T0" fmla="*/ 114 w 114"/>
                <a:gd name="T1" fmla="*/ 0 h 16"/>
                <a:gd name="T2" fmla="*/ 114 w 114"/>
                <a:gd name="T3" fmla="*/ 0 h 16"/>
                <a:gd name="T4" fmla="*/ 0 w 114"/>
                <a:gd name="T5" fmla="*/ 11 h 16"/>
                <a:gd name="T6" fmla="*/ 3 w 114"/>
                <a:gd name="T7" fmla="*/ 16 h 16"/>
                <a:gd name="T8" fmla="*/ 114 w 114"/>
                <a:gd name="T9" fmla="*/ 3 h 16"/>
                <a:gd name="T10" fmla="*/ 114 w 114"/>
                <a:gd name="T11" fmla="*/ 3 h 16"/>
                <a:gd name="T12" fmla="*/ 114 w 114"/>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4" h="16">
                  <a:moveTo>
                    <a:pt x="114" y="0"/>
                  </a:moveTo>
                  <a:lnTo>
                    <a:pt x="114" y="0"/>
                  </a:lnTo>
                  <a:lnTo>
                    <a:pt x="0" y="11"/>
                  </a:lnTo>
                  <a:lnTo>
                    <a:pt x="3" y="16"/>
                  </a:lnTo>
                  <a:lnTo>
                    <a:pt x="114" y="3"/>
                  </a:lnTo>
                  <a:lnTo>
                    <a:pt x="114" y="3"/>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2" name="Freeform 48"/>
            <p:cNvSpPr>
              <a:spLocks/>
            </p:cNvSpPr>
            <p:nvPr/>
          </p:nvSpPr>
          <p:spPr bwMode="auto">
            <a:xfrm>
              <a:off x="5374" y="528"/>
              <a:ext cx="57" cy="27"/>
            </a:xfrm>
            <a:custGeom>
              <a:avLst/>
              <a:gdLst>
                <a:gd name="T0" fmla="*/ 57 w 57"/>
                <a:gd name="T1" fmla="*/ 27 h 27"/>
                <a:gd name="T2" fmla="*/ 57 w 57"/>
                <a:gd name="T3" fmla="*/ 27 h 27"/>
                <a:gd name="T4" fmla="*/ 54 w 57"/>
                <a:gd name="T5" fmla="*/ 23 h 27"/>
                <a:gd name="T6" fmla="*/ 54 w 57"/>
                <a:gd name="T7" fmla="*/ 20 h 27"/>
                <a:gd name="T8" fmla="*/ 50 w 57"/>
                <a:gd name="T9" fmla="*/ 17 h 27"/>
                <a:gd name="T10" fmla="*/ 47 w 57"/>
                <a:gd name="T11" fmla="*/ 15 h 27"/>
                <a:gd name="T12" fmla="*/ 44 w 57"/>
                <a:gd name="T13" fmla="*/ 13 h 27"/>
                <a:gd name="T14" fmla="*/ 41 w 57"/>
                <a:gd name="T15" fmla="*/ 10 h 27"/>
                <a:gd name="T16" fmla="*/ 38 w 57"/>
                <a:gd name="T17" fmla="*/ 8 h 27"/>
                <a:gd name="T18" fmla="*/ 35 w 57"/>
                <a:gd name="T19" fmla="*/ 7 h 27"/>
                <a:gd name="T20" fmla="*/ 31 w 57"/>
                <a:gd name="T21" fmla="*/ 5 h 27"/>
                <a:gd name="T22" fmla="*/ 25 w 57"/>
                <a:gd name="T23" fmla="*/ 3 h 27"/>
                <a:gd name="T24" fmla="*/ 22 w 57"/>
                <a:gd name="T25" fmla="*/ 2 h 27"/>
                <a:gd name="T26" fmla="*/ 19 w 57"/>
                <a:gd name="T27" fmla="*/ 2 h 27"/>
                <a:gd name="T28" fmla="*/ 13 w 57"/>
                <a:gd name="T29" fmla="*/ 2 h 27"/>
                <a:gd name="T30" fmla="*/ 9 w 57"/>
                <a:gd name="T31" fmla="*/ 0 h 27"/>
                <a:gd name="T32" fmla="*/ 3 w 57"/>
                <a:gd name="T33" fmla="*/ 0 h 27"/>
                <a:gd name="T34" fmla="*/ 0 w 57"/>
                <a:gd name="T35" fmla="*/ 2 h 27"/>
                <a:gd name="T36" fmla="*/ 0 w 57"/>
                <a:gd name="T37" fmla="*/ 5 h 27"/>
                <a:gd name="T38" fmla="*/ 3 w 57"/>
                <a:gd name="T39" fmla="*/ 5 h 27"/>
                <a:gd name="T40" fmla="*/ 9 w 57"/>
                <a:gd name="T41" fmla="*/ 5 h 27"/>
                <a:gd name="T42" fmla="*/ 13 w 57"/>
                <a:gd name="T43" fmla="*/ 5 h 27"/>
                <a:gd name="T44" fmla="*/ 16 w 57"/>
                <a:gd name="T45" fmla="*/ 5 h 27"/>
                <a:gd name="T46" fmla="*/ 19 w 57"/>
                <a:gd name="T47" fmla="*/ 5 h 27"/>
                <a:gd name="T48" fmla="*/ 22 w 57"/>
                <a:gd name="T49" fmla="*/ 7 h 27"/>
                <a:gd name="T50" fmla="*/ 25 w 57"/>
                <a:gd name="T51" fmla="*/ 8 h 27"/>
                <a:gd name="T52" fmla="*/ 31 w 57"/>
                <a:gd name="T53" fmla="*/ 10 h 27"/>
                <a:gd name="T54" fmla="*/ 35 w 57"/>
                <a:gd name="T55" fmla="*/ 12 h 27"/>
                <a:gd name="T56" fmla="*/ 38 w 57"/>
                <a:gd name="T57" fmla="*/ 13 h 27"/>
                <a:gd name="T58" fmla="*/ 38 w 57"/>
                <a:gd name="T59" fmla="*/ 15 h 27"/>
                <a:gd name="T60" fmla="*/ 41 w 57"/>
                <a:gd name="T61" fmla="*/ 17 h 27"/>
                <a:gd name="T62" fmla="*/ 44 w 57"/>
                <a:gd name="T63" fmla="*/ 18 h 27"/>
                <a:gd name="T64" fmla="*/ 47 w 57"/>
                <a:gd name="T65" fmla="*/ 22 h 27"/>
                <a:gd name="T66" fmla="*/ 47 w 57"/>
                <a:gd name="T67" fmla="*/ 23 h 27"/>
                <a:gd name="T68" fmla="*/ 50 w 57"/>
                <a:gd name="T69" fmla="*/ 27 h 27"/>
                <a:gd name="T70" fmla="*/ 50 w 57"/>
                <a:gd name="T71" fmla="*/ 27 h 27"/>
                <a:gd name="T72" fmla="*/ 57 w 57"/>
                <a:gd name="T73"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7" h="27">
                  <a:moveTo>
                    <a:pt x="57" y="27"/>
                  </a:moveTo>
                  <a:lnTo>
                    <a:pt x="57" y="27"/>
                  </a:lnTo>
                  <a:lnTo>
                    <a:pt x="54" y="23"/>
                  </a:lnTo>
                  <a:lnTo>
                    <a:pt x="54" y="20"/>
                  </a:lnTo>
                  <a:lnTo>
                    <a:pt x="50" y="17"/>
                  </a:lnTo>
                  <a:lnTo>
                    <a:pt x="47" y="15"/>
                  </a:lnTo>
                  <a:lnTo>
                    <a:pt x="44" y="13"/>
                  </a:lnTo>
                  <a:lnTo>
                    <a:pt x="41" y="10"/>
                  </a:lnTo>
                  <a:lnTo>
                    <a:pt x="38" y="8"/>
                  </a:lnTo>
                  <a:lnTo>
                    <a:pt x="35" y="7"/>
                  </a:lnTo>
                  <a:lnTo>
                    <a:pt x="31" y="5"/>
                  </a:lnTo>
                  <a:lnTo>
                    <a:pt x="25" y="3"/>
                  </a:lnTo>
                  <a:lnTo>
                    <a:pt x="22" y="2"/>
                  </a:lnTo>
                  <a:lnTo>
                    <a:pt x="19" y="2"/>
                  </a:lnTo>
                  <a:lnTo>
                    <a:pt x="13" y="2"/>
                  </a:lnTo>
                  <a:lnTo>
                    <a:pt x="9" y="0"/>
                  </a:lnTo>
                  <a:lnTo>
                    <a:pt x="3" y="0"/>
                  </a:lnTo>
                  <a:lnTo>
                    <a:pt x="0" y="2"/>
                  </a:lnTo>
                  <a:lnTo>
                    <a:pt x="0" y="5"/>
                  </a:lnTo>
                  <a:lnTo>
                    <a:pt x="3" y="5"/>
                  </a:lnTo>
                  <a:lnTo>
                    <a:pt x="9" y="5"/>
                  </a:lnTo>
                  <a:lnTo>
                    <a:pt x="13" y="5"/>
                  </a:lnTo>
                  <a:lnTo>
                    <a:pt x="16" y="5"/>
                  </a:lnTo>
                  <a:lnTo>
                    <a:pt x="19" y="5"/>
                  </a:lnTo>
                  <a:lnTo>
                    <a:pt x="22" y="7"/>
                  </a:lnTo>
                  <a:lnTo>
                    <a:pt x="25" y="8"/>
                  </a:lnTo>
                  <a:lnTo>
                    <a:pt x="31" y="10"/>
                  </a:lnTo>
                  <a:lnTo>
                    <a:pt x="35" y="12"/>
                  </a:lnTo>
                  <a:lnTo>
                    <a:pt x="38" y="13"/>
                  </a:lnTo>
                  <a:lnTo>
                    <a:pt x="38" y="15"/>
                  </a:lnTo>
                  <a:lnTo>
                    <a:pt x="41" y="17"/>
                  </a:lnTo>
                  <a:lnTo>
                    <a:pt x="44" y="18"/>
                  </a:lnTo>
                  <a:lnTo>
                    <a:pt x="47" y="22"/>
                  </a:lnTo>
                  <a:lnTo>
                    <a:pt x="47" y="23"/>
                  </a:lnTo>
                  <a:lnTo>
                    <a:pt x="50" y="27"/>
                  </a:lnTo>
                  <a:lnTo>
                    <a:pt x="50" y="27"/>
                  </a:lnTo>
                  <a:lnTo>
                    <a:pt x="57"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3" name="Freeform 49"/>
            <p:cNvSpPr>
              <a:spLocks/>
            </p:cNvSpPr>
            <p:nvPr/>
          </p:nvSpPr>
          <p:spPr bwMode="auto">
            <a:xfrm>
              <a:off x="5311" y="633"/>
              <a:ext cx="158" cy="64"/>
            </a:xfrm>
            <a:custGeom>
              <a:avLst/>
              <a:gdLst>
                <a:gd name="T0" fmla="*/ 0 w 158"/>
                <a:gd name="T1" fmla="*/ 35 h 64"/>
                <a:gd name="T2" fmla="*/ 113 w 158"/>
                <a:gd name="T3" fmla="*/ 22 h 64"/>
                <a:gd name="T4" fmla="*/ 120 w 158"/>
                <a:gd name="T5" fmla="*/ 22 h 64"/>
                <a:gd name="T6" fmla="*/ 126 w 158"/>
                <a:gd name="T7" fmla="*/ 20 h 64"/>
                <a:gd name="T8" fmla="*/ 132 w 158"/>
                <a:gd name="T9" fmla="*/ 17 h 64"/>
                <a:gd name="T10" fmla="*/ 139 w 158"/>
                <a:gd name="T11" fmla="*/ 15 h 64"/>
                <a:gd name="T12" fmla="*/ 142 w 158"/>
                <a:gd name="T13" fmla="*/ 12 h 64"/>
                <a:gd name="T14" fmla="*/ 145 w 158"/>
                <a:gd name="T15" fmla="*/ 9 h 64"/>
                <a:gd name="T16" fmla="*/ 148 w 158"/>
                <a:gd name="T17" fmla="*/ 4 h 64"/>
                <a:gd name="T18" fmla="*/ 148 w 158"/>
                <a:gd name="T19" fmla="*/ 0 h 64"/>
                <a:gd name="T20" fmla="*/ 155 w 158"/>
                <a:gd name="T21" fmla="*/ 19 h 64"/>
                <a:gd name="T22" fmla="*/ 158 w 158"/>
                <a:gd name="T23" fmla="*/ 22 h 64"/>
                <a:gd name="T24" fmla="*/ 158 w 158"/>
                <a:gd name="T25" fmla="*/ 25 h 64"/>
                <a:gd name="T26" fmla="*/ 158 w 158"/>
                <a:gd name="T27" fmla="*/ 29 h 64"/>
                <a:gd name="T28" fmla="*/ 155 w 158"/>
                <a:gd name="T29" fmla="*/ 32 h 64"/>
                <a:gd name="T30" fmla="*/ 155 w 158"/>
                <a:gd name="T31" fmla="*/ 34 h 64"/>
                <a:gd name="T32" fmla="*/ 151 w 158"/>
                <a:gd name="T33" fmla="*/ 37 h 64"/>
                <a:gd name="T34" fmla="*/ 151 w 158"/>
                <a:gd name="T35" fmla="*/ 39 h 64"/>
                <a:gd name="T36" fmla="*/ 148 w 158"/>
                <a:gd name="T37" fmla="*/ 41 h 64"/>
                <a:gd name="T38" fmla="*/ 145 w 158"/>
                <a:gd name="T39" fmla="*/ 44 h 64"/>
                <a:gd name="T40" fmla="*/ 142 w 158"/>
                <a:gd name="T41" fmla="*/ 46 h 64"/>
                <a:gd name="T42" fmla="*/ 139 w 158"/>
                <a:gd name="T43" fmla="*/ 47 h 64"/>
                <a:gd name="T44" fmla="*/ 136 w 158"/>
                <a:gd name="T45" fmla="*/ 49 h 64"/>
                <a:gd name="T46" fmla="*/ 132 w 158"/>
                <a:gd name="T47" fmla="*/ 49 h 64"/>
                <a:gd name="T48" fmla="*/ 126 w 158"/>
                <a:gd name="T49" fmla="*/ 51 h 64"/>
                <a:gd name="T50" fmla="*/ 123 w 158"/>
                <a:gd name="T51" fmla="*/ 51 h 64"/>
                <a:gd name="T52" fmla="*/ 117 w 158"/>
                <a:gd name="T53" fmla="*/ 52 h 64"/>
                <a:gd name="T54" fmla="*/ 12 w 158"/>
                <a:gd name="T55" fmla="*/ 64 h 64"/>
                <a:gd name="T56" fmla="*/ 0 w 158"/>
                <a:gd name="T57" fmla="*/ 3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8" h="64">
                  <a:moveTo>
                    <a:pt x="0" y="35"/>
                  </a:moveTo>
                  <a:lnTo>
                    <a:pt x="113" y="22"/>
                  </a:lnTo>
                  <a:lnTo>
                    <a:pt x="120" y="22"/>
                  </a:lnTo>
                  <a:lnTo>
                    <a:pt x="126" y="20"/>
                  </a:lnTo>
                  <a:lnTo>
                    <a:pt x="132" y="17"/>
                  </a:lnTo>
                  <a:lnTo>
                    <a:pt x="139" y="15"/>
                  </a:lnTo>
                  <a:lnTo>
                    <a:pt x="142" y="12"/>
                  </a:lnTo>
                  <a:lnTo>
                    <a:pt x="145" y="9"/>
                  </a:lnTo>
                  <a:lnTo>
                    <a:pt x="148" y="4"/>
                  </a:lnTo>
                  <a:lnTo>
                    <a:pt x="148" y="0"/>
                  </a:lnTo>
                  <a:lnTo>
                    <a:pt x="155" y="19"/>
                  </a:lnTo>
                  <a:lnTo>
                    <a:pt x="158" y="22"/>
                  </a:lnTo>
                  <a:lnTo>
                    <a:pt x="158" y="25"/>
                  </a:lnTo>
                  <a:lnTo>
                    <a:pt x="158" y="29"/>
                  </a:lnTo>
                  <a:lnTo>
                    <a:pt x="155" y="32"/>
                  </a:lnTo>
                  <a:lnTo>
                    <a:pt x="155" y="34"/>
                  </a:lnTo>
                  <a:lnTo>
                    <a:pt x="151" y="37"/>
                  </a:lnTo>
                  <a:lnTo>
                    <a:pt x="151" y="39"/>
                  </a:lnTo>
                  <a:lnTo>
                    <a:pt x="148" y="41"/>
                  </a:lnTo>
                  <a:lnTo>
                    <a:pt x="145" y="44"/>
                  </a:lnTo>
                  <a:lnTo>
                    <a:pt x="142" y="46"/>
                  </a:lnTo>
                  <a:lnTo>
                    <a:pt x="139" y="47"/>
                  </a:lnTo>
                  <a:lnTo>
                    <a:pt x="136" y="49"/>
                  </a:lnTo>
                  <a:lnTo>
                    <a:pt x="132" y="49"/>
                  </a:lnTo>
                  <a:lnTo>
                    <a:pt x="126" y="51"/>
                  </a:lnTo>
                  <a:lnTo>
                    <a:pt x="123" y="51"/>
                  </a:lnTo>
                  <a:lnTo>
                    <a:pt x="117" y="52"/>
                  </a:lnTo>
                  <a:lnTo>
                    <a:pt x="12" y="64"/>
                  </a:lnTo>
                  <a:lnTo>
                    <a:pt x="0" y="3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4" name="Freeform 50"/>
            <p:cNvSpPr>
              <a:spLocks/>
            </p:cNvSpPr>
            <p:nvPr/>
          </p:nvSpPr>
          <p:spPr bwMode="auto">
            <a:xfrm>
              <a:off x="5437" y="603"/>
              <a:ext cx="38" cy="55"/>
            </a:xfrm>
            <a:custGeom>
              <a:avLst/>
              <a:gdLst>
                <a:gd name="T0" fmla="*/ 38 w 38"/>
                <a:gd name="T1" fmla="*/ 55 h 55"/>
                <a:gd name="T2" fmla="*/ 38 w 38"/>
                <a:gd name="T3" fmla="*/ 54 h 55"/>
                <a:gd name="T4" fmla="*/ 16 w 38"/>
                <a:gd name="T5" fmla="*/ 0 h 55"/>
                <a:gd name="T6" fmla="*/ 0 w 38"/>
                <a:gd name="T7" fmla="*/ 0 h 55"/>
                <a:gd name="T8" fmla="*/ 22 w 38"/>
                <a:gd name="T9" fmla="*/ 55 h 55"/>
                <a:gd name="T10" fmla="*/ 22 w 38"/>
                <a:gd name="T11" fmla="*/ 54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4"/>
                  </a:lnTo>
                  <a:lnTo>
                    <a:pt x="16" y="0"/>
                  </a:lnTo>
                  <a:lnTo>
                    <a:pt x="0" y="0"/>
                  </a:lnTo>
                  <a:lnTo>
                    <a:pt x="22" y="55"/>
                  </a:lnTo>
                  <a:lnTo>
                    <a:pt x="22" y="54"/>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5" name="Freeform 51"/>
            <p:cNvSpPr>
              <a:spLocks/>
            </p:cNvSpPr>
            <p:nvPr/>
          </p:nvSpPr>
          <p:spPr bwMode="auto">
            <a:xfrm>
              <a:off x="5437" y="657"/>
              <a:ext cx="38" cy="32"/>
            </a:xfrm>
            <a:custGeom>
              <a:avLst/>
              <a:gdLst>
                <a:gd name="T0" fmla="*/ 6 w 38"/>
                <a:gd name="T1" fmla="*/ 32 h 32"/>
                <a:gd name="T2" fmla="*/ 10 w 38"/>
                <a:gd name="T3" fmla="*/ 32 h 32"/>
                <a:gd name="T4" fmla="*/ 13 w 38"/>
                <a:gd name="T5" fmla="*/ 30 h 32"/>
                <a:gd name="T6" fmla="*/ 19 w 38"/>
                <a:gd name="T7" fmla="*/ 27 h 32"/>
                <a:gd name="T8" fmla="*/ 25 w 38"/>
                <a:gd name="T9" fmla="*/ 23 h 32"/>
                <a:gd name="T10" fmla="*/ 29 w 38"/>
                <a:gd name="T11" fmla="*/ 20 h 32"/>
                <a:gd name="T12" fmla="*/ 32 w 38"/>
                <a:gd name="T13" fmla="*/ 17 h 32"/>
                <a:gd name="T14" fmla="*/ 35 w 38"/>
                <a:gd name="T15" fmla="*/ 11 h 32"/>
                <a:gd name="T16" fmla="*/ 35 w 38"/>
                <a:gd name="T17" fmla="*/ 6 h 32"/>
                <a:gd name="T18" fmla="*/ 38 w 38"/>
                <a:gd name="T19" fmla="*/ 1 h 32"/>
                <a:gd name="T20" fmla="*/ 22 w 38"/>
                <a:gd name="T21" fmla="*/ 0 h 32"/>
                <a:gd name="T22" fmla="*/ 22 w 38"/>
                <a:gd name="T23" fmla="*/ 5 h 32"/>
                <a:gd name="T24" fmla="*/ 19 w 38"/>
                <a:gd name="T25" fmla="*/ 10 h 32"/>
                <a:gd name="T26" fmla="*/ 16 w 38"/>
                <a:gd name="T27" fmla="*/ 13 h 32"/>
                <a:gd name="T28" fmla="*/ 16 w 38"/>
                <a:gd name="T29" fmla="*/ 17 h 32"/>
                <a:gd name="T30" fmla="*/ 13 w 38"/>
                <a:gd name="T31" fmla="*/ 20 h 32"/>
                <a:gd name="T32" fmla="*/ 10 w 38"/>
                <a:gd name="T33" fmla="*/ 22 h 32"/>
                <a:gd name="T34" fmla="*/ 6 w 38"/>
                <a:gd name="T35" fmla="*/ 23 h 32"/>
                <a:gd name="T36" fmla="*/ 0 w 38"/>
                <a:gd name="T37" fmla="*/ 25 h 32"/>
                <a:gd name="T38" fmla="*/ 3 w 38"/>
                <a:gd name="T39" fmla="*/ 23 h 32"/>
                <a:gd name="T40" fmla="*/ 6 w 38"/>
                <a:gd name="T4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 h="32">
                  <a:moveTo>
                    <a:pt x="6" y="32"/>
                  </a:moveTo>
                  <a:lnTo>
                    <a:pt x="10" y="32"/>
                  </a:lnTo>
                  <a:lnTo>
                    <a:pt x="13" y="30"/>
                  </a:lnTo>
                  <a:lnTo>
                    <a:pt x="19" y="27"/>
                  </a:lnTo>
                  <a:lnTo>
                    <a:pt x="25" y="23"/>
                  </a:lnTo>
                  <a:lnTo>
                    <a:pt x="29" y="20"/>
                  </a:lnTo>
                  <a:lnTo>
                    <a:pt x="32" y="17"/>
                  </a:lnTo>
                  <a:lnTo>
                    <a:pt x="35" y="11"/>
                  </a:lnTo>
                  <a:lnTo>
                    <a:pt x="35" y="6"/>
                  </a:lnTo>
                  <a:lnTo>
                    <a:pt x="38" y="1"/>
                  </a:lnTo>
                  <a:lnTo>
                    <a:pt x="22" y="0"/>
                  </a:lnTo>
                  <a:lnTo>
                    <a:pt x="22" y="5"/>
                  </a:lnTo>
                  <a:lnTo>
                    <a:pt x="19" y="10"/>
                  </a:lnTo>
                  <a:lnTo>
                    <a:pt x="16" y="13"/>
                  </a:lnTo>
                  <a:lnTo>
                    <a:pt x="16" y="17"/>
                  </a:lnTo>
                  <a:lnTo>
                    <a:pt x="13" y="20"/>
                  </a:lnTo>
                  <a:lnTo>
                    <a:pt x="10" y="22"/>
                  </a:lnTo>
                  <a:lnTo>
                    <a:pt x="6" y="23"/>
                  </a:lnTo>
                  <a:lnTo>
                    <a:pt x="0" y="25"/>
                  </a:lnTo>
                  <a:lnTo>
                    <a:pt x="3" y="23"/>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6" name="Freeform 52"/>
            <p:cNvSpPr>
              <a:spLocks/>
            </p:cNvSpPr>
            <p:nvPr/>
          </p:nvSpPr>
          <p:spPr bwMode="auto">
            <a:xfrm>
              <a:off x="4492" y="680"/>
              <a:ext cx="951" cy="119"/>
            </a:xfrm>
            <a:custGeom>
              <a:avLst/>
              <a:gdLst>
                <a:gd name="T0" fmla="*/ 0 w 951"/>
                <a:gd name="T1" fmla="*/ 119 h 119"/>
                <a:gd name="T2" fmla="*/ 3 w 951"/>
                <a:gd name="T3" fmla="*/ 119 h 119"/>
                <a:gd name="T4" fmla="*/ 951 w 951"/>
                <a:gd name="T5" fmla="*/ 9 h 119"/>
                <a:gd name="T6" fmla="*/ 948 w 951"/>
                <a:gd name="T7" fmla="*/ 0 h 119"/>
                <a:gd name="T8" fmla="*/ 0 w 951"/>
                <a:gd name="T9" fmla="*/ 111 h 119"/>
                <a:gd name="T10" fmla="*/ 3 w 951"/>
                <a:gd name="T11" fmla="*/ 111 h 119"/>
                <a:gd name="T12" fmla="*/ 0 w 951"/>
                <a:gd name="T13" fmla="*/ 119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0" y="119"/>
                  </a:moveTo>
                  <a:lnTo>
                    <a:pt x="3" y="119"/>
                  </a:lnTo>
                  <a:lnTo>
                    <a:pt x="951" y="9"/>
                  </a:lnTo>
                  <a:lnTo>
                    <a:pt x="948" y="0"/>
                  </a:lnTo>
                  <a:lnTo>
                    <a:pt x="0" y="111"/>
                  </a:lnTo>
                  <a:lnTo>
                    <a:pt x="3" y="111"/>
                  </a:lnTo>
                  <a:lnTo>
                    <a:pt x="0"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7" name="Freeform 53"/>
            <p:cNvSpPr>
              <a:spLocks/>
            </p:cNvSpPr>
            <p:nvPr/>
          </p:nvSpPr>
          <p:spPr bwMode="auto">
            <a:xfrm>
              <a:off x="4211" y="749"/>
              <a:ext cx="284" cy="50"/>
            </a:xfrm>
            <a:custGeom>
              <a:avLst/>
              <a:gdLst>
                <a:gd name="T0" fmla="*/ 0 w 284"/>
                <a:gd name="T1" fmla="*/ 8 h 50"/>
                <a:gd name="T2" fmla="*/ 0 w 284"/>
                <a:gd name="T3" fmla="*/ 8 h 50"/>
                <a:gd name="T4" fmla="*/ 281 w 284"/>
                <a:gd name="T5" fmla="*/ 50 h 50"/>
                <a:gd name="T6" fmla="*/ 284 w 284"/>
                <a:gd name="T7" fmla="*/ 42 h 50"/>
                <a:gd name="T8" fmla="*/ 3 w 284"/>
                <a:gd name="T9" fmla="*/ 0 h 50"/>
                <a:gd name="T10" fmla="*/ 3 w 284"/>
                <a:gd name="T11" fmla="*/ 0 h 50"/>
                <a:gd name="T12" fmla="*/ 0 w 284"/>
                <a:gd name="T13" fmla="*/ 8 h 50"/>
              </a:gdLst>
              <a:ahLst/>
              <a:cxnLst>
                <a:cxn ang="0">
                  <a:pos x="T0" y="T1"/>
                </a:cxn>
                <a:cxn ang="0">
                  <a:pos x="T2" y="T3"/>
                </a:cxn>
                <a:cxn ang="0">
                  <a:pos x="T4" y="T5"/>
                </a:cxn>
                <a:cxn ang="0">
                  <a:pos x="T6" y="T7"/>
                </a:cxn>
                <a:cxn ang="0">
                  <a:pos x="T8" y="T9"/>
                </a:cxn>
                <a:cxn ang="0">
                  <a:pos x="T10" y="T11"/>
                </a:cxn>
                <a:cxn ang="0">
                  <a:pos x="T12" y="T13"/>
                </a:cxn>
              </a:cxnLst>
              <a:rect l="0" t="0" r="r" b="b"/>
              <a:pathLst>
                <a:path w="284" h="50">
                  <a:moveTo>
                    <a:pt x="0" y="8"/>
                  </a:moveTo>
                  <a:lnTo>
                    <a:pt x="0" y="8"/>
                  </a:lnTo>
                  <a:lnTo>
                    <a:pt x="281" y="50"/>
                  </a:lnTo>
                  <a:lnTo>
                    <a:pt x="284" y="42"/>
                  </a:lnTo>
                  <a:lnTo>
                    <a:pt x="3" y="0"/>
                  </a:lnTo>
                  <a:lnTo>
                    <a:pt x="3"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8" name="Freeform 54"/>
            <p:cNvSpPr>
              <a:spLocks/>
            </p:cNvSpPr>
            <p:nvPr/>
          </p:nvSpPr>
          <p:spPr bwMode="auto">
            <a:xfrm>
              <a:off x="4195" y="747"/>
              <a:ext cx="19" cy="10"/>
            </a:xfrm>
            <a:custGeom>
              <a:avLst/>
              <a:gdLst>
                <a:gd name="T0" fmla="*/ 0 w 19"/>
                <a:gd name="T1" fmla="*/ 2 h 10"/>
                <a:gd name="T2" fmla="*/ 0 w 19"/>
                <a:gd name="T3" fmla="*/ 2 h 10"/>
                <a:gd name="T4" fmla="*/ 0 w 19"/>
                <a:gd name="T5" fmla="*/ 3 h 10"/>
                <a:gd name="T6" fmla="*/ 3 w 19"/>
                <a:gd name="T7" fmla="*/ 3 h 10"/>
                <a:gd name="T8" fmla="*/ 3 w 19"/>
                <a:gd name="T9" fmla="*/ 5 h 10"/>
                <a:gd name="T10" fmla="*/ 6 w 19"/>
                <a:gd name="T11" fmla="*/ 7 h 10"/>
                <a:gd name="T12" fmla="*/ 6 w 19"/>
                <a:gd name="T13" fmla="*/ 7 h 10"/>
                <a:gd name="T14" fmla="*/ 9 w 19"/>
                <a:gd name="T15" fmla="*/ 8 h 10"/>
                <a:gd name="T16" fmla="*/ 13 w 19"/>
                <a:gd name="T17" fmla="*/ 8 h 10"/>
                <a:gd name="T18" fmla="*/ 16 w 19"/>
                <a:gd name="T19" fmla="*/ 10 h 10"/>
                <a:gd name="T20" fmla="*/ 19 w 19"/>
                <a:gd name="T21" fmla="*/ 2 h 10"/>
                <a:gd name="T22" fmla="*/ 19 w 19"/>
                <a:gd name="T23" fmla="*/ 2 h 10"/>
                <a:gd name="T24" fmla="*/ 16 w 19"/>
                <a:gd name="T25" fmla="*/ 2 h 10"/>
                <a:gd name="T26" fmla="*/ 16 w 19"/>
                <a:gd name="T27" fmla="*/ 2 h 10"/>
                <a:gd name="T28" fmla="*/ 16 w 19"/>
                <a:gd name="T29" fmla="*/ 0 h 10"/>
                <a:gd name="T30" fmla="*/ 16 w 19"/>
                <a:gd name="T31" fmla="*/ 0 h 10"/>
                <a:gd name="T32" fmla="*/ 16 w 19"/>
                <a:gd name="T33" fmla="*/ 0 h 10"/>
                <a:gd name="T34" fmla="*/ 16 w 19"/>
                <a:gd name="T35" fmla="*/ 0 h 10"/>
                <a:gd name="T36" fmla="*/ 16 w 19"/>
                <a:gd name="T37" fmla="*/ 0 h 10"/>
                <a:gd name="T38" fmla="*/ 16 w 19"/>
                <a:gd name="T39" fmla="*/ 0 h 10"/>
                <a:gd name="T40" fmla="*/ 0 w 19"/>
                <a:gd name="T41"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0">
                  <a:moveTo>
                    <a:pt x="0" y="2"/>
                  </a:moveTo>
                  <a:lnTo>
                    <a:pt x="0" y="2"/>
                  </a:lnTo>
                  <a:lnTo>
                    <a:pt x="0" y="3"/>
                  </a:lnTo>
                  <a:lnTo>
                    <a:pt x="3" y="3"/>
                  </a:lnTo>
                  <a:lnTo>
                    <a:pt x="3" y="5"/>
                  </a:lnTo>
                  <a:lnTo>
                    <a:pt x="6" y="7"/>
                  </a:lnTo>
                  <a:lnTo>
                    <a:pt x="6" y="7"/>
                  </a:lnTo>
                  <a:lnTo>
                    <a:pt x="9" y="8"/>
                  </a:lnTo>
                  <a:lnTo>
                    <a:pt x="13" y="8"/>
                  </a:lnTo>
                  <a:lnTo>
                    <a:pt x="16" y="10"/>
                  </a:lnTo>
                  <a:lnTo>
                    <a:pt x="19" y="2"/>
                  </a:lnTo>
                  <a:lnTo>
                    <a:pt x="19" y="2"/>
                  </a:lnTo>
                  <a:lnTo>
                    <a:pt x="16" y="2"/>
                  </a:lnTo>
                  <a:lnTo>
                    <a:pt x="16" y="2"/>
                  </a:lnTo>
                  <a:lnTo>
                    <a:pt x="16" y="0"/>
                  </a:lnTo>
                  <a:lnTo>
                    <a:pt x="16" y="0"/>
                  </a:lnTo>
                  <a:lnTo>
                    <a:pt x="16" y="0"/>
                  </a:lnTo>
                  <a:lnTo>
                    <a:pt x="16" y="0"/>
                  </a:lnTo>
                  <a:lnTo>
                    <a:pt x="16" y="0"/>
                  </a:lnTo>
                  <a:lnTo>
                    <a:pt x="16"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9" name="Freeform 55"/>
            <p:cNvSpPr>
              <a:spLocks/>
            </p:cNvSpPr>
            <p:nvPr/>
          </p:nvSpPr>
          <p:spPr bwMode="auto">
            <a:xfrm>
              <a:off x="4195" y="737"/>
              <a:ext cx="19" cy="12"/>
            </a:xfrm>
            <a:custGeom>
              <a:avLst/>
              <a:gdLst>
                <a:gd name="T0" fmla="*/ 6 w 19"/>
                <a:gd name="T1" fmla="*/ 0 h 12"/>
                <a:gd name="T2" fmla="*/ 6 w 19"/>
                <a:gd name="T3" fmla="*/ 2 h 12"/>
                <a:gd name="T4" fmla="*/ 3 w 19"/>
                <a:gd name="T5" fmla="*/ 3 h 12"/>
                <a:gd name="T6" fmla="*/ 0 w 19"/>
                <a:gd name="T7" fmla="*/ 7 h 12"/>
                <a:gd name="T8" fmla="*/ 0 w 19"/>
                <a:gd name="T9" fmla="*/ 8 h 12"/>
                <a:gd name="T10" fmla="*/ 0 w 19"/>
                <a:gd name="T11" fmla="*/ 12 h 12"/>
                <a:gd name="T12" fmla="*/ 16 w 19"/>
                <a:gd name="T13" fmla="*/ 10 h 12"/>
                <a:gd name="T14" fmla="*/ 13 w 19"/>
                <a:gd name="T15" fmla="*/ 10 h 12"/>
                <a:gd name="T16" fmla="*/ 16 w 19"/>
                <a:gd name="T17" fmla="*/ 8 h 12"/>
                <a:gd name="T18" fmla="*/ 16 w 19"/>
                <a:gd name="T19" fmla="*/ 8 h 12"/>
                <a:gd name="T20" fmla="*/ 19 w 19"/>
                <a:gd name="T21" fmla="*/ 7 h 12"/>
                <a:gd name="T22" fmla="*/ 16 w 19"/>
                <a:gd name="T23" fmla="*/ 7 h 12"/>
                <a:gd name="T24" fmla="*/ 6 w 19"/>
                <a:gd name="T2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12">
                  <a:moveTo>
                    <a:pt x="6" y="0"/>
                  </a:moveTo>
                  <a:lnTo>
                    <a:pt x="6" y="2"/>
                  </a:lnTo>
                  <a:lnTo>
                    <a:pt x="3" y="3"/>
                  </a:lnTo>
                  <a:lnTo>
                    <a:pt x="0" y="7"/>
                  </a:lnTo>
                  <a:lnTo>
                    <a:pt x="0" y="8"/>
                  </a:lnTo>
                  <a:lnTo>
                    <a:pt x="0" y="12"/>
                  </a:lnTo>
                  <a:lnTo>
                    <a:pt x="16" y="10"/>
                  </a:lnTo>
                  <a:lnTo>
                    <a:pt x="13" y="10"/>
                  </a:lnTo>
                  <a:lnTo>
                    <a:pt x="16" y="8"/>
                  </a:lnTo>
                  <a:lnTo>
                    <a:pt x="16" y="8"/>
                  </a:lnTo>
                  <a:lnTo>
                    <a:pt x="19" y="7"/>
                  </a:lnTo>
                  <a:lnTo>
                    <a:pt x="16" y="7"/>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0" name="Freeform 56"/>
            <p:cNvSpPr>
              <a:spLocks/>
            </p:cNvSpPr>
            <p:nvPr/>
          </p:nvSpPr>
          <p:spPr bwMode="auto">
            <a:xfrm>
              <a:off x="4201" y="637"/>
              <a:ext cx="234" cy="107"/>
            </a:xfrm>
            <a:custGeom>
              <a:avLst/>
              <a:gdLst>
                <a:gd name="T0" fmla="*/ 228 w 234"/>
                <a:gd name="T1" fmla="*/ 0 h 107"/>
                <a:gd name="T2" fmla="*/ 225 w 234"/>
                <a:gd name="T3" fmla="*/ 1 h 107"/>
                <a:gd name="T4" fmla="*/ 0 w 234"/>
                <a:gd name="T5" fmla="*/ 100 h 107"/>
                <a:gd name="T6" fmla="*/ 10 w 234"/>
                <a:gd name="T7" fmla="*/ 107 h 107"/>
                <a:gd name="T8" fmla="*/ 234 w 234"/>
                <a:gd name="T9" fmla="*/ 6 h 107"/>
                <a:gd name="T10" fmla="*/ 231 w 234"/>
                <a:gd name="T11" fmla="*/ 8 h 107"/>
                <a:gd name="T12" fmla="*/ 228 w 234"/>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234" h="107">
                  <a:moveTo>
                    <a:pt x="228" y="0"/>
                  </a:moveTo>
                  <a:lnTo>
                    <a:pt x="225" y="1"/>
                  </a:lnTo>
                  <a:lnTo>
                    <a:pt x="0" y="100"/>
                  </a:lnTo>
                  <a:lnTo>
                    <a:pt x="10" y="107"/>
                  </a:lnTo>
                  <a:lnTo>
                    <a:pt x="234" y="6"/>
                  </a:lnTo>
                  <a:lnTo>
                    <a:pt x="231" y="8"/>
                  </a:lnTo>
                  <a:lnTo>
                    <a:pt x="22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1" name="Freeform 57"/>
            <p:cNvSpPr>
              <a:spLocks/>
            </p:cNvSpPr>
            <p:nvPr/>
          </p:nvSpPr>
          <p:spPr bwMode="auto">
            <a:xfrm>
              <a:off x="4429" y="526"/>
              <a:ext cx="951" cy="119"/>
            </a:xfrm>
            <a:custGeom>
              <a:avLst/>
              <a:gdLst>
                <a:gd name="T0" fmla="*/ 948 w 951"/>
                <a:gd name="T1" fmla="*/ 0 h 119"/>
                <a:gd name="T2" fmla="*/ 948 w 951"/>
                <a:gd name="T3" fmla="*/ 0 h 119"/>
                <a:gd name="T4" fmla="*/ 0 w 951"/>
                <a:gd name="T5" fmla="*/ 111 h 119"/>
                <a:gd name="T6" fmla="*/ 3 w 951"/>
                <a:gd name="T7" fmla="*/ 119 h 119"/>
                <a:gd name="T8" fmla="*/ 951 w 951"/>
                <a:gd name="T9" fmla="*/ 9 h 119"/>
                <a:gd name="T10" fmla="*/ 948 w 951"/>
                <a:gd name="T11" fmla="*/ 9 h 119"/>
                <a:gd name="T12" fmla="*/ 948 w 951"/>
                <a:gd name="T13" fmla="*/ 0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948" y="0"/>
                  </a:moveTo>
                  <a:lnTo>
                    <a:pt x="948" y="0"/>
                  </a:lnTo>
                  <a:lnTo>
                    <a:pt x="0" y="111"/>
                  </a:lnTo>
                  <a:lnTo>
                    <a:pt x="3" y="119"/>
                  </a:lnTo>
                  <a:lnTo>
                    <a:pt x="951" y="9"/>
                  </a:lnTo>
                  <a:lnTo>
                    <a:pt x="948" y="9"/>
                  </a:lnTo>
                  <a:lnTo>
                    <a:pt x="9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2" name="Freeform 58"/>
            <p:cNvSpPr>
              <a:spLocks/>
            </p:cNvSpPr>
            <p:nvPr/>
          </p:nvSpPr>
          <p:spPr bwMode="auto">
            <a:xfrm>
              <a:off x="5377" y="526"/>
              <a:ext cx="54" cy="25"/>
            </a:xfrm>
            <a:custGeom>
              <a:avLst/>
              <a:gdLst>
                <a:gd name="T0" fmla="*/ 54 w 54"/>
                <a:gd name="T1" fmla="*/ 22 h 25"/>
                <a:gd name="T2" fmla="*/ 51 w 54"/>
                <a:gd name="T3" fmla="*/ 20 h 25"/>
                <a:gd name="T4" fmla="*/ 51 w 54"/>
                <a:gd name="T5" fmla="*/ 19 h 25"/>
                <a:gd name="T6" fmla="*/ 47 w 54"/>
                <a:gd name="T7" fmla="*/ 15 h 25"/>
                <a:gd name="T8" fmla="*/ 44 w 54"/>
                <a:gd name="T9" fmla="*/ 14 h 25"/>
                <a:gd name="T10" fmla="*/ 41 w 54"/>
                <a:gd name="T11" fmla="*/ 12 h 25"/>
                <a:gd name="T12" fmla="*/ 38 w 54"/>
                <a:gd name="T13" fmla="*/ 10 h 25"/>
                <a:gd name="T14" fmla="*/ 35 w 54"/>
                <a:gd name="T15" fmla="*/ 9 h 25"/>
                <a:gd name="T16" fmla="*/ 32 w 54"/>
                <a:gd name="T17" fmla="*/ 7 h 25"/>
                <a:gd name="T18" fmla="*/ 28 w 54"/>
                <a:gd name="T19" fmla="*/ 5 h 25"/>
                <a:gd name="T20" fmla="*/ 25 w 54"/>
                <a:gd name="T21" fmla="*/ 5 h 25"/>
                <a:gd name="T22" fmla="*/ 22 w 54"/>
                <a:gd name="T23" fmla="*/ 4 h 25"/>
                <a:gd name="T24" fmla="*/ 19 w 54"/>
                <a:gd name="T25" fmla="*/ 4 h 25"/>
                <a:gd name="T26" fmla="*/ 16 w 54"/>
                <a:gd name="T27" fmla="*/ 2 h 25"/>
                <a:gd name="T28" fmla="*/ 10 w 54"/>
                <a:gd name="T29" fmla="*/ 2 h 25"/>
                <a:gd name="T30" fmla="*/ 10 w 54"/>
                <a:gd name="T31" fmla="*/ 2 h 25"/>
                <a:gd name="T32" fmla="*/ 3 w 54"/>
                <a:gd name="T33" fmla="*/ 2 h 25"/>
                <a:gd name="T34" fmla="*/ 0 w 54"/>
                <a:gd name="T35" fmla="*/ 0 h 25"/>
                <a:gd name="T36" fmla="*/ 0 w 54"/>
                <a:gd name="T37" fmla="*/ 9 h 25"/>
                <a:gd name="T38" fmla="*/ 3 w 54"/>
                <a:gd name="T39" fmla="*/ 9 h 25"/>
                <a:gd name="T40" fmla="*/ 6 w 54"/>
                <a:gd name="T41" fmla="*/ 9 h 25"/>
                <a:gd name="T42" fmla="*/ 6 w 54"/>
                <a:gd name="T43" fmla="*/ 9 h 25"/>
                <a:gd name="T44" fmla="*/ 10 w 54"/>
                <a:gd name="T45" fmla="*/ 10 h 25"/>
                <a:gd name="T46" fmla="*/ 13 w 54"/>
                <a:gd name="T47" fmla="*/ 10 h 25"/>
                <a:gd name="T48" fmla="*/ 16 w 54"/>
                <a:gd name="T49" fmla="*/ 10 h 25"/>
                <a:gd name="T50" fmla="*/ 16 w 54"/>
                <a:gd name="T51" fmla="*/ 12 h 25"/>
                <a:gd name="T52" fmla="*/ 19 w 54"/>
                <a:gd name="T53" fmla="*/ 12 h 25"/>
                <a:gd name="T54" fmla="*/ 22 w 54"/>
                <a:gd name="T55" fmla="*/ 14 h 25"/>
                <a:gd name="T56" fmla="*/ 25 w 54"/>
                <a:gd name="T57" fmla="*/ 14 h 25"/>
                <a:gd name="T58" fmla="*/ 25 w 54"/>
                <a:gd name="T59" fmla="*/ 15 h 25"/>
                <a:gd name="T60" fmla="*/ 28 w 54"/>
                <a:gd name="T61" fmla="*/ 17 h 25"/>
                <a:gd name="T62" fmla="*/ 32 w 54"/>
                <a:gd name="T63" fmla="*/ 19 h 25"/>
                <a:gd name="T64" fmla="*/ 35 w 54"/>
                <a:gd name="T65" fmla="*/ 20 h 25"/>
                <a:gd name="T66" fmla="*/ 38 w 54"/>
                <a:gd name="T67" fmla="*/ 22 h 25"/>
                <a:gd name="T68" fmla="*/ 41 w 54"/>
                <a:gd name="T69" fmla="*/ 25 h 25"/>
                <a:gd name="T70" fmla="*/ 38 w 54"/>
                <a:gd name="T71" fmla="*/ 24 h 25"/>
                <a:gd name="T72" fmla="*/ 54 w 54"/>
                <a:gd name="T73"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4" h="25">
                  <a:moveTo>
                    <a:pt x="54" y="22"/>
                  </a:moveTo>
                  <a:lnTo>
                    <a:pt x="51" y="20"/>
                  </a:lnTo>
                  <a:lnTo>
                    <a:pt x="51" y="19"/>
                  </a:lnTo>
                  <a:lnTo>
                    <a:pt x="47" y="15"/>
                  </a:lnTo>
                  <a:lnTo>
                    <a:pt x="44" y="14"/>
                  </a:lnTo>
                  <a:lnTo>
                    <a:pt x="41" y="12"/>
                  </a:lnTo>
                  <a:lnTo>
                    <a:pt x="38" y="10"/>
                  </a:lnTo>
                  <a:lnTo>
                    <a:pt x="35" y="9"/>
                  </a:lnTo>
                  <a:lnTo>
                    <a:pt x="32" y="7"/>
                  </a:lnTo>
                  <a:lnTo>
                    <a:pt x="28" y="5"/>
                  </a:lnTo>
                  <a:lnTo>
                    <a:pt x="25" y="5"/>
                  </a:lnTo>
                  <a:lnTo>
                    <a:pt x="22" y="4"/>
                  </a:lnTo>
                  <a:lnTo>
                    <a:pt x="19" y="4"/>
                  </a:lnTo>
                  <a:lnTo>
                    <a:pt x="16" y="2"/>
                  </a:lnTo>
                  <a:lnTo>
                    <a:pt x="10" y="2"/>
                  </a:lnTo>
                  <a:lnTo>
                    <a:pt x="10" y="2"/>
                  </a:lnTo>
                  <a:lnTo>
                    <a:pt x="3" y="2"/>
                  </a:lnTo>
                  <a:lnTo>
                    <a:pt x="0" y="0"/>
                  </a:lnTo>
                  <a:lnTo>
                    <a:pt x="0" y="9"/>
                  </a:lnTo>
                  <a:lnTo>
                    <a:pt x="3" y="9"/>
                  </a:lnTo>
                  <a:lnTo>
                    <a:pt x="6" y="9"/>
                  </a:lnTo>
                  <a:lnTo>
                    <a:pt x="6" y="9"/>
                  </a:lnTo>
                  <a:lnTo>
                    <a:pt x="10" y="10"/>
                  </a:lnTo>
                  <a:lnTo>
                    <a:pt x="13" y="10"/>
                  </a:lnTo>
                  <a:lnTo>
                    <a:pt x="16" y="10"/>
                  </a:lnTo>
                  <a:lnTo>
                    <a:pt x="16" y="12"/>
                  </a:lnTo>
                  <a:lnTo>
                    <a:pt x="19" y="12"/>
                  </a:lnTo>
                  <a:lnTo>
                    <a:pt x="22" y="14"/>
                  </a:lnTo>
                  <a:lnTo>
                    <a:pt x="25" y="14"/>
                  </a:lnTo>
                  <a:lnTo>
                    <a:pt x="25" y="15"/>
                  </a:lnTo>
                  <a:lnTo>
                    <a:pt x="28" y="17"/>
                  </a:lnTo>
                  <a:lnTo>
                    <a:pt x="32" y="19"/>
                  </a:lnTo>
                  <a:lnTo>
                    <a:pt x="35" y="20"/>
                  </a:lnTo>
                  <a:lnTo>
                    <a:pt x="38" y="22"/>
                  </a:lnTo>
                  <a:lnTo>
                    <a:pt x="41" y="25"/>
                  </a:lnTo>
                  <a:lnTo>
                    <a:pt x="38" y="24"/>
                  </a:lnTo>
                  <a:lnTo>
                    <a:pt x="54"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3" name="Freeform 59"/>
            <p:cNvSpPr>
              <a:spLocks/>
            </p:cNvSpPr>
            <p:nvPr/>
          </p:nvSpPr>
          <p:spPr bwMode="auto">
            <a:xfrm>
              <a:off x="5415" y="548"/>
              <a:ext cx="38" cy="55"/>
            </a:xfrm>
            <a:custGeom>
              <a:avLst/>
              <a:gdLst>
                <a:gd name="T0" fmla="*/ 38 w 38"/>
                <a:gd name="T1" fmla="*/ 55 h 55"/>
                <a:gd name="T2" fmla="*/ 38 w 38"/>
                <a:gd name="T3" fmla="*/ 55 h 55"/>
                <a:gd name="T4" fmla="*/ 16 w 38"/>
                <a:gd name="T5" fmla="*/ 0 h 55"/>
                <a:gd name="T6" fmla="*/ 0 w 38"/>
                <a:gd name="T7" fmla="*/ 2 h 55"/>
                <a:gd name="T8" fmla="*/ 22 w 38"/>
                <a:gd name="T9" fmla="*/ 55 h 55"/>
                <a:gd name="T10" fmla="*/ 22 w 38"/>
                <a:gd name="T11" fmla="*/ 55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5"/>
                  </a:lnTo>
                  <a:lnTo>
                    <a:pt x="16" y="0"/>
                  </a:lnTo>
                  <a:lnTo>
                    <a:pt x="0" y="2"/>
                  </a:lnTo>
                  <a:lnTo>
                    <a:pt x="22" y="55"/>
                  </a:lnTo>
                  <a:lnTo>
                    <a:pt x="22" y="55"/>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grpSp>
      <p:sp>
        <p:nvSpPr>
          <p:cNvPr id="64" name="مربع نص 63"/>
          <p:cNvSpPr txBox="1"/>
          <p:nvPr/>
        </p:nvSpPr>
        <p:spPr>
          <a:xfrm>
            <a:off x="71928" y="87527"/>
            <a:ext cx="3664105" cy="2492990"/>
          </a:xfrm>
          <a:prstGeom prst="rect">
            <a:avLst/>
          </a:prstGeom>
          <a:noFill/>
        </p:spPr>
        <p:txBody>
          <a:bodyPr wrap="square" rtlCol="1">
            <a:spAutoFit/>
          </a:bodyPr>
          <a:lstStyle/>
          <a:p>
            <a:pPr algn="ctr" fontAlgn="auto">
              <a:spcBef>
                <a:spcPts val="0"/>
              </a:spcBef>
              <a:spcAft>
                <a:spcPts val="0"/>
              </a:spcAft>
              <a:defRPr/>
            </a:pPr>
            <a:r>
              <a:rPr lang="ar-SA" sz="2400" b="1" dirty="0">
                <a:solidFill>
                  <a:srgbClr val="00B050"/>
                </a:solidFill>
              </a:rPr>
              <a:t>الهدف :</a:t>
            </a:r>
            <a:r>
              <a:rPr lang="ar-EG" dirty="0">
                <a:ln>
                  <a:solidFill>
                    <a:srgbClr val="002060"/>
                  </a:solidFill>
                </a:ln>
              </a:rPr>
              <a:t>1- </a:t>
            </a:r>
            <a:r>
              <a:rPr lang="ar-SA" dirty="0">
                <a:ln>
                  <a:solidFill>
                    <a:srgbClr val="002060"/>
                  </a:solidFill>
                </a:ln>
              </a:rPr>
              <a:t>أبين معاني الكلمات الغريبة. </a:t>
            </a:r>
            <a:endParaRPr lang="en-US" dirty="0">
              <a:ln>
                <a:solidFill>
                  <a:srgbClr val="002060"/>
                </a:solidFill>
              </a:ln>
            </a:endParaRPr>
          </a:p>
          <a:p>
            <a:pPr algn="ctr" fontAlgn="auto">
              <a:spcBef>
                <a:spcPts val="0"/>
              </a:spcBef>
              <a:spcAft>
                <a:spcPts val="0"/>
              </a:spcAft>
              <a:defRPr/>
            </a:pPr>
            <a:r>
              <a:rPr lang="ar-EG" dirty="0">
                <a:ln>
                  <a:solidFill>
                    <a:srgbClr val="002060"/>
                  </a:solidFill>
                </a:ln>
              </a:rPr>
              <a:t>2- </a:t>
            </a:r>
            <a:r>
              <a:rPr lang="ar-SA" dirty="0">
                <a:ln>
                  <a:solidFill>
                    <a:srgbClr val="002060"/>
                  </a:solidFill>
                </a:ln>
              </a:rPr>
              <a:t>أفسر الآيات (1-4) من سورة الجمعة تفسيراً سليماً. </a:t>
            </a:r>
            <a:endParaRPr lang="en-US" dirty="0">
              <a:ln>
                <a:solidFill>
                  <a:srgbClr val="002060"/>
                </a:solidFill>
              </a:ln>
            </a:endParaRPr>
          </a:p>
          <a:p>
            <a:pPr algn="ctr" fontAlgn="auto">
              <a:spcBef>
                <a:spcPts val="0"/>
              </a:spcBef>
              <a:spcAft>
                <a:spcPts val="0"/>
              </a:spcAft>
              <a:defRPr/>
            </a:pPr>
            <a:r>
              <a:rPr lang="ar-SA" dirty="0">
                <a:ln>
                  <a:solidFill>
                    <a:srgbClr val="002060"/>
                  </a:solidFill>
                </a:ln>
              </a:rPr>
              <a:t>3</a:t>
            </a:r>
            <a:r>
              <a:rPr lang="ar-EG" dirty="0">
                <a:ln>
                  <a:solidFill>
                    <a:srgbClr val="002060"/>
                  </a:solidFill>
                </a:ln>
              </a:rPr>
              <a:t>- </a:t>
            </a:r>
            <a:r>
              <a:rPr lang="ar-SA" dirty="0">
                <a:ln>
                  <a:solidFill>
                    <a:srgbClr val="002060"/>
                  </a:solidFill>
                </a:ln>
              </a:rPr>
              <a:t>استشعر فضل الله تعالى على العرب ببعثة محمد </a:t>
            </a:r>
            <a:r>
              <a:rPr lang="ar-SA" dirty="0">
                <a:ln>
                  <a:solidFill>
                    <a:srgbClr val="002060"/>
                  </a:solidFill>
                </a:ln>
                <a:sym typeface="AGA Arabesque"/>
              </a:rPr>
              <a:t></a:t>
            </a:r>
            <a:r>
              <a:rPr lang="ar-EG" dirty="0">
                <a:ln>
                  <a:solidFill>
                    <a:srgbClr val="002060"/>
                  </a:solidFill>
                </a:ln>
                <a:sym typeface="AGA Arabesque"/>
              </a:rPr>
              <a:t> </a:t>
            </a:r>
            <a:r>
              <a:rPr lang="ar-SA" dirty="0">
                <a:ln>
                  <a:solidFill>
                    <a:srgbClr val="002060"/>
                  </a:solidFill>
                </a:ln>
              </a:rPr>
              <a:t>.</a:t>
            </a:r>
          </a:p>
          <a:p>
            <a:pPr algn="ctr">
              <a:defRPr/>
            </a:pPr>
            <a:r>
              <a:rPr lang="ar-SA" dirty="0">
                <a:ln>
                  <a:solidFill>
                    <a:srgbClr val="002060"/>
                  </a:solidFill>
                </a:ln>
              </a:rPr>
              <a:t>           4</a:t>
            </a:r>
            <a:r>
              <a:rPr lang="ar-EG" dirty="0">
                <a:ln>
                  <a:solidFill>
                    <a:srgbClr val="002060"/>
                  </a:solidFill>
                </a:ln>
              </a:rPr>
              <a:t>- </a:t>
            </a:r>
            <a:r>
              <a:rPr lang="ar-SA" dirty="0">
                <a:ln>
                  <a:solidFill>
                    <a:srgbClr val="002060"/>
                  </a:solidFill>
                </a:ln>
              </a:rPr>
              <a:t>استنبط الفوائد والأحكام من الآيات. </a:t>
            </a:r>
            <a:endParaRPr lang="en-US" dirty="0">
              <a:ln>
                <a:solidFill>
                  <a:srgbClr val="002060"/>
                </a:solidFill>
              </a:ln>
            </a:endParaRPr>
          </a:p>
          <a:p>
            <a:endParaRPr lang="en-US" sz="2400" dirty="0">
              <a:solidFill>
                <a:srgbClr val="7030A0"/>
              </a:solidFill>
            </a:endParaRPr>
          </a:p>
          <a:p>
            <a:endParaRPr lang="ar-SA" b="1" dirty="0">
              <a:solidFill>
                <a:srgbClr val="002060"/>
              </a:solidFill>
            </a:endParaRPr>
          </a:p>
        </p:txBody>
      </p:sp>
      <p:sp>
        <p:nvSpPr>
          <p:cNvPr id="65" name="مستطيل مستدير الزوايا 64"/>
          <p:cNvSpPr/>
          <p:nvPr/>
        </p:nvSpPr>
        <p:spPr>
          <a:xfrm flipH="1">
            <a:off x="1259632" y="4212044"/>
            <a:ext cx="7185748" cy="2124535"/>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fontAlgn="auto">
              <a:spcBef>
                <a:spcPts val="0"/>
              </a:spcBef>
              <a:spcAft>
                <a:spcPts val="0"/>
              </a:spcAft>
              <a:defRPr/>
            </a:pPr>
            <a:r>
              <a:rPr lang="ar-SA" sz="2800" b="1" dirty="0">
                <a:solidFill>
                  <a:srgbClr val="C00000"/>
                </a:solidFill>
              </a:rPr>
              <a:t>  ـ ماهي أعظم نعمة أنعم الله بها علينا ؟</a:t>
            </a:r>
          </a:p>
          <a:p>
            <a:pPr fontAlgn="auto">
              <a:spcBef>
                <a:spcPts val="0"/>
              </a:spcBef>
              <a:spcAft>
                <a:spcPts val="0"/>
              </a:spcAft>
              <a:defRPr/>
            </a:pPr>
            <a:r>
              <a:rPr lang="ar-SA" sz="2800" b="1" dirty="0">
                <a:solidFill>
                  <a:srgbClr val="C00000"/>
                </a:solidFill>
              </a:rPr>
              <a:t>ـ ماهي أعظم مهمات الرسول ؟</a:t>
            </a:r>
          </a:p>
          <a:p>
            <a:pPr fontAlgn="auto">
              <a:spcBef>
                <a:spcPts val="0"/>
              </a:spcBef>
              <a:spcAft>
                <a:spcPts val="0"/>
              </a:spcAft>
              <a:defRPr/>
            </a:pPr>
            <a:r>
              <a:rPr lang="ar-SA" sz="2800" b="1" dirty="0">
                <a:solidFill>
                  <a:srgbClr val="C00000"/>
                </a:solidFill>
              </a:rPr>
              <a:t>ـ استنبطي الفوائد من الآية  ؟</a:t>
            </a:r>
            <a:endParaRPr lang="en-US" sz="2800" b="1" dirty="0">
              <a:solidFill>
                <a:srgbClr val="C00000"/>
              </a:solidFill>
            </a:endParaRPr>
          </a:p>
        </p:txBody>
      </p:sp>
    </p:spTree>
    <p:extLst>
      <p:ext uri="{BB962C8B-B14F-4D97-AF65-F5344CB8AC3E}">
        <p14:creationId xmlns:p14="http://schemas.microsoft.com/office/powerpoint/2010/main" val="74533338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541793B5-E14E-13D4-1E1A-B6BB5D243015}"/>
              </a:ext>
            </a:extLst>
          </p:cNvPr>
          <p:cNvSpPr/>
          <p:nvPr/>
        </p:nvSpPr>
        <p:spPr>
          <a:xfrm>
            <a:off x="467544" y="1916832"/>
            <a:ext cx="8208912" cy="3708412"/>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SA" altLang="ru-RU" sz="3200" b="1">
                <a:solidFill>
                  <a:srgbClr val="002060"/>
                </a:solidFill>
                <a:cs typeface="Times New Roman" panose="02020603050405020304" pitchFamily="18" charset="0"/>
              </a:rPr>
              <a:t>{ </a:t>
            </a:r>
            <a:r>
              <a:rPr lang="ar-SA" altLang="ru-RU" sz="3200" b="1">
                <a:solidFill>
                  <a:schemeClr val="tx2">
                    <a:lumMod val="75000"/>
                  </a:schemeClr>
                </a:solidFill>
                <a:cs typeface="Times New Roman" panose="02020603050405020304" pitchFamily="18" charset="0"/>
              </a:rPr>
              <a:t>يُسَبِّحُ لِلَّهِ مَا فِي السَّمَوَاتِ وَمَا فِي الأَرْضِ الْمَلِكِ الْقُدُّوسِ الْعَزِيزِ الْحَكِيمِ (1) هُوَ الَّذِي بَعَثَ فِي الأُمِّيِّينَ رَسُولاً مِنْهُمْ يَتْلُو عَلَيْهِمْ آيَاتِهِ وَيُزَكِّيهِمْ وَيُعَلِّمُهُمْ الْكِتَابَ وَالْحِكْمَةَ وَإِنْ كَانُوا مِنْ قَبْلُ لَفِي ضَلالٍ مُبِينٍ (2) </a:t>
            </a:r>
            <a:r>
              <a:rPr lang="ar-SA" altLang="ru-RU" sz="3200" b="1">
                <a:solidFill>
                  <a:schemeClr val="accent3">
                    <a:lumMod val="75000"/>
                  </a:schemeClr>
                </a:solidFill>
                <a:cs typeface="Times New Roman" panose="02020603050405020304" pitchFamily="18" charset="0"/>
              </a:rPr>
              <a:t>وَآخَرِينَ مِنْهُمْ لَمَّا يَلْحَقُوا بِهِمْ وَهُوَ الْعَزِيزُ الْحَكِيمُ (3)</a:t>
            </a:r>
            <a:r>
              <a:rPr lang="ar-SA" altLang="ru-RU" sz="3200" b="1">
                <a:solidFill>
                  <a:srgbClr val="002060"/>
                </a:solidFill>
                <a:cs typeface="Times New Roman" panose="02020603050405020304" pitchFamily="18" charset="0"/>
              </a:rPr>
              <a:t> ذَلِكَ فَضْلُ اللَّهِ يُؤْتِيهِ مَنْ يَشَاءُ وَاللَّهُ ذُو الْفَضْلِ الْعَظِيمِ (4)}. </a:t>
            </a:r>
            <a:endParaRPr lang="ar-SA" altLang="ru-RU" sz="3200" b="1" dirty="0">
              <a:solidFill>
                <a:srgbClr val="002060"/>
              </a:solidFill>
            </a:endParaRPr>
          </a:p>
        </p:txBody>
      </p:sp>
      <p:sp>
        <p:nvSpPr>
          <p:cNvPr id="4" name="مستطيل مستدير الزوايا 8">
            <a:extLst>
              <a:ext uri="{FF2B5EF4-FFF2-40B4-BE49-F238E27FC236}">
                <a16:creationId xmlns:a16="http://schemas.microsoft.com/office/drawing/2014/main" id="{1ED797D2-4301-CD3E-AEAA-C1C29BB2F9BA}"/>
              </a:ext>
            </a:extLst>
          </p:cNvPr>
          <p:cNvSpPr/>
          <p:nvPr/>
        </p:nvSpPr>
        <p:spPr>
          <a:xfrm flipH="1">
            <a:off x="3851920" y="764704"/>
            <a:ext cx="4428256" cy="504056"/>
          </a:xfrm>
          <a:prstGeom prst="roundRect">
            <a:avLst/>
          </a:prstGeom>
          <a:ln/>
        </p:spPr>
        <p:style>
          <a:lnRef idx="1">
            <a:schemeClr val="dk1"/>
          </a:lnRef>
          <a:fillRef idx="2">
            <a:schemeClr val="dk1"/>
          </a:fillRef>
          <a:effectRef idx="1">
            <a:schemeClr val="dk1"/>
          </a:effectRef>
          <a:fontRef idx="minor">
            <a:schemeClr val="dk1"/>
          </a:fontRef>
        </p:style>
        <p:txBody>
          <a:bodyPr rtlCol="1" anchor="ctr"/>
          <a:lstStyle/>
          <a:p>
            <a:pPr algn="ctr" fontAlgn="auto">
              <a:spcBef>
                <a:spcPts val="0"/>
              </a:spcBef>
              <a:spcAft>
                <a:spcPts val="0"/>
              </a:spcAft>
              <a:defRPr/>
            </a:pPr>
            <a:r>
              <a:rPr lang="ar-SA" sz="3200" b="1" dirty="0">
                <a:solidFill>
                  <a:schemeClr val="accent2">
                    <a:lumMod val="75000"/>
                  </a:schemeClr>
                </a:solidFill>
              </a:rPr>
              <a:t>تفسير سورة الجمعة ( 1 ـ 4 )</a:t>
            </a:r>
            <a:endParaRPr lang="en-US" sz="2800" b="1" dirty="0">
              <a:solidFill>
                <a:schemeClr val="accent2">
                  <a:lumMod val="75000"/>
                </a:schemeClr>
              </a:solidFill>
            </a:endParaRPr>
          </a:p>
        </p:txBody>
      </p:sp>
    </p:spTree>
    <p:extLst>
      <p:ext uri="{BB962C8B-B14F-4D97-AF65-F5344CB8AC3E}">
        <p14:creationId xmlns:p14="http://schemas.microsoft.com/office/powerpoint/2010/main" val="2093605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flipH="1">
            <a:off x="891188" y="2432500"/>
            <a:ext cx="7968013" cy="1681814"/>
          </a:xfrm>
          <a:prstGeom prst="roundRect">
            <a:avLst/>
          </a:prstGeom>
        </p:spPr>
        <p:style>
          <a:lnRef idx="2">
            <a:schemeClr val="accent2"/>
          </a:lnRef>
          <a:fillRef idx="1">
            <a:schemeClr val="lt1"/>
          </a:fillRef>
          <a:effectRef idx="0">
            <a:schemeClr val="accent2"/>
          </a:effectRef>
          <a:fontRef idx="minor">
            <a:schemeClr val="dk1"/>
          </a:fontRef>
        </p:style>
        <p:txBody>
          <a:bodyPr rtlCol="1" anchor="ctr"/>
          <a:lstStyle/>
          <a:p>
            <a:pPr fontAlgn="auto">
              <a:spcBef>
                <a:spcPts val="0"/>
              </a:spcBef>
              <a:spcAft>
                <a:spcPts val="0"/>
              </a:spcAft>
              <a:defRPr/>
            </a:pPr>
            <a:r>
              <a:rPr lang="ar-SA" altLang="ru-RU" sz="3200" b="1" dirty="0">
                <a:solidFill>
                  <a:schemeClr val="tx1"/>
                </a:solidFill>
                <a:cs typeface="Times New Roman" panose="02020603050405020304" pitchFamily="18" charset="0"/>
              </a:rPr>
              <a:t>(وَآخَرِينَ مِنْهُمْ لَمَّا يَلْحَقُوا بِهِمْ وَهُوَ الْعَزِيزُ الْحَكِيمُ (3)</a:t>
            </a:r>
            <a:endParaRPr lang="en-US" sz="3200" dirty="0">
              <a:solidFill>
                <a:schemeClr val="tx1"/>
              </a:solidFill>
            </a:endParaRPr>
          </a:p>
        </p:txBody>
      </p:sp>
      <p:grpSp>
        <p:nvGrpSpPr>
          <p:cNvPr id="7" name="Group 4"/>
          <p:cNvGrpSpPr>
            <a:grpSpLocks noChangeAspect="1"/>
          </p:cNvGrpSpPr>
          <p:nvPr/>
        </p:nvGrpSpPr>
        <p:grpSpPr bwMode="auto">
          <a:xfrm>
            <a:off x="5467" y="-12165"/>
            <a:ext cx="4494525" cy="2277878"/>
            <a:chOff x="2245" y="210"/>
            <a:chExt cx="3230" cy="589"/>
          </a:xfrm>
        </p:grpSpPr>
        <p:sp>
          <p:nvSpPr>
            <p:cNvPr id="8" name="AutoShape 3"/>
            <p:cNvSpPr>
              <a:spLocks noChangeAspect="1" noChangeArrowheads="1" noTextEdit="1"/>
            </p:cNvSpPr>
            <p:nvPr/>
          </p:nvSpPr>
          <p:spPr bwMode="auto">
            <a:xfrm>
              <a:off x="2245" y="210"/>
              <a:ext cx="3230" cy="589"/>
            </a:xfrm>
            <a:prstGeom prst="rect">
              <a:avLst/>
            </a:prstGeom>
            <a:solidFill>
              <a:srgbClr val="ED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9" name="Freeform 5"/>
            <p:cNvSpPr>
              <a:spLocks/>
            </p:cNvSpPr>
            <p:nvPr/>
          </p:nvSpPr>
          <p:spPr bwMode="auto">
            <a:xfrm>
              <a:off x="2327" y="735"/>
              <a:ext cx="1849" cy="15"/>
            </a:xfrm>
            <a:custGeom>
              <a:avLst/>
              <a:gdLst>
                <a:gd name="T0" fmla="*/ 0 w 1849"/>
                <a:gd name="T1" fmla="*/ 15 h 15"/>
                <a:gd name="T2" fmla="*/ 0 w 1849"/>
                <a:gd name="T3" fmla="*/ 15 h 15"/>
                <a:gd name="T4" fmla="*/ 1849 w 1849"/>
                <a:gd name="T5" fmla="*/ 15 h 15"/>
                <a:gd name="T6" fmla="*/ 1849 w 1849"/>
                <a:gd name="T7" fmla="*/ 0 h 15"/>
                <a:gd name="T8" fmla="*/ 0 w 1849"/>
                <a:gd name="T9" fmla="*/ 0 h 15"/>
                <a:gd name="T10" fmla="*/ 0 w 1849"/>
                <a:gd name="T11" fmla="*/ 0 h 15"/>
                <a:gd name="T12" fmla="*/ 0 w 184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1849" h="15">
                  <a:moveTo>
                    <a:pt x="0" y="15"/>
                  </a:moveTo>
                  <a:lnTo>
                    <a:pt x="0" y="15"/>
                  </a:lnTo>
                  <a:lnTo>
                    <a:pt x="1849" y="15"/>
                  </a:lnTo>
                  <a:lnTo>
                    <a:pt x="1849" y="0"/>
                  </a:lnTo>
                  <a:lnTo>
                    <a:pt x="0" y="0"/>
                  </a:lnTo>
                  <a:lnTo>
                    <a:pt x="0" y="0"/>
                  </a:lnTo>
                  <a:lnTo>
                    <a:pt x="0" y="1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 name="Freeform 6"/>
            <p:cNvSpPr>
              <a:spLocks/>
            </p:cNvSpPr>
            <p:nvPr/>
          </p:nvSpPr>
          <p:spPr bwMode="auto">
            <a:xfrm>
              <a:off x="2245" y="709"/>
              <a:ext cx="82" cy="41"/>
            </a:xfrm>
            <a:custGeom>
              <a:avLst/>
              <a:gdLst>
                <a:gd name="T0" fmla="*/ 0 w 82"/>
                <a:gd name="T1" fmla="*/ 0 h 41"/>
                <a:gd name="T2" fmla="*/ 0 w 82"/>
                <a:gd name="T3" fmla="*/ 0 h 41"/>
                <a:gd name="T4" fmla="*/ 0 w 82"/>
                <a:gd name="T5" fmla="*/ 3 h 41"/>
                <a:gd name="T6" fmla="*/ 3 w 82"/>
                <a:gd name="T7" fmla="*/ 8 h 41"/>
                <a:gd name="T8" fmla="*/ 3 w 82"/>
                <a:gd name="T9" fmla="*/ 11 h 41"/>
                <a:gd name="T10" fmla="*/ 6 w 82"/>
                <a:gd name="T11" fmla="*/ 16 h 41"/>
                <a:gd name="T12" fmla="*/ 9 w 82"/>
                <a:gd name="T13" fmla="*/ 20 h 41"/>
                <a:gd name="T14" fmla="*/ 16 w 82"/>
                <a:gd name="T15" fmla="*/ 23 h 41"/>
                <a:gd name="T16" fmla="*/ 19 w 82"/>
                <a:gd name="T17" fmla="*/ 26 h 41"/>
                <a:gd name="T18" fmla="*/ 25 w 82"/>
                <a:gd name="T19" fmla="*/ 30 h 41"/>
                <a:gd name="T20" fmla="*/ 28 w 82"/>
                <a:gd name="T21" fmla="*/ 31 h 41"/>
                <a:gd name="T22" fmla="*/ 35 w 82"/>
                <a:gd name="T23" fmla="*/ 35 h 41"/>
                <a:gd name="T24" fmla="*/ 44 w 82"/>
                <a:gd name="T25" fmla="*/ 36 h 41"/>
                <a:gd name="T26" fmla="*/ 51 w 82"/>
                <a:gd name="T27" fmla="*/ 38 h 41"/>
                <a:gd name="T28" fmla="*/ 57 w 82"/>
                <a:gd name="T29" fmla="*/ 40 h 41"/>
                <a:gd name="T30" fmla="*/ 66 w 82"/>
                <a:gd name="T31" fmla="*/ 41 h 41"/>
                <a:gd name="T32" fmla="*/ 73 w 82"/>
                <a:gd name="T33" fmla="*/ 41 h 41"/>
                <a:gd name="T34" fmla="*/ 82 w 82"/>
                <a:gd name="T35" fmla="*/ 41 h 41"/>
                <a:gd name="T36" fmla="*/ 82 w 82"/>
                <a:gd name="T37" fmla="*/ 26 h 41"/>
                <a:gd name="T38" fmla="*/ 76 w 82"/>
                <a:gd name="T39" fmla="*/ 26 h 41"/>
                <a:gd name="T40" fmla="*/ 73 w 82"/>
                <a:gd name="T41" fmla="*/ 26 h 41"/>
                <a:gd name="T42" fmla="*/ 66 w 82"/>
                <a:gd name="T43" fmla="*/ 25 h 41"/>
                <a:gd name="T44" fmla="*/ 63 w 82"/>
                <a:gd name="T45" fmla="*/ 25 h 41"/>
                <a:gd name="T46" fmla="*/ 57 w 82"/>
                <a:gd name="T47" fmla="*/ 23 h 41"/>
                <a:gd name="T48" fmla="*/ 54 w 82"/>
                <a:gd name="T49" fmla="*/ 21 h 41"/>
                <a:gd name="T50" fmla="*/ 47 w 82"/>
                <a:gd name="T51" fmla="*/ 20 h 41"/>
                <a:gd name="T52" fmla="*/ 44 w 82"/>
                <a:gd name="T53" fmla="*/ 18 h 41"/>
                <a:gd name="T54" fmla="*/ 41 w 82"/>
                <a:gd name="T55" fmla="*/ 16 h 41"/>
                <a:gd name="T56" fmla="*/ 38 w 82"/>
                <a:gd name="T57" fmla="*/ 15 h 41"/>
                <a:gd name="T58" fmla="*/ 35 w 82"/>
                <a:gd name="T59" fmla="*/ 11 h 41"/>
                <a:gd name="T60" fmla="*/ 35 w 82"/>
                <a:gd name="T61" fmla="*/ 10 h 41"/>
                <a:gd name="T62" fmla="*/ 32 w 82"/>
                <a:gd name="T63" fmla="*/ 6 h 41"/>
                <a:gd name="T64" fmla="*/ 32 w 82"/>
                <a:gd name="T65" fmla="*/ 5 h 41"/>
                <a:gd name="T66" fmla="*/ 28 w 82"/>
                <a:gd name="T67" fmla="*/ 1 h 41"/>
                <a:gd name="T68" fmla="*/ 28 w 82"/>
                <a:gd name="T69" fmla="*/ 0 h 41"/>
                <a:gd name="T70" fmla="*/ 28 w 82"/>
                <a:gd name="T71" fmla="*/ 0 h 41"/>
                <a:gd name="T72" fmla="*/ 0 w 82"/>
                <a:gd name="T73"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0"/>
                  </a:moveTo>
                  <a:lnTo>
                    <a:pt x="0" y="0"/>
                  </a:lnTo>
                  <a:lnTo>
                    <a:pt x="0" y="3"/>
                  </a:lnTo>
                  <a:lnTo>
                    <a:pt x="3" y="8"/>
                  </a:lnTo>
                  <a:lnTo>
                    <a:pt x="3" y="11"/>
                  </a:lnTo>
                  <a:lnTo>
                    <a:pt x="6" y="16"/>
                  </a:lnTo>
                  <a:lnTo>
                    <a:pt x="9" y="20"/>
                  </a:lnTo>
                  <a:lnTo>
                    <a:pt x="16" y="23"/>
                  </a:lnTo>
                  <a:lnTo>
                    <a:pt x="19" y="26"/>
                  </a:lnTo>
                  <a:lnTo>
                    <a:pt x="25" y="30"/>
                  </a:lnTo>
                  <a:lnTo>
                    <a:pt x="28" y="31"/>
                  </a:lnTo>
                  <a:lnTo>
                    <a:pt x="35" y="35"/>
                  </a:lnTo>
                  <a:lnTo>
                    <a:pt x="44" y="36"/>
                  </a:lnTo>
                  <a:lnTo>
                    <a:pt x="51" y="38"/>
                  </a:lnTo>
                  <a:lnTo>
                    <a:pt x="57" y="40"/>
                  </a:lnTo>
                  <a:lnTo>
                    <a:pt x="66" y="41"/>
                  </a:lnTo>
                  <a:lnTo>
                    <a:pt x="73" y="41"/>
                  </a:lnTo>
                  <a:lnTo>
                    <a:pt x="82" y="41"/>
                  </a:lnTo>
                  <a:lnTo>
                    <a:pt x="82" y="26"/>
                  </a:lnTo>
                  <a:lnTo>
                    <a:pt x="76" y="26"/>
                  </a:lnTo>
                  <a:lnTo>
                    <a:pt x="73" y="26"/>
                  </a:lnTo>
                  <a:lnTo>
                    <a:pt x="66" y="25"/>
                  </a:lnTo>
                  <a:lnTo>
                    <a:pt x="63" y="25"/>
                  </a:lnTo>
                  <a:lnTo>
                    <a:pt x="57" y="23"/>
                  </a:lnTo>
                  <a:lnTo>
                    <a:pt x="54" y="21"/>
                  </a:lnTo>
                  <a:lnTo>
                    <a:pt x="47" y="20"/>
                  </a:lnTo>
                  <a:lnTo>
                    <a:pt x="44" y="18"/>
                  </a:lnTo>
                  <a:lnTo>
                    <a:pt x="41" y="16"/>
                  </a:lnTo>
                  <a:lnTo>
                    <a:pt x="38" y="15"/>
                  </a:lnTo>
                  <a:lnTo>
                    <a:pt x="35" y="11"/>
                  </a:lnTo>
                  <a:lnTo>
                    <a:pt x="35" y="10"/>
                  </a:lnTo>
                  <a:lnTo>
                    <a:pt x="32" y="6"/>
                  </a:lnTo>
                  <a:lnTo>
                    <a:pt x="32" y="5"/>
                  </a:lnTo>
                  <a:lnTo>
                    <a:pt x="28" y="1"/>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1" name="Freeform 7"/>
            <p:cNvSpPr>
              <a:spLocks/>
            </p:cNvSpPr>
            <p:nvPr/>
          </p:nvSpPr>
          <p:spPr bwMode="auto">
            <a:xfrm>
              <a:off x="2245" y="254"/>
              <a:ext cx="28" cy="455"/>
            </a:xfrm>
            <a:custGeom>
              <a:avLst/>
              <a:gdLst>
                <a:gd name="T0" fmla="*/ 0 w 28"/>
                <a:gd name="T1" fmla="*/ 0 h 455"/>
                <a:gd name="T2" fmla="*/ 0 w 28"/>
                <a:gd name="T3" fmla="*/ 0 h 455"/>
                <a:gd name="T4" fmla="*/ 0 w 28"/>
                <a:gd name="T5" fmla="*/ 455 h 455"/>
                <a:gd name="T6" fmla="*/ 28 w 28"/>
                <a:gd name="T7" fmla="*/ 455 h 455"/>
                <a:gd name="T8" fmla="*/ 28 w 28"/>
                <a:gd name="T9" fmla="*/ 0 h 455"/>
                <a:gd name="T10" fmla="*/ 28 w 28"/>
                <a:gd name="T11" fmla="*/ 0 h 455"/>
                <a:gd name="T12" fmla="*/ 0 w 28"/>
                <a:gd name="T13" fmla="*/ 0 h 455"/>
              </a:gdLst>
              <a:ahLst/>
              <a:cxnLst>
                <a:cxn ang="0">
                  <a:pos x="T0" y="T1"/>
                </a:cxn>
                <a:cxn ang="0">
                  <a:pos x="T2" y="T3"/>
                </a:cxn>
                <a:cxn ang="0">
                  <a:pos x="T4" y="T5"/>
                </a:cxn>
                <a:cxn ang="0">
                  <a:pos x="T6" y="T7"/>
                </a:cxn>
                <a:cxn ang="0">
                  <a:pos x="T8" y="T9"/>
                </a:cxn>
                <a:cxn ang="0">
                  <a:pos x="T10" y="T11"/>
                </a:cxn>
                <a:cxn ang="0">
                  <a:pos x="T12" y="T13"/>
                </a:cxn>
              </a:cxnLst>
              <a:rect l="0" t="0" r="r" b="b"/>
              <a:pathLst>
                <a:path w="28" h="455">
                  <a:moveTo>
                    <a:pt x="0" y="0"/>
                  </a:moveTo>
                  <a:lnTo>
                    <a:pt x="0" y="0"/>
                  </a:lnTo>
                  <a:lnTo>
                    <a:pt x="0" y="455"/>
                  </a:lnTo>
                  <a:lnTo>
                    <a:pt x="28" y="455"/>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2" name="Freeform 8"/>
            <p:cNvSpPr>
              <a:spLocks/>
            </p:cNvSpPr>
            <p:nvPr/>
          </p:nvSpPr>
          <p:spPr bwMode="auto">
            <a:xfrm>
              <a:off x="2245" y="210"/>
              <a:ext cx="82" cy="44"/>
            </a:xfrm>
            <a:custGeom>
              <a:avLst/>
              <a:gdLst>
                <a:gd name="T0" fmla="*/ 82 w 82"/>
                <a:gd name="T1" fmla="*/ 0 h 44"/>
                <a:gd name="T2" fmla="*/ 82 w 82"/>
                <a:gd name="T3" fmla="*/ 0 h 44"/>
                <a:gd name="T4" fmla="*/ 73 w 82"/>
                <a:gd name="T5" fmla="*/ 0 h 44"/>
                <a:gd name="T6" fmla="*/ 66 w 82"/>
                <a:gd name="T7" fmla="*/ 2 h 44"/>
                <a:gd name="T8" fmla="*/ 57 w 82"/>
                <a:gd name="T9" fmla="*/ 2 h 44"/>
                <a:gd name="T10" fmla="*/ 51 w 82"/>
                <a:gd name="T11" fmla="*/ 3 h 44"/>
                <a:gd name="T12" fmla="*/ 44 w 82"/>
                <a:gd name="T13" fmla="*/ 5 h 44"/>
                <a:gd name="T14" fmla="*/ 35 w 82"/>
                <a:gd name="T15" fmla="*/ 7 h 44"/>
                <a:gd name="T16" fmla="*/ 28 w 82"/>
                <a:gd name="T17" fmla="*/ 10 h 44"/>
                <a:gd name="T18" fmla="*/ 25 w 82"/>
                <a:gd name="T19" fmla="*/ 13 h 44"/>
                <a:gd name="T20" fmla="*/ 19 w 82"/>
                <a:gd name="T21" fmla="*/ 15 h 44"/>
                <a:gd name="T22" fmla="*/ 13 w 82"/>
                <a:gd name="T23" fmla="*/ 18 h 44"/>
                <a:gd name="T24" fmla="*/ 9 w 82"/>
                <a:gd name="T25" fmla="*/ 23 h 44"/>
                <a:gd name="T26" fmla="*/ 6 w 82"/>
                <a:gd name="T27" fmla="*/ 27 h 44"/>
                <a:gd name="T28" fmla="*/ 3 w 82"/>
                <a:gd name="T29" fmla="*/ 30 h 44"/>
                <a:gd name="T30" fmla="*/ 3 w 82"/>
                <a:gd name="T31" fmla="*/ 35 h 44"/>
                <a:gd name="T32" fmla="*/ 0 w 82"/>
                <a:gd name="T33" fmla="*/ 38 h 44"/>
                <a:gd name="T34" fmla="*/ 0 w 82"/>
                <a:gd name="T35" fmla="*/ 44 h 44"/>
                <a:gd name="T36" fmla="*/ 28 w 82"/>
                <a:gd name="T37" fmla="*/ 44 h 44"/>
                <a:gd name="T38" fmla="*/ 28 w 82"/>
                <a:gd name="T39" fmla="*/ 40 h 44"/>
                <a:gd name="T40" fmla="*/ 32 w 82"/>
                <a:gd name="T41" fmla="*/ 38 h 44"/>
                <a:gd name="T42" fmla="*/ 32 w 82"/>
                <a:gd name="T43" fmla="*/ 35 h 44"/>
                <a:gd name="T44" fmla="*/ 35 w 82"/>
                <a:gd name="T45" fmla="*/ 32 h 44"/>
                <a:gd name="T46" fmla="*/ 35 w 82"/>
                <a:gd name="T47" fmla="*/ 30 h 44"/>
                <a:gd name="T48" fmla="*/ 38 w 82"/>
                <a:gd name="T49" fmla="*/ 28 h 44"/>
                <a:gd name="T50" fmla="*/ 41 w 82"/>
                <a:gd name="T51" fmla="*/ 25 h 44"/>
                <a:gd name="T52" fmla="*/ 44 w 82"/>
                <a:gd name="T53" fmla="*/ 23 h 44"/>
                <a:gd name="T54" fmla="*/ 47 w 82"/>
                <a:gd name="T55" fmla="*/ 22 h 44"/>
                <a:gd name="T56" fmla="*/ 54 w 82"/>
                <a:gd name="T57" fmla="*/ 20 h 44"/>
                <a:gd name="T58" fmla="*/ 57 w 82"/>
                <a:gd name="T59" fmla="*/ 18 h 44"/>
                <a:gd name="T60" fmla="*/ 60 w 82"/>
                <a:gd name="T61" fmla="*/ 18 h 44"/>
                <a:gd name="T62" fmla="*/ 66 w 82"/>
                <a:gd name="T63" fmla="*/ 17 h 44"/>
                <a:gd name="T64" fmla="*/ 73 w 82"/>
                <a:gd name="T65" fmla="*/ 17 h 44"/>
                <a:gd name="T66" fmla="*/ 76 w 82"/>
                <a:gd name="T67" fmla="*/ 15 h 44"/>
                <a:gd name="T68" fmla="*/ 82 w 82"/>
                <a:gd name="T69" fmla="*/ 15 h 44"/>
                <a:gd name="T70" fmla="*/ 82 w 82"/>
                <a:gd name="T71" fmla="*/ 15 h 44"/>
                <a:gd name="T72" fmla="*/ 82 w 82"/>
                <a:gd name="T7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0"/>
                  </a:moveTo>
                  <a:lnTo>
                    <a:pt x="82" y="0"/>
                  </a:lnTo>
                  <a:lnTo>
                    <a:pt x="73" y="0"/>
                  </a:lnTo>
                  <a:lnTo>
                    <a:pt x="66" y="2"/>
                  </a:lnTo>
                  <a:lnTo>
                    <a:pt x="57" y="2"/>
                  </a:lnTo>
                  <a:lnTo>
                    <a:pt x="51" y="3"/>
                  </a:lnTo>
                  <a:lnTo>
                    <a:pt x="44" y="5"/>
                  </a:lnTo>
                  <a:lnTo>
                    <a:pt x="35" y="7"/>
                  </a:lnTo>
                  <a:lnTo>
                    <a:pt x="28" y="10"/>
                  </a:lnTo>
                  <a:lnTo>
                    <a:pt x="25" y="13"/>
                  </a:lnTo>
                  <a:lnTo>
                    <a:pt x="19" y="15"/>
                  </a:lnTo>
                  <a:lnTo>
                    <a:pt x="13" y="18"/>
                  </a:lnTo>
                  <a:lnTo>
                    <a:pt x="9" y="23"/>
                  </a:lnTo>
                  <a:lnTo>
                    <a:pt x="6" y="27"/>
                  </a:lnTo>
                  <a:lnTo>
                    <a:pt x="3" y="30"/>
                  </a:lnTo>
                  <a:lnTo>
                    <a:pt x="3" y="35"/>
                  </a:lnTo>
                  <a:lnTo>
                    <a:pt x="0" y="38"/>
                  </a:lnTo>
                  <a:lnTo>
                    <a:pt x="0" y="44"/>
                  </a:lnTo>
                  <a:lnTo>
                    <a:pt x="28" y="44"/>
                  </a:lnTo>
                  <a:lnTo>
                    <a:pt x="28" y="40"/>
                  </a:lnTo>
                  <a:lnTo>
                    <a:pt x="32" y="38"/>
                  </a:lnTo>
                  <a:lnTo>
                    <a:pt x="32" y="35"/>
                  </a:lnTo>
                  <a:lnTo>
                    <a:pt x="35" y="32"/>
                  </a:lnTo>
                  <a:lnTo>
                    <a:pt x="35" y="30"/>
                  </a:lnTo>
                  <a:lnTo>
                    <a:pt x="38" y="28"/>
                  </a:lnTo>
                  <a:lnTo>
                    <a:pt x="41" y="25"/>
                  </a:lnTo>
                  <a:lnTo>
                    <a:pt x="44" y="23"/>
                  </a:lnTo>
                  <a:lnTo>
                    <a:pt x="47" y="22"/>
                  </a:lnTo>
                  <a:lnTo>
                    <a:pt x="54" y="20"/>
                  </a:lnTo>
                  <a:lnTo>
                    <a:pt x="57" y="18"/>
                  </a:lnTo>
                  <a:lnTo>
                    <a:pt x="60" y="18"/>
                  </a:lnTo>
                  <a:lnTo>
                    <a:pt x="66" y="17"/>
                  </a:lnTo>
                  <a:lnTo>
                    <a:pt x="73" y="17"/>
                  </a:lnTo>
                  <a:lnTo>
                    <a:pt x="76" y="15"/>
                  </a:lnTo>
                  <a:lnTo>
                    <a:pt x="82" y="15"/>
                  </a:lnTo>
                  <a:lnTo>
                    <a:pt x="82" y="15"/>
                  </a:lnTo>
                  <a:lnTo>
                    <a:pt x="8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3" name="Freeform 9"/>
            <p:cNvSpPr>
              <a:spLocks/>
            </p:cNvSpPr>
            <p:nvPr/>
          </p:nvSpPr>
          <p:spPr bwMode="auto">
            <a:xfrm>
              <a:off x="2327" y="210"/>
              <a:ext cx="2962" cy="15"/>
            </a:xfrm>
            <a:custGeom>
              <a:avLst/>
              <a:gdLst>
                <a:gd name="T0" fmla="*/ 2962 w 2962"/>
                <a:gd name="T1" fmla="*/ 0 h 15"/>
                <a:gd name="T2" fmla="*/ 2962 w 2962"/>
                <a:gd name="T3" fmla="*/ 0 h 15"/>
                <a:gd name="T4" fmla="*/ 0 w 2962"/>
                <a:gd name="T5" fmla="*/ 0 h 15"/>
                <a:gd name="T6" fmla="*/ 0 w 2962"/>
                <a:gd name="T7" fmla="*/ 15 h 15"/>
                <a:gd name="T8" fmla="*/ 2962 w 2962"/>
                <a:gd name="T9" fmla="*/ 15 h 15"/>
                <a:gd name="T10" fmla="*/ 2962 w 2962"/>
                <a:gd name="T11" fmla="*/ 15 h 15"/>
                <a:gd name="T12" fmla="*/ 2962 w 296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962" h="15">
                  <a:moveTo>
                    <a:pt x="2962" y="0"/>
                  </a:moveTo>
                  <a:lnTo>
                    <a:pt x="2962" y="0"/>
                  </a:lnTo>
                  <a:lnTo>
                    <a:pt x="0" y="0"/>
                  </a:lnTo>
                  <a:lnTo>
                    <a:pt x="0" y="15"/>
                  </a:lnTo>
                  <a:lnTo>
                    <a:pt x="2962" y="15"/>
                  </a:lnTo>
                  <a:lnTo>
                    <a:pt x="2962" y="15"/>
                  </a:lnTo>
                  <a:lnTo>
                    <a:pt x="296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4" name="Freeform 10"/>
            <p:cNvSpPr>
              <a:spLocks/>
            </p:cNvSpPr>
            <p:nvPr/>
          </p:nvSpPr>
          <p:spPr bwMode="auto">
            <a:xfrm>
              <a:off x="5289" y="210"/>
              <a:ext cx="82" cy="44"/>
            </a:xfrm>
            <a:custGeom>
              <a:avLst/>
              <a:gdLst>
                <a:gd name="T0" fmla="*/ 82 w 82"/>
                <a:gd name="T1" fmla="*/ 44 h 44"/>
                <a:gd name="T2" fmla="*/ 82 w 82"/>
                <a:gd name="T3" fmla="*/ 44 h 44"/>
                <a:gd name="T4" fmla="*/ 82 w 82"/>
                <a:gd name="T5" fmla="*/ 38 h 44"/>
                <a:gd name="T6" fmla="*/ 82 w 82"/>
                <a:gd name="T7" fmla="*/ 35 h 44"/>
                <a:gd name="T8" fmla="*/ 79 w 82"/>
                <a:gd name="T9" fmla="*/ 30 h 44"/>
                <a:gd name="T10" fmla="*/ 75 w 82"/>
                <a:gd name="T11" fmla="*/ 27 h 44"/>
                <a:gd name="T12" fmla="*/ 72 w 82"/>
                <a:gd name="T13" fmla="*/ 23 h 44"/>
                <a:gd name="T14" fmla="*/ 69 w 82"/>
                <a:gd name="T15" fmla="*/ 18 h 44"/>
                <a:gd name="T16" fmla="*/ 63 w 82"/>
                <a:gd name="T17" fmla="*/ 15 h 44"/>
                <a:gd name="T18" fmla="*/ 56 w 82"/>
                <a:gd name="T19" fmla="*/ 13 h 44"/>
                <a:gd name="T20" fmla="*/ 53 w 82"/>
                <a:gd name="T21" fmla="*/ 10 h 44"/>
                <a:gd name="T22" fmla="*/ 47 w 82"/>
                <a:gd name="T23" fmla="*/ 7 h 44"/>
                <a:gd name="T24" fmla="*/ 37 w 82"/>
                <a:gd name="T25" fmla="*/ 5 h 44"/>
                <a:gd name="T26" fmla="*/ 31 w 82"/>
                <a:gd name="T27" fmla="*/ 3 h 44"/>
                <a:gd name="T28" fmla="*/ 25 w 82"/>
                <a:gd name="T29" fmla="*/ 2 h 44"/>
                <a:gd name="T30" fmla="*/ 15 w 82"/>
                <a:gd name="T31" fmla="*/ 2 h 44"/>
                <a:gd name="T32" fmla="*/ 9 w 82"/>
                <a:gd name="T33" fmla="*/ 0 h 44"/>
                <a:gd name="T34" fmla="*/ 0 w 82"/>
                <a:gd name="T35" fmla="*/ 0 h 44"/>
                <a:gd name="T36" fmla="*/ 0 w 82"/>
                <a:gd name="T37" fmla="*/ 15 h 44"/>
                <a:gd name="T38" fmla="*/ 6 w 82"/>
                <a:gd name="T39" fmla="*/ 15 h 44"/>
                <a:gd name="T40" fmla="*/ 9 w 82"/>
                <a:gd name="T41" fmla="*/ 17 h 44"/>
                <a:gd name="T42" fmla="*/ 15 w 82"/>
                <a:gd name="T43" fmla="*/ 17 h 44"/>
                <a:gd name="T44" fmla="*/ 22 w 82"/>
                <a:gd name="T45" fmla="*/ 18 h 44"/>
                <a:gd name="T46" fmla="*/ 25 w 82"/>
                <a:gd name="T47" fmla="*/ 18 h 44"/>
                <a:gd name="T48" fmla="*/ 28 w 82"/>
                <a:gd name="T49" fmla="*/ 20 h 44"/>
                <a:gd name="T50" fmla="*/ 34 w 82"/>
                <a:gd name="T51" fmla="*/ 22 h 44"/>
                <a:gd name="T52" fmla="*/ 37 w 82"/>
                <a:gd name="T53" fmla="*/ 23 h 44"/>
                <a:gd name="T54" fmla="*/ 41 w 82"/>
                <a:gd name="T55" fmla="*/ 25 h 44"/>
                <a:gd name="T56" fmla="*/ 44 w 82"/>
                <a:gd name="T57" fmla="*/ 28 h 44"/>
                <a:gd name="T58" fmla="*/ 47 w 82"/>
                <a:gd name="T59" fmla="*/ 30 h 44"/>
                <a:gd name="T60" fmla="*/ 47 w 82"/>
                <a:gd name="T61" fmla="*/ 32 h 44"/>
                <a:gd name="T62" fmla="*/ 50 w 82"/>
                <a:gd name="T63" fmla="*/ 35 h 44"/>
                <a:gd name="T64" fmla="*/ 50 w 82"/>
                <a:gd name="T65" fmla="*/ 38 h 44"/>
                <a:gd name="T66" fmla="*/ 53 w 82"/>
                <a:gd name="T67" fmla="*/ 40 h 44"/>
                <a:gd name="T68" fmla="*/ 53 w 82"/>
                <a:gd name="T69" fmla="*/ 44 h 44"/>
                <a:gd name="T70" fmla="*/ 53 w 82"/>
                <a:gd name="T71" fmla="*/ 44 h 44"/>
                <a:gd name="T72" fmla="*/ 82 w 82"/>
                <a:gd name="T7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44"/>
                  </a:moveTo>
                  <a:lnTo>
                    <a:pt x="82" y="44"/>
                  </a:lnTo>
                  <a:lnTo>
                    <a:pt x="82" y="38"/>
                  </a:lnTo>
                  <a:lnTo>
                    <a:pt x="82" y="35"/>
                  </a:lnTo>
                  <a:lnTo>
                    <a:pt x="79" y="30"/>
                  </a:lnTo>
                  <a:lnTo>
                    <a:pt x="75" y="27"/>
                  </a:lnTo>
                  <a:lnTo>
                    <a:pt x="72" y="23"/>
                  </a:lnTo>
                  <a:lnTo>
                    <a:pt x="69" y="18"/>
                  </a:lnTo>
                  <a:lnTo>
                    <a:pt x="63" y="15"/>
                  </a:lnTo>
                  <a:lnTo>
                    <a:pt x="56" y="13"/>
                  </a:lnTo>
                  <a:lnTo>
                    <a:pt x="53" y="10"/>
                  </a:lnTo>
                  <a:lnTo>
                    <a:pt x="47" y="7"/>
                  </a:lnTo>
                  <a:lnTo>
                    <a:pt x="37" y="5"/>
                  </a:lnTo>
                  <a:lnTo>
                    <a:pt x="31" y="3"/>
                  </a:lnTo>
                  <a:lnTo>
                    <a:pt x="25" y="2"/>
                  </a:lnTo>
                  <a:lnTo>
                    <a:pt x="15" y="2"/>
                  </a:lnTo>
                  <a:lnTo>
                    <a:pt x="9" y="0"/>
                  </a:lnTo>
                  <a:lnTo>
                    <a:pt x="0" y="0"/>
                  </a:lnTo>
                  <a:lnTo>
                    <a:pt x="0" y="15"/>
                  </a:lnTo>
                  <a:lnTo>
                    <a:pt x="6" y="15"/>
                  </a:lnTo>
                  <a:lnTo>
                    <a:pt x="9" y="17"/>
                  </a:lnTo>
                  <a:lnTo>
                    <a:pt x="15" y="17"/>
                  </a:lnTo>
                  <a:lnTo>
                    <a:pt x="22" y="18"/>
                  </a:lnTo>
                  <a:lnTo>
                    <a:pt x="25" y="18"/>
                  </a:lnTo>
                  <a:lnTo>
                    <a:pt x="28" y="20"/>
                  </a:lnTo>
                  <a:lnTo>
                    <a:pt x="34" y="22"/>
                  </a:lnTo>
                  <a:lnTo>
                    <a:pt x="37" y="23"/>
                  </a:lnTo>
                  <a:lnTo>
                    <a:pt x="41" y="25"/>
                  </a:lnTo>
                  <a:lnTo>
                    <a:pt x="44" y="28"/>
                  </a:lnTo>
                  <a:lnTo>
                    <a:pt x="47" y="30"/>
                  </a:lnTo>
                  <a:lnTo>
                    <a:pt x="47" y="32"/>
                  </a:lnTo>
                  <a:lnTo>
                    <a:pt x="50" y="35"/>
                  </a:lnTo>
                  <a:lnTo>
                    <a:pt x="50" y="38"/>
                  </a:lnTo>
                  <a:lnTo>
                    <a:pt x="53" y="40"/>
                  </a:lnTo>
                  <a:lnTo>
                    <a:pt x="53" y="44"/>
                  </a:lnTo>
                  <a:lnTo>
                    <a:pt x="53" y="44"/>
                  </a:lnTo>
                  <a:lnTo>
                    <a:pt x="82" y="4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5" name="Freeform 11"/>
            <p:cNvSpPr>
              <a:spLocks/>
            </p:cNvSpPr>
            <p:nvPr/>
          </p:nvSpPr>
          <p:spPr bwMode="auto">
            <a:xfrm>
              <a:off x="5342" y="254"/>
              <a:ext cx="29" cy="455"/>
            </a:xfrm>
            <a:custGeom>
              <a:avLst/>
              <a:gdLst>
                <a:gd name="T0" fmla="*/ 29 w 29"/>
                <a:gd name="T1" fmla="*/ 455 h 455"/>
                <a:gd name="T2" fmla="*/ 29 w 29"/>
                <a:gd name="T3" fmla="*/ 455 h 455"/>
                <a:gd name="T4" fmla="*/ 29 w 29"/>
                <a:gd name="T5" fmla="*/ 0 h 455"/>
                <a:gd name="T6" fmla="*/ 0 w 29"/>
                <a:gd name="T7" fmla="*/ 0 h 455"/>
                <a:gd name="T8" fmla="*/ 0 w 29"/>
                <a:gd name="T9" fmla="*/ 455 h 455"/>
                <a:gd name="T10" fmla="*/ 0 w 29"/>
                <a:gd name="T11" fmla="*/ 455 h 455"/>
                <a:gd name="T12" fmla="*/ 29 w 29"/>
                <a:gd name="T13" fmla="*/ 455 h 455"/>
              </a:gdLst>
              <a:ahLst/>
              <a:cxnLst>
                <a:cxn ang="0">
                  <a:pos x="T0" y="T1"/>
                </a:cxn>
                <a:cxn ang="0">
                  <a:pos x="T2" y="T3"/>
                </a:cxn>
                <a:cxn ang="0">
                  <a:pos x="T4" y="T5"/>
                </a:cxn>
                <a:cxn ang="0">
                  <a:pos x="T6" y="T7"/>
                </a:cxn>
                <a:cxn ang="0">
                  <a:pos x="T8" y="T9"/>
                </a:cxn>
                <a:cxn ang="0">
                  <a:pos x="T10" y="T11"/>
                </a:cxn>
                <a:cxn ang="0">
                  <a:pos x="T12" y="T13"/>
                </a:cxn>
              </a:cxnLst>
              <a:rect l="0" t="0" r="r" b="b"/>
              <a:pathLst>
                <a:path w="29" h="455">
                  <a:moveTo>
                    <a:pt x="29" y="455"/>
                  </a:moveTo>
                  <a:lnTo>
                    <a:pt x="29" y="455"/>
                  </a:lnTo>
                  <a:lnTo>
                    <a:pt x="29" y="0"/>
                  </a:lnTo>
                  <a:lnTo>
                    <a:pt x="0" y="0"/>
                  </a:lnTo>
                  <a:lnTo>
                    <a:pt x="0" y="455"/>
                  </a:lnTo>
                  <a:lnTo>
                    <a:pt x="0" y="455"/>
                  </a:lnTo>
                  <a:lnTo>
                    <a:pt x="29" y="45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6" name="Freeform 12"/>
            <p:cNvSpPr>
              <a:spLocks/>
            </p:cNvSpPr>
            <p:nvPr/>
          </p:nvSpPr>
          <p:spPr bwMode="auto">
            <a:xfrm>
              <a:off x="5289" y="709"/>
              <a:ext cx="82" cy="41"/>
            </a:xfrm>
            <a:custGeom>
              <a:avLst/>
              <a:gdLst>
                <a:gd name="T0" fmla="*/ 0 w 82"/>
                <a:gd name="T1" fmla="*/ 41 h 41"/>
                <a:gd name="T2" fmla="*/ 0 w 82"/>
                <a:gd name="T3" fmla="*/ 41 h 41"/>
                <a:gd name="T4" fmla="*/ 9 w 82"/>
                <a:gd name="T5" fmla="*/ 41 h 41"/>
                <a:gd name="T6" fmla="*/ 15 w 82"/>
                <a:gd name="T7" fmla="*/ 41 h 41"/>
                <a:gd name="T8" fmla="*/ 25 w 82"/>
                <a:gd name="T9" fmla="*/ 40 h 41"/>
                <a:gd name="T10" fmla="*/ 31 w 82"/>
                <a:gd name="T11" fmla="*/ 38 h 41"/>
                <a:gd name="T12" fmla="*/ 37 w 82"/>
                <a:gd name="T13" fmla="*/ 36 h 41"/>
                <a:gd name="T14" fmla="*/ 47 w 82"/>
                <a:gd name="T15" fmla="*/ 35 h 41"/>
                <a:gd name="T16" fmla="*/ 53 w 82"/>
                <a:gd name="T17" fmla="*/ 31 h 41"/>
                <a:gd name="T18" fmla="*/ 56 w 82"/>
                <a:gd name="T19" fmla="*/ 30 h 41"/>
                <a:gd name="T20" fmla="*/ 63 w 82"/>
                <a:gd name="T21" fmla="*/ 26 h 41"/>
                <a:gd name="T22" fmla="*/ 69 w 82"/>
                <a:gd name="T23" fmla="*/ 23 h 41"/>
                <a:gd name="T24" fmla="*/ 72 w 82"/>
                <a:gd name="T25" fmla="*/ 20 h 41"/>
                <a:gd name="T26" fmla="*/ 75 w 82"/>
                <a:gd name="T27" fmla="*/ 16 h 41"/>
                <a:gd name="T28" fmla="*/ 79 w 82"/>
                <a:gd name="T29" fmla="*/ 11 h 41"/>
                <a:gd name="T30" fmla="*/ 82 w 82"/>
                <a:gd name="T31" fmla="*/ 8 h 41"/>
                <a:gd name="T32" fmla="*/ 82 w 82"/>
                <a:gd name="T33" fmla="*/ 3 h 41"/>
                <a:gd name="T34" fmla="*/ 82 w 82"/>
                <a:gd name="T35" fmla="*/ 0 h 41"/>
                <a:gd name="T36" fmla="*/ 53 w 82"/>
                <a:gd name="T37" fmla="*/ 0 h 41"/>
                <a:gd name="T38" fmla="*/ 53 w 82"/>
                <a:gd name="T39" fmla="*/ 1 h 41"/>
                <a:gd name="T40" fmla="*/ 50 w 82"/>
                <a:gd name="T41" fmla="*/ 5 h 41"/>
                <a:gd name="T42" fmla="*/ 50 w 82"/>
                <a:gd name="T43" fmla="*/ 6 h 41"/>
                <a:gd name="T44" fmla="*/ 47 w 82"/>
                <a:gd name="T45" fmla="*/ 10 h 41"/>
                <a:gd name="T46" fmla="*/ 47 w 82"/>
                <a:gd name="T47" fmla="*/ 11 h 41"/>
                <a:gd name="T48" fmla="*/ 44 w 82"/>
                <a:gd name="T49" fmla="*/ 15 h 41"/>
                <a:gd name="T50" fmla="*/ 41 w 82"/>
                <a:gd name="T51" fmla="*/ 16 h 41"/>
                <a:gd name="T52" fmla="*/ 37 w 82"/>
                <a:gd name="T53" fmla="*/ 18 h 41"/>
                <a:gd name="T54" fmla="*/ 34 w 82"/>
                <a:gd name="T55" fmla="*/ 20 h 41"/>
                <a:gd name="T56" fmla="*/ 28 w 82"/>
                <a:gd name="T57" fmla="*/ 21 h 41"/>
                <a:gd name="T58" fmla="*/ 25 w 82"/>
                <a:gd name="T59" fmla="*/ 23 h 41"/>
                <a:gd name="T60" fmla="*/ 22 w 82"/>
                <a:gd name="T61" fmla="*/ 25 h 41"/>
                <a:gd name="T62" fmla="*/ 15 w 82"/>
                <a:gd name="T63" fmla="*/ 25 h 41"/>
                <a:gd name="T64" fmla="*/ 9 w 82"/>
                <a:gd name="T65" fmla="*/ 26 h 41"/>
                <a:gd name="T66" fmla="*/ 6 w 82"/>
                <a:gd name="T67" fmla="*/ 26 h 41"/>
                <a:gd name="T68" fmla="*/ 0 w 82"/>
                <a:gd name="T69" fmla="*/ 26 h 41"/>
                <a:gd name="T70" fmla="*/ 0 w 82"/>
                <a:gd name="T71" fmla="*/ 26 h 41"/>
                <a:gd name="T72" fmla="*/ 0 w 82"/>
                <a:gd name="T7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41"/>
                  </a:moveTo>
                  <a:lnTo>
                    <a:pt x="0" y="41"/>
                  </a:lnTo>
                  <a:lnTo>
                    <a:pt x="9" y="41"/>
                  </a:lnTo>
                  <a:lnTo>
                    <a:pt x="15" y="41"/>
                  </a:lnTo>
                  <a:lnTo>
                    <a:pt x="25" y="40"/>
                  </a:lnTo>
                  <a:lnTo>
                    <a:pt x="31" y="38"/>
                  </a:lnTo>
                  <a:lnTo>
                    <a:pt x="37" y="36"/>
                  </a:lnTo>
                  <a:lnTo>
                    <a:pt x="47" y="35"/>
                  </a:lnTo>
                  <a:lnTo>
                    <a:pt x="53" y="31"/>
                  </a:lnTo>
                  <a:lnTo>
                    <a:pt x="56" y="30"/>
                  </a:lnTo>
                  <a:lnTo>
                    <a:pt x="63" y="26"/>
                  </a:lnTo>
                  <a:lnTo>
                    <a:pt x="69" y="23"/>
                  </a:lnTo>
                  <a:lnTo>
                    <a:pt x="72" y="20"/>
                  </a:lnTo>
                  <a:lnTo>
                    <a:pt x="75" y="16"/>
                  </a:lnTo>
                  <a:lnTo>
                    <a:pt x="79" y="11"/>
                  </a:lnTo>
                  <a:lnTo>
                    <a:pt x="82" y="8"/>
                  </a:lnTo>
                  <a:lnTo>
                    <a:pt x="82" y="3"/>
                  </a:lnTo>
                  <a:lnTo>
                    <a:pt x="82" y="0"/>
                  </a:lnTo>
                  <a:lnTo>
                    <a:pt x="53" y="0"/>
                  </a:lnTo>
                  <a:lnTo>
                    <a:pt x="53" y="1"/>
                  </a:lnTo>
                  <a:lnTo>
                    <a:pt x="50" y="5"/>
                  </a:lnTo>
                  <a:lnTo>
                    <a:pt x="50" y="6"/>
                  </a:lnTo>
                  <a:lnTo>
                    <a:pt x="47" y="10"/>
                  </a:lnTo>
                  <a:lnTo>
                    <a:pt x="47" y="11"/>
                  </a:lnTo>
                  <a:lnTo>
                    <a:pt x="44" y="15"/>
                  </a:lnTo>
                  <a:lnTo>
                    <a:pt x="41" y="16"/>
                  </a:lnTo>
                  <a:lnTo>
                    <a:pt x="37" y="18"/>
                  </a:lnTo>
                  <a:lnTo>
                    <a:pt x="34" y="20"/>
                  </a:lnTo>
                  <a:lnTo>
                    <a:pt x="28" y="21"/>
                  </a:lnTo>
                  <a:lnTo>
                    <a:pt x="25" y="23"/>
                  </a:lnTo>
                  <a:lnTo>
                    <a:pt x="22" y="25"/>
                  </a:lnTo>
                  <a:lnTo>
                    <a:pt x="15" y="25"/>
                  </a:lnTo>
                  <a:lnTo>
                    <a:pt x="9" y="26"/>
                  </a:lnTo>
                  <a:lnTo>
                    <a:pt x="6" y="26"/>
                  </a:lnTo>
                  <a:lnTo>
                    <a:pt x="0" y="26"/>
                  </a:lnTo>
                  <a:lnTo>
                    <a:pt x="0" y="26"/>
                  </a:lnTo>
                  <a:lnTo>
                    <a:pt x="0" y="41"/>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7" name="Freeform 13"/>
            <p:cNvSpPr>
              <a:spLocks/>
            </p:cNvSpPr>
            <p:nvPr/>
          </p:nvSpPr>
          <p:spPr bwMode="auto">
            <a:xfrm>
              <a:off x="5077" y="735"/>
              <a:ext cx="212" cy="15"/>
            </a:xfrm>
            <a:custGeom>
              <a:avLst/>
              <a:gdLst>
                <a:gd name="T0" fmla="*/ 0 w 212"/>
                <a:gd name="T1" fmla="*/ 9 h 15"/>
                <a:gd name="T2" fmla="*/ 0 w 212"/>
                <a:gd name="T3" fmla="*/ 15 h 15"/>
                <a:gd name="T4" fmla="*/ 212 w 212"/>
                <a:gd name="T5" fmla="*/ 15 h 15"/>
                <a:gd name="T6" fmla="*/ 212 w 212"/>
                <a:gd name="T7" fmla="*/ 0 h 15"/>
                <a:gd name="T8" fmla="*/ 0 w 212"/>
                <a:gd name="T9" fmla="*/ 0 h 15"/>
                <a:gd name="T10" fmla="*/ 0 w 212"/>
                <a:gd name="T11" fmla="*/ 9 h 15"/>
                <a:gd name="T12" fmla="*/ 0 w 212"/>
                <a:gd name="T13" fmla="*/ 9 h 15"/>
              </a:gdLst>
              <a:ahLst/>
              <a:cxnLst>
                <a:cxn ang="0">
                  <a:pos x="T0" y="T1"/>
                </a:cxn>
                <a:cxn ang="0">
                  <a:pos x="T2" y="T3"/>
                </a:cxn>
                <a:cxn ang="0">
                  <a:pos x="T4" y="T5"/>
                </a:cxn>
                <a:cxn ang="0">
                  <a:pos x="T6" y="T7"/>
                </a:cxn>
                <a:cxn ang="0">
                  <a:pos x="T8" y="T9"/>
                </a:cxn>
                <a:cxn ang="0">
                  <a:pos x="T10" y="T11"/>
                </a:cxn>
                <a:cxn ang="0">
                  <a:pos x="T12" y="T13"/>
                </a:cxn>
              </a:cxnLst>
              <a:rect l="0" t="0" r="r" b="b"/>
              <a:pathLst>
                <a:path w="212" h="15">
                  <a:moveTo>
                    <a:pt x="0" y="9"/>
                  </a:moveTo>
                  <a:lnTo>
                    <a:pt x="0" y="15"/>
                  </a:lnTo>
                  <a:lnTo>
                    <a:pt x="212" y="15"/>
                  </a:lnTo>
                  <a:lnTo>
                    <a:pt x="212" y="0"/>
                  </a:lnTo>
                  <a:lnTo>
                    <a:pt x="0" y="0"/>
                  </a:lnTo>
                  <a:lnTo>
                    <a:pt x="0" y="9"/>
                  </a:lnTo>
                  <a:lnTo>
                    <a:pt x="0" y="9"/>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 name="Freeform 14"/>
            <p:cNvSpPr>
              <a:spLocks/>
            </p:cNvSpPr>
            <p:nvPr/>
          </p:nvSpPr>
          <p:spPr bwMode="auto">
            <a:xfrm>
              <a:off x="4201" y="715"/>
              <a:ext cx="83" cy="49"/>
            </a:xfrm>
            <a:custGeom>
              <a:avLst/>
              <a:gdLst>
                <a:gd name="T0" fmla="*/ 73 w 83"/>
                <a:gd name="T1" fmla="*/ 24 h 49"/>
                <a:gd name="T2" fmla="*/ 83 w 83"/>
                <a:gd name="T3" fmla="*/ 49 h 49"/>
                <a:gd name="T4" fmla="*/ 13 w 83"/>
                <a:gd name="T5" fmla="*/ 39 h 49"/>
                <a:gd name="T6" fmla="*/ 10 w 83"/>
                <a:gd name="T7" fmla="*/ 39 h 49"/>
                <a:gd name="T8" fmla="*/ 10 w 83"/>
                <a:gd name="T9" fmla="*/ 37 h 49"/>
                <a:gd name="T10" fmla="*/ 7 w 83"/>
                <a:gd name="T11" fmla="*/ 37 h 49"/>
                <a:gd name="T12" fmla="*/ 7 w 83"/>
                <a:gd name="T13" fmla="*/ 35 h 49"/>
                <a:gd name="T14" fmla="*/ 3 w 83"/>
                <a:gd name="T15" fmla="*/ 35 h 49"/>
                <a:gd name="T16" fmla="*/ 3 w 83"/>
                <a:gd name="T17" fmla="*/ 34 h 49"/>
                <a:gd name="T18" fmla="*/ 0 w 83"/>
                <a:gd name="T19" fmla="*/ 34 h 49"/>
                <a:gd name="T20" fmla="*/ 0 w 83"/>
                <a:gd name="T21" fmla="*/ 32 h 49"/>
                <a:gd name="T22" fmla="*/ 0 w 83"/>
                <a:gd name="T23" fmla="*/ 30 h 49"/>
                <a:gd name="T24" fmla="*/ 3 w 83"/>
                <a:gd name="T25" fmla="*/ 29 h 49"/>
                <a:gd name="T26" fmla="*/ 3 w 83"/>
                <a:gd name="T27" fmla="*/ 27 h 49"/>
                <a:gd name="T28" fmla="*/ 7 w 83"/>
                <a:gd name="T29" fmla="*/ 25 h 49"/>
                <a:gd name="T30" fmla="*/ 64 w 83"/>
                <a:gd name="T31" fmla="*/ 0 h 49"/>
                <a:gd name="T32" fmla="*/ 73 w 83"/>
                <a:gd name="T33" fmla="*/ 24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3" h="49">
                  <a:moveTo>
                    <a:pt x="73" y="24"/>
                  </a:moveTo>
                  <a:lnTo>
                    <a:pt x="83" y="49"/>
                  </a:lnTo>
                  <a:lnTo>
                    <a:pt x="13" y="39"/>
                  </a:lnTo>
                  <a:lnTo>
                    <a:pt x="10" y="39"/>
                  </a:lnTo>
                  <a:lnTo>
                    <a:pt x="10" y="37"/>
                  </a:lnTo>
                  <a:lnTo>
                    <a:pt x="7" y="37"/>
                  </a:lnTo>
                  <a:lnTo>
                    <a:pt x="7" y="35"/>
                  </a:lnTo>
                  <a:lnTo>
                    <a:pt x="3" y="35"/>
                  </a:lnTo>
                  <a:lnTo>
                    <a:pt x="3" y="34"/>
                  </a:lnTo>
                  <a:lnTo>
                    <a:pt x="0" y="34"/>
                  </a:lnTo>
                  <a:lnTo>
                    <a:pt x="0" y="32"/>
                  </a:lnTo>
                  <a:lnTo>
                    <a:pt x="0" y="30"/>
                  </a:lnTo>
                  <a:lnTo>
                    <a:pt x="3" y="29"/>
                  </a:lnTo>
                  <a:lnTo>
                    <a:pt x="3" y="27"/>
                  </a:lnTo>
                  <a:lnTo>
                    <a:pt x="7" y="25"/>
                  </a:lnTo>
                  <a:lnTo>
                    <a:pt x="64" y="0"/>
                  </a:lnTo>
                  <a:lnTo>
                    <a:pt x="73" y="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9" name="Freeform 15"/>
            <p:cNvSpPr>
              <a:spLocks/>
            </p:cNvSpPr>
            <p:nvPr/>
          </p:nvSpPr>
          <p:spPr bwMode="auto">
            <a:xfrm>
              <a:off x="4265" y="642"/>
              <a:ext cx="224" cy="152"/>
            </a:xfrm>
            <a:custGeom>
              <a:avLst/>
              <a:gdLst>
                <a:gd name="T0" fmla="*/ 19 w 224"/>
                <a:gd name="T1" fmla="*/ 122 h 152"/>
                <a:gd name="T2" fmla="*/ 224 w 224"/>
                <a:gd name="T3" fmla="*/ 152 h 152"/>
                <a:gd name="T4" fmla="*/ 221 w 224"/>
                <a:gd name="T5" fmla="*/ 77 h 152"/>
                <a:gd name="T6" fmla="*/ 161 w 224"/>
                <a:gd name="T7" fmla="*/ 0 h 152"/>
                <a:gd name="T8" fmla="*/ 0 w 224"/>
                <a:gd name="T9" fmla="*/ 73 h 152"/>
                <a:gd name="T10" fmla="*/ 19 w 224"/>
                <a:gd name="T11" fmla="*/ 122 h 152"/>
              </a:gdLst>
              <a:ahLst/>
              <a:cxnLst>
                <a:cxn ang="0">
                  <a:pos x="T0" y="T1"/>
                </a:cxn>
                <a:cxn ang="0">
                  <a:pos x="T2" y="T3"/>
                </a:cxn>
                <a:cxn ang="0">
                  <a:pos x="T4" y="T5"/>
                </a:cxn>
                <a:cxn ang="0">
                  <a:pos x="T6" y="T7"/>
                </a:cxn>
                <a:cxn ang="0">
                  <a:pos x="T8" y="T9"/>
                </a:cxn>
                <a:cxn ang="0">
                  <a:pos x="T10" y="T11"/>
                </a:cxn>
              </a:cxnLst>
              <a:rect l="0" t="0" r="r" b="b"/>
              <a:pathLst>
                <a:path w="224" h="152">
                  <a:moveTo>
                    <a:pt x="19" y="122"/>
                  </a:moveTo>
                  <a:lnTo>
                    <a:pt x="224" y="152"/>
                  </a:lnTo>
                  <a:lnTo>
                    <a:pt x="221" y="77"/>
                  </a:lnTo>
                  <a:lnTo>
                    <a:pt x="161" y="0"/>
                  </a:lnTo>
                  <a:lnTo>
                    <a:pt x="0" y="73"/>
                  </a:lnTo>
                  <a:lnTo>
                    <a:pt x="19" y="1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0" name="Freeform 16"/>
            <p:cNvSpPr>
              <a:spLocks/>
            </p:cNvSpPr>
            <p:nvPr/>
          </p:nvSpPr>
          <p:spPr bwMode="auto">
            <a:xfrm>
              <a:off x="4432" y="605"/>
              <a:ext cx="721" cy="145"/>
            </a:xfrm>
            <a:custGeom>
              <a:avLst/>
              <a:gdLst>
                <a:gd name="T0" fmla="*/ 16 w 721"/>
                <a:gd name="T1" fmla="*/ 80 h 145"/>
                <a:gd name="T2" fmla="*/ 10 w 721"/>
                <a:gd name="T3" fmla="*/ 84 h 145"/>
                <a:gd name="T4" fmla="*/ 6 w 721"/>
                <a:gd name="T5" fmla="*/ 89 h 145"/>
                <a:gd name="T6" fmla="*/ 3 w 721"/>
                <a:gd name="T7" fmla="*/ 92 h 145"/>
                <a:gd name="T8" fmla="*/ 3 w 721"/>
                <a:gd name="T9" fmla="*/ 97 h 145"/>
                <a:gd name="T10" fmla="*/ 0 w 721"/>
                <a:gd name="T11" fmla="*/ 102 h 145"/>
                <a:gd name="T12" fmla="*/ 0 w 721"/>
                <a:gd name="T13" fmla="*/ 105 h 145"/>
                <a:gd name="T14" fmla="*/ 0 w 721"/>
                <a:gd name="T15" fmla="*/ 110 h 145"/>
                <a:gd name="T16" fmla="*/ 3 w 721"/>
                <a:gd name="T17" fmla="*/ 115 h 145"/>
                <a:gd name="T18" fmla="*/ 3 w 721"/>
                <a:gd name="T19" fmla="*/ 120 h 145"/>
                <a:gd name="T20" fmla="*/ 6 w 721"/>
                <a:gd name="T21" fmla="*/ 124 h 145"/>
                <a:gd name="T22" fmla="*/ 13 w 721"/>
                <a:gd name="T23" fmla="*/ 129 h 145"/>
                <a:gd name="T24" fmla="*/ 16 w 721"/>
                <a:gd name="T25" fmla="*/ 132 h 145"/>
                <a:gd name="T26" fmla="*/ 22 w 721"/>
                <a:gd name="T27" fmla="*/ 135 h 145"/>
                <a:gd name="T28" fmla="*/ 25 w 721"/>
                <a:gd name="T29" fmla="*/ 140 h 145"/>
                <a:gd name="T30" fmla="*/ 32 w 721"/>
                <a:gd name="T31" fmla="*/ 142 h 145"/>
                <a:gd name="T32" fmla="*/ 41 w 721"/>
                <a:gd name="T33" fmla="*/ 145 h 145"/>
                <a:gd name="T34" fmla="*/ 721 w 721"/>
                <a:gd name="T35" fmla="*/ 65 h 145"/>
                <a:gd name="T36" fmla="*/ 692 w 721"/>
                <a:gd name="T37" fmla="*/ 0 h 145"/>
                <a:gd name="T38" fmla="*/ 16 w 721"/>
                <a:gd name="T39" fmla="*/ 8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21" h="145">
                  <a:moveTo>
                    <a:pt x="16" y="80"/>
                  </a:moveTo>
                  <a:lnTo>
                    <a:pt x="10" y="84"/>
                  </a:lnTo>
                  <a:lnTo>
                    <a:pt x="6" y="89"/>
                  </a:lnTo>
                  <a:lnTo>
                    <a:pt x="3" y="92"/>
                  </a:lnTo>
                  <a:lnTo>
                    <a:pt x="3" y="97"/>
                  </a:lnTo>
                  <a:lnTo>
                    <a:pt x="0" y="102"/>
                  </a:lnTo>
                  <a:lnTo>
                    <a:pt x="0" y="105"/>
                  </a:lnTo>
                  <a:lnTo>
                    <a:pt x="0" y="110"/>
                  </a:lnTo>
                  <a:lnTo>
                    <a:pt x="3" y="115"/>
                  </a:lnTo>
                  <a:lnTo>
                    <a:pt x="3" y="120"/>
                  </a:lnTo>
                  <a:lnTo>
                    <a:pt x="6" y="124"/>
                  </a:lnTo>
                  <a:lnTo>
                    <a:pt x="13" y="129"/>
                  </a:lnTo>
                  <a:lnTo>
                    <a:pt x="16" y="132"/>
                  </a:lnTo>
                  <a:lnTo>
                    <a:pt x="22" y="135"/>
                  </a:lnTo>
                  <a:lnTo>
                    <a:pt x="25" y="140"/>
                  </a:lnTo>
                  <a:lnTo>
                    <a:pt x="32" y="142"/>
                  </a:lnTo>
                  <a:lnTo>
                    <a:pt x="41" y="145"/>
                  </a:lnTo>
                  <a:lnTo>
                    <a:pt x="721" y="65"/>
                  </a:lnTo>
                  <a:lnTo>
                    <a:pt x="692" y="0"/>
                  </a:lnTo>
                  <a:lnTo>
                    <a:pt x="16"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1" name="Freeform 17"/>
            <p:cNvSpPr>
              <a:spLocks/>
            </p:cNvSpPr>
            <p:nvPr/>
          </p:nvSpPr>
          <p:spPr bwMode="auto">
            <a:xfrm>
              <a:off x="4429" y="684"/>
              <a:ext cx="44" cy="68"/>
            </a:xfrm>
            <a:custGeom>
              <a:avLst/>
              <a:gdLst>
                <a:gd name="T0" fmla="*/ 44 w 44"/>
                <a:gd name="T1" fmla="*/ 65 h 68"/>
                <a:gd name="T2" fmla="*/ 44 w 44"/>
                <a:gd name="T3" fmla="*/ 65 h 68"/>
                <a:gd name="T4" fmla="*/ 38 w 44"/>
                <a:gd name="T5" fmla="*/ 63 h 68"/>
                <a:gd name="T6" fmla="*/ 31 w 44"/>
                <a:gd name="T7" fmla="*/ 60 h 68"/>
                <a:gd name="T8" fmla="*/ 25 w 44"/>
                <a:gd name="T9" fmla="*/ 56 h 68"/>
                <a:gd name="T10" fmla="*/ 22 w 44"/>
                <a:gd name="T11" fmla="*/ 51 h 68"/>
                <a:gd name="T12" fmla="*/ 19 w 44"/>
                <a:gd name="T13" fmla="*/ 48 h 68"/>
                <a:gd name="T14" fmla="*/ 13 w 44"/>
                <a:gd name="T15" fmla="*/ 45 h 68"/>
                <a:gd name="T16" fmla="*/ 13 w 44"/>
                <a:gd name="T17" fmla="*/ 40 h 68"/>
                <a:gd name="T18" fmla="*/ 9 w 44"/>
                <a:gd name="T19" fmla="*/ 36 h 68"/>
                <a:gd name="T20" fmla="*/ 9 w 44"/>
                <a:gd name="T21" fmla="*/ 31 h 68"/>
                <a:gd name="T22" fmla="*/ 6 w 44"/>
                <a:gd name="T23" fmla="*/ 26 h 68"/>
                <a:gd name="T24" fmla="*/ 6 w 44"/>
                <a:gd name="T25" fmla="*/ 23 h 68"/>
                <a:gd name="T26" fmla="*/ 9 w 44"/>
                <a:gd name="T27" fmla="*/ 18 h 68"/>
                <a:gd name="T28" fmla="*/ 13 w 44"/>
                <a:gd name="T29" fmla="*/ 15 h 68"/>
                <a:gd name="T30" fmla="*/ 13 w 44"/>
                <a:gd name="T31" fmla="*/ 10 h 68"/>
                <a:gd name="T32" fmla="*/ 16 w 44"/>
                <a:gd name="T33" fmla="*/ 6 h 68"/>
                <a:gd name="T34" fmla="*/ 22 w 44"/>
                <a:gd name="T35" fmla="*/ 1 h 68"/>
                <a:gd name="T36" fmla="*/ 16 w 44"/>
                <a:gd name="T37" fmla="*/ 0 h 68"/>
                <a:gd name="T38" fmla="*/ 9 w 44"/>
                <a:gd name="T39" fmla="*/ 5 h 68"/>
                <a:gd name="T40" fmla="*/ 6 w 44"/>
                <a:gd name="T41" fmla="*/ 8 h 68"/>
                <a:gd name="T42" fmla="*/ 3 w 44"/>
                <a:gd name="T43" fmla="*/ 13 h 68"/>
                <a:gd name="T44" fmla="*/ 3 w 44"/>
                <a:gd name="T45" fmla="*/ 18 h 68"/>
                <a:gd name="T46" fmla="*/ 0 w 44"/>
                <a:gd name="T47" fmla="*/ 23 h 68"/>
                <a:gd name="T48" fmla="*/ 0 w 44"/>
                <a:gd name="T49" fmla="*/ 26 h 68"/>
                <a:gd name="T50" fmla="*/ 0 w 44"/>
                <a:gd name="T51" fmla="*/ 31 h 68"/>
                <a:gd name="T52" fmla="*/ 3 w 44"/>
                <a:gd name="T53" fmla="*/ 36 h 68"/>
                <a:gd name="T54" fmla="*/ 3 w 44"/>
                <a:gd name="T55" fmla="*/ 41 h 68"/>
                <a:gd name="T56" fmla="*/ 6 w 44"/>
                <a:gd name="T57" fmla="*/ 46 h 68"/>
                <a:gd name="T58" fmla="*/ 13 w 44"/>
                <a:gd name="T59" fmla="*/ 50 h 68"/>
                <a:gd name="T60" fmla="*/ 16 w 44"/>
                <a:gd name="T61" fmla="*/ 55 h 68"/>
                <a:gd name="T62" fmla="*/ 22 w 44"/>
                <a:gd name="T63" fmla="*/ 58 h 68"/>
                <a:gd name="T64" fmla="*/ 25 w 44"/>
                <a:gd name="T65" fmla="*/ 61 h 68"/>
                <a:gd name="T66" fmla="*/ 35 w 44"/>
                <a:gd name="T67" fmla="*/ 65 h 68"/>
                <a:gd name="T68" fmla="*/ 41 w 44"/>
                <a:gd name="T69" fmla="*/ 68 h 68"/>
                <a:gd name="T70" fmla="*/ 44 w 44"/>
                <a:gd name="T71" fmla="*/ 68 h 68"/>
                <a:gd name="T72" fmla="*/ 41 w 44"/>
                <a:gd name="T73" fmla="*/ 68 h 68"/>
                <a:gd name="T74" fmla="*/ 44 w 44"/>
                <a:gd name="T75" fmla="*/ 68 h 68"/>
                <a:gd name="T76" fmla="*/ 44 w 44"/>
                <a:gd name="T77" fmla="*/ 68 h 68"/>
                <a:gd name="T78" fmla="*/ 44 w 44"/>
                <a:gd name="T79" fmla="*/ 6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4" h="68">
                  <a:moveTo>
                    <a:pt x="44" y="65"/>
                  </a:moveTo>
                  <a:lnTo>
                    <a:pt x="44" y="65"/>
                  </a:lnTo>
                  <a:lnTo>
                    <a:pt x="38" y="63"/>
                  </a:lnTo>
                  <a:lnTo>
                    <a:pt x="31" y="60"/>
                  </a:lnTo>
                  <a:lnTo>
                    <a:pt x="25" y="56"/>
                  </a:lnTo>
                  <a:lnTo>
                    <a:pt x="22" y="51"/>
                  </a:lnTo>
                  <a:lnTo>
                    <a:pt x="19" y="48"/>
                  </a:lnTo>
                  <a:lnTo>
                    <a:pt x="13" y="45"/>
                  </a:lnTo>
                  <a:lnTo>
                    <a:pt x="13" y="40"/>
                  </a:lnTo>
                  <a:lnTo>
                    <a:pt x="9" y="36"/>
                  </a:lnTo>
                  <a:lnTo>
                    <a:pt x="9" y="31"/>
                  </a:lnTo>
                  <a:lnTo>
                    <a:pt x="6" y="26"/>
                  </a:lnTo>
                  <a:lnTo>
                    <a:pt x="6" y="23"/>
                  </a:lnTo>
                  <a:lnTo>
                    <a:pt x="9" y="18"/>
                  </a:lnTo>
                  <a:lnTo>
                    <a:pt x="13" y="15"/>
                  </a:lnTo>
                  <a:lnTo>
                    <a:pt x="13" y="10"/>
                  </a:lnTo>
                  <a:lnTo>
                    <a:pt x="16" y="6"/>
                  </a:lnTo>
                  <a:lnTo>
                    <a:pt x="22" y="1"/>
                  </a:lnTo>
                  <a:lnTo>
                    <a:pt x="16" y="0"/>
                  </a:lnTo>
                  <a:lnTo>
                    <a:pt x="9" y="5"/>
                  </a:lnTo>
                  <a:lnTo>
                    <a:pt x="6" y="8"/>
                  </a:lnTo>
                  <a:lnTo>
                    <a:pt x="3" y="13"/>
                  </a:lnTo>
                  <a:lnTo>
                    <a:pt x="3" y="18"/>
                  </a:lnTo>
                  <a:lnTo>
                    <a:pt x="0" y="23"/>
                  </a:lnTo>
                  <a:lnTo>
                    <a:pt x="0" y="26"/>
                  </a:lnTo>
                  <a:lnTo>
                    <a:pt x="0" y="31"/>
                  </a:lnTo>
                  <a:lnTo>
                    <a:pt x="3" y="36"/>
                  </a:lnTo>
                  <a:lnTo>
                    <a:pt x="3" y="41"/>
                  </a:lnTo>
                  <a:lnTo>
                    <a:pt x="6" y="46"/>
                  </a:lnTo>
                  <a:lnTo>
                    <a:pt x="13" y="50"/>
                  </a:lnTo>
                  <a:lnTo>
                    <a:pt x="16" y="55"/>
                  </a:lnTo>
                  <a:lnTo>
                    <a:pt x="22" y="58"/>
                  </a:lnTo>
                  <a:lnTo>
                    <a:pt x="25" y="61"/>
                  </a:lnTo>
                  <a:lnTo>
                    <a:pt x="35" y="65"/>
                  </a:lnTo>
                  <a:lnTo>
                    <a:pt x="41" y="68"/>
                  </a:lnTo>
                  <a:lnTo>
                    <a:pt x="44" y="68"/>
                  </a:lnTo>
                  <a:lnTo>
                    <a:pt x="41" y="68"/>
                  </a:lnTo>
                  <a:lnTo>
                    <a:pt x="44" y="68"/>
                  </a:lnTo>
                  <a:lnTo>
                    <a:pt x="44" y="68"/>
                  </a:lnTo>
                  <a:lnTo>
                    <a:pt x="44"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2" name="Freeform 18"/>
            <p:cNvSpPr>
              <a:spLocks/>
            </p:cNvSpPr>
            <p:nvPr/>
          </p:nvSpPr>
          <p:spPr bwMode="auto">
            <a:xfrm>
              <a:off x="4473" y="668"/>
              <a:ext cx="683" cy="84"/>
            </a:xfrm>
            <a:custGeom>
              <a:avLst/>
              <a:gdLst>
                <a:gd name="T0" fmla="*/ 676 w 683"/>
                <a:gd name="T1" fmla="*/ 4 h 84"/>
                <a:gd name="T2" fmla="*/ 680 w 683"/>
                <a:gd name="T3" fmla="*/ 0 h 84"/>
                <a:gd name="T4" fmla="*/ 0 w 683"/>
                <a:gd name="T5" fmla="*/ 81 h 84"/>
                <a:gd name="T6" fmla="*/ 0 w 683"/>
                <a:gd name="T7" fmla="*/ 84 h 84"/>
                <a:gd name="T8" fmla="*/ 680 w 683"/>
                <a:gd name="T9" fmla="*/ 4 h 84"/>
                <a:gd name="T10" fmla="*/ 683 w 683"/>
                <a:gd name="T11" fmla="*/ 2 h 84"/>
                <a:gd name="T12" fmla="*/ 680 w 683"/>
                <a:gd name="T13" fmla="*/ 4 h 84"/>
                <a:gd name="T14" fmla="*/ 683 w 683"/>
                <a:gd name="T15" fmla="*/ 4 h 84"/>
                <a:gd name="T16" fmla="*/ 683 w 683"/>
                <a:gd name="T17" fmla="*/ 2 h 84"/>
                <a:gd name="T18" fmla="*/ 676 w 683"/>
                <a:gd name="T19"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76" y="4"/>
                  </a:moveTo>
                  <a:lnTo>
                    <a:pt x="680" y="0"/>
                  </a:lnTo>
                  <a:lnTo>
                    <a:pt x="0" y="81"/>
                  </a:lnTo>
                  <a:lnTo>
                    <a:pt x="0" y="84"/>
                  </a:lnTo>
                  <a:lnTo>
                    <a:pt x="680" y="4"/>
                  </a:lnTo>
                  <a:lnTo>
                    <a:pt x="683" y="2"/>
                  </a:lnTo>
                  <a:lnTo>
                    <a:pt x="680" y="4"/>
                  </a:lnTo>
                  <a:lnTo>
                    <a:pt x="683" y="4"/>
                  </a:lnTo>
                  <a:lnTo>
                    <a:pt x="683" y="2"/>
                  </a:lnTo>
                  <a:lnTo>
                    <a:pt x="6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3" name="Freeform 19"/>
            <p:cNvSpPr>
              <a:spLocks/>
            </p:cNvSpPr>
            <p:nvPr/>
          </p:nvSpPr>
          <p:spPr bwMode="auto">
            <a:xfrm>
              <a:off x="5121" y="603"/>
              <a:ext cx="35" cy="69"/>
            </a:xfrm>
            <a:custGeom>
              <a:avLst/>
              <a:gdLst>
                <a:gd name="T0" fmla="*/ 6 w 35"/>
                <a:gd name="T1" fmla="*/ 5 h 69"/>
                <a:gd name="T2" fmla="*/ 0 w 35"/>
                <a:gd name="T3" fmla="*/ 4 h 69"/>
                <a:gd name="T4" fmla="*/ 28 w 35"/>
                <a:gd name="T5" fmla="*/ 69 h 69"/>
                <a:gd name="T6" fmla="*/ 35 w 35"/>
                <a:gd name="T7" fmla="*/ 67 h 69"/>
                <a:gd name="T8" fmla="*/ 10 w 35"/>
                <a:gd name="T9" fmla="*/ 2 h 69"/>
                <a:gd name="T10" fmla="*/ 3 w 35"/>
                <a:gd name="T11" fmla="*/ 0 h 69"/>
                <a:gd name="T12" fmla="*/ 10 w 35"/>
                <a:gd name="T13" fmla="*/ 2 h 69"/>
                <a:gd name="T14" fmla="*/ 6 w 35"/>
                <a:gd name="T15" fmla="*/ 0 h 69"/>
                <a:gd name="T16" fmla="*/ 3 w 35"/>
                <a:gd name="T17" fmla="*/ 0 h 69"/>
                <a:gd name="T18" fmla="*/ 6 w 35"/>
                <a:gd name="T19" fmla="*/ 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69">
                  <a:moveTo>
                    <a:pt x="6" y="5"/>
                  </a:moveTo>
                  <a:lnTo>
                    <a:pt x="0" y="4"/>
                  </a:lnTo>
                  <a:lnTo>
                    <a:pt x="28" y="69"/>
                  </a:lnTo>
                  <a:lnTo>
                    <a:pt x="35" y="67"/>
                  </a:lnTo>
                  <a:lnTo>
                    <a:pt x="10" y="2"/>
                  </a:lnTo>
                  <a:lnTo>
                    <a:pt x="3" y="0"/>
                  </a:lnTo>
                  <a:lnTo>
                    <a:pt x="10" y="2"/>
                  </a:lnTo>
                  <a:lnTo>
                    <a:pt x="6" y="0"/>
                  </a:lnTo>
                  <a:lnTo>
                    <a:pt x="3" y="0"/>
                  </a:lnTo>
                  <a:lnTo>
                    <a:pt x="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4" name="Freeform 20"/>
            <p:cNvSpPr>
              <a:spLocks/>
            </p:cNvSpPr>
            <p:nvPr/>
          </p:nvSpPr>
          <p:spPr bwMode="auto">
            <a:xfrm>
              <a:off x="4445" y="603"/>
              <a:ext cx="682" cy="84"/>
            </a:xfrm>
            <a:custGeom>
              <a:avLst/>
              <a:gdLst>
                <a:gd name="T0" fmla="*/ 6 w 682"/>
                <a:gd name="T1" fmla="*/ 82 h 84"/>
                <a:gd name="T2" fmla="*/ 3 w 682"/>
                <a:gd name="T3" fmla="*/ 84 h 84"/>
                <a:gd name="T4" fmla="*/ 682 w 682"/>
                <a:gd name="T5" fmla="*/ 5 h 84"/>
                <a:gd name="T6" fmla="*/ 679 w 682"/>
                <a:gd name="T7" fmla="*/ 0 h 84"/>
                <a:gd name="T8" fmla="*/ 3 w 682"/>
                <a:gd name="T9" fmla="*/ 79 h 84"/>
                <a:gd name="T10" fmla="*/ 0 w 682"/>
                <a:gd name="T11" fmla="*/ 81 h 84"/>
                <a:gd name="T12" fmla="*/ 3 w 682"/>
                <a:gd name="T13" fmla="*/ 79 h 84"/>
                <a:gd name="T14" fmla="*/ 0 w 682"/>
                <a:gd name="T15" fmla="*/ 81 h 84"/>
                <a:gd name="T16" fmla="*/ 0 w 682"/>
                <a:gd name="T17" fmla="*/ 81 h 84"/>
                <a:gd name="T18" fmla="*/ 6 w 682"/>
                <a:gd name="T19" fmla="*/ 8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2" h="84">
                  <a:moveTo>
                    <a:pt x="6" y="82"/>
                  </a:moveTo>
                  <a:lnTo>
                    <a:pt x="3" y="84"/>
                  </a:lnTo>
                  <a:lnTo>
                    <a:pt x="682" y="5"/>
                  </a:lnTo>
                  <a:lnTo>
                    <a:pt x="679" y="0"/>
                  </a:lnTo>
                  <a:lnTo>
                    <a:pt x="3" y="79"/>
                  </a:lnTo>
                  <a:lnTo>
                    <a:pt x="0" y="81"/>
                  </a:lnTo>
                  <a:lnTo>
                    <a:pt x="3" y="79"/>
                  </a:lnTo>
                  <a:lnTo>
                    <a:pt x="0" y="81"/>
                  </a:lnTo>
                  <a:lnTo>
                    <a:pt x="0" y="81"/>
                  </a:lnTo>
                  <a:lnTo>
                    <a:pt x="6"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5" name="Freeform 21"/>
            <p:cNvSpPr>
              <a:spLocks/>
            </p:cNvSpPr>
            <p:nvPr/>
          </p:nvSpPr>
          <p:spPr bwMode="auto">
            <a:xfrm>
              <a:off x="4416" y="561"/>
              <a:ext cx="711" cy="124"/>
            </a:xfrm>
            <a:custGeom>
              <a:avLst/>
              <a:gdLst>
                <a:gd name="T0" fmla="*/ 32 w 711"/>
                <a:gd name="T1" fmla="*/ 124 h 124"/>
                <a:gd name="T2" fmla="*/ 19 w 711"/>
                <a:gd name="T3" fmla="*/ 119 h 124"/>
                <a:gd name="T4" fmla="*/ 10 w 711"/>
                <a:gd name="T5" fmla="*/ 114 h 124"/>
                <a:gd name="T6" fmla="*/ 7 w 711"/>
                <a:gd name="T7" fmla="*/ 107 h 124"/>
                <a:gd name="T8" fmla="*/ 0 w 711"/>
                <a:gd name="T9" fmla="*/ 101 h 124"/>
                <a:gd name="T10" fmla="*/ 0 w 711"/>
                <a:gd name="T11" fmla="*/ 94 h 124"/>
                <a:gd name="T12" fmla="*/ 3 w 711"/>
                <a:gd name="T13" fmla="*/ 89 h 124"/>
                <a:gd name="T14" fmla="*/ 7 w 711"/>
                <a:gd name="T15" fmla="*/ 84 h 124"/>
                <a:gd name="T16" fmla="*/ 13 w 711"/>
                <a:gd name="T17" fmla="*/ 81 h 124"/>
                <a:gd name="T18" fmla="*/ 692 w 711"/>
                <a:gd name="T19" fmla="*/ 0 h 124"/>
                <a:gd name="T20" fmla="*/ 711 w 711"/>
                <a:gd name="T21" fmla="*/ 46 h 124"/>
                <a:gd name="T22" fmla="*/ 32 w 711"/>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1" h="124">
                  <a:moveTo>
                    <a:pt x="32" y="124"/>
                  </a:moveTo>
                  <a:lnTo>
                    <a:pt x="19" y="119"/>
                  </a:lnTo>
                  <a:lnTo>
                    <a:pt x="10" y="114"/>
                  </a:lnTo>
                  <a:lnTo>
                    <a:pt x="7" y="107"/>
                  </a:lnTo>
                  <a:lnTo>
                    <a:pt x="0" y="101"/>
                  </a:lnTo>
                  <a:lnTo>
                    <a:pt x="0" y="94"/>
                  </a:lnTo>
                  <a:lnTo>
                    <a:pt x="3" y="89"/>
                  </a:lnTo>
                  <a:lnTo>
                    <a:pt x="7" y="84"/>
                  </a:lnTo>
                  <a:lnTo>
                    <a:pt x="13" y="81"/>
                  </a:lnTo>
                  <a:lnTo>
                    <a:pt x="692" y="0"/>
                  </a:lnTo>
                  <a:lnTo>
                    <a:pt x="711" y="46"/>
                  </a:lnTo>
                  <a:lnTo>
                    <a:pt x="32" y="1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6" name="Freeform 22"/>
            <p:cNvSpPr>
              <a:spLocks/>
            </p:cNvSpPr>
            <p:nvPr/>
          </p:nvSpPr>
          <p:spPr bwMode="auto">
            <a:xfrm>
              <a:off x="4413" y="638"/>
              <a:ext cx="38" cy="49"/>
            </a:xfrm>
            <a:custGeom>
              <a:avLst/>
              <a:gdLst>
                <a:gd name="T0" fmla="*/ 16 w 38"/>
                <a:gd name="T1" fmla="*/ 0 h 49"/>
                <a:gd name="T2" fmla="*/ 16 w 38"/>
                <a:gd name="T3" fmla="*/ 2 h 49"/>
                <a:gd name="T4" fmla="*/ 6 w 38"/>
                <a:gd name="T5" fmla="*/ 5 h 49"/>
                <a:gd name="T6" fmla="*/ 3 w 38"/>
                <a:gd name="T7" fmla="*/ 12 h 49"/>
                <a:gd name="T8" fmla="*/ 0 w 38"/>
                <a:gd name="T9" fmla="*/ 17 h 49"/>
                <a:gd name="T10" fmla="*/ 0 w 38"/>
                <a:gd name="T11" fmla="*/ 25 h 49"/>
                <a:gd name="T12" fmla="*/ 3 w 38"/>
                <a:gd name="T13" fmla="*/ 32 h 49"/>
                <a:gd name="T14" fmla="*/ 13 w 38"/>
                <a:gd name="T15" fmla="*/ 39 h 49"/>
                <a:gd name="T16" fmla="*/ 22 w 38"/>
                <a:gd name="T17" fmla="*/ 44 h 49"/>
                <a:gd name="T18" fmla="*/ 35 w 38"/>
                <a:gd name="T19" fmla="*/ 49 h 49"/>
                <a:gd name="T20" fmla="*/ 38 w 38"/>
                <a:gd name="T21" fmla="*/ 46 h 49"/>
                <a:gd name="T22" fmla="*/ 25 w 38"/>
                <a:gd name="T23" fmla="*/ 42 h 49"/>
                <a:gd name="T24" fmla="*/ 16 w 38"/>
                <a:gd name="T25" fmla="*/ 37 h 49"/>
                <a:gd name="T26" fmla="*/ 13 w 38"/>
                <a:gd name="T27" fmla="*/ 30 h 49"/>
                <a:gd name="T28" fmla="*/ 10 w 38"/>
                <a:gd name="T29" fmla="*/ 24 h 49"/>
                <a:gd name="T30" fmla="*/ 6 w 38"/>
                <a:gd name="T31" fmla="*/ 17 h 49"/>
                <a:gd name="T32" fmla="*/ 10 w 38"/>
                <a:gd name="T33" fmla="*/ 12 h 49"/>
                <a:gd name="T34" fmla="*/ 13 w 38"/>
                <a:gd name="T35" fmla="*/ 7 h 49"/>
                <a:gd name="T36" fmla="*/ 19 w 38"/>
                <a:gd name="T37" fmla="*/ 4 h 49"/>
                <a:gd name="T38" fmla="*/ 19 w 38"/>
                <a:gd name="T39" fmla="*/ 5 h 49"/>
                <a:gd name="T40" fmla="*/ 16 w 38"/>
                <a:gd name="T41" fmla="*/ 0 h 49"/>
                <a:gd name="T42" fmla="*/ 16 w 38"/>
                <a:gd name="T43" fmla="*/ 0 h 49"/>
                <a:gd name="T44" fmla="*/ 16 w 38"/>
                <a:gd name="T45" fmla="*/ 2 h 49"/>
                <a:gd name="T46" fmla="*/ 16 w 38"/>
                <a:gd name="T4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9">
                  <a:moveTo>
                    <a:pt x="16" y="0"/>
                  </a:moveTo>
                  <a:lnTo>
                    <a:pt x="16" y="2"/>
                  </a:lnTo>
                  <a:lnTo>
                    <a:pt x="6" y="5"/>
                  </a:lnTo>
                  <a:lnTo>
                    <a:pt x="3" y="12"/>
                  </a:lnTo>
                  <a:lnTo>
                    <a:pt x="0" y="17"/>
                  </a:lnTo>
                  <a:lnTo>
                    <a:pt x="0" y="25"/>
                  </a:lnTo>
                  <a:lnTo>
                    <a:pt x="3" y="32"/>
                  </a:lnTo>
                  <a:lnTo>
                    <a:pt x="13" y="39"/>
                  </a:lnTo>
                  <a:lnTo>
                    <a:pt x="22" y="44"/>
                  </a:lnTo>
                  <a:lnTo>
                    <a:pt x="35" y="49"/>
                  </a:lnTo>
                  <a:lnTo>
                    <a:pt x="38" y="46"/>
                  </a:lnTo>
                  <a:lnTo>
                    <a:pt x="25" y="42"/>
                  </a:lnTo>
                  <a:lnTo>
                    <a:pt x="16" y="37"/>
                  </a:lnTo>
                  <a:lnTo>
                    <a:pt x="13" y="30"/>
                  </a:lnTo>
                  <a:lnTo>
                    <a:pt x="10" y="24"/>
                  </a:lnTo>
                  <a:lnTo>
                    <a:pt x="6" y="17"/>
                  </a:lnTo>
                  <a:lnTo>
                    <a:pt x="10" y="12"/>
                  </a:lnTo>
                  <a:lnTo>
                    <a:pt x="13" y="7"/>
                  </a:lnTo>
                  <a:lnTo>
                    <a:pt x="19" y="4"/>
                  </a:lnTo>
                  <a:lnTo>
                    <a:pt x="19" y="5"/>
                  </a:lnTo>
                  <a:lnTo>
                    <a:pt x="16" y="0"/>
                  </a:lnTo>
                  <a:lnTo>
                    <a:pt x="16" y="0"/>
                  </a:lnTo>
                  <a:lnTo>
                    <a:pt x="16" y="2"/>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7" name="Freeform 23"/>
            <p:cNvSpPr>
              <a:spLocks/>
            </p:cNvSpPr>
            <p:nvPr/>
          </p:nvSpPr>
          <p:spPr bwMode="auto">
            <a:xfrm>
              <a:off x="4429" y="560"/>
              <a:ext cx="683" cy="83"/>
            </a:xfrm>
            <a:custGeom>
              <a:avLst/>
              <a:gdLst>
                <a:gd name="T0" fmla="*/ 683 w 683"/>
                <a:gd name="T1" fmla="*/ 1 h 83"/>
                <a:gd name="T2" fmla="*/ 679 w 683"/>
                <a:gd name="T3" fmla="*/ 0 h 83"/>
                <a:gd name="T4" fmla="*/ 0 w 683"/>
                <a:gd name="T5" fmla="*/ 78 h 83"/>
                <a:gd name="T6" fmla="*/ 3 w 683"/>
                <a:gd name="T7" fmla="*/ 83 h 83"/>
                <a:gd name="T8" fmla="*/ 679 w 683"/>
                <a:gd name="T9" fmla="*/ 3 h 83"/>
                <a:gd name="T10" fmla="*/ 676 w 683"/>
                <a:gd name="T11" fmla="*/ 3 h 83"/>
                <a:gd name="T12" fmla="*/ 683 w 683"/>
                <a:gd name="T13" fmla="*/ 1 h 83"/>
                <a:gd name="T14" fmla="*/ 683 w 683"/>
                <a:gd name="T15" fmla="*/ 0 h 83"/>
                <a:gd name="T16" fmla="*/ 679 w 683"/>
                <a:gd name="T17" fmla="*/ 0 h 83"/>
                <a:gd name="T18" fmla="*/ 683 w 683"/>
                <a:gd name="T19" fmla="*/ 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3">
                  <a:moveTo>
                    <a:pt x="683" y="1"/>
                  </a:moveTo>
                  <a:lnTo>
                    <a:pt x="679" y="0"/>
                  </a:lnTo>
                  <a:lnTo>
                    <a:pt x="0" y="78"/>
                  </a:lnTo>
                  <a:lnTo>
                    <a:pt x="3" y="83"/>
                  </a:lnTo>
                  <a:lnTo>
                    <a:pt x="679" y="3"/>
                  </a:lnTo>
                  <a:lnTo>
                    <a:pt x="676" y="3"/>
                  </a:lnTo>
                  <a:lnTo>
                    <a:pt x="683" y="1"/>
                  </a:lnTo>
                  <a:lnTo>
                    <a:pt x="683" y="0"/>
                  </a:lnTo>
                  <a:lnTo>
                    <a:pt x="679" y="0"/>
                  </a:lnTo>
                  <a:lnTo>
                    <a:pt x="68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8" name="Freeform 24"/>
            <p:cNvSpPr>
              <a:spLocks/>
            </p:cNvSpPr>
            <p:nvPr/>
          </p:nvSpPr>
          <p:spPr bwMode="auto">
            <a:xfrm>
              <a:off x="5105" y="561"/>
              <a:ext cx="26" cy="47"/>
            </a:xfrm>
            <a:custGeom>
              <a:avLst/>
              <a:gdLst>
                <a:gd name="T0" fmla="*/ 22 w 26"/>
                <a:gd name="T1" fmla="*/ 47 h 47"/>
                <a:gd name="T2" fmla="*/ 26 w 26"/>
                <a:gd name="T3" fmla="*/ 46 h 47"/>
                <a:gd name="T4" fmla="*/ 7 w 26"/>
                <a:gd name="T5" fmla="*/ 0 h 47"/>
                <a:gd name="T6" fmla="*/ 0 w 26"/>
                <a:gd name="T7" fmla="*/ 2 h 47"/>
                <a:gd name="T8" fmla="*/ 19 w 26"/>
                <a:gd name="T9" fmla="*/ 46 h 47"/>
                <a:gd name="T10" fmla="*/ 19 w 26"/>
                <a:gd name="T11" fmla="*/ 44 h 47"/>
                <a:gd name="T12" fmla="*/ 22 w 26"/>
                <a:gd name="T13" fmla="*/ 47 h 47"/>
                <a:gd name="T14" fmla="*/ 26 w 26"/>
                <a:gd name="T15" fmla="*/ 47 h 47"/>
                <a:gd name="T16" fmla="*/ 26 w 26"/>
                <a:gd name="T17" fmla="*/ 46 h 47"/>
                <a:gd name="T18" fmla="*/ 22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2" y="47"/>
                  </a:moveTo>
                  <a:lnTo>
                    <a:pt x="26" y="46"/>
                  </a:lnTo>
                  <a:lnTo>
                    <a:pt x="7" y="0"/>
                  </a:lnTo>
                  <a:lnTo>
                    <a:pt x="0" y="2"/>
                  </a:lnTo>
                  <a:lnTo>
                    <a:pt x="19" y="46"/>
                  </a:lnTo>
                  <a:lnTo>
                    <a:pt x="19" y="44"/>
                  </a:lnTo>
                  <a:lnTo>
                    <a:pt x="22" y="47"/>
                  </a:lnTo>
                  <a:lnTo>
                    <a:pt x="26" y="47"/>
                  </a:lnTo>
                  <a:lnTo>
                    <a:pt x="26" y="46"/>
                  </a:lnTo>
                  <a:lnTo>
                    <a:pt x="22"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9" name="Freeform 25"/>
            <p:cNvSpPr>
              <a:spLocks/>
            </p:cNvSpPr>
            <p:nvPr/>
          </p:nvSpPr>
          <p:spPr bwMode="auto">
            <a:xfrm>
              <a:off x="4448" y="605"/>
              <a:ext cx="679" cy="82"/>
            </a:xfrm>
            <a:custGeom>
              <a:avLst/>
              <a:gdLst>
                <a:gd name="T0" fmla="*/ 0 w 679"/>
                <a:gd name="T1" fmla="*/ 82 h 82"/>
                <a:gd name="T2" fmla="*/ 0 w 679"/>
                <a:gd name="T3" fmla="*/ 82 h 82"/>
                <a:gd name="T4" fmla="*/ 679 w 679"/>
                <a:gd name="T5" fmla="*/ 3 h 82"/>
                <a:gd name="T6" fmla="*/ 676 w 679"/>
                <a:gd name="T7" fmla="*/ 0 h 82"/>
                <a:gd name="T8" fmla="*/ 0 w 679"/>
                <a:gd name="T9" fmla="*/ 79 h 82"/>
                <a:gd name="T10" fmla="*/ 3 w 679"/>
                <a:gd name="T11" fmla="*/ 79 h 82"/>
                <a:gd name="T12" fmla="*/ 0 w 679"/>
                <a:gd name="T13" fmla="*/ 82 h 82"/>
                <a:gd name="T14" fmla="*/ 0 w 679"/>
                <a:gd name="T15" fmla="*/ 82 h 82"/>
                <a:gd name="T16" fmla="*/ 0 w 679"/>
                <a:gd name="T17" fmla="*/ 82 h 82"/>
                <a:gd name="T18" fmla="*/ 0 w 679"/>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9" h="82">
                  <a:moveTo>
                    <a:pt x="0" y="82"/>
                  </a:moveTo>
                  <a:lnTo>
                    <a:pt x="0" y="82"/>
                  </a:lnTo>
                  <a:lnTo>
                    <a:pt x="679" y="3"/>
                  </a:lnTo>
                  <a:lnTo>
                    <a:pt x="676" y="0"/>
                  </a:lnTo>
                  <a:lnTo>
                    <a:pt x="0" y="79"/>
                  </a:lnTo>
                  <a:lnTo>
                    <a:pt x="3" y="79"/>
                  </a:lnTo>
                  <a:lnTo>
                    <a:pt x="0" y="82"/>
                  </a:lnTo>
                  <a:lnTo>
                    <a:pt x="0" y="82"/>
                  </a:lnTo>
                  <a:lnTo>
                    <a:pt x="0"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0" name="Freeform 26"/>
            <p:cNvSpPr>
              <a:spLocks/>
            </p:cNvSpPr>
            <p:nvPr/>
          </p:nvSpPr>
          <p:spPr bwMode="auto">
            <a:xfrm>
              <a:off x="4460" y="670"/>
              <a:ext cx="712" cy="124"/>
            </a:xfrm>
            <a:custGeom>
              <a:avLst/>
              <a:gdLst>
                <a:gd name="T0" fmla="*/ 32 w 712"/>
                <a:gd name="T1" fmla="*/ 124 h 124"/>
                <a:gd name="T2" fmla="*/ 19 w 712"/>
                <a:gd name="T3" fmla="*/ 121 h 124"/>
                <a:gd name="T4" fmla="*/ 10 w 712"/>
                <a:gd name="T5" fmla="*/ 116 h 124"/>
                <a:gd name="T6" fmla="*/ 4 w 712"/>
                <a:gd name="T7" fmla="*/ 111 h 124"/>
                <a:gd name="T8" fmla="*/ 0 w 712"/>
                <a:gd name="T9" fmla="*/ 104 h 124"/>
                <a:gd name="T10" fmla="*/ 0 w 712"/>
                <a:gd name="T11" fmla="*/ 99 h 124"/>
                <a:gd name="T12" fmla="*/ 4 w 712"/>
                <a:gd name="T13" fmla="*/ 92 h 124"/>
                <a:gd name="T14" fmla="*/ 7 w 712"/>
                <a:gd name="T15" fmla="*/ 85 h 124"/>
                <a:gd name="T16" fmla="*/ 13 w 712"/>
                <a:gd name="T17" fmla="*/ 80 h 124"/>
                <a:gd name="T18" fmla="*/ 693 w 712"/>
                <a:gd name="T19" fmla="*/ 0 h 124"/>
                <a:gd name="T20" fmla="*/ 712 w 712"/>
                <a:gd name="T21" fmla="*/ 45 h 124"/>
                <a:gd name="T22" fmla="*/ 32 w 712"/>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2" h="124">
                  <a:moveTo>
                    <a:pt x="32" y="124"/>
                  </a:moveTo>
                  <a:lnTo>
                    <a:pt x="19" y="121"/>
                  </a:lnTo>
                  <a:lnTo>
                    <a:pt x="10" y="116"/>
                  </a:lnTo>
                  <a:lnTo>
                    <a:pt x="4" y="111"/>
                  </a:lnTo>
                  <a:lnTo>
                    <a:pt x="0" y="104"/>
                  </a:lnTo>
                  <a:lnTo>
                    <a:pt x="0" y="99"/>
                  </a:lnTo>
                  <a:lnTo>
                    <a:pt x="4" y="92"/>
                  </a:lnTo>
                  <a:lnTo>
                    <a:pt x="7" y="85"/>
                  </a:lnTo>
                  <a:lnTo>
                    <a:pt x="13" y="80"/>
                  </a:lnTo>
                  <a:lnTo>
                    <a:pt x="693" y="0"/>
                  </a:lnTo>
                  <a:lnTo>
                    <a:pt x="712" y="45"/>
                  </a:lnTo>
                  <a:lnTo>
                    <a:pt x="32" y="1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1" name="Freeform 27"/>
            <p:cNvSpPr>
              <a:spLocks/>
            </p:cNvSpPr>
            <p:nvPr/>
          </p:nvSpPr>
          <p:spPr bwMode="auto">
            <a:xfrm>
              <a:off x="4457" y="749"/>
              <a:ext cx="38" cy="47"/>
            </a:xfrm>
            <a:custGeom>
              <a:avLst/>
              <a:gdLst>
                <a:gd name="T0" fmla="*/ 16 w 38"/>
                <a:gd name="T1" fmla="*/ 0 h 47"/>
                <a:gd name="T2" fmla="*/ 16 w 38"/>
                <a:gd name="T3" fmla="*/ 0 h 47"/>
                <a:gd name="T4" fmla="*/ 7 w 38"/>
                <a:gd name="T5" fmla="*/ 6 h 47"/>
                <a:gd name="T6" fmla="*/ 3 w 38"/>
                <a:gd name="T7" fmla="*/ 13 h 47"/>
                <a:gd name="T8" fmla="*/ 0 w 38"/>
                <a:gd name="T9" fmla="*/ 20 h 47"/>
                <a:gd name="T10" fmla="*/ 0 w 38"/>
                <a:gd name="T11" fmla="*/ 27 h 47"/>
                <a:gd name="T12" fmla="*/ 3 w 38"/>
                <a:gd name="T13" fmla="*/ 32 h 47"/>
                <a:gd name="T14" fmla="*/ 10 w 38"/>
                <a:gd name="T15" fmla="*/ 38 h 47"/>
                <a:gd name="T16" fmla="*/ 22 w 38"/>
                <a:gd name="T17" fmla="*/ 43 h 47"/>
                <a:gd name="T18" fmla="*/ 35 w 38"/>
                <a:gd name="T19" fmla="*/ 47 h 47"/>
                <a:gd name="T20" fmla="*/ 38 w 38"/>
                <a:gd name="T21" fmla="*/ 43 h 47"/>
                <a:gd name="T22" fmla="*/ 26 w 38"/>
                <a:gd name="T23" fmla="*/ 40 h 47"/>
                <a:gd name="T24" fmla="*/ 16 w 38"/>
                <a:gd name="T25" fmla="*/ 37 h 47"/>
                <a:gd name="T26" fmla="*/ 10 w 38"/>
                <a:gd name="T27" fmla="*/ 32 h 47"/>
                <a:gd name="T28" fmla="*/ 7 w 38"/>
                <a:gd name="T29" fmla="*/ 25 h 47"/>
                <a:gd name="T30" fmla="*/ 7 w 38"/>
                <a:gd name="T31" fmla="*/ 20 h 47"/>
                <a:gd name="T32" fmla="*/ 10 w 38"/>
                <a:gd name="T33" fmla="*/ 13 h 47"/>
                <a:gd name="T34" fmla="*/ 13 w 38"/>
                <a:gd name="T35" fmla="*/ 8 h 47"/>
                <a:gd name="T36" fmla="*/ 19 w 38"/>
                <a:gd name="T37" fmla="*/ 1 h 47"/>
                <a:gd name="T38" fmla="*/ 19 w 38"/>
                <a:gd name="T39" fmla="*/ 3 h 47"/>
                <a:gd name="T40" fmla="*/ 16 w 38"/>
                <a:gd name="T41" fmla="*/ 0 h 47"/>
                <a:gd name="T42" fmla="*/ 16 w 38"/>
                <a:gd name="T43" fmla="*/ 0 h 47"/>
                <a:gd name="T44" fmla="*/ 16 w 38"/>
                <a:gd name="T45" fmla="*/ 0 h 47"/>
                <a:gd name="T46" fmla="*/ 16 w 38"/>
                <a:gd name="T4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7">
                  <a:moveTo>
                    <a:pt x="16" y="0"/>
                  </a:moveTo>
                  <a:lnTo>
                    <a:pt x="16" y="0"/>
                  </a:lnTo>
                  <a:lnTo>
                    <a:pt x="7" y="6"/>
                  </a:lnTo>
                  <a:lnTo>
                    <a:pt x="3" y="13"/>
                  </a:lnTo>
                  <a:lnTo>
                    <a:pt x="0" y="20"/>
                  </a:lnTo>
                  <a:lnTo>
                    <a:pt x="0" y="27"/>
                  </a:lnTo>
                  <a:lnTo>
                    <a:pt x="3" y="32"/>
                  </a:lnTo>
                  <a:lnTo>
                    <a:pt x="10" y="38"/>
                  </a:lnTo>
                  <a:lnTo>
                    <a:pt x="22" y="43"/>
                  </a:lnTo>
                  <a:lnTo>
                    <a:pt x="35" y="47"/>
                  </a:lnTo>
                  <a:lnTo>
                    <a:pt x="38" y="43"/>
                  </a:lnTo>
                  <a:lnTo>
                    <a:pt x="26" y="40"/>
                  </a:lnTo>
                  <a:lnTo>
                    <a:pt x="16" y="37"/>
                  </a:lnTo>
                  <a:lnTo>
                    <a:pt x="10" y="32"/>
                  </a:lnTo>
                  <a:lnTo>
                    <a:pt x="7" y="25"/>
                  </a:lnTo>
                  <a:lnTo>
                    <a:pt x="7" y="20"/>
                  </a:lnTo>
                  <a:lnTo>
                    <a:pt x="10" y="13"/>
                  </a:lnTo>
                  <a:lnTo>
                    <a:pt x="13" y="8"/>
                  </a:lnTo>
                  <a:lnTo>
                    <a:pt x="19" y="1"/>
                  </a:lnTo>
                  <a:lnTo>
                    <a:pt x="19" y="3"/>
                  </a:lnTo>
                  <a:lnTo>
                    <a:pt x="16" y="0"/>
                  </a:lnTo>
                  <a:lnTo>
                    <a:pt x="16" y="0"/>
                  </a:lnTo>
                  <a:lnTo>
                    <a:pt x="1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2" name="Freeform 28"/>
            <p:cNvSpPr>
              <a:spLocks/>
            </p:cNvSpPr>
            <p:nvPr/>
          </p:nvSpPr>
          <p:spPr bwMode="auto">
            <a:xfrm>
              <a:off x="4473" y="668"/>
              <a:ext cx="683" cy="84"/>
            </a:xfrm>
            <a:custGeom>
              <a:avLst/>
              <a:gdLst>
                <a:gd name="T0" fmla="*/ 683 w 683"/>
                <a:gd name="T1" fmla="*/ 2 h 84"/>
                <a:gd name="T2" fmla="*/ 680 w 683"/>
                <a:gd name="T3" fmla="*/ 0 h 84"/>
                <a:gd name="T4" fmla="*/ 0 w 683"/>
                <a:gd name="T5" fmla="*/ 81 h 84"/>
                <a:gd name="T6" fmla="*/ 3 w 683"/>
                <a:gd name="T7" fmla="*/ 84 h 84"/>
                <a:gd name="T8" fmla="*/ 680 w 683"/>
                <a:gd name="T9" fmla="*/ 6 h 84"/>
                <a:gd name="T10" fmla="*/ 676 w 683"/>
                <a:gd name="T11" fmla="*/ 4 h 84"/>
                <a:gd name="T12" fmla="*/ 683 w 683"/>
                <a:gd name="T13" fmla="*/ 2 h 84"/>
                <a:gd name="T14" fmla="*/ 683 w 683"/>
                <a:gd name="T15" fmla="*/ 0 h 84"/>
                <a:gd name="T16" fmla="*/ 680 w 683"/>
                <a:gd name="T17" fmla="*/ 0 h 84"/>
                <a:gd name="T18" fmla="*/ 683 w 683"/>
                <a:gd name="T19"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83" y="2"/>
                  </a:moveTo>
                  <a:lnTo>
                    <a:pt x="680" y="0"/>
                  </a:lnTo>
                  <a:lnTo>
                    <a:pt x="0" y="81"/>
                  </a:lnTo>
                  <a:lnTo>
                    <a:pt x="3" y="84"/>
                  </a:lnTo>
                  <a:lnTo>
                    <a:pt x="680" y="6"/>
                  </a:lnTo>
                  <a:lnTo>
                    <a:pt x="676" y="4"/>
                  </a:lnTo>
                  <a:lnTo>
                    <a:pt x="683" y="2"/>
                  </a:lnTo>
                  <a:lnTo>
                    <a:pt x="683" y="0"/>
                  </a:lnTo>
                  <a:lnTo>
                    <a:pt x="680" y="0"/>
                  </a:lnTo>
                  <a:lnTo>
                    <a:pt x="683"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3" name="Freeform 29"/>
            <p:cNvSpPr>
              <a:spLocks/>
            </p:cNvSpPr>
            <p:nvPr/>
          </p:nvSpPr>
          <p:spPr bwMode="auto">
            <a:xfrm>
              <a:off x="5149" y="670"/>
              <a:ext cx="26" cy="47"/>
            </a:xfrm>
            <a:custGeom>
              <a:avLst/>
              <a:gdLst>
                <a:gd name="T0" fmla="*/ 23 w 26"/>
                <a:gd name="T1" fmla="*/ 47 h 47"/>
                <a:gd name="T2" fmla="*/ 26 w 26"/>
                <a:gd name="T3" fmla="*/ 45 h 47"/>
                <a:gd name="T4" fmla="*/ 7 w 26"/>
                <a:gd name="T5" fmla="*/ 0 h 47"/>
                <a:gd name="T6" fmla="*/ 0 w 26"/>
                <a:gd name="T7" fmla="*/ 2 h 47"/>
                <a:gd name="T8" fmla="*/ 19 w 26"/>
                <a:gd name="T9" fmla="*/ 45 h 47"/>
                <a:gd name="T10" fmla="*/ 23 w 26"/>
                <a:gd name="T11" fmla="*/ 44 h 47"/>
                <a:gd name="T12" fmla="*/ 23 w 26"/>
                <a:gd name="T13" fmla="*/ 47 h 47"/>
                <a:gd name="T14" fmla="*/ 26 w 26"/>
                <a:gd name="T15" fmla="*/ 47 h 47"/>
                <a:gd name="T16" fmla="*/ 26 w 26"/>
                <a:gd name="T17" fmla="*/ 45 h 47"/>
                <a:gd name="T18" fmla="*/ 23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3" y="47"/>
                  </a:moveTo>
                  <a:lnTo>
                    <a:pt x="26" y="45"/>
                  </a:lnTo>
                  <a:lnTo>
                    <a:pt x="7" y="0"/>
                  </a:lnTo>
                  <a:lnTo>
                    <a:pt x="0" y="2"/>
                  </a:lnTo>
                  <a:lnTo>
                    <a:pt x="19" y="45"/>
                  </a:lnTo>
                  <a:lnTo>
                    <a:pt x="23" y="44"/>
                  </a:lnTo>
                  <a:lnTo>
                    <a:pt x="23" y="47"/>
                  </a:lnTo>
                  <a:lnTo>
                    <a:pt x="26" y="47"/>
                  </a:lnTo>
                  <a:lnTo>
                    <a:pt x="26" y="45"/>
                  </a:lnTo>
                  <a:lnTo>
                    <a:pt x="23"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4" name="Freeform 30"/>
            <p:cNvSpPr>
              <a:spLocks/>
            </p:cNvSpPr>
            <p:nvPr/>
          </p:nvSpPr>
          <p:spPr bwMode="auto">
            <a:xfrm>
              <a:off x="4492" y="714"/>
              <a:ext cx="680" cy="82"/>
            </a:xfrm>
            <a:custGeom>
              <a:avLst/>
              <a:gdLst>
                <a:gd name="T0" fmla="*/ 0 w 680"/>
                <a:gd name="T1" fmla="*/ 82 h 82"/>
                <a:gd name="T2" fmla="*/ 3 w 680"/>
                <a:gd name="T3" fmla="*/ 82 h 82"/>
                <a:gd name="T4" fmla="*/ 680 w 680"/>
                <a:gd name="T5" fmla="*/ 3 h 82"/>
                <a:gd name="T6" fmla="*/ 680 w 680"/>
                <a:gd name="T7" fmla="*/ 0 h 82"/>
                <a:gd name="T8" fmla="*/ 0 w 680"/>
                <a:gd name="T9" fmla="*/ 78 h 82"/>
                <a:gd name="T10" fmla="*/ 3 w 680"/>
                <a:gd name="T11" fmla="*/ 78 h 82"/>
                <a:gd name="T12" fmla="*/ 0 w 680"/>
                <a:gd name="T13" fmla="*/ 82 h 82"/>
                <a:gd name="T14" fmla="*/ 0 w 680"/>
                <a:gd name="T15" fmla="*/ 82 h 82"/>
                <a:gd name="T16" fmla="*/ 3 w 680"/>
                <a:gd name="T17" fmla="*/ 82 h 82"/>
                <a:gd name="T18" fmla="*/ 0 w 680"/>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0" h="82">
                  <a:moveTo>
                    <a:pt x="0" y="82"/>
                  </a:moveTo>
                  <a:lnTo>
                    <a:pt x="3" y="82"/>
                  </a:lnTo>
                  <a:lnTo>
                    <a:pt x="680" y="3"/>
                  </a:lnTo>
                  <a:lnTo>
                    <a:pt x="680" y="0"/>
                  </a:lnTo>
                  <a:lnTo>
                    <a:pt x="0" y="78"/>
                  </a:lnTo>
                  <a:lnTo>
                    <a:pt x="3" y="78"/>
                  </a:lnTo>
                  <a:lnTo>
                    <a:pt x="0" y="82"/>
                  </a:lnTo>
                  <a:lnTo>
                    <a:pt x="0" y="82"/>
                  </a:lnTo>
                  <a:lnTo>
                    <a:pt x="3"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5" name="Freeform 31"/>
            <p:cNvSpPr>
              <a:spLocks/>
            </p:cNvSpPr>
            <p:nvPr/>
          </p:nvSpPr>
          <p:spPr bwMode="auto">
            <a:xfrm>
              <a:off x="5108" y="545"/>
              <a:ext cx="181" cy="72"/>
            </a:xfrm>
            <a:custGeom>
              <a:avLst/>
              <a:gdLst>
                <a:gd name="T0" fmla="*/ 23 w 181"/>
                <a:gd name="T1" fmla="*/ 72 h 72"/>
                <a:gd name="T2" fmla="*/ 0 w 181"/>
                <a:gd name="T3" fmla="*/ 18 h 72"/>
                <a:gd name="T4" fmla="*/ 0 w 181"/>
                <a:gd name="T5" fmla="*/ 18 h 72"/>
                <a:gd name="T6" fmla="*/ 152 w 181"/>
                <a:gd name="T7" fmla="*/ 0 h 72"/>
                <a:gd name="T8" fmla="*/ 181 w 181"/>
                <a:gd name="T9" fmla="*/ 72 h 72"/>
                <a:gd name="T10" fmla="*/ 23 w 181"/>
                <a:gd name="T11" fmla="*/ 72 h 72"/>
              </a:gdLst>
              <a:ahLst/>
              <a:cxnLst>
                <a:cxn ang="0">
                  <a:pos x="T0" y="T1"/>
                </a:cxn>
                <a:cxn ang="0">
                  <a:pos x="T2" y="T3"/>
                </a:cxn>
                <a:cxn ang="0">
                  <a:pos x="T4" y="T5"/>
                </a:cxn>
                <a:cxn ang="0">
                  <a:pos x="T6" y="T7"/>
                </a:cxn>
                <a:cxn ang="0">
                  <a:pos x="T8" y="T9"/>
                </a:cxn>
                <a:cxn ang="0">
                  <a:pos x="T10" y="T11"/>
                </a:cxn>
              </a:cxnLst>
              <a:rect l="0" t="0" r="r" b="b"/>
              <a:pathLst>
                <a:path w="181" h="72">
                  <a:moveTo>
                    <a:pt x="23" y="72"/>
                  </a:moveTo>
                  <a:lnTo>
                    <a:pt x="0" y="18"/>
                  </a:lnTo>
                  <a:lnTo>
                    <a:pt x="0" y="18"/>
                  </a:lnTo>
                  <a:lnTo>
                    <a:pt x="152" y="0"/>
                  </a:lnTo>
                  <a:lnTo>
                    <a:pt x="181" y="72"/>
                  </a:lnTo>
                  <a:lnTo>
                    <a:pt x="23" y="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6" name="Freeform 32"/>
            <p:cNvSpPr>
              <a:spLocks/>
            </p:cNvSpPr>
            <p:nvPr/>
          </p:nvSpPr>
          <p:spPr bwMode="auto">
            <a:xfrm>
              <a:off x="5131" y="617"/>
              <a:ext cx="192" cy="100"/>
            </a:xfrm>
            <a:custGeom>
              <a:avLst/>
              <a:gdLst>
                <a:gd name="T0" fmla="*/ 0 w 192"/>
                <a:gd name="T1" fmla="*/ 0 h 100"/>
                <a:gd name="T2" fmla="*/ 41 w 192"/>
                <a:gd name="T3" fmla="*/ 100 h 100"/>
                <a:gd name="T4" fmla="*/ 192 w 192"/>
                <a:gd name="T5" fmla="*/ 82 h 100"/>
                <a:gd name="T6" fmla="*/ 158 w 192"/>
                <a:gd name="T7" fmla="*/ 0 h 100"/>
                <a:gd name="T8" fmla="*/ 0 w 192"/>
                <a:gd name="T9" fmla="*/ 0 h 100"/>
              </a:gdLst>
              <a:ahLst/>
              <a:cxnLst>
                <a:cxn ang="0">
                  <a:pos x="T0" y="T1"/>
                </a:cxn>
                <a:cxn ang="0">
                  <a:pos x="T2" y="T3"/>
                </a:cxn>
                <a:cxn ang="0">
                  <a:pos x="T4" y="T5"/>
                </a:cxn>
                <a:cxn ang="0">
                  <a:pos x="T6" y="T7"/>
                </a:cxn>
                <a:cxn ang="0">
                  <a:pos x="T8" y="T9"/>
                </a:cxn>
              </a:cxnLst>
              <a:rect l="0" t="0" r="r" b="b"/>
              <a:pathLst>
                <a:path w="192" h="100">
                  <a:moveTo>
                    <a:pt x="0" y="0"/>
                  </a:moveTo>
                  <a:lnTo>
                    <a:pt x="41" y="100"/>
                  </a:lnTo>
                  <a:lnTo>
                    <a:pt x="192" y="82"/>
                  </a:lnTo>
                  <a:lnTo>
                    <a:pt x="15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7" name="Freeform 33"/>
            <p:cNvSpPr>
              <a:spLocks/>
            </p:cNvSpPr>
            <p:nvPr/>
          </p:nvSpPr>
          <p:spPr bwMode="auto">
            <a:xfrm>
              <a:off x="5102" y="563"/>
              <a:ext cx="73" cy="156"/>
            </a:xfrm>
            <a:custGeom>
              <a:avLst/>
              <a:gdLst>
                <a:gd name="T0" fmla="*/ 66 w 73"/>
                <a:gd name="T1" fmla="*/ 152 h 156"/>
                <a:gd name="T2" fmla="*/ 73 w 73"/>
                <a:gd name="T3" fmla="*/ 154 h 156"/>
                <a:gd name="T4" fmla="*/ 10 w 73"/>
                <a:gd name="T5" fmla="*/ 0 h 156"/>
                <a:gd name="T6" fmla="*/ 0 w 73"/>
                <a:gd name="T7" fmla="*/ 0 h 156"/>
                <a:gd name="T8" fmla="*/ 66 w 73"/>
                <a:gd name="T9" fmla="*/ 154 h 156"/>
                <a:gd name="T10" fmla="*/ 70 w 73"/>
                <a:gd name="T11" fmla="*/ 156 h 156"/>
                <a:gd name="T12" fmla="*/ 66 w 73"/>
                <a:gd name="T13" fmla="*/ 154 h 156"/>
                <a:gd name="T14" fmla="*/ 66 w 73"/>
                <a:gd name="T15" fmla="*/ 156 h 156"/>
                <a:gd name="T16" fmla="*/ 70 w 73"/>
                <a:gd name="T17" fmla="*/ 156 h 156"/>
                <a:gd name="T18" fmla="*/ 66 w 73"/>
                <a:gd name="T19" fmla="*/ 15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66" y="152"/>
                  </a:moveTo>
                  <a:lnTo>
                    <a:pt x="73" y="154"/>
                  </a:lnTo>
                  <a:lnTo>
                    <a:pt x="10" y="0"/>
                  </a:lnTo>
                  <a:lnTo>
                    <a:pt x="0" y="0"/>
                  </a:lnTo>
                  <a:lnTo>
                    <a:pt x="66" y="154"/>
                  </a:lnTo>
                  <a:lnTo>
                    <a:pt x="70" y="156"/>
                  </a:lnTo>
                  <a:lnTo>
                    <a:pt x="66" y="154"/>
                  </a:lnTo>
                  <a:lnTo>
                    <a:pt x="66" y="156"/>
                  </a:lnTo>
                  <a:lnTo>
                    <a:pt x="70" y="156"/>
                  </a:lnTo>
                  <a:lnTo>
                    <a:pt x="66"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8" name="Freeform 34"/>
            <p:cNvSpPr>
              <a:spLocks/>
            </p:cNvSpPr>
            <p:nvPr/>
          </p:nvSpPr>
          <p:spPr bwMode="auto">
            <a:xfrm>
              <a:off x="5168" y="697"/>
              <a:ext cx="162" cy="22"/>
            </a:xfrm>
            <a:custGeom>
              <a:avLst/>
              <a:gdLst>
                <a:gd name="T0" fmla="*/ 152 w 162"/>
                <a:gd name="T1" fmla="*/ 2 h 22"/>
                <a:gd name="T2" fmla="*/ 155 w 162"/>
                <a:gd name="T3" fmla="*/ 0 h 22"/>
                <a:gd name="T4" fmla="*/ 0 w 162"/>
                <a:gd name="T5" fmla="*/ 18 h 22"/>
                <a:gd name="T6" fmla="*/ 4 w 162"/>
                <a:gd name="T7" fmla="*/ 22 h 22"/>
                <a:gd name="T8" fmla="*/ 158 w 162"/>
                <a:gd name="T9" fmla="*/ 3 h 22"/>
                <a:gd name="T10" fmla="*/ 158 w 162"/>
                <a:gd name="T11" fmla="*/ 2 h 22"/>
                <a:gd name="T12" fmla="*/ 158 w 162"/>
                <a:gd name="T13" fmla="*/ 3 h 22"/>
                <a:gd name="T14" fmla="*/ 162 w 162"/>
                <a:gd name="T15" fmla="*/ 3 h 22"/>
                <a:gd name="T16" fmla="*/ 158 w 162"/>
                <a:gd name="T17" fmla="*/ 2 h 22"/>
                <a:gd name="T18" fmla="*/ 152 w 162"/>
                <a:gd name="T19" fmla="*/ 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2" h="22">
                  <a:moveTo>
                    <a:pt x="152" y="2"/>
                  </a:moveTo>
                  <a:lnTo>
                    <a:pt x="155" y="0"/>
                  </a:lnTo>
                  <a:lnTo>
                    <a:pt x="0" y="18"/>
                  </a:lnTo>
                  <a:lnTo>
                    <a:pt x="4" y="22"/>
                  </a:lnTo>
                  <a:lnTo>
                    <a:pt x="158" y="3"/>
                  </a:lnTo>
                  <a:lnTo>
                    <a:pt x="158" y="2"/>
                  </a:lnTo>
                  <a:lnTo>
                    <a:pt x="158" y="3"/>
                  </a:lnTo>
                  <a:lnTo>
                    <a:pt x="162" y="3"/>
                  </a:lnTo>
                  <a:lnTo>
                    <a:pt x="158" y="2"/>
                  </a:lnTo>
                  <a:lnTo>
                    <a:pt x="152"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9" name="Freeform 35"/>
            <p:cNvSpPr>
              <a:spLocks/>
            </p:cNvSpPr>
            <p:nvPr/>
          </p:nvSpPr>
          <p:spPr bwMode="auto">
            <a:xfrm>
              <a:off x="5257" y="543"/>
              <a:ext cx="69" cy="156"/>
            </a:xfrm>
            <a:custGeom>
              <a:avLst/>
              <a:gdLst>
                <a:gd name="T0" fmla="*/ 3 w 69"/>
                <a:gd name="T1" fmla="*/ 3 h 156"/>
                <a:gd name="T2" fmla="*/ 0 w 69"/>
                <a:gd name="T3" fmla="*/ 3 h 156"/>
                <a:gd name="T4" fmla="*/ 63 w 69"/>
                <a:gd name="T5" fmla="*/ 156 h 156"/>
                <a:gd name="T6" fmla="*/ 69 w 69"/>
                <a:gd name="T7" fmla="*/ 156 h 156"/>
                <a:gd name="T8" fmla="*/ 6 w 69"/>
                <a:gd name="T9" fmla="*/ 2 h 156"/>
                <a:gd name="T10" fmla="*/ 3 w 69"/>
                <a:gd name="T11" fmla="*/ 0 h 156"/>
                <a:gd name="T12" fmla="*/ 6 w 69"/>
                <a:gd name="T13" fmla="*/ 2 h 156"/>
                <a:gd name="T14" fmla="*/ 6 w 69"/>
                <a:gd name="T15" fmla="*/ 0 h 156"/>
                <a:gd name="T16" fmla="*/ 3 w 69"/>
                <a:gd name="T17" fmla="*/ 0 h 156"/>
                <a:gd name="T18" fmla="*/ 3 w 69"/>
                <a:gd name="T19" fmla="*/ 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56">
                  <a:moveTo>
                    <a:pt x="3" y="3"/>
                  </a:moveTo>
                  <a:lnTo>
                    <a:pt x="0" y="3"/>
                  </a:lnTo>
                  <a:lnTo>
                    <a:pt x="63" y="156"/>
                  </a:lnTo>
                  <a:lnTo>
                    <a:pt x="69" y="156"/>
                  </a:lnTo>
                  <a:lnTo>
                    <a:pt x="6" y="2"/>
                  </a:lnTo>
                  <a:lnTo>
                    <a:pt x="3" y="0"/>
                  </a:lnTo>
                  <a:lnTo>
                    <a:pt x="6" y="2"/>
                  </a:lnTo>
                  <a:lnTo>
                    <a:pt x="6" y="0"/>
                  </a:lnTo>
                  <a:lnTo>
                    <a:pt x="3" y="0"/>
                  </a:lnTo>
                  <a:lnTo>
                    <a:pt x="3"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0" name="Freeform 36"/>
            <p:cNvSpPr>
              <a:spLocks/>
            </p:cNvSpPr>
            <p:nvPr/>
          </p:nvSpPr>
          <p:spPr bwMode="auto">
            <a:xfrm>
              <a:off x="5102" y="543"/>
              <a:ext cx="158" cy="22"/>
            </a:xfrm>
            <a:custGeom>
              <a:avLst/>
              <a:gdLst>
                <a:gd name="T0" fmla="*/ 10 w 158"/>
                <a:gd name="T1" fmla="*/ 20 h 22"/>
                <a:gd name="T2" fmla="*/ 6 w 158"/>
                <a:gd name="T3" fmla="*/ 22 h 22"/>
                <a:gd name="T4" fmla="*/ 158 w 158"/>
                <a:gd name="T5" fmla="*/ 3 h 22"/>
                <a:gd name="T6" fmla="*/ 158 w 158"/>
                <a:gd name="T7" fmla="*/ 0 h 22"/>
                <a:gd name="T8" fmla="*/ 3 w 158"/>
                <a:gd name="T9" fmla="*/ 18 h 22"/>
                <a:gd name="T10" fmla="*/ 0 w 158"/>
                <a:gd name="T11" fmla="*/ 20 h 22"/>
                <a:gd name="T12" fmla="*/ 3 w 158"/>
                <a:gd name="T13" fmla="*/ 18 h 22"/>
                <a:gd name="T14" fmla="*/ 0 w 158"/>
                <a:gd name="T15" fmla="*/ 18 h 22"/>
                <a:gd name="T16" fmla="*/ 0 w 158"/>
                <a:gd name="T17" fmla="*/ 20 h 22"/>
                <a:gd name="T18" fmla="*/ 10 w 158"/>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22">
                  <a:moveTo>
                    <a:pt x="10" y="20"/>
                  </a:moveTo>
                  <a:lnTo>
                    <a:pt x="6" y="22"/>
                  </a:lnTo>
                  <a:lnTo>
                    <a:pt x="158" y="3"/>
                  </a:lnTo>
                  <a:lnTo>
                    <a:pt x="158" y="0"/>
                  </a:lnTo>
                  <a:lnTo>
                    <a:pt x="3" y="18"/>
                  </a:lnTo>
                  <a:lnTo>
                    <a:pt x="0" y="20"/>
                  </a:lnTo>
                  <a:lnTo>
                    <a:pt x="3" y="18"/>
                  </a:lnTo>
                  <a:lnTo>
                    <a:pt x="0" y="18"/>
                  </a:lnTo>
                  <a:lnTo>
                    <a:pt x="0" y="20"/>
                  </a:lnTo>
                  <a:lnTo>
                    <a:pt x="10"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1" name="Freeform 37"/>
            <p:cNvSpPr>
              <a:spLocks/>
            </p:cNvSpPr>
            <p:nvPr/>
          </p:nvSpPr>
          <p:spPr bwMode="auto">
            <a:xfrm>
              <a:off x="5162" y="668"/>
              <a:ext cx="158" cy="47"/>
            </a:xfrm>
            <a:custGeom>
              <a:avLst/>
              <a:gdLst>
                <a:gd name="T0" fmla="*/ 0 w 158"/>
                <a:gd name="T1" fmla="*/ 19 h 47"/>
                <a:gd name="T2" fmla="*/ 13 w 158"/>
                <a:gd name="T3" fmla="*/ 47 h 47"/>
                <a:gd name="T4" fmla="*/ 158 w 158"/>
                <a:gd name="T5" fmla="*/ 31 h 47"/>
                <a:gd name="T6" fmla="*/ 145 w 158"/>
                <a:gd name="T7" fmla="*/ 0 h 47"/>
                <a:gd name="T8" fmla="*/ 0 w 158"/>
                <a:gd name="T9" fmla="*/ 19 h 47"/>
                <a:gd name="T10" fmla="*/ 0 w 158"/>
                <a:gd name="T11" fmla="*/ 19 h 47"/>
              </a:gdLst>
              <a:ahLst/>
              <a:cxnLst>
                <a:cxn ang="0">
                  <a:pos x="T0" y="T1"/>
                </a:cxn>
                <a:cxn ang="0">
                  <a:pos x="T2" y="T3"/>
                </a:cxn>
                <a:cxn ang="0">
                  <a:pos x="T4" y="T5"/>
                </a:cxn>
                <a:cxn ang="0">
                  <a:pos x="T6" y="T7"/>
                </a:cxn>
                <a:cxn ang="0">
                  <a:pos x="T8" y="T9"/>
                </a:cxn>
                <a:cxn ang="0">
                  <a:pos x="T10" y="T11"/>
                </a:cxn>
              </a:cxnLst>
              <a:rect l="0" t="0" r="r" b="b"/>
              <a:pathLst>
                <a:path w="158" h="47">
                  <a:moveTo>
                    <a:pt x="0" y="19"/>
                  </a:moveTo>
                  <a:lnTo>
                    <a:pt x="13" y="47"/>
                  </a:lnTo>
                  <a:lnTo>
                    <a:pt x="158" y="31"/>
                  </a:lnTo>
                  <a:lnTo>
                    <a:pt x="145" y="0"/>
                  </a:lnTo>
                  <a:lnTo>
                    <a:pt x="0" y="19"/>
                  </a:lnTo>
                  <a:lnTo>
                    <a:pt x="0"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2" name="Freeform 38"/>
            <p:cNvSpPr>
              <a:spLocks/>
            </p:cNvSpPr>
            <p:nvPr/>
          </p:nvSpPr>
          <p:spPr bwMode="auto">
            <a:xfrm>
              <a:off x="5159" y="687"/>
              <a:ext cx="19" cy="30"/>
            </a:xfrm>
            <a:custGeom>
              <a:avLst/>
              <a:gdLst>
                <a:gd name="T0" fmla="*/ 13 w 19"/>
                <a:gd name="T1" fmla="*/ 27 h 30"/>
                <a:gd name="T2" fmla="*/ 19 w 19"/>
                <a:gd name="T3" fmla="*/ 28 h 30"/>
                <a:gd name="T4" fmla="*/ 6 w 19"/>
                <a:gd name="T5" fmla="*/ 0 h 30"/>
                <a:gd name="T6" fmla="*/ 0 w 19"/>
                <a:gd name="T7" fmla="*/ 0 h 30"/>
                <a:gd name="T8" fmla="*/ 9 w 19"/>
                <a:gd name="T9" fmla="*/ 28 h 30"/>
                <a:gd name="T10" fmla="*/ 16 w 19"/>
                <a:gd name="T11" fmla="*/ 30 h 30"/>
                <a:gd name="T12" fmla="*/ 9 w 19"/>
                <a:gd name="T13" fmla="*/ 28 h 30"/>
                <a:gd name="T14" fmla="*/ 13 w 19"/>
                <a:gd name="T15" fmla="*/ 30 h 30"/>
                <a:gd name="T16" fmla="*/ 16 w 19"/>
                <a:gd name="T17" fmla="*/ 30 h 30"/>
                <a:gd name="T18" fmla="*/ 13 w 19"/>
                <a:gd name="T19"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0">
                  <a:moveTo>
                    <a:pt x="13" y="27"/>
                  </a:moveTo>
                  <a:lnTo>
                    <a:pt x="19" y="28"/>
                  </a:lnTo>
                  <a:lnTo>
                    <a:pt x="6" y="0"/>
                  </a:lnTo>
                  <a:lnTo>
                    <a:pt x="0" y="0"/>
                  </a:lnTo>
                  <a:lnTo>
                    <a:pt x="9" y="28"/>
                  </a:lnTo>
                  <a:lnTo>
                    <a:pt x="16" y="30"/>
                  </a:lnTo>
                  <a:lnTo>
                    <a:pt x="9" y="28"/>
                  </a:lnTo>
                  <a:lnTo>
                    <a:pt x="13" y="30"/>
                  </a:lnTo>
                  <a:lnTo>
                    <a:pt x="16" y="30"/>
                  </a:lnTo>
                  <a:lnTo>
                    <a:pt x="13"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3" name="Freeform 39"/>
            <p:cNvSpPr>
              <a:spLocks/>
            </p:cNvSpPr>
            <p:nvPr/>
          </p:nvSpPr>
          <p:spPr bwMode="auto">
            <a:xfrm>
              <a:off x="5172" y="697"/>
              <a:ext cx="154" cy="20"/>
            </a:xfrm>
            <a:custGeom>
              <a:avLst/>
              <a:gdLst>
                <a:gd name="T0" fmla="*/ 145 w 154"/>
                <a:gd name="T1" fmla="*/ 2 h 20"/>
                <a:gd name="T2" fmla="*/ 148 w 154"/>
                <a:gd name="T3" fmla="*/ 0 h 20"/>
                <a:gd name="T4" fmla="*/ 0 w 154"/>
                <a:gd name="T5" fmla="*/ 17 h 20"/>
                <a:gd name="T6" fmla="*/ 3 w 154"/>
                <a:gd name="T7" fmla="*/ 20 h 20"/>
                <a:gd name="T8" fmla="*/ 148 w 154"/>
                <a:gd name="T9" fmla="*/ 3 h 20"/>
                <a:gd name="T10" fmla="*/ 151 w 154"/>
                <a:gd name="T11" fmla="*/ 0 h 20"/>
                <a:gd name="T12" fmla="*/ 148 w 154"/>
                <a:gd name="T13" fmla="*/ 3 h 20"/>
                <a:gd name="T14" fmla="*/ 154 w 154"/>
                <a:gd name="T15" fmla="*/ 2 h 20"/>
                <a:gd name="T16" fmla="*/ 151 w 154"/>
                <a:gd name="T17" fmla="*/ 0 h 20"/>
                <a:gd name="T18" fmla="*/ 145 w 154"/>
                <a:gd name="T19"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20">
                  <a:moveTo>
                    <a:pt x="145" y="2"/>
                  </a:moveTo>
                  <a:lnTo>
                    <a:pt x="148" y="0"/>
                  </a:lnTo>
                  <a:lnTo>
                    <a:pt x="0" y="17"/>
                  </a:lnTo>
                  <a:lnTo>
                    <a:pt x="3" y="20"/>
                  </a:lnTo>
                  <a:lnTo>
                    <a:pt x="148" y="3"/>
                  </a:lnTo>
                  <a:lnTo>
                    <a:pt x="151" y="0"/>
                  </a:lnTo>
                  <a:lnTo>
                    <a:pt x="148" y="3"/>
                  </a:lnTo>
                  <a:lnTo>
                    <a:pt x="154" y="2"/>
                  </a:lnTo>
                  <a:lnTo>
                    <a:pt x="151" y="0"/>
                  </a:lnTo>
                  <a:lnTo>
                    <a:pt x="145"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4" name="Freeform 40"/>
            <p:cNvSpPr>
              <a:spLocks/>
            </p:cNvSpPr>
            <p:nvPr/>
          </p:nvSpPr>
          <p:spPr bwMode="auto">
            <a:xfrm>
              <a:off x="5304" y="667"/>
              <a:ext cx="19" cy="32"/>
            </a:xfrm>
            <a:custGeom>
              <a:avLst/>
              <a:gdLst>
                <a:gd name="T0" fmla="*/ 7 w 19"/>
                <a:gd name="T1" fmla="*/ 5 h 32"/>
                <a:gd name="T2" fmla="*/ 0 w 19"/>
                <a:gd name="T3" fmla="*/ 3 h 32"/>
                <a:gd name="T4" fmla="*/ 13 w 19"/>
                <a:gd name="T5" fmla="*/ 32 h 32"/>
                <a:gd name="T6" fmla="*/ 19 w 19"/>
                <a:gd name="T7" fmla="*/ 30 h 32"/>
                <a:gd name="T8" fmla="*/ 10 w 19"/>
                <a:gd name="T9" fmla="*/ 1 h 32"/>
                <a:gd name="T10" fmla="*/ 3 w 19"/>
                <a:gd name="T11" fmla="*/ 0 h 32"/>
                <a:gd name="T12" fmla="*/ 10 w 19"/>
                <a:gd name="T13" fmla="*/ 1 h 32"/>
                <a:gd name="T14" fmla="*/ 7 w 19"/>
                <a:gd name="T15" fmla="*/ 0 h 32"/>
                <a:gd name="T16" fmla="*/ 3 w 19"/>
                <a:gd name="T17" fmla="*/ 0 h 32"/>
                <a:gd name="T18" fmla="*/ 7 w 19"/>
                <a:gd name="T19"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2">
                  <a:moveTo>
                    <a:pt x="7" y="5"/>
                  </a:moveTo>
                  <a:lnTo>
                    <a:pt x="0" y="3"/>
                  </a:lnTo>
                  <a:lnTo>
                    <a:pt x="13" y="32"/>
                  </a:lnTo>
                  <a:lnTo>
                    <a:pt x="19" y="30"/>
                  </a:lnTo>
                  <a:lnTo>
                    <a:pt x="10" y="1"/>
                  </a:lnTo>
                  <a:lnTo>
                    <a:pt x="3" y="0"/>
                  </a:lnTo>
                  <a:lnTo>
                    <a:pt x="10" y="1"/>
                  </a:lnTo>
                  <a:lnTo>
                    <a:pt x="7" y="0"/>
                  </a:lnTo>
                  <a:lnTo>
                    <a:pt x="3" y="0"/>
                  </a:lnTo>
                  <a:lnTo>
                    <a:pt x="7"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5" name="Freeform 41"/>
            <p:cNvSpPr>
              <a:spLocks/>
            </p:cNvSpPr>
            <p:nvPr/>
          </p:nvSpPr>
          <p:spPr bwMode="auto">
            <a:xfrm>
              <a:off x="5156" y="667"/>
              <a:ext cx="155" cy="22"/>
            </a:xfrm>
            <a:custGeom>
              <a:avLst/>
              <a:gdLst>
                <a:gd name="T0" fmla="*/ 9 w 155"/>
                <a:gd name="T1" fmla="*/ 20 h 22"/>
                <a:gd name="T2" fmla="*/ 6 w 155"/>
                <a:gd name="T3" fmla="*/ 22 h 22"/>
                <a:gd name="T4" fmla="*/ 155 w 155"/>
                <a:gd name="T5" fmla="*/ 5 h 22"/>
                <a:gd name="T6" fmla="*/ 151 w 155"/>
                <a:gd name="T7" fmla="*/ 0 h 22"/>
                <a:gd name="T8" fmla="*/ 6 w 155"/>
                <a:gd name="T9" fmla="*/ 18 h 22"/>
                <a:gd name="T10" fmla="*/ 3 w 155"/>
                <a:gd name="T11" fmla="*/ 20 h 22"/>
                <a:gd name="T12" fmla="*/ 6 w 155"/>
                <a:gd name="T13" fmla="*/ 18 h 22"/>
                <a:gd name="T14" fmla="*/ 0 w 155"/>
                <a:gd name="T15" fmla="*/ 18 h 22"/>
                <a:gd name="T16" fmla="*/ 3 w 155"/>
                <a:gd name="T17" fmla="*/ 20 h 22"/>
                <a:gd name="T18" fmla="*/ 9 w 155"/>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 h="22">
                  <a:moveTo>
                    <a:pt x="9" y="20"/>
                  </a:moveTo>
                  <a:lnTo>
                    <a:pt x="6" y="22"/>
                  </a:lnTo>
                  <a:lnTo>
                    <a:pt x="155" y="5"/>
                  </a:lnTo>
                  <a:lnTo>
                    <a:pt x="151" y="0"/>
                  </a:lnTo>
                  <a:lnTo>
                    <a:pt x="6" y="18"/>
                  </a:lnTo>
                  <a:lnTo>
                    <a:pt x="3" y="20"/>
                  </a:lnTo>
                  <a:lnTo>
                    <a:pt x="6" y="18"/>
                  </a:lnTo>
                  <a:lnTo>
                    <a:pt x="0" y="18"/>
                  </a:lnTo>
                  <a:lnTo>
                    <a:pt x="3" y="20"/>
                  </a:lnTo>
                  <a:lnTo>
                    <a:pt x="9"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6" name="Freeform 42"/>
            <p:cNvSpPr>
              <a:spLocks/>
            </p:cNvSpPr>
            <p:nvPr/>
          </p:nvSpPr>
          <p:spPr bwMode="auto">
            <a:xfrm>
              <a:off x="5260" y="530"/>
              <a:ext cx="209" cy="167"/>
            </a:xfrm>
            <a:custGeom>
              <a:avLst/>
              <a:gdLst>
                <a:gd name="T0" fmla="*/ 168 w 209"/>
                <a:gd name="T1" fmla="*/ 25 h 167"/>
                <a:gd name="T2" fmla="*/ 206 w 209"/>
                <a:gd name="T3" fmla="*/ 120 h 167"/>
                <a:gd name="T4" fmla="*/ 209 w 209"/>
                <a:gd name="T5" fmla="*/ 127 h 167"/>
                <a:gd name="T6" fmla="*/ 209 w 209"/>
                <a:gd name="T7" fmla="*/ 132 h 167"/>
                <a:gd name="T8" fmla="*/ 206 w 209"/>
                <a:gd name="T9" fmla="*/ 137 h 167"/>
                <a:gd name="T10" fmla="*/ 202 w 209"/>
                <a:gd name="T11" fmla="*/ 142 h 167"/>
                <a:gd name="T12" fmla="*/ 199 w 209"/>
                <a:gd name="T13" fmla="*/ 147 h 167"/>
                <a:gd name="T14" fmla="*/ 193 w 209"/>
                <a:gd name="T15" fmla="*/ 150 h 167"/>
                <a:gd name="T16" fmla="*/ 187 w 209"/>
                <a:gd name="T17" fmla="*/ 152 h 167"/>
                <a:gd name="T18" fmla="*/ 177 w 209"/>
                <a:gd name="T19" fmla="*/ 154 h 167"/>
                <a:gd name="T20" fmla="*/ 63 w 209"/>
                <a:gd name="T21" fmla="*/ 167 h 167"/>
                <a:gd name="T22" fmla="*/ 0 w 209"/>
                <a:gd name="T23" fmla="*/ 15 h 167"/>
                <a:gd name="T24" fmla="*/ 114 w 209"/>
                <a:gd name="T25" fmla="*/ 1 h 167"/>
                <a:gd name="T26" fmla="*/ 117 w 209"/>
                <a:gd name="T27" fmla="*/ 1 h 167"/>
                <a:gd name="T28" fmla="*/ 123 w 209"/>
                <a:gd name="T29" fmla="*/ 0 h 167"/>
                <a:gd name="T30" fmla="*/ 127 w 209"/>
                <a:gd name="T31" fmla="*/ 1 h 167"/>
                <a:gd name="T32" fmla="*/ 130 w 209"/>
                <a:gd name="T33" fmla="*/ 1 h 167"/>
                <a:gd name="T34" fmla="*/ 136 w 209"/>
                <a:gd name="T35" fmla="*/ 1 h 167"/>
                <a:gd name="T36" fmla="*/ 139 w 209"/>
                <a:gd name="T37" fmla="*/ 3 h 167"/>
                <a:gd name="T38" fmla="*/ 142 w 209"/>
                <a:gd name="T39" fmla="*/ 5 h 167"/>
                <a:gd name="T40" fmla="*/ 145 w 209"/>
                <a:gd name="T41" fmla="*/ 6 h 167"/>
                <a:gd name="T42" fmla="*/ 149 w 209"/>
                <a:gd name="T43" fmla="*/ 8 h 167"/>
                <a:gd name="T44" fmla="*/ 152 w 209"/>
                <a:gd name="T45" fmla="*/ 10 h 167"/>
                <a:gd name="T46" fmla="*/ 155 w 209"/>
                <a:gd name="T47" fmla="*/ 11 h 167"/>
                <a:gd name="T48" fmla="*/ 158 w 209"/>
                <a:gd name="T49" fmla="*/ 15 h 167"/>
                <a:gd name="T50" fmla="*/ 161 w 209"/>
                <a:gd name="T51" fmla="*/ 16 h 167"/>
                <a:gd name="T52" fmla="*/ 164 w 209"/>
                <a:gd name="T53" fmla="*/ 20 h 167"/>
                <a:gd name="T54" fmla="*/ 164 w 209"/>
                <a:gd name="T55" fmla="*/ 21 h 167"/>
                <a:gd name="T56" fmla="*/ 168 w 209"/>
                <a:gd name="T57" fmla="*/ 25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9" h="167">
                  <a:moveTo>
                    <a:pt x="168" y="25"/>
                  </a:moveTo>
                  <a:lnTo>
                    <a:pt x="206" y="120"/>
                  </a:lnTo>
                  <a:lnTo>
                    <a:pt x="209" y="127"/>
                  </a:lnTo>
                  <a:lnTo>
                    <a:pt x="209" y="132"/>
                  </a:lnTo>
                  <a:lnTo>
                    <a:pt x="206" y="137"/>
                  </a:lnTo>
                  <a:lnTo>
                    <a:pt x="202" y="142"/>
                  </a:lnTo>
                  <a:lnTo>
                    <a:pt x="199" y="147"/>
                  </a:lnTo>
                  <a:lnTo>
                    <a:pt x="193" y="150"/>
                  </a:lnTo>
                  <a:lnTo>
                    <a:pt x="187" y="152"/>
                  </a:lnTo>
                  <a:lnTo>
                    <a:pt x="177" y="154"/>
                  </a:lnTo>
                  <a:lnTo>
                    <a:pt x="63" y="167"/>
                  </a:lnTo>
                  <a:lnTo>
                    <a:pt x="0" y="15"/>
                  </a:lnTo>
                  <a:lnTo>
                    <a:pt x="114" y="1"/>
                  </a:lnTo>
                  <a:lnTo>
                    <a:pt x="117" y="1"/>
                  </a:lnTo>
                  <a:lnTo>
                    <a:pt x="123" y="0"/>
                  </a:lnTo>
                  <a:lnTo>
                    <a:pt x="127" y="1"/>
                  </a:lnTo>
                  <a:lnTo>
                    <a:pt x="130" y="1"/>
                  </a:lnTo>
                  <a:lnTo>
                    <a:pt x="136" y="1"/>
                  </a:lnTo>
                  <a:lnTo>
                    <a:pt x="139" y="3"/>
                  </a:lnTo>
                  <a:lnTo>
                    <a:pt x="142" y="5"/>
                  </a:lnTo>
                  <a:lnTo>
                    <a:pt x="145" y="6"/>
                  </a:lnTo>
                  <a:lnTo>
                    <a:pt x="149" y="8"/>
                  </a:lnTo>
                  <a:lnTo>
                    <a:pt x="152" y="10"/>
                  </a:lnTo>
                  <a:lnTo>
                    <a:pt x="155" y="11"/>
                  </a:lnTo>
                  <a:lnTo>
                    <a:pt x="158" y="15"/>
                  </a:lnTo>
                  <a:lnTo>
                    <a:pt x="161" y="16"/>
                  </a:lnTo>
                  <a:lnTo>
                    <a:pt x="164" y="20"/>
                  </a:lnTo>
                  <a:lnTo>
                    <a:pt x="164" y="21"/>
                  </a:lnTo>
                  <a:lnTo>
                    <a:pt x="168" y="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7" name="Freeform 43"/>
            <p:cNvSpPr>
              <a:spLocks/>
            </p:cNvSpPr>
            <p:nvPr/>
          </p:nvSpPr>
          <p:spPr bwMode="auto">
            <a:xfrm>
              <a:off x="5424" y="555"/>
              <a:ext cx="45" cy="97"/>
            </a:xfrm>
            <a:custGeom>
              <a:avLst/>
              <a:gdLst>
                <a:gd name="T0" fmla="*/ 45 w 45"/>
                <a:gd name="T1" fmla="*/ 95 h 97"/>
                <a:gd name="T2" fmla="*/ 45 w 45"/>
                <a:gd name="T3" fmla="*/ 95 h 97"/>
                <a:gd name="T4" fmla="*/ 7 w 45"/>
                <a:gd name="T5" fmla="*/ 0 h 97"/>
                <a:gd name="T6" fmla="*/ 0 w 45"/>
                <a:gd name="T7" fmla="*/ 0 h 97"/>
                <a:gd name="T8" fmla="*/ 38 w 45"/>
                <a:gd name="T9" fmla="*/ 97 h 97"/>
                <a:gd name="T10" fmla="*/ 38 w 45"/>
                <a:gd name="T11" fmla="*/ 97 h 97"/>
                <a:gd name="T12" fmla="*/ 45 w 45"/>
                <a:gd name="T13" fmla="*/ 95 h 97"/>
              </a:gdLst>
              <a:ahLst/>
              <a:cxnLst>
                <a:cxn ang="0">
                  <a:pos x="T0" y="T1"/>
                </a:cxn>
                <a:cxn ang="0">
                  <a:pos x="T2" y="T3"/>
                </a:cxn>
                <a:cxn ang="0">
                  <a:pos x="T4" y="T5"/>
                </a:cxn>
                <a:cxn ang="0">
                  <a:pos x="T6" y="T7"/>
                </a:cxn>
                <a:cxn ang="0">
                  <a:pos x="T8" y="T9"/>
                </a:cxn>
                <a:cxn ang="0">
                  <a:pos x="T10" y="T11"/>
                </a:cxn>
                <a:cxn ang="0">
                  <a:pos x="T12" y="T13"/>
                </a:cxn>
              </a:cxnLst>
              <a:rect l="0" t="0" r="r" b="b"/>
              <a:pathLst>
                <a:path w="45" h="97">
                  <a:moveTo>
                    <a:pt x="45" y="95"/>
                  </a:moveTo>
                  <a:lnTo>
                    <a:pt x="45" y="95"/>
                  </a:lnTo>
                  <a:lnTo>
                    <a:pt x="7" y="0"/>
                  </a:lnTo>
                  <a:lnTo>
                    <a:pt x="0" y="0"/>
                  </a:lnTo>
                  <a:lnTo>
                    <a:pt x="38" y="97"/>
                  </a:lnTo>
                  <a:lnTo>
                    <a:pt x="38" y="97"/>
                  </a:lnTo>
                  <a:lnTo>
                    <a:pt x="45"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8" name="Freeform 44"/>
            <p:cNvSpPr>
              <a:spLocks/>
            </p:cNvSpPr>
            <p:nvPr/>
          </p:nvSpPr>
          <p:spPr bwMode="auto">
            <a:xfrm>
              <a:off x="5437" y="650"/>
              <a:ext cx="35" cy="37"/>
            </a:xfrm>
            <a:custGeom>
              <a:avLst/>
              <a:gdLst>
                <a:gd name="T0" fmla="*/ 0 w 35"/>
                <a:gd name="T1" fmla="*/ 37 h 37"/>
                <a:gd name="T2" fmla="*/ 0 w 35"/>
                <a:gd name="T3" fmla="*/ 37 h 37"/>
                <a:gd name="T4" fmla="*/ 10 w 35"/>
                <a:gd name="T5" fmla="*/ 34 h 37"/>
                <a:gd name="T6" fmla="*/ 16 w 35"/>
                <a:gd name="T7" fmla="*/ 32 h 37"/>
                <a:gd name="T8" fmla="*/ 25 w 35"/>
                <a:gd name="T9" fmla="*/ 29 h 37"/>
                <a:gd name="T10" fmla="*/ 29 w 35"/>
                <a:gd name="T11" fmla="*/ 24 h 37"/>
                <a:gd name="T12" fmla="*/ 32 w 35"/>
                <a:gd name="T13" fmla="*/ 18 h 37"/>
                <a:gd name="T14" fmla="*/ 35 w 35"/>
                <a:gd name="T15" fmla="*/ 12 h 37"/>
                <a:gd name="T16" fmla="*/ 35 w 35"/>
                <a:gd name="T17" fmla="*/ 7 h 37"/>
                <a:gd name="T18" fmla="*/ 32 w 35"/>
                <a:gd name="T19" fmla="*/ 0 h 37"/>
                <a:gd name="T20" fmla="*/ 25 w 35"/>
                <a:gd name="T21" fmla="*/ 2 h 37"/>
                <a:gd name="T22" fmla="*/ 29 w 35"/>
                <a:gd name="T23" fmla="*/ 7 h 37"/>
                <a:gd name="T24" fmla="*/ 29 w 35"/>
                <a:gd name="T25" fmla="*/ 12 h 37"/>
                <a:gd name="T26" fmla="*/ 25 w 35"/>
                <a:gd name="T27" fmla="*/ 17 h 37"/>
                <a:gd name="T28" fmla="*/ 22 w 35"/>
                <a:gd name="T29" fmla="*/ 22 h 37"/>
                <a:gd name="T30" fmla="*/ 19 w 35"/>
                <a:gd name="T31" fmla="*/ 25 h 37"/>
                <a:gd name="T32" fmla="*/ 13 w 35"/>
                <a:gd name="T33" fmla="*/ 29 h 37"/>
                <a:gd name="T34" fmla="*/ 6 w 35"/>
                <a:gd name="T35" fmla="*/ 30 h 37"/>
                <a:gd name="T36" fmla="*/ 0 w 35"/>
                <a:gd name="T37" fmla="*/ 32 h 37"/>
                <a:gd name="T38" fmla="*/ 0 w 35"/>
                <a:gd name="T39" fmla="*/ 32 h 37"/>
                <a:gd name="T40" fmla="*/ 0 w 35"/>
                <a:gd name="T4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5" h="37">
                  <a:moveTo>
                    <a:pt x="0" y="37"/>
                  </a:moveTo>
                  <a:lnTo>
                    <a:pt x="0" y="37"/>
                  </a:lnTo>
                  <a:lnTo>
                    <a:pt x="10" y="34"/>
                  </a:lnTo>
                  <a:lnTo>
                    <a:pt x="16" y="32"/>
                  </a:lnTo>
                  <a:lnTo>
                    <a:pt x="25" y="29"/>
                  </a:lnTo>
                  <a:lnTo>
                    <a:pt x="29" y="24"/>
                  </a:lnTo>
                  <a:lnTo>
                    <a:pt x="32" y="18"/>
                  </a:lnTo>
                  <a:lnTo>
                    <a:pt x="35" y="12"/>
                  </a:lnTo>
                  <a:lnTo>
                    <a:pt x="35" y="7"/>
                  </a:lnTo>
                  <a:lnTo>
                    <a:pt x="32" y="0"/>
                  </a:lnTo>
                  <a:lnTo>
                    <a:pt x="25" y="2"/>
                  </a:lnTo>
                  <a:lnTo>
                    <a:pt x="29" y="7"/>
                  </a:lnTo>
                  <a:lnTo>
                    <a:pt x="29" y="12"/>
                  </a:lnTo>
                  <a:lnTo>
                    <a:pt x="25" y="17"/>
                  </a:lnTo>
                  <a:lnTo>
                    <a:pt x="22" y="22"/>
                  </a:lnTo>
                  <a:lnTo>
                    <a:pt x="19" y="25"/>
                  </a:lnTo>
                  <a:lnTo>
                    <a:pt x="13" y="29"/>
                  </a:lnTo>
                  <a:lnTo>
                    <a:pt x="6" y="30"/>
                  </a:lnTo>
                  <a:lnTo>
                    <a:pt x="0" y="32"/>
                  </a:lnTo>
                  <a:lnTo>
                    <a:pt x="0" y="32"/>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9" name="Freeform 45"/>
            <p:cNvSpPr>
              <a:spLocks/>
            </p:cNvSpPr>
            <p:nvPr/>
          </p:nvSpPr>
          <p:spPr bwMode="auto">
            <a:xfrm>
              <a:off x="5320" y="682"/>
              <a:ext cx="117" cy="18"/>
            </a:xfrm>
            <a:custGeom>
              <a:avLst/>
              <a:gdLst>
                <a:gd name="T0" fmla="*/ 0 w 117"/>
                <a:gd name="T1" fmla="*/ 15 h 18"/>
                <a:gd name="T2" fmla="*/ 6 w 117"/>
                <a:gd name="T3" fmla="*/ 17 h 18"/>
                <a:gd name="T4" fmla="*/ 117 w 117"/>
                <a:gd name="T5" fmla="*/ 5 h 18"/>
                <a:gd name="T6" fmla="*/ 117 w 117"/>
                <a:gd name="T7" fmla="*/ 0 h 18"/>
                <a:gd name="T8" fmla="*/ 3 w 117"/>
                <a:gd name="T9" fmla="*/ 13 h 18"/>
                <a:gd name="T10" fmla="*/ 10 w 117"/>
                <a:gd name="T11" fmla="*/ 15 h 18"/>
                <a:gd name="T12" fmla="*/ 0 w 117"/>
                <a:gd name="T13" fmla="*/ 15 h 18"/>
                <a:gd name="T14" fmla="*/ 3 w 117"/>
                <a:gd name="T15" fmla="*/ 18 h 18"/>
                <a:gd name="T16" fmla="*/ 6 w 117"/>
                <a:gd name="T17" fmla="*/ 17 h 18"/>
                <a:gd name="T18" fmla="*/ 0 w 117"/>
                <a:gd name="T1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7" h="18">
                  <a:moveTo>
                    <a:pt x="0" y="15"/>
                  </a:moveTo>
                  <a:lnTo>
                    <a:pt x="6" y="17"/>
                  </a:lnTo>
                  <a:lnTo>
                    <a:pt x="117" y="5"/>
                  </a:lnTo>
                  <a:lnTo>
                    <a:pt x="117" y="0"/>
                  </a:lnTo>
                  <a:lnTo>
                    <a:pt x="3" y="13"/>
                  </a:lnTo>
                  <a:lnTo>
                    <a:pt x="10" y="15"/>
                  </a:lnTo>
                  <a:lnTo>
                    <a:pt x="0" y="15"/>
                  </a:lnTo>
                  <a:lnTo>
                    <a:pt x="3" y="18"/>
                  </a:lnTo>
                  <a:lnTo>
                    <a:pt x="6" y="17"/>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0" name="Freeform 46"/>
            <p:cNvSpPr>
              <a:spLocks/>
            </p:cNvSpPr>
            <p:nvPr/>
          </p:nvSpPr>
          <p:spPr bwMode="auto">
            <a:xfrm>
              <a:off x="5257" y="541"/>
              <a:ext cx="73" cy="156"/>
            </a:xfrm>
            <a:custGeom>
              <a:avLst/>
              <a:gdLst>
                <a:gd name="T0" fmla="*/ 3 w 73"/>
                <a:gd name="T1" fmla="*/ 0 h 156"/>
                <a:gd name="T2" fmla="*/ 0 w 73"/>
                <a:gd name="T3" fmla="*/ 4 h 156"/>
                <a:gd name="T4" fmla="*/ 63 w 73"/>
                <a:gd name="T5" fmla="*/ 156 h 156"/>
                <a:gd name="T6" fmla="*/ 73 w 73"/>
                <a:gd name="T7" fmla="*/ 156 h 156"/>
                <a:gd name="T8" fmla="*/ 9 w 73"/>
                <a:gd name="T9" fmla="*/ 2 h 156"/>
                <a:gd name="T10" fmla="*/ 6 w 73"/>
                <a:gd name="T11" fmla="*/ 5 h 156"/>
                <a:gd name="T12" fmla="*/ 3 w 73"/>
                <a:gd name="T13" fmla="*/ 0 h 156"/>
                <a:gd name="T14" fmla="*/ 0 w 73"/>
                <a:gd name="T15" fmla="*/ 2 h 156"/>
                <a:gd name="T16" fmla="*/ 0 w 73"/>
                <a:gd name="T17" fmla="*/ 4 h 156"/>
                <a:gd name="T18" fmla="*/ 3 w 73"/>
                <a:gd name="T1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3" y="0"/>
                  </a:moveTo>
                  <a:lnTo>
                    <a:pt x="0" y="4"/>
                  </a:lnTo>
                  <a:lnTo>
                    <a:pt x="63" y="156"/>
                  </a:lnTo>
                  <a:lnTo>
                    <a:pt x="73" y="156"/>
                  </a:lnTo>
                  <a:lnTo>
                    <a:pt x="9" y="2"/>
                  </a:lnTo>
                  <a:lnTo>
                    <a:pt x="6" y="5"/>
                  </a:lnTo>
                  <a:lnTo>
                    <a:pt x="3" y="0"/>
                  </a:lnTo>
                  <a:lnTo>
                    <a:pt x="0" y="2"/>
                  </a:lnTo>
                  <a:lnTo>
                    <a:pt x="0" y="4"/>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1" name="Freeform 47"/>
            <p:cNvSpPr>
              <a:spLocks/>
            </p:cNvSpPr>
            <p:nvPr/>
          </p:nvSpPr>
          <p:spPr bwMode="auto">
            <a:xfrm>
              <a:off x="5260" y="530"/>
              <a:ext cx="114" cy="16"/>
            </a:xfrm>
            <a:custGeom>
              <a:avLst/>
              <a:gdLst>
                <a:gd name="T0" fmla="*/ 114 w 114"/>
                <a:gd name="T1" fmla="*/ 0 h 16"/>
                <a:gd name="T2" fmla="*/ 114 w 114"/>
                <a:gd name="T3" fmla="*/ 0 h 16"/>
                <a:gd name="T4" fmla="*/ 0 w 114"/>
                <a:gd name="T5" fmla="*/ 11 h 16"/>
                <a:gd name="T6" fmla="*/ 3 w 114"/>
                <a:gd name="T7" fmla="*/ 16 h 16"/>
                <a:gd name="T8" fmla="*/ 114 w 114"/>
                <a:gd name="T9" fmla="*/ 3 h 16"/>
                <a:gd name="T10" fmla="*/ 114 w 114"/>
                <a:gd name="T11" fmla="*/ 3 h 16"/>
                <a:gd name="T12" fmla="*/ 114 w 114"/>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4" h="16">
                  <a:moveTo>
                    <a:pt x="114" y="0"/>
                  </a:moveTo>
                  <a:lnTo>
                    <a:pt x="114" y="0"/>
                  </a:lnTo>
                  <a:lnTo>
                    <a:pt x="0" y="11"/>
                  </a:lnTo>
                  <a:lnTo>
                    <a:pt x="3" y="16"/>
                  </a:lnTo>
                  <a:lnTo>
                    <a:pt x="114" y="3"/>
                  </a:lnTo>
                  <a:lnTo>
                    <a:pt x="114" y="3"/>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2" name="Freeform 48"/>
            <p:cNvSpPr>
              <a:spLocks/>
            </p:cNvSpPr>
            <p:nvPr/>
          </p:nvSpPr>
          <p:spPr bwMode="auto">
            <a:xfrm>
              <a:off x="5374" y="528"/>
              <a:ext cx="57" cy="27"/>
            </a:xfrm>
            <a:custGeom>
              <a:avLst/>
              <a:gdLst>
                <a:gd name="T0" fmla="*/ 57 w 57"/>
                <a:gd name="T1" fmla="*/ 27 h 27"/>
                <a:gd name="T2" fmla="*/ 57 w 57"/>
                <a:gd name="T3" fmla="*/ 27 h 27"/>
                <a:gd name="T4" fmla="*/ 54 w 57"/>
                <a:gd name="T5" fmla="*/ 23 h 27"/>
                <a:gd name="T6" fmla="*/ 54 w 57"/>
                <a:gd name="T7" fmla="*/ 20 h 27"/>
                <a:gd name="T8" fmla="*/ 50 w 57"/>
                <a:gd name="T9" fmla="*/ 17 h 27"/>
                <a:gd name="T10" fmla="*/ 47 w 57"/>
                <a:gd name="T11" fmla="*/ 15 h 27"/>
                <a:gd name="T12" fmla="*/ 44 w 57"/>
                <a:gd name="T13" fmla="*/ 13 h 27"/>
                <a:gd name="T14" fmla="*/ 41 w 57"/>
                <a:gd name="T15" fmla="*/ 10 h 27"/>
                <a:gd name="T16" fmla="*/ 38 w 57"/>
                <a:gd name="T17" fmla="*/ 8 h 27"/>
                <a:gd name="T18" fmla="*/ 35 w 57"/>
                <a:gd name="T19" fmla="*/ 7 h 27"/>
                <a:gd name="T20" fmla="*/ 31 w 57"/>
                <a:gd name="T21" fmla="*/ 5 h 27"/>
                <a:gd name="T22" fmla="*/ 25 w 57"/>
                <a:gd name="T23" fmla="*/ 3 h 27"/>
                <a:gd name="T24" fmla="*/ 22 w 57"/>
                <a:gd name="T25" fmla="*/ 2 h 27"/>
                <a:gd name="T26" fmla="*/ 19 w 57"/>
                <a:gd name="T27" fmla="*/ 2 h 27"/>
                <a:gd name="T28" fmla="*/ 13 w 57"/>
                <a:gd name="T29" fmla="*/ 2 h 27"/>
                <a:gd name="T30" fmla="*/ 9 w 57"/>
                <a:gd name="T31" fmla="*/ 0 h 27"/>
                <a:gd name="T32" fmla="*/ 3 w 57"/>
                <a:gd name="T33" fmla="*/ 0 h 27"/>
                <a:gd name="T34" fmla="*/ 0 w 57"/>
                <a:gd name="T35" fmla="*/ 2 h 27"/>
                <a:gd name="T36" fmla="*/ 0 w 57"/>
                <a:gd name="T37" fmla="*/ 5 h 27"/>
                <a:gd name="T38" fmla="*/ 3 w 57"/>
                <a:gd name="T39" fmla="*/ 5 h 27"/>
                <a:gd name="T40" fmla="*/ 9 w 57"/>
                <a:gd name="T41" fmla="*/ 5 h 27"/>
                <a:gd name="T42" fmla="*/ 13 w 57"/>
                <a:gd name="T43" fmla="*/ 5 h 27"/>
                <a:gd name="T44" fmla="*/ 16 w 57"/>
                <a:gd name="T45" fmla="*/ 5 h 27"/>
                <a:gd name="T46" fmla="*/ 19 w 57"/>
                <a:gd name="T47" fmla="*/ 5 h 27"/>
                <a:gd name="T48" fmla="*/ 22 w 57"/>
                <a:gd name="T49" fmla="*/ 7 h 27"/>
                <a:gd name="T50" fmla="*/ 25 w 57"/>
                <a:gd name="T51" fmla="*/ 8 h 27"/>
                <a:gd name="T52" fmla="*/ 31 w 57"/>
                <a:gd name="T53" fmla="*/ 10 h 27"/>
                <a:gd name="T54" fmla="*/ 35 w 57"/>
                <a:gd name="T55" fmla="*/ 12 h 27"/>
                <a:gd name="T56" fmla="*/ 38 w 57"/>
                <a:gd name="T57" fmla="*/ 13 h 27"/>
                <a:gd name="T58" fmla="*/ 38 w 57"/>
                <a:gd name="T59" fmla="*/ 15 h 27"/>
                <a:gd name="T60" fmla="*/ 41 w 57"/>
                <a:gd name="T61" fmla="*/ 17 h 27"/>
                <a:gd name="T62" fmla="*/ 44 w 57"/>
                <a:gd name="T63" fmla="*/ 18 h 27"/>
                <a:gd name="T64" fmla="*/ 47 w 57"/>
                <a:gd name="T65" fmla="*/ 22 h 27"/>
                <a:gd name="T66" fmla="*/ 47 w 57"/>
                <a:gd name="T67" fmla="*/ 23 h 27"/>
                <a:gd name="T68" fmla="*/ 50 w 57"/>
                <a:gd name="T69" fmla="*/ 27 h 27"/>
                <a:gd name="T70" fmla="*/ 50 w 57"/>
                <a:gd name="T71" fmla="*/ 27 h 27"/>
                <a:gd name="T72" fmla="*/ 57 w 57"/>
                <a:gd name="T73"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7" h="27">
                  <a:moveTo>
                    <a:pt x="57" y="27"/>
                  </a:moveTo>
                  <a:lnTo>
                    <a:pt x="57" y="27"/>
                  </a:lnTo>
                  <a:lnTo>
                    <a:pt x="54" y="23"/>
                  </a:lnTo>
                  <a:lnTo>
                    <a:pt x="54" y="20"/>
                  </a:lnTo>
                  <a:lnTo>
                    <a:pt x="50" y="17"/>
                  </a:lnTo>
                  <a:lnTo>
                    <a:pt x="47" y="15"/>
                  </a:lnTo>
                  <a:lnTo>
                    <a:pt x="44" y="13"/>
                  </a:lnTo>
                  <a:lnTo>
                    <a:pt x="41" y="10"/>
                  </a:lnTo>
                  <a:lnTo>
                    <a:pt x="38" y="8"/>
                  </a:lnTo>
                  <a:lnTo>
                    <a:pt x="35" y="7"/>
                  </a:lnTo>
                  <a:lnTo>
                    <a:pt x="31" y="5"/>
                  </a:lnTo>
                  <a:lnTo>
                    <a:pt x="25" y="3"/>
                  </a:lnTo>
                  <a:lnTo>
                    <a:pt x="22" y="2"/>
                  </a:lnTo>
                  <a:lnTo>
                    <a:pt x="19" y="2"/>
                  </a:lnTo>
                  <a:lnTo>
                    <a:pt x="13" y="2"/>
                  </a:lnTo>
                  <a:lnTo>
                    <a:pt x="9" y="0"/>
                  </a:lnTo>
                  <a:lnTo>
                    <a:pt x="3" y="0"/>
                  </a:lnTo>
                  <a:lnTo>
                    <a:pt x="0" y="2"/>
                  </a:lnTo>
                  <a:lnTo>
                    <a:pt x="0" y="5"/>
                  </a:lnTo>
                  <a:lnTo>
                    <a:pt x="3" y="5"/>
                  </a:lnTo>
                  <a:lnTo>
                    <a:pt x="9" y="5"/>
                  </a:lnTo>
                  <a:lnTo>
                    <a:pt x="13" y="5"/>
                  </a:lnTo>
                  <a:lnTo>
                    <a:pt x="16" y="5"/>
                  </a:lnTo>
                  <a:lnTo>
                    <a:pt x="19" y="5"/>
                  </a:lnTo>
                  <a:lnTo>
                    <a:pt x="22" y="7"/>
                  </a:lnTo>
                  <a:lnTo>
                    <a:pt x="25" y="8"/>
                  </a:lnTo>
                  <a:lnTo>
                    <a:pt x="31" y="10"/>
                  </a:lnTo>
                  <a:lnTo>
                    <a:pt x="35" y="12"/>
                  </a:lnTo>
                  <a:lnTo>
                    <a:pt x="38" y="13"/>
                  </a:lnTo>
                  <a:lnTo>
                    <a:pt x="38" y="15"/>
                  </a:lnTo>
                  <a:lnTo>
                    <a:pt x="41" y="17"/>
                  </a:lnTo>
                  <a:lnTo>
                    <a:pt x="44" y="18"/>
                  </a:lnTo>
                  <a:lnTo>
                    <a:pt x="47" y="22"/>
                  </a:lnTo>
                  <a:lnTo>
                    <a:pt x="47" y="23"/>
                  </a:lnTo>
                  <a:lnTo>
                    <a:pt x="50" y="27"/>
                  </a:lnTo>
                  <a:lnTo>
                    <a:pt x="50" y="27"/>
                  </a:lnTo>
                  <a:lnTo>
                    <a:pt x="57"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3" name="Freeform 49"/>
            <p:cNvSpPr>
              <a:spLocks/>
            </p:cNvSpPr>
            <p:nvPr/>
          </p:nvSpPr>
          <p:spPr bwMode="auto">
            <a:xfrm>
              <a:off x="5311" y="633"/>
              <a:ext cx="158" cy="64"/>
            </a:xfrm>
            <a:custGeom>
              <a:avLst/>
              <a:gdLst>
                <a:gd name="T0" fmla="*/ 0 w 158"/>
                <a:gd name="T1" fmla="*/ 35 h 64"/>
                <a:gd name="T2" fmla="*/ 113 w 158"/>
                <a:gd name="T3" fmla="*/ 22 h 64"/>
                <a:gd name="T4" fmla="*/ 120 w 158"/>
                <a:gd name="T5" fmla="*/ 22 h 64"/>
                <a:gd name="T6" fmla="*/ 126 w 158"/>
                <a:gd name="T7" fmla="*/ 20 h 64"/>
                <a:gd name="T8" fmla="*/ 132 w 158"/>
                <a:gd name="T9" fmla="*/ 17 h 64"/>
                <a:gd name="T10" fmla="*/ 139 w 158"/>
                <a:gd name="T11" fmla="*/ 15 h 64"/>
                <a:gd name="T12" fmla="*/ 142 w 158"/>
                <a:gd name="T13" fmla="*/ 12 h 64"/>
                <a:gd name="T14" fmla="*/ 145 w 158"/>
                <a:gd name="T15" fmla="*/ 9 h 64"/>
                <a:gd name="T16" fmla="*/ 148 w 158"/>
                <a:gd name="T17" fmla="*/ 4 h 64"/>
                <a:gd name="T18" fmla="*/ 148 w 158"/>
                <a:gd name="T19" fmla="*/ 0 h 64"/>
                <a:gd name="T20" fmla="*/ 155 w 158"/>
                <a:gd name="T21" fmla="*/ 19 h 64"/>
                <a:gd name="T22" fmla="*/ 158 w 158"/>
                <a:gd name="T23" fmla="*/ 22 h 64"/>
                <a:gd name="T24" fmla="*/ 158 w 158"/>
                <a:gd name="T25" fmla="*/ 25 h 64"/>
                <a:gd name="T26" fmla="*/ 158 w 158"/>
                <a:gd name="T27" fmla="*/ 29 h 64"/>
                <a:gd name="T28" fmla="*/ 155 w 158"/>
                <a:gd name="T29" fmla="*/ 32 h 64"/>
                <a:gd name="T30" fmla="*/ 155 w 158"/>
                <a:gd name="T31" fmla="*/ 34 h 64"/>
                <a:gd name="T32" fmla="*/ 151 w 158"/>
                <a:gd name="T33" fmla="*/ 37 h 64"/>
                <a:gd name="T34" fmla="*/ 151 w 158"/>
                <a:gd name="T35" fmla="*/ 39 h 64"/>
                <a:gd name="T36" fmla="*/ 148 w 158"/>
                <a:gd name="T37" fmla="*/ 41 h 64"/>
                <a:gd name="T38" fmla="*/ 145 w 158"/>
                <a:gd name="T39" fmla="*/ 44 h 64"/>
                <a:gd name="T40" fmla="*/ 142 w 158"/>
                <a:gd name="T41" fmla="*/ 46 h 64"/>
                <a:gd name="T42" fmla="*/ 139 w 158"/>
                <a:gd name="T43" fmla="*/ 47 h 64"/>
                <a:gd name="T44" fmla="*/ 136 w 158"/>
                <a:gd name="T45" fmla="*/ 49 h 64"/>
                <a:gd name="T46" fmla="*/ 132 w 158"/>
                <a:gd name="T47" fmla="*/ 49 h 64"/>
                <a:gd name="T48" fmla="*/ 126 w 158"/>
                <a:gd name="T49" fmla="*/ 51 h 64"/>
                <a:gd name="T50" fmla="*/ 123 w 158"/>
                <a:gd name="T51" fmla="*/ 51 h 64"/>
                <a:gd name="T52" fmla="*/ 117 w 158"/>
                <a:gd name="T53" fmla="*/ 52 h 64"/>
                <a:gd name="T54" fmla="*/ 12 w 158"/>
                <a:gd name="T55" fmla="*/ 64 h 64"/>
                <a:gd name="T56" fmla="*/ 0 w 158"/>
                <a:gd name="T57" fmla="*/ 3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8" h="64">
                  <a:moveTo>
                    <a:pt x="0" y="35"/>
                  </a:moveTo>
                  <a:lnTo>
                    <a:pt x="113" y="22"/>
                  </a:lnTo>
                  <a:lnTo>
                    <a:pt x="120" y="22"/>
                  </a:lnTo>
                  <a:lnTo>
                    <a:pt x="126" y="20"/>
                  </a:lnTo>
                  <a:lnTo>
                    <a:pt x="132" y="17"/>
                  </a:lnTo>
                  <a:lnTo>
                    <a:pt x="139" y="15"/>
                  </a:lnTo>
                  <a:lnTo>
                    <a:pt x="142" y="12"/>
                  </a:lnTo>
                  <a:lnTo>
                    <a:pt x="145" y="9"/>
                  </a:lnTo>
                  <a:lnTo>
                    <a:pt x="148" y="4"/>
                  </a:lnTo>
                  <a:lnTo>
                    <a:pt x="148" y="0"/>
                  </a:lnTo>
                  <a:lnTo>
                    <a:pt x="155" y="19"/>
                  </a:lnTo>
                  <a:lnTo>
                    <a:pt x="158" y="22"/>
                  </a:lnTo>
                  <a:lnTo>
                    <a:pt x="158" y="25"/>
                  </a:lnTo>
                  <a:lnTo>
                    <a:pt x="158" y="29"/>
                  </a:lnTo>
                  <a:lnTo>
                    <a:pt x="155" y="32"/>
                  </a:lnTo>
                  <a:lnTo>
                    <a:pt x="155" y="34"/>
                  </a:lnTo>
                  <a:lnTo>
                    <a:pt x="151" y="37"/>
                  </a:lnTo>
                  <a:lnTo>
                    <a:pt x="151" y="39"/>
                  </a:lnTo>
                  <a:lnTo>
                    <a:pt x="148" y="41"/>
                  </a:lnTo>
                  <a:lnTo>
                    <a:pt x="145" y="44"/>
                  </a:lnTo>
                  <a:lnTo>
                    <a:pt x="142" y="46"/>
                  </a:lnTo>
                  <a:lnTo>
                    <a:pt x="139" y="47"/>
                  </a:lnTo>
                  <a:lnTo>
                    <a:pt x="136" y="49"/>
                  </a:lnTo>
                  <a:lnTo>
                    <a:pt x="132" y="49"/>
                  </a:lnTo>
                  <a:lnTo>
                    <a:pt x="126" y="51"/>
                  </a:lnTo>
                  <a:lnTo>
                    <a:pt x="123" y="51"/>
                  </a:lnTo>
                  <a:lnTo>
                    <a:pt x="117" y="52"/>
                  </a:lnTo>
                  <a:lnTo>
                    <a:pt x="12" y="64"/>
                  </a:lnTo>
                  <a:lnTo>
                    <a:pt x="0" y="3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4" name="Freeform 50"/>
            <p:cNvSpPr>
              <a:spLocks/>
            </p:cNvSpPr>
            <p:nvPr/>
          </p:nvSpPr>
          <p:spPr bwMode="auto">
            <a:xfrm>
              <a:off x="5437" y="603"/>
              <a:ext cx="38" cy="55"/>
            </a:xfrm>
            <a:custGeom>
              <a:avLst/>
              <a:gdLst>
                <a:gd name="T0" fmla="*/ 38 w 38"/>
                <a:gd name="T1" fmla="*/ 55 h 55"/>
                <a:gd name="T2" fmla="*/ 38 w 38"/>
                <a:gd name="T3" fmla="*/ 54 h 55"/>
                <a:gd name="T4" fmla="*/ 16 w 38"/>
                <a:gd name="T5" fmla="*/ 0 h 55"/>
                <a:gd name="T6" fmla="*/ 0 w 38"/>
                <a:gd name="T7" fmla="*/ 0 h 55"/>
                <a:gd name="T8" fmla="*/ 22 w 38"/>
                <a:gd name="T9" fmla="*/ 55 h 55"/>
                <a:gd name="T10" fmla="*/ 22 w 38"/>
                <a:gd name="T11" fmla="*/ 54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4"/>
                  </a:lnTo>
                  <a:lnTo>
                    <a:pt x="16" y="0"/>
                  </a:lnTo>
                  <a:lnTo>
                    <a:pt x="0" y="0"/>
                  </a:lnTo>
                  <a:lnTo>
                    <a:pt x="22" y="55"/>
                  </a:lnTo>
                  <a:lnTo>
                    <a:pt x="22" y="54"/>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5" name="Freeform 51"/>
            <p:cNvSpPr>
              <a:spLocks/>
            </p:cNvSpPr>
            <p:nvPr/>
          </p:nvSpPr>
          <p:spPr bwMode="auto">
            <a:xfrm>
              <a:off x="5437" y="657"/>
              <a:ext cx="38" cy="32"/>
            </a:xfrm>
            <a:custGeom>
              <a:avLst/>
              <a:gdLst>
                <a:gd name="T0" fmla="*/ 6 w 38"/>
                <a:gd name="T1" fmla="*/ 32 h 32"/>
                <a:gd name="T2" fmla="*/ 10 w 38"/>
                <a:gd name="T3" fmla="*/ 32 h 32"/>
                <a:gd name="T4" fmla="*/ 13 w 38"/>
                <a:gd name="T5" fmla="*/ 30 h 32"/>
                <a:gd name="T6" fmla="*/ 19 w 38"/>
                <a:gd name="T7" fmla="*/ 27 h 32"/>
                <a:gd name="T8" fmla="*/ 25 w 38"/>
                <a:gd name="T9" fmla="*/ 23 h 32"/>
                <a:gd name="T10" fmla="*/ 29 w 38"/>
                <a:gd name="T11" fmla="*/ 20 h 32"/>
                <a:gd name="T12" fmla="*/ 32 w 38"/>
                <a:gd name="T13" fmla="*/ 17 h 32"/>
                <a:gd name="T14" fmla="*/ 35 w 38"/>
                <a:gd name="T15" fmla="*/ 11 h 32"/>
                <a:gd name="T16" fmla="*/ 35 w 38"/>
                <a:gd name="T17" fmla="*/ 6 h 32"/>
                <a:gd name="T18" fmla="*/ 38 w 38"/>
                <a:gd name="T19" fmla="*/ 1 h 32"/>
                <a:gd name="T20" fmla="*/ 22 w 38"/>
                <a:gd name="T21" fmla="*/ 0 h 32"/>
                <a:gd name="T22" fmla="*/ 22 w 38"/>
                <a:gd name="T23" fmla="*/ 5 h 32"/>
                <a:gd name="T24" fmla="*/ 19 w 38"/>
                <a:gd name="T25" fmla="*/ 10 h 32"/>
                <a:gd name="T26" fmla="*/ 16 w 38"/>
                <a:gd name="T27" fmla="*/ 13 h 32"/>
                <a:gd name="T28" fmla="*/ 16 w 38"/>
                <a:gd name="T29" fmla="*/ 17 h 32"/>
                <a:gd name="T30" fmla="*/ 13 w 38"/>
                <a:gd name="T31" fmla="*/ 20 h 32"/>
                <a:gd name="T32" fmla="*/ 10 w 38"/>
                <a:gd name="T33" fmla="*/ 22 h 32"/>
                <a:gd name="T34" fmla="*/ 6 w 38"/>
                <a:gd name="T35" fmla="*/ 23 h 32"/>
                <a:gd name="T36" fmla="*/ 0 w 38"/>
                <a:gd name="T37" fmla="*/ 25 h 32"/>
                <a:gd name="T38" fmla="*/ 3 w 38"/>
                <a:gd name="T39" fmla="*/ 23 h 32"/>
                <a:gd name="T40" fmla="*/ 6 w 38"/>
                <a:gd name="T4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 h="32">
                  <a:moveTo>
                    <a:pt x="6" y="32"/>
                  </a:moveTo>
                  <a:lnTo>
                    <a:pt x="10" y="32"/>
                  </a:lnTo>
                  <a:lnTo>
                    <a:pt x="13" y="30"/>
                  </a:lnTo>
                  <a:lnTo>
                    <a:pt x="19" y="27"/>
                  </a:lnTo>
                  <a:lnTo>
                    <a:pt x="25" y="23"/>
                  </a:lnTo>
                  <a:lnTo>
                    <a:pt x="29" y="20"/>
                  </a:lnTo>
                  <a:lnTo>
                    <a:pt x="32" y="17"/>
                  </a:lnTo>
                  <a:lnTo>
                    <a:pt x="35" y="11"/>
                  </a:lnTo>
                  <a:lnTo>
                    <a:pt x="35" y="6"/>
                  </a:lnTo>
                  <a:lnTo>
                    <a:pt x="38" y="1"/>
                  </a:lnTo>
                  <a:lnTo>
                    <a:pt x="22" y="0"/>
                  </a:lnTo>
                  <a:lnTo>
                    <a:pt x="22" y="5"/>
                  </a:lnTo>
                  <a:lnTo>
                    <a:pt x="19" y="10"/>
                  </a:lnTo>
                  <a:lnTo>
                    <a:pt x="16" y="13"/>
                  </a:lnTo>
                  <a:lnTo>
                    <a:pt x="16" y="17"/>
                  </a:lnTo>
                  <a:lnTo>
                    <a:pt x="13" y="20"/>
                  </a:lnTo>
                  <a:lnTo>
                    <a:pt x="10" y="22"/>
                  </a:lnTo>
                  <a:lnTo>
                    <a:pt x="6" y="23"/>
                  </a:lnTo>
                  <a:lnTo>
                    <a:pt x="0" y="25"/>
                  </a:lnTo>
                  <a:lnTo>
                    <a:pt x="3" y="23"/>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6" name="Freeform 52"/>
            <p:cNvSpPr>
              <a:spLocks/>
            </p:cNvSpPr>
            <p:nvPr/>
          </p:nvSpPr>
          <p:spPr bwMode="auto">
            <a:xfrm>
              <a:off x="4492" y="680"/>
              <a:ext cx="951" cy="119"/>
            </a:xfrm>
            <a:custGeom>
              <a:avLst/>
              <a:gdLst>
                <a:gd name="T0" fmla="*/ 0 w 951"/>
                <a:gd name="T1" fmla="*/ 119 h 119"/>
                <a:gd name="T2" fmla="*/ 3 w 951"/>
                <a:gd name="T3" fmla="*/ 119 h 119"/>
                <a:gd name="T4" fmla="*/ 951 w 951"/>
                <a:gd name="T5" fmla="*/ 9 h 119"/>
                <a:gd name="T6" fmla="*/ 948 w 951"/>
                <a:gd name="T7" fmla="*/ 0 h 119"/>
                <a:gd name="T8" fmla="*/ 0 w 951"/>
                <a:gd name="T9" fmla="*/ 111 h 119"/>
                <a:gd name="T10" fmla="*/ 3 w 951"/>
                <a:gd name="T11" fmla="*/ 111 h 119"/>
                <a:gd name="T12" fmla="*/ 0 w 951"/>
                <a:gd name="T13" fmla="*/ 119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0" y="119"/>
                  </a:moveTo>
                  <a:lnTo>
                    <a:pt x="3" y="119"/>
                  </a:lnTo>
                  <a:lnTo>
                    <a:pt x="951" y="9"/>
                  </a:lnTo>
                  <a:lnTo>
                    <a:pt x="948" y="0"/>
                  </a:lnTo>
                  <a:lnTo>
                    <a:pt x="0" y="111"/>
                  </a:lnTo>
                  <a:lnTo>
                    <a:pt x="3" y="111"/>
                  </a:lnTo>
                  <a:lnTo>
                    <a:pt x="0"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7" name="Freeform 53"/>
            <p:cNvSpPr>
              <a:spLocks/>
            </p:cNvSpPr>
            <p:nvPr/>
          </p:nvSpPr>
          <p:spPr bwMode="auto">
            <a:xfrm>
              <a:off x="4211" y="749"/>
              <a:ext cx="284" cy="50"/>
            </a:xfrm>
            <a:custGeom>
              <a:avLst/>
              <a:gdLst>
                <a:gd name="T0" fmla="*/ 0 w 284"/>
                <a:gd name="T1" fmla="*/ 8 h 50"/>
                <a:gd name="T2" fmla="*/ 0 w 284"/>
                <a:gd name="T3" fmla="*/ 8 h 50"/>
                <a:gd name="T4" fmla="*/ 281 w 284"/>
                <a:gd name="T5" fmla="*/ 50 h 50"/>
                <a:gd name="T6" fmla="*/ 284 w 284"/>
                <a:gd name="T7" fmla="*/ 42 h 50"/>
                <a:gd name="T8" fmla="*/ 3 w 284"/>
                <a:gd name="T9" fmla="*/ 0 h 50"/>
                <a:gd name="T10" fmla="*/ 3 w 284"/>
                <a:gd name="T11" fmla="*/ 0 h 50"/>
                <a:gd name="T12" fmla="*/ 0 w 284"/>
                <a:gd name="T13" fmla="*/ 8 h 50"/>
              </a:gdLst>
              <a:ahLst/>
              <a:cxnLst>
                <a:cxn ang="0">
                  <a:pos x="T0" y="T1"/>
                </a:cxn>
                <a:cxn ang="0">
                  <a:pos x="T2" y="T3"/>
                </a:cxn>
                <a:cxn ang="0">
                  <a:pos x="T4" y="T5"/>
                </a:cxn>
                <a:cxn ang="0">
                  <a:pos x="T6" y="T7"/>
                </a:cxn>
                <a:cxn ang="0">
                  <a:pos x="T8" y="T9"/>
                </a:cxn>
                <a:cxn ang="0">
                  <a:pos x="T10" y="T11"/>
                </a:cxn>
                <a:cxn ang="0">
                  <a:pos x="T12" y="T13"/>
                </a:cxn>
              </a:cxnLst>
              <a:rect l="0" t="0" r="r" b="b"/>
              <a:pathLst>
                <a:path w="284" h="50">
                  <a:moveTo>
                    <a:pt x="0" y="8"/>
                  </a:moveTo>
                  <a:lnTo>
                    <a:pt x="0" y="8"/>
                  </a:lnTo>
                  <a:lnTo>
                    <a:pt x="281" y="50"/>
                  </a:lnTo>
                  <a:lnTo>
                    <a:pt x="284" y="42"/>
                  </a:lnTo>
                  <a:lnTo>
                    <a:pt x="3" y="0"/>
                  </a:lnTo>
                  <a:lnTo>
                    <a:pt x="3"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8" name="Freeform 54"/>
            <p:cNvSpPr>
              <a:spLocks/>
            </p:cNvSpPr>
            <p:nvPr/>
          </p:nvSpPr>
          <p:spPr bwMode="auto">
            <a:xfrm>
              <a:off x="4195" y="747"/>
              <a:ext cx="19" cy="10"/>
            </a:xfrm>
            <a:custGeom>
              <a:avLst/>
              <a:gdLst>
                <a:gd name="T0" fmla="*/ 0 w 19"/>
                <a:gd name="T1" fmla="*/ 2 h 10"/>
                <a:gd name="T2" fmla="*/ 0 w 19"/>
                <a:gd name="T3" fmla="*/ 2 h 10"/>
                <a:gd name="T4" fmla="*/ 0 w 19"/>
                <a:gd name="T5" fmla="*/ 3 h 10"/>
                <a:gd name="T6" fmla="*/ 3 w 19"/>
                <a:gd name="T7" fmla="*/ 3 h 10"/>
                <a:gd name="T8" fmla="*/ 3 w 19"/>
                <a:gd name="T9" fmla="*/ 5 h 10"/>
                <a:gd name="T10" fmla="*/ 6 w 19"/>
                <a:gd name="T11" fmla="*/ 7 h 10"/>
                <a:gd name="T12" fmla="*/ 6 w 19"/>
                <a:gd name="T13" fmla="*/ 7 h 10"/>
                <a:gd name="T14" fmla="*/ 9 w 19"/>
                <a:gd name="T15" fmla="*/ 8 h 10"/>
                <a:gd name="T16" fmla="*/ 13 w 19"/>
                <a:gd name="T17" fmla="*/ 8 h 10"/>
                <a:gd name="T18" fmla="*/ 16 w 19"/>
                <a:gd name="T19" fmla="*/ 10 h 10"/>
                <a:gd name="T20" fmla="*/ 19 w 19"/>
                <a:gd name="T21" fmla="*/ 2 h 10"/>
                <a:gd name="T22" fmla="*/ 19 w 19"/>
                <a:gd name="T23" fmla="*/ 2 h 10"/>
                <a:gd name="T24" fmla="*/ 16 w 19"/>
                <a:gd name="T25" fmla="*/ 2 h 10"/>
                <a:gd name="T26" fmla="*/ 16 w 19"/>
                <a:gd name="T27" fmla="*/ 2 h 10"/>
                <a:gd name="T28" fmla="*/ 16 w 19"/>
                <a:gd name="T29" fmla="*/ 0 h 10"/>
                <a:gd name="T30" fmla="*/ 16 w 19"/>
                <a:gd name="T31" fmla="*/ 0 h 10"/>
                <a:gd name="T32" fmla="*/ 16 w 19"/>
                <a:gd name="T33" fmla="*/ 0 h 10"/>
                <a:gd name="T34" fmla="*/ 16 w 19"/>
                <a:gd name="T35" fmla="*/ 0 h 10"/>
                <a:gd name="T36" fmla="*/ 16 w 19"/>
                <a:gd name="T37" fmla="*/ 0 h 10"/>
                <a:gd name="T38" fmla="*/ 16 w 19"/>
                <a:gd name="T39" fmla="*/ 0 h 10"/>
                <a:gd name="T40" fmla="*/ 0 w 19"/>
                <a:gd name="T41"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0">
                  <a:moveTo>
                    <a:pt x="0" y="2"/>
                  </a:moveTo>
                  <a:lnTo>
                    <a:pt x="0" y="2"/>
                  </a:lnTo>
                  <a:lnTo>
                    <a:pt x="0" y="3"/>
                  </a:lnTo>
                  <a:lnTo>
                    <a:pt x="3" y="3"/>
                  </a:lnTo>
                  <a:lnTo>
                    <a:pt x="3" y="5"/>
                  </a:lnTo>
                  <a:lnTo>
                    <a:pt x="6" y="7"/>
                  </a:lnTo>
                  <a:lnTo>
                    <a:pt x="6" y="7"/>
                  </a:lnTo>
                  <a:lnTo>
                    <a:pt x="9" y="8"/>
                  </a:lnTo>
                  <a:lnTo>
                    <a:pt x="13" y="8"/>
                  </a:lnTo>
                  <a:lnTo>
                    <a:pt x="16" y="10"/>
                  </a:lnTo>
                  <a:lnTo>
                    <a:pt x="19" y="2"/>
                  </a:lnTo>
                  <a:lnTo>
                    <a:pt x="19" y="2"/>
                  </a:lnTo>
                  <a:lnTo>
                    <a:pt x="16" y="2"/>
                  </a:lnTo>
                  <a:lnTo>
                    <a:pt x="16" y="2"/>
                  </a:lnTo>
                  <a:lnTo>
                    <a:pt x="16" y="0"/>
                  </a:lnTo>
                  <a:lnTo>
                    <a:pt x="16" y="0"/>
                  </a:lnTo>
                  <a:lnTo>
                    <a:pt x="16" y="0"/>
                  </a:lnTo>
                  <a:lnTo>
                    <a:pt x="16" y="0"/>
                  </a:lnTo>
                  <a:lnTo>
                    <a:pt x="16" y="0"/>
                  </a:lnTo>
                  <a:lnTo>
                    <a:pt x="16"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9" name="Freeform 55"/>
            <p:cNvSpPr>
              <a:spLocks/>
            </p:cNvSpPr>
            <p:nvPr/>
          </p:nvSpPr>
          <p:spPr bwMode="auto">
            <a:xfrm>
              <a:off x="4195" y="737"/>
              <a:ext cx="19" cy="12"/>
            </a:xfrm>
            <a:custGeom>
              <a:avLst/>
              <a:gdLst>
                <a:gd name="T0" fmla="*/ 6 w 19"/>
                <a:gd name="T1" fmla="*/ 0 h 12"/>
                <a:gd name="T2" fmla="*/ 6 w 19"/>
                <a:gd name="T3" fmla="*/ 2 h 12"/>
                <a:gd name="T4" fmla="*/ 3 w 19"/>
                <a:gd name="T5" fmla="*/ 3 h 12"/>
                <a:gd name="T6" fmla="*/ 0 w 19"/>
                <a:gd name="T7" fmla="*/ 7 h 12"/>
                <a:gd name="T8" fmla="*/ 0 w 19"/>
                <a:gd name="T9" fmla="*/ 8 h 12"/>
                <a:gd name="T10" fmla="*/ 0 w 19"/>
                <a:gd name="T11" fmla="*/ 12 h 12"/>
                <a:gd name="T12" fmla="*/ 16 w 19"/>
                <a:gd name="T13" fmla="*/ 10 h 12"/>
                <a:gd name="T14" fmla="*/ 13 w 19"/>
                <a:gd name="T15" fmla="*/ 10 h 12"/>
                <a:gd name="T16" fmla="*/ 16 w 19"/>
                <a:gd name="T17" fmla="*/ 8 h 12"/>
                <a:gd name="T18" fmla="*/ 16 w 19"/>
                <a:gd name="T19" fmla="*/ 8 h 12"/>
                <a:gd name="T20" fmla="*/ 19 w 19"/>
                <a:gd name="T21" fmla="*/ 7 h 12"/>
                <a:gd name="T22" fmla="*/ 16 w 19"/>
                <a:gd name="T23" fmla="*/ 7 h 12"/>
                <a:gd name="T24" fmla="*/ 6 w 19"/>
                <a:gd name="T2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12">
                  <a:moveTo>
                    <a:pt x="6" y="0"/>
                  </a:moveTo>
                  <a:lnTo>
                    <a:pt x="6" y="2"/>
                  </a:lnTo>
                  <a:lnTo>
                    <a:pt x="3" y="3"/>
                  </a:lnTo>
                  <a:lnTo>
                    <a:pt x="0" y="7"/>
                  </a:lnTo>
                  <a:lnTo>
                    <a:pt x="0" y="8"/>
                  </a:lnTo>
                  <a:lnTo>
                    <a:pt x="0" y="12"/>
                  </a:lnTo>
                  <a:lnTo>
                    <a:pt x="16" y="10"/>
                  </a:lnTo>
                  <a:lnTo>
                    <a:pt x="13" y="10"/>
                  </a:lnTo>
                  <a:lnTo>
                    <a:pt x="16" y="8"/>
                  </a:lnTo>
                  <a:lnTo>
                    <a:pt x="16" y="8"/>
                  </a:lnTo>
                  <a:lnTo>
                    <a:pt x="19" y="7"/>
                  </a:lnTo>
                  <a:lnTo>
                    <a:pt x="16" y="7"/>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0" name="Freeform 56"/>
            <p:cNvSpPr>
              <a:spLocks/>
            </p:cNvSpPr>
            <p:nvPr/>
          </p:nvSpPr>
          <p:spPr bwMode="auto">
            <a:xfrm>
              <a:off x="4201" y="637"/>
              <a:ext cx="234" cy="107"/>
            </a:xfrm>
            <a:custGeom>
              <a:avLst/>
              <a:gdLst>
                <a:gd name="T0" fmla="*/ 228 w 234"/>
                <a:gd name="T1" fmla="*/ 0 h 107"/>
                <a:gd name="T2" fmla="*/ 225 w 234"/>
                <a:gd name="T3" fmla="*/ 1 h 107"/>
                <a:gd name="T4" fmla="*/ 0 w 234"/>
                <a:gd name="T5" fmla="*/ 100 h 107"/>
                <a:gd name="T6" fmla="*/ 10 w 234"/>
                <a:gd name="T7" fmla="*/ 107 h 107"/>
                <a:gd name="T8" fmla="*/ 234 w 234"/>
                <a:gd name="T9" fmla="*/ 6 h 107"/>
                <a:gd name="T10" fmla="*/ 231 w 234"/>
                <a:gd name="T11" fmla="*/ 8 h 107"/>
                <a:gd name="T12" fmla="*/ 228 w 234"/>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234" h="107">
                  <a:moveTo>
                    <a:pt x="228" y="0"/>
                  </a:moveTo>
                  <a:lnTo>
                    <a:pt x="225" y="1"/>
                  </a:lnTo>
                  <a:lnTo>
                    <a:pt x="0" y="100"/>
                  </a:lnTo>
                  <a:lnTo>
                    <a:pt x="10" y="107"/>
                  </a:lnTo>
                  <a:lnTo>
                    <a:pt x="234" y="6"/>
                  </a:lnTo>
                  <a:lnTo>
                    <a:pt x="231" y="8"/>
                  </a:lnTo>
                  <a:lnTo>
                    <a:pt x="22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1" name="Freeform 57"/>
            <p:cNvSpPr>
              <a:spLocks/>
            </p:cNvSpPr>
            <p:nvPr/>
          </p:nvSpPr>
          <p:spPr bwMode="auto">
            <a:xfrm>
              <a:off x="4429" y="526"/>
              <a:ext cx="951" cy="119"/>
            </a:xfrm>
            <a:custGeom>
              <a:avLst/>
              <a:gdLst>
                <a:gd name="T0" fmla="*/ 948 w 951"/>
                <a:gd name="T1" fmla="*/ 0 h 119"/>
                <a:gd name="T2" fmla="*/ 948 w 951"/>
                <a:gd name="T3" fmla="*/ 0 h 119"/>
                <a:gd name="T4" fmla="*/ 0 w 951"/>
                <a:gd name="T5" fmla="*/ 111 h 119"/>
                <a:gd name="T6" fmla="*/ 3 w 951"/>
                <a:gd name="T7" fmla="*/ 119 h 119"/>
                <a:gd name="T8" fmla="*/ 951 w 951"/>
                <a:gd name="T9" fmla="*/ 9 h 119"/>
                <a:gd name="T10" fmla="*/ 948 w 951"/>
                <a:gd name="T11" fmla="*/ 9 h 119"/>
                <a:gd name="T12" fmla="*/ 948 w 951"/>
                <a:gd name="T13" fmla="*/ 0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948" y="0"/>
                  </a:moveTo>
                  <a:lnTo>
                    <a:pt x="948" y="0"/>
                  </a:lnTo>
                  <a:lnTo>
                    <a:pt x="0" y="111"/>
                  </a:lnTo>
                  <a:lnTo>
                    <a:pt x="3" y="119"/>
                  </a:lnTo>
                  <a:lnTo>
                    <a:pt x="951" y="9"/>
                  </a:lnTo>
                  <a:lnTo>
                    <a:pt x="948" y="9"/>
                  </a:lnTo>
                  <a:lnTo>
                    <a:pt x="9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2" name="Freeform 58"/>
            <p:cNvSpPr>
              <a:spLocks/>
            </p:cNvSpPr>
            <p:nvPr/>
          </p:nvSpPr>
          <p:spPr bwMode="auto">
            <a:xfrm>
              <a:off x="5377" y="526"/>
              <a:ext cx="54" cy="25"/>
            </a:xfrm>
            <a:custGeom>
              <a:avLst/>
              <a:gdLst>
                <a:gd name="T0" fmla="*/ 54 w 54"/>
                <a:gd name="T1" fmla="*/ 22 h 25"/>
                <a:gd name="T2" fmla="*/ 51 w 54"/>
                <a:gd name="T3" fmla="*/ 20 h 25"/>
                <a:gd name="T4" fmla="*/ 51 w 54"/>
                <a:gd name="T5" fmla="*/ 19 h 25"/>
                <a:gd name="T6" fmla="*/ 47 w 54"/>
                <a:gd name="T7" fmla="*/ 15 h 25"/>
                <a:gd name="T8" fmla="*/ 44 w 54"/>
                <a:gd name="T9" fmla="*/ 14 h 25"/>
                <a:gd name="T10" fmla="*/ 41 w 54"/>
                <a:gd name="T11" fmla="*/ 12 h 25"/>
                <a:gd name="T12" fmla="*/ 38 w 54"/>
                <a:gd name="T13" fmla="*/ 10 h 25"/>
                <a:gd name="T14" fmla="*/ 35 w 54"/>
                <a:gd name="T15" fmla="*/ 9 h 25"/>
                <a:gd name="T16" fmla="*/ 32 w 54"/>
                <a:gd name="T17" fmla="*/ 7 h 25"/>
                <a:gd name="T18" fmla="*/ 28 w 54"/>
                <a:gd name="T19" fmla="*/ 5 h 25"/>
                <a:gd name="T20" fmla="*/ 25 w 54"/>
                <a:gd name="T21" fmla="*/ 5 h 25"/>
                <a:gd name="T22" fmla="*/ 22 w 54"/>
                <a:gd name="T23" fmla="*/ 4 h 25"/>
                <a:gd name="T24" fmla="*/ 19 w 54"/>
                <a:gd name="T25" fmla="*/ 4 h 25"/>
                <a:gd name="T26" fmla="*/ 16 w 54"/>
                <a:gd name="T27" fmla="*/ 2 h 25"/>
                <a:gd name="T28" fmla="*/ 10 w 54"/>
                <a:gd name="T29" fmla="*/ 2 h 25"/>
                <a:gd name="T30" fmla="*/ 10 w 54"/>
                <a:gd name="T31" fmla="*/ 2 h 25"/>
                <a:gd name="T32" fmla="*/ 3 w 54"/>
                <a:gd name="T33" fmla="*/ 2 h 25"/>
                <a:gd name="T34" fmla="*/ 0 w 54"/>
                <a:gd name="T35" fmla="*/ 0 h 25"/>
                <a:gd name="T36" fmla="*/ 0 w 54"/>
                <a:gd name="T37" fmla="*/ 9 h 25"/>
                <a:gd name="T38" fmla="*/ 3 w 54"/>
                <a:gd name="T39" fmla="*/ 9 h 25"/>
                <a:gd name="T40" fmla="*/ 6 w 54"/>
                <a:gd name="T41" fmla="*/ 9 h 25"/>
                <a:gd name="T42" fmla="*/ 6 w 54"/>
                <a:gd name="T43" fmla="*/ 9 h 25"/>
                <a:gd name="T44" fmla="*/ 10 w 54"/>
                <a:gd name="T45" fmla="*/ 10 h 25"/>
                <a:gd name="T46" fmla="*/ 13 w 54"/>
                <a:gd name="T47" fmla="*/ 10 h 25"/>
                <a:gd name="T48" fmla="*/ 16 w 54"/>
                <a:gd name="T49" fmla="*/ 10 h 25"/>
                <a:gd name="T50" fmla="*/ 16 w 54"/>
                <a:gd name="T51" fmla="*/ 12 h 25"/>
                <a:gd name="T52" fmla="*/ 19 w 54"/>
                <a:gd name="T53" fmla="*/ 12 h 25"/>
                <a:gd name="T54" fmla="*/ 22 w 54"/>
                <a:gd name="T55" fmla="*/ 14 h 25"/>
                <a:gd name="T56" fmla="*/ 25 w 54"/>
                <a:gd name="T57" fmla="*/ 14 h 25"/>
                <a:gd name="T58" fmla="*/ 25 w 54"/>
                <a:gd name="T59" fmla="*/ 15 h 25"/>
                <a:gd name="T60" fmla="*/ 28 w 54"/>
                <a:gd name="T61" fmla="*/ 17 h 25"/>
                <a:gd name="T62" fmla="*/ 32 w 54"/>
                <a:gd name="T63" fmla="*/ 19 h 25"/>
                <a:gd name="T64" fmla="*/ 35 w 54"/>
                <a:gd name="T65" fmla="*/ 20 h 25"/>
                <a:gd name="T66" fmla="*/ 38 w 54"/>
                <a:gd name="T67" fmla="*/ 22 h 25"/>
                <a:gd name="T68" fmla="*/ 41 w 54"/>
                <a:gd name="T69" fmla="*/ 25 h 25"/>
                <a:gd name="T70" fmla="*/ 38 w 54"/>
                <a:gd name="T71" fmla="*/ 24 h 25"/>
                <a:gd name="T72" fmla="*/ 54 w 54"/>
                <a:gd name="T73"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4" h="25">
                  <a:moveTo>
                    <a:pt x="54" y="22"/>
                  </a:moveTo>
                  <a:lnTo>
                    <a:pt x="51" y="20"/>
                  </a:lnTo>
                  <a:lnTo>
                    <a:pt x="51" y="19"/>
                  </a:lnTo>
                  <a:lnTo>
                    <a:pt x="47" y="15"/>
                  </a:lnTo>
                  <a:lnTo>
                    <a:pt x="44" y="14"/>
                  </a:lnTo>
                  <a:lnTo>
                    <a:pt x="41" y="12"/>
                  </a:lnTo>
                  <a:lnTo>
                    <a:pt x="38" y="10"/>
                  </a:lnTo>
                  <a:lnTo>
                    <a:pt x="35" y="9"/>
                  </a:lnTo>
                  <a:lnTo>
                    <a:pt x="32" y="7"/>
                  </a:lnTo>
                  <a:lnTo>
                    <a:pt x="28" y="5"/>
                  </a:lnTo>
                  <a:lnTo>
                    <a:pt x="25" y="5"/>
                  </a:lnTo>
                  <a:lnTo>
                    <a:pt x="22" y="4"/>
                  </a:lnTo>
                  <a:lnTo>
                    <a:pt x="19" y="4"/>
                  </a:lnTo>
                  <a:lnTo>
                    <a:pt x="16" y="2"/>
                  </a:lnTo>
                  <a:lnTo>
                    <a:pt x="10" y="2"/>
                  </a:lnTo>
                  <a:lnTo>
                    <a:pt x="10" y="2"/>
                  </a:lnTo>
                  <a:lnTo>
                    <a:pt x="3" y="2"/>
                  </a:lnTo>
                  <a:lnTo>
                    <a:pt x="0" y="0"/>
                  </a:lnTo>
                  <a:lnTo>
                    <a:pt x="0" y="9"/>
                  </a:lnTo>
                  <a:lnTo>
                    <a:pt x="3" y="9"/>
                  </a:lnTo>
                  <a:lnTo>
                    <a:pt x="6" y="9"/>
                  </a:lnTo>
                  <a:lnTo>
                    <a:pt x="6" y="9"/>
                  </a:lnTo>
                  <a:lnTo>
                    <a:pt x="10" y="10"/>
                  </a:lnTo>
                  <a:lnTo>
                    <a:pt x="13" y="10"/>
                  </a:lnTo>
                  <a:lnTo>
                    <a:pt x="16" y="10"/>
                  </a:lnTo>
                  <a:lnTo>
                    <a:pt x="16" y="12"/>
                  </a:lnTo>
                  <a:lnTo>
                    <a:pt x="19" y="12"/>
                  </a:lnTo>
                  <a:lnTo>
                    <a:pt x="22" y="14"/>
                  </a:lnTo>
                  <a:lnTo>
                    <a:pt x="25" y="14"/>
                  </a:lnTo>
                  <a:lnTo>
                    <a:pt x="25" y="15"/>
                  </a:lnTo>
                  <a:lnTo>
                    <a:pt x="28" y="17"/>
                  </a:lnTo>
                  <a:lnTo>
                    <a:pt x="32" y="19"/>
                  </a:lnTo>
                  <a:lnTo>
                    <a:pt x="35" y="20"/>
                  </a:lnTo>
                  <a:lnTo>
                    <a:pt x="38" y="22"/>
                  </a:lnTo>
                  <a:lnTo>
                    <a:pt x="41" y="25"/>
                  </a:lnTo>
                  <a:lnTo>
                    <a:pt x="38" y="24"/>
                  </a:lnTo>
                  <a:lnTo>
                    <a:pt x="54"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3" name="Freeform 59"/>
            <p:cNvSpPr>
              <a:spLocks/>
            </p:cNvSpPr>
            <p:nvPr/>
          </p:nvSpPr>
          <p:spPr bwMode="auto">
            <a:xfrm>
              <a:off x="5415" y="548"/>
              <a:ext cx="38" cy="55"/>
            </a:xfrm>
            <a:custGeom>
              <a:avLst/>
              <a:gdLst>
                <a:gd name="T0" fmla="*/ 38 w 38"/>
                <a:gd name="T1" fmla="*/ 55 h 55"/>
                <a:gd name="T2" fmla="*/ 38 w 38"/>
                <a:gd name="T3" fmla="*/ 55 h 55"/>
                <a:gd name="T4" fmla="*/ 16 w 38"/>
                <a:gd name="T5" fmla="*/ 0 h 55"/>
                <a:gd name="T6" fmla="*/ 0 w 38"/>
                <a:gd name="T7" fmla="*/ 2 h 55"/>
                <a:gd name="T8" fmla="*/ 22 w 38"/>
                <a:gd name="T9" fmla="*/ 55 h 55"/>
                <a:gd name="T10" fmla="*/ 22 w 38"/>
                <a:gd name="T11" fmla="*/ 55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5"/>
                  </a:lnTo>
                  <a:lnTo>
                    <a:pt x="16" y="0"/>
                  </a:lnTo>
                  <a:lnTo>
                    <a:pt x="0" y="2"/>
                  </a:lnTo>
                  <a:lnTo>
                    <a:pt x="22" y="55"/>
                  </a:lnTo>
                  <a:lnTo>
                    <a:pt x="22" y="55"/>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grpSp>
      <p:sp>
        <p:nvSpPr>
          <p:cNvPr id="64" name="مربع نص 63"/>
          <p:cNvSpPr txBox="1"/>
          <p:nvPr/>
        </p:nvSpPr>
        <p:spPr>
          <a:xfrm>
            <a:off x="71928" y="87527"/>
            <a:ext cx="3664105" cy="2492990"/>
          </a:xfrm>
          <a:prstGeom prst="rect">
            <a:avLst/>
          </a:prstGeom>
          <a:noFill/>
        </p:spPr>
        <p:txBody>
          <a:bodyPr wrap="square" rtlCol="1">
            <a:spAutoFit/>
          </a:bodyPr>
          <a:lstStyle/>
          <a:p>
            <a:pPr algn="ctr" fontAlgn="auto">
              <a:spcBef>
                <a:spcPts val="0"/>
              </a:spcBef>
              <a:spcAft>
                <a:spcPts val="0"/>
              </a:spcAft>
              <a:defRPr/>
            </a:pPr>
            <a:r>
              <a:rPr lang="ar-SA" sz="2400" b="1" dirty="0">
                <a:solidFill>
                  <a:srgbClr val="00B050"/>
                </a:solidFill>
              </a:rPr>
              <a:t>الهدف :</a:t>
            </a:r>
            <a:r>
              <a:rPr lang="ar-EG" dirty="0">
                <a:ln>
                  <a:solidFill>
                    <a:srgbClr val="002060"/>
                  </a:solidFill>
                </a:ln>
              </a:rPr>
              <a:t>1- </a:t>
            </a:r>
            <a:r>
              <a:rPr lang="ar-SA" dirty="0">
                <a:ln>
                  <a:solidFill>
                    <a:srgbClr val="002060"/>
                  </a:solidFill>
                </a:ln>
              </a:rPr>
              <a:t>أبين معاني الكلمات الغريبة. </a:t>
            </a:r>
            <a:endParaRPr lang="en-US" dirty="0">
              <a:ln>
                <a:solidFill>
                  <a:srgbClr val="002060"/>
                </a:solidFill>
              </a:ln>
            </a:endParaRPr>
          </a:p>
          <a:p>
            <a:pPr algn="ctr" fontAlgn="auto">
              <a:spcBef>
                <a:spcPts val="0"/>
              </a:spcBef>
              <a:spcAft>
                <a:spcPts val="0"/>
              </a:spcAft>
              <a:defRPr/>
            </a:pPr>
            <a:r>
              <a:rPr lang="ar-EG" dirty="0">
                <a:ln>
                  <a:solidFill>
                    <a:srgbClr val="002060"/>
                  </a:solidFill>
                </a:ln>
              </a:rPr>
              <a:t>2- </a:t>
            </a:r>
            <a:r>
              <a:rPr lang="ar-SA" dirty="0">
                <a:ln>
                  <a:solidFill>
                    <a:srgbClr val="002060"/>
                  </a:solidFill>
                </a:ln>
              </a:rPr>
              <a:t>أفسر الآيات (1-4) من سورة الجمعة تفسيراً سليماً. </a:t>
            </a:r>
            <a:endParaRPr lang="en-US" dirty="0">
              <a:ln>
                <a:solidFill>
                  <a:srgbClr val="002060"/>
                </a:solidFill>
              </a:ln>
            </a:endParaRPr>
          </a:p>
          <a:p>
            <a:pPr algn="ctr" fontAlgn="auto">
              <a:spcBef>
                <a:spcPts val="0"/>
              </a:spcBef>
              <a:spcAft>
                <a:spcPts val="0"/>
              </a:spcAft>
              <a:defRPr/>
            </a:pPr>
            <a:r>
              <a:rPr lang="ar-SA" dirty="0">
                <a:ln>
                  <a:solidFill>
                    <a:srgbClr val="002060"/>
                  </a:solidFill>
                </a:ln>
              </a:rPr>
              <a:t>3</a:t>
            </a:r>
            <a:r>
              <a:rPr lang="ar-EG" dirty="0">
                <a:ln>
                  <a:solidFill>
                    <a:srgbClr val="002060"/>
                  </a:solidFill>
                </a:ln>
              </a:rPr>
              <a:t>- </a:t>
            </a:r>
            <a:r>
              <a:rPr lang="ar-SA" dirty="0">
                <a:ln>
                  <a:solidFill>
                    <a:srgbClr val="002060"/>
                  </a:solidFill>
                </a:ln>
              </a:rPr>
              <a:t>استشعر فضل الله تعالى على العرب ببعثة محمد </a:t>
            </a:r>
            <a:r>
              <a:rPr lang="ar-SA" dirty="0">
                <a:ln>
                  <a:solidFill>
                    <a:srgbClr val="002060"/>
                  </a:solidFill>
                </a:ln>
                <a:sym typeface="AGA Arabesque"/>
              </a:rPr>
              <a:t></a:t>
            </a:r>
            <a:r>
              <a:rPr lang="ar-EG" dirty="0">
                <a:ln>
                  <a:solidFill>
                    <a:srgbClr val="002060"/>
                  </a:solidFill>
                </a:ln>
                <a:sym typeface="AGA Arabesque"/>
              </a:rPr>
              <a:t> </a:t>
            </a:r>
            <a:r>
              <a:rPr lang="ar-SA" dirty="0">
                <a:ln>
                  <a:solidFill>
                    <a:srgbClr val="002060"/>
                  </a:solidFill>
                </a:ln>
              </a:rPr>
              <a:t>.</a:t>
            </a:r>
          </a:p>
          <a:p>
            <a:pPr algn="ctr">
              <a:defRPr/>
            </a:pPr>
            <a:r>
              <a:rPr lang="ar-SA" dirty="0">
                <a:ln>
                  <a:solidFill>
                    <a:srgbClr val="002060"/>
                  </a:solidFill>
                </a:ln>
              </a:rPr>
              <a:t>           4</a:t>
            </a:r>
            <a:r>
              <a:rPr lang="ar-EG" dirty="0">
                <a:ln>
                  <a:solidFill>
                    <a:srgbClr val="002060"/>
                  </a:solidFill>
                </a:ln>
              </a:rPr>
              <a:t>- </a:t>
            </a:r>
            <a:r>
              <a:rPr lang="ar-SA" dirty="0">
                <a:ln>
                  <a:solidFill>
                    <a:srgbClr val="002060"/>
                  </a:solidFill>
                </a:ln>
              </a:rPr>
              <a:t>استنبط الفوائد والأحكام من الآيات. </a:t>
            </a:r>
            <a:endParaRPr lang="en-US" dirty="0">
              <a:ln>
                <a:solidFill>
                  <a:srgbClr val="002060"/>
                </a:solidFill>
              </a:ln>
            </a:endParaRPr>
          </a:p>
          <a:p>
            <a:endParaRPr lang="en-US" sz="2400" dirty="0">
              <a:solidFill>
                <a:srgbClr val="7030A0"/>
              </a:solidFill>
            </a:endParaRPr>
          </a:p>
          <a:p>
            <a:endParaRPr lang="ar-SA" b="1" dirty="0">
              <a:solidFill>
                <a:srgbClr val="002060"/>
              </a:solidFill>
            </a:endParaRPr>
          </a:p>
        </p:txBody>
      </p:sp>
      <p:sp>
        <p:nvSpPr>
          <p:cNvPr id="65" name="مستطيل مستدير الزوايا 64"/>
          <p:cNvSpPr/>
          <p:nvPr/>
        </p:nvSpPr>
        <p:spPr>
          <a:xfrm flipH="1">
            <a:off x="899592" y="4212045"/>
            <a:ext cx="7545788" cy="1161172"/>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fontAlgn="auto">
              <a:spcBef>
                <a:spcPts val="0"/>
              </a:spcBef>
              <a:spcAft>
                <a:spcPts val="0"/>
              </a:spcAft>
              <a:defRPr/>
            </a:pPr>
            <a:r>
              <a:rPr lang="ar-SA" sz="2800" b="1" dirty="0">
                <a:solidFill>
                  <a:srgbClr val="C00000"/>
                </a:solidFill>
              </a:rPr>
              <a:t>ـ </a:t>
            </a:r>
            <a:r>
              <a:rPr lang="ar-SA" sz="2800" b="1" dirty="0" err="1">
                <a:solidFill>
                  <a:srgbClr val="C00000"/>
                </a:solidFill>
              </a:rPr>
              <a:t>مالمقصود</a:t>
            </a:r>
            <a:r>
              <a:rPr lang="ar-SA" sz="2800" b="1" dirty="0">
                <a:solidFill>
                  <a:srgbClr val="C00000"/>
                </a:solidFill>
              </a:rPr>
              <a:t> من قوله تعالى: ( وآخرين </a:t>
            </a:r>
            <a:r>
              <a:rPr lang="ar-SA" sz="2800" b="1" dirty="0" err="1">
                <a:solidFill>
                  <a:srgbClr val="C00000"/>
                </a:solidFill>
              </a:rPr>
              <a:t>منهملما</a:t>
            </a:r>
            <a:r>
              <a:rPr lang="ar-SA" sz="2800" b="1" dirty="0">
                <a:solidFill>
                  <a:srgbClr val="C00000"/>
                </a:solidFill>
              </a:rPr>
              <a:t> يلحقوا بهم ) ؟  ـ استنبطي الفوائد من الآية  ؟</a:t>
            </a:r>
            <a:endParaRPr lang="en-US" sz="2800" b="1" dirty="0">
              <a:solidFill>
                <a:srgbClr val="C00000"/>
              </a:solidFill>
            </a:endParaRPr>
          </a:p>
        </p:txBody>
      </p:sp>
    </p:spTree>
    <p:extLst>
      <p:ext uri="{BB962C8B-B14F-4D97-AF65-F5344CB8AC3E}">
        <p14:creationId xmlns:p14="http://schemas.microsoft.com/office/powerpoint/2010/main" val="222341263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832648B4-E9A3-4E58-BF28-94C382DFC2A1}"/>
              </a:ext>
            </a:extLst>
          </p:cNvPr>
          <p:cNvSpPr/>
          <p:nvPr/>
        </p:nvSpPr>
        <p:spPr>
          <a:xfrm>
            <a:off x="467544" y="1916832"/>
            <a:ext cx="8208912" cy="3708412"/>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SA" altLang="ru-RU" sz="3200" b="1">
                <a:solidFill>
                  <a:srgbClr val="002060"/>
                </a:solidFill>
                <a:cs typeface="Times New Roman" panose="02020603050405020304" pitchFamily="18" charset="0"/>
              </a:rPr>
              <a:t>{ </a:t>
            </a:r>
            <a:r>
              <a:rPr lang="ar-SA" altLang="ru-RU" sz="3200" b="1">
                <a:solidFill>
                  <a:schemeClr val="tx2">
                    <a:lumMod val="75000"/>
                  </a:schemeClr>
                </a:solidFill>
                <a:cs typeface="Times New Roman" panose="02020603050405020304" pitchFamily="18" charset="0"/>
              </a:rPr>
              <a:t>يُسَبِّحُ لِلَّهِ مَا فِي السَّمَوَاتِ وَمَا فِي الأَرْضِ الْمَلِكِ الْقُدُّوسِ الْعَزِيزِ الْحَكِيمِ (1) هُوَ الَّذِي بَعَثَ فِي الأُمِّيِّينَ رَسُولاً مِنْهُمْ يَتْلُو عَلَيْهِمْ آيَاتِهِ وَيُزَكِّيهِمْ وَيُعَلِّمُهُمْ الْكِتَابَ وَالْحِكْمَةَ وَإِنْ كَانُوا مِنْ قَبْلُ لَفِي ضَلالٍ مُبِينٍ (2) </a:t>
            </a:r>
            <a:r>
              <a:rPr lang="ar-SA" altLang="ru-RU" sz="3200" b="1">
                <a:solidFill>
                  <a:schemeClr val="accent1">
                    <a:lumMod val="50000"/>
                  </a:schemeClr>
                </a:solidFill>
                <a:cs typeface="Times New Roman" panose="02020603050405020304" pitchFamily="18" charset="0"/>
              </a:rPr>
              <a:t>وَآخَرِينَ مِنْهُمْ لَمَّا يَلْحَقُوا بِهِمْ وَهُوَ الْعَزِيزُ الْحَكِيمُ (3</a:t>
            </a:r>
            <a:r>
              <a:rPr lang="ar-SA" altLang="ru-RU" sz="3200" b="1">
                <a:solidFill>
                  <a:schemeClr val="accent3">
                    <a:lumMod val="75000"/>
                  </a:schemeClr>
                </a:solidFill>
                <a:cs typeface="Times New Roman" panose="02020603050405020304" pitchFamily="18" charset="0"/>
              </a:rPr>
              <a:t>) ذَلِكَ فَضْلُ اللَّهِ يُؤْتِيهِ مَنْ يَشَاءُ وَاللَّهُ ذُو الْفَضْلِ الْعَظِيمِ (4)}. </a:t>
            </a:r>
            <a:endParaRPr lang="ar-SA" altLang="ru-RU" sz="3200" b="1" dirty="0">
              <a:solidFill>
                <a:schemeClr val="accent3">
                  <a:lumMod val="75000"/>
                </a:schemeClr>
              </a:solidFill>
            </a:endParaRPr>
          </a:p>
        </p:txBody>
      </p:sp>
      <p:sp>
        <p:nvSpPr>
          <p:cNvPr id="4" name="مستطيل مستدير الزوايا 8">
            <a:extLst>
              <a:ext uri="{FF2B5EF4-FFF2-40B4-BE49-F238E27FC236}">
                <a16:creationId xmlns:a16="http://schemas.microsoft.com/office/drawing/2014/main" id="{4BBA0CCB-396C-1098-F937-6274EA7DB322}"/>
              </a:ext>
            </a:extLst>
          </p:cNvPr>
          <p:cNvSpPr/>
          <p:nvPr/>
        </p:nvSpPr>
        <p:spPr>
          <a:xfrm flipH="1">
            <a:off x="3851920" y="764704"/>
            <a:ext cx="4428256" cy="504056"/>
          </a:xfrm>
          <a:prstGeom prst="roundRect">
            <a:avLst/>
          </a:prstGeom>
          <a:ln/>
        </p:spPr>
        <p:style>
          <a:lnRef idx="1">
            <a:schemeClr val="dk1"/>
          </a:lnRef>
          <a:fillRef idx="2">
            <a:schemeClr val="dk1"/>
          </a:fillRef>
          <a:effectRef idx="1">
            <a:schemeClr val="dk1"/>
          </a:effectRef>
          <a:fontRef idx="minor">
            <a:schemeClr val="dk1"/>
          </a:fontRef>
        </p:style>
        <p:txBody>
          <a:bodyPr rtlCol="1" anchor="ctr"/>
          <a:lstStyle/>
          <a:p>
            <a:pPr algn="ctr" fontAlgn="auto">
              <a:spcBef>
                <a:spcPts val="0"/>
              </a:spcBef>
              <a:spcAft>
                <a:spcPts val="0"/>
              </a:spcAft>
              <a:defRPr/>
            </a:pPr>
            <a:r>
              <a:rPr lang="ar-SA" sz="3200" b="1" dirty="0">
                <a:solidFill>
                  <a:schemeClr val="accent2">
                    <a:lumMod val="75000"/>
                  </a:schemeClr>
                </a:solidFill>
              </a:rPr>
              <a:t>تفسير سورة الجمعة ( 1 ـ 4 )</a:t>
            </a:r>
            <a:endParaRPr lang="en-US" sz="2800" b="1" dirty="0">
              <a:solidFill>
                <a:schemeClr val="accent2">
                  <a:lumMod val="75000"/>
                </a:schemeClr>
              </a:solidFill>
            </a:endParaRPr>
          </a:p>
        </p:txBody>
      </p:sp>
    </p:spTree>
    <p:extLst>
      <p:ext uri="{BB962C8B-B14F-4D97-AF65-F5344CB8AC3E}">
        <p14:creationId xmlns:p14="http://schemas.microsoft.com/office/powerpoint/2010/main" val="780010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flipH="1">
            <a:off x="119569" y="2403388"/>
            <a:ext cx="8796738" cy="1681814"/>
          </a:xfrm>
          <a:prstGeom prst="roundRect">
            <a:avLst/>
          </a:prstGeom>
        </p:spPr>
        <p:style>
          <a:lnRef idx="2">
            <a:schemeClr val="accent2"/>
          </a:lnRef>
          <a:fillRef idx="1">
            <a:schemeClr val="lt1"/>
          </a:fillRef>
          <a:effectRef idx="0">
            <a:schemeClr val="accent2"/>
          </a:effectRef>
          <a:fontRef idx="minor">
            <a:schemeClr val="dk1"/>
          </a:fontRef>
        </p:style>
        <p:txBody>
          <a:bodyPr rtlCol="1" anchor="ctr"/>
          <a:lstStyle/>
          <a:p>
            <a:pPr fontAlgn="auto">
              <a:spcBef>
                <a:spcPts val="0"/>
              </a:spcBef>
              <a:spcAft>
                <a:spcPts val="0"/>
              </a:spcAft>
              <a:defRPr/>
            </a:pPr>
            <a:r>
              <a:rPr lang="ar-SA" altLang="ru-RU" sz="2800" b="1" dirty="0">
                <a:solidFill>
                  <a:schemeClr val="accent3">
                    <a:lumMod val="75000"/>
                  </a:schemeClr>
                </a:solidFill>
                <a:cs typeface="Times New Roman" panose="02020603050405020304" pitchFamily="18" charset="0"/>
              </a:rPr>
              <a:t>( ذَلِكَ فَضْلُ اللَّهِ يُؤْتِيهِ مَنْ يَشَاءُ وَاللَّهُ ذُو الْفَضْلِ الْعَظِيمِ (4)}.</a:t>
            </a:r>
            <a:endParaRPr lang="en-US" sz="2800" dirty="0">
              <a:solidFill>
                <a:srgbClr val="C00000"/>
              </a:solidFill>
            </a:endParaRPr>
          </a:p>
        </p:txBody>
      </p:sp>
      <p:grpSp>
        <p:nvGrpSpPr>
          <p:cNvPr id="7" name="Group 4"/>
          <p:cNvGrpSpPr>
            <a:grpSpLocks noChangeAspect="1"/>
          </p:cNvGrpSpPr>
          <p:nvPr/>
        </p:nvGrpSpPr>
        <p:grpSpPr bwMode="auto">
          <a:xfrm>
            <a:off x="5467" y="-12165"/>
            <a:ext cx="4494525" cy="2277878"/>
            <a:chOff x="2245" y="210"/>
            <a:chExt cx="3230" cy="589"/>
          </a:xfrm>
        </p:grpSpPr>
        <p:sp>
          <p:nvSpPr>
            <p:cNvPr id="8" name="AutoShape 3"/>
            <p:cNvSpPr>
              <a:spLocks noChangeAspect="1" noChangeArrowheads="1" noTextEdit="1"/>
            </p:cNvSpPr>
            <p:nvPr/>
          </p:nvSpPr>
          <p:spPr bwMode="auto">
            <a:xfrm>
              <a:off x="2245" y="210"/>
              <a:ext cx="3230" cy="589"/>
            </a:xfrm>
            <a:prstGeom prst="rect">
              <a:avLst/>
            </a:prstGeom>
            <a:solidFill>
              <a:srgbClr val="ED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9" name="Freeform 5"/>
            <p:cNvSpPr>
              <a:spLocks/>
            </p:cNvSpPr>
            <p:nvPr/>
          </p:nvSpPr>
          <p:spPr bwMode="auto">
            <a:xfrm>
              <a:off x="2327" y="735"/>
              <a:ext cx="1849" cy="15"/>
            </a:xfrm>
            <a:custGeom>
              <a:avLst/>
              <a:gdLst>
                <a:gd name="T0" fmla="*/ 0 w 1849"/>
                <a:gd name="T1" fmla="*/ 15 h 15"/>
                <a:gd name="T2" fmla="*/ 0 w 1849"/>
                <a:gd name="T3" fmla="*/ 15 h 15"/>
                <a:gd name="T4" fmla="*/ 1849 w 1849"/>
                <a:gd name="T5" fmla="*/ 15 h 15"/>
                <a:gd name="T6" fmla="*/ 1849 w 1849"/>
                <a:gd name="T7" fmla="*/ 0 h 15"/>
                <a:gd name="T8" fmla="*/ 0 w 1849"/>
                <a:gd name="T9" fmla="*/ 0 h 15"/>
                <a:gd name="T10" fmla="*/ 0 w 1849"/>
                <a:gd name="T11" fmla="*/ 0 h 15"/>
                <a:gd name="T12" fmla="*/ 0 w 184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1849" h="15">
                  <a:moveTo>
                    <a:pt x="0" y="15"/>
                  </a:moveTo>
                  <a:lnTo>
                    <a:pt x="0" y="15"/>
                  </a:lnTo>
                  <a:lnTo>
                    <a:pt x="1849" y="15"/>
                  </a:lnTo>
                  <a:lnTo>
                    <a:pt x="1849" y="0"/>
                  </a:lnTo>
                  <a:lnTo>
                    <a:pt x="0" y="0"/>
                  </a:lnTo>
                  <a:lnTo>
                    <a:pt x="0" y="0"/>
                  </a:lnTo>
                  <a:lnTo>
                    <a:pt x="0" y="1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 name="Freeform 6"/>
            <p:cNvSpPr>
              <a:spLocks/>
            </p:cNvSpPr>
            <p:nvPr/>
          </p:nvSpPr>
          <p:spPr bwMode="auto">
            <a:xfrm>
              <a:off x="2245" y="709"/>
              <a:ext cx="82" cy="41"/>
            </a:xfrm>
            <a:custGeom>
              <a:avLst/>
              <a:gdLst>
                <a:gd name="T0" fmla="*/ 0 w 82"/>
                <a:gd name="T1" fmla="*/ 0 h 41"/>
                <a:gd name="T2" fmla="*/ 0 w 82"/>
                <a:gd name="T3" fmla="*/ 0 h 41"/>
                <a:gd name="T4" fmla="*/ 0 w 82"/>
                <a:gd name="T5" fmla="*/ 3 h 41"/>
                <a:gd name="T6" fmla="*/ 3 w 82"/>
                <a:gd name="T7" fmla="*/ 8 h 41"/>
                <a:gd name="T8" fmla="*/ 3 w 82"/>
                <a:gd name="T9" fmla="*/ 11 h 41"/>
                <a:gd name="T10" fmla="*/ 6 w 82"/>
                <a:gd name="T11" fmla="*/ 16 h 41"/>
                <a:gd name="T12" fmla="*/ 9 w 82"/>
                <a:gd name="T13" fmla="*/ 20 h 41"/>
                <a:gd name="T14" fmla="*/ 16 w 82"/>
                <a:gd name="T15" fmla="*/ 23 h 41"/>
                <a:gd name="T16" fmla="*/ 19 w 82"/>
                <a:gd name="T17" fmla="*/ 26 h 41"/>
                <a:gd name="T18" fmla="*/ 25 w 82"/>
                <a:gd name="T19" fmla="*/ 30 h 41"/>
                <a:gd name="T20" fmla="*/ 28 w 82"/>
                <a:gd name="T21" fmla="*/ 31 h 41"/>
                <a:gd name="T22" fmla="*/ 35 w 82"/>
                <a:gd name="T23" fmla="*/ 35 h 41"/>
                <a:gd name="T24" fmla="*/ 44 w 82"/>
                <a:gd name="T25" fmla="*/ 36 h 41"/>
                <a:gd name="T26" fmla="*/ 51 w 82"/>
                <a:gd name="T27" fmla="*/ 38 h 41"/>
                <a:gd name="T28" fmla="*/ 57 w 82"/>
                <a:gd name="T29" fmla="*/ 40 h 41"/>
                <a:gd name="T30" fmla="*/ 66 w 82"/>
                <a:gd name="T31" fmla="*/ 41 h 41"/>
                <a:gd name="T32" fmla="*/ 73 w 82"/>
                <a:gd name="T33" fmla="*/ 41 h 41"/>
                <a:gd name="T34" fmla="*/ 82 w 82"/>
                <a:gd name="T35" fmla="*/ 41 h 41"/>
                <a:gd name="T36" fmla="*/ 82 w 82"/>
                <a:gd name="T37" fmla="*/ 26 h 41"/>
                <a:gd name="T38" fmla="*/ 76 w 82"/>
                <a:gd name="T39" fmla="*/ 26 h 41"/>
                <a:gd name="T40" fmla="*/ 73 w 82"/>
                <a:gd name="T41" fmla="*/ 26 h 41"/>
                <a:gd name="T42" fmla="*/ 66 w 82"/>
                <a:gd name="T43" fmla="*/ 25 h 41"/>
                <a:gd name="T44" fmla="*/ 63 w 82"/>
                <a:gd name="T45" fmla="*/ 25 h 41"/>
                <a:gd name="T46" fmla="*/ 57 w 82"/>
                <a:gd name="T47" fmla="*/ 23 h 41"/>
                <a:gd name="T48" fmla="*/ 54 w 82"/>
                <a:gd name="T49" fmla="*/ 21 h 41"/>
                <a:gd name="T50" fmla="*/ 47 w 82"/>
                <a:gd name="T51" fmla="*/ 20 h 41"/>
                <a:gd name="T52" fmla="*/ 44 w 82"/>
                <a:gd name="T53" fmla="*/ 18 h 41"/>
                <a:gd name="T54" fmla="*/ 41 w 82"/>
                <a:gd name="T55" fmla="*/ 16 h 41"/>
                <a:gd name="T56" fmla="*/ 38 w 82"/>
                <a:gd name="T57" fmla="*/ 15 h 41"/>
                <a:gd name="T58" fmla="*/ 35 w 82"/>
                <a:gd name="T59" fmla="*/ 11 h 41"/>
                <a:gd name="T60" fmla="*/ 35 w 82"/>
                <a:gd name="T61" fmla="*/ 10 h 41"/>
                <a:gd name="T62" fmla="*/ 32 w 82"/>
                <a:gd name="T63" fmla="*/ 6 h 41"/>
                <a:gd name="T64" fmla="*/ 32 w 82"/>
                <a:gd name="T65" fmla="*/ 5 h 41"/>
                <a:gd name="T66" fmla="*/ 28 w 82"/>
                <a:gd name="T67" fmla="*/ 1 h 41"/>
                <a:gd name="T68" fmla="*/ 28 w 82"/>
                <a:gd name="T69" fmla="*/ 0 h 41"/>
                <a:gd name="T70" fmla="*/ 28 w 82"/>
                <a:gd name="T71" fmla="*/ 0 h 41"/>
                <a:gd name="T72" fmla="*/ 0 w 82"/>
                <a:gd name="T73"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0"/>
                  </a:moveTo>
                  <a:lnTo>
                    <a:pt x="0" y="0"/>
                  </a:lnTo>
                  <a:lnTo>
                    <a:pt x="0" y="3"/>
                  </a:lnTo>
                  <a:lnTo>
                    <a:pt x="3" y="8"/>
                  </a:lnTo>
                  <a:lnTo>
                    <a:pt x="3" y="11"/>
                  </a:lnTo>
                  <a:lnTo>
                    <a:pt x="6" y="16"/>
                  </a:lnTo>
                  <a:lnTo>
                    <a:pt x="9" y="20"/>
                  </a:lnTo>
                  <a:lnTo>
                    <a:pt x="16" y="23"/>
                  </a:lnTo>
                  <a:lnTo>
                    <a:pt x="19" y="26"/>
                  </a:lnTo>
                  <a:lnTo>
                    <a:pt x="25" y="30"/>
                  </a:lnTo>
                  <a:lnTo>
                    <a:pt x="28" y="31"/>
                  </a:lnTo>
                  <a:lnTo>
                    <a:pt x="35" y="35"/>
                  </a:lnTo>
                  <a:lnTo>
                    <a:pt x="44" y="36"/>
                  </a:lnTo>
                  <a:lnTo>
                    <a:pt x="51" y="38"/>
                  </a:lnTo>
                  <a:lnTo>
                    <a:pt x="57" y="40"/>
                  </a:lnTo>
                  <a:lnTo>
                    <a:pt x="66" y="41"/>
                  </a:lnTo>
                  <a:lnTo>
                    <a:pt x="73" y="41"/>
                  </a:lnTo>
                  <a:lnTo>
                    <a:pt x="82" y="41"/>
                  </a:lnTo>
                  <a:lnTo>
                    <a:pt x="82" y="26"/>
                  </a:lnTo>
                  <a:lnTo>
                    <a:pt x="76" y="26"/>
                  </a:lnTo>
                  <a:lnTo>
                    <a:pt x="73" y="26"/>
                  </a:lnTo>
                  <a:lnTo>
                    <a:pt x="66" y="25"/>
                  </a:lnTo>
                  <a:lnTo>
                    <a:pt x="63" y="25"/>
                  </a:lnTo>
                  <a:lnTo>
                    <a:pt x="57" y="23"/>
                  </a:lnTo>
                  <a:lnTo>
                    <a:pt x="54" y="21"/>
                  </a:lnTo>
                  <a:lnTo>
                    <a:pt x="47" y="20"/>
                  </a:lnTo>
                  <a:lnTo>
                    <a:pt x="44" y="18"/>
                  </a:lnTo>
                  <a:lnTo>
                    <a:pt x="41" y="16"/>
                  </a:lnTo>
                  <a:lnTo>
                    <a:pt x="38" y="15"/>
                  </a:lnTo>
                  <a:lnTo>
                    <a:pt x="35" y="11"/>
                  </a:lnTo>
                  <a:lnTo>
                    <a:pt x="35" y="10"/>
                  </a:lnTo>
                  <a:lnTo>
                    <a:pt x="32" y="6"/>
                  </a:lnTo>
                  <a:lnTo>
                    <a:pt x="32" y="5"/>
                  </a:lnTo>
                  <a:lnTo>
                    <a:pt x="28" y="1"/>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1" name="Freeform 7"/>
            <p:cNvSpPr>
              <a:spLocks/>
            </p:cNvSpPr>
            <p:nvPr/>
          </p:nvSpPr>
          <p:spPr bwMode="auto">
            <a:xfrm>
              <a:off x="2245" y="254"/>
              <a:ext cx="28" cy="455"/>
            </a:xfrm>
            <a:custGeom>
              <a:avLst/>
              <a:gdLst>
                <a:gd name="T0" fmla="*/ 0 w 28"/>
                <a:gd name="T1" fmla="*/ 0 h 455"/>
                <a:gd name="T2" fmla="*/ 0 w 28"/>
                <a:gd name="T3" fmla="*/ 0 h 455"/>
                <a:gd name="T4" fmla="*/ 0 w 28"/>
                <a:gd name="T5" fmla="*/ 455 h 455"/>
                <a:gd name="T6" fmla="*/ 28 w 28"/>
                <a:gd name="T7" fmla="*/ 455 h 455"/>
                <a:gd name="T8" fmla="*/ 28 w 28"/>
                <a:gd name="T9" fmla="*/ 0 h 455"/>
                <a:gd name="T10" fmla="*/ 28 w 28"/>
                <a:gd name="T11" fmla="*/ 0 h 455"/>
                <a:gd name="T12" fmla="*/ 0 w 28"/>
                <a:gd name="T13" fmla="*/ 0 h 455"/>
              </a:gdLst>
              <a:ahLst/>
              <a:cxnLst>
                <a:cxn ang="0">
                  <a:pos x="T0" y="T1"/>
                </a:cxn>
                <a:cxn ang="0">
                  <a:pos x="T2" y="T3"/>
                </a:cxn>
                <a:cxn ang="0">
                  <a:pos x="T4" y="T5"/>
                </a:cxn>
                <a:cxn ang="0">
                  <a:pos x="T6" y="T7"/>
                </a:cxn>
                <a:cxn ang="0">
                  <a:pos x="T8" y="T9"/>
                </a:cxn>
                <a:cxn ang="0">
                  <a:pos x="T10" y="T11"/>
                </a:cxn>
                <a:cxn ang="0">
                  <a:pos x="T12" y="T13"/>
                </a:cxn>
              </a:cxnLst>
              <a:rect l="0" t="0" r="r" b="b"/>
              <a:pathLst>
                <a:path w="28" h="455">
                  <a:moveTo>
                    <a:pt x="0" y="0"/>
                  </a:moveTo>
                  <a:lnTo>
                    <a:pt x="0" y="0"/>
                  </a:lnTo>
                  <a:lnTo>
                    <a:pt x="0" y="455"/>
                  </a:lnTo>
                  <a:lnTo>
                    <a:pt x="28" y="455"/>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2" name="Freeform 8"/>
            <p:cNvSpPr>
              <a:spLocks/>
            </p:cNvSpPr>
            <p:nvPr/>
          </p:nvSpPr>
          <p:spPr bwMode="auto">
            <a:xfrm>
              <a:off x="2245" y="210"/>
              <a:ext cx="82" cy="44"/>
            </a:xfrm>
            <a:custGeom>
              <a:avLst/>
              <a:gdLst>
                <a:gd name="T0" fmla="*/ 82 w 82"/>
                <a:gd name="T1" fmla="*/ 0 h 44"/>
                <a:gd name="T2" fmla="*/ 82 w 82"/>
                <a:gd name="T3" fmla="*/ 0 h 44"/>
                <a:gd name="T4" fmla="*/ 73 w 82"/>
                <a:gd name="T5" fmla="*/ 0 h 44"/>
                <a:gd name="T6" fmla="*/ 66 w 82"/>
                <a:gd name="T7" fmla="*/ 2 h 44"/>
                <a:gd name="T8" fmla="*/ 57 w 82"/>
                <a:gd name="T9" fmla="*/ 2 h 44"/>
                <a:gd name="T10" fmla="*/ 51 w 82"/>
                <a:gd name="T11" fmla="*/ 3 h 44"/>
                <a:gd name="T12" fmla="*/ 44 w 82"/>
                <a:gd name="T13" fmla="*/ 5 h 44"/>
                <a:gd name="T14" fmla="*/ 35 w 82"/>
                <a:gd name="T15" fmla="*/ 7 h 44"/>
                <a:gd name="T16" fmla="*/ 28 w 82"/>
                <a:gd name="T17" fmla="*/ 10 h 44"/>
                <a:gd name="T18" fmla="*/ 25 w 82"/>
                <a:gd name="T19" fmla="*/ 13 h 44"/>
                <a:gd name="T20" fmla="*/ 19 w 82"/>
                <a:gd name="T21" fmla="*/ 15 h 44"/>
                <a:gd name="T22" fmla="*/ 13 w 82"/>
                <a:gd name="T23" fmla="*/ 18 h 44"/>
                <a:gd name="T24" fmla="*/ 9 w 82"/>
                <a:gd name="T25" fmla="*/ 23 h 44"/>
                <a:gd name="T26" fmla="*/ 6 w 82"/>
                <a:gd name="T27" fmla="*/ 27 h 44"/>
                <a:gd name="T28" fmla="*/ 3 w 82"/>
                <a:gd name="T29" fmla="*/ 30 h 44"/>
                <a:gd name="T30" fmla="*/ 3 w 82"/>
                <a:gd name="T31" fmla="*/ 35 h 44"/>
                <a:gd name="T32" fmla="*/ 0 w 82"/>
                <a:gd name="T33" fmla="*/ 38 h 44"/>
                <a:gd name="T34" fmla="*/ 0 w 82"/>
                <a:gd name="T35" fmla="*/ 44 h 44"/>
                <a:gd name="T36" fmla="*/ 28 w 82"/>
                <a:gd name="T37" fmla="*/ 44 h 44"/>
                <a:gd name="T38" fmla="*/ 28 w 82"/>
                <a:gd name="T39" fmla="*/ 40 h 44"/>
                <a:gd name="T40" fmla="*/ 32 w 82"/>
                <a:gd name="T41" fmla="*/ 38 h 44"/>
                <a:gd name="T42" fmla="*/ 32 w 82"/>
                <a:gd name="T43" fmla="*/ 35 h 44"/>
                <a:gd name="T44" fmla="*/ 35 w 82"/>
                <a:gd name="T45" fmla="*/ 32 h 44"/>
                <a:gd name="T46" fmla="*/ 35 w 82"/>
                <a:gd name="T47" fmla="*/ 30 h 44"/>
                <a:gd name="T48" fmla="*/ 38 w 82"/>
                <a:gd name="T49" fmla="*/ 28 h 44"/>
                <a:gd name="T50" fmla="*/ 41 w 82"/>
                <a:gd name="T51" fmla="*/ 25 h 44"/>
                <a:gd name="T52" fmla="*/ 44 w 82"/>
                <a:gd name="T53" fmla="*/ 23 h 44"/>
                <a:gd name="T54" fmla="*/ 47 w 82"/>
                <a:gd name="T55" fmla="*/ 22 h 44"/>
                <a:gd name="T56" fmla="*/ 54 w 82"/>
                <a:gd name="T57" fmla="*/ 20 h 44"/>
                <a:gd name="T58" fmla="*/ 57 w 82"/>
                <a:gd name="T59" fmla="*/ 18 h 44"/>
                <a:gd name="T60" fmla="*/ 60 w 82"/>
                <a:gd name="T61" fmla="*/ 18 h 44"/>
                <a:gd name="T62" fmla="*/ 66 w 82"/>
                <a:gd name="T63" fmla="*/ 17 h 44"/>
                <a:gd name="T64" fmla="*/ 73 w 82"/>
                <a:gd name="T65" fmla="*/ 17 h 44"/>
                <a:gd name="T66" fmla="*/ 76 w 82"/>
                <a:gd name="T67" fmla="*/ 15 h 44"/>
                <a:gd name="T68" fmla="*/ 82 w 82"/>
                <a:gd name="T69" fmla="*/ 15 h 44"/>
                <a:gd name="T70" fmla="*/ 82 w 82"/>
                <a:gd name="T71" fmla="*/ 15 h 44"/>
                <a:gd name="T72" fmla="*/ 82 w 82"/>
                <a:gd name="T7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0"/>
                  </a:moveTo>
                  <a:lnTo>
                    <a:pt x="82" y="0"/>
                  </a:lnTo>
                  <a:lnTo>
                    <a:pt x="73" y="0"/>
                  </a:lnTo>
                  <a:lnTo>
                    <a:pt x="66" y="2"/>
                  </a:lnTo>
                  <a:lnTo>
                    <a:pt x="57" y="2"/>
                  </a:lnTo>
                  <a:lnTo>
                    <a:pt x="51" y="3"/>
                  </a:lnTo>
                  <a:lnTo>
                    <a:pt x="44" y="5"/>
                  </a:lnTo>
                  <a:lnTo>
                    <a:pt x="35" y="7"/>
                  </a:lnTo>
                  <a:lnTo>
                    <a:pt x="28" y="10"/>
                  </a:lnTo>
                  <a:lnTo>
                    <a:pt x="25" y="13"/>
                  </a:lnTo>
                  <a:lnTo>
                    <a:pt x="19" y="15"/>
                  </a:lnTo>
                  <a:lnTo>
                    <a:pt x="13" y="18"/>
                  </a:lnTo>
                  <a:lnTo>
                    <a:pt x="9" y="23"/>
                  </a:lnTo>
                  <a:lnTo>
                    <a:pt x="6" y="27"/>
                  </a:lnTo>
                  <a:lnTo>
                    <a:pt x="3" y="30"/>
                  </a:lnTo>
                  <a:lnTo>
                    <a:pt x="3" y="35"/>
                  </a:lnTo>
                  <a:lnTo>
                    <a:pt x="0" y="38"/>
                  </a:lnTo>
                  <a:lnTo>
                    <a:pt x="0" y="44"/>
                  </a:lnTo>
                  <a:lnTo>
                    <a:pt x="28" y="44"/>
                  </a:lnTo>
                  <a:lnTo>
                    <a:pt x="28" y="40"/>
                  </a:lnTo>
                  <a:lnTo>
                    <a:pt x="32" y="38"/>
                  </a:lnTo>
                  <a:lnTo>
                    <a:pt x="32" y="35"/>
                  </a:lnTo>
                  <a:lnTo>
                    <a:pt x="35" y="32"/>
                  </a:lnTo>
                  <a:lnTo>
                    <a:pt x="35" y="30"/>
                  </a:lnTo>
                  <a:lnTo>
                    <a:pt x="38" y="28"/>
                  </a:lnTo>
                  <a:lnTo>
                    <a:pt x="41" y="25"/>
                  </a:lnTo>
                  <a:lnTo>
                    <a:pt x="44" y="23"/>
                  </a:lnTo>
                  <a:lnTo>
                    <a:pt x="47" y="22"/>
                  </a:lnTo>
                  <a:lnTo>
                    <a:pt x="54" y="20"/>
                  </a:lnTo>
                  <a:lnTo>
                    <a:pt x="57" y="18"/>
                  </a:lnTo>
                  <a:lnTo>
                    <a:pt x="60" y="18"/>
                  </a:lnTo>
                  <a:lnTo>
                    <a:pt x="66" y="17"/>
                  </a:lnTo>
                  <a:lnTo>
                    <a:pt x="73" y="17"/>
                  </a:lnTo>
                  <a:lnTo>
                    <a:pt x="76" y="15"/>
                  </a:lnTo>
                  <a:lnTo>
                    <a:pt x="82" y="15"/>
                  </a:lnTo>
                  <a:lnTo>
                    <a:pt x="82" y="15"/>
                  </a:lnTo>
                  <a:lnTo>
                    <a:pt x="8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3" name="Freeform 9"/>
            <p:cNvSpPr>
              <a:spLocks/>
            </p:cNvSpPr>
            <p:nvPr/>
          </p:nvSpPr>
          <p:spPr bwMode="auto">
            <a:xfrm>
              <a:off x="2327" y="210"/>
              <a:ext cx="2962" cy="15"/>
            </a:xfrm>
            <a:custGeom>
              <a:avLst/>
              <a:gdLst>
                <a:gd name="T0" fmla="*/ 2962 w 2962"/>
                <a:gd name="T1" fmla="*/ 0 h 15"/>
                <a:gd name="T2" fmla="*/ 2962 w 2962"/>
                <a:gd name="T3" fmla="*/ 0 h 15"/>
                <a:gd name="T4" fmla="*/ 0 w 2962"/>
                <a:gd name="T5" fmla="*/ 0 h 15"/>
                <a:gd name="T6" fmla="*/ 0 w 2962"/>
                <a:gd name="T7" fmla="*/ 15 h 15"/>
                <a:gd name="T8" fmla="*/ 2962 w 2962"/>
                <a:gd name="T9" fmla="*/ 15 h 15"/>
                <a:gd name="T10" fmla="*/ 2962 w 2962"/>
                <a:gd name="T11" fmla="*/ 15 h 15"/>
                <a:gd name="T12" fmla="*/ 2962 w 296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962" h="15">
                  <a:moveTo>
                    <a:pt x="2962" y="0"/>
                  </a:moveTo>
                  <a:lnTo>
                    <a:pt x="2962" y="0"/>
                  </a:lnTo>
                  <a:lnTo>
                    <a:pt x="0" y="0"/>
                  </a:lnTo>
                  <a:lnTo>
                    <a:pt x="0" y="15"/>
                  </a:lnTo>
                  <a:lnTo>
                    <a:pt x="2962" y="15"/>
                  </a:lnTo>
                  <a:lnTo>
                    <a:pt x="2962" y="15"/>
                  </a:lnTo>
                  <a:lnTo>
                    <a:pt x="296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4" name="Freeform 10"/>
            <p:cNvSpPr>
              <a:spLocks/>
            </p:cNvSpPr>
            <p:nvPr/>
          </p:nvSpPr>
          <p:spPr bwMode="auto">
            <a:xfrm>
              <a:off x="5289" y="210"/>
              <a:ext cx="82" cy="44"/>
            </a:xfrm>
            <a:custGeom>
              <a:avLst/>
              <a:gdLst>
                <a:gd name="T0" fmla="*/ 82 w 82"/>
                <a:gd name="T1" fmla="*/ 44 h 44"/>
                <a:gd name="T2" fmla="*/ 82 w 82"/>
                <a:gd name="T3" fmla="*/ 44 h 44"/>
                <a:gd name="T4" fmla="*/ 82 w 82"/>
                <a:gd name="T5" fmla="*/ 38 h 44"/>
                <a:gd name="T6" fmla="*/ 82 w 82"/>
                <a:gd name="T7" fmla="*/ 35 h 44"/>
                <a:gd name="T8" fmla="*/ 79 w 82"/>
                <a:gd name="T9" fmla="*/ 30 h 44"/>
                <a:gd name="T10" fmla="*/ 75 w 82"/>
                <a:gd name="T11" fmla="*/ 27 h 44"/>
                <a:gd name="T12" fmla="*/ 72 w 82"/>
                <a:gd name="T13" fmla="*/ 23 h 44"/>
                <a:gd name="T14" fmla="*/ 69 w 82"/>
                <a:gd name="T15" fmla="*/ 18 h 44"/>
                <a:gd name="T16" fmla="*/ 63 w 82"/>
                <a:gd name="T17" fmla="*/ 15 h 44"/>
                <a:gd name="T18" fmla="*/ 56 w 82"/>
                <a:gd name="T19" fmla="*/ 13 h 44"/>
                <a:gd name="T20" fmla="*/ 53 w 82"/>
                <a:gd name="T21" fmla="*/ 10 h 44"/>
                <a:gd name="T22" fmla="*/ 47 w 82"/>
                <a:gd name="T23" fmla="*/ 7 h 44"/>
                <a:gd name="T24" fmla="*/ 37 w 82"/>
                <a:gd name="T25" fmla="*/ 5 h 44"/>
                <a:gd name="T26" fmla="*/ 31 w 82"/>
                <a:gd name="T27" fmla="*/ 3 h 44"/>
                <a:gd name="T28" fmla="*/ 25 w 82"/>
                <a:gd name="T29" fmla="*/ 2 h 44"/>
                <a:gd name="T30" fmla="*/ 15 w 82"/>
                <a:gd name="T31" fmla="*/ 2 h 44"/>
                <a:gd name="T32" fmla="*/ 9 w 82"/>
                <a:gd name="T33" fmla="*/ 0 h 44"/>
                <a:gd name="T34" fmla="*/ 0 w 82"/>
                <a:gd name="T35" fmla="*/ 0 h 44"/>
                <a:gd name="T36" fmla="*/ 0 w 82"/>
                <a:gd name="T37" fmla="*/ 15 h 44"/>
                <a:gd name="T38" fmla="*/ 6 w 82"/>
                <a:gd name="T39" fmla="*/ 15 h 44"/>
                <a:gd name="T40" fmla="*/ 9 w 82"/>
                <a:gd name="T41" fmla="*/ 17 h 44"/>
                <a:gd name="T42" fmla="*/ 15 w 82"/>
                <a:gd name="T43" fmla="*/ 17 h 44"/>
                <a:gd name="T44" fmla="*/ 22 w 82"/>
                <a:gd name="T45" fmla="*/ 18 h 44"/>
                <a:gd name="T46" fmla="*/ 25 w 82"/>
                <a:gd name="T47" fmla="*/ 18 h 44"/>
                <a:gd name="T48" fmla="*/ 28 w 82"/>
                <a:gd name="T49" fmla="*/ 20 h 44"/>
                <a:gd name="T50" fmla="*/ 34 w 82"/>
                <a:gd name="T51" fmla="*/ 22 h 44"/>
                <a:gd name="T52" fmla="*/ 37 w 82"/>
                <a:gd name="T53" fmla="*/ 23 h 44"/>
                <a:gd name="T54" fmla="*/ 41 w 82"/>
                <a:gd name="T55" fmla="*/ 25 h 44"/>
                <a:gd name="T56" fmla="*/ 44 w 82"/>
                <a:gd name="T57" fmla="*/ 28 h 44"/>
                <a:gd name="T58" fmla="*/ 47 w 82"/>
                <a:gd name="T59" fmla="*/ 30 h 44"/>
                <a:gd name="T60" fmla="*/ 47 w 82"/>
                <a:gd name="T61" fmla="*/ 32 h 44"/>
                <a:gd name="T62" fmla="*/ 50 w 82"/>
                <a:gd name="T63" fmla="*/ 35 h 44"/>
                <a:gd name="T64" fmla="*/ 50 w 82"/>
                <a:gd name="T65" fmla="*/ 38 h 44"/>
                <a:gd name="T66" fmla="*/ 53 w 82"/>
                <a:gd name="T67" fmla="*/ 40 h 44"/>
                <a:gd name="T68" fmla="*/ 53 w 82"/>
                <a:gd name="T69" fmla="*/ 44 h 44"/>
                <a:gd name="T70" fmla="*/ 53 w 82"/>
                <a:gd name="T71" fmla="*/ 44 h 44"/>
                <a:gd name="T72" fmla="*/ 82 w 82"/>
                <a:gd name="T7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44"/>
                  </a:moveTo>
                  <a:lnTo>
                    <a:pt x="82" y="44"/>
                  </a:lnTo>
                  <a:lnTo>
                    <a:pt x="82" y="38"/>
                  </a:lnTo>
                  <a:lnTo>
                    <a:pt x="82" y="35"/>
                  </a:lnTo>
                  <a:lnTo>
                    <a:pt x="79" y="30"/>
                  </a:lnTo>
                  <a:lnTo>
                    <a:pt x="75" y="27"/>
                  </a:lnTo>
                  <a:lnTo>
                    <a:pt x="72" y="23"/>
                  </a:lnTo>
                  <a:lnTo>
                    <a:pt x="69" y="18"/>
                  </a:lnTo>
                  <a:lnTo>
                    <a:pt x="63" y="15"/>
                  </a:lnTo>
                  <a:lnTo>
                    <a:pt x="56" y="13"/>
                  </a:lnTo>
                  <a:lnTo>
                    <a:pt x="53" y="10"/>
                  </a:lnTo>
                  <a:lnTo>
                    <a:pt x="47" y="7"/>
                  </a:lnTo>
                  <a:lnTo>
                    <a:pt x="37" y="5"/>
                  </a:lnTo>
                  <a:lnTo>
                    <a:pt x="31" y="3"/>
                  </a:lnTo>
                  <a:lnTo>
                    <a:pt x="25" y="2"/>
                  </a:lnTo>
                  <a:lnTo>
                    <a:pt x="15" y="2"/>
                  </a:lnTo>
                  <a:lnTo>
                    <a:pt x="9" y="0"/>
                  </a:lnTo>
                  <a:lnTo>
                    <a:pt x="0" y="0"/>
                  </a:lnTo>
                  <a:lnTo>
                    <a:pt x="0" y="15"/>
                  </a:lnTo>
                  <a:lnTo>
                    <a:pt x="6" y="15"/>
                  </a:lnTo>
                  <a:lnTo>
                    <a:pt x="9" y="17"/>
                  </a:lnTo>
                  <a:lnTo>
                    <a:pt x="15" y="17"/>
                  </a:lnTo>
                  <a:lnTo>
                    <a:pt x="22" y="18"/>
                  </a:lnTo>
                  <a:lnTo>
                    <a:pt x="25" y="18"/>
                  </a:lnTo>
                  <a:lnTo>
                    <a:pt x="28" y="20"/>
                  </a:lnTo>
                  <a:lnTo>
                    <a:pt x="34" y="22"/>
                  </a:lnTo>
                  <a:lnTo>
                    <a:pt x="37" y="23"/>
                  </a:lnTo>
                  <a:lnTo>
                    <a:pt x="41" y="25"/>
                  </a:lnTo>
                  <a:lnTo>
                    <a:pt x="44" y="28"/>
                  </a:lnTo>
                  <a:lnTo>
                    <a:pt x="47" y="30"/>
                  </a:lnTo>
                  <a:lnTo>
                    <a:pt x="47" y="32"/>
                  </a:lnTo>
                  <a:lnTo>
                    <a:pt x="50" y="35"/>
                  </a:lnTo>
                  <a:lnTo>
                    <a:pt x="50" y="38"/>
                  </a:lnTo>
                  <a:lnTo>
                    <a:pt x="53" y="40"/>
                  </a:lnTo>
                  <a:lnTo>
                    <a:pt x="53" y="44"/>
                  </a:lnTo>
                  <a:lnTo>
                    <a:pt x="53" y="44"/>
                  </a:lnTo>
                  <a:lnTo>
                    <a:pt x="82" y="4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5" name="Freeform 11"/>
            <p:cNvSpPr>
              <a:spLocks/>
            </p:cNvSpPr>
            <p:nvPr/>
          </p:nvSpPr>
          <p:spPr bwMode="auto">
            <a:xfrm>
              <a:off x="5342" y="254"/>
              <a:ext cx="29" cy="455"/>
            </a:xfrm>
            <a:custGeom>
              <a:avLst/>
              <a:gdLst>
                <a:gd name="T0" fmla="*/ 29 w 29"/>
                <a:gd name="T1" fmla="*/ 455 h 455"/>
                <a:gd name="T2" fmla="*/ 29 w 29"/>
                <a:gd name="T3" fmla="*/ 455 h 455"/>
                <a:gd name="T4" fmla="*/ 29 w 29"/>
                <a:gd name="T5" fmla="*/ 0 h 455"/>
                <a:gd name="T6" fmla="*/ 0 w 29"/>
                <a:gd name="T7" fmla="*/ 0 h 455"/>
                <a:gd name="T8" fmla="*/ 0 w 29"/>
                <a:gd name="T9" fmla="*/ 455 h 455"/>
                <a:gd name="T10" fmla="*/ 0 w 29"/>
                <a:gd name="T11" fmla="*/ 455 h 455"/>
                <a:gd name="T12" fmla="*/ 29 w 29"/>
                <a:gd name="T13" fmla="*/ 455 h 455"/>
              </a:gdLst>
              <a:ahLst/>
              <a:cxnLst>
                <a:cxn ang="0">
                  <a:pos x="T0" y="T1"/>
                </a:cxn>
                <a:cxn ang="0">
                  <a:pos x="T2" y="T3"/>
                </a:cxn>
                <a:cxn ang="0">
                  <a:pos x="T4" y="T5"/>
                </a:cxn>
                <a:cxn ang="0">
                  <a:pos x="T6" y="T7"/>
                </a:cxn>
                <a:cxn ang="0">
                  <a:pos x="T8" y="T9"/>
                </a:cxn>
                <a:cxn ang="0">
                  <a:pos x="T10" y="T11"/>
                </a:cxn>
                <a:cxn ang="0">
                  <a:pos x="T12" y="T13"/>
                </a:cxn>
              </a:cxnLst>
              <a:rect l="0" t="0" r="r" b="b"/>
              <a:pathLst>
                <a:path w="29" h="455">
                  <a:moveTo>
                    <a:pt x="29" y="455"/>
                  </a:moveTo>
                  <a:lnTo>
                    <a:pt x="29" y="455"/>
                  </a:lnTo>
                  <a:lnTo>
                    <a:pt x="29" y="0"/>
                  </a:lnTo>
                  <a:lnTo>
                    <a:pt x="0" y="0"/>
                  </a:lnTo>
                  <a:lnTo>
                    <a:pt x="0" y="455"/>
                  </a:lnTo>
                  <a:lnTo>
                    <a:pt x="0" y="455"/>
                  </a:lnTo>
                  <a:lnTo>
                    <a:pt x="29" y="45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6" name="Freeform 12"/>
            <p:cNvSpPr>
              <a:spLocks/>
            </p:cNvSpPr>
            <p:nvPr/>
          </p:nvSpPr>
          <p:spPr bwMode="auto">
            <a:xfrm>
              <a:off x="5289" y="709"/>
              <a:ext cx="82" cy="41"/>
            </a:xfrm>
            <a:custGeom>
              <a:avLst/>
              <a:gdLst>
                <a:gd name="T0" fmla="*/ 0 w 82"/>
                <a:gd name="T1" fmla="*/ 41 h 41"/>
                <a:gd name="T2" fmla="*/ 0 w 82"/>
                <a:gd name="T3" fmla="*/ 41 h 41"/>
                <a:gd name="T4" fmla="*/ 9 w 82"/>
                <a:gd name="T5" fmla="*/ 41 h 41"/>
                <a:gd name="T6" fmla="*/ 15 w 82"/>
                <a:gd name="T7" fmla="*/ 41 h 41"/>
                <a:gd name="T8" fmla="*/ 25 w 82"/>
                <a:gd name="T9" fmla="*/ 40 h 41"/>
                <a:gd name="T10" fmla="*/ 31 w 82"/>
                <a:gd name="T11" fmla="*/ 38 h 41"/>
                <a:gd name="T12" fmla="*/ 37 w 82"/>
                <a:gd name="T13" fmla="*/ 36 h 41"/>
                <a:gd name="T14" fmla="*/ 47 w 82"/>
                <a:gd name="T15" fmla="*/ 35 h 41"/>
                <a:gd name="T16" fmla="*/ 53 w 82"/>
                <a:gd name="T17" fmla="*/ 31 h 41"/>
                <a:gd name="T18" fmla="*/ 56 w 82"/>
                <a:gd name="T19" fmla="*/ 30 h 41"/>
                <a:gd name="T20" fmla="*/ 63 w 82"/>
                <a:gd name="T21" fmla="*/ 26 h 41"/>
                <a:gd name="T22" fmla="*/ 69 w 82"/>
                <a:gd name="T23" fmla="*/ 23 h 41"/>
                <a:gd name="T24" fmla="*/ 72 w 82"/>
                <a:gd name="T25" fmla="*/ 20 h 41"/>
                <a:gd name="T26" fmla="*/ 75 w 82"/>
                <a:gd name="T27" fmla="*/ 16 h 41"/>
                <a:gd name="T28" fmla="*/ 79 w 82"/>
                <a:gd name="T29" fmla="*/ 11 h 41"/>
                <a:gd name="T30" fmla="*/ 82 w 82"/>
                <a:gd name="T31" fmla="*/ 8 h 41"/>
                <a:gd name="T32" fmla="*/ 82 w 82"/>
                <a:gd name="T33" fmla="*/ 3 h 41"/>
                <a:gd name="T34" fmla="*/ 82 w 82"/>
                <a:gd name="T35" fmla="*/ 0 h 41"/>
                <a:gd name="T36" fmla="*/ 53 w 82"/>
                <a:gd name="T37" fmla="*/ 0 h 41"/>
                <a:gd name="T38" fmla="*/ 53 w 82"/>
                <a:gd name="T39" fmla="*/ 1 h 41"/>
                <a:gd name="T40" fmla="*/ 50 w 82"/>
                <a:gd name="T41" fmla="*/ 5 h 41"/>
                <a:gd name="T42" fmla="*/ 50 w 82"/>
                <a:gd name="T43" fmla="*/ 6 h 41"/>
                <a:gd name="T44" fmla="*/ 47 w 82"/>
                <a:gd name="T45" fmla="*/ 10 h 41"/>
                <a:gd name="T46" fmla="*/ 47 w 82"/>
                <a:gd name="T47" fmla="*/ 11 h 41"/>
                <a:gd name="T48" fmla="*/ 44 w 82"/>
                <a:gd name="T49" fmla="*/ 15 h 41"/>
                <a:gd name="T50" fmla="*/ 41 w 82"/>
                <a:gd name="T51" fmla="*/ 16 h 41"/>
                <a:gd name="T52" fmla="*/ 37 w 82"/>
                <a:gd name="T53" fmla="*/ 18 h 41"/>
                <a:gd name="T54" fmla="*/ 34 w 82"/>
                <a:gd name="T55" fmla="*/ 20 h 41"/>
                <a:gd name="T56" fmla="*/ 28 w 82"/>
                <a:gd name="T57" fmla="*/ 21 h 41"/>
                <a:gd name="T58" fmla="*/ 25 w 82"/>
                <a:gd name="T59" fmla="*/ 23 h 41"/>
                <a:gd name="T60" fmla="*/ 22 w 82"/>
                <a:gd name="T61" fmla="*/ 25 h 41"/>
                <a:gd name="T62" fmla="*/ 15 w 82"/>
                <a:gd name="T63" fmla="*/ 25 h 41"/>
                <a:gd name="T64" fmla="*/ 9 w 82"/>
                <a:gd name="T65" fmla="*/ 26 h 41"/>
                <a:gd name="T66" fmla="*/ 6 w 82"/>
                <a:gd name="T67" fmla="*/ 26 h 41"/>
                <a:gd name="T68" fmla="*/ 0 w 82"/>
                <a:gd name="T69" fmla="*/ 26 h 41"/>
                <a:gd name="T70" fmla="*/ 0 w 82"/>
                <a:gd name="T71" fmla="*/ 26 h 41"/>
                <a:gd name="T72" fmla="*/ 0 w 82"/>
                <a:gd name="T7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41"/>
                  </a:moveTo>
                  <a:lnTo>
                    <a:pt x="0" y="41"/>
                  </a:lnTo>
                  <a:lnTo>
                    <a:pt x="9" y="41"/>
                  </a:lnTo>
                  <a:lnTo>
                    <a:pt x="15" y="41"/>
                  </a:lnTo>
                  <a:lnTo>
                    <a:pt x="25" y="40"/>
                  </a:lnTo>
                  <a:lnTo>
                    <a:pt x="31" y="38"/>
                  </a:lnTo>
                  <a:lnTo>
                    <a:pt x="37" y="36"/>
                  </a:lnTo>
                  <a:lnTo>
                    <a:pt x="47" y="35"/>
                  </a:lnTo>
                  <a:lnTo>
                    <a:pt x="53" y="31"/>
                  </a:lnTo>
                  <a:lnTo>
                    <a:pt x="56" y="30"/>
                  </a:lnTo>
                  <a:lnTo>
                    <a:pt x="63" y="26"/>
                  </a:lnTo>
                  <a:lnTo>
                    <a:pt x="69" y="23"/>
                  </a:lnTo>
                  <a:lnTo>
                    <a:pt x="72" y="20"/>
                  </a:lnTo>
                  <a:lnTo>
                    <a:pt x="75" y="16"/>
                  </a:lnTo>
                  <a:lnTo>
                    <a:pt x="79" y="11"/>
                  </a:lnTo>
                  <a:lnTo>
                    <a:pt x="82" y="8"/>
                  </a:lnTo>
                  <a:lnTo>
                    <a:pt x="82" y="3"/>
                  </a:lnTo>
                  <a:lnTo>
                    <a:pt x="82" y="0"/>
                  </a:lnTo>
                  <a:lnTo>
                    <a:pt x="53" y="0"/>
                  </a:lnTo>
                  <a:lnTo>
                    <a:pt x="53" y="1"/>
                  </a:lnTo>
                  <a:lnTo>
                    <a:pt x="50" y="5"/>
                  </a:lnTo>
                  <a:lnTo>
                    <a:pt x="50" y="6"/>
                  </a:lnTo>
                  <a:lnTo>
                    <a:pt x="47" y="10"/>
                  </a:lnTo>
                  <a:lnTo>
                    <a:pt x="47" y="11"/>
                  </a:lnTo>
                  <a:lnTo>
                    <a:pt x="44" y="15"/>
                  </a:lnTo>
                  <a:lnTo>
                    <a:pt x="41" y="16"/>
                  </a:lnTo>
                  <a:lnTo>
                    <a:pt x="37" y="18"/>
                  </a:lnTo>
                  <a:lnTo>
                    <a:pt x="34" y="20"/>
                  </a:lnTo>
                  <a:lnTo>
                    <a:pt x="28" y="21"/>
                  </a:lnTo>
                  <a:lnTo>
                    <a:pt x="25" y="23"/>
                  </a:lnTo>
                  <a:lnTo>
                    <a:pt x="22" y="25"/>
                  </a:lnTo>
                  <a:lnTo>
                    <a:pt x="15" y="25"/>
                  </a:lnTo>
                  <a:lnTo>
                    <a:pt x="9" y="26"/>
                  </a:lnTo>
                  <a:lnTo>
                    <a:pt x="6" y="26"/>
                  </a:lnTo>
                  <a:lnTo>
                    <a:pt x="0" y="26"/>
                  </a:lnTo>
                  <a:lnTo>
                    <a:pt x="0" y="26"/>
                  </a:lnTo>
                  <a:lnTo>
                    <a:pt x="0" y="41"/>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7" name="Freeform 13"/>
            <p:cNvSpPr>
              <a:spLocks/>
            </p:cNvSpPr>
            <p:nvPr/>
          </p:nvSpPr>
          <p:spPr bwMode="auto">
            <a:xfrm>
              <a:off x="5077" y="735"/>
              <a:ext cx="212" cy="15"/>
            </a:xfrm>
            <a:custGeom>
              <a:avLst/>
              <a:gdLst>
                <a:gd name="T0" fmla="*/ 0 w 212"/>
                <a:gd name="T1" fmla="*/ 9 h 15"/>
                <a:gd name="T2" fmla="*/ 0 w 212"/>
                <a:gd name="T3" fmla="*/ 15 h 15"/>
                <a:gd name="T4" fmla="*/ 212 w 212"/>
                <a:gd name="T5" fmla="*/ 15 h 15"/>
                <a:gd name="T6" fmla="*/ 212 w 212"/>
                <a:gd name="T7" fmla="*/ 0 h 15"/>
                <a:gd name="T8" fmla="*/ 0 w 212"/>
                <a:gd name="T9" fmla="*/ 0 h 15"/>
                <a:gd name="T10" fmla="*/ 0 w 212"/>
                <a:gd name="T11" fmla="*/ 9 h 15"/>
                <a:gd name="T12" fmla="*/ 0 w 212"/>
                <a:gd name="T13" fmla="*/ 9 h 15"/>
              </a:gdLst>
              <a:ahLst/>
              <a:cxnLst>
                <a:cxn ang="0">
                  <a:pos x="T0" y="T1"/>
                </a:cxn>
                <a:cxn ang="0">
                  <a:pos x="T2" y="T3"/>
                </a:cxn>
                <a:cxn ang="0">
                  <a:pos x="T4" y="T5"/>
                </a:cxn>
                <a:cxn ang="0">
                  <a:pos x="T6" y="T7"/>
                </a:cxn>
                <a:cxn ang="0">
                  <a:pos x="T8" y="T9"/>
                </a:cxn>
                <a:cxn ang="0">
                  <a:pos x="T10" y="T11"/>
                </a:cxn>
                <a:cxn ang="0">
                  <a:pos x="T12" y="T13"/>
                </a:cxn>
              </a:cxnLst>
              <a:rect l="0" t="0" r="r" b="b"/>
              <a:pathLst>
                <a:path w="212" h="15">
                  <a:moveTo>
                    <a:pt x="0" y="9"/>
                  </a:moveTo>
                  <a:lnTo>
                    <a:pt x="0" y="15"/>
                  </a:lnTo>
                  <a:lnTo>
                    <a:pt x="212" y="15"/>
                  </a:lnTo>
                  <a:lnTo>
                    <a:pt x="212" y="0"/>
                  </a:lnTo>
                  <a:lnTo>
                    <a:pt x="0" y="0"/>
                  </a:lnTo>
                  <a:lnTo>
                    <a:pt x="0" y="9"/>
                  </a:lnTo>
                  <a:lnTo>
                    <a:pt x="0" y="9"/>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 name="Freeform 14"/>
            <p:cNvSpPr>
              <a:spLocks/>
            </p:cNvSpPr>
            <p:nvPr/>
          </p:nvSpPr>
          <p:spPr bwMode="auto">
            <a:xfrm>
              <a:off x="4201" y="715"/>
              <a:ext cx="83" cy="49"/>
            </a:xfrm>
            <a:custGeom>
              <a:avLst/>
              <a:gdLst>
                <a:gd name="T0" fmla="*/ 73 w 83"/>
                <a:gd name="T1" fmla="*/ 24 h 49"/>
                <a:gd name="T2" fmla="*/ 83 w 83"/>
                <a:gd name="T3" fmla="*/ 49 h 49"/>
                <a:gd name="T4" fmla="*/ 13 w 83"/>
                <a:gd name="T5" fmla="*/ 39 h 49"/>
                <a:gd name="T6" fmla="*/ 10 w 83"/>
                <a:gd name="T7" fmla="*/ 39 h 49"/>
                <a:gd name="T8" fmla="*/ 10 w 83"/>
                <a:gd name="T9" fmla="*/ 37 h 49"/>
                <a:gd name="T10" fmla="*/ 7 w 83"/>
                <a:gd name="T11" fmla="*/ 37 h 49"/>
                <a:gd name="T12" fmla="*/ 7 w 83"/>
                <a:gd name="T13" fmla="*/ 35 h 49"/>
                <a:gd name="T14" fmla="*/ 3 w 83"/>
                <a:gd name="T15" fmla="*/ 35 h 49"/>
                <a:gd name="T16" fmla="*/ 3 w 83"/>
                <a:gd name="T17" fmla="*/ 34 h 49"/>
                <a:gd name="T18" fmla="*/ 0 w 83"/>
                <a:gd name="T19" fmla="*/ 34 h 49"/>
                <a:gd name="T20" fmla="*/ 0 w 83"/>
                <a:gd name="T21" fmla="*/ 32 h 49"/>
                <a:gd name="T22" fmla="*/ 0 w 83"/>
                <a:gd name="T23" fmla="*/ 30 h 49"/>
                <a:gd name="T24" fmla="*/ 3 w 83"/>
                <a:gd name="T25" fmla="*/ 29 h 49"/>
                <a:gd name="T26" fmla="*/ 3 w 83"/>
                <a:gd name="T27" fmla="*/ 27 h 49"/>
                <a:gd name="T28" fmla="*/ 7 w 83"/>
                <a:gd name="T29" fmla="*/ 25 h 49"/>
                <a:gd name="T30" fmla="*/ 64 w 83"/>
                <a:gd name="T31" fmla="*/ 0 h 49"/>
                <a:gd name="T32" fmla="*/ 73 w 83"/>
                <a:gd name="T33" fmla="*/ 24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3" h="49">
                  <a:moveTo>
                    <a:pt x="73" y="24"/>
                  </a:moveTo>
                  <a:lnTo>
                    <a:pt x="83" y="49"/>
                  </a:lnTo>
                  <a:lnTo>
                    <a:pt x="13" y="39"/>
                  </a:lnTo>
                  <a:lnTo>
                    <a:pt x="10" y="39"/>
                  </a:lnTo>
                  <a:lnTo>
                    <a:pt x="10" y="37"/>
                  </a:lnTo>
                  <a:lnTo>
                    <a:pt x="7" y="37"/>
                  </a:lnTo>
                  <a:lnTo>
                    <a:pt x="7" y="35"/>
                  </a:lnTo>
                  <a:lnTo>
                    <a:pt x="3" y="35"/>
                  </a:lnTo>
                  <a:lnTo>
                    <a:pt x="3" y="34"/>
                  </a:lnTo>
                  <a:lnTo>
                    <a:pt x="0" y="34"/>
                  </a:lnTo>
                  <a:lnTo>
                    <a:pt x="0" y="32"/>
                  </a:lnTo>
                  <a:lnTo>
                    <a:pt x="0" y="30"/>
                  </a:lnTo>
                  <a:lnTo>
                    <a:pt x="3" y="29"/>
                  </a:lnTo>
                  <a:lnTo>
                    <a:pt x="3" y="27"/>
                  </a:lnTo>
                  <a:lnTo>
                    <a:pt x="7" y="25"/>
                  </a:lnTo>
                  <a:lnTo>
                    <a:pt x="64" y="0"/>
                  </a:lnTo>
                  <a:lnTo>
                    <a:pt x="73" y="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9" name="Freeform 15"/>
            <p:cNvSpPr>
              <a:spLocks/>
            </p:cNvSpPr>
            <p:nvPr/>
          </p:nvSpPr>
          <p:spPr bwMode="auto">
            <a:xfrm>
              <a:off x="4265" y="642"/>
              <a:ext cx="224" cy="152"/>
            </a:xfrm>
            <a:custGeom>
              <a:avLst/>
              <a:gdLst>
                <a:gd name="T0" fmla="*/ 19 w 224"/>
                <a:gd name="T1" fmla="*/ 122 h 152"/>
                <a:gd name="T2" fmla="*/ 224 w 224"/>
                <a:gd name="T3" fmla="*/ 152 h 152"/>
                <a:gd name="T4" fmla="*/ 221 w 224"/>
                <a:gd name="T5" fmla="*/ 77 h 152"/>
                <a:gd name="T6" fmla="*/ 161 w 224"/>
                <a:gd name="T7" fmla="*/ 0 h 152"/>
                <a:gd name="T8" fmla="*/ 0 w 224"/>
                <a:gd name="T9" fmla="*/ 73 h 152"/>
                <a:gd name="T10" fmla="*/ 19 w 224"/>
                <a:gd name="T11" fmla="*/ 122 h 152"/>
              </a:gdLst>
              <a:ahLst/>
              <a:cxnLst>
                <a:cxn ang="0">
                  <a:pos x="T0" y="T1"/>
                </a:cxn>
                <a:cxn ang="0">
                  <a:pos x="T2" y="T3"/>
                </a:cxn>
                <a:cxn ang="0">
                  <a:pos x="T4" y="T5"/>
                </a:cxn>
                <a:cxn ang="0">
                  <a:pos x="T6" y="T7"/>
                </a:cxn>
                <a:cxn ang="0">
                  <a:pos x="T8" y="T9"/>
                </a:cxn>
                <a:cxn ang="0">
                  <a:pos x="T10" y="T11"/>
                </a:cxn>
              </a:cxnLst>
              <a:rect l="0" t="0" r="r" b="b"/>
              <a:pathLst>
                <a:path w="224" h="152">
                  <a:moveTo>
                    <a:pt x="19" y="122"/>
                  </a:moveTo>
                  <a:lnTo>
                    <a:pt x="224" y="152"/>
                  </a:lnTo>
                  <a:lnTo>
                    <a:pt x="221" y="77"/>
                  </a:lnTo>
                  <a:lnTo>
                    <a:pt x="161" y="0"/>
                  </a:lnTo>
                  <a:lnTo>
                    <a:pt x="0" y="73"/>
                  </a:lnTo>
                  <a:lnTo>
                    <a:pt x="19" y="1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0" name="Freeform 16"/>
            <p:cNvSpPr>
              <a:spLocks/>
            </p:cNvSpPr>
            <p:nvPr/>
          </p:nvSpPr>
          <p:spPr bwMode="auto">
            <a:xfrm>
              <a:off x="4432" y="605"/>
              <a:ext cx="721" cy="145"/>
            </a:xfrm>
            <a:custGeom>
              <a:avLst/>
              <a:gdLst>
                <a:gd name="T0" fmla="*/ 16 w 721"/>
                <a:gd name="T1" fmla="*/ 80 h 145"/>
                <a:gd name="T2" fmla="*/ 10 w 721"/>
                <a:gd name="T3" fmla="*/ 84 h 145"/>
                <a:gd name="T4" fmla="*/ 6 w 721"/>
                <a:gd name="T5" fmla="*/ 89 h 145"/>
                <a:gd name="T6" fmla="*/ 3 w 721"/>
                <a:gd name="T7" fmla="*/ 92 h 145"/>
                <a:gd name="T8" fmla="*/ 3 w 721"/>
                <a:gd name="T9" fmla="*/ 97 h 145"/>
                <a:gd name="T10" fmla="*/ 0 w 721"/>
                <a:gd name="T11" fmla="*/ 102 h 145"/>
                <a:gd name="T12" fmla="*/ 0 w 721"/>
                <a:gd name="T13" fmla="*/ 105 h 145"/>
                <a:gd name="T14" fmla="*/ 0 w 721"/>
                <a:gd name="T15" fmla="*/ 110 h 145"/>
                <a:gd name="T16" fmla="*/ 3 w 721"/>
                <a:gd name="T17" fmla="*/ 115 h 145"/>
                <a:gd name="T18" fmla="*/ 3 w 721"/>
                <a:gd name="T19" fmla="*/ 120 h 145"/>
                <a:gd name="T20" fmla="*/ 6 w 721"/>
                <a:gd name="T21" fmla="*/ 124 h 145"/>
                <a:gd name="T22" fmla="*/ 13 w 721"/>
                <a:gd name="T23" fmla="*/ 129 h 145"/>
                <a:gd name="T24" fmla="*/ 16 w 721"/>
                <a:gd name="T25" fmla="*/ 132 h 145"/>
                <a:gd name="T26" fmla="*/ 22 w 721"/>
                <a:gd name="T27" fmla="*/ 135 h 145"/>
                <a:gd name="T28" fmla="*/ 25 w 721"/>
                <a:gd name="T29" fmla="*/ 140 h 145"/>
                <a:gd name="T30" fmla="*/ 32 w 721"/>
                <a:gd name="T31" fmla="*/ 142 h 145"/>
                <a:gd name="T32" fmla="*/ 41 w 721"/>
                <a:gd name="T33" fmla="*/ 145 h 145"/>
                <a:gd name="T34" fmla="*/ 721 w 721"/>
                <a:gd name="T35" fmla="*/ 65 h 145"/>
                <a:gd name="T36" fmla="*/ 692 w 721"/>
                <a:gd name="T37" fmla="*/ 0 h 145"/>
                <a:gd name="T38" fmla="*/ 16 w 721"/>
                <a:gd name="T39" fmla="*/ 8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21" h="145">
                  <a:moveTo>
                    <a:pt x="16" y="80"/>
                  </a:moveTo>
                  <a:lnTo>
                    <a:pt x="10" y="84"/>
                  </a:lnTo>
                  <a:lnTo>
                    <a:pt x="6" y="89"/>
                  </a:lnTo>
                  <a:lnTo>
                    <a:pt x="3" y="92"/>
                  </a:lnTo>
                  <a:lnTo>
                    <a:pt x="3" y="97"/>
                  </a:lnTo>
                  <a:lnTo>
                    <a:pt x="0" y="102"/>
                  </a:lnTo>
                  <a:lnTo>
                    <a:pt x="0" y="105"/>
                  </a:lnTo>
                  <a:lnTo>
                    <a:pt x="0" y="110"/>
                  </a:lnTo>
                  <a:lnTo>
                    <a:pt x="3" y="115"/>
                  </a:lnTo>
                  <a:lnTo>
                    <a:pt x="3" y="120"/>
                  </a:lnTo>
                  <a:lnTo>
                    <a:pt x="6" y="124"/>
                  </a:lnTo>
                  <a:lnTo>
                    <a:pt x="13" y="129"/>
                  </a:lnTo>
                  <a:lnTo>
                    <a:pt x="16" y="132"/>
                  </a:lnTo>
                  <a:lnTo>
                    <a:pt x="22" y="135"/>
                  </a:lnTo>
                  <a:lnTo>
                    <a:pt x="25" y="140"/>
                  </a:lnTo>
                  <a:lnTo>
                    <a:pt x="32" y="142"/>
                  </a:lnTo>
                  <a:lnTo>
                    <a:pt x="41" y="145"/>
                  </a:lnTo>
                  <a:lnTo>
                    <a:pt x="721" y="65"/>
                  </a:lnTo>
                  <a:lnTo>
                    <a:pt x="692" y="0"/>
                  </a:lnTo>
                  <a:lnTo>
                    <a:pt x="16"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1" name="Freeform 17"/>
            <p:cNvSpPr>
              <a:spLocks/>
            </p:cNvSpPr>
            <p:nvPr/>
          </p:nvSpPr>
          <p:spPr bwMode="auto">
            <a:xfrm>
              <a:off x="4429" y="684"/>
              <a:ext cx="44" cy="68"/>
            </a:xfrm>
            <a:custGeom>
              <a:avLst/>
              <a:gdLst>
                <a:gd name="T0" fmla="*/ 44 w 44"/>
                <a:gd name="T1" fmla="*/ 65 h 68"/>
                <a:gd name="T2" fmla="*/ 44 w 44"/>
                <a:gd name="T3" fmla="*/ 65 h 68"/>
                <a:gd name="T4" fmla="*/ 38 w 44"/>
                <a:gd name="T5" fmla="*/ 63 h 68"/>
                <a:gd name="T6" fmla="*/ 31 w 44"/>
                <a:gd name="T7" fmla="*/ 60 h 68"/>
                <a:gd name="T8" fmla="*/ 25 w 44"/>
                <a:gd name="T9" fmla="*/ 56 h 68"/>
                <a:gd name="T10" fmla="*/ 22 w 44"/>
                <a:gd name="T11" fmla="*/ 51 h 68"/>
                <a:gd name="T12" fmla="*/ 19 w 44"/>
                <a:gd name="T13" fmla="*/ 48 h 68"/>
                <a:gd name="T14" fmla="*/ 13 w 44"/>
                <a:gd name="T15" fmla="*/ 45 h 68"/>
                <a:gd name="T16" fmla="*/ 13 w 44"/>
                <a:gd name="T17" fmla="*/ 40 h 68"/>
                <a:gd name="T18" fmla="*/ 9 w 44"/>
                <a:gd name="T19" fmla="*/ 36 h 68"/>
                <a:gd name="T20" fmla="*/ 9 w 44"/>
                <a:gd name="T21" fmla="*/ 31 h 68"/>
                <a:gd name="T22" fmla="*/ 6 w 44"/>
                <a:gd name="T23" fmla="*/ 26 h 68"/>
                <a:gd name="T24" fmla="*/ 6 w 44"/>
                <a:gd name="T25" fmla="*/ 23 h 68"/>
                <a:gd name="T26" fmla="*/ 9 w 44"/>
                <a:gd name="T27" fmla="*/ 18 h 68"/>
                <a:gd name="T28" fmla="*/ 13 w 44"/>
                <a:gd name="T29" fmla="*/ 15 h 68"/>
                <a:gd name="T30" fmla="*/ 13 w 44"/>
                <a:gd name="T31" fmla="*/ 10 h 68"/>
                <a:gd name="T32" fmla="*/ 16 w 44"/>
                <a:gd name="T33" fmla="*/ 6 h 68"/>
                <a:gd name="T34" fmla="*/ 22 w 44"/>
                <a:gd name="T35" fmla="*/ 1 h 68"/>
                <a:gd name="T36" fmla="*/ 16 w 44"/>
                <a:gd name="T37" fmla="*/ 0 h 68"/>
                <a:gd name="T38" fmla="*/ 9 w 44"/>
                <a:gd name="T39" fmla="*/ 5 h 68"/>
                <a:gd name="T40" fmla="*/ 6 w 44"/>
                <a:gd name="T41" fmla="*/ 8 h 68"/>
                <a:gd name="T42" fmla="*/ 3 w 44"/>
                <a:gd name="T43" fmla="*/ 13 h 68"/>
                <a:gd name="T44" fmla="*/ 3 w 44"/>
                <a:gd name="T45" fmla="*/ 18 h 68"/>
                <a:gd name="T46" fmla="*/ 0 w 44"/>
                <a:gd name="T47" fmla="*/ 23 h 68"/>
                <a:gd name="T48" fmla="*/ 0 w 44"/>
                <a:gd name="T49" fmla="*/ 26 h 68"/>
                <a:gd name="T50" fmla="*/ 0 w 44"/>
                <a:gd name="T51" fmla="*/ 31 h 68"/>
                <a:gd name="T52" fmla="*/ 3 w 44"/>
                <a:gd name="T53" fmla="*/ 36 h 68"/>
                <a:gd name="T54" fmla="*/ 3 w 44"/>
                <a:gd name="T55" fmla="*/ 41 h 68"/>
                <a:gd name="T56" fmla="*/ 6 w 44"/>
                <a:gd name="T57" fmla="*/ 46 h 68"/>
                <a:gd name="T58" fmla="*/ 13 w 44"/>
                <a:gd name="T59" fmla="*/ 50 h 68"/>
                <a:gd name="T60" fmla="*/ 16 w 44"/>
                <a:gd name="T61" fmla="*/ 55 h 68"/>
                <a:gd name="T62" fmla="*/ 22 w 44"/>
                <a:gd name="T63" fmla="*/ 58 h 68"/>
                <a:gd name="T64" fmla="*/ 25 w 44"/>
                <a:gd name="T65" fmla="*/ 61 h 68"/>
                <a:gd name="T66" fmla="*/ 35 w 44"/>
                <a:gd name="T67" fmla="*/ 65 h 68"/>
                <a:gd name="T68" fmla="*/ 41 w 44"/>
                <a:gd name="T69" fmla="*/ 68 h 68"/>
                <a:gd name="T70" fmla="*/ 44 w 44"/>
                <a:gd name="T71" fmla="*/ 68 h 68"/>
                <a:gd name="T72" fmla="*/ 41 w 44"/>
                <a:gd name="T73" fmla="*/ 68 h 68"/>
                <a:gd name="T74" fmla="*/ 44 w 44"/>
                <a:gd name="T75" fmla="*/ 68 h 68"/>
                <a:gd name="T76" fmla="*/ 44 w 44"/>
                <a:gd name="T77" fmla="*/ 68 h 68"/>
                <a:gd name="T78" fmla="*/ 44 w 44"/>
                <a:gd name="T79" fmla="*/ 6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4" h="68">
                  <a:moveTo>
                    <a:pt x="44" y="65"/>
                  </a:moveTo>
                  <a:lnTo>
                    <a:pt x="44" y="65"/>
                  </a:lnTo>
                  <a:lnTo>
                    <a:pt x="38" y="63"/>
                  </a:lnTo>
                  <a:lnTo>
                    <a:pt x="31" y="60"/>
                  </a:lnTo>
                  <a:lnTo>
                    <a:pt x="25" y="56"/>
                  </a:lnTo>
                  <a:lnTo>
                    <a:pt x="22" y="51"/>
                  </a:lnTo>
                  <a:lnTo>
                    <a:pt x="19" y="48"/>
                  </a:lnTo>
                  <a:lnTo>
                    <a:pt x="13" y="45"/>
                  </a:lnTo>
                  <a:lnTo>
                    <a:pt x="13" y="40"/>
                  </a:lnTo>
                  <a:lnTo>
                    <a:pt x="9" y="36"/>
                  </a:lnTo>
                  <a:lnTo>
                    <a:pt x="9" y="31"/>
                  </a:lnTo>
                  <a:lnTo>
                    <a:pt x="6" y="26"/>
                  </a:lnTo>
                  <a:lnTo>
                    <a:pt x="6" y="23"/>
                  </a:lnTo>
                  <a:lnTo>
                    <a:pt x="9" y="18"/>
                  </a:lnTo>
                  <a:lnTo>
                    <a:pt x="13" y="15"/>
                  </a:lnTo>
                  <a:lnTo>
                    <a:pt x="13" y="10"/>
                  </a:lnTo>
                  <a:lnTo>
                    <a:pt x="16" y="6"/>
                  </a:lnTo>
                  <a:lnTo>
                    <a:pt x="22" y="1"/>
                  </a:lnTo>
                  <a:lnTo>
                    <a:pt x="16" y="0"/>
                  </a:lnTo>
                  <a:lnTo>
                    <a:pt x="9" y="5"/>
                  </a:lnTo>
                  <a:lnTo>
                    <a:pt x="6" y="8"/>
                  </a:lnTo>
                  <a:lnTo>
                    <a:pt x="3" y="13"/>
                  </a:lnTo>
                  <a:lnTo>
                    <a:pt x="3" y="18"/>
                  </a:lnTo>
                  <a:lnTo>
                    <a:pt x="0" y="23"/>
                  </a:lnTo>
                  <a:lnTo>
                    <a:pt x="0" y="26"/>
                  </a:lnTo>
                  <a:lnTo>
                    <a:pt x="0" y="31"/>
                  </a:lnTo>
                  <a:lnTo>
                    <a:pt x="3" y="36"/>
                  </a:lnTo>
                  <a:lnTo>
                    <a:pt x="3" y="41"/>
                  </a:lnTo>
                  <a:lnTo>
                    <a:pt x="6" y="46"/>
                  </a:lnTo>
                  <a:lnTo>
                    <a:pt x="13" y="50"/>
                  </a:lnTo>
                  <a:lnTo>
                    <a:pt x="16" y="55"/>
                  </a:lnTo>
                  <a:lnTo>
                    <a:pt x="22" y="58"/>
                  </a:lnTo>
                  <a:lnTo>
                    <a:pt x="25" y="61"/>
                  </a:lnTo>
                  <a:lnTo>
                    <a:pt x="35" y="65"/>
                  </a:lnTo>
                  <a:lnTo>
                    <a:pt x="41" y="68"/>
                  </a:lnTo>
                  <a:lnTo>
                    <a:pt x="44" y="68"/>
                  </a:lnTo>
                  <a:lnTo>
                    <a:pt x="41" y="68"/>
                  </a:lnTo>
                  <a:lnTo>
                    <a:pt x="44" y="68"/>
                  </a:lnTo>
                  <a:lnTo>
                    <a:pt x="44" y="68"/>
                  </a:lnTo>
                  <a:lnTo>
                    <a:pt x="44"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2" name="Freeform 18"/>
            <p:cNvSpPr>
              <a:spLocks/>
            </p:cNvSpPr>
            <p:nvPr/>
          </p:nvSpPr>
          <p:spPr bwMode="auto">
            <a:xfrm>
              <a:off x="4473" y="668"/>
              <a:ext cx="683" cy="84"/>
            </a:xfrm>
            <a:custGeom>
              <a:avLst/>
              <a:gdLst>
                <a:gd name="T0" fmla="*/ 676 w 683"/>
                <a:gd name="T1" fmla="*/ 4 h 84"/>
                <a:gd name="T2" fmla="*/ 680 w 683"/>
                <a:gd name="T3" fmla="*/ 0 h 84"/>
                <a:gd name="T4" fmla="*/ 0 w 683"/>
                <a:gd name="T5" fmla="*/ 81 h 84"/>
                <a:gd name="T6" fmla="*/ 0 w 683"/>
                <a:gd name="T7" fmla="*/ 84 h 84"/>
                <a:gd name="T8" fmla="*/ 680 w 683"/>
                <a:gd name="T9" fmla="*/ 4 h 84"/>
                <a:gd name="T10" fmla="*/ 683 w 683"/>
                <a:gd name="T11" fmla="*/ 2 h 84"/>
                <a:gd name="T12" fmla="*/ 680 w 683"/>
                <a:gd name="T13" fmla="*/ 4 h 84"/>
                <a:gd name="T14" fmla="*/ 683 w 683"/>
                <a:gd name="T15" fmla="*/ 4 h 84"/>
                <a:gd name="T16" fmla="*/ 683 w 683"/>
                <a:gd name="T17" fmla="*/ 2 h 84"/>
                <a:gd name="T18" fmla="*/ 676 w 683"/>
                <a:gd name="T19"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76" y="4"/>
                  </a:moveTo>
                  <a:lnTo>
                    <a:pt x="680" y="0"/>
                  </a:lnTo>
                  <a:lnTo>
                    <a:pt x="0" y="81"/>
                  </a:lnTo>
                  <a:lnTo>
                    <a:pt x="0" y="84"/>
                  </a:lnTo>
                  <a:lnTo>
                    <a:pt x="680" y="4"/>
                  </a:lnTo>
                  <a:lnTo>
                    <a:pt x="683" y="2"/>
                  </a:lnTo>
                  <a:lnTo>
                    <a:pt x="680" y="4"/>
                  </a:lnTo>
                  <a:lnTo>
                    <a:pt x="683" y="4"/>
                  </a:lnTo>
                  <a:lnTo>
                    <a:pt x="683" y="2"/>
                  </a:lnTo>
                  <a:lnTo>
                    <a:pt x="6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3" name="Freeform 19"/>
            <p:cNvSpPr>
              <a:spLocks/>
            </p:cNvSpPr>
            <p:nvPr/>
          </p:nvSpPr>
          <p:spPr bwMode="auto">
            <a:xfrm>
              <a:off x="5121" y="603"/>
              <a:ext cx="35" cy="69"/>
            </a:xfrm>
            <a:custGeom>
              <a:avLst/>
              <a:gdLst>
                <a:gd name="T0" fmla="*/ 6 w 35"/>
                <a:gd name="T1" fmla="*/ 5 h 69"/>
                <a:gd name="T2" fmla="*/ 0 w 35"/>
                <a:gd name="T3" fmla="*/ 4 h 69"/>
                <a:gd name="T4" fmla="*/ 28 w 35"/>
                <a:gd name="T5" fmla="*/ 69 h 69"/>
                <a:gd name="T6" fmla="*/ 35 w 35"/>
                <a:gd name="T7" fmla="*/ 67 h 69"/>
                <a:gd name="T8" fmla="*/ 10 w 35"/>
                <a:gd name="T9" fmla="*/ 2 h 69"/>
                <a:gd name="T10" fmla="*/ 3 w 35"/>
                <a:gd name="T11" fmla="*/ 0 h 69"/>
                <a:gd name="T12" fmla="*/ 10 w 35"/>
                <a:gd name="T13" fmla="*/ 2 h 69"/>
                <a:gd name="T14" fmla="*/ 6 w 35"/>
                <a:gd name="T15" fmla="*/ 0 h 69"/>
                <a:gd name="T16" fmla="*/ 3 w 35"/>
                <a:gd name="T17" fmla="*/ 0 h 69"/>
                <a:gd name="T18" fmla="*/ 6 w 35"/>
                <a:gd name="T19" fmla="*/ 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69">
                  <a:moveTo>
                    <a:pt x="6" y="5"/>
                  </a:moveTo>
                  <a:lnTo>
                    <a:pt x="0" y="4"/>
                  </a:lnTo>
                  <a:lnTo>
                    <a:pt x="28" y="69"/>
                  </a:lnTo>
                  <a:lnTo>
                    <a:pt x="35" y="67"/>
                  </a:lnTo>
                  <a:lnTo>
                    <a:pt x="10" y="2"/>
                  </a:lnTo>
                  <a:lnTo>
                    <a:pt x="3" y="0"/>
                  </a:lnTo>
                  <a:lnTo>
                    <a:pt x="10" y="2"/>
                  </a:lnTo>
                  <a:lnTo>
                    <a:pt x="6" y="0"/>
                  </a:lnTo>
                  <a:lnTo>
                    <a:pt x="3" y="0"/>
                  </a:lnTo>
                  <a:lnTo>
                    <a:pt x="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4" name="Freeform 20"/>
            <p:cNvSpPr>
              <a:spLocks/>
            </p:cNvSpPr>
            <p:nvPr/>
          </p:nvSpPr>
          <p:spPr bwMode="auto">
            <a:xfrm>
              <a:off x="4445" y="603"/>
              <a:ext cx="682" cy="84"/>
            </a:xfrm>
            <a:custGeom>
              <a:avLst/>
              <a:gdLst>
                <a:gd name="T0" fmla="*/ 6 w 682"/>
                <a:gd name="T1" fmla="*/ 82 h 84"/>
                <a:gd name="T2" fmla="*/ 3 w 682"/>
                <a:gd name="T3" fmla="*/ 84 h 84"/>
                <a:gd name="T4" fmla="*/ 682 w 682"/>
                <a:gd name="T5" fmla="*/ 5 h 84"/>
                <a:gd name="T6" fmla="*/ 679 w 682"/>
                <a:gd name="T7" fmla="*/ 0 h 84"/>
                <a:gd name="T8" fmla="*/ 3 w 682"/>
                <a:gd name="T9" fmla="*/ 79 h 84"/>
                <a:gd name="T10" fmla="*/ 0 w 682"/>
                <a:gd name="T11" fmla="*/ 81 h 84"/>
                <a:gd name="T12" fmla="*/ 3 w 682"/>
                <a:gd name="T13" fmla="*/ 79 h 84"/>
                <a:gd name="T14" fmla="*/ 0 w 682"/>
                <a:gd name="T15" fmla="*/ 81 h 84"/>
                <a:gd name="T16" fmla="*/ 0 w 682"/>
                <a:gd name="T17" fmla="*/ 81 h 84"/>
                <a:gd name="T18" fmla="*/ 6 w 682"/>
                <a:gd name="T19" fmla="*/ 8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2" h="84">
                  <a:moveTo>
                    <a:pt x="6" y="82"/>
                  </a:moveTo>
                  <a:lnTo>
                    <a:pt x="3" y="84"/>
                  </a:lnTo>
                  <a:lnTo>
                    <a:pt x="682" y="5"/>
                  </a:lnTo>
                  <a:lnTo>
                    <a:pt x="679" y="0"/>
                  </a:lnTo>
                  <a:lnTo>
                    <a:pt x="3" y="79"/>
                  </a:lnTo>
                  <a:lnTo>
                    <a:pt x="0" y="81"/>
                  </a:lnTo>
                  <a:lnTo>
                    <a:pt x="3" y="79"/>
                  </a:lnTo>
                  <a:lnTo>
                    <a:pt x="0" y="81"/>
                  </a:lnTo>
                  <a:lnTo>
                    <a:pt x="0" y="81"/>
                  </a:lnTo>
                  <a:lnTo>
                    <a:pt x="6"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5" name="Freeform 21"/>
            <p:cNvSpPr>
              <a:spLocks/>
            </p:cNvSpPr>
            <p:nvPr/>
          </p:nvSpPr>
          <p:spPr bwMode="auto">
            <a:xfrm>
              <a:off x="4416" y="561"/>
              <a:ext cx="711" cy="124"/>
            </a:xfrm>
            <a:custGeom>
              <a:avLst/>
              <a:gdLst>
                <a:gd name="T0" fmla="*/ 32 w 711"/>
                <a:gd name="T1" fmla="*/ 124 h 124"/>
                <a:gd name="T2" fmla="*/ 19 w 711"/>
                <a:gd name="T3" fmla="*/ 119 h 124"/>
                <a:gd name="T4" fmla="*/ 10 w 711"/>
                <a:gd name="T5" fmla="*/ 114 h 124"/>
                <a:gd name="T6" fmla="*/ 7 w 711"/>
                <a:gd name="T7" fmla="*/ 107 h 124"/>
                <a:gd name="T8" fmla="*/ 0 w 711"/>
                <a:gd name="T9" fmla="*/ 101 h 124"/>
                <a:gd name="T10" fmla="*/ 0 w 711"/>
                <a:gd name="T11" fmla="*/ 94 h 124"/>
                <a:gd name="T12" fmla="*/ 3 w 711"/>
                <a:gd name="T13" fmla="*/ 89 h 124"/>
                <a:gd name="T14" fmla="*/ 7 w 711"/>
                <a:gd name="T15" fmla="*/ 84 h 124"/>
                <a:gd name="T16" fmla="*/ 13 w 711"/>
                <a:gd name="T17" fmla="*/ 81 h 124"/>
                <a:gd name="T18" fmla="*/ 692 w 711"/>
                <a:gd name="T19" fmla="*/ 0 h 124"/>
                <a:gd name="T20" fmla="*/ 711 w 711"/>
                <a:gd name="T21" fmla="*/ 46 h 124"/>
                <a:gd name="T22" fmla="*/ 32 w 711"/>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1" h="124">
                  <a:moveTo>
                    <a:pt x="32" y="124"/>
                  </a:moveTo>
                  <a:lnTo>
                    <a:pt x="19" y="119"/>
                  </a:lnTo>
                  <a:lnTo>
                    <a:pt x="10" y="114"/>
                  </a:lnTo>
                  <a:lnTo>
                    <a:pt x="7" y="107"/>
                  </a:lnTo>
                  <a:lnTo>
                    <a:pt x="0" y="101"/>
                  </a:lnTo>
                  <a:lnTo>
                    <a:pt x="0" y="94"/>
                  </a:lnTo>
                  <a:lnTo>
                    <a:pt x="3" y="89"/>
                  </a:lnTo>
                  <a:lnTo>
                    <a:pt x="7" y="84"/>
                  </a:lnTo>
                  <a:lnTo>
                    <a:pt x="13" y="81"/>
                  </a:lnTo>
                  <a:lnTo>
                    <a:pt x="692" y="0"/>
                  </a:lnTo>
                  <a:lnTo>
                    <a:pt x="711" y="46"/>
                  </a:lnTo>
                  <a:lnTo>
                    <a:pt x="32" y="1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6" name="Freeform 22"/>
            <p:cNvSpPr>
              <a:spLocks/>
            </p:cNvSpPr>
            <p:nvPr/>
          </p:nvSpPr>
          <p:spPr bwMode="auto">
            <a:xfrm>
              <a:off x="4413" y="638"/>
              <a:ext cx="38" cy="49"/>
            </a:xfrm>
            <a:custGeom>
              <a:avLst/>
              <a:gdLst>
                <a:gd name="T0" fmla="*/ 16 w 38"/>
                <a:gd name="T1" fmla="*/ 0 h 49"/>
                <a:gd name="T2" fmla="*/ 16 w 38"/>
                <a:gd name="T3" fmla="*/ 2 h 49"/>
                <a:gd name="T4" fmla="*/ 6 w 38"/>
                <a:gd name="T5" fmla="*/ 5 h 49"/>
                <a:gd name="T6" fmla="*/ 3 w 38"/>
                <a:gd name="T7" fmla="*/ 12 h 49"/>
                <a:gd name="T8" fmla="*/ 0 w 38"/>
                <a:gd name="T9" fmla="*/ 17 h 49"/>
                <a:gd name="T10" fmla="*/ 0 w 38"/>
                <a:gd name="T11" fmla="*/ 25 h 49"/>
                <a:gd name="T12" fmla="*/ 3 w 38"/>
                <a:gd name="T13" fmla="*/ 32 h 49"/>
                <a:gd name="T14" fmla="*/ 13 w 38"/>
                <a:gd name="T15" fmla="*/ 39 h 49"/>
                <a:gd name="T16" fmla="*/ 22 w 38"/>
                <a:gd name="T17" fmla="*/ 44 h 49"/>
                <a:gd name="T18" fmla="*/ 35 w 38"/>
                <a:gd name="T19" fmla="*/ 49 h 49"/>
                <a:gd name="T20" fmla="*/ 38 w 38"/>
                <a:gd name="T21" fmla="*/ 46 h 49"/>
                <a:gd name="T22" fmla="*/ 25 w 38"/>
                <a:gd name="T23" fmla="*/ 42 h 49"/>
                <a:gd name="T24" fmla="*/ 16 w 38"/>
                <a:gd name="T25" fmla="*/ 37 h 49"/>
                <a:gd name="T26" fmla="*/ 13 w 38"/>
                <a:gd name="T27" fmla="*/ 30 h 49"/>
                <a:gd name="T28" fmla="*/ 10 w 38"/>
                <a:gd name="T29" fmla="*/ 24 h 49"/>
                <a:gd name="T30" fmla="*/ 6 w 38"/>
                <a:gd name="T31" fmla="*/ 17 h 49"/>
                <a:gd name="T32" fmla="*/ 10 w 38"/>
                <a:gd name="T33" fmla="*/ 12 h 49"/>
                <a:gd name="T34" fmla="*/ 13 w 38"/>
                <a:gd name="T35" fmla="*/ 7 h 49"/>
                <a:gd name="T36" fmla="*/ 19 w 38"/>
                <a:gd name="T37" fmla="*/ 4 h 49"/>
                <a:gd name="T38" fmla="*/ 19 w 38"/>
                <a:gd name="T39" fmla="*/ 5 h 49"/>
                <a:gd name="T40" fmla="*/ 16 w 38"/>
                <a:gd name="T41" fmla="*/ 0 h 49"/>
                <a:gd name="T42" fmla="*/ 16 w 38"/>
                <a:gd name="T43" fmla="*/ 0 h 49"/>
                <a:gd name="T44" fmla="*/ 16 w 38"/>
                <a:gd name="T45" fmla="*/ 2 h 49"/>
                <a:gd name="T46" fmla="*/ 16 w 38"/>
                <a:gd name="T4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9">
                  <a:moveTo>
                    <a:pt x="16" y="0"/>
                  </a:moveTo>
                  <a:lnTo>
                    <a:pt x="16" y="2"/>
                  </a:lnTo>
                  <a:lnTo>
                    <a:pt x="6" y="5"/>
                  </a:lnTo>
                  <a:lnTo>
                    <a:pt x="3" y="12"/>
                  </a:lnTo>
                  <a:lnTo>
                    <a:pt x="0" y="17"/>
                  </a:lnTo>
                  <a:lnTo>
                    <a:pt x="0" y="25"/>
                  </a:lnTo>
                  <a:lnTo>
                    <a:pt x="3" y="32"/>
                  </a:lnTo>
                  <a:lnTo>
                    <a:pt x="13" y="39"/>
                  </a:lnTo>
                  <a:lnTo>
                    <a:pt x="22" y="44"/>
                  </a:lnTo>
                  <a:lnTo>
                    <a:pt x="35" y="49"/>
                  </a:lnTo>
                  <a:lnTo>
                    <a:pt x="38" y="46"/>
                  </a:lnTo>
                  <a:lnTo>
                    <a:pt x="25" y="42"/>
                  </a:lnTo>
                  <a:lnTo>
                    <a:pt x="16" y="37"/>
                  </a:lnTo>
                  <a:lnTo>
                    <a:pt x="13" y="30"/>
                  </a:lnTo>
                  <a:lnTo>
                    <a:pt x="10" y="24"/>
                  </a:lnTo>
                  <a:lnTo>
                    <a:pt x="6" y="17"/>
                  </a:lnTo>
                  <a:lnTo>
                    <a:pt x="10" y="12"/>
                  </a:lnTo>
                  <a:lnTo>
                    <a:pt x="13" y="7"/>
                  </a:lnTo>
                  <a:lnTo>
                    <a:pt x="19" y="4"/>
                  </a:lnTo>
                  <a:lnTo>
                    <a:pt x="19" y="5"/>
                  </a:lnTo>
                  <a:lnTo>
                    <a:pt x="16" y="0"/>
                  </a:lnTo>
                  <a:lnTo>
                    <a:pt x="16" y="0"/>
                  </a:lnTo>
                  <a:lnTo>
                    <a:pt x="16" y="2"/>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7" name="Freeform 23"/>
            <p:cNvSpPr>
              <a:spLocks/>
            </p:cNvSpPr>
            <p:nvPr/>
          </p:nvSpPr>
          <p:spPr bwMode="auto">
            <a:xfrm>
              <a:off x="4429" y="560"/>
              <a:ext cx="683" cy="83"/>
            </a:xfrm>
            <a:custGeom>
              <a:avLst/>
              <a:gdLst>
                <a:gd name="T0" fmla="*/ 683 w 683"/>
                <a:gd name="T1" fmla="*/ 1 h 83"/>
                <a:gd name="T2" fmla="*/ 679 w 683"/>
                <a:gd name="T3" fmla="*/ 0 h 83"/>
                <a:gd name="T4" fmla="*/ 0 w 683"/>
                <a:gd name="T5" fmla="*/ 78 h 83"/>
                <a:gd name="T6" fmla="*/ 3 w 683"/>
                <a:gd name="T7" fmla="*/ 83 h 83"/>
                <a:gd name="T8" fmla="*/ 679 w 683"/>
                <a:gd name="T9" fmla="*/ 3 h 83"/>
                <a:gd name="T10" fmla="*/ 676 w 683"/>
                <a:gd name="T11" fmla="*/ 3 h 83"/>
                <a:gd name="T12" fmla="*/ 683 w 683"/>
                <a:gd name="T13" fmla="*/ 1 h 83"/>
                <a:gd name="T14" fmla="*/ 683 w 683"/>
                <a:gd name="T15" fmla="*/ 0 h 83"/>
                <a:gd name="T16" fmla="*/ 679 w 683"/>
                <a:gd name="T17" fmla="*/ 0 h 83"/>
                <a:gd name="T18" fmla="*/ 683 w 683"/>
                <a:gd name="T19" fmla="*/ 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3">
                  <a:moveTo>
                    <a:pt x="683" y="1"/>
                  </a:moveTo>
                  <a:lnTo>
                    <a:pt x="679" y="0"/>
                  </a:lnTo>
                  <a:lnTo>
                    <a:pt x="0" y="78"/>
                  </a:lnTo>
                  <a:lnTo>
                    <a:pt x="3" y="83"/>
                  </a:lnTo>
                  <a:lnTo>
                    <a:pt x="679" y="3"/>
                  </a:lnTo>
                  <a:lnTo>
                    <a:pt x="676" y="3"/>
                  </a:lnTo>
                  <a:lnTo>
                    <a:pt x="683" y="1"/>
                  </a:lnTo>
                  <a:lnTo>
                    <a:pt x="683" y="0"/>
                  </a:lnTo>
                  <a:lnTo>
                    <a:pt x="679" y="0"/>
                  </a:lnTo>
                  <a:lnTo>
                    <a:pt x="68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8" name="Freeform 24"/>
            <p:cNvSpPr>
              <a:spLocks/>
            </p:cNvSpPr>
            <p:nvPr/>
          </p:nvSpPr>
          <p:spPr bwMode="auto">
            <a:xfrm>
              <a:off x="5105" y="561"/>
              <a:ext cx="26" cy="47"/>
            </a:xfrm>
            <a:custGeom>
              <a:avLst/>
              <a:gdLst>
                <a:gd name="T0" fmla="*/ 22 w 26"/>
                <a:gd name="T1" fmla="*/ 47 h 47"/>
                <a:gd name="T2" fmla="*/ 26 w 26"/>
                <a:gd name="T3" fmla="*/ 46 h 47"/>
                <a:gd name="T4" fmla="*/ 7 w 26"/>
                <a:gd name="T5" fmla="*/ 0 h 47"/>
                <a:gd name="T6" fmla="*/ 0 w 26"/>
                <a:gd name="T7" fmla="*/ 2 h 47"/>
                <a:gd name="T8" fmla="*/ 19 w 26"/>
                <a:gd name="T9" fmla="*/ 46 h 47"/>
                <a:gd name="T10" fmla="*/ 19 w 26"/>
                <a:gd name="T11" fmla="*/ 44 h 47"/>
                <a:gd name="T12" fmla="*/ 22 w 26"/>
                <a:gd name="T13" fmla="*/ 47 h 47"/>
                <a:gd name="T14" fmla="*/ 26 w 26"/>
                <a:gd name="T15" fmla="*/ 47 h 47"/>
                <a:gd name="T16" fmla="*/ 26 w 26"/>
                <a:gd name="T17" fmla="*/ 46 h 47"/>
                <a:gd name="T18" fmla="*/ 22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2" y="47"/>
                  </a:moveTo>
                  <a:lnTo>
                    <a:pt x="26" y="46"/>
                  </a:lnTo>
                  <a:lnTo>
                    <a:pt x="7" y="0"/>
                  </a:lnTo>
                  <a:lnTo>
                    <a:pt x="0" y="2"/>
                  </a:lnTo>
                  <a:lnTo>
                    <a:pt x="19" y="46"/>
                  </a:lnTo>
                  <a:lnTo>
                    <a:pt x="19" y="44"/>
                  </a:lnTo>
                  <a:lnTo>
                    <a:pt x="22" y="47"/>
                  </a:lnTo>
                  <a:lnTo>
                    <a:pt x="26" y="47"/>
                  </a:lnTo>
                  <a:lnTo>
                    <a:pt x="26" y="46"/>
                  </a:lnTo>
                  <a:lnTo>
                    <a:pt x="22"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9" name="Freeform 25"/>
            <p:cNvSpPr>
              <a:spLocks/>
            </p:cNvSpPr>
            <p:nvPr/>
          </p:nvSpPr>
          <p:spPr bwMode="auto">
            <a:xfrm>
              <a:off x="4448" y="605"/>
              <a:ext cx="679" cy="82"/>
            </a:xfrm>
            <a:custGeom>
              <a:avLst/>
              <a:gdLst>
                <a:gd name="T0" fmla="*/ 0 w 679"/>
                <a:gd name="T1" fmla="*/ 82 h 82"/>
                <a:gd name="T2" fmla="*/ 0 w 679"/>
                <a:gd name="T3" fmla="*/ 82 h 82"/>
                <a:gd name="T4" fmla="*/ 679 w 679"/>
                <a:gd name="T5" fmla="*/ 3 h 82"/>
                <a:gd name="T6" fmla="*/ 676 w 679"/>
                <a:gd name="T7" fmla="*/ 0 h 82"/>
                <a:gd name="T8" fmla="*/ 0 w 679"/>
                <a:gd name="T9" fmla="*/ 79 h 82"/>
                <a:gd name="T10" fmla="*/ 3 w 679"/>
                <a:gd name="T11" fmla="*/ 79 h 82"/>
                <a:gd name="T12" fmla="*/ 0 w 679"/>
                <a:gd name="T13" fmla="*/ 82 h 82"/>
                <a:gd name="T14" fmla="*/ 0 w 679"/>
                <a:gd name="T15" fmla="*/ 82 h 82"/>
                <a:gd name="T16" fmla="*/ 0 w 679"/>
                <a:gd name="T17" fmla="*/ 82 h 82"/>
                <a:gd name="T18" fmla="*/ 0 w 679"/>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9" h="82">
                  <a:moveTo>
                    <a:pt x="0" y="82"/>
                  </a:moveTo>
                  <a:lnTo>
                    <a:pt x="0" y="82"/>
                  </a:lnTo>
                  <a:lnTo>
                    <a:pt x="679" y="3"/>
                  </a:lnTo>
                  <a:lnTo>
                    <a:pt x="676" y="0"/>
                  </a:lnTo>
                  <a:lnTo>
                    <a:pt x="0" y="79"/>
                  </a:lnTo>
                  <a:lnTo>
                    <a:pt x="3" y="79"/>
                  </a:lnTo>
                  <a:lnTo>
                    <a:pt x="0" y="82"/>
                  </a:lnTo>
                  <a:lnTo>
                    <a:pt x="0" y="82"/>
                  </a:lnTo>
                  <a:lnTo>
                    <a:pt x="0"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0" name="Freeform 26"/>
            <p:cNvSpPr>
              <a:spLocks/>
            </p:cNvSpPr>
            <p:nvPr/>
          </p:nvSpPr>
          <p:spPr bwMode="auto">
            <a:xfrm>
              <a:off x="4460" y="670"/>
              <a:ext cx="712" cy="124"/>
            </a:xfrm>
            <a:custGeom>
              <a:avLst/>
              <a:gdLst>
                <a:gd name="T0" fmla="*/ 32 w 712"/>
                <a:gd name="T1" fmla="*/ 124 h 124"/>
                <a:gd name="T2" fmla="*/ 19 w 712"/>
                <a:gd name="T3" fmla="*/ 121 h 124"/>
                <a:gd name="T4" fmla="*/ 10 w 712"/>
                <a:gd name="T5" fmla="*/ 116 h 124"/>
                <a:gd name="T6" fmla="*/ 4 w 712"/>
                <a:gd name="T7" fmla="*/ 111 h 124"/>
                <a:gd name="T8" fmla="*/ 0 w 712"/>
                <a:gd name="T9" fmla="*/ 104 h 124"/>
                <a:gd name="T10" fmla="*/ 0 w 712"/>
                <a:gd name="T11" fmla="*/ 99 h 124"/>
                <a:gd name="T12" fmla="*/ 4 w 712"/>
                <a:gd name="T13" fmla="*/ 92 h 124"/>
                <a:gd name="T14" fmla="*/ 7 w 712"/>
                <a:gd name="T15" fmla="*/ 85 h 124"/>
                <a:gd name="T16" fmla="*/ 13 w 712"/>
                <a:gd name="T17" fmla="*/ 80 h 124"/>
                <a:gd name="T18" fmla="*/ 693 w 712"/>
                <a:gd name="T19" fmla="*/ 0 h 124"/>
                <a:gd name="T20" fmla="*/ 712 w 712"/>
                <a:gd name="T21" fmla="*/ 45 h 124"/>
                <a:gd name="T22" fmla="*/ 32 w 712"/>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2" h="124">
                  <a:moveTo>
                    <a:pt x="32" y="124"/>
                  </a:moveTo>
                  <a:lnTo>
                    <a:pt x="19" y="121"/>
                  </a:lnTo>
                  <a:lnTo>
                    <a:pt x="10" y="116"/>
                  </a:lnTo>
                  <a:lnTo>
                    <a:pt x="4" y="111"/>
                  </a:lnTo>
                  <a:lnTo>
                    <a:pt x="0" y="104"/>
                  </a:lnTo>
                  <a:lnTo>
                    <a:pt x="0" y="99"/>
                  </a:lnTo>
                  <a:lnTo>
                    <a:pt x="4" y="92"/>
                  </a:lnTo>
                  <a:lnTo>
                    <a:pt x="7" y="85"/>
                  </a:lnTo>
                  <a:lnTo>
                    <a:pt x="13" y="80"/>
                  </a:lnTo>
                  <a:lnTo>
                    <a:pt x="693" y="0"/>
                  </a:lnTo>
                  <a:lnTo>
                    <a:pt x="712" y="45"/>
                  </a:lnTo>
                  <a:lnTo>
                    <a:pt x="32" y="1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1" name="Freeform 27"/>
            <p:cNvSpPr>
              <a:spLocks/>
            </p:cNvSpPr>
            <p:nvPr/>
          </p:nvSpPr>
          <p:spPr bwMode="auto">
            <a:xfrm>
              <a:off x="4457" y="749"/>
              <a:ext cx="38" cy="47"/>
            </a:xfrm>
            <a:custGeom>
              <a:avLst/>
              <a:gdLst>
                <a:gd name="T0" fmla="*/ 16 w 38"/>
                <a:gd name="T1" fmla="*/ 0 h 47"/>
                <a:gd name="T2" fmla="*/ 16 w 38"/>
                <a:gd name="T3" fmla="*/ 0 h 47"/>
                <a:gd name="T4" fmla="*/ 7 w 38"/>
                <a:gd name="T5" fmla="*/ 6 h 47"/>
                <a:gd name="T6" fmla="*/ 3 w 38"/>
                <a:gd name="T7" fmla="*/ 13 h 47"/>
                <a:gd name="T8" fmla="*/ 0 w 38"/>
                <a:gd name="T9" fmla="*/ 20 h 47"/>
                <a:gd name="T10" fmla="*/ 0 w 38"/>
                <a:gd name="T11" fmla="*/ 27 h 47"/>
                <a:gd name="T12" fmla="*/ 3 w 38"/>
                <a:gd name="T13" fmla="*/ 32 h 47"/>
                <a:gd name="T14" fmla="*/ 10 w 38"/>
                <a:gd name="T15" fmla="*/ 38 h 47"/>
                <a:gd name="T16" fmla="*/ 22 w 38"/>
                <a:gd name="T17" fmla="*/ 43 h 47"/>
                <a:gd name="T18" fmla="*/ 35 w 38"/>
                <a:gd name="T19" fmla="*/ 47 h 47"/>
                <a:gd name="T20" fmla="*/ 38 w 38"/>
                <a:gd name="T21" fmla="*/ 43 h 47"/>
                <a:gd name="T22" fmla="*/ 26 w 38"/>
                <a:gd name="T23" fmla="*/ 40 h 47"/>
                <a:gd name="T24" fmla="*/ 16 w 38"/>
                <a:gd name="T25" fmla="*/ 37 h 47"/>
                <a:gd name="T26" fmla="*/ 10 w 38"/>
                <a:gd name="T27" fmla="*/ 32 h 47"/>
                <a:gd name="T28" fmla="*/ 7 w 38"/>
                <a:gd name="T29" fmla="*/ 25 h 47"/>
                <a:gd name="T30" fmla="*/ 7 w 38"/>
                <a:gd name="T31" fmla="*/ 20 h 47"/>
                <a:gd name="T32" fmla="*/ 10 w 38"/>
                <a:gd name="T33" fmla="*/ 13 h 47"/>
                <a:gd name="T34" fmla="*/ 13 w 38"/>
                <a:gd name="T35" fmla="*/ 8 h 47"/>
                <a:gd name="T36" fmla="*/ 19 w 38"/>
                <a:gd name="T37" fmla="*/ 1 h 47"/>
                <a:gd name="T38" fmla="*/ 19 w 38"/>
                <a:gd name="T39" fmla="*/ 3 h 47"/>
                <a:gd name="T40" fmla="*/ 16 w 38"/>
                <a:gd name="T41" fmla="*/ 0 h 47"/>
                <a:gd name="T42" fmla="*/ 16 w 38"/>
                <a:gd name="T43" fmla="*/ 0 h 47"/>
                <a:gd name="T44" fmla="*/ 16 w 38"/>
                <a:gd name="T45" fmla="*/ 0 h 47"/>
                <a:gd name="T46" fmla="*/ 16 w 38"/>
                <a:gd name="T4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7">
                  <a:moveTo>
                    <a:pt x="16" y="0"/>
                  </a:moveTo>
                  <a:lnTo>
                    <a:pt x="16" y="0"/>
                  </a:lnTo>
                  <a:lnTo>
                    <a:pt x="7" y="6"/>
                  </a:lnTo>
                  <a:lnTo>
                    <a:pt x="3" y="13"/>
                  </a:lnTo>
                  <a:lnTo>
                    <a:pt x="0" y="20"/>
                  </a:lnTo>
                  <a:lnTo>
                    <a:pt x="0" y="27"/>
                  </a:lnTo>
                  <a:lnTo>
                    <a:pt x="3" y="32"/>
                  </a:lnTo>
                  <a:lnTo>
                    <a:pt x="10" y="38"/>
                  </a:lnTo>
                  <a:lnTo>
                    <a:pt x="22" y="43"/>
                  </a:lnTo>
                  <a:lnTo>
                    <a:pt x="35" y="47"/>
                  </a:lnTo>
                  <a:lnTo>
                    <a:pt x="38" y="43"/>
                  </a:lnTo>
                  <a:lnTo>
                    <a:pt x="26" y="40"/>
                  </a:lnTo>
                  <a:lnTo>
                    <a:pt x="16" y="37"/>
                  </a:lnTo>
                  <a:lnTo>
                    <a:pt x="10" y="32"/>
                  </a:lnTo>
                  <a:lnTo>
                    <a:pt x="7" y="25"/>
                  </a:lnTo>
                  <a:lnTo>
                    <a:pt x="7" y="20"/>
                  </a:lnTo>
                  <a:lnTo>
                    <a:pt x="10" y="13"/>
                  </a:lnTo>
                  <a:lnTo>
                    <a:pt x="13" y="8"/>
                  </a:lnTo>
                  <a:lnTo>
                    <a:pt x="19" y="1"/>
                  </a:lnTo>
                  <a:lnTo>
                    <a:pt x="19" y="3"/>
                  </a:lnTo>
                  <a:lnTo>
                    <a:pt x="16" y="0"/>
                  </a:lnTo>
                  <a:lnTo>
                    <a:pt x="16" y="0"/>
                  </a:lnTo>
                  <a:lnTo>
                    <a:pt x="1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2" name="Freeform 28"/>
            <p:cNvSpPr>
              <a:spLocks/>
            </p:cNvSpPr>
            <p:nvPr/>
          </p:nvSpPr>
          <p:spPr bwMode="auto">
            <a:xfrm>
              <a:off x="4473" y="668"/>
              <a:ext cx="683" cy="84"/>
            </a:xfrm>
            <a:custGeom>
              <a:avLst/>
              <a:gdLst>
                <a:gd name="T0" fmla="*/ 683 w 683"/>
                <a:gd name="T1" fmla="*/ 2 h 84"/>
                <a:gd name="T2" fmla="*/ 680 w 683"/>
                <a:gd name="T3" fmla="*/ 0 h 84"/>
                <a:gd name="T4" fmla="*/ 0 w 683"/>
                <a:gd name="T5" fmla="*/ 81 h 84"/>
                <a:gd name="T6" fmla="*/ 3 w 683"/>
                <a:gd name="T7" fmla="*/ 84 h 84"/>
                <a:gd name="T8" fmla="*/ 680 w 683"/>
                <a:gd name="T9" fmla="*/ 6 h 84"/>
                <a:gd name="T10" fmla="*/ 676 w 683"/>
                <a:gd name="T11" fmla="*/ 4 h 84"/>
                <a:gd name="T12" fmla="*/ 683 w 683"/>
                <a:gd name="T13" fmla="*/ 2 h 84"/>
                <a:gd name="T14" fmla="*/ 683 w 683"/>
                <a:gd name="T15" fmla="*/ 0 h 84"/>
                <a:gd name="T16" fmla="*/ 680 w 683"/>
                <a:gd name="T17" fmla="*/ 0 h 84"/>
                <a:gd name="T18" fmla="*/ 683 w 683"/>
                <a:gd name="T19"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83" y="2"/>
                  </a:moveTo>
                  <a:lnTo>
                    <a:pt x="680" y="0"/>
                  </a:lnTo>
                  <a:lnTo>
                    <a:pt x="0" y="81"/>
                  </a:lnTo>
                  <a:lnTo>
                    <a:pt x="3" y="84"/>
                  </a:lnTo>
                  <a:lnTo>
                    <a:pt x="680" y="6"/>
                  </a:lnTo>
                  <a:lnTo>
                    <a:pt x="676" y="4"/>
                  </a:lnTo>
                  <a:lnTo>
                    <a:pt x="683" y="2"/>
                  </a:lnTo>
                  <a:lnTo>
                    <a:pt x="683" y="0"/>
                  </a:lnTo>
                  <a:lnTo>
                    <a:pt x="680" y="0"/>
                  </a:lnTo>
                  <a:lnTo>
                    <a:pt x="683"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3" name="Freeform 29"/>
            <p:cNvSpPr>
              <a:spLocks/>
            </p:cNvSpPr>
            <p:nvPr/>
          </p:nvSpPr>
          <p:spPr bwMode="auto">
            <a:xfrm>
              <a:off x="5149" y="670"/>
              <a:ext cx="26" cy="47"/>
            </a:xfrm>
            <a:custGeom>
              <a:avLst/>
              <a:gdLst>
                <a:gd name="T0" fmla="*/ 23 w 26"/>
                <a:gd name="T1" fmla="*/ 47 h 47"/>
                <a:gd name="T2" fmla="*/ 26 w 26"/>
                <a:gd name="T3" fmla="*/ 45 h 47"/>
                <a:gd name="T4" fmla="*/ 7 w 26"/>
                <a:gd name="T5" fmla="*/ 0 h 47"/>
                <a:gd name="T6" fmla="*/ 0 w 26"/>
                <a:gd name="T7" fmla="*/ 2 h 47"/>
                <a:gd name="T8" fmla="*/ 19 w 26"/>
                <a:gd name="T9" fmla="*/ 45 h 47"/>
                <a:gd name="T10" fmla="*/ 23 w 26"/>
                <a:gd name="T11" fmla="*/ 44 h 47"/>
                <a:gd name="T12" fmla="*/ 23 w 26"/>
                <a:gd name="T13" fmla="*/ 47 h 47"/>
                <a:gd name="T14" fmla="*/ 26 w 26"/>
                <a:gd name="T15" fmla="*/ 47 h 47"/>
                <a:gd name="T16" fmla="*/ 26 w 26"/>
                <a:gd name="T17" fmla="*/ 45 h 47"/>
                <a:gd name="T18" fmla="*/ 23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3" y="47"/>
                  </a:moveTo>
                  <a:lnTo>
                    <a:pt x="26" y="45"/>
                  </a:lnTo>
                  <a:lnTo>
                    <a:pt x="7" y="0"/>
                  </a:lnTo>
                  <a:lnTo>
                    <a:pt x="0" y="2"/>
                  </a:lnTo>
                  <a:lnTo>
                    <a:pt x="19" y="45"/>
                  </a:lnTo>
                  <a:lnTo>
                    <a:pt x="23" y="44"/>
                  </a:lnTo>
                  <a:lnTo>
                    <a:pt x="23" y="47"/>
                  </a:lnTo>
                  <a:lnTo>
                    <a:pt x="26" y="47"/>
                  </a:lnTo>
                  <a:lnTo>
                    <a:pt x="26" y="45"/>
                  </a:lnTo>
                  <a:lnTo>
                    <a:pt x="23"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4" name="Freeform 30"/>
            <p:cNvSpPr>
              <a:spLocks/>
            </p:cNvSpPr>
            <p:nvPr/>
          </p:nvSpPr>
          <p:spPr bwMode="auto">
            <a:xfrm>
              <a:off x="4492" y="714"/>
              <a:ext cx="680" cy="82"/>
            </a:xfrm>
            <a:custGeom>
              <a:avLst/>
              <a:gdLst>
                <a:gd name="T0" fmla="*/ 0 w 680"/>
                <a:gd name="T1" fmla="*/ 82 h 82"/>
                <a:gd name="T2" fmla="*/ 3 w 680"/>
                <a:gd name="T3" fmla="*/ 82 h 82"/>
                <a:gd name="T4" fmla="*/ 680 w 680"/>
                <a:gd name="T5" fmla="*/ 3 h 82"/>
                <a:gd name="T6" fmla="*/ 680 w 680"/>
                <a:gd name="T7" fmla="*/ 0 h 82"/>
                <a:gd name="T8" fmla="*/ 0 w 680"/>
                <a:gd name="T9" fmla="*/ 78 h 82"/>
                <a:gd name="T10" fmla="*/ 3 w 680"/>
                <a:gd name="T11" fmla="*/ 78 h 82"/>
                <a:gd name="T12" fmla="*/ 0 w 680"/>
                <a:gd name="T13" fmla="*/ 82 h 82"/>
                <a:gd name="T14" fmla="*/ 0 w 680"/>
                <a:gd name="T15" fmla="*/ 82 h 82"/>
                <a:gd name="T16" fmla="*/ 3 w 680"/>
                <a:gd name="T17" fmla="*/ 82 h 82"/>
                <a:gd name="T18" fmla="*/ 0 w 680"/>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0" h="82">
                  <a:moveTo>
                    <a:pt x="0" y="82"/>
                  </a:moveTo>
                  <a:lnTo>
                    <a:pt x="3" y="82"/>
                  </a:lnTo>
                  <a:lnTo>
                    <a:pt x="680" y="3"/>
                  </a:lnTo>
                  <a:lnTo>
                    <a:pt x="680" y="0"/>
                  </a:lnTo>
                  <a:lnTo>
                    <a:pt x="0" y="78"/>
                  </a:lnTo>
                  <a:lnTo>
                    <a:pt x="3" y="78"/>
                  </a:lnTo>
                  <a:lnTo>
                    <a:pt x="0" y="82"/>
                  </a:lnTo>
                  <a:lnTo>
                    <a:pt x="0" y="82"/>
                  </a:lnTo>
                  <a:lnTo>
                    <a:pt x="3"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5" name="Freeform 31"/>
            <p:cNvSpPr>
              <a:spLocks/>
            </p:cNvSpPr>
            <p:nvPr/>
          </p:nvSpPr>
          <p:spPr bwMode="auto">
            <a:xfrm>
              <a:off x="5108" y="545"/>
              <a:ext cx="181" cy="72"/>
            </a:xfrm>
            <a:custGeom>
              <a:avLst/>
              <a:gdLst>
                <a:gd name="T0" fmla="*/ 23 w 181"/>
                <a:gd name="T1" fmla="*/ 72 h 72"/>
                <a:gd name="T2" fmla="*/ 0 w 181"/>
                <a:gd name="T3" fmla="*/ 18 h 72"/>
                <a:gd name="T4" fmla="*/ 0 w 181"/>
                <a:gd name="T5" fmla="*/ 18 h 72"/>
                <a:gd name="T6" fmla="*/ 152 w 181"/>
                <a:gd name="T7" fmla="*/ 0 h 72"/>
                <a:gd name="T8" fmla="*/ 181 w 181"/>
                <a:gd name="T9" fmla="*/ 72 h 72"/>
                <a:gd name="T10" fmla="*/ 23 w 181"/>
                <a:gd name="T11" fmla="*/ 72 h 72"/>
              </a:gdLst>
              <a:ahLst/>
              <a:cxnLst>
                <a:cxn ang="0">
                  <a:pos x="T0" y="T1"/>
                </a:cxn>
                <a:cxn ang="0">
                  <a:pos x="T2" y="T3"/>
                </a:cxn>
                <a:cxn ang="0">
                  <a:pos x="T4" y="T5"/>
                </a:cxn>
                <a:cxn ang="0">
                  <a:pos x="T6" y="T7"/>
                </a:cxn>
                <a:cxn ang="0">
                  <a:pos x="T8" y="T9"/>
                </a:cxn>
                <a:cxn ang="0">
                  <a:pos x="T10" y="T11"/>
                </a:cxn>
              </a:cxnLst>
              <a:rect l="0" t="0" r="r" b="b"/>
              <a:pathLst>
                <a:path w="181" h="72">
                  <a:moveTo>
                    <a:pt x="23" y="72"/>
                  </a:moveTo>
                  <a:lnTo>
                    <a:pt x="0" y="18"/>
                  </a:lnTo>
                  <a:lnTo>
                    <a:pt x="0" y="18"/>
                  </a:lnTo>
                  <a:lnTo>
                    <a:pt x="152" y="0"/>
                  </a:lnTo>
                  <a:lnTo>
                    <a:pt x="181" y="72"/>
                  </a:lnTo>
                  <a:lnTo>
                    <a:pt x="23" y="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6" name="Freeform 32"/>
            <p:cNvSpPr>
              <a:spLocks/>
            </p:cNvSpPr>
            <p:nvPr/>
          </p:nvSpPr>
          <p:spPr bwMode="auto">
            <a:xfrm>
              <a:off x="5131" y="617"/>
              <a:ext cx="192" cy="100"/>
            </a:xfrm>
            <a:custGeom>
              <a:avLst/>
              <a:gdLst>
                <a:gd name="T0" fmla="*/ 0 w 192"/>
                <a:gd name="T1" fmla="*/ 0 h 100"/>
                <a:gd name="T2" fmla="*/ 41 w 192"/>
                <a:gd name="T3" fmla="*/ 100 h 100"/>
                <a:gd name="T4" fmla="*/ 192 w 192"/>
                <a:gd name="T5" fmla="*/ 82 h 100"/>
                <a:gd name="T6" fmla="*/ 158 w 192"/>
                <a:gd name="T7" fmla="*/ 0 h 100"/>
                <a:gd name="T8" fmla="*/ 0 w 192"/>
                <a:gd name="T9" fmla="*/ 0 h 100"/>
              </a:gdLst>
              <a:ahLst/>
              <a:cxnLst>
                <a:cxn ang="0">
                  <a:pos x="T0" y="T1"/>
                </a:cxn>
                <a:cxn ang="0">
                  <a:pos x="T2" y="T3"/>
                </a:cxn>
                <a:cxn ang="0">
                  <a:pos x="T4" y="T5"/>
                </a:cxn>
                <a:cxn ang="0">
                  <a:pos x="T6" y="T7"/>
                </a:cxn>
                <a:cxn ang="0">
                  <a:pos x="T8" y="T9"/>
                </a:cxn>
              </a:cxnLst>
              <a:rect l="0" t="0" r="r" b="b"/>
              <a:pathLst>
                <a:path w="192" h="100">
                  <a:moveTo>
                    <a:pt x="0" y="0"/>
                  </a:moveTo>
                  <a:lnTo>
                    <a:pt x="41" y="100"/>
                  </a:lnTo>
                  <a:lnTo>
                    <a:pt x="192" y="82"/>
                  </a:lnTo>
                  <a:lnTo>
                    <a:pt x="15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7" name="Freeform 33"/>
            <p:cNvSpPr>
              <a:spLocks/>
            </p:cNvSpPr>
            <p:nvPr/>
          </p:nvSpPr>
          <p:spPr bwMode="auto">
            <a:xfrm>
              <a:off x="5102" y="563"/>
              <a:ext cx="73" cy="156"/>
            </a:xfrm>
            <a:custGeom>
              <a:avLst/>
              <a:gdLst>
                <a:gd name="T0" fmla="*/ 66 w 73"/>
                <a:gd name="T1" fmla="*/ 152 h 156"/>
                <a:gd name="T2" fmla="*/ 73 w 73"/>
                <a:gd name="T3" fmla="*/ 154 h 156"/>
                <a:gd name="T4" fmla="*/ 10 w 73"/>
                <a:gd name="T5" fmla="*/ 0 h 156"/>
                <a:gd name="T6" fmla="*/ 0 w 73"/>
                <a:gd name="T7" fmla="*/ 0 h 156"/>
                <a:gd name="T8" fmla="*/ 66 w 73"/>
                <a:gd name="T9" fmla="*/ 154 h 156"/>
                <a:gd name="T10" fmla="*/ 70 w 73"/>
                <a:gd name="T11" fmla="*/ 156 h 156"/>
                <a:gd name="T12" fmla="*/ 66 w 73"/>
                <a:gd name="T13" fmla="*/ 154 h 156"/>
                <a:gd name="T14" fmla="*/ 66 w 73"/>
                <a:gd name="T15" fmla="*/ 156 h 156"/>
                <a:gd name="T16" fmla="*/ 70 w 73"/>
                <a:gd name="T17" fmla="*/ 156 h 156"/>
                <a:gd name="T18" fmla="*/ 66 w 73"/>
                <a:gd name="T19" fmla="*/ 15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66" y="152"/>
                  </a:moveTo>
                  <a:lnTo>
                    <a:pt x="73" y="154"/>
                  </a:lnTo>
                  <a:lnTo>
                    <a:pt x="10" y="0"/>
                  </a:lnTo>
                  <a:lnTo>
                    <a:pt x="0" y="0"/>
                  </a:lnTo>
                  <a:lnTo>
                    <a:pt x="66" y="154"/>
                  </a:lnTo>
                  <a:lnTo>
                    <a:pt x="70" y="156"/>
                  </a:lnTo>
                  <a:lnTo>
                    <a:pt x="66" y="154"/>
                  </a:lnTo>
                  <a:lnTo>
                    <a:pt x="66" y="156"/>
                  </a:lnTo>
                  <a:lnTo>
                    <a:pt x="70" y="156"/>
                  </a:lnTo>
                  <a:lnTo>
                    <a:pt x="66"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8" name="Freeform 34"/>
            <p:cNvSpPr>
              <a:spLocks/>
            </p:cNvSpPr>
            <p:nvPr/>
          </p:nvSpPr>
          <p:spPr bwMode="auto">
            <a:xfrm>
              <a:off x="5168" y="697"/>
              <a:ext cx="162" cy="22"/>
            </a:xfrm>
            <a:custGeom>
              <a:avLst/>
              <a:gdLst>
                <a:gd name="T0" fmla="*/ 152 w 162"/>
                <a:gd name="T1" fmla="*/ 2 h 22"/>
                <a:gd name="T2" fmla="*/ 155 w 162"/>
                <a:gd name="T3" fmla="*/ 0 h 22"/>
                <a:gd name="T4" fmla="*/ 0 w 162"/>
                <a:gd name="T5" fmla="*/ 18 h 22"/>
                <a:gd name="T6" fmla="*/ 4 w 162"/>
                <a:gd name="T7" fmla="*/ 22 h 22"/>
                <a:gd name="T8" fmla="*/ 158 w 162"/>
                <a:gd name="T9" fmla="*/ 3 h 22"/>
                <a:gd name="T10" fmla="*/ 158 w 162"/>
                <a:gd name="T11" fmla="*/ 2 h 22"/>
                <a:gd name="T12" fmla="*/ 158 w 162"/>
                <a:gd name="T13" fmla="*/ 3 h 22"/>
                <a:gd name="T14" fmla="*/ 162 w 162"/>
                <a:gd name="T15" fmla="*/ 3 h 22"/>
                <a:gd name="T16" fmla="*/ 158 w 162"/>
                <a:gd name="T17" fmla="*/ 2 h 22"/>
                <a:gd name="T18" fmla="*/ 152 w 162"/>
                <a:gd name="T19" fmla="*/ 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2" h="22">
                  <a:moveTo>
                    <a:pt x="152" y="2"/>
                  </a:moveTo>
                  <a:lnTo>
                    <a:pt x="155" y="0"/>
                  </a:lnTo>
                  <a:lnTo>
                    <a:pt x="0" y="18"/>
                  </a:lnTo>
                  <a:lnTo>
                    <a:pt x="4" y="22"/>
                  </a:lnTo>
                  <a:lnTo>
                    <a:pt x="158" y="3"/>
                  </a:lnTo>
                  <a:lnTo>
                    <a:pt x="158" y="2"/>
                  </a:lnTo>
                  <a:lnTo>
                    <a:pt x="158" y="3"/>
                  </a:lnTo>
                  <a:lnTo>
                    <a:pt x="162" y="3"/>
                  </a:lnTo>
                  <a:lnTo>
                    <a:pt x="158" y="2"/>
                  </a:lnTo>
                  <a:lnTo>
                    <a:pt x="152"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9" name="Freeform 35"/>
            <p:cNvSpPr>
              <a:spLocks/>
            </p:cNvSpPr>
            <p:nvPr/>
          </p:nvSpPr>
          <p:spPr bwMode="auto">
            <a:xfrm>
              <a:off x="5257" y="543"/>
              <a:ext cx="69" cy="156"/>
            </a:xfrm>
            <a:custGeom>
              <a:avLst/>
              <a:gdLst>
                <a:gd name="T0" fmla="*/ 3 w 69"/>
                <a:gd name="T1" fmla="*/ 3 h 156"/>
                <a:gd name="T2" fmla="*/ 0 w 69"/>
                <a:gd name="T3" fmla="*/ 3 h 156"/>
                <a:gd name="T4" fmla="*/ 63 w 69"/>
                <a:gd name="T5" fmla="*/ 156 h 156"/>
                <a:gd name="T6" fmla="*/ 69 w 69"/>
                <a:gd name="T7" fmla="*/ 156 h 156"/>
                <a:gd name="T8" fmla="*/ 6 w 69"/>
                <a:gd name="T9" fmla="*/ 2 h 156"/>
                <a:gd name="T10" fmla="*/ 3 w 69"/>
                <a:gd name="T11" fmla="*/ 0 h 156"/>
                <a:gd name="T12" fmla="*/ 6 w 69"/>
                <a:gd name="T13" fmla="*/ 2 h 156"/>
                <a:gd name="T14" fmla="*/ 6 w 69"/>
                <a:gd name="T15" fmla="*/ 0 h 156"/>
                <a:gd name="T16" fmla="*/ 3 w 69"/>
                <a:gd name="T17" fmla="*/ 0 h 156"/>
                <a:gd name="T18" fmla="*/ 3 w 69"/>
                <a:gd name="T19" fmla="*/ 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56">
                  <a:moveTo>
                    <a:pt x="3" y="3"/>
                  </a:moveTo>
                  <a:lnTo>
                    <a:pt x="0" y="3"/>
                  </a:lnTo>
                  <a:lnTo>
                    <a:pt x="63" y="156"/>
                  </a:lnTo>
                  <a:lnTo>
                    <a:pt x="69" y="156"/>
                  </a:lnTo>
                  <a:lnTo>
                    <a:pt x="6" y="2"/>
                  </a:lnTo>
                  <a:lnTo>
                    <a:pt x="3" y="0"/>
                  </a:lnTo>
                  <a:lnTo>
                    <a:pt x="6" y="2"/>
                  </a:lnTo>
                  <a:lnTo>
                    <a:pt x="6" y="0"/>
                  </a:lnTo>
                  <a:lnTo>
                    <a:pt x="3" y="0"/>
                  </a:lnTo>
                  <a:lnTo>
                    <a:pt x="3"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0" name="Freeform 36"/>
            <p:cNvSpPr>
              <a:spLocks/>
            </p:cNvSpPr>
            <p:nvPr/>
          </p:nvSpPr>
          <p:spPr bwMode="auto">
            <a:xfrm>
              <a:off x="5102" y="543"/>
              <a:ext cx="158" cy="22"/>
            </a:xfrm>
            <a:custGeom>
              <a:avLst/>
              <a:gdLst>
                <a:gd name="T0" fmla="*/ 10 w 158"/>
                <a:gd name="T1" fmla="*/ 20 h 22"/>
                <a:gd name="T2" fmla="*/ 6 w 158"/>
                <a:gd name="T3" fmla="*/ 22 h 22"/>
                <a:gd name="T4" fmla="*/ 158 w 158"/>
                <a:gd name="T5" fmla="*/ 3 h 22"/>
                <a:gd name="T6" fmla="*/ 158 w 158"/>
                <a:gd name="T7" fmla="*/ 0 h 22"/>
                <a:gd name="T8" fmla="*/ 3 w 158"/>
                <a:gd name="T9" fmla="*/ 18 h 22"/>
                <a:gd name="T10" fmla="*/ 0 w 158"/>
                <a:gd name="T11" fmla="*/ 20 h 22"/>
                <a:gd name="T12" fmla="*/ 3 w 158"/>
                <a:gd name="T13" fmla="*/ 18 h 22"/>
                <a:gd name="T14" fmla="*/ 0 w 158"/>
                <a:gd name="T15" fmla="*/ 18 h 22"/>
                <a:gd name="T16" fmla="*/ 0 w 158"/>
                <a:gd name="T17" fmla="*/ 20 h 22"/>
                <a:gd name="T18" fmla="*/ 10 w 158"/>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22">
                  <a:moveTo>
                    <a:pt x="10" y="20"/>
                  </a:moveTo>
                  <a:lnTo>
                    <a:pt x="6" y="22"/>
                  </a:lnTo>
                  <a:lnTo>
                    <a:pt x="158" y="3"/>
                  </a:lnTo>
                  <a:lnTo>
                    <a:pt x="158" y="0"/>
                  </a:lnTo>
                  <a:lnTo>
                    <a:pt x="3" y="18"/>
                  </a:lnTo>
                  <a:lnTo>
                    <a:pt x="0" y="20"/>
                  </a:lnTo>
                  <a:lnTo>
                    <a:pt x="3" y="18"/>
                  </a:lnTo>
                  <a:lnTo>
                    <a:pt x="0" y="18"/>
                  </a:lnTo>
                  <a:lnTo>
                    <a:pt x="0" y="20"/>
                  </a:lnTo>
                  <a:lnTo>
                    <a:pt x="10"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1" name="Freeform 37"/>
            <p:cNvSpPr>
              <a:spLocks/>
            </p:cNvSpPr>
            <p:nvPr/>
          </p:nvSpPr>
          <p:spPr bwMode="auto">
            <a:xfrm>
              <a:off x="5162" y="668"/>
              <a:ext cx="158" cy="47"/>
            </a:xfrm>
            <a:custGeom>
              <a:avLst/>
              <a:gdLst>
                <a:gd name="T0" fmla="*/ 0 w 158"/>
                <a:gd name="T1" fmla="*/ 19 h 47"/>
                <a:gd name="T2" fmla="*/ 13 w 158"/>
                <a:gd name="T3" fmla="*/ 47 h 47"/>
                <a:gd name="T4" fmla="*/ 158 w 158"/>
                <a:gd name="T5" fmla="*/ 31 h 47"/>
                <a:gd name="T6" fmla="*/ 145 w 158"/>
                <a:gd name="T7" fmla="*/ 0 h 47"/>
                <a:gd name="T8" fmla="*/ 0 w 158"/>
                <a:gd name="T9" fmla="*/ 19 h 47"/>
                <a:gd name="T10" fmla="*/ 0 w 158"/>
                <a:gd name="T11" fmla="*/ 19 h 47"/>
              </a:gdLst>
              <a:ahLst/>
              <a:cxnLst>
                <a:cxn ang="0">
                  <a:pos x="T0" y="T1"/>
                </a:cxn>
                <a:cxn ang="0">
                  <a:pos x="T2" y="T3"/>
                </a:cxn>
                <a:cxn ang="0">
                  <a:pos x="T4" y="T5"/>
                </a:cxn>
                <a:cxn ang="0">
                  <a:pos x="T6" y="T7"/>
                </a:cxn>
                <a:cxn ang="0">
                  <a:pos x="T8" y="T9"/>
                </a:cxn>
                <a:cxn ang="0">
                  <a:pos x="T10" y="T11"/>
                </a:cxn>
              </a:cxnLst>
              <a:rect l="0" t="0" r="r" b="b"/>
              <a:pathLst>
                <a:path w="158" h="47">
                  <a:moveTo>
                    <a:pt x="0" y="19"/>
                  </a:moveTo>
                  <a:lnTo>
                    <a:pt x="13" y="47"/>
                  </a:lnTo>
                  <a:lnTo>
                    <a:pt x="158" y="31"/>
                  </a:lnTo>
                  <a:lnTo>
                    <a:pt x="145" y="0"/>
                  </a:lnTo>
                  <a:lnTo>
                    <a:pt x="0" y="19"/>
                  </a:lnTo>
                  <a:lnTo>
                    <a:pt x="0"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2" name="Freeform 38"/>
            <p:cNvSpPr>
              <a:spLocks/>
            </p:cNvSpPr>
            <p:nvPr/>
          </p:nvSpPr>
          <p:spPr bwMode="auto">
            <a:xfrm>
              <a:off x="5159" y="687"/>
              <a:ext cx="19" cy="30"/>
            </a:xfrm>
            <a:custGeom>
              <a:avLst/>
              <a:gdLst>
                <a:gd name="T0" fmla="*/ 13 w 19"/>
                <a:gd name="T1" fmla="*/ 27 h 30"/>
                <a:gd name="T2" fmla="*/ 19 w 19"/>
                <a:gd name="T3" fmla="*/ 28 h 30"/>
                <a:gd name="T4" fmla="*/ 6 w 19"/>
                <a:gd name="T5" fmla="*/ 0 h 30"/>
                <a:gd name="T6" fmla="*/ 0 w 19"/>
                <a:gd name="T7" fmla="*/ 0 h 30"/>
                <a:gd name="T8" fmla="*/ 9 w 19"/>
                <a:gd name="T9" fmla="*/ 28 h 30"/>
                <a:gd name="T10" fmla="*/ 16 w 19"/>
                <a:gd name="T11" fmla="*/ 30 h 30"/>
                <a:gd name="T12" fmla="*/ 9 w 19"/>
                <a:gd name="T13" fmla="*/ 28 h 30"/>
                <a:gd name="T14" fmla="*/ 13 w 19"/>
                <a:gd name="T15" fmla="*/ 30 h 30"/>
                <a:gd name="T16" fmla="*/ 16 w 19"/>
                <a:gd name="T17" fmla="*/ 30 h 30"/>
                <a:gd name="T18" fmla="*/ 13 w 19"/>
                <a:gd name="T19"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0">
                  <a:moveTo>
                    <a:pt x="13" y="27"/>
                  </a:moveTo>
                  <a:lnTo>
                    <a:pt x="19" y="28"/>
                  </a:lnTo>
                  <a:lnTo>
                    <a:pt x="6" y="0"/>
                  </a:lnTo>
                  <a:lnTo>
                    <a:pt x="0" y="0"/>
                  </a:lnTo>
                  <a:lnTo>
                    <a:pt x="9" y="28"/>
                  </a:lnTo>
                  <a:lnTo>
                    <a:pt x="16" y="30"/>
                  </a:lnTo>
                  <a:lnTo>
                    <a:pt x="9" y="28"/>
                  </a:lnTo>
                  <a:lnTo>
                    <a:pt x="13" y="30"/>
                  </a:lnTo>
                  <a:lnTo>
                    <a:pt x="16" y="30"/>
                  </a:lnTo>
                  <a:lnTo>
                    <a:pt x="13"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3" name="Freeform 39"/>
            <p:cNvSpPr>
              <a:spLocks/>
            </p:cNvSpPr>
            <p:nvPr/>
          </p:nvSpPr>
          <p:spPr bwMode="auto">
            <a:xfrm>
              <a:off x="5172" y="697"/>
              <a:ext cx="154" cy="20"/>
            </a:xfrm>
            <a:custGeom>
              <a:avLst/>
              <a:gdLst>
                <a:gd name="T0" fmla="*/ 145 w 154"/>
                <a:gd name="T1" fmla="*/ 2 h 20"/>
                <a:gd name="T2" fmla="*/ 148 w 154"/>
                <a:gd name="T3" fmla="*/ 0 h 20"/>
                <a:gd name="T4" fmla="*/ 0 w 154"/>
                <a:gd name="T5" fmla="*/ 17 h 20"/>
                <a:gd name="T6" fmla="*/ 3 w 154"/>
                <a:gd name="T7" fmla="*/ 20 h 20"/>
                <a:gd name="T8" fmla="*/ 148 w 154"/>
                <a:gd name="T9" fmla="*/ 3 h 20"/>
                <a:gd name="T10" fmla="*/ 151 w 154"/>
                <a:gd name="T11" fmla="*/ 0 h 20"/>
                <a:gd name="T12" fmla="*/ 148 w 154"/>
                <a:gd name="T13" fmla="*/ 3 h 20"/>
                <a:gd name="T14" fmla="*/ 154 w 154"/>
                <a:gd name="T15" fmla="*/ 2 h 20"/>
                <a:gd name="T16" fmla="*/ 151 w 154"/>
                <a:gd name="T17" fmla="*/ 0 h 20"/>
                <a:gd name="T18" fmla="*/ 145 w 154"/>
                <a:gd name="T19"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20">
                  <a:moveTo>
                    <a:pt x="145" y="2"/>
                  </a:moveTo>
                  <a:lnTo>
                    <a:pt x="148" y="0"/>
                  </a:lnTo>
                  <a:lnTo>
                    <a:pt x="0" y="17"/>
                  </a:lnTo>
                  <a:lnTo>
                    <a:pt x="3" y="20"/>
                  </a:lnTo>
                  <a:lnTo>
                    <a:pt x="148" y="3"/>
                  </a:lnTo>
                  <a:lnTo>
                    <a:pt x="151" y="0"/>
                  </a:lnTo>
                  <a:lnTo>
                    <a:pt x="148" y="3"/>
                  </a:lnTo>
                  <a:lnTo>
                    <a:pt x="154" y="2"/>
                  </a:lnTo>
                  <a:lnTo>
                    <a:pt x="151" y="0"/>
                  </a:lnTo>
                  <a:lnTo>
                    <a:pt x="145"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4" name="Freeform 40"/>
            <p:cNvSpPr>
              <a:spLocks/>
            </p:cNvSpPr>
            <p:nvPr/>
          </p:nvSpPr>
          <p:spPr bwMode="auto">
            <a:xfrm>
              <a:off x="5304" y="667"/>
              <a:ext cx="19" cy="32"/>
            </a:xfrm>
            <a:custGeom>
              <a:avLst/>
              <a:gdLst>
                <a:gd name="T0" fmla="*/ 7 w 19"/>
                <a:gd name="T1" fmla="*/ 5 h 32"/>
                <a:gd name="T2" fmla="*/ 0 w 19"/>
                <a:gd name="T3" fmla="*/ 3 h 32"/>
                <a:gd name="T4" fmla="*/ 13 w 19"/>
                <a:gd name="T5" fmla="*/ 32 h 32"/>
                <a:gd name="T6" fmla="*/ 19 w 19"/>
                <a:gd name="T7" fmla="*/ 30 h 32"/>
                <a:gd name="T8" fmla="*/ 10 w 19"/>
                <a:gd name="T9" fmla="*/ 1 h 32"/>
                <a:gd name="T10" fmla="*/ 3 w 19"/>
                <a:gd name="T11" fmla="*/ 0 h 32"/>
                <a:gd name="T12" fmla="*/ 10 w 19"/>
                <a:gd name="T13" fmla="*/ 1 h 32"/>
                <a:gd name="T14" fmla="*/ 7 w 19"/>
                <a:gd name="T15" fmla="*/ 0 h 32"/>
                <a:gd name="T16" fmla="*/ 3 w 19"/>
                <a:gd name="T17" fmla="*/ 0 h 32"/>
                <a:gd name="T18" fmla="*/ 7 w 19"/>
                <a:gd name="T19"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2">
                  <a:moveTo>
                    <a:pt x="7" y="5"/>
                  </a:moveTo>
                  <a:lnTo>
                    <a:pt x="0" y="3"/>
                  </a:lnTo>
                  <a:lnTo>
                    <a:pt x="13" y="32"/>
                  </a:lnTo>
                  <a:lnTo>
                    <a:pt x="19" y="30"/>
                  </a:lnTo>
                  <a:lnTo>
                    <a:pt x="10" y="1"/>
                  </a:lnTo>
                  <a:lnTo>
                    <a:pt x="3" y="0"/>
                  </a:lnTo>
                  <a:lnTo>
                    <a:pt x="10" y="1"/>
                  </a:lnTo>
                  <a:lnTo>
                    <a:pt x="7" y="0"/>
                  </a:lnTo>
                  <a:lnTo>
                    <a:pt x="3" y="0"/>
                  </a:lnTo>
                  <a:lnTo>
                    <a:pt x="7"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5" name="Freeform 41"/>
            <p:cNvSpPr>
              <a:spLocks/>
            </p:cNvSpPr>
            <p:nvPr/>
          </p:nvSpPr>
          <p:spPr bwMode="auto">
            <a:xfrm>
              <a:off x="5156" y="667"/>
              <a:ext cx="155" cy="22"/>
            </a:xfrm>
            <a:custGeom>
              <a:avLst/>
              <a:gdLst>
                <a:gd name="T0" fmla="*/ 9 w 155"/>
                <a:gd name="T1" fmla="*/ 20 h 22"/>
                <a:gd name="T2" fmla="*/ 6 w 155"/>
                <a:gd name="T3" fmla="*/ 22 h 22"/>
                <a:gd name="T4" fmla="*/ 155 w 155"/>
                <a:gd name="T5" fmla="*/ 5 h 22"/>
                <a:gd name="T6" fmla="*/ 151 w 155"/>
                <a:gd name="T7" fmla="*/ 0 h 22"/>
                <a:gd name="T8" fmla="*/ 6 w 155"/>
                <a:gd name="T9" fmla="*/ 18 h 22"/>
                <a:gd name="T10" fmla="*/ 3 w 155"/>
                <a:gd name="T11" fmla="*/ 20 h 22"/>
                <a:gd name="T12" fmla="*/ 6 w 155"/>
                <a:gd name="T13" fmla="*/ 18 h 22"/>
                <a:gd name="T14" fmla="*/ 0 w 155"/>
                <a:gd name="T15" fmla="*/ 18 h 22"/>
                <a:gd name="T16" fmla="*/ 3 w 155"/>
                <a:gd name="T17" fmla="*/ 20 h 22"/>
                <a:gd name="T18" fmla="*/ 9 w 155"/>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 h="22">
                  <a:moveTo>
                    <a:pt x="9" y="20"/>
                  </a:moveTo>
                  <a:lnTo>
                    <a:pt x="6" y="22"/>
                  </a:lnTo>
                  <a:lnTo>
                    <a:pt x="155" y="5"/>
                  </a:lnTo>
                  <a:lnTo>
                    <a:pt x="151" y="0"/>
                  </a:lnTo>
                  <a:lnTo>
                    <a:pt x="6" y="18"/>
                  </a:lnTo>
                  <a:lnTo>
                    <a:pt x="3" y="20"/>
                  </a:lnTo>
                  <a:lnTo>
                    <a:pt x="6" y="18"/>
                  </a:lnTo>
                  <a:lnTo>
                    <a:pt x="0" y="18"/>
                  </a:lnTo>
                  <a:lnTo>
                    <a:pt x="3" y="20"/>
                  </a:lnTo>
                  <a:lnTo>
                    <a:pt x="9"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6" name="Freeform 42"/>
            <p:cNvSpPr>
              <a:spLocks/>
            </p:cNvSpPr>
            <p:nvPr/>
          </p:nvSpPr>
          <p:spPr bwMode="auto">
            <a:xfrm>
              <a:off x="5260" y="530"/>
              <a:ext cx="209" cy="167"/>
            </a:xfrm>
            <a:custGeom>
              <a:avLst/>
              <a:gdLst>
                <a:gd name="T0" fmla="*/ 168 w 209"/>
                <a:gd name="T1" fmla="*/ 25 h 167"/>
                <a:gd name="T2" fmla="*/ 206 w 209"/>
                <a:gd name="T3" fmla="*/ 120 h 167"/>
                <a:gd name="T4" fmla="*/ 209 w 209"/>
                <a:gd name="T5" fmla="*/ 127 h 167"/>
                <a:gd name="T6" fmla="*/ 209 w 209"/>
                <a:gd name="T7" fmla="*/ 132 h 167"/>
                <a:gd name="T8" fmla="*/ 206 w 209"/>
                <a:gd name="T9" fmla="*/ 137 h 167"/>
                <a:gd name="T10" fmla="*/ 202 w 209"/>
                <a:gd name="T11" fmla="*/ 142 h 167"/>
                <a:gd name="T12" fmla="*/ 199 w 209"/>
                <a:gd name="T13" fmla="*/ 147 h 167"/>
                <a:gd name="T14" fmla="*/ 193 w 209"/>
                <a:gd name="T15" fmla="*/ 150 h 167"/>
                <a:gd name="T16" fmla="*/ 187 w 209"/>
                <a:gd name="T17" fmla="*/ 152 h 167"/>
                <a:gd name="T18" fmla="*/ 177 w 209"/>
                <a:gd name="T19" fmla="*/ 154 h 167"/>
                <a:gd name="T20" fmla="*/ 63 w 209"/>
                <a:gd name="T21" fmla="*/ 167 h 167"/>
                <a:gd name="T22" fmla="*/ 0 w 209"/>
                <a:gd name="T23" fmla="*/ 15 h 167"/>
                <a:gd name="T24" fmla="*/ 114 w 209"/>
                <a:gd name="T25" fmla="*/ 1 h 167"/>
                <a:gd name="T26" fmla="*/ 117 w 209"/>
                <a:gd name="T27" fmla="*/ 1 h 167"/>
                <a:gd name="T28" fmla="*/ 123 w 209"/>
                <a:gd name="T29" fmla="*/ 0 h 167"/>
                <a:gd name="T30" fmla="*/ 127 w 209"/>
                <a:gd name="T31" fmla="*/ 1 h 167"/>
                <a:gd name="T32" fmla="*/ 130 w 209"/>
                <a:gd name="T33" fmla="*/ 1 h 167"/>
                <a:gd name="T34" fmla="*/ 136 w 209"/>
                <a:gd name="T35" fmla="*/ 1 h 167"/>
                <a:gd name="T36" fmla="*/ 139 w 209"/>
                <a:gd name="T37" fmla="*/ 3 h 167"/>
                <a:gd name="T38" fmla="*/ 142 w 209"/>
                <a:gd name="T39" fmla="*/ 5 h 167"/>
                <a:gd name="T40" fmla="*/ 145 w 209"/>
                <a:gd name="T41" fmla="*/ 6 h 167"/>
                <a:gd name="T42" fmla="*/ 149 w 209"/>
                <a:gd name="T43" fmla="*/ 8 h 167"/>
                <a:gd name="T44" fmla="*/ 152 w 209"/>
                <a:gd name="T45" fmla="*/ 10 h 167"/>
                <a:gd name="T46" fmla="*/ 155 w 209"/>
                <a:gd name="T47" fmla="*/ 11 h 167"/>
                <a:gd name="T48" fmla="*/ 158 w 209"/>
                <a:gd name="T49" fmla="*/ 15 h 167"/>
                <a:gd name="T50" fmla="*/ 161 w 209"/>
                <a:gd name="T51" fmla="*/ 16 h 167"/>
                <a:gd name="T52" fmla="*/ 164 w 209"/>
                <a:gd name="T53" fmla="*/ 20 h 167"/>
                <a:gd name="T54" fmla="*/ 164 w 209"/>
                <a:gd name="T55" fmla="*/ 21 h 167"/>
                <a:gd name="T56" fmla="*/ 168 w 209"/>
                <a:gd name="T57" fmla="*/ 25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9" h="167">
                  <a:moveTo>
                    <a:pt x="168" y="25"/>
                  </a:moveTo>
                  <a:lnTo>
                    <a:pt x="206" y="120"/>
                  </a:lnTo>
                  <a:lnTo>
                    <a:pt x="209" y="127"/>
                  </a:lnTo>
                  <a:lnTo>
                    <a:pt x="209" y="132"/>
                  </a:lnTo>
                  <a:lnTo>
                    <a:pt x="206" y="137"/>
                  </a:lnTo>
                  <a:lnTo>
                    <a:pt x="202" y="142"/>
                  </a:lnTo>
                  <a:lnTo>
                    <a:pt x="199" y="147"/>
                  </a:lnTo>
                  <a:lnTo>
                    <a:pt x="193" y="150"/>
                  </a:lnTo>
                  <a:lnTo>
                    <a:pt x="187" y="152"/>
                  </a:lnTo>
                  <a:lnTo>
                    <a:pt x="177" y="154"/>
                  </a:lnTo>
                  <a:lnTo>
                    <a:pt x="63" y="167"/>
                  </a:lnTo>
                  <a:lnTo>
                    <a:pt x="0" y="15"/>
                  </a:lnTo>
                  <a:lnTo>
                    <a:pt x="114" y="1"/>
                  </a:lnTo>
                  <a:lnTo>
                    <a:pt x="117" y="1"/>
                  </a:lnTo>
                  <a:lnTo>
                    <a:pt x="123" y="0"/>
                  </a:lnTo>
                  <a:lnTo>
                    <a:pt x="127" y="1"/>
                  </a:lnTo>
                  <a:lnTo>
                    <a:pt x="130" y="1"/>
                  </a:lnTo>
                  <a:lnTo>
                    <a:pt x="136" y="1"/>
                  </a:lnTo>
                  <a:lnTo>
                    <a:pt x="139" y="3"/>
                  </a:lnTo>
                  <a:lnTo>
                    <a:pt x="142" y="5"/>
                  </a:lnTo>
                  <a:lnTo>
                    <a:pt x="145" y="6"/>
                  </a:lnTo>
                  <a:lnTo>
                    <a:pt x="149" y="8"/>
                  </a:lnTo>
                  <a:lnTo>
                    <a:pt x="152" y="10"/>
                  </a:lnTo>
                  <a:lnTo>
                    <a:pt x="155" y="11"/>
                  </a:lnTo>
                  <a:lnTo>
                    <a:pt x="158" y="15"/>
                  </a:lnTo>
                  <a:lnTo>
                    <a:pt x="161" y="16"/>
                  </a:lnTo>
                  <a:lnTo>
                    <a:pt x="164" y="20"/>
                  </a:lnTo>
                  <a:lnTo>
                    <a:pt x="164" y="21"/>
                  </a:lnTo>
                  <a:lnTo>
                    <a:pt x="168" y="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7" name="Freeform 43"/>
            <p:cNvSpPr>
              <a:spLocks/>
            </p:cNvSpPr>
            <p:nvPr/>
          </p:nvSpPr>
          <p:spPr bwMode="auto">
            <a:xfrm>
              <a:off x="5424" y="555"/>
              <a:ext cx="45" cy="97"/>
            </a:xfrm>
            <a:custGeom>
              <a:avLst/>
              <a:gdLst>
                <a:gd name="T0" fmla="*/ 45 w 45"/>
                <a:gd name="T1" fmla="*/ 95 h 97"/>
                <a:gd name="T2" fmla="*/ 45 w 45"/>
                <a:gd name="T3" fmla="*/ 95 h 97"/>
                <a:gd name="T4" fmla="*/ 7 w 45"/>
                <a:gd name="T5" fmla="*/ 0 h 97"/>
                <a:gd name="T6" fmla="*/ 0 w 45"/>
                <a:gd name="T7" fmla="*/ 0 h 97"/>
                <a:gd name="T8" fmla="*/ 38 w 45"/>
                <a:gd name="T9" fmla="*/ 97 h 97"/>
                <a:gd name="T10" fmla="*/ 38 w 45"/>
                <a:gd name="T11" fmla="*/ 97 h 97"/>
                <a:gd name="T12" fmla="*/ 45 w 45"/>
                <a:gd name="T13" fmla="*/ 95 h 97"/>
              </a:gdLst>
              <a:ahLst/>
              <a:cxnLst>
                <a:cxn ang="0">
                  <a:pos x="T0" y="T1"/>
                </a:cxn>
                <a:cxn ang="0">
                  <a:pos x="T2" y="T3"/>
                </a:cxn>
                <a:cxn ang="0">
                  <a:pos x="T4" y="T5"/>
                </a:cxn>
                <a:cxn ang="0">
                  <a:pos x="T6" y="T7"/>
                </a:cxn>
                <a:cxn ang="0">
                  <a:pos x="T8" y="T9"/>
                </a:cxn>
                <a:cxn ang="0">
                  <a:pos x="T10" y="T11"/>
                </a:cxn>
                <a:cxn ang="0">
                  <a:pos x="T12" y="T13"/>
                </a:cxn>
              </a:cxnLst>
              <a:rect l="0" t="0" r="r" b="b"/>
              <a:pathLst>
                <a:path w="45" h="97">
                  <a:moveTo>
                    <a:pt x="45" y="95"/>
                  </a:moveTo>
                  <a:lnTo>
                    <a:pt x="45" y="95"/>
                  </a:lnTo>
                  <a:lnTo>
                    <a:pt x="7" y="0"/>
                  </a:lnTo>
                  <a:lnTo>
                    <a:pt x="0" y="0"/>
                  </a:lnTo>
                  <a:lnTo>
                    <a:pt x="38" y="97"/>
                  </a:lnTo>
                  <a:lnTo>
                    <a:pt x="38" y="97"/>
                  </a:lnTo>
                  <a:lnTo>
                    <a:pt x="45"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8" name="Freeform 44"/>
            <p:cNvSpPr>
              <a:spLocks/>
            </p:cNvSpPr>
            <p:nvPr/>
          </p:nvSpPr>
          <p:spPr bwMode="auto">
            <a:xfrm>
              <a:off x="5437" y="650"/>
              <a:ext cx="35" cy="37"/>
            </a:xfrm>
            <a:custGeom>
              <a:avLst/>
              <a:gdLst>
                <a:gd name="T0" fmla="*/ 0 w 35"/>
                <a:gd name="T1" fmla="*/ 37 h 37"/>
                <a:gd name="T2" fmla="*/ 0 w 35"/>
                <a:gd name="T3" fmla="*/ 37 h 37"/>
                <a:gd name="T4" fmla="*/ 10 w 35"/>
                <a:gd name="T5" fmla="*/ 34 h 37"/>
                <a:gd name="T6" fmla="*/ 16 w 35"/>
                <a:gd name="T7" fmla="*/ 32 h 37"/>
                <a:gd name="T8" fmla="*/ 25 w 35"/>
                <a:gd name="T9" fmla="*/ 29 h 37"/>
                <a:gd name="T10" fmla="*/ 29 w 35"/>
                <a:gd name="T11" fmla="*/ 24 h 37"/>
                <a:gd name="T12" fmla="*/ 32 w 35"/>
                <a:gd name="T13" fmla="*/ 18 h 37"/>
                <a:gd name="T14" fmla="*/ 35 w 35"/>
                <a:gd name="T15" fmla="*/ 12 h 37"/>
                <a:gd name="T16" fmla="*/ 35 w 35"/>
                <a:gd name="T17" fmla="*/ 7 h 37"/>
                <a:gd name="T18" fmla="*/ 32 w 35"/>
                <a:gd name="T19" fmla="*/ 0 h 37"/>
                <a:gd name="T20" fmla="*/ 25 w 35"/>
                <a:gd name="T21" fmla="*/ 2 h 37"/>
                <a:gd name="T22" fmla="*/ 29 w 35"/>
                <a:gd name="T23" fmla="*/ 7 h 37"/>
                <a:gd name="T24" fmla="*/ 29 w 35"/>
                <a:gd name="T25" fmla="*/ 12 h 37"/>
                <a:gd name="T26" fmla="*/ 25 w 35"/>
                <a:gd name="T27" fmla="*/ 17 h 37"/>
                <a:gd name="T28" fmla="*/ 22 w 35"/>
                <a:gd name="T29" fmla="*/ 22 h 37"/>
                <a:gd name="T30" fmla="*/ 19 w 35"/>
                <a:gd name="T31" fmla="*/ 25 h 37"/>
                <a:gd name="T32" fmla="*/ 13 w 35"/>
                <a:gd name="T33" fmla="*/ 29 h 37"/>
                <a:gd name="T34" fmla="*/ 6 w 35"/>
                <a:gd name="T35" fmla="*/ 30 h 37"/>
                <a:gd name="T36" fmla="*/ 0 w 35"/>
                <a:gd name="T37" fmla="*/ 32 h 37"/>
                <a:gd name="T38" fmla="*/ 0 w 35"/>
                <a:gd name="T39" fmla="*/ 32 h 37"/>
                <a:gd name="T40" fmla="*/ 0 w 35"/>
                <a:gd name="T4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5" h="37">
                  <a:moveTo>
                    <a:pt x="0" y="37"/>
                  </a:moveTo>
                  <a:lnTo>
                    <a:pt x="0" y="37"/>
                  </a:lnTo>
                  <a:lnTo>
                    <a:pt x="10" y="34"/>
                  </a:lnTo>
                  <a:lnTo>
                    <a:pt x="16" y="32"/>
                  </a:lnTo>
                  <a:lnTo>
                    <a:pt x="25" y="29"/>
                  </a:lnTo>
                  <a:lnTo>
                    <a:pt x="29" y="24"/>
                  </a:lnTo>
                  <a:lnTo>
                    <a:pt x="32" y="18"/>
                  </a:lnTo>
                  <a:lnTo>
                    <a:pt x="35" y="12"/>
                  </a:lnTo>
                  <a:lnTo>
                    <a:pt x="35" y="7"/>
                  </a:lnTo>
                  <a:lnTo>
                    <a:pt x="32" y="0"/>
                  </a:lnTo>
                  <a:lnTo>
                    <a:pt x="25" y="2"/>
                  </a:lnTo>
                  <a:lnTo>
                    <a:pt x="29" y="7"/>
                  </a:lnTo>
                  <a:lnTo>
                    <a:pt x="29" y="12"/>
                  </a:lnTo>
                  <a:lnTo>
                    <a:pt x="25" y="17"/>
                  </a:lnTo>
                  <a:lnTo>
                    <a:pt x="22" y="22"/>
                  </a:lnTo>
                  <a:lnTo>
                    <a:pt x="19" y="25"/>
                  </a:lnTo>
                  <a:lnTo>
                    <a:pt x="13" y="29"/>
                  </a:lnTo>
                  <a:lnTo>
                    <a:pt x="6" y="30"/>
                  </a:lnTo>
                  <a:lnTo>
                    <a:pt x="0" y="32"/>
                  </a:lnTo>
                  <a:lnTo>
                    <a:pt x="0" y="32"/>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49" name="Freeform 45"/>
            <p:cNvSpPr>
              <a:spLocks/>
            </p:cNvSpPr>
            <p:nvPr/>
          </p:nvSpPr>
          <p:spPr bwMode="auto">
            <a:xfrm>
              <a:off x="5320" y="682"/>
              <a:ext cx="117" cy="18"/>
            </a:xfrm>
            <a:custGeom>
              <a:avLst/>
              <a:gdLst>
                <a:gd name="T0" fmla="*/ 0 w 117"/>
                <a:gd name="T1" fmla="*/ 15 h 18"/>
                <a:gd name="T2" fmla="*/ 6 w 117"/>
                <a:gd name="T3" fmla="*/ 17 h 18"/>
                <a:gd name="T4" fmla="*/ 117 w 117"/>
                <a:gd name="T5" fmla="*/ 5 h 18"/>
                <a:gd name="T6" fmla="*/ 117 w 117"/>
                <a:gd name="T7" fmla="*/ 0 h 18"/>
                <a:gd name="T8" fmla="*/ 3 w 117"/>
                <a:gd name="T9" fmla="*/ 13 h 18"/>
                <a:gd name="T10" fmla="*/ 10 w 117"/>
                <a:gd name="T11" fmla="*/ 15 h 18"/>
                <a:gd name="T12" fmla="*/ 0 w 117"/>
                <a:gd name="T13" fmla="*/ 15 h 18"/>
                <a:gd name="T14" fmla="*/ 3 w 117"/>
                <a:gd name="T15" fmla="*/ 18 h 18"/>
                <a:gd name="T16" fmla="*/ 6 w 117"/>
                <a:gd name="T17" fmla="*/ 17 h 18"/>
                <a:gd name="T18" fmla="*/ 0 w 117"/>
                <a:gd name="T1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7" h="18">
                  <a:moveTo>
                    <a:pt x="0" y="15"/>
                  </a:moveTo>
                  <a:lnTo>
                    <a:pt x="6" y="17"/>
                  </a:lnTo>
                  <a:lnTo>
                    <a:pt x="117" y="5"/>
                  </a:lnTo>
                  <a:lnTo>
                    <a:pt x="117" y="0"/>
                  </a:lnTo>
                  <a:lnTo>
                    <a:pt x="3" y="13"/>
                  </a:lnTo>
                  <a:lnTo>
                    <a:pt x="10" y="15"/>
                  </a:lnTo>
                  <a:lnTo>
                    <a:pt x="0" y="15"/>
                  </a:lnTo>
                  <a:lnTo>
                    <a:pt x="3" y="18"/>
                  </a:lnTo>
                  <a:lnTo>
                    <a:pt x="6" y="17"/>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0" name="Freeform 46"/>
            <p:cNvSpPr>
              <a:spLocks/>
            </p:cNvSpPr>
            <p:nvPr/>
          </p:nvSpPr>
          <p:spPr bwMode="auto">
            <a:xfrm>
              <a:off x="5257" y="541"/>
              <a:ext cx="73" cy="156"/>
            </a:xfrm>
            <a:custGeom>
              <a:avLst/>
              <a:gdLst>
                <a:gd name="T0" fmla="*/ 3 w 73"/>
                <a:gd name="T1" fmla="*/ 0 h 156"/>
                <a:gd name="T2" fmla="*/ 0 w 73"/>
                <a:gd name="T3" fmla="*/ 4 h 156"/>
                <a:gd name="T4" fmla="*/ 63 w 73"/>
                <a:gd name="T5" fmla="*/ 156 h 156"/>
                <a:gd name="T6" fmla="*/ 73 w 73"/>
                <a:gd name="T7" fmla="*/ 156 h 156"/>
                <a:gd name="T8" fmla="*/ 9 w 73"/>
                <a:gd name="T9" fmla="*/ 2 h 156"/>
                <a:gd name="T10" fmla="*/ 6 w 73"/>
                <a:gd name="T11" fmla="*/ 5 h 156"/>
                <a:gd name="T12" fmla="*/ 3 w 73"/>
                <a:gd name="T13" fmla="*/ 0 h 156"/>
                <a:gd name="T14" fmla="*/ 0 w 73"/>
                <a:gd name="T15" fmla="*/ 2 h 156"/>
                <a:gd name="T16" fmla="*/ 0 w 73"/>
                <a:gd name="T17" fmla="*/ 4 h 156"/>
                <a:gd name="T18" fmla="*/ 3 w 73"/>
                <a:gd name="T1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3" y="0"/>
                  </a:moveTo>
                  <a:lnTo>
                    <a:pt x="0" y="4"/>
                  </a:lnTo>
                  <a:lnTo>
                    <a:pt x="63" y="156"/>
                  </a:lnTo>
                  <a:lnTo>
                    <a:pt x="73" y="156"/>
                  </a:lnTo>
                  <a:lnTo>
                    <a:pt x="9" y="2"/>
                  </a:lnTo>
                  <a:lnTo>
                    <a:pt x="6" y="5"/>
                  </a:lnTo>
                  <a:lnTo>
                    <a:pt x="3" y="0"/>
                  </a:lnTo>
                  <a:lnTo>
                    <a:pt x="0" y="2"/>
                  </a:lnTo>
                  <a:lnTo>
                    <a:pt x="0" y="4"/>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1" name="Freeform 47"/>
            <p:cNvSpPr>
              <a:spLocks/>
            </p:cNvSpPr>
            <p:nvPr/>
          </p:nvSpPr>
          <p:spPr bwMode="auto">
            <a:xfrm>
              <a:off x="5260" y="530"/>
              <a:ext cx="114" cy="16"/>
            </a:xfrm>
            <a:custGeom>
              <a:avLst/>
              <a:gdLst>
                <a:gd name="T0" fmla="*/ 114 w 114"/>
                <a:gd name="T1" fmla="*/ 0 h 16"/>
                <a:gd name="T2" fmla="*/ 114 w 114"/>
                <a:gd name="T3" fmla="*/ 0 h 16"/>
                <a:gd name="T4" fmla="*/ 0 w 114"/>
                <a:gd name="T5" fmla="*/ 11 h 16"/>
                <a:gd name="T6" fmla="*/ 3 w 114"/>
                <a:gd name="T7" fmla="*/ 16 h 16"/>
                <a:gd name="T8" fmla="*/ 114 w 114"/>
                <a:gd name="T9" fmla="*/ 3 h 16"/>
                <a:gd name="T10" fmla="*/ 114 w 114"/>
                <a:gd name="T11" fmla="*/ 3 h 16"/>
                <a:gd name="T12" fmla="*/ 114 w 114"/>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4" h="16">
                  <a:moveTo>
                    <a:pt x="114" y="0"/>
                  </a:moveTo>
                  <a:lnTo>
                    <a:pt x="114" y="0"/>
                  </a:lnTo>
                  <a:lnTo>
                    <a:pt x="0" y="11"/>
                  </a:lnTo>
                  <a:lnTo>
                    <a:pt x="3" y="16"/>
                  </a:lnTo>
                  <a:lnTo>
                    <a:pt x="114" y="3"/>
                  </a:lnTo>
                  <a:lnTo>
                    <a:pt x="114" y="3"/>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2" name="Freeform 48"/>
            <p:cNvSpPr>
              <a:spLocks/>
            </p:cNvSpPr>
            <p:nvPr/>
          </p:nvSpPr>
          <p:spPr bwMode="auto">
            <a:xfrm>
              <a:off x="5374" y="528"/>
              <a:ext cx="57" cy="27"/>
            </a:xfrm>
            <a:custGeom>
              <a:avLst/>
              <a:gdLst>
                <a:gd name="T0" fmla="*/ 57 w 57"/>
                <a:gd name="T1" fmla="*/ 27 h 27"/>
                <a:gd name="T2" fmla="*/ 57 w 57"/>
                <a:gd name="T3" fmla="*/ 27 h 27"/>
                <a:gd name="T4" fmla="*/ 54 w 57"/>
                <a:gd name="T5" fmla="*/ 23 h 27"/>
                <a:gd name="T6" fmla="*/ 54 w 57"/>
                <a:gd name="T7" fmla="*/ 20 h 27"/>
                <a:gd name="T8" fmla="*/ 50 w 57"/>
                <a:gd name="T9" fmla="*/ 17 h 27"/>
                <a:gd name="T10" fmla="*/ 47 w 57"/>
                <a:gd name="T11" fmla="*/ 15 h 27"/>
                <a:gd name="T12" fmla="*/ 44 w 57"/>
                <a:gd name="T13" fmla="*/ 13 h 27"/>
                <a:gd name="T14" fmla="*/ 41 w 57"/>
                <a:gd name="T15" fmla="*/ 10 h 27"/>
                <a:gd name="T16" fmla="*/ 38 w 57"/>
                <a:gd name="T17" fmla="*/ 8 h 27"/>
                <a:gd name="T18" fmla="*/ 35 w 57"/>
                <a:gd name="T19" fmla="*/ 7 h 27"/>
                <a:gd name="T20" fmla="*/ 31 w 57"/>
                <a:gd name="T21" fmla="*/ 5 h 27"/>
                <a:gd name="T22" fmla="*/ 25 w 57"/>
                <a:gd name="T23" fmla="*/ 3 h 27"/>
                <a:gd name="T24" fmla="*/ 22 w 57"/>
                <a:gd name="T25" fmla="*/ 2 h 27"/>
                <a:gd name="T26" fmla="*/ 19 w 57"/>
                <a:gd name="T27" fmla="*/ 2 h 27"/>
                <a:gd name="T28" fmla="*/ 13 w 57"/>
                <a:gd name="T29" fmla="*/ 2 h 27"/>
                <a:gd name="T30" fmla="*/ 9 w 57"/>
                <a:gd name="T31" fmla="*/ 0 h 27"/>
                <a:gd name="T32" fmla="*/ 3 w 57"/>
                <a:gd name="T33" fmla="*/ 0 h 27"/>
                <a:gd name="T34" fmla="*/ 0 w 57"/>
                <a:gd name="T35" fmla="*/ 2 h 27"/>
                <a:gd name="T36" fmla="*/ 0 w 57"/>
                <a:gd name="T37" fmla="*/ 5 h 27"/>
                <a:gd name="T38" fmla="*/ 3 w 57"/>
                <a:gd name="T39" fmla="*/ 5 h 27"/>
                <a:gd name="T40" fmla="*/ 9 w 57"/>
                <a:gd name="T41" fmla="*/ 5 h 27"/>
                <a:gd name="T42" fmla="*/ 13 w 57"/>
                <a:gd name="T43" fmla="*/ 5 h 27"/>
                <a:gd name="T44" fmla="*/ 16 w 57"/>
                <a:gd name="T45" fmla="*/ 5 h 27"/>
                <a:gd name="T46" fmla="*/ 19 w 57"/>
                <a:gd name="T47" fmla="*/ 5 h 27"/>
                <a:gd name="T48" fmla="*/ 22 w 57"/>
                <a:gd name="T49" fmla="*/ 7 h 27"/>
                <a:gd name="T50" fmla="*/ 25 w 57"/>
                <a:gd name="T51" fmla="*/ 8 h 27"/>
                <a:gd name="T52" fmla="*/ 31 w 57"/>
                <a:gd name="T53" fmla="*/ 10 h 27"/>
                <a:gd name="T54" fmla="*/ 35 w 57"/>
                <a:gd name="T55" fmla="*/ 12 h 27"/>
                <a:gd name="T56" fmla="*/ 38 w 57"/>
                <a:gd name="T57" fmla="*/ 13 h 27"/>
                <a:gd name="T58" fmla="*/ 38 w 57"/>
                <a:gd name="T59" fmla="*/ 15 h 27"/>
                <a:gd name="T60" fmla="*/ 41 w 57"/>
                <a:gd name="T61" fmla="*/ 17 h 27"/>
                <a:gd name="T62" fmla="*/ 44 w 57"/>
                <a:gd name="T63" fmla="*/ 18 h 27"/>
                <a:gd name="T64" fmla="*/ 47 w 57"/>
                <a:gd name="T65" fmla="*/ 22 h 27"/>
                <a:gd name="T66" fmla="*/ 47 w 57"/>
                <a:gd name="T67" fmla="*/ 23 h 27"/>
                <a:gd name="T68" fmla="*/ 50 w 57"/>
                <a:gd name="T69" fmla="*/ 27 h 27"/>
                <a:gd name="T70" fmla="*/ 50 w 57"/>
                <a:gd name="T71" fmla="*/ 27 h 27"/>
                <a:gd name="T72" fmla="*/ 57 w 57"/>
                <a:gd name="T73"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7" h="27">
                  <a:moveTo>
                    <a:pt x="57" y="27"/>
                  </a:moveTo>
                  <a:lnTo>
                    <a:pt x="57" y="27"/>
                  </a:lnTo>
                  <a:lnTo>
                    <a:pt x="54" y="23"/>
                  </a:lnTo>
                  <a:lnTo>
                    <a:pt x="54" y="20"/>
                  </a:lnTo>
                  <a:lnTo>
                    <a:pt x="50" y="17"/>
                  </a:lnTo>
                  <a:lnTo>
                    <a:pt x="47" y="15"/>
                  </a:lnTo>
                  <a:lnTo>
                    <a:pt x="44" y="13"/>
                  </a:lnTo>
                  <a:lnTo>
                    <a:pt x="41" y="10"/>
                  </a:lnTo>
                  <a:lnTo>
                    <a:pt x="38" y="8"/>
                  </a:lnTo>
                  <a:lnTo>
                    <a:pt x="35" y="7"/>
                  </a:lnTo>
                  <a:lnTo>
                    <a:pt x="31" y="5"/>
                  </a:lnTo>
                  <a:lnTo>
                    <a:pt x="25" y="3"/>
                  </a:lnTo>
                  <a:lnTo>
                    <a:pt x="22" y="2"/>
                  </a:lnTo>
                  <a:lnTo>
                    <a:pt x="19" y="2"/>
                  </a:lnTo>
                  <a:lnTo>
                    <a:pt x="13" y="2"/>
                  </a:lnTo>
                  <a:lnTo>
                    <a:pt x="9" y="0"/>
                  </a:lnTo>
                  <a:lnTo>
                    <a:pt x="3" y="0"/>
                  </a:lnTo>
                  <a:lnTo>
                    <a:pt x="0" y="2"/>
                  </a:lnTo>
                  <a:lnTo>
                    <a:pt x="0" y="5"/>
                  </a:lnTo>
                  <a:lnTo>
                    <a:pt x="3" y="5"/>
                  </a:lnTo>
                  <a:lnTo>
                    <a:pt x="9" y="5"/>
                  </a:lnTo>
                  <a:lnTo>
                    <a:pt x="13" y="5"/>
                  </a:lnTo>
                  <a:lnTo>
                    <a:pt x="16" y="5"/>
                  </a:lnTo>
                  <a:lnTo>
                    <a:pt x="19" y="5"/>
                  </a:lnTo>
                  <a:lnTo>
                    <a:pt x="22" y="7"/>
                  </a:lnTo>
                  <a:lnTo>
                    <a:pt x="25" y="8"/>
                  </a:lnTo>
                  <a:lnTo>
                    <a:pt x="31" y="10"/>
                  </a:lnTo>
                  <a:lnTo>
                    <a:pt x="35" y="12"/>
                  </a:lnTo>
                  <a:lnTo>
                    <a:pt x="38" y="13"/>
                  </a:lnTo>
                  <a:lnTo>
                    <a:pt x="38" y="15"/>
                  </a:lnTo>
                  <a:lnTo>
                    <a:pt x="41" y="17"/>
                  </a:lnTo>
                  <a:lnTo>
                    <a:pt x="44" y="18"/>
                  </a:lnTo>
                  <a:lnTo>
                    <a:pt x="47" y="22"/>
                  </a:lnTo>
                  <a:lnTo>
                    <a:pt x="47" y="23"/>
                  </a:lnTo>
                  <a:lnTo>
                    <a:pt x="50" y="27"/>
                  </a:lnTo>
                  <a:lnTo>
                    <a:pt x="50" y="27"/>
                  </a:lnTo>
                  <a:lnTo>
                    <a:pt x="57"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3" name="Freeform 49"/>
            <p:cNvSpPr>
              <a:spLocks/>
            </p:cNvSpPr>
            <p:nvPr/>
          </p:nvSpPr>
          <p:spPr bwMode="auto">
            <a:xfrm>
              <a:off x="5311" y="633"/>
              <a:ext cx="158" cy="64"/>
            </a:xfrm>
            <a:custGeom>
              <a:avLst/>
              <a:gdLst>
                <a:gd name="T0" fmla="*/ 0 w 158"/>
                <a:gd name="T1" fmla="*/ 35 h 64"/>
                <a:gd name="T2" fmla="*/ 113 w 158"/>
                <a:gd name="T3" fmla="*/ 22 h 64"/>
                <a:gd name="T4" fmla="*/ 120 w 158"/>
                <a:gd name="T5" fmla="*/ 22 h 64"/>
                <a:gd name="T6" fmla="*/ 126 w 158"/>
                <a:gd name="T7" fmla="*/ 20 h 64"/>
                <a:gd name="T8" fmla="*/ 132 w 158"/>
                <a:gd name="T9" fmla="*/ 17 h 64"/>
                <a:gd name="T10" fmla="*/ 139 w 158"/>
                <a:gd name="T11" fmla="*/ 15 h 64"/>
                <a:gd name="T12" fmla="*/ 142 w 158"/>
                <a:gd name="T13" fmla="*/ 12 h 64"/>
                <a:gd name="T14" fmla="*/ 145 w 158"/>
                <a:gd name="T15" fmla="*/ 9 h 64"/>
                <a:gd name="T16" fmla="*/ 148 w 158"/>
                <a:gd name="T17" fmla="*/ 4 h 64"/>
                <a:gd name="T18" fmla="*/ 148 w 158"/>
                <a:gd name="T19" fmla="*/ 0 h 64"/>
                <a:gd name="T20" fmla="*/ 155 w 158"/>
                <a:gd name="T21" fmla="*/ 19 h 64"/>
                <a:gd name="T22" fmla="*/ 158 w 158"/>
                <a:gd name="T23" fmla="*/ 22 h 64"/>
                <a:gd name="T24" fmla="*/ 158 w 158"/>
                <a:gd name="T25" fmla="*/ 25 h 64"/>
                <a:gd name="T26" fmla="*/ 158 w 158"/>
                <a:gd name="T27" fmla="*/ 29 h 64"/>
                <a:gd name="T28" fmla="*/ 155 w 158"/>
                <a:gd name="T29" fmla="*/ 32 h 64"/>
                <a:gd name="T30" fmla="*/ 155 w 158"/>
                <a:gd name="T31" fmla="*/ 34 h 64"/>
                <a:gd name="T32" fmla="*/ 151 w 158"/>
                <a:gd name="T33" fmla="*/ 37 h 64"/>
                <a:gd name="T34" fmla="*/ 151 w 158"/>
                <a:gd name="T35" fmla="*/ 39 h 64"/>
                <a:gd name="T36" fmla="*/ 148 w 158"/>
                <a:gd name="T37" fmla="*/ 41 h 64"/>
                <a:gd name="T38" fmla="*/ 145 w 158"/>
                <a:gd name="T39" fmla="*/ 44 h 64"/>
                <a:gd name="T40" fmla="*/ 142 w 158"/>
                <a:gd name="T41" fmla="*/ 46 h 64"/>
                <a:gd name="T42" fmla="*/ 139 w 158"/>
                <a:gd name="T43" fmla="*/ 47 h 64"/>
                <a:gd name="T44" fmla="*/ 136 w 158"/>
                <a:gd name="T45" fmla="*/ 49 h 64"/>
                <a:gd name="T46" fmla="*/ 132 w 158"/>
                <a:gd name="T47" fmla="*/ 49 h 64"/>
                <a:gd name="T48" fmla="*/ 126 w 158"/>
                <a:gd name="T49" fmla="*/ 51 h 64"/>
                <a:gd name="T50" fmla="*/ 123 w 158"/>
                <a:gd name="T51" fmla="*/ 51 h 64"/>
                <a:gd name="T52" fmla="*/ 117 w 158"/>
                <a:gd name="T53" fmla="*/ 52 h 64"/>
                <a:gd name="T54" fmla="*/ 12 w 158"/>
                <a:gd name="T55" fmla="*/ 64 h 64"/>
                <a:gd name="T56" fmla="*/ 0 w 158"/>
                <a:gd name="T57" fmla="*/ 3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8" h="64">
                  <a:moveTo>
                    <a:pt x="0" y="35"/>
                  </a:moveTo>
                  <a:lnTo>
                    <a:pt x="113" y="22"/>
                  </a:lnTo>
                  <a:lnTo>
                    <a:pt x="120" y="22"/>
                  </a:lnTo>
                  <a:lnTo>
                    <a:pt x="126" y="20"/>
                  </a:lnTo>
                  <a:lnTo>
                    <a:pt x="132" y="17"/>
                  </a:lnTo>
                  <a:lnTo>
                    <a:pt x="139" y="15"/>
                  </a:lnTo>
                  <a:lnTo>
                    <a:pt x="142" y="12"/>
                  </a:lnTo>
                  <a:lnTo>
                    <a:pt x="145" y="9"/>
                  </a:lnTo>
                  <a:lnTo>
                    <a:pt x="148" y="4"/>
                  </a:lnTo>
                  <a:lnTo>
                    <a:pt x="148" y="0"/>
                  </a:lnTo>
                  <a:lnTo>
                    <a:pt x="155" y="19"/>
                  </a:lnTo>
                  <a:lnTo>
                    <a:pt x="158" y="22"/>
                  </a:lnTo>
                  <a:lnTo>
                    <a:pt x="158" y="25"/>
                  </a:lnTo>
                  <a:lnTo>
                    <a:pt x="158" y="29"/>
                  </a:lnTo>
                  <a:lnTo>
                    <a:pt x="155" y="32"/>
                  </a:lnTo>
                  <a:lnTo>
                    <a:pt x="155" y="34"/>
                  </a:lnTo>
                  <a:lnTo>
                    <a:pt x="151" y="37"/>
                  </a:lnTo>
                  <a:lnTo>
                    <a:pt x="151" y="39"/>
                  </a:lnTo>
                  <a:lnTo>
                    <a:pt x="148" y="41"/>
                  </a:lnTo>
                  <a:lnTo>
                    <a:pt x="145" y="44"/>
                  </a:lnTo>
                  <a:lnTo>
                    <a:pt x="142" y="46"/>
                  </a:lnTo>
                  <a:lnTo>
                    <a:pt x="139" y="47"/>
                  </a:lnTo>
                  <a:lnTo>
                    <a:pt x="136" y="49"/>
                  </a:lnTo>
                  <a:lnTo>
                    <a:pt x="132" y="49"/>
                  </a:lnTo>
                  <a:lnTo>
                    <a:pt x="126" y="51"/>
                  </a:lnTo>
                  <a:lnTo>
                    <a:pt x="123" y="51"/>
                  </a:lnTo>
                  <a:lnTo>
                    <a:pt x="117" y="52"/>
                  </a:lnTo>
                  <a:lnTo>
                    <a:pt x="12" y="64"/>
                  </a:lnTo>
                  <a:lnTo>
                    <a:pt x="0" y="3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4" name="Freeform 50"/>
            <p:cNvSpPr>
              <a:spLocks/>
            </p:cNvSpPr>
            <p:nvPr/>
          </p:nvSpPr>
          <p:spPr bwMode="auto">
            <a:xfrm>
              <a:off x="5437" y="603"/>
              <a:ext cx="38" cy="55"/>
            </a:xfrm>
            <a:custGeom>
              <a:avLst/>
              <a:gdLst>
                <a:gd name="T0" fmla="*/ 38 w 38"/>
                <a:gd name="T1" fmla="*/ 55 h 55"/>
                <a:gd name="T2" fmla="*/ 38 w 38"/>
                <a:gd name="T3" fmla="*/ 54 h 55"/>
                <a:gd name="T4" fmla="*/ 16 w 38"/>
                <a:gd name="T5" fmla="*/ 0 h 55"/>
                <a:gd name="T6" fmla="*/ 0 w 38"/>
                <a:gd name="T7" fmla="*/ 0 h 55"/>
                <a:gd name="T8" fmla="*/ 22 w 38"/>
                <a:gd name="T9" fmla="*/ 55 h 55"/>
                <a:gd name="T10" fmla="*/ 22 w 38"/>
                <a:gd name="T11" fmla="*/ 54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4"/>
                  </a:lnTo>
                  <a:lnTo>
                    <a:pt x="16" y="0"/>
                  </a:lnTo>
                  <a:lnTo>
                    <a:pt x="0" y="0"/>
                  </a:lnTo>
                  <a:lnTo>
                    <a:pt x="22" y="55"/>
                  </a:lnTo>
                  <a:lnTo>
                    <a:pt x="22" y="54"/>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5" name="Freeform 51"/>
            <p:cNvSpPr>
              <a:spLocks/>
            </p:cNvSpPr>
            <p:nvPr/>
          </p:nvSpPr>
          <p:spPr bwMode="auto">
            <a:xfrm>
              <a:off x="5437" y="657"/>
              <a:ext cx="38" cy="32"/>
            </a:xfrm>
            <a:custGeom>
              <a:avLst/>
              <a:gdLst>
                <a:gd name="T0" fmla="*/ 6 w 38"/>
                <a:gd name="T1" fmla="*/ 32 h 32"/>
                <a:gd name="T2" fmla="*/ 10 w 38"/>
                <a:gd name="T3" fmla="*/ 32 h 32"/>
                <a:gd name="T4" fmla="*/ 13 w 38"/>
                <a:gd name="T5" fmla="*/ 30 h 32"/>
                <a:gd name="T6" fmla="*/ 19 w 38"/>
                <a:gd name="T7" fmla="*/ 27 h 32"/>
                <a:gd name="T8" fmla="*/ 25 w 38"/>
                <a:gd name="T9" fmla="*/ 23 h 32"/>
                <a:gd name="T10" fmla="*/ 29 w 38"/>
                <a:gd name="T11" fmla="*/ 20 h 32"/>
                <a:gd name="T12" fmla="*/ 32 w 38"/>
                <a:gd name="T13" fmla="*/ 17 h 32"/>
                <a:gd name="T14" fmla="*/ 35 w 38"/>
                <a:gd name="T15" fmla="*/ 11 h 32"/>
                <a:gd name="T16" fmla="*/ 35 w 38"/>
                <a:gd name="T17" fmla="*/ 6 h 32"/>
                <a:gd name="T18" fmla="*/ 38 w 38"/>
                <a:gd name="T19" fmla="*/ 1 h 32"/>
                <a:gd name="T20" fmla="*/ 22 w 38"/>
                <a:gd name="T21" fmla="*/ 0 h 32"/>
                <a:gd name="T22" fmla="*/ 22 w 38"/>
                <a:gd name="T23" fmla="*/ 5 h 32"/>
                <a:gd name="T24" fmla="*/ 19 w 38"/>
                <a:gd name="T25" fmla="*/ 10 h 32"/>
                <a:gd name="T26" fmla="*/ 16 w 38"/>
                <a:gd name="T27" fmla="*/ 13 h 32"/>
                <a:gd name="T28" fmla="*/ 16 w 38"/>
                <a:gd name="T29" fmla="*/ 17 h 32"/>
                <a:gd name="T30" fmla="*/ 13 w 38"/>
                <a:gd name="T31" fmla="*/ 20 h 32"/>
                <a:gd name="T32" fmla="*/ 10 w 38"/>
                <a:gd name="T33" fmla="*/ 22 h 32"/>
                <a:gd name="T34" fmla="*/ 6 w 38"/>
                <a:gd name="T35" fmla="*/ 23 h 32"/>
                <a:gd name="T36" fmla="*/ 0 w 38"/>
                <a:gd name="T37" fmla="*/ 25 h 32"/>
                <a:gd name="T38" fmla="*/ 3 w 38"/>
                <a:gd name="T39" fmla="*/ 23 h 32"/>
                <a:gd name="T40" fmla="*/ 6 w 38"/>
                <a:gd name="T4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 h="32">
                  <a:moveTo>
                    <a:pt x="6" y="32"/>
                  </a:moveTo>
                  <a:lnTo>
                    <a:pt x="10" y="32"/>
                  </a:lnTo>
                  <a:lnTo>
                    <a:pt x="13" y="30"/>
                  </a:lnTo>
                  <a:lnTo>
                    <a:pt x="19" y="27"/>
                  </a:lnTo>
                  <a:lnTo>
                    <a:pt x="25" y="23"/>
                  </a:lnTo>
                  <a:lnTo>
                    <a:pt x="29" y="20"/>
                  </a:lnTo>
                  <a:lnTo>
                    <a:pt x="32" y="17"/>
                  </a:lnTo>
                  <a:lnTo>
                    <a:pt x="35" y="11"/>
                  </a:lnTo>
                  <a:lnTo>
                    <a:pt x="35" y="6"/>
                  </a:lnTo>
                  <a:lnTo>
                    <a:pt x="38" y="1"/>
                  </a:lnTo>
                  <a:lnTo>
                    <a:pt x="22" y="0"/>
                  </a:lnTo>
                  <a:lnTo>
                    <a:pt x="22" y="5"/>
                  </a:lnTo>
                  <a:lnTo>
                    <a:pt x="19" y="10"/>
                  </a:lnTo>
                  <a:lnTo>
                    <a:pt x="16" y="13"/>
                  </a:lnTo>
                  <a:lnTo>
                    <a:pt x="16" y="17"/>
                  </a:lnTo>
                  <a:lnTo>
                    <a:pt x="13" y="20"/>
                  </a:lnTo>
                  <a:lnTo>
                    <a:pt x="10" y="22"/>
                  </a:lnTo>
                  <a:lnTo>
                    <a:pt x="6" y="23"/>
                  </a:lnTo>
                  <a:lnTo>
                    <a:pt x="0" y="25"/>
                  </a:lnTo>
                  <a:lnTo>
                    <a:pt x="3" y="23"/>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6" name="Freeform 52"/>
            <p:cNvSpPr>
              <a:spLocks/>
            </p:cNvSpPr>
            <p:nvPr/>
          </p:nvSpPr>
          <p:spPr bwMode="auto">
            <a:xfrm>
              <a:off x="4492" y="680"/>
              <a:ext cx="951" cy="119"/>
            </a:xfrm>
            <a:custGeom>
              <a:avLst/>
              <a:gdLst>
                <a:gd name="T0" fmla="*/ 0 w 951"/>
                <a:gd name="T1" fmla="*/ 119 h 119"/>
                <a:gd name="T2" fmla="*/ 3 w 951"/>
                <a:gd name="T3" fmla="*/ 119 h 119"/>
                <a:gd name="T4" fmla="*/ 951 w 951"/>
                <a:gd name="T5" fmla="*/ 9 h 119"/>
                <a:gd name="T6" fmla="*/ 948 w 951"/>
                <a:gd name="T7" fmla="*/ 0 h 119"/>
                <a:gd name="T8" fmla="*/ 0 w 951"/>
                <a:gd name="T9" fmla="*/ 111 h 119"/>
                <a:gd name="T10" fmla="*/ 3 w 951"/>
                <a:gd name="T11" fmla="*/ 111 h 119"/>
                <a:gd name="T12" fmla="*/ 0 w 951"/>
                <a:gd name="T13" fmla="*/ 119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0" y="119"/>
                  </a:moveTo>
                  <a:lnTo>
                    <a:pt x="3" y="119"/>
                  </a:lnTo>
                  <a:lnTo>
                    <a:pt x="951" y="9"/>
                  </a:lnTo>
                  <a:lnTo>
                    <a:pt x="948" y="0"/>
                  </a:lnTo>
                  <a:lnTo>
                    <a:pt x="0" y="111"/>
                  </a:lnTo>
                  <a:lnTo>
                    <a:pt x="3" y="111"/>
                  </a:lnTo>
                  <a:lnTo>
                    <a:pt x="0"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7" name="Freeform 53"/>
            <p:cNvSpPr>
              <a:spLocks/>
            </p:cNvSpPr>
            <p:nvPr/>
          </p:nvSpPr>
          <p:spPr bwMode="auto">
            <a:xfrm>
              <a:off x="4211" y="749"/>
              <a:ext cx="284" cy="50"/>
            </a:xfrm>
            <a:custGeom>
              <a:avLst/>
              <a:gdLst>
                <a:gd name="T0" fmla="*/ 0 w 284"/>
                <a:gd name="T1" fmla="*/ 8 h 50"/>
                <a:gd name="T2" fmla="*/ 0 w 284"/>
                <a:gd name="T3" fmla="*/ 8 h 50"/>
                <a:gd name="T4" fmla="*/ 281 w 284"/>
                <a:gd name="T5" fmla="*/ 50 h 50"/>
                <a:gd name="T6" fmla="*/ 284 w 284"/>
                <a:gd name="T7" fmla="*/ 42 h 50"/>
                <a:gd name="T8" fmla="*/ 3 w 284"/>
                <a:gd name="T9" fmla="*/ 0 h 50"/>
                <a:gd name="T10" fmla="*/ 3 w 284"/>
                <a:gd name="T11" fmla="*/ 0 h 50"/>
                <a:gd name="T12" fmla="*/ 0 w 284"/>
                <a:gd name="T13" fmla="*/ 8 h 50"/>
              </a:gdLst>
              <a:ahLst/>
              <a:cxnLst>
                <a:cxn ang="0">
                  <a:pos x="T0" y="T1"/>
                </a:cxn>
                <a:cxn ang="0">
                  <a:pos x="T2" y="T3"/>
                </a:cxn>
                <a:cxn ang="0">
                  <a:pos x="T4" y="T5"/>
                </a:cxn>
                <a:cxn ang="0">
                  <a:pos x="T6" y="T7"/>
                </a:cxn>
                <a:cxn ang="0">
                  <a:pos x="T8" y="T9"/>
                </a:cxn>
                <a:cxn ang="0">
                  <a:pos x="T10" y="T11"/>
                </a:cxn>
                <a:cxn ang="0">
                  <a:pos x="T12" y="T13"/>
                </a:cxn>
              </a:cxnLst>
              <a:rect l="0" t="0" r="r" b="b"/>
              <a:pathLst>
                <a:path w="284" h="50">
                  <a:moveTo>
                    <a:pt x="0" y="8"/>
                  </a:moveTo>
                  <a:lnTo>
                    <a:pt x="0" y="8"/>
                  </a:lnTo>
                  <a:lnTo>
                    <a:pt x="281" y="50"/>
                  </a:lnTo>
                  <a:lnTo>
                    <a:pt x="284" y="42"/>
                  </a:lnTo>
                  <a:lnTo>
                    <a:pt x="3" y="0"/>
                  </a:lnTo>
                  <a:lnTo>
                    <a:pt x="3"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8" name="Freeform 54"/>
            <p:cNvSpPr>
              <a:spLocks/>
            </p:cNvSpPr>
            <p:nvPr/>
          </p:nvSpPr>
          <p:spPr bwMode="auto">
            <a:xfrm>
              <a:off x="4195" y="747"/>
              <a:ext cx="19" cy="10"/>
            </a:xfrm>
            <a:custGeom>
              <a:avLst/>
              <a:gdLst>
                <a:gd name="T0" fmla="*/ 0 w 19"/>
                <a:gd name="T1" fmla="*/ 2 h 10"/>
                <a:gd name="T2" fmla="*/ 0 w 19"/>
                <a:gd name="T3" fmla="*/ 2 h 10"/>
                <a:gd name="T4" fmla="*/ 0 w 19"/>
                <a:gd name="T5" fmla="*/ 3 h 10"/>
                <a:gd name="T6" fmla="*/ 3 w 19"/>
                <a:gd name="T7" fmla="*/ 3 h 10"/>
                <a:gd name="T8" fmla="*/ 3 w 19"/>
                <a:gd name="T9" fmla="*/ 5 h 10"/>
                <a:gd name="T10" fmla="*/ 6 w 19"/>
                <a:gd name="T11" fmla="*/ 7 h 10"/>
                <a:gd name="T12" fmla="*/ 6 w 19"/>
                <a:gd name="T13" fmla="*/ 7 h 10"/>
                <a:gd name="T14" fmla="*/ 9 w 19"/>
                <a:gd name="T15" fmla="*/ 8 h 10"/>
                <a:gd name="T16" fmla="*/ 13 w 19"/>
                <a:gd name="T17" fmla="*/ 8 h 10"/>
                <a:gd name="T18" fmla="*/ 16 w 19"/>
                <a:gd name="T19" fmla="*/ 10 h 10"/>
                <a:gd name="T20" fmla="*/ 19 w 19"/>
                <a:gd name="T21" fmla="*/ 2 h 10"/>
                <a:gd name="T22" fmla="*/ 19 w 19"/>
                <a:gd name="T23" fmla="*/ 2 h 10"/>
                <a:gd name="T24" fmla="*/ 16 w 19"/>
                <a:gd name="T25" fmla="*/ 2 h 10"/>
                <a:gd name="T26" fmla="*/ 16 w 19"/>
                <a:gd name="T27" fmla="*/ 2 h 10"/>
                <a:gd name="T28" fmla="*/ 16 w 19"/>
                <a:gd name="T29" fmla="*/ 0 h 10"/>
                <a:gd name="T30" fmla="*/ 16 w 19"/>
                <a:gd name="T31" fmla="*/ 0 h 10"/>
                <a:gd name="T32" fmla="*/ 16 w 19"/>
                <a:gd name="T33" fmla="*/ 0 h 10"/>
                <a:gd name="T34" fmla="*/ 16 w 19"/>
                <a:gd name="T35" fmla="*/ 0 h 10"/>
                <a:gd name="T36" fmla="*/ 16 w 19"/>
                <a:gd name="T37" fmla="*/ 0 h 10"/>
                <a:gd name="T38" fmla="*/ 16 w 19"/>
                <a:gd name="T39" fmla="*/ 0 h 10"/>
                <a:gd name="T40" fmla="*/ 0 w 19"/>
                <a:gd name="T41"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0">
                  <a:moveTo>
                    <a:pt x="0" y="2"/>
                  </a:moveTo>
                  <a:lnTo>
                    <a:pt x="0" y="2"/>
                  </a:lnTo>
                  <a:lnTo>
                    <a:pt x="0" y="3"/>
                  </a:lnTo>
                  <a:lnTo>
                    <a:pt x="3" y="3"/>
                  </a:lnTo>
                  <a:lnTo>
                    <a:pt x="3" y="5"/>
                  </a:lnTo>
                  <a:lnTo>
                    <a:pt x="6" y="7"/>
                  </a:lnTo>
                  <a:lnTo>
                    <a:pt x="6" y="7"/>
                  </a:lnTo>
                  <a:lnTo>
                    <a:pt x="9" y="8"/>
                  </a:lnTo>
                  <a:lnTo>
                    <a:pt x="13" y="8"/>
                  </a:lnTo>
                  <a:lnTo>
                    <a:pt x="16" y="10"/>
                  </a:lnTo>
                  <a:lnTo>
                    <a:pt x="19" y="2"/>
                  </a:lnTo>
                  <a:lnTo>
                    <a:pt x="19" y="2"/>
                  </a:lnTo>
                  <a:lnTo>
                    <a:pt x="16" y="2"/>
                  </a:lnTo>
                  <a:lnTo>
                    <a:pt x="16" y="2"/>
                  </a:lnTo>
                  <a:lnTo>
                    <a:pt x="16" y="0"/>
                  </a:lnTo>
                  <a:lnTo>
                    <a:pt x="16" y="0"/>
                  </a:lnTo>
                  <a:lnTo>
                    <a:pt x="16" y="0"/>
                  </a:lnTo>
                  <a:lnTo>
                    <a:pt x="16" y="0"/>
                  </a:lnTo>
                  <a:lnTo>
                    <a:pt x="16" y="0"/>
                  </a:lnTo>
                  <a:lnTo>
                    <a:pt x="16"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59" name="Freeform 55"/>
            <p:cNvSpPr>
              <a:spLocks/>
            </p:cNvSpPr>
            <p:nvPr/>
          </p:nvSpPr>
          <p:spPr bwMode="auto">
            <a:xfrm>
              <a:off x="4195" y="737"/>
              <a:ext cx="19" cy="12"/>
            </a:xfrm>
            <a:custGeom>
              <a:avLst/>
              <a:gdLst>
                <a:gd name="T0" fmla="*/ 6 w 19"/>
                <a:gd name="T1" fmla="*/ 0 h 12"/>
                <a:gd name="T2" fmla="*/ 6 w 19"/>
                <a:gd name="T3" fmla="*/ 2 h 12"/>
                <a:gd name="T4" fmla="*/ 3 w 19"/>
                <a:gd name="T5" fmla="*/ 3 h 12"/>
                <a:gd name="T6" fmla="*/ 0 w 19"/>
                <a:gd name="T7" fmla="*/ 7 h 12"/>
                <a:gd name="T8" fmla="*/ 0 w 19"/>
                <a:gd name="T9" fmla="*/ 8 h 12"/>
                <a:gd name="T10" fmla="*/ 0 w 19"/>
                <a:gd name="T11" fmla="*/ 12 h 12"/>
                <a:gd name="T12" fmla="*/ 16 w 19"/>
                <a:gd name="T13" fmla="*/ 10 h 12"/>
                <a:gd name="T14" fmla="*/ 13 w 19"/>
                <a:gd name="T15" fmla="*/ 10 h 12"/>
                <a:gd name="T16" fmla="*/ 16 w 19"/>
                <a:gd name="T17" fmla="*/ 8 h 12"/>
                <a:gd name="T18" fmla="*/ 16 w 19"/>
                <a:gd name="T19" fmla="*/ 8 h 12"/>
                <a:gd name="T20" fmla="*/ 19 w 19"/>
                <a:gd name="T21" fmla="*/ 7 h 12"/>
                <a:gd name="T22" fmla="*/ 16 w 19"/>
                <a:gd name="T23" fmla="*/ 7 h 12"/>
                <a:gd name="T24" fmla="*/ 6 w 19"/>
                <a:gd name="T2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12">
                  <a:moveTo>
                    <a:pt x="6" y="0"/>
                  </a:moveTo>
                  <a:lnTo>
                    <a:pt x="6" y="2"/>
                  </a:lnTo>
                  <a:lnTo>
                    <a:pt x="3" y="3"/>
                  </a:lnTo>
                  <a:lnTo>
                    <a:pt x="0" y="7"/>
                  </a:lnTo>
                  <a:lnTo>
                    <a:pt x="0" y="8"/>
                  </a:lnTo>
                  <a:lnTo>
                    <a:pt x="0" y="12"/>
                  </a:lnTo>
                  <a:lnTo>
                    <a:pt x="16" y="10"/>
                  </a:lnTo>
                  <a:lnTo>
                    <a:pt x="13" y="10"/>
                  </a:lnTo>
                  <a:lnTo>
                    <a:pt x="16" y="8"/>
                  </a:lnTo>
                  <a:lnTo>
                    <a:pt x="16" y="8"/>
                  </a:lnTo>
                  <a:lnTo>
                    <a:pt x="19" y="7"/>
                  </a:lnTo>
                  <a:lnTo>
                    <a:pt x="16" y="7"/>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0" name="Freeform 56"/>
            <p:cNvSpPr>
              <a:spLocks/>
            </p:cNvSpPr>
            <p:nvPr/>
          </p:nvSpPr>
          <p:spPr bwMode="auto">
            <a:xfrm>
              <a:off x="4201" y="637"/>
              <a:ext cx="234" cy="107"/>
            </a:xfrm>
            <a:custGeom>
              <a:avLst/>
              <a:gdLst>
                <a:gd name="T0" fmla="*/ 228 w 234"/>
                <a:gd name="T1" fmla="*/ 0 h 107"/>
                <a:gd name="T2" fmla="*/ 225 w 234"/>
                <a:gd name="T3" fmla="*/ 1 h 107"/>
                <a:gd name="T4" fmla="*/ 0 w 234"/>
                <a:gd name="T5" fmla="*/ 100 h 107"/>
                <a:gd name="T6" fmla="*/ 10 w 234"/>
                <a:gd name="T7" fmla="*/ 107 h 107"/>
                <a:gd name="T8" fmla="*/ 234 w 234"/>
                <a:gd name="T9" fmla="*/ 6 h 107"/>
                <a:gd name="T10" fmla="*/ 231 w 234"/>
                <a:gd name="T11" fmla="*/ 8 h 107"/>
                <a:gd name="T12" fmla="*/ 228 w 234"/>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234" h="107">
                  <a:moveTo>
                    <a:pt x="228" y="0"/>
                  </a:moveTo>
                  <a:lnTo>
                    <a:pt x="225" y="1"/>
                  </a:lnTo>
                  <a:lnTo>
                    <a:pt x="0" y="100"/>
                  </a:lnTo>
                  <a:lnTo>
                    <a:pt x="10" y="107"/>
                  </a:lnTo>
                  <a:lnTo>
                    <a:pt x="234" y="6"/>
                  </a:lnTo>
                  <a:lnTo>
                    <a:pt x="231" y="8"/>
                  </a:lnTo>
                  <a:lnTo>
                    <a:pt x="22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1" name="Freeform 57"/>
            <p:cNvSpPr>
              <a:spLocks/>
            </p:cNvSpPr>
            <p:nvPr/>
          </p:nvSpPr>
          <p:spPr bwMode="auto">
            <a:xfrm>
              <a:off x="4429" y="526"/>
              <a:ext cx="951" cy="119"/>
            </a:xfrm>
            <a:custGeom>
              <a:avLst/>
              <a:gdLst>
                <a:gd name="T0" fmla="*/ 948 w 951"/>
                <a:gd name="T1" fmla="*/ 0 h 119"/>
                <a:gd name="T2" fmla="*/ 948 w 951"/>
                <a:gd name="T3" fmla="*/ 0 h 119"/>
                <a:gd name="T4" fmla="*/ 0 w 951"/>
                <a:gd name="T5" fmla="*/ 111 h 119"/>
                <a:gd name="T6" fmla="*/ 3 w 951"/>
                <a:gd name="T7" fmla="*/ 119 h 119"/>
                <a:gd name="T8" fmla="*/ 951 w 951"/>
                <a:gd name="T9" fmla="*/ 9 h 119"/>
                <a:gd name="T10" fmla="*/ 948 w 951"/>
                <a:gd name="T11" fmla="*/ 9 h 119"/>
                <a:gd name="T12" fmla="*/ 948 w 951"/>
                <a:gd name="T13" fmla="*/ 0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948" y="0"/>
                  </a:moveTo>
                  <a:lnTo>
                    <a:pt x="948" y="0"/>
                  </a:lnTo>
                  <a:lnTo>
                    <a:pt x="0" y="111"/>
                  </a:lnTo>
                  <a:lnTo>
                    <a:pt x="3" y="119"/>
                  </a:lnTo>
                  <a:lnTo>
                    <a:pt x="951" y="9"/>
                  </a:lnTo>
                  <a:lnTo>
                    <a:pt x="948" y="9"/>
                  </a:lnTo>
                  <a:lnTo>
                    <a:pt x="9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2" name="Freeform 58"/>
            <p:cNvSpPr>
              <a:spLocks/>
            </p:cNvSpPr>
            <p:nvPr/>
          </p:nvSpPr>
          <p:spPr bwMode="auto">
            <a:xfrm>
              <a:off x="5377" y="526"/>
              <a:ext cx="54" cy="25"/>
            </a:xfrm>
            <a:custGeom>
              <a:avLst/>
              <a:gdLst>
                <a:gd name="T0" fmla="*/ 54 w 54"/>
                <a:gd name="T1" fmla="*/ 22 h 25"/>
                <a:gd name="T2" fmla="*/ 51 w 54"/>
                <a:gd name="T3" fmla="*/ 20 h 25"/>
                <a:gd name="T4" fmla="*/ 51 w 54"/>
                <a:gd name="T5" fmla="*/ 19 h 25"/>
                <a:gd name="T6" fmla="*/ 47 w 54"/>
                <a:gd name="T7" fmla="*/ 15 h 25"/>
                <a:gd name="T8" fmla="*/ 44 w 54"/>
                <a:gd name="T9" fmla="*/ 14 h 25"/>
                <a:gd name="T10" fmla="*/ 41 w 54"/>
                <a:gd name="T11" fmla="*/ 12 h 25"/>
                <a:gd name="T12" fmla="*/ 38 w 54"/>
                <a:gd name="T13" fmla="*/ 10 h 25"/>
                <a:gd name="T14" fmla="*/ 35 w 54"/>
                <a:gd name="T15" fmla="*/ 9 h 25"/>
                <a:gd name="T16" fmla="*/ 32 w 54"/>
                <a:gd name="T17" fmla="*/ 7 h 25"/>
                <a:gd name="T18" fmla="*/ 28 w 54"/>
                <a:gd name="T19" fmla="*/ 5 h 25"/>
                <a:gd name="T20" fmla="*/ 25 w 54"/>
                <a:gd name="T21" fmla="*/ 5 h 25"/>
                <a:gd name="T22" fmla="*/ 22 w 54"/>
                <a:gd name="T23" fmla="*/ 4 h 25"/>
                <a:gd name="T24" fmla="*/ 19 w 54"/>
                <a:gd name="T25" fmla="*/ 4 h 25"/>
                <a:gd name="T26" fmla="*/ 16 w 54"/>
                <a:gd name="T27" fmla="*/ 2 h 25"/>
                <a:gd name="T28" fmla="*/ 10 w 54"/>
                <a:gd name="T29" fmla="*/ 2 h 25"/>
                <a:gd name="T30" fmla="*/ 10 w 54"/>
                <a:gd name="T31" fmla="*/ 2 h 25"/>
                <a:gd name="T32" fmla="*/ 3 w 54"/>
                <a:gd name="T33" fmla="*/ 2 h 25"/>
                <a:gd name="T34" fmla="*/ 0 w 54"/>
                <a:gd name="T35" fmla="*/ 0 h 25"/>
                <a:gd name="T36" fmla="*/ 0 w 54"/>
                <a:gd name="T37" fmla="*/ 9 h 25"/>
                <a:gd name="T38" fmla="*/ 3 w 54"/>
                <a:gd name="T39" fmla="*/ 9 h 25"/>
                <a:gd name="T40" fmla="*/ 6 w 54"/>
                <a:gd name="T41" fmla="*/ 9 h 25"/>
                <a:gd name="T42" fmla="*/ 6 w 54"/>
                <a:gd name="T43" fmla="*/ 9 h 25"/>
                <a:gd name="T44" fmla="*/ 10 w 54"/>
                <a:gd name="T45" fmla="*/ 10 h 25"/>
                <a:gd name="T46" fmla="*/ 13 w 54"/>
                <a:gd name="T47" fmla="*/ 10 h 25"/>
                <a:gd name="T48" fmla="*/ 16 w 54"/>
                <a:gd name="T49" fmla="*/ 10 h 25"/>
                <a:gd name="T50" fmla="*/ 16 w 54"/>
                <a:gd name="T51" fmla="*/ 12 h 25"/>
                <a:gd name="T52" fmla="*/ 19 w 54"/>
                <a:gd name="T53" fmla="*/ 12 h 25"/>
                <a:gd name="T54" fmla="*/ 22 w 54"/>
                <a:gd name="T55" fmla="*/ 14 h 25"/>
                <a:gd name="T56" fmla="*/ 25 w 54"/>
                <a:gd name="T57" fmla="*/ 14 h 25"/>
                <a:gd name="T58" fmla="*/ 25 w 54"/>
                <a:gd name="T59" fmla="*/ 15 h 25"/>
                <a:gd name="T60" fmla="*/ 28 w 54"/>
                <a:gd name="T61" fmla="*/ 17 h 25"/>
                <a:gd name="T62" fmla="*/ 32 w 54"/>
                <a:gd name="T63" fmla="*/ 19 h 25"/>
                <a:gd name="T64" fmla="*/ 35 w 54"/>
                <a:gd name="T65" fmla="*/ 20 h 25"/>
                <a:gd name="T66" fmla="*/ 38 w 54"/>
                <a:gd name="T67" fmla="*/ 22 h 25"/>
                <a:gd name="T68" fmla="*/ 41 w 54"/>
                <a:gd name="T69" fmla="*/ 25 h 25"/>
                <a:gd name="T70" fmla="*/ 38 w 54"/>
                <a:gd name="T71" fmla="*/ 24 h 25"/>
                <a:gd name="T72" fmla="*/ 54 w 54"/>
                <a:gd name="T73"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4" h="25">
                  <a:moveTo>
                    <a:pt x="54" y="22"/>
                  </a:moveTo>
                  <a:lnTo>
                    <a:pt x="51" y="20"/>
                  </a:lnTo>
                  <a:lnTo>
                    <a:pt x="51" y="19"/>
                  </a:lnTo>
                  <a:lnTo>
                    <a:pt x="47" y="15"/>
                  </a:lnTo>
                  <a:lnTo>
                    <a:pt x="44" y="14"/>
                  </a:lnTo>
                  <a:lnTo>
                    <a:pt x="41" y="12"/>
                  </a:lnTo>
                  <a:lnTo>
                    <a:pt x="38" y="10"/>
                  </a:lnTo>
                  <a:lnTo>
                    <a:pt x="35" y="9"/>
                  </a:lnTo>
                  <a:lnTo>
                    <a:pt x="32" y="7"/>
                  </a:lnTo>
                  <a:lnTo>
                    <a:pt x="28" y="5"/>
                  </a:lnTo>
                  <a:lnTo>
                    <a:pt x="25" y="5"/>
                  </a:lnTo>
                  <a:lnTo>
                    <a:pt x="22" y="4"/>
                  </a:lnTo>
                  <a:lnTo>
                    <a:pt x="19" y="4"/>
                  </a:lnTo>
                  <a:lnTo>
                    <a:pt x="16" y="2"/>
                  </a:lnTo>
                  <a:lnTo>
                    <a:pt x="10" y="2"/>
                  </a:lnTo>
                  <a:lnTo>
                    <a:pt x="10" y="2"/>
                  </a:lnTo>
                  <a:lnTo>
                    <a:pt x="3" y="2"/>
                  </a:lnTo>
                  <a:lnTo>
                    <a:pt x="0" y="0"/>
                  </a:lnTo>
                  <a:lnTo>
                    <a:pt x="0" y="9"/>
                  </a:lnTo>
                  <a:lnTo>
                    <a:pt x="3" y="9"/>
                  </a:lnTo>
                  <a:lnTo>
                    <a:pt x="6" y="9"/>
                  </a:lnTo>
                  <a:lnTo>
                    <a:pt x="6" y="9"/>
                  </a:lnTo>
                  <a:lnTo>
                    <a:pt x="10" y="10"/>
                  </a:lnTo>
                  <a:lnTo>
                    <a:pt x="13" y="10"/>
                  </a:lnTo>
                  <a:lnTo>
                    <a:pt x="16" y="10"/>
                  </a:lnTo>
                  <a:lnTo>
                    <a:pt x="16" y="12"/>
                  </a:lnTo>
                  <a:lnTo>
                    <a:pt x="19" y="12"/>
                  </a:lnTo>
                  <a:lnTo>
                    <a:pt x="22" y="14"/>
                  </a:lnTo>
                  <a:lnTo>
                    <a:pt x="25" y="14"/>
                  </a:lnTo>
                  <a:lnTo>
                    <a:pt x="25" y="15"/>
                  </a:lnTo>
                  <a:lnTo>
                    <a:pt x="28" y="17"/>
                  </a:lnTo>
                  <a:lnTo>
                    <a:pt x="32" y="19"/>
                  </a:lnTo>
                  <a:lnTo>
                    <a:pt x="35" y="20"/>
                  </a:lnTo>
                  <a:lnTo>
                    <a:pt x="38" y="22"/>
                  </a:lnTo>
                  <a:lnTo>
                    <a:pt x="41" y="25"/>
                  </a:lnTo>
                  <a:lnTo>
                    <a:pt x="38" y="24"/>
                  </a:lnTo>
                  <a:lnTo>
                    <a:pt x="54"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63" name="Freeform 59"/>
            <p:cNvSpPr>
              <a:spLocks/>
            </p:cNvSpPr>
            <p:nvPr/>
          </p:nvSpPr>
          <p:spPr bwMode="auto">
            <a:xfrm>
              <a:off x="5415" y="548"/>
              <a:ext cx="38" cy="55"/>
            </a:xfrm>
            <a:custGeom>
              <a:avLst/>
              <a:gdLst>
                <a:gd name="T0" fmla="*/ 38 w 38"/>
                <a:gd name="T1" fmla="*/ 55 h 55"/>
                <a:gd name="T2" fmla="*/ 38 w 38"/>
                <a:gd name="T3" fmla="*/ 55 h 55"/>
                <a:gd name="T4" fmla="*/ 16 w 38"/>
                <a:gd name="T5" fmla="*/ 0 h 55"/>
                <a:gd name="T6" fmla="*/ 0 w 38"/>
                <a:gd name="T7" fmla="*/ 2 h 55"/>
                <a:gd name="T8" fmla="*/ 22 w 38"/>
                <a:gd name="T9" fmla="*/ 55 h 55"/>
                <a:gd name="T10" fmla="*/ 22 w 38"/>
                <a:gd name="T11" fmla="*/ 55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5"/>
                  </a:lnTo>
                  <a:lnTo>
                    <a:pt x="16" y="0"/>
                  </a:lnTo>
                  <a:lnTo>
                    <a:pt x="0" y="2"/>
                  </a:lnTo>
                  <a:lnTo>
                    <a:pt x="22" y="55"/>
                  </a:lnTo>
                  <a:lnTo>
                    <a:pt x="22" y="55"/>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grpSp>
      <p:sp>
        <p:nvSpPr>
          <p:cNvPr id="64" name="مربع نص 63"/>
          <p:cNvSpPr txBox="1"/>
          <p:nvPr/>
        </p:nvSpPr>
        <p:spPr>
          <a:xfrm>
            <a:off x="71928" y="87527"/>
            <a:ext cx="3664105" cy="2492990"/>
          </a:xfrm>
          <a:prstGeom prst="rect">
            <a:avLst/>
          </a:prstGeom>
          <a:noFill/>
        </p:spPr>
        <p:txBody>
          <a:bodyPr wrap="square" rtlCol="1">
            <a:spAutoFit/>
          </a:bodyPr>
          <a:lstStyle/>
          <a:p>
            <a:pPr algn="ctr" fontAlgn="auto">
              <a:spcBef>
                <a:spcPts val="0"/>
              </a:spcBef>
              <a:spcAft>
                <a:spcPts val="0"/>
              </a:spcAft>
              <a:defRPr/>
            </a:pPr>
            <a:r>
              <a:rPr lang="ar-SA" sz="2400" b="1" dirty="0">
                <a:solidFill>
                  <a:srgbClr val="00B050"/>
                </a:solidFill>
              </a:rPr>
              <a:t>الهدف :</a:t>
            </a:r>
            <a:r>
              <a:rPr lang="ar-EG" dirty="0">
                <a:ln>
                  <a:solidFill>
                    <a:srgbClr val="002060"/>
                  </a:solidFill>
                </a:ln>
              </a:rPr>
              <a:t>1- </a:t>
            </a:r>
            <a:r>
              <a:rPr lang="ar-SA" dirty="0">
                <a:ln>
                  <a:solidFill>
                    <a:srgbClr val="002060"/>
                  </a:solidFill>
                </a:ln>
              </a:rPr>
              <a:t>أبين معاني الكلمات الغريبة. </a:t>
            </a:r>
            <a:endParaRPr lang="en-US" dirty="0">
              <a:ln>
                <a:solidFill>
                  <a:srgbClr val="002060"/>
                </a:solidFill>
              </a:ln>
            </a:endParaRPr>
          </a:p>
          <a:p>
            <a:pPr algn="ctr" fontAlgn="auto">
              <a:spcBef>
                <a:spcPts val="0"/>
              </a:spcBef>
              <a:spcAft>
                <a:spcPts val="0"/>
              </a:spcAft>
              <a:defRPr/>
            </a:pPr>
            <a:r>
              <a:rPr lang="ar-EG" dirty="0">
                <a:ln>
                  <a:solidFill>
                    <a:srgbClr val="002060"/>
                  </a:solidFill>
                </a:ln>
              </a:rPr>
              <a:t>2- </a:t>
            </a:r>
            <a:r>
              <a:rPr lang="ar-SA" dirty="0">
                <a:ln>
                  <a:solidFill>
                    <a:srgbClr val="002060"/>
                  </a:solidFill>
                </a:ln>
              </a:rPr>
              <a:t>أفسر الآيات (1-4) من سورة الجمعة تفسيراً سليماً. </a:t>
            </a:r>
            <a:endParaRPr lang="en-US" dirty="0">
              <a:ln>
                <a:solidFill>
                  <a:srgbClr val="002060"/>
                </a:solidFill>
              </a:ln>
            </a:endParaRPr>
          </a:p>
          <a:p>
            <a:pPr algn="ctr" fontAlgn="auto">
              <a:spcBef>
                <a:spcPts val="0"/>
              </a:spcBef>
              <a:spcAft>
                <a:spcPts val="0"/>
              </a:spcAft>
              <a:defRPr/>
            </a:pPr>
            <a:r>
              <a:rPr lang="ar-SA" dirty="0">
                <a:ln>
                  <a:solidFill>
                    <a:srgbClr val="002060"/>
                  </a:solidFill>
                </a:ln>
              </a:rPr>
              <a:t>3</a:t>
            </a:r>
            <a:r>
              <a:rPr lang="ar-EG" dirty="0">
                <a:ln>
                  <a:solidFill>
                    <a:srgbClr val="002060"/>
                  </a:solidFill>
                </a:ln>
              </a:rPr>
              <a:t>- </a:t>
            </a:r>
            <a:r>
              <a:rPr lang="ar-SA" dirty="0">
                <a:ln>
                  <a:solidFill>
                    <a:srgbClr val="002060"/>
                  </a:solidFill>
                </a:ln>
              </a:rPr>
              <a:t>استشعر فضل الله تعالى على العرب ببعثة محمد </a:t>
            </a:r>
            <a:r>
              <a:rPr lang="ar-SA" dirty="0">
                <a:ln>
                  <a:solidFill>
                    <a:srgbClr val="002060"/>
                  </a:solidFill>
                </a:ln>
                <a:sym typeface="AGA Arabesque"/>
              </a:rPr>
              <a:t></a:t>
            </a:r>
            <a:r>
              <a:rPr lang="ar-EG" dirty="0">
                <a:ln>
                  <a:solidFill>
                    <a:srgbClr val="002060"/>
                  </a:solidFill>
                </a:ln>
                <a:sym typeface="AGA Arabesque"/>
              </a:rPr>
              <a:t> </a:t>
            </a:r>
            <a:r>
              <a:rPr lang="ar-SA" dirty="0">
                <a:ln>
                  <a:solidFill>
                    <a:srgbClr val="002060"/>
                  </a:solidFill>
                </a:ln>
              </a:rPr>
              <a:t>.</a:t>
            </a:r>
          </a:p>
          <a:p>
            <a:pPr algn="ctr">
              <a:defRPr/>
            </a:pPr>
            <a:r>
              <a:rPr lang="ar-SA" dirty="0">
                <a:ln>
                  <a:solidFill>
                    <a:srgbClr val="002060"/>
                  </a:solidFill>
                </a:ln>
              </a:rPr>
              <a:t>           4</a:t>
            </a:r>
            <a:r>
              <a:rPr lang="ar-EG" dirty="0">
                <a:ln>
                  <a:solidFill>
                    <a:srgbClr val="002060"/>
                  </a:solidFill>
                </a:ln>
              </a:rPr>
              <a:t>- </a:t>
            </a:r>
            <a:r>
              <a:rPr lang="ar-SA" dirty="0">
                <a:ln>
                  <a:solidFill>
                    <a:srgbClr val="002060"/>
                  </a:solidFill>
                </a:ln>
              </a:rPr>
              <a:t>استنبط الفوائد والأحكام من الآيات. </a:t>
            </a:r>
            <a:endParaRPr lang="en-US" dirty="0">
              <a:ln>
                <a:solidFill>
                  <a:srgbClr val="002060"/>
                </a:solidFill>
              </a:ln>
            </a:endParaRPr>
          </a:p>
          <a:p>
            <a:endParaRPr lang="en-US" sz="2400" dirty="0">
              <a:solidFill>
                <a:srgbClr val="7030A0"/>
              </a:solidFill>
            </a:endParaRPr>
          </a:p>
          <a:p>
            <a:endParaRPr lang="ar-SA" b="1" dirty="0">
              <a:solidFill>
                <a:srgbClr val="002060"/>
              </a:solidFill>
            </a:endParaRPr>
          </a:p>
        </p:txBody>
      </p:sp>
      <p:sp>
        <p:nvSpPr>
          <p:cNvPr id="65" name="مستطيل مستدير الزوايا 64"/>
          <p:cNvSpPr/>
          <p:nvPr/>
        </p:nvSpPr>
        <p:spPr>
          <a:xfrm flipH="1">
            <a:off x="1259632" y="4212045"/>
            <a:ext cx="7185748" cy="1161172"/>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fontAlgn="auto">
              <a:spcBef>
                <a:spcPts val="0"/>
              </a:spcBef>
              <a:spcAft>
                <a:spcPts val="0"/>
              </a:spcAft>
              <a:defRPr/>
            </a:pPr>
            <a:r>
              <a:rPr lang="ar-SA" sz="2800" b="1" dirty="0">
                <a:solidFill>
                  <a:srgbClr val="C00000"/>
                </a:solidFill>
              </a:rPr>
              <a:t>ـ استنبطي الفوائد من الآية  ؟</a:t>
            </a:r>
            <a:endParaRPr lang="en-US" sz="2800" b="1" dirty="0">
              <a:solidFill>
                <a:srgbClr val="C00000"/>
              </a:solidFill>
            </a:endParaRPr>
          </a:p>
        </p:txBody>
      </p:sp>
    </p:spTree>
    <p:extLst>
      <p:ext uri="{BB962C8B-B14F-4D97-AF65-F5344CB8AC3E}">
        <p14:creationId xmlns:p14="http://schemas.microsoft.com/office/powerpoint/2010/main" val="393198875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notaci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3528" y="789466"/>
            <a:ext cx="463852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lowchart: Process 2"/>
          <p:cNvSpPr/>
          <p:nvPr/>
        </p:nvSpPr>
        <p:spPr>
          <a:xfrm rot="21115182">
            <a:off x="1616134" y="2103588"/>
            <a:ext cx="1793081" cy="58936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defRPr/>
            </a:pPr>
            <a:r>
              <a:rPr lang="ar-SA" sz="3200" b="1" dirty="0">
                <a:solidFill>
                  <a:schemeClr val="tx1"/>
                </a:solidFill>
              </a:rPr>
              <a:t>آثار سلوكية </a:t>
            </a:r>
            <a:endParaRPr lang="en-US" sz="3200" b="1" dirty="0">
              <a:solidFill>
                <a:schemeClr val="tx1"/>
              </a:solidFill>
            </a:endParaRPr>
          </a:p>
        </p:txBody>
      </p:sp>
      <p:pic>
        <p:nvPicPr>
          <p:cNvPr id="4" name="Picture 3" descr="BCKLN066.WM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326171">
            <a:off x="2880123" y="3364132"/>
            <a:ext cx="4636294"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rot="326171">
            <a:off x="3557589" y="3475157"/>
            <a:ext cx="375046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SA" sz="2700" b="1" dirty="0">
                <a:solidFill>
                  <a:srgbClr val="0033CC"/>
                </a:solidFill>
                <a:latin typeface="Calibri" panose="020F0502020204030204" pitchFamily="34" charset="0"/>
              </a:rPr>
              <a:t>أن أفعل ........</a:t>
            </a:r>
          </a:p>
          <a:p>
            <a:pPr algn="ctr" eaLnBrk="1" hangingPunct="1"/>
            <a:r>
              <a:rPr lang="ar-SA" sz="2700" b="1" dirty="0">
                <a:solidFill>
                  <a:srgbClr val="0033CC"/>
                </a:solidFill>
                <a:latin typeface="Calibri" panose="020F0502020204030204" pitchFamily="34" charset="0"/>
              </a:rPr>
              <a:t>أن لا أفعل .............</a:t>
            </a:r>
            <a:endParaRPr lang="en-US" sz="2700" dirty="0">
              <a:solidFill>
                <a:srgbClr val="0033CC"/>
              </a:solidFill>
              <a:latin typeface="Calibri" panose="020F0502020204030204" pitchFamily="34" charset="0"/>
            </a:endParaRPr>
          </a:p>
        </p:txBody>
      </p:sp>
    </p:spTree>
    <p:extLst>
      <p:ext uri="{BB962C8B-B14F-4D97-AF65-F5344CB8AC3E}">
        <p14:creationId xmlns:p14="http://schemas.microsoft.com/office/powerpoint/2010/main" val="4023237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1979712" y="1844824"/>
            <a:ext cx="5500687" cy="2859800"/>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200" b="1" dirty="0">
                <a:solidFill>
                  <a:schemeClr val="tx1"/>
                </a:solidFill>
                <a:latin typeface="Calibri" pitchFamily="34" charset="0"/>
              </a:rPr>
              <a:t>الواجب </a:t>
            </a:r>
          </a:p>
          <a:p>
            <a:pPr algn="ctr"/>
            <a:r>
              <a:rPr lang="ar-SA" sz="3200" b="1" dirty="0">
                <a:solidFill>
                  <a:schemeClr val="tx1"/>
                </a:solidFill>
                <a:latin typeface="Calibri" pitchFamily="34" charset="0"/>
              </a:rPr>
              <a:t>صـ 42 ـــ   </a:t>
            </a:r>
          </a:p>
          <a:p>
            <a:pPr algn="ctr"/>
            <a:r>
              <a:rPr lang="ar-SA" sz="3200" b="1" dirty="0">
                <a:solidFill>
                  <a:schemeClr val="tx1"/>
                </a:solidFill>
                <a:latin typeface="Calibri" pitchFamily="34" charset="0"/>
              </a:rPr>
              <a:t>سـ 2 , 3 ـــــ</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a:extLst>
              <a:ext uri="{FF2B5EF4-FFF2-40B4-BE49-F238E27FC236}">
                <a16:creationId xmlns:a16="http://schemas.microsoft.com/office/drawing/2014/main" id="{943426FB-999E-1963-B093-0FB4EDF836CD}"/>
              </a:ext>
            </a:extLst>
          </p:cNvPr>
          <p:cNvSpPr/>
          <p:nvPr/>
        </p:nvSpPr>
        <p:spPr>
          <a:xfrm>
            <a:off x="2830971" y="2348880"/>
            <a:ext cx="3482057" cy="1662113"/>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rtl="1" eaLnBrk="1" fontAlgn="auto" hangingPunct="1">
              <a:spcBef>
                <a:spcPct val="20000"/>
              </a:spcBef>
              <a:spcAft>
                <a:spcPts val="0"/>
              </a:spcAft>
              <a:defRPr/>
            </a:pPr>
            <a:r>
              <a:rPr lang="ar-SA" sz="2700" b="1" dirty="0">
                <a:solidFill>
                  <a:prstClr val="black"/>
                </a:solidFill>
              </a:rPr>
              <a:t>ماهي السورة التي سميت بأحد أيام الأسبوع ؟</a:t>
            </a:r>
          </a:p>
        </p:txBody>
      </p:sp>
      <p:pic>
        <p:nvPicPr>
          <p:cNvPr id="6" name="Picture 8" descr="نتيجة بحث الصور عن فكر">
            <a:extLst>
              <a:ext uri="{FF2B5EF4-FFF2-40B4-BE49-F238E27FC236}">
                <a16:creationId xmlns:a16="http://schemas.microsoft.com/office/drawing/2014/main" id="{4F9B2054-00EC-2514-E764-CE8ED4C97520}"/>
              </a:ext>
            </a:extLst>
          </p:cNvPr>
          <p:cNvPicPr>
            <a:picLocks noChangeAspect="1" noChangeArrowheads="1"/>
          </p:cNvPicPr>
          <p:nvPr/>
        </p:nvPicPr>
        <p:blipFill>
          <a:blip r:embed="rId2" cstate="print"/>
          <a:srcRect/>
          <a:stretch>
            <a:fillRect/>
          </a:stretch>
        </p:blipFill>
        <p:spPr bwMode="auto">
          <a:xfrm>
            <a:off x="1605002" y="2758731"/>
            <a:ext cx="676406" cy="589364"/>
          </a:xfrm>
          <a:prstGeom prst="rect">
            <a:avLst/>
          </a:prstGeom>
          <a:ln>
            <a:noFill/>
          </a:ln>
          <a:effectLst>
            <a:softEdge rad="112500"/>
          </a:effectLst>
        </p:spPr>
      </p:pic>
      <p:pic>
        <p:nvPicPr>
          <p:cNvPr id="7" name="Picture 8" descr="نتيجة بحث الصور عن فكر">
            <a:extLst>
              <a:ext uri="{FF2B5EF4-FFF2-40B4-BE49-F238E27FC236}">
                <a16:creationId xmlns:a16="http://schemas.microsoft.com/office/drawing/2014/main" id="{4A50BA8D-C669-8E8B-6ED2-53A202FA1D51}"/>
              </a:ext>
            </a:extLst>
          </p:cNvPr>
          <p:cNvPicPr>
            <a:picLocks noChangeAspect="1" noChangeArrowheads="1"/>
          </p:cNvPicPr>
          <p:nvPr/>
        </p:nvPicPr>
        <p:blipFill>
          <a:blip r:embed="rId2" cstate="print"/>
          <a:srcRect/>
          <a:stretch>
            <a:fillRect/>
          </a:stretch>
        </p:blipFill>
        <p:spPr bwMode="auto">
          <a:xfrm>
            <a:off x="4067944" y="1312497"/>
            <a:ext cx="676406" cy="589364"/>
          </a:xfrm>
          <a:prstGeom prst="rect">
            <a:avLst/>
          </a:prstGeom>
          <a:ln>
            <a:noFill/>
          </a:ln>
          <a:effectLst>
            <a:softEdge rad="112500"/>
          </a:effectLst>
        </p:spPr>
      </p:pic>
      <p:pic>
        <p:nvPicPr>
          <p:cNvPr id="8" name="Picture 8" descr="نتيجة بحث الصور عن فكر">
            <a:extLst>
              <a:ext uri="{FF2B5EF4-FFF2-40B4-BE49-F238E27FC236}">
                <a16:creationId xmlns:a16="http://schemas.microsoft.com/office/drawing/2014/main" id="{1A65E738-BB0F-EF4D-676D-F0976B4C58C3}"/>
              </a:ext>
            </a:extLst>
          </p:cNvPr>
          <p:cNvPicPr>
            <a:picLocks noChangeAspect="1" noChangeArrowheads="1"/>
          </p:cNvPicPr>
          <p:nvPr/>
        </p:nvPicPr>
        <p:blipFill>
          <a:blip r:embed="rId2" cstate="print"/>
          <a:srcRect/>
          <a:stretch>
            <a:fillRect/>
          </a:stretch>
        </p:blipFill>
        <p:spPr bwMode="auto">
          <a:xfrm>
            <a:off x="6862591" y="2839636"/>
            <a:ext cx="676406" cy="589364"/>
          </a:xfrm>
          <a:prstGeom prst="rect">
            <a:avLst/>
          </a:prstGeom>
          <a:ln>
            <a:noFill/>
          </a:ln>
          <a:effectLst>
            <a:softEdge rad="112500"/>
          </a:effectLst>
        </p:spPr>
      </p:pic>
      <p:sp>
        <p:nvSpPr>
          <p:cNvPr id="2" name="مستطيل مستدير الزوايا 3">
            <a:extLst>
              <a:ext uri="{FF2B5EF4-FFF2-40B4-BE49-F238E27FC236}">
                <a16:creationId xmlns:a16="http://schemas.microsoft.com/office/drawing/2014/main" id="{BCAD5023-5420-F77E-28EB-C3BC2E676F2B}"/>
              </a:ext>
            </a:extLst>
          </p:cNvPr>
          <p:cNvSpPr/>
          <p:nvPr/>
        </p:nvSpPr>
        <p:spPr>
          <a:xfrm>
            <a:off x="3287227" y="4293096"/>
            <a:ext cx="2495852" cy="798017"/>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rtl="1" eaLnBrk="1" fontAlgn="auto" hangingPunct="1">
              <a:spcBef>
                <a:spcPct val="20000"/>
              </a:spcBef>
              <a:spcAft>
                <a:spcPts val="0"/>
              </a:spcAft>
              <a:defRPr/>
            </a:pPr>
            <a:r>
              <a:rPr lang="ar-SA" sz="2700" b="1" dirty="0">
                <a:solidFill>
                  <a:prstClr val="black"/>
                </a:solidFill>
              </a:rPr>
              <a:t>سورة الجمعة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flipH="1">
            <a:off x="1259632" y="2708920"/>
            <a:ext cx="3556322" cy="3240360"/>
          </a:xfrm>
          <a:prstGeom prst="roundRect">
            <a:avLst/>
          </a:prstGeom>
          <a:ln w="28575"/>
        </p:spPr>
        <p:style>
          <a:lnRef idx="1">
            <a:schemeClr val="accent3"/>
          </a:lnRef>
          <a:fillRef idx="2">
            <a:schemeClr val="accent3"/>
          </a:fillRef>
          <a:effectRef idx="1">
            <a:schemeClr val="accent3"/>
          </a:effectRef>
          <a:fontRef idx="minor">
            <a:schemeClr val="dk1"/>
          </a:fontRef>
        </p:style>
        <p:txBody>
          <a:bodyPr rtlCol="1" anchor="ctr"/>
          <a:lstStyle/>
          <a:p>
            <a:pPr algn="ctr" fontAlgn="auto">
              <a:spcBef>
                <a:spcPts val="0"/>
              </a:spcBef>
              <a:spcAft>
                <a:spcPts val="0"/>
              </a:spcAft>
              <a:defRPr/>
            </a:pPr>
            <a:r>
              <a:rPr lang="ar-SA" sz="2800" b="1" dirty="0">
                <a:solidFill>
                  <a:srgbClr val="00B050"/>
                </a:solidFill>
              </a:rPr>
              <a:t>الدرس الأول</a:t>
            </a:r>
          </a:p>
          <a:p>
            <a:pPr algn="ctr" fontAlgn="auto">
              <a:spcBef>
                <a:spcPts val="0"/>
              </a:spcBef>
              <a:spcAft>
                <a:spcPts val="0"/>
              </a:spcAft>
              <a:defRPr/>
            </a:pPr>
            <a:endParaRPr lang="ar-EG" sz="2400" b="1" dirty="0">
              <a:solidFill>
                <a:srgbClr val="002060"/>
              </a:solidFill>
            </a:endParaRPr>
          </a:p>
          <a:p>
            <a:pPr algn="ctr" fontAlgn="auto">
              <a:spcBef>
                <a:spcPts val="0"/>
              </a:spcBef>
              <a:spcAft>
                <a:spcPts val="0"/>
              </a:spcAft>
              <a:defRPr/>
            </a:pPr>
            <a:r>
              <a:rPr lang="ar-SA" sz="2400" b="1" dirty="0">
                <a:solidFill>
                  <a:srgbClr val="002060"/>
                </a:solidFill>
              </a:rPr>
              <a:t> </a:t>
            </a:r>
            <a:r>
              <a:rPr lang="ar-EG" sz="2800" b="1" dirty="0">
                <a:solidFill>
                  <a:srgbClr val="002060"/>
                </a:solidFill>
              </a:rPr>
              <a:t>تفسير </a:t>
            </a:r>
            <a:r>
              <a:rPr lang="ar-SA" sz="2800" b="1" dirty="0">
                <a:solidFill>
                  <a:srgbClr val="002060"/>
                </a:solidFill>
              </a:rPr>
              <a:t>سورة الجمعة من الآية رقم (</a:t>
            </a:r>
            <a:r>
              <a:rPr lang="ar-EG" sz="2800" b="1" dirty="0">
                <a:solidFill>
                  <a:srgbClr val="002060"/>
                </a:solidFill>
              </a:rPr>
              <a:t>1</a:t>
            </a:r>
            <a:r>
              <a:rPr lang="ar-SA" sz="2800" b="1" dirty="0">
                <a:solidFill>
                  <a:srgbClr val="002060"/>
                </a:solidFill>
              </a:rPr>
              <a:t>) </a:t>
            </a:r>
          </a:p>
          <a:p>
            <a:pPr algn="ctr" fontAlgn="auto">
              <a:spcBef>
                <a:spcPts val="0"/>
              </a:spcBef>
              <a:spcAft>
                <a:spcPts val="0"/>
              </a:spcAft>
              <a:defRPr/>
            </a:pPr>
            <a:r>
              <a:rPr lang="ar-SA" sz="2800" b="1" dirty="0">
                <a:solidFill>
                  <a:srgbClr val="002060"/>
                </a:solidFill>
              </a:rPr>
              <a:t>إلى الآية رقم (</a:t>
            </a:r>
            <a:r>
              <a:rPr lang="ar-EG" sz="2800" b="1" dirty="0">
                <a:solidFill>
                  <a:srgbClr val="002060"/>
                </a:solidFill>
              </a:rPr>
              <a:t>4</a:t>
            </a:r>
            <a:r>
              <a:rPr lang="ar-SA" sz="2800" b="1" dirty="0">
                <a:solidFill>
                  <a:srgbClr val="002060"/>
                </a:solidFill>
              </a:rPr>
              <a:t>) </a:t>
            </a:r>
            <a:endParaRPr lang="en-US" sz="2400" b="1" dirty="0">
              <a:solidFill>
                <a:srgbClr val="002060"/>
              </a:solidFill>
            </a:endParaRPr>
          </a:p>
        </p:txBody>
      </p:sp>
      <p:sp>
        <p:nvSpPr>
          <p:cNvPr id="2" name="شكل بيضاوي 1">
            <a:extLst>
              <a:ext uri="{FF2B5EF4-FFF2-40B4-BE49-F238E27FC236}">
                <a16:creationId xmlns:a16="http://schemas.microsoft.com/office/drawing/2014/main" id="{11071365-74F9-CDF8-242D-00EAFF85D4B1}"/>
              </a:ext>
            </a:extLst>
          </p:cNvPr>
          <p:cNvSpPr/>
          <p:nvPr/>
        </p:nvSpPr>
        <p:spPr>
          <a:xfrm>
            <a:off x="5292080" y="366591"/>
            <a:ext cx="3218656" cy="3096344"/>
          </a:xfrm>
          <a:prstGeom prst="ellipse">
            <a:avLst/>
          </a:prstGeom>
        </p:spPr>
        <p:style>
          <a:lnRef idx="2">
            <a:schemeClr val="accent2"/>
          </a:lnRef>
          <a:fillRef idx="1">
            <a:schemeClr val="lt1"/>
          </a:fillRef>
          <a:effectRef idx="0">
            <a:schemeClr val="accent2"/>
          </a:effectRef>
          <a:fontRef idx="minor">
            <a:schemeClr val="dk1"/>
          </a:fontRef>
        </p:style>
        <p:txBody>
          <a:bodyPr rtlCol="1" anchor="ctr"/>
          <a:lstStyle/>
          <a:p>
            <a:pPr algn="ctr" fontAlgn="auto">
              <a:spcBef>
                <a:spcPts val="0"/>
              </a:spcBef>
              <a:spcAft>
                <a:spcPts val="0"/>
              </a:spcAft>
              <a:defRPr/>
            </a:pPr>
            <a:r>
              <a:rPr lang="ar-SA" sz="2400" b="1" dirty="0">
                <a:solidFill>
                  <a:srgbClr val="00B050"/>
                </a:solidFill>
                <a:latin typeface="+mn-lt"/>
                <a:cs typeface="+mn-cs"/>
              </a:rPr>
              <a:t>الوحدة ا</a:t>
            </a:r>
            <a:r>
              <a:rPr lang="ar-EG" sz="2400" b="1" dirty="0">
                <a:solidFill>
                  <a:srgbClr val="00B050"/>
                </a:solidFill>
                <a:latin typeface="+mn-lt"/>
                <a:cs typeface="+mn-cs"/>
              </a:rPr>
              <a:t>لأولى</a:t>
            </a:r>
          </a:p>
          <a:p>
            <a:pPr algn="ctr" fontAlgn="auto">
              <a:spcBef>
                <a:spcPts val="0"/>
              </a:spcBef>
              <a:spcAft>
                <a:spcPts val="0"/>
              </a:spcAft>
              <a:defRPr/>
            </a:pPr>
            <a:r>
              <a:rPr lang="ar-SA" sz="2400" b="1" dirty="0">
                <a:latin typeface="+mn-lt"/>
                <a:cs typeface="+mn-cs"/>
              </a:rPr>
              <a:t>المنة ببعثة النبي </a:t>
            </a:r>
            <a:r>
              <a:rPr lang="ar-SA" sz="2400" b="1" dirty="0">
                <a:latin typeface="+mn-lt"/>
                <a:cs typeface="+mn-cs"/>
                <a:sym typeface="AGA Arabesque"/>
              </a:rPr>
              <a:t> وبيان بعض خصائص يوم الجمعة </a:t>
            </a:r>
            <a:endParaRPr lang="en-US" sz="2400" b="1" dirty="0">
              <a:latin typeface="+mn-lt"/>
              <a:cs typeface="+mn-cs"/>
            </a:endParaRPr>
          </a:p>
        </p:txBody>
      </p:sp>
      <p:sp>
        <p:nvSpPr>
          <p:cNvPr id="5" name="مستطيل 4">
            <a:extLst>
              <a:ext uri="{FF2B5EF4-FFF2-40B4-BE49-F238E27FC236}">
                <a16:creationId xmlns:a16="http://schemas.microsoft.com/office/drawing/2014/main" id="{DB6A0E9A-CE74-37F4-B281-BDB90D36462A}"/>
              </a:ext>
            </a:extLst>
          </p:cNvPr>
          <p:cNvSpPr/>
          <p:nvPr/>
        </p:nvSpPr>
        <p:spPr>
          <a:xfrm>
            <a:off x="5187346" y="5085184"/>
            <a:ext cx="3313113" cy="647700"/>
          </a:xfrm>
          <a:prstGeom prst="rect">
            <a:avLst/>
          </a:prstGeom>
          <a:ln>
            <a:noFill/>
          </a:ln>
        </p:spPr>
        <p:style>
          <a:lnRef idx="2">
            <a:schemeClr val="accent1"/>
          </a:lnRef>
          <a:fillRef idx="1">
            <a:schemeClr val="lt1"/>
          </a:fillRef>
          <a:effectRef idx="0">
            <a:schemeClr val="accent1"/>
          </a:effectRef>
          <a:fontRef idx="minor">
            <a:schemeClr val="dk1"/>
          </a:fontRef>
        </p:style>
        <p:txBody>
          <a:bodyPr rtlCol="1" anchor="ctr"/>
          <a:lstStyle/>
          <a:p>
            <a:pPr algn="ctr">
              <a:defRPr/>
            </a:pPr>
            <a:r>
              <a:rPr lang="ar-SA" sz="2000" b="1" dirty="0"/>
              <a:t>اعداد : </a:t>
            </a:r>
            <a:r>
              <a:rPr lang="ar-SA" sz="2000" b="1" dirty="0" err="1"/>
              <a:t>وماتوفيقي</a:t>
            </a:r>
            <a:r>
              <a:rPr lang="ar-SA" sz="2000" b="1" dirty="0"/>
              <a:t> إلا بالله</a:t>
            </a:r>
          </a:p>
        </p:txBody>
      </p:sp>
      <p:sp>
        <p:nvSpPr>
          <p:cNvPr id="9" name="مربع نص 8">
            <a:extLst>
              <a:ext uri="{FF2B5EF4-FFF2-40B4-BE49-F238E27FC236}">
                <a16:creationId xmlns:a16="http://schemas.microsoft.com/office/drawing/2014/main" id="{D1AF1D72-E90C-17B8-997F-97884394BFA6}"/>
              </a:ext>
            </a:extLst>
          </p:cNvPr>
          <p:cNvSpPr txBox="1"/>
          <p:nvPr/>
        </p:nvSpPr>
        <p:spPr>
          <a:xfrm>
            <a:off x="5155468" y="5732884"/>
            <a:ext cx="3491880" cy="646331"/>
          </a:xfrm>
          <a:prstGeom prst="rect">
            <a:avLst/>
          </a:prstGeom>
          <a:noFill/>
        </p:spPr>
        <p:txBody>
          <a:bodyPr wrap="square">
            <a:spAutoFit/>
          </a:bodyPr>
          <a:lstStyle/>
          <a:p>
            <a:pPr algn="ctr"/>
            <a:r>
              <a:rPr lang="ar-SA" dirty="0">
                <a:hlinkClick r:id="rId3"/>
              </a:rPr>
              <a:t>https://t.me/albayan_12</a:t>
            </a:r>
            <a:endParaRPr lang="ar-SA" dirty="0"/>
          </a:p>
          <a:p>
            <a:pPr algn="ctr"/>
            <a:r>
              <a:rPr lang="ar-SA" dirty="0"/>
              <a:t>قناة البيان للعروض والعلوم الشرعية </a:t>
            </a:r>
          </a:p>
        </p:txBody>
      </p:sp>
    </p:spTree>
    <p:extLst>
      <p:ext uri="{BB962C8B-B14F-4D97-AF65-F5344CB8AC3E}">
        <p14:creationId xmlns:p14="http://schemas.microsoft.com/office/powerpoint/2010/main" val="604669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00047.WMF"/>
          <p:cNvPicPr>
            <a:picLocks noChangeAspect="1"/>
          </p:cNvPicPr>
          <p:nvPr/>
        </p:nvPicPr>
        <p:blipFill>
          <a:blip r:embed="rId2"/>
          <a:srcRect/>
          <a:stretch>
            <a:fillRect/>
          </a:stretch>
        </p:blipFill>
        <p:spPr bwMode="auto">
          <a:xfrm>
            <a:off x="4588478" y="1017968"/>
            <a:ext cx="3251812" cy="6429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مربع نص 8"/>
          <p:cNvSpPr txBox="1"/>
          <p:nvPr/>
        </p:nvSpPr>
        <p:spPr>
          <a:xfrm>
            <a:off x="5168376" y="1071547"/>
            <a:ext cx="1806905" cy="507831"/>
          </a:xfrm>
          <a:prstGeom prst="rect">
            <a:avLst/>
          </a:prstGeom>
          <a:noFill/>
        </p:spPr>
        <p:txBody>
          <a:bodyPr wrap="none" rtlCol="1">
            <a:spAutoFit/>
          </a:bodyPr>
          <a:lstStyle/>
          <a:p>
            <a:r>
              <a:rPr lang="ar-SA" sz="2700" b="1" dirty="0">
                <a:solidFill>
                  <a:srgbClr val="00B050"/>
                </a:solidFill>
              </a:rPr>
              <a:t>أهداف الدرس </a:t>
            </a:r>
          </a:p>
        </p:txBody>
      </p:sp>
      <p:sp>
        <p:nvSpPr>
          <p:cNvPr id="2" name="مستطيل مستدير الزوايا 1"/>
          <p:cNvSpPr/>
          <p:nvPr/>
        </p:nvSpPr>
        <p:spPr>
          <a:xfrm flipH="1">
            <a:off x="3563888" y="2132856"/>
            <a:ext cx="4276402" cy="3744416"/>
          </a:xfrm>
          <a:prstGeom prst="roundRect">
            <a:avLst/>
          </a:prstGeom>
          <a:ln w="28575"/>
        </p:spPr>
        <p:style>
          <a:lnRef idx="1">
            <a:schemeClr val="accent4"/>
          </a:lnRef>
          <a:fillRef idx="1001">
            <a:schemeClr val="lt2"/>
          </a:fillRef>
          <a:effectRef idx="1">
            <a:schemeClr val="accent4"/>
          </a:effectRef>
          <a:fontRef idx="minor">
            <a:schemeClr val="dk1"/>
          </a:fontRef>
        </p:style>
        <p:txBody>
          <a:bodyPr rtlCol="1" anchor="ctr"/>
          <a:lstStyle/>
          <a:p>
            <a:pPr algn="ctr" fontAlgn="auto">
              <a:spcBef>
                <a:spcPts val="0"/>
              </a:spcBef>
              <a:spcAft>
                <a:spcPts val="0"/>
              </a:spcAft>
              <a:defRPr/>
            </a:pPr>
            <a:r>
              <a:rPr lang="ar-EG" sz="2400" b="1" dirty="0">
                <a:ln>
                  <a:solidFill>
                    <a:srgbClr val="002060"/>
                  </a:solidFill>
                </a:ln>
                <a:solidFill>
                  <a:schemeClr val="tx1"/>
                </a:solidFill>
              </a:rPr>
              <a:t>1- </a:t>
            </a:r>
            <a:r>
              <a:rPr lang="ar-SA" sz="2400" b="1" dirty="0">
                <a:ln>
                  <a:solidFill>
                    <a:srgbClr val="002060"/>
                  </a:solidFill>
                </a:ln>
                <a:solidFill>
                  <a:schemeClr val="tx1"/>
                </a:solidFill>
              </a:rPr>
              <a:t>أبين معاني الكلمات الغريبة. </a:t>
            </a:r>
            <a:endParaRPr lang="en-US" sz="2400" dirty="0">
              <a:ln>
                <a:solidFill>
                  <a:srgbClr val="002060"/>
                </a:solidFill>
              </a:ln>
              <a:solidFill>
                <a:schemeClr val="tx1"/>
              </a:solidFill>
            </a:endParaRPr>
          </a:p>
          <a:p>
            <a:pPr algn="ctr" fontAlgn="auto">
              <a:spcBef>
                <a:spcPts val="0"/>
              </a:spcBef>
              <a:spcAft>
                <a:spcPts val="0"/>
              </a:spcAft>
              <a:defRPr/>
            </a:pPr>
            <a:r>
              <a:rPr lang="ar-EG" sz="2400" b="1" dirty="0">
                <a:ln>
                  <a:solidFill>
                    <a:srgbClr val="002060"/>
                  </a:solidFill>
                </a:ln>
                <a:solidFill>
                  <a:schemeClr val="tx1"/>
                </a:solidFill>
              </a:rPr>
              <a:t>2- </a:t>
            </a:r>
            <a:r>
              <a:rPr lang="ar-SA" sz="2400" b="1" dirty="0">
                <a:ln>
                  <a:solidFill>
                    <a:srgbClr val="002060"/>
                  </a:solidFill>
                </a:ln>
                <a:solidFill>
                  <a:schemeClr val="tx1"/>
                </a:solidFill>
              </a:rPr>
              <a:t>أفسر الآيات (1-4) من سورة الجمعة تفسيراً سليماً. </a:t>
            </a:r>
            <a:endParaRPr lang="en-US" sz="2400" b="1" dirty="0">
              <a:ln>
                <a:solidFill>
                  <a:srgbClr val="002060"/>
                </a:solidFill>
              </a:ln>
              <a:solidFill>
                <a:schemeClr val="tx1"/>
              </a:solidFill>
            </a:endParaRPr>
          </a:p>
          <a:p>
            <a:pPr algn="ctr" fontAlgn="auto">
              <a:spcBef>
                <a:spcPts val="0"/>
              </a:spcBef>
              <a:spcAft>
                <a:spcPts val="0"/>
              </a:spcAft>
              <a:defRPr/>
            </a:pPr>
            <a:r>
              <a:rPr lang="ar-SA" sz="2400" b="1" dirty="0">
                <a:ln>
                  <a:solidFill>
                    <a:srgbClr val="002060"/>
                  </a:solidFill>
                </a:ln>
                <a:solidFill>
                  <a:schemeClr val="tx1"/>
                </a:solidFill>
              </a:rPr>
              <a:t>3</a:t>
            </a:r>
            <a:r>
              <a:rPr lang="ar-EG" sz="2400" b="1" dirty="0">
                <a:ln>
                  <a:solidFill>
                    <a:srgbClr val="002060"/>
                  </a:solidFill>
                </a:ln>
                <a:solidFill>
                  <a:schemeClr val="tx1"/>
                </a:solidFill>
              </a:rPr>
              <a:t>- </a:t>
            </a:r>
            <a:r>
              <a:rPr lang="ar-SA" sz="2400" b="1" dirty="0">
                <a:ln>
                  <a:solidFill>
                    <a:srgbClr val="002060"/>
                  </a:solidFill>
                </a:ln>
                <a:solidFill>
                  <a:schemeClr val="tx1"/>
                </a:solidFill>
              </a:rPr>
              <a:t>استشعر فضل الله تعالى على العرب ببعثة محمد </a:t>
            </a:r>
            <a:r>
              <a:rPr lang="ar-SA" sz="2400" b="1" dirty="0">
                <a:ln>
                  <a:solidFill>
                    <a:srgbClr val="002060"/>
                  </a:solidFill>
                </a:ln>
                <a:solidFill>
                  <a:schemeClr val="tx1"/>
                </a:solidFill>
                <a:sym typeface="AGA Arabesque"/>
              </a:rPr>
              <a:t></a:t>
            </a:r>
            <a:r>
              <a:rPr lang="ar-EG" sz="2400" b="1" dirty="0">
                <a:ln>
                  <a:solidFill>
                    <a:srgbClr val="002060"/>
                  </a:solidFill>
                </a:ln>
                <a:solidFill>
                  <a:schemeClr val="tx1"/>
                </a:solidFill>
                <a:sym typeface="AGA Arabesque"/>
              </a:rPr>
              <a:t> </a:t>
            </a:r>
            <a:r>
              <a:rPr lang="ar-SA" sz="2400" b="1" dirty="0">
                <a:ln>
                  <a:solidFill>
                    <a:srgbClr val="002060"/>
                  </a:solidFill>
                </a:ln>
                <a:solidFill>
                  <a:schemeClr val="tx1"/>
                </a:solidFill>
              </a:rPr>
              <a:t>.</a:t>
            </a:r>
          </a:p>
          <a:p>
            <a:pPr algn="ctr">
              <a:defRPr/>
            </a:pPr>
            <a:r>
              <a:rPr lang="ar-SA" sz="2400" b="1" dirty="0">
                <a:ln>
                  <a:solidFill>
                    <a:srgbClr val="002060"/>
                  </a:solidFill>
                </a:ln>
                <a:solidFill>
                  <a:schemeClr val="tx1"/>
                </a:solidFill>
              </a:rPr>
              <a:t>4</a:t>
            </a:r>
            <a:r>
              <a:rPr lang="ar-EG" sz="2400" b="1" dirty="0">
                <a:ln>
                  <a:solidFill>
                    <a:srgbClr val="002060"/>
                  </a:solidFill>
                </a:ln>
                <a:solidFill>
                  <a:schemeClr val="tx1"/>
                </a:solidFill>
              </a:rPr>
              <a:t>- </a:t>
            </a:r>
            <a:r>
              <a:rPr lang="ar-SA" sz="2400" b="1" dirty="0">
                <a:ln>
                  <a:solidFill>
                    <a:srgbClr val="002060"/>
                  </a:solidFill>
                </a:ln>
                <a:solidFill>
                  <a:schemeClr val="tx1"/>
                </a:solidFill>
              </a:rPr>
              <a:t>استنبط الفوائد والأحكام من الآيات. </a:t>
            </a:r>
            <a:endParaRPr lang="en-US" sz="2400" b="1" dirty="0">
              <a:ln>
                <a:solidFill>
                  <a:srgbClr val="002060"/>
                </a:solidFill>
              </a:ln>
              <a:solidFill>
                <a:schemeClr val="tx1"/>
              </a:solidFill>
            </a:endParaRPr>
          </a:p>
          <a:p>
            <a:pPr algn="ctr" fontAlgn="auto">
              <a:spcBef>
                <a:spcPts val="0"/>
              </a:spcBef>
              <a:spcAft>
                <a:spcPts val="0"/>
              </a:spcAft>
              <a:defRPr/>
            </a:pPr>
            <a:r>
              <a:rPr lang="ar-SA" sz="2400" b="1" dirty="0">
                <a:ln>
                  <a:solidFill>
                    <a:srgbClr val="002060"/>
                  </a:solidFill>
                </a:ln>
                <a:solidFill>
                  <a:srgbClr val="E55027"/>
                </a:solidFill>
              </a:rPr>
              <a:t> </a:t>
            </a:r>
            <a:endParaRPr lang="en-US" sz="2400" b="1" dirty="0">
              <a:ln>
                <a:solidFill>
                  <a:srgbClr val="002060"/>
                </a:solidFill>
              </a:ln>
              <a:solidFill>
                <a:srgbClr val="E55027"/>
              </a:solidFill>
            </a:endParaRPr>
          </a:p>
        </p:txBody>
      </p:sp>
    </p:spTree>
    <p:extLst>
      <p:ext uri="{BB962C8B-B14F-4D97-AF65-F5344CB8AC3E}">
        <p14:creationId xmlns:p14="http://schemas.microsoft.com/office/powerpoint/2010/main" val="1417746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أجمل صور اطارات ورود مفرغة للتصميم جديدة 2020 - موسوع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2376"/>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a:extLst>
              <a:ext uri="{FF2B5EF4-FFF2-40B4-BE49-F238E27FC236}">
                <a16:creationId xmlns:a16="http://schemas.microsoft.com/office/drawing/2014/main" id="{12EB13A2-1343-4BB9-995F-D8D588EB5759}"/>
              </a:ext>
            </a:extLst>
          </p:cNvPr>
          <p:cNvSpPr>
            <a:spLocks noChangeArrowheads="1"/>
          </p:cNvSpPr>
          <p:nvPr/>
        </p:nvSpPr>
        <p:spPr bwMode="auto">
          <a:xfrm>
            <a:off x="971600" y="2420888"/>
            <a:ext cx="65532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ar-SA" altLang="ru-RU" sz="3200" b="1" dirty="0">
                <a:solidFill>
                  <a:srgbClr val="002060"/>
                </a:solidFill>
                <a:cs typeface="Times New Roman" panose="02020603050405020304" pitchFamily="18" charset="0"/>
              </a:rPr>
              <a:t>سميت هذه السورة بالجمعة لورود </a:t>
            </a:r>
            <a:r>
              <a:rPr lang="ar-EG" altLang="ru-RU" sz="3200" b="1" dirty="0">
                <a:solidFill>
                  <a:srgbClr val="002060"/>
                </a:solidFill>
                <a:cs typeface="Times New Roman" panose="02020603050405020304" pitchFamily="18" charset="0"/>
              </a:rPr>
              <a:t>ذكر </a:t>
            </a:r>
            <a:r>
              <a:rPr lang="ar-SA" altLang="ru-RU" sz="3200" b="1" dirty="0">
                <a:solidFill>
                  <a:srgbClr val="002060"/>
                </a:solidFill>
                <a:cs typeface="Times New Roman" panose="02020603050405020304" pitchFamily="18" charset="0"/>
              </a:rPr>
              <a:t>يوم الجمعة فيها، والجمعة مشتقة من الجمع، لأن أهل الإسلام يجتمعون فيه كل أسبوع مرة، وكان النبي </a:t>
            </a:r>
            <a:r>
              <a:rPr lang="ar-SA" altLang="ru-RU" sz="3200" b="1" dirty="0">
                <a:solidFill>
                  <a:srgbClr val="002060"/>
                </a:solidFill>
                <a:cs typeface="Times New Roman" panose="02020603050405020304" pitchFamily="18" charset="0"/>
                <a:sym typeface="AGA Arabesque" pitchFamily="2" charset="2"/>
              </a:rPr>
              <a:t></a:t>
            </a:r>
            <a:r>
              <a:rPr lang="ar-SA" altLang="ru-RU" sz="3200" b="1" dirty="0">
                <a:solidFill>
                  <a:srgbClr val="002060"/>
                </a:solidFill>
                <a:cs typeface="Times New Roman" panose="02020603050405020304" pitchFamily="18" charset="0"/>
              </a:rPr>
              <a:t> يقرأ في صلاة الجمعة بسورة الجمعة والمنافقون. فهي سورة مدنية وعدد آياتها إحدى عشرة آية. </a:t>
            </a:r>
            <a:endParaRPr lang="ar-SA" altLang="ru-RU" sz="3200" b="1" dirty="0">
              <a:solidFill>
                <a:srgbClr val="002060"/>
              </a:solidFill>
            </a:endParaRPr>
          </a:p>
        </p:txBody>
      </p:sp>
      <p:sp>
        <p:nvSpPr>
          <p:cNvPr id="9" name="مستطيل مستدير الزوايا 8"/>
          <p:cNvSpPr/>
          <p:nvPr/>
        </p:nvSpPr>
        <p:spPr>
          <a:xfrm flipH="1">
            <a:off x="3995936" y="1772816"/>
            <a:ext cx="1475928" cy="504056"/>
          </a:xfrm>
          <a:prstGeom prst="roundRect">
            <a:avLst/>
          </a:prstGeom>
          <a:ln/>
        </p:spPr>
        <p:style>
          <a:lnRef idx="1">
            <a:schemeClr val="dk1"/>
          </a:lnRef>
          <a:fillRef idx="2">
            <a:schemeClr val="dk1"/>
          </a:fillRef>
          <a:effectRef idx="1">
            <a:schemeClr val="dk1"/>
          </a:effectRef>
          <a:fontRef idx="minor">
            <a:schemeClr val="dk1"/>
          </a:fontRef>
        </p:style>
        <p:txBody>
          <a:bodyPr rtlCol="1" anchor="ctr"/>
          <a:lstStyle/>
          <a:p>
            <a:pPr algn="ctr" fontAlgn="auto">
              <a:spcBef>
                <a:spcPts val="0"/>
              </a:spcBef>
              <a:spcAft>
                <a:spcPts val="0"/>
              </a:spcAft>
              <a:defRPr/>
            </a:pPr>
            <a:r>
              <a:rPr lang="ar-SA" sz="2800" b="1" dirty="0">
                <a:solidFill>
                  <a:schemeClr val="accent2">
                    <a:lumMod val="75000"/>
                  </a:schemeClr>
                </a:solidFill>
              </a:rPr>
              <a:t>تمهيد</a:t>
            </a:r>
            <a:endParaRPr lang="en-US" sz="2400" b="1" dirty="0">
              <a:solidFill>
                <a:schemeClr val="accent2">
                  <a:lumMod val="75000"/>
                </a:schemeClr>
              </a:solidFill>
            </a:endParaRPr>
          </a:p>
        </p:txBody>
      </p:sp>
    </p:spTree>
    <p:extLst>
      <p:ext uri="{BB962C8B-B14F-4D97-AF65-F5344CB8AC3E}">
        <p14:creationId xmlns:p14="http://schemas.microsoft.com/office/powerpoint/2010/main" val="936738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47DFB90D-4E0A-7520-FA83-FDDE08B20059}"/>
              </a:ext>
            </a:extLst>
          </p:cNvPr>
          <p:cNvSpPr/>
          <p:nvPr/>
        </p:nvSpPr>
        <p:spPr>
          <a:xfrm>
            <a:off x="467544" y="1574794"/>
            <a:ext cx="8208912" cy="3708412"/>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SA" altLang="ru-RU" sz="3200" b="1">
                <a:solidFill>
                  <a:srgbClr val="002060"/>
                </a:solidFill>
                <a:cs typeface="Times New Roman" panose="02020603050405020304" pitchFamily="18" charset="0"/>
              </a:rPr>
              <a:t>{يُسَبِّحُ لِلَّهِ مَا فِي السَّمَوَاتِ وَمَا فِي الأَرْضِ الْمَلِكِ الْقُدُّوسِ الْعَزِيزِ الْحَكِيمِ (1) هُوَ الَّذِي بَعَثَ فِي الأُمِّيِّينَ رَسُولاً مِنْهُمْ يَتْلُو عَلَيْهِمْ آيَاتِهِ وَيُزَكِّيهِمْ وَيُعَلِّمُهُمْ الْكِتَابَ وَالْحِكْمَةَ وَإِنْ كَانُوا مِنْ قَبْلُ لَفِي ضَلالٍ مُبِينٍ (2) وَآخَرِينَ مِنْهُمْ لَمَّا يَلْحَقُوا بِهِمْ وَهُوَ الْعَزِيزُ الْحَكِيمُ (3) ذَلِكَ فَضْلُ اللَّهِ يُؤْتِيهِ مَنْ يَشَاءُ وَاللَّهُ ذُو الْفَضْلِ الْعَظِيمِ (4)}. </a:t>
            </a:r>
            <a:endParaRPr lang="ar-SA" altLang="ru-RU" sz="3200" b="1" dirty="0">
              <a:solidFill>
                <a:srgbClr val="002060"/>
              </a:solidFill>
            </a:endParaRPr>
          </a:p>
        </p:txBody>
      </p:sp>
      <p:sp>
        <p:nvSpPr>
          <p:cNvPr id="4" name="مستطيل مستدير الزوايا 8">
            <a:extLst>
              <a:ext uri="{FF2B5EF4-FFF2-40B4-BE49-F238E27FC236}">
                <a16:creationId xmlns:a16="http://schemas.microsoft.com/office/drawing/2014/main" id="{DBFF6ED5-23F2-BA96-2B25-6479CF73DB36}"/>
              </a:ext>
            </a:extLst>
          </p:cNvPr>
          <p:cNvSpPr/>
          <p:nvPr/>
        </p:nvSpPr>
        <p:spPr>
          <a:xfrm flipH="1">
            <a:off x="3851920" y="764704"/>
            <a:ext cx="4428256" cy="504056"/>
          </a:xfrm>
          <a:prstGeom prst="roundRect">
            <a:avLst/>
          </a:prstGeom>
          <a:ln/>
        </p:spPr>
        <p:style>
          <a:lnRef idx="1">
            <a:schemeClr val="dk1"/>
          </a:lnRef>
          <a:fillRef idx="2">
            <a:schemeClr val="dk1"/>
          </a:fillRef>
          <a:effectRef idx="1">
            <a:schemeClr val="dk1"/>
          </a:effectRef>
          <a:fontRef idx="minor">
            <a:schemeClr val="dk1"/>
          </a:fontRef>
        </p:style>
        <p:txBody>
          <a:bodyPr rtlCol="1" anchor="ctr"/>
          <a:lstStyle/>
          <a:p>
            <a:pPr algn="ctr" fontAlgn="auto">
              <a:spcBef>
                <a:spcPts val="0"/>
              </a:spcBef>
              <a:spcAft>
                <a:spcPts val="0"/>
              </a:spcAft>
              <a:defRPr/>
            </a:pPr>
            <a:r>
              <a:rPr lang="ar-SA" sz="3200" b="1" dirty="0">
                <a:solidFill>
                  <a:schemeClr val="accent2">
                    <a:lumMod val="75000"/>
                  </a:schemeClr>
                </a:solidFill>
              </a:rPr>
              <a:t>تفسير سورة الجمعة ( 1 ـ 4 )</a:t>
            </a:r>
            <a:endParaRPr lang="en-US" sz="2800" b="1" dirty="0">
              <a:solidFill>
                <a:schemeClr val="accent2">
                  <a:lumMod val="75000"/>
                </a:schemeClr>
              </a:solidFill>
            </a:endParaRPr>
          </a:p>
        </p:txBody>
      </p:sp>
    </p:spTree>
    <p:extLst>
      <p:ext uri="{BB962C8B-B14F-4D97-AF65-F5344CB8AC3E}">
        <p14:creationId xmlns:p14="http://schemas.microsoft.com/office/powerpoint/2010/main" val="164112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5">
            <a:extLst>
              <a:ext uri="{FF2B5EF4-FFF2-40B4-BE49-F238E27FC236}">
                <a16:creationId xmlns:a16="http://schemas.microsoft.com/office/drawing/2014/main" id="{47BC5E2B-FD3E-4EBB-9796-01B44FF0FF54}"/>
              </a:ext>
            </a:extLst>
          </p:cNvPr>
          <p:cNvSpPr>
            <a:spLocks noChangeArrowheads="1"/>
          </p:cNvSpPr>
          <p:nvPr/>
        </p:nvSpPr>
        <p:spPr bwMode="auto">
          <a:xfrm>
            <a:off x="2843808" y="1124744"/>
            <a:ext cx="4752528" cy="1509618"/>
          </a:xfrm>
          <a:prstGeom prst="downArrowCallou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lnSpc>
                <a:spcPct val="110000"/>
              </a:lnSpc>
              <a:spcBef>
                <a:spcPts val="0"/>
              </a:spcBef>
              <a:spcAft>
                <a:spcPts val="0"/>
              </a:spcAft>
              <a:defRPr/>
            </a:pPr>
            <a:r>
              <a:rPr lang="ar-SA" sz="3600" dirty="0">
                <a:ln w="0"/>
                <a:solidFill>
                  <a:srgbClr val="C00000"/>
                </a:solidFill>
                <a:effectLst>
                  <a:outerShdw blurRad="38100" dist="19050" dir="2700000" algn="tl" rotWithShape="0">
                    <a:schemeClr val="dk1">
                      <a:alpha val="40000"/>
                    </a:schemeClr>
                  </a:outerShdw>
                </a:effectLst>
              </a:rPr>
              <a:t>موضوع الآيات: </a:t>
            </a:r>
            <a:endParaRPr lang="en-US" sz="3600" dirty="0">
              <a:ln w="0"/>
              <a:solidFill>
                <a:srgbClr val="C00000"/>
              </a:solidFill>
              <a:effectLst>
                <a:outerShdw blurRad="38100" dist="19050" dir="2700000" algn="tl" rotWithShape="0">
                  <a:schemeClr val="dk1">
                    <a:alpha val="40000"/>
                  </a:schemeClr>
                </a:outerShdw>
              </a:effectLst>
            </a:endParaRPr>
          </a:p>
        </p:txBody>
      </p:sp>
      <p:sp>
        <p:nvSpPr>
          <p:cNvPr id="9" name="Rectangle 11">
            <a:extLst>
              <a:ext uri="{FF2B5EF4-FFF2-40B4-BE49-F238E27FC236}">
                <a16:creationId xmlns:a16="http://schemas.microsoft.com/office/drawing/2014/main" id="{F1C0ADD0-662E-4159-B041-03BD0FD51C5A}"/>
              </a:ext>
            </a:extLst>
          </p:cNvPr>
          <p:cNvSpPr>
            <a:spLocks noChangeArrowheads="1"/>
          </p:cNvSpPr>
          <p:nvPr/>
        </p:nvSpPr>
        <p:spPr bwMode="auto">
          <a:xfrm>
            <a:off x="1835696" y="2996952"/>
            <a:ext cx="6408738" cy="156966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nchor="ctr">
            <a:spAutoFit/>
          </a:bodyPr>
          <a:lstStyle/>
          <a:p>
            <a:pPr algn="ctr" eaLnBrk="0" fontAlgn="auto" hangingPunct="0">
              <a:spcBef>
                <a:spcPts val="0"/>
              </a:spcBef>
              <a:spcAft>
                <a:spcPts val="0"/>
              </a:spcAft>
              <a:defRPr/>
            </a:pPr>
            <a:endParaRPr lang="ar-SA" sz="3200" b="1" dirty="0">
              <a:solidFill>
                <a:schemeClr val="tx1"/>
              </a:solidFill>
              <a:latin typeface="+mn-lt"/>
              <a:cs typeface="Times New Roman" pitchFamily="18" charset="0"/>
            </a:endParaRPr>
          </a:p>
          <a:p>
            <a:pPr algn="ctr" eaLnBrk="0" fontAlgn="auto" hangingPunct="0">
              <a:spcBef>
                <a:spcPts val="0"/>
              </a:spcBef>
              <a:spcAft>
                <a:spcPts val="0"/>
              </a:spcAft>
              <a:defRPr/>
            </a:pPr>
            <a:r>
              <a:rPr lang="ar-SA" sz="3200" b="1" dirty="0">
                <a:solidFill>
                  <a:schemeClr val="tx1"/>
                </a:solidFill>
                <a:latin typeface="+mn-lt"/>
                <a:cs typeface="Times New Roman" pitchFamily="18" charset="0"/>
              </a:rPr>
              <a:t>بيان منة الله علينا ببعثة محمد </a:t>
            </a:r>
            <a:r>
              <a:rPr lang="ar-SA" sz="3200" b="1" dirty="0">
                <a:solidFill>
                  <a:schemeClr val="tx1"/>
                </a:solidFill>
                <a:latin typeface="+mn-lt"/>
                <a:cs typeface="Times New Roman" pitchFamily="18" charset="0"/>
                <a:sym typeface="AGA Arabesque"/>
              </a:rPr>
              <a:t></a:t>
            </a:r>
            <a:r>
              <a:rPr lang="ar-EG" sz="3200" b="1" dirty="0">
                <a:solidFill>
                  <a:schemeClr val="tx1"/>
                </a:solidFill>
                <a:latin typeface="+mn-lt"/>
                <a:cs typeface="Times New Roman" pitchFamily="18" charset="0"/>
                <a:sym typeface="AGA Arabesque"/>
              </a:rPr>
              <a:t> </a:t>
            </a:r>
            <a:r>
              <a:rPr lang="ar-SA" sz="3200" b="1" dirty="0">
                <a:solidFill>
                  <a:schemeClr val="tx1"/>
                </a:solidFill>
                <a:latin typeface="+mn-lt"/>
                <a:cs typeface="Times New Roman" pitchFamily="18" charset="0"/>
              </a:rPr>
              <a:t>وفضل أمته. </a:t>
            </a:r>
          </a:p>
          <a:p>
            <a:pPr algn="ctr" eaLnBrk="0" fontAlgn="auto" hangingPunct="0">
              <a:spcBef>
                <a:spcPts val="0"/>
              </a:spcBef>
              <a:spcAft>
                <a:spcPts val="0"/>
              </a:spcAft>
              <a:defRPr/>
            </a:pPr>
            <a:endParaRPr lang="en-US" sz="3200" b="1" dirty="0">
              <a:solidFill>
                <a:schemeClr val="tx1"/>
              </a:solidFill>
              <a:latin typeface="+mn-lt"/>
              <a:cs typeface="Times New Roman" pitchFamily="18" charset="0"/>
            </a:endParaRPr>
          </a:p>
        </p:txBody>
      </p:sp>
    </p:spTree>
    <p:extLst>
      <p:ext uri="{BB962C8B-B14F-4D97-AF65-F5344CB8AC3E}">
        <p14:creationId xmlns:p14="http://schemas.microsoft.com/office/powerpoint/2010/main" val="3479949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وايا قطرية مستديرة 2">
            <a:extLst>
              <a:ext uri="{FF2B5EF4-FFF2-40B4-BE49-F238E27FC236}">
                <a16:creationId xmlns:a16="http://schemas.microsoft.com/office/drawing/2014/main" id="{EF96FFA3-F89E-419A-B083-B6437C7793DE}"/>
              </a:ext>
            </a:extLst>
          </p:cNvPr>
          <p:cNvSpPr/>
          <p:nvPr/>
        </p:nvSpPr>
        <p:spPr>
          <a:xfrm flipV="1">
            <a:off x="5291732" y="890133"/>
            <a:ext cx="3313063" cy="901267"/>
          </a:xfrm>
          <a:prstGeom prst="round2DiagRect">
            <a:avLst>
              <a:gd name="adj1" fmla="val 50000"/>
              <a:gd name="adj2" fmla="val 0"/>
            </a:avLst>
          </a:prstGeom>
          <a:ln/>
        </p:spPr>
        <p:style>
          <a:lnRef idx="1">
            <a:schemeClr val="dk1"/>
          </a:lnRef>
          <a:fillRef idx="2">
            <a:schemeClr val="dk1"/>
          </a:fillRef>
          <a:effectRef idx="1">
            <a:schemeClr val="dk1"/>
          </a:effectRef>
          <a:fontRef idx="minor">
            <a:schemeClr val="dk1"/>
          </a:fontRef>
        </p:style>
        <p:txBody>
          <a:bodyPr rtlCol="1" anchor="ctr"/>
          <a:lstStyle/>
          <a:p>
            <a:pPr algn="ctr" fontAlgn="auto">
              <a:spcBef>
                <a:spcPts val="0"/>
              </a:spcBef>
              <a:spcAft>
                <a:spcPts val="0"/>
              </a:spcAft>
              <a:defRPr/>
            </a:pPr>
            <a:endParaRPr lang="ar-EG" dirty="0"/>
          </a:p>
        </p:txBody>
      </p:sp>
      <p:sp>
        <p:nvSpPr>
          <p:cNvPr id="18433" name="Rectangle 1">
            <a:extLst>
              <a:ext uri="{FF2B5EF4-FFF2-40B4-BE49-F238E27FC236}">
                <a16:creationId xmlns:a16="http://schemas.microsoft.com/office/drawing/2014/main" id="{D2DD20A5-BD5B-4D9F-B4F1-78AD2DAD2434}"/>
              </a:ext>
            </a:extLst>
          </p:cNvPr>
          <p:cNvSpPr>
            <a:spLocks noChangeArrowheads="1"/>
          </p:cNvSpPr>
          <p:nvPr/>
        </p:nvSpPr>
        <p:spPr bwMode="auto">
          <a:xfrm>
            <a:off x="5166320" y="956047"/>
            <a:ext cx="3563888" cy="769441"/>
          </a:xfrm>
          <a:prstGeom prst="rect">
            <a:avLst/>
          </a:prstGeom>
          <a:noFill/>
          <a:ln w="9525">
            <a:noFill/>
            <a:miter lim="800000"/>
            <a:headEnd/>
            <a:tailEnd/>
          </a:ln>
          <a:effectLst/>
        </p:spPr>
        <p:txBody>
          <a:bodyPr anchor="ctr">
            <a:spAutoFit/>
          </a:bodyPr>
          <a:lstStyle/>
          <a:p>
            <a:pPr algn="ctr">
              <a:defRPr/>
            </a:pPr>
            <a:r>
              <a:rPr lang="ar-SA" sz="4400" b="1" dirty="0">
                <a:ln w="0"/>
                <a:solidFill>
                  <a:srgbClr val="C00000"/>
                </a:solidFill>
                <a:effectLst>
                  <a:outerShdw blurRad="38100" dist="19050" dir="2700000" algn="tl" rotWithShape="0">
                    <a:schemeClr val="dk1">
                      <a:alpha val="40000"/>
                    </a:schemeClr>
                  </a:outerShdw>
                </a:effectLst>
                <a:ea typeface="Times New Roman" pitchFamily="18" charset="0"/>
              </a:rPr>
              <a:t>معاني الكلمات</a:t>
            </a:r>
            <a:endParaRPr lang="ar-SA" sz="4800" b="1" dirty="0">
              <a:ln w="0"/>
              <a:solidFill>
                <a:srgbClr val="C00000"/>
              </a:solidFill>
              <a:effectLst>
                <a:outerShdw blurRad="38100" dist="19050" dir="2700000" algn="tl" rotWithShape="0">
                  <a:schemeClr val="dk1">
                    <a:alpha val="40000"/>
                  </a:schemeClr>
                </a:outerShdw>
              </a:effectLst>
            </a:endParaRPr>
          </a:p>
        </p:txBody>
      </p:sp>
      <p:graphicFrame>
        <p:nvGraphicFramePr>
          <p:cNvPr id="5" name="جدول 4">
            <a:extLst>
              <a:ext uri="{FF2B5EF4-FFF2-40B4-BE49-F238E27FC236}">
                <a16:creationId xmlns:a16="http://schemas.microsoft.com/office/drawing/2014/main" id="{219E82DE-A474-4CAE-BA73-8FF91B2A4546}"/>
              </a:ext>
            </a:extLst>
          </p:cNvPr>
          <p:cNvGraphicFramePr>
            <a:graphicFrameLocks noGrp="1"/>
          </p:cNvGraphicFramePr>
          <p:nvPr>
            <p:extLst>
              <p:ext uri="{D42A27DB-BD31-4B8C-83A1-F6EECF244321}">
                <p14:modId xmlns:p14="http://schemas.microsoft.com/office/powerpoint/2010/main" val="3405635211"/>
              </p:ext>
            </p:extLst>
          </p:nvPr>
        </p:nvGraphicFramePr>
        <p:xfrm>
          <a:off x="449244" y="3032635"/>
          <a:ext cx="8298668" cy="2869318"/>
        </p:xfrm>
        <a:graphic>
          <a:graphicData uri="http://schemas.openxmlformats.org/drawingml/2006/table">
            <a:tbl>
              <a:tblPr rtl="1" firstRow="1" bandRow="1">
                <a:tableStyleId>{F5AB1C69-6EDB-4FF4-983F-18BD219EF322}</a:tableStyleId>
              </a:tblPr>
              <a:tblGrid>
                <a:gridCol w="1878061">
                  <a:extLst>
                    <a:ext uri="{9D8B030D-6E8A-4147-A177-3AD203B41FA5}">
                      <a16:colId xmlns:a16="http://schemas.microsoft.com/office/drawing/2014/main" val="20000"/>
                    </a:ext>
                  </a:extLst>
                </a:gridCol>
                <a:gridCol w="6420607">
                  <a:extLst>
                    <a:ext uri="{9D8B030D-6E8A-4147-A177-3AD203B41FA5}">
                      <a16:colId xmlns:a16="http://schemas.microsoft.com/office/drawing/2014/main" val="20001"/>
                    </a:ext>
                  </a:extLst>
                </a:gridCol>
              </a:tblGrid>
              <a:tr h="648072">
                <a:tc>
                  <a:txBody>
                    <a:bodyPr/>
                    <a:lstStyle/>
                    <a:p>
                      <a:endParaRPr lang="ar-EG" dirty="0"/>
                    </a:p>
                  </a:txBody>
                  <a:tcPr/>
                </a:tc>
                <a:tc>
                  <a:txBody>
                    <a:bodyPr/>
                    <a:lstStyle/>
                    <a:p>
                      <a:pPr rtl="1"/>
                      <a:endParaRPr lang="ar-EG" dirty="0"/>
                    </a:p>
                  </a:txBody>
                  <a:tcPr/>
                </a:tc>
                <a:extLst>
                  <a:ext uri="{0D108BD9-81ED-4DB2-BD59-A6C34878D82A}">
                    <a16:rowId xmlns:a16="http://schemas.microsoft.com/office/drawing/2014/main" val="10000"/>
                  </a:ext>
                </a:extLst>
              </a:tr>
              <a:tr h="758206">
                <a:tc>
                  <a:txBody>
                    <a:bodyPr/>
                    <a:lstStyle/>
                    <a:p>
                      <a:pPr rtl="1"/>
                      <a:endParaRPr lang="ar-EG" dirty="0"/>
                    </a:p>
                  </a:txBody>
                  <a:tcPr/>
                </a:tc>
                <a:tc>
                  <a:txBody>
                    <a:bodyPr/>
                    <a:lstStyle/>
                    <a:p>
                      <a:pPr rtl="1"/>
                      <a:endParaRPr lang="ar-EG" sz="2800" b="1" kern="12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ea typeface="Times New Roman" pitchFamily="18" charset="0"/>
                        <a:cs typeface="Arial" pitchFamily="34" charset="0"/>
                      </a:endParaRPr>
                    </a:p>
                  </a:txBody>
                  <a:tcPr/>
                </a:tc>
                <a:extLst>
                  <a:ext uri="{0D108BD9-81ED-4DB2-BD59-A6C34878D82A}">
                    <a16:rowId xmlns:a16="http://schemas.microsoft.com/office/drawing/2014/main" val="10001"/>
                  </a:ext>
                </a:extLst>
              </a:tr>
              <a:tr h="758206">
                <a:tc>
                  <a:txBody>
                    <a:bodyPr/>
                    <a:lstStyle/>
                    <a:p>
                      <a:pPr rtl="1"/>
                      <a:endParaRPr lang="ar-EG" dirty="0"/>
                    </a:p>
                  </a:txBody>
                  <a:tcPr/>
                </a:tc>
                <a:tc>
                  <a:txBody>
                    <a:bodyPr/>
                    <a:lstStyle/>
                    <a:p>
                      <a:pPr rtl="1"/>
                      <a:endParaRPr lang="ar-SA" dirty="0"/>
                    </a:p>
                    <a:p>
                      <a:pPr rtl="1"/>
                      <a:endParaRPr lang="ar-SA" dirty="0"/>
                    </a:p>
                    <a:p>
                      <a:pPr rtl="1"/>
                      <a:endParaRPr lang="ar-SA" dirty="0"/>
                    </a:p>
                    <a:p>
                      <a:pPr rtl="1"/>
                      <a:endParaRPr lang="ar-SA" dirty="0"/>
                    </a:p>
                    <a:p>
                      <a:pPr rtl="1"/>
                      <a:endParaRPr lang="ar-EG" dirty="0"/>
                    </a:p>
                  </a:txBody>
                  <a:tcPr/>
                </a:tc>
                <a:extLst>
                  <a:ext uri="{0D108BD9-81ED-4DB2-BD59-A6C34878D82A}">
                    <a16:rowId xmlns:a16="http://schemas.microsoft.com/office/drawing/2014/main" val="10002"/>
                  </a:ext>
                </a:extLst>
              </a:tr>
            </a:tbl>
          </a:graphicData>
        </a:graphic>
      </p:graphicFrame>
      <p:sp>
        <p:nvSpPr>
          <p:cNvPr id="6" name="مستطيل 5">
            <a:extLst>
              <a:ext uri="{FF2B5EF4-FFF2-40B4-BE49-F238E27FC236}">
                <a16:creationId xmlns:a16="http://schemas.microsoft.com/office/drawing/2014/main" id="{F57B779D-A789-446E-8E05-D2357FD292B3}"/>
              </a:ext>
            </a:extLst>
          </p:cNvPr>
          <p:cNvSpPr/>
          <p:nvPr/>
        </p:nvSpPr>
        <p:spPr>
          <a:xfrm>
            <a:off x="7131014" y="3008534"/>
            <a:ext cx="1146468" cy="707886"/>
          </a:xfrm>
          <a:prstGeom prst="rect">
            <a:avLst/>
          </a:prstGeom>
        </p:spPr>
        <p:txBody>
          <a:bodyPr wrap="none">
            <a:spAutoFit/>
          </a:bodyPr>
          <a:lstStyle/>
          <a:p>
            <a:pPr fontAlgn="auto">
              <a:spcBef>
                <a:spcPts val="0"/>
              </a:spcBef>
              <a:spcAft>
                <a:spcPts val="0"/>
              </a:spcAft>
              <a:defRPr/>
            </a:pPr>
            <a:r>
              <a:rPr lang="ar-SA" sz="4000" b="1" dirty="0">
                <a:ln w="0"/>
                <a:effectLst>
                  <a:outerShdw blurRad="38100" dist="19050" dir="2700000" algn="tl" rotWithShape="0">
                    <a:schemeClr val="dk1">
                      <a:alpha val="40000"/>
                    </a:schemeClr>
                  </a:outerShdw>
                </a:effectLst>
                <a:latin typeface="+mn-lt"/>
                <a:cs typeface="+mn-cs"/>
              </a:rPr>
              <a:t>الكلمة</a:t>
            </a:r>
            <a:endParaRPr lang="ar-EG" sz="4000" b="1" dirty="0">
              <a:ln w="0"/>
              <a:effectLst>
                <a:outerShdw blurRad="38100" dist="19050" dir="2700000" algn="tl" rotWithShape="0">
                  <a:schemeClr val="dk1">
                    <a:alpha val="40000"/>
                  </a:schemeClr>
                </a:outerShdw>
              </a:effectLst>
              <a:latin typeface="+mn-lt"/>
              <a:cs typeface="+mn-cs"/>
            </a:endParaRPr>
          </a:p>
        </p:txBody>
      </p:sp>
      <p:sp>
        <p:nvSpPr>
          <p:cNvPr id="7" name="مستطيل 6">
            <a:extLst>
              <a:ext uri="{FF2B5EF4-FFF2-40B4-BE49-F238E27FC236}">
                <a16:creationId xmlns:a16="http://schemas.microsoft.com/office/drawing/2014/main" id="{1899896E-A9C3-4197-9EDD-685570DF8ABA}"/>
              </a:ext>
            </a:extLst>
          </p:cNvPr>
          <p:cNvSpPr/>
          <p:nvPr/>
        </p:nvSpPr>
        <p:spPr>
          <a:xfrm>
            <a:off x="4860032" y="3019467"/>
            <a:ext cx="1202573" cy="707886"/>
          </a:xfrm>
          <a:prstGeom prst="rect">
            <a:avLst/>
          </a:prstGeom>
        </p:spPr>
        <p:txBody>
          <a:bodyPr wrap="none">
            <a:spAutoFit/>
          </a:bodyPr>
          <a:lstStyle/>
          <a:p>
            <a:pPr fontAlgn="auto">
              <a:spcBef>
                <a:spcPts val="0"/>
              </a:spcBef>
              <a:spcAft>
                <a:spcPts val="0"/>
              </a:spcAft>
              <a:defRPr/>
            </a:pPr>
            <a:r>
              <a:rPr lang="ar-SA" sz="4000" b="1" dirty="0">
                <a:ln w="0"/>
                <a:effectLst>
                  <a:outerShdw blurRad="38100" dist="19050" dir="2700000" algn="tl" rotWithShape="0">
                    <a:schemeClr val="dk1">
                      <a:alpha val="40000"/>
                    </a:schemeClr>
                  </a:outerShdw>
                </a:effectLst>
                <a:latin typeface="+mn-lt"/>
                <a:cs typeface="+mn-cs"/>
              </a:rPr>
              <a:t>معناها</a:t>
            </a:r>
            <a:endParaRPr lang="ar-EG" sz="4000" b="1" dirty="0">
              <a:ln w="0"/>
              <a:effectLst>
                <a:outerShdw blurRad="38100" dist="19050" dir="2700000" algn="tl" rotWithShape="0">
                  <a:schemeClr val="dk1">
                    <a:alpha val="40000"/>
                  </a:schemeClr>
                </a:outerShdw>
              </a:effectLst>
              <a:latin typeface="+mn-lt"/>
              <a:cs typeface="+mn-cs"/>
            </a:endParaRPr>
          </a:p>
        </p:txBody>
      </p:sp>
      <p:sp>
        <p:nvSpPr>
          <p:cNvPr id="18434" name="Rectangle 2">
            <a:extLst>
              <a:ext uri="{FF2B5EF4-FFF2-40B4-BE49-F238E27FC236}">
                <a16:creationId xmlns:a16="http://schemas.microsoft.com/office/drawing/2014/main" id="{ECEDD365-D79C-423C-968D-0B719A491AE4}"/>
              </a:ext>
            </a:extLst>
          </p:cNvPr>
          <p:cNvSpPr>
            <a:spLocks noChangeArrowheads="1"/>
          </p:cNvSpPr>
          <p:nvPr/>
        </p:nvSpPr>
        <p:spPr bwMode="auto">
          <a:xfrm>
            <a:off x="6787748" y="3685383"/>
            <a:ext cx="1873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SA" altLang="ru-RU" sz="3600" b="1" dirty="0">
                <a:solidFill>
                  <a:srgbClr val="C00000"/>
                </a:solidFill>
                <a:cs typeface="Times New Roman" panose="02020603050405020304" pitchFamily="18" charset="0"/>
              </a:rPr>
              <a:t>القدوس</a:t>
            </a:r>
            <a:endParaRPr lang="ar-SA" altLang="ru-RU" sz="3600" b="1" dirty="0">
              <a:solidFill>
                <a:srgbClr val="C00000"/>
              </a:solidFill>
            </a:endParaRPr>
          </a:p>
        </p:txBody>
      </p:sp>
      <p:sp>
        <p:nvSpPr>
          <p:cNvPr id="18435" name="Rectangle 3">
            <a:extLst>
              <a:ext uri="{FF2B5EF4-FFF2-40B4-BE49-F238E27FC236}">
                <a16:creationId xmlns:a16="http://schemas.microsoft.com/office/drawing/2014/main" id="{B48BE908-C02D-4097-AFA4-BA598B900D5E}"/>
              </a:ext>
            </a:extLst>
          </p:cNvPr>
          <p:cNvSpPr>
            <a:spLocks noChangeArrowheads="1"/>
          </p:cNvSpPr>
          <p:nvPr/>
        </p:nvSpPr>
        <p:spPr bwMode="auto">
          <a:xfrm>
            <a:off x="2699792" y="3782135"/>
            <a:ext cx="477364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SA" altLang="ru-RU" sz="3200" b="1" dirty="0">
                <a:solidFill>
                  <a:srgbClr val="002060"/>
                </a:solidFill>
                <a:cs typeface="Times New Roman" panose="02020603050405020304" pitchFamily="18" charset="0"/>
              </a:rPr>
              <a:t>المنزه عن كل نقص.</a:t>
            </a:r>
          </a:p>
        </p:txBody>
      </p:sp>
      <p:sp>
        <p:nvSpPr>
          <p:cNvPr id="10" name="مستطيل 9">
            <a:extLst>
              <a:ext uri="{FF2B5EF4-FFF2-40B4-BE49-F238E27FC236}">
                <a16:creationId xmlns:a16="http://schemas.microsoft.com/office/drawing/2014/main" id="{3F35B188-940E-4207-855A-2EC678E316CB}"/>
              </a:ext>
            </a:extLst>
          </p:cNvPr>
          <p:cNvSpPr>
            <a:spLocks noChangeArrowheads="1"/>
          </p:cNvSpPr>
          <p:nvPr/>
        </p:nvSpPr>
        <p:spPr bwMode="auto">
          <a:xfrm>
            <a:off x="449244" y="4370325"/>
            <a:ext cx="644232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SA" altLang="ru-RU" sz="3200" b="1" dirty="0">
                <a:solidFill>
                  <a:srgbClr val="002060"/>
                </a:solidFill>
                <a:cs typeface="Times New Roman" panose="02020603050405020304" pitchFamily="18" charset="0"/>
              </a:rPr>
              <a:t>العرب الذين كانوا لا يقرؤون وليس عندهم كتاب منزل وقد زالت عنهم هذه الأمية ببعثة الرسول </a:t>
            </a:r>
            <a:r>
              <a:rPr lang="ar-SA" altLang="ru-RU" sz="3200" b="1" dirty="0">
                <a:solidFill>
                  <a:srgbClr val="002060"/>
                </a:solidFill>
                <a:cs typeface="Times New Roman" panose="02020603050405020304" pitchFamily="18" charset="0"/>
                <a:sym typeface="AGA Arabesque" pitchFamily="2" charset="2"/>
              </a:rPr>
              <a:t> </a:t>
            </a:r>
            <a:r>
              <a:rPr lang="ar-SA" altLang="ru-RU" sz="3200" b="1" dirty="0">
                <a:solidFill>
                  <a:srgbClr val="002060"/>
                </a:solidFill>
                <a:cs typeface="Times New Roman" panose="02020603050405020304" pitchFamily="18" charset="0"/>
              </a:rPr>
              <a:t>ونزول القرآن . </a:t>
            </a:r>
            <a:endParaRPr lang="ar-EG" altLang="ru-RU" sz="3200" b="1" dirty="0">
              <a:solidFill>
                <a:srgbClr val="002060"/>
              </a:solidFill>
              <a:cs typeface="Times New Roman" panose="02020603050405020304" pitchFamily="18" charset="0"/>
            </a:endParaRPr>
          </a:p>
        </p:txBody>
      </p:sp>
      <p:sp>
        <p:nvSpPr>
          <p:cNvPr id="11" name="مستطيل 10">
            <a:extLst>
              <a:ext uri="{FF2B5EF4-FFF2-40B4-BE49-F238E27FC236}">
                <a16:creationId xmlns:a16="http://schemas.microsoft.com/office/drawing/2014/main" id="{645BE1CF-3DD4-4EC2-BE24-0A766C327DA0}"/>
              </a:ext>
            </a:extLst>
          </p:cNvPr>
          <p:cNvSpPr>
            <a:spLocks noChangeArrowheads="1"/>
          </p:cNvSpPr>
          <p:nvPr/>
        </p:nvSpPr>
        <p:spPr bwMode="auto">
          <a:xfrm>
            <a:off x="7038127" y="4430508"/>
            <a:ext cx="137249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SA" altLang="ru-RU" sz="3600" b="1" dirty="0">
                <a:solidFill>
                  <a:srgbClr val="C00000"/>
                </a:solidFill>
                <a:latin typeface="Calibri" panose="020F0502020204030204" pitchFamily="34" charset="0"/>
              </a:rPr>
              <a:t>الأميين</a:t>
            </a:r>
            <a:r>
              <a:rPr lang="ar-SA" altLang="ru-RU" sz="4800" b="1" dirty="0">
                <a:solidFill>
                  <a:srgbClr val="FF0000"/>
                </a:solidFill>
                <a:latin typeface="Calibri" panose="020F0502020204030204" pitchFamily="34" charset="0"/>
              </a:rPr>
              <a:t> </a:t>
            </a:r>
            <a:endParaRPr lang="ar-EG" altLang="ru-RU" sz="4800" b="1" dirty="0">
              <a:solidFill>
                <a:srgbClr val="FF0000"/>
              </a:solidFill>
              <a:latin typeface="Calibri" panose="020F0502020204030204" pitchFamily="34" charset="0"/>
            </a:endParaRPr>
          </a:p>
        </p:txBody>
      </p:sp>
      <p:grpSp>
        <p:nvGrpSpPr>
          <p:cNvPr id="2" name="Group 4">
            <a:extLst>
              <a:ext uri="{FF2B5EF4-FFF2-40B4-BE49-F238E27FC236}">
                <a16:creationId xmlns:a16="http://schemas.microsoft.com/office/drawing/2014/main" id="{3CC08FB0-D418-19C0-487A-DB747BDF878F}"/>
              </a:ext>
            </a:extLst>
          </p:cNvPr>
          <p:cNvGrpSpPr>
            <a:grpSpLocks noChangeAspect="1"/>
          </p:cNvGrpSpPr>
          <p:nvPr/>
        </p:nvGrpSpPr>
        <p:grpSpPr bwMode="auto">
          <a:xfrm>
            <a:off x="5467" y="-12165"/>
            <a:ext cx="4494525" cy="2277878"/>
            <a:chOff x="2245" y="210"/>
            <a:chExt cx="3230" cy="589"/>
          </a:xfrm>
        </p:grpSpPr>
        <p:sp>
          <p:nvSpPr>
            <p:cNvPr id="4" name="AutoShape 3">
              <a:extLst>
                <a:ext uri="{FF2B5EF4-FFF2-40B4-BE49-F238E27FC236}">
                  <a16:creationId xmlns:a16="http://schemas.microsoft.com/office/drawing/2014/main" id="{449ECD7E-3681-C2F3-332F-B67A20F92A2B}"/>
                </a:ext>
              </a:extLst>
            </p:cNvPr>
            <p:cNvSpPr>
              <a:spLocks noChangeAspect="1" noChangeArrowheads="1" noTextEdit="1"/>
            </p:cNvSpPr>
            <p:nvPr/>
          </p:nvSpPr>
          <p:spPr bwMode="auto">
            <a:xfrm>
              <a:off x="2245" y="210"/>
              <a:ext cx="3230" cy="589"/>
            </a:xfrm>
            <a:prstGeom prst="rect">
              <a:avLst/>
            </a:prstGeom>
            <a:solidFill>
              <a:srgbClr val="ED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8" name="Freeform 5">
              <a:extLst>
                <a:ext uri="{FF2B5EF4-FFF2-40B4-BE49-F238E27FC236}">
                  <a16:creationId xmlns:a16="http://schemas.microsoft.com/office/drawing/2014/main" id="{474595E1-50E7-0724-1452-29CF83BAB007}"/>
                </a:ext>
              </a:extLst>
            </p:cNvPr>
            <p:cNvSpPr>
              <a:spLocks/>
            </p:cNvSpPr>
            <p:nvPr/>
          </p:nvSpPr>
          <p:spPr bwMode="auto">
            <a:xfrm>
              <a:off x="2327" y="735"/>
              <a:ext cx="1849" cy="15"/>
            </a:xfrm>
            <a:custGeom>
              <a:avLst/>
              <a:gdLst>
                <a:gd name="T0" fmla="*/ 0 w 1849"/>
                <a:gd name="T1" fmla="*/ 15 h 15"/>
                <a:gd name="T2" fmla="*/ 0 w 1849"/>
                <a:gd name="T3" fmla="*/ 15 h 15"/>
                <a:gd name="T4" fmla="*/ 1849 w 1849"/>
                <a:gd name="T5" fmla="*/ 15 h 15"/>
                <a:gd name="T6" fmla="*/ 1849 w 1849"/>
                <a:gd name="T7" fmla="*/ 0 h 15"/>
                <a:gd name="T8" fmla="*/ 0 w 1849"/>
                <a:gd name="T9" fmla="*/ 0 h 15"/>
                <a:gd name="T10" fmla="*/ 0 w 1849"/>
                <a:gd name="T11" fmla="*/ 0 h 15"/>
                <a:gd name="T12" fmla="*/ 0 w 184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1849" h="15">
                  <a:moveTo>
                    <a:pt x="0" y="15"/>
                  </a:moveTo>
                  <a:lnTo>
                    <a:pt x="0" y="15"/>
                  </a:lnTo>
                  <a:lnTo>
                    <a:pt x="1849" y="15"/>
                  </a:lnTo>
                  <a:lnTo>
                    <a:pt x="1849" y="0"/>
                  </a:lnTo>
                  <a:lnTo>
                    <a:pt x="0" y="0"/>
                  </a:lnTo>
                  <a:lnTo>
                    <a:pt x="0" y="0"/>
                  </a:lnTo>
                  <a:lnTo>
                    <a:pt x="0" y="1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9" name="Freeform 6">
              <a:extLst>
                <a:ext uri="{FF2B5EF4-FFF2-40B4-BE49-F238E27FC236}">
                  <a16:creationId xmlns:a16="http://schemas.microsoft.com/office/drawing/2014/main" id="{C5A8E792-9C14-189B-22A7-66A3B292EBC1}"/>
                </a:ext>
              </a:extLst>
            </p:cNvPr>
            <p:cNvSpPr>
              <a:spLocks/>
            </p:cNvSpPr>
            <p:nvPr/>
          </p:nvSpPr>
          <p:spPr bwMode="auto">
            <a:xfrm>
              <a:off x="2245" y="709"/>
              <a:ext cx="82" cy="41"/>
            </a:xfrm>
            <a:custGeom>
              <a:avLst/>
              <a:gdLst>
                <a:gd name="T0" fmla="*/ 0 w 82"/>
                <a:gd name="T1" fmla="*/ 0 h 41"/>
                <a:gd name="T2" fmla="*/ 0 w 82"/>
                <a:gd name="T3" fmla="*/ 0 h 41"/>
                <a:gd name="T4" fmla="*/ 0 w 82"/>
                <a:gd name="T5" fmla="*/ 3 h 41"/>
                <a:gd name="T6" fmla="*/ 3 w 82"/>
                <a:gd name="T7" fmla="*/ 8 h 41"/>
                <a:gd name="T8" fmla="*/ 3 w 82"/>
                <a:gd name="T9" fmla="*/ 11 h 41"/>
                <a:gd name="T10" fmla="*/ 6 w 82"/>
                <a:gd name="T11" fmla="*/ 16 h 41"/>
                <a:gd name="T12" fmla="*/ 9 w 82"/>
                <a:gd name="T13" fmla="*/ 20 h 41"/>
                <a:gd name="T14" fmla="*/ 16 w 82"/>
                <a:gd name="T15" fmla="*/ 23 h 41"/>
                <a:gd name="T16" fmla="*/ 19 w 82"/>
                <a:gd name="T17" fmla="*/ 26 h 41"/>
                <a:gd name="T18" fmla="*/ 25 w 82"/>
                <a:gd name="T19" fmla="*/ 30 h 41"/>
                <a:gd name="T20" fmla="*/ 28 w 82"/>
                <a:gd name="T21" fmla="*/ 31 h 41"/>
                <a:gd name="T22" fmla="*/ 35 w 82"/>
                <a:gd name="T23" fmla="*/ 35 h 41"/>
                <a:gd name="T24" fmla="*/ 44 w 82"/>
                <a:gd name="T25" fmla="*/ 36 h 41"/>
                <a:gd name="T26" fmla="*/ 51 w 82"/>
                <a:gd name="T27" fmla="*/ 38 h 41"/>
                <a:gd name="T28" fmla="*/ 57 w 82"/>
                <a:gd name="T29" fmla="*/ 40 h 41"/>
                <a:gd name="T30" fmla="*/ 66 w 82"/>
                <a:gd name="T31" fmla="*/ 41 h 41"/>
                <a:gd name="T32" fmla="*/ 73 w 82"/>
                <a:gd name="T33" fmla="*/ 41 h 41"/>
                <a:gd name="T34" fmla="*/ 82 w 82"/>
                <a:gd name="T35" fmla="*/ 41 h 41"/>
                <a:gd name="T36" fmla="*/ 82 w 82"/>
                <a:gd name="T37" fmla="*/ 26 h 41"/>
                <a:gd name="T38" fmla="*/ 76 w 82"/>
                <a:gd name="T39" fmla="*/ 26 h 41"/>
                <a:gd name="T40" fmla="*/ 73 w 82"/>
                <a:gd name="T41" fmla="*/ 26 h 41"/>
                <a:gd name="T42" fmla="*/ 66 w 82"/>
                <a:gd name="T43" fmla="*/ 25 h 41"/>
                <a:gd name="T44" fmla="*/ 63 w 82"/>
                <a:gd name="T45" fmla="*/ 25 h 41"/>
                <a:gd name="T46" fmla="*/ 57 w 82"/>
                <a:gd name="T47" fmla="*/ 23 h 41"/>
                <a:gd name="T48" fmla="*/ 54 w 82"/>
                <a:gd name="T49" fmla="*/ 21 h 41"/>
                <a:gd name="T50" fmla="*/ 47 w 82"/>
                <a:gd name="T51" fmla="*/ 20 h 41"/>
                <a:gd name="T52" fmla="*/ 44 w 82"/>
                <a:gd name="T53" fmla="*/ 18 h 41"/>
                <a:gd name="T54" fmla="*/ 41 w 82"/>
                <a:gd name="T55" fmla="*/ 16 h 41"/>
                <a:gd name="T56" fmla="*/ 38 w 82"/>
                <a:gd name="T57" fmla="*/ 15 h 41"/>
                <a:gd name="T58" fmla="*/ 35 w 82"/>
                <a:gd name="T59" fmla="*/ 11 h 41"/>
                <a:gd name="T60" fmla="*/ 35 w 82"/>
                <a:gd name="T61" fmla="*/ 10 h 41"/>
                <a:gd name="T62" fmla="*/ 32 w 82"/>
                <a:gd name="T63" fmla="*/ 6 h 41"/>
                <a:gd name="T64" fmla="*/ 32 w 82"/>
                <a:gd name="T65" fmla="*/ 5 h 41"/>
                <a:gd name="T66" fmla="*/ 28 w 82"/>
                <a:gd name="T67" fmla="*/ 1 h 41"/>
                <a:gd name="T68" fmla="*/ 28 w 82"/>
                <a:gd name="T69" fmla="*/ 0 h 41"/>
                <a:gd name="T70" fmla="*/ 28 w 82"/>
                <a:gd name="T71" fmla="*/ 0 h 41"/>
                <a:gd name="T72" fmla="*/ 0 w 82"/>
                <a:gd name="T73"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0"/>
                  </a:moveTo>
                  <a:lnTo>
                    <a:pt x="0" y="0"/>
                  </a:lnTo>
                  <a:lnTo>
                    <a:pt x="0" y="3"/>
                  </a:lnTo>
                  <a:lnTo>
                    <a:pt x="3" y="8"/>
                  </a:lnTo>
                  <a:lnTo>
                    <a:pt x="3" y="11"/>
                  </a:lnTo>
                  <a:lnTo>
                    <a:pt x="6" y="16"/>
                  </a:lnTo>
                  <a:lnTo>
                    <a:pt x="9" y="20"/>
                  </a:lnTo>
                  <a:lnTo>
                    <a:pt x="16" y="23"/>
                  </a:lnTo>
                  <a:lnTo>
                    <a:pt x="19" y="26"/>
                  </a:lnTo>
                  <a:lnTo>
                    <a:pt x="25" y="30"/>
                  </a:lnTo>
                  <a:lnTo>
                    <a:pt x="28" y="31"/>
                  </a:lnTo>
                  <a:lnTo>
                    <a:pt x="35" y="35"/>
                  </a:lnTo>
                  <a:lnTo>
                    <a:pt x="44" y="36"/>
                  </a:lnTo>
                  <a:lnTo>
                    <a:pt x="51" y="38"/>
                  </a:lnTo>
                  <a:lnTo>
                    <a:pt x="57" y="40"/>
                  </a:lnTo>
                  <a:lnTo>
                    <a:pt x="66" y="41"/>
                  </a:lnTo>
                  <a:lnTo>
                    <a:pt x="73" y="41"/>
                  </a:lnTo>
                  <a:lnTo>
                    <a:pt x="82" y="41"/>
                  </a:lnTo>
                  <a:lnTo>
                    <a:pt x="82" y="26"/>
                  </a:lnTo>
                  <a:lnTo>
                    <a:pt x="76" y="26"/>
                  </a:lnTo>
                  <a:lnTo>
                    <a:pt x="73" y="26"/>
                  </a:lnTo>
                  <a:lnTo>
                    <a:pt x="66" y="25"/>
                  </a:lnTo>
                  <a:lnTo>
                    <a:pt x="63" y="25"/>
                  </a:lnTo>
                  <a:lnTo>
                    <a:pt x="57" y="23"/>
                  </a:lnTo>
                  <a:lnTo>
                    <a:pt x="54" y="21"/>
                  </a:lnTo>
                  <a:lnTo>
                    <a:pt x="47" y="20"/>
                  </a:lnTo>
                  <a:lnTo>
                    <a:pt x="44" y="18"/>
                  </a:lnTo>
                  <a:lnTo>
                    <a:pt x="41" y="16"/>
                  </a:lnTo>
                  <a:lnTo>
                    <a:pt x="38" y="15"/>
                  </a:lnTo>
                  <a:lnTo>
                    <a:pt x="35" y="11"/>
                  </a:lnTo>
                  <a:lnTo>
                    <a:pt x="35" y="10"/>
                  </a:lnTo>
                  <a:lnTo>
                    <a:pt x="32" y="6"/>
                  </a:lnTo>
                  <a:lnTo>
                    <a:pt x="32" y="5"/>
                  </a:lnTo>
                  <a:lnTo>
                    <a:pt x="28" y="1"/>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2" name="Freeform 7">
              <a:extLst>
                <a:ext uri="{FF2B5EF4-FFF2-40B4-BE49-F238E27FC236}">
                  <a16:creationId xmlns:a16="http://schemas.microsoft.com/office/drawing/2014/main" id="{7E82D677-8D2C-4883-E40F-CEE285161CF0}"/>
                </a:ext>
              </a:extLst>
            </p:cNvPr>
            <p:cNvSpPr>
              <a:spLocks/>
            </p:cNvSpPr>
            <p:nvPr/>
          </p:nvSpPr>
          <p:spPr bwMode="auto">
            <a:xfrm>
              <a:off x="2245" y="254"/>
              <a:ext cx="28" cy="455"/>
            </a:xfrm>
            <a:custGeom>
              <a:avLst/>
              <a:gdLst>
                <a:gd name="T0" fmla="*/ 0 w 28"/>
                <a:gd name="T1" fmla="*/ 0 h 455"/>
                <a:gd name="T2" fmla="*/ 0 w 28"/>
                <a:gd name="T3" fmla="*/ 0 h 455"/>
                <a:gd name="T4" fmla="*/ 0 w 28"/>
                <a:gd name="T5" fmla="*/ 455 h 455"/>
                <a:gd name="T6" fmla="*/ 28 w 28"/>
                <a:gd name="T7" fmla="*/ 455 h 455"/>
                <a:gd name="T8" fmla="*/ 28 w 28"/>
                <a:gd name="T9" fmla="*/ 0 h 455"/>
                <a:gd name="T10" fmla="*/ 28 w 28"/>
                <a:gd name="T11" fmla="*/ 0 h 455"/>
                <a:gd name="T12" fmla="*/ 0 w 28"/>
                <a:gd name="T13" fmla="*/ 0 h 455"/>
              </a:gdLst>
              <a:ahLst/>
              <a:cxnLst>
                <a:cxn ang="0">
                  <a:pos x="T0" y="T1"/>
                </a:cxn>
                <a:cxn ang="0">
                  <a:pos x="T2" y="T3"/>
                </a:cxn>
                <a:cxn ang="0">
                  <a:pos x="T4" y="T5"/>
                </a:cxn>
                <a:cxn ang="0">
                  <a:pos x="T6" y="T7"/>
                </a:cxn>
                <a:cxn ang="0">
                  <a:pos x="T8" y="T9"/>
                </a:cxn>
                <a:cxn ang="0">
                  <a:pos x="T10" y="T11"/>
                </a:cxn>
                <a:cxn ang="0">
                  <a:pos x="T12" y="T13"/>
                </a:cxn>
              </a:cxnLst>
              <a:rect l="0" t="0" r="r" b="b"/>
              <a:pathLst>
                <a:path w="28" h="455">
                  <a:moveTo>
                    <a:pt x="0" y="0"/>
                  </a:moveTo>
                  <a:lnTo>
                    <a:pt x="0" y="0"/>
                  </a:lnTo>
                  <a:lnTo>
                    <a:pt x="0" y="455"/>
                  </a:lnTo>
                  <a:lnTo>
                    <a:pt x="28" y="455"/>
                  </a:lnTo>
                  <a:lnTo>
                    <a:pt x="28" y="0"/>
                  </a:lnTo>
                  <a:lnTo>
                    <a:pt x="28" y="0"/>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3" name="Freeform 8">
              <a:extLst>
                <a:ext uri="{FF2B5EF4-FFF2-40B4-BE49-F238E27FC236}">
                  <a16:creationId xmlns:a16="http://schemas.microsoft.com/office/drawing/2014/main" id="{357589EE-8870-92BC-82EF-089E71797B00}"/>
                </a:ext>
              </a:extLst>
            </p:cNvPr>
            <p:cNvSpPr>
              <a:spLocks/>
            </p:cNvSpPr>
            <p:nvPr/>
          </p:nvSpPr>
          <p:spPr bwMode="auto">
            <a:xfrm>
              <a:off x="2245" y="210"/>
              <a:ext cx="82" cy="44"/>
            </a:xfrm>
            <a:custGeom>
              <a:avLst/>
              <a:gdLst>
                <a:gd name="T0" fmla="*/ 82 w 82"/>
                <a:gd name="T1" fmla="*/ 0 h 44"/>
                <a:gd name="T2" fmla="*/ 82 w 82"/>
                <a:gd name="T3" fmla="*/ 0 h 44"/>
                <a:gd name="T4" fmla="*/ 73 w 82"/>
                <a:gd name="T5" fmla="*/ 0 h 44"/>
                <a:gd name="T6" fmla="*/ 66 w 82"/>
                <a:gd name="T7" fmla="*/ 2 h 44"/>
                <a:gd name="T8" fmla="*/ 57 w 82"/>
                <a:gd name="T9" fmla="*/ 2 h 44"/>
                <a:gd name="T10" fmla="*/ 51 w 82"/>
                <a:gd name="T11" fmla="*/ 3 h 44"/>
                <a:gd name="T12" fmla="*/ 44 w 82"/>
                <a:gd name="T13" fmla="*/ 5 h 44"/>
                <a:gd name="T14" fmla="*/ 35 w 82"/>
                <a:gd name="T15" fmla="*/ 7 h 44"/>
                <a:gd name="T16" fmla="*/ 28 w 82"/>
                <a:gd name="T17" fmla="*/ 10 h 44"/>
                <a:gd name="T18" fmla="*/ 25 w 82"/>
                <a:gd name="T19" fmla="*/ 13 h 44"/>
                <a:gd name="T20" fmla="*/ 19 w 82"/>
                <a:gd name="T21" fmla="*/ 15 h 44"/>
                <a:gd name="T22" fmla="*/ 13 w 82"/>
                <a:gd name="T23" fmla="*/ 18 h 44"/>
                <a:gd name="T24" fmla="*/ 9 w 82"/>
                <a:gd name="T25" fmla="*/ 23 h 44"/>
                <a:gd name="T26" fmla="*/ 6 w 82"/>
                <a:gd name="T27" fmla="*/ 27 h 44"/>
                <a:gd name="T28" fmla="*/ 3 w 82"/>
                <a:gd name="T29" fmla="*/ 30 h 44"/>
                <a:gd name="T30" fmla="*/ 3 w 82"/>
                <a:gd name="T31" fmla="*/ 35 h 44"/>
                <a:gd name="T32" fmla="*/ 0 w 82"/>
                <a:gd name="T33" fmla="*/ 38 h 44"/>
                <a:gd name="T34" fmla="*/ 0 w 82"/>
                <a:gd name="T35" fmla="*/ 44 h 44"/>
                <a:gd name="T36" fmla="*/ 28 w 82"/>
                <a:gd name="T37" fmla="*/ 44 h 44"/>
                <a:gd name="T38" fmla="*/ 28 w 82"/>
                <a:gd name="T39" fmla="*/ 40 h 44"/>
                <a:gd name="T40" fmla="*/ 32 w 82"/>
                <a:gd name="T41" fmla="*/ 38 h 44"/>
                <a:gd name="T42" fmla="*/ 32 w 82"/>
                <a:gd name="T43" fmla="*/ 35 h 44"/>
                <a:gd name="T44" fmla="*/ 35 w 82"/>
                <a:gd name="T45" fmla="*/ 32 h 44"/>
                <a:gd name="T46" fmla="*/ 35 w 82"/>
                <a:gd name="T47" fmla="*/ 30 h 44"/>
                <a:gd name="T48" fmla="*/ 38 w 82"/>
                <a:gd name="T49" fmla="*/ 28 h 44"/>
                <a:gd name="T50" fmla="*/ 41 w 82"/>
                <a:gd name="T51" fmla="*/ 25 h 44"/>
                <a:gd name="T52" fmla="*/ 44 w 82"/>
                <a:gd name="T53" fmla="*/ 23 h 44"/>
                <a:gd name="T54" fmla="*/ 47 w 82"/>
                <a:gd name="T55" fmla="*/ 22 h 44"/>
                <a:gd name="T56" fmla="*/ 54 w 82"/>
                <a:gd name="T57" fmla="*/ 20 h 44"/>
                <a:gd name="T58" fmla="*/ 57 w 82"/>
                <a:gd name="T59" fmla="*/ 18 h 44"/>
                <a:gd name="T60" fmla="*/ 60 w 82"/>
                <a:gd name="T61" fmla="*/ 18 h 44"/>
                <a:gd name="T62" fmla="*/ 66 w 82"/>
                <a:gd name="T63" fmla="*/ 17 h 44"/>
                <a:gd name="T64" fmla="*/ 73 w 82"/>
                <a:gd name="T65" fmla="*/ 17 h 44"/>
                <a:gd name="T66" fmla="*/ 76 w 82"/>
                <a:gd name="T67" fmla="*/ 15 h 44"/>
                <a:gd name="T68" fmla="*/ 82 w 82"/>
                <a:gd name="T69" fmla="*/ 15 h 44"/>
                <a:gd name="T70" fmla="*/ 82 w 82"/>
                <a:gd name="T71" fmla="*/ 15 h 44"/>
                <a:gd name="T72" fmla="*/ 82 w 82"/>
                <a:gd name="T7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0"/>
                  </a:moveTo>
                  <a:lnTo>
                    <a:pt x="82" y="0"/>
                  </a:lnTo>
                  <a:lnTo>
                    <a:pt x="73" y="0"/>
                  </a:lnTo>
                  <a:lnTo>
                    <a:pt x="66" y="2"/>
                  </a:lnTo>
                  <a:lnTo>
                    <a:pt x="57" y="2"/>
                  </a:lnTo>
                  <a:lnTo>
                    <a:pt x="51" y="3"/>
                  </a:lnTo>
                  <a:lnTo>
                    <a:pt x="44" y="5"/>
                  </a:lnTo>
                  <a:lnTo>
                    <a:pt x="35" y="7"/>
                  </a:lnTo>
                  <a:lnTo>
                    <a:pt x="28" y="10"/>
                  </a:lnTo>
                  <a:lnTo>
                    <a:pt x="25" y="13"/>
                  </a:lnTo>
                  <a:lnTo>
                    <a:pt x="19" y="15"/>
                  </a:lnTo>
                  <a:lnTo>
                    <a:pt x="13" y="18"/>
                  </a:lnTo>
                  <a:lnTo>
                    <a:pt x="9" y="23"/>
                  </a:lnTo>
                  <a:lnTo>
                    <a:pt x="6" y="27"/>
                  </a:lnTo>
                  <a:lnTo>
                    <a:pt x="3" y="30"/>
                  </a:lnTo>
                  <a:lnTo>
                    <a:pt x="3" y="35"/>
                  </a:lnTo>
                  <a:lnTo>
                    <a:pt x="0" y="38"/>
                  </a:lnTo>
                  <a:lnTo>
                    <a:pt x="0" y="44"/>
                  </a:lnTo>
                  <a:lnTo>
                    <a:pt x="28" y="44"/>
                  </a:lnTo>
                  <a:lnTo>
                    <a:pt x="28" y="40"/>
                  </a:lnTo>
                  <a:lnTo>
                    <a:pt x="32" y="38"/>
                  </a:lnTo>
                  <a:lnTo>
                    <a:pt x="32" y="35"/>
                  </a:lnTo>
                  <a:lnTo>
                    <a:pt x="35" y="32"/>
                  </a:lnTo>
                  <a:lnTo>
                    <a:pt x="35" y="30"/>
                  </a:lnTo>
                  <a:lnTo>
                    <a:pt x="38" y="28"/>
                  </a:lnTo>
                  <a:lnTo>
                    <a:pt x="41" y="25"/>
                  </a:lnTo>
                  <a:lnTo>
                    <a:pt x="44" y="23"/>
                  </a:lnTo>
                  <a:lnTo>
                    <a:pt x="47" y="22"/>
                  </a:lnTo>
                  <a:lnTo>
                    <a:pt x="54" y="20"/>
                  </a:lnTo>
                  <a:lnTo>
                    <a:pt x="57" y="18"/>
                  </a:lnTo>
                  <a:lnTo>
                    <a:pt x="60" y="18"/>
                  </a:lnTo>
                  <a:lnTo>
                    <a:pt x="66" y="17"/>
                  </a:lnTo>
                  <a:lnTo>
                    <a:pt x="73" y="17"/>
                  </a:lnTo>
                  <a:lnTo>
                    <a:pt x="76" y="15"/>
                  </a:lnTo>
                  <a:lnTo>
                    <a:pt x="82" y="15"/>
                  </a:lnTo>
                  <a:lnTo>
                    <a:pt x="82" y="15"/>
                  </a:lnTo>
                  <a:lnTo>
                    <a:pt x="8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4" name="Freeform 9">
              <a:extLst>
                <a:ext uri="{FF2B5EF4-FFF2-40B4-BE49-F238E27FC236}">
                  <a16:creationId xmlns:a16="http://schemas.microsoft.com/office/drawing/2014/main" id="{9DB59055-DB9E-CD31-800A-B0C4CFB48D9A}"/>
                </a:ext>
              </a:extLst>
            </p:cNvPr>
            <p:cNvSpPr>
              <a:spLocks/>
            </p:cNvSpPr>
            <p:nvPr/>
          </p:nvSpPr>
          <p:spPr bwMode="auto">
            <a:xfrm>
              <a:off x="2327" y="210"/>
              <a:ext cx="2962" cy="15"/>
            </a:xfrm>
            <a:custGeom>
              <a:avLst/>
              <a:gdLst>
                <a:gd name="T0" fmla="*/ 2962 w 2962"/>
                <a:gd name="T1" fmla="*/ 0 h 15"/>
                <a:gd name="T2" fmla="*/ 2962 w 2962"/>
                <a:gd name="T3" fmla="*/ 0 h 15"/>
                <a:gd name="T4" fmla="*/ 0 w 2962"/>
                <a:gd name="T5" fmla="*/ 0 h 15"/>
                <a:gd name="T6" fmla="*/ 0 w 2962"/>
                <a:gd name="T7" fmla="*/ 15 h 15"/>
                <a:gd name="T8" fmla="*/ 2962 w 2962"/>
                <a:gd name="T9" fmla="*/ 15 h 15"/>
                <a:gd name="T10" fmla="*/ 2962 w 2962"/>
                <a:gd name="T11" fmla="*/ 15 h 15"/>
                <a:gd name="T12" fmla="*/ 2962 w 296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962" h="15">
                  <a:moveTo>
                    <a:pt x="2962" y="0"/>
                  </a:moveTo>
                  <a:lnTo>
                    <a:pt x="2962" y="0"/>
                  </a:lnTo>
                  <a:lnTo>
                    <a:pt x="0" y="0"/>
                  </a:lnTo>
                  <a:lnTo>
                    <a:pt x="0" y="15"/>
                  </a:lnTo>
                  <a:lnTo>
                    <a:pt x="2962" y="15"/>
                  </a:lnTo>
                  <a:lnTo>
                    <a:pt x="2962" y="15"/>
                  </a:lnTo>
                  <a:lnTo>
                    <a:pt x="2962"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5" name="Freeform 10">
              <a:extLst>
                <a:ext uri="{FF2B5EF4-FFF2-40B4-BE49-F238E27FC236}">
                  <a16:creationId xmlns:a16="http://schemas.microsoft.com/office/drawing/2014/main" id="{3CAFAB2B-C3BF-C098-9828-BC327DE7BE2C}"/>
                </a:ext>
              </a:extLst>
            </p:cNvPr>
            <p:cNvSpPr>
              <a:spLocks/>
            </p:cNvSpPr>
            <p:nvPr/>
          </p:nvSpPr>
          <p:spPr bwMode="auto">
            <a:xfrm>
              <a:off x="5289" y="210"/>
              <a:ext cx="82" cy="44"/>
            </a:xfrm>
            <a:custGeom>
              <a:avLst/>
              <a:gdLst>
                <a:gd name="T0" fmla="*/ 82 w 82"/>
                <a:gd name="T1" fmla="*/ 44 h 44"/>
                <a:gd name="T2" fmla="*/ 82 w 82"/>
                <a:gd name="T3" fmla="*/ 44 h 44"/>
                <a:gd name="T4" fmla="*/ 82 w 82"/>
                <a:gd name="T5" fmla="*/ 38 h 44"/>
                <a:gd name="T6" fmla="*/ 82 w 82"/>
                <a:gd name="T7" fmla="*/ 35 h 44"/>
                <a:gd name="T8" fmla="*/ 79 w 82"/>
                <a:gd name="T9" fmla="*/ 30 h 44"/>
                <a:gd name="T10" fmla="*/ 75 w 82"/>
                <a:gd name="T11" fmla="*/ 27 h 44"/>
                <a:gd name="T12" fmla="*/ 72 w 82"/>
                <a:gd name="T13" fmla="*/ 23 h 44"/>
                <a:gd name="T14" fmla="*/ 69 w 82"/>
                <a:gd name="T15" fmla="*/ 18 h 44"/>
                <a:gd name="T16" fmla="*/ 63 w 82"/>
                <a:gd name="T17" fmla="*/ 15 h 44"/>
                <a:gd name="T18" fmla="*/ 56 w 82"/>
                <a:gd name="T19" fmla="*/ 13 h 44"/>
                <a:gd name="T20" fmla="*/ 53 w 82"/>
                <a:gd name="T21" fmla="*/ 10 h 44"/>
                <a:gd name="T22" fmla="*/ 47 w 82"/>
                <a:gd name="T23" fmla="*/ 7 h 44"/>
                <a:gd name="T24" fmla="*/ 37 w 82"/>
                <a:gd name="T25" fmla="*/ 5 h 44"/>
                <a:gd name="T26" fmla="*/ 31 w 82"/>
                <a:gd name="T27" fmla="*/ 3 h 44"/>
                <a:gd name="T28" fmla="*/ 25 w 82"/>
                <a:gd name="T29" fmla="*/ 2 h 44"/>
                <a:gd name="T30" fmla="*/ 15 w 82"/>
                <a:gd name="T31" fmla="*/ 2 h 44"/>
                <a:gd name="T32" fmla="*/ 9 w 82"/>
                <a:gd name="T33" fmla="*/ 0 h 44"/>
                <a:gd name="T34" fmla="*/ 0 w 82"/>
                <a:gd name="T35" fmla="*/ 0 h 44"/>
                <a:gd name="T36" fmla="*/ 0 w 82"/>
                <a:gd name="T37" fmla="*/ 15 h 44"/>
                <a:gd name="T38" fmla="*/ 6 w 82"/>
                <a:gd name="T39" fmla="*/ 15 h 44"/>
                <a:gd name="T40" fmla="*/ 9 w 82"/>
                <a:gd name="T41" fmla="*/ 17 h 44"/>
                <a:gd name="T42" fmla="*/ 15 w 82"/>
                <a:gd name="T43" fmla="*/ 17 h 44"/>
                <a:gd name="T44" fmla="*/ 22 w 82"/>
                <a:gd name="T45" fmla="*/ 18 h 44"/>
                <a:gd name="T46" fmla="*/ 25 w 82"/>
                <a:gd name="T47" fmla="*/ 18 h 44"/>
                <a:gd name="T48" fmla="*/ 28 w 82"/>
                <a:gd name="T49" fmla="*/ 20 h 44"/>
                <a:gd name="T50" fmla="*/ 34 w 82"/>
                <a:gd name="T51" fmla="*/ 22 h 44"/>
                <a:gd name="T52" fmla="*/ 37 w 82"/>
                <a:gd name="T53" fmla="*/ 23 h 44"/>
                <a:gd name="T54" fmla="*/ 41 w 82"/>
                <a:gd name="T55" fmla="*/ 25 h 44"/>
                <a:gd name="T56" fmla="*/ 44 w 82"/>
                <a:gd name="T57" fmla="*/ 28 h 44"/>
                <a:gd name="T58" fmla="*/ 47 w 82"/>
                <a:gd name="T59" fmla="*/ 30 h 44"/>
                <a:gd name="T60" fmla="*/ 47 w 82"/>
                <a:gd name="T61" fmla="*/ 32 h 44"/>
                <a:gd name="T62" fmla="*/ 50 w 82"/>
                <a:gd name="T63" fmla="*/ 35 h 44"/>
                <a:gd name="T64" fmla="*/ 50 w 82"/>
                <a:gd name="T65" fmla="*/ 38 h 44"/>
                <a:gd name="T66" fmla="*/ 53 w 82"/>
                <a:gd name="T67" fmla="*/ 40 h 44"/>
                <a:gd name="T68" fmla="*/ 53 w 82"/>
                <a:gd name="T69" fmla="*/ 44 h 44"/>
                <a:gd name="T70" fmla="*/ 53 w 82"/>
                <a:gd name="T71" fmla="*/ 44 h 44"/>
                <a:gd name="T72" fmla="*/ 82 w 82"/>
                <a:gd name="T7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4">
                  <a:moveTo>
                    <a:pt x="82" y="44"/>
                  </a:moveTo>
                  <a:lnTo>
                    <a:pt x="82" y="44"/>
                  </a:lnTo>
                  <a:lnTo>
                    <a:pt x="82" y="38"/>
                  </a:lnTo>
                  <a:lnTo>
                    <a:pt x="82" y="35"/>
                  </a:lnTo>
                  <a:lnTo>
                    <a:pt x="79" y="30"/>
                  </a:lnTo>
                  <a:lnTo>
                    <a:pt x="75" y="27"/>
                  </a:lnTo>
                  <a:lnTo>
                    <a:pt x="72" y="23"/>
                  </a:lnTo>
                  <a:lnTo>
                    <a:pt x="69" y="18"/>
                  </a:lnTo>
                  <a:lnTo>
                    <a:pt x="63" y="15"/>
                  </a:lnTo>
                  <a:lnTo>
                    <a:pt x="56" y="13"/>
                  </a:lnTo>
                  <a:lnTo>
                    <a:pt x="53" y="10"/>
                  </a:lnTo>
                  <a:lnTo>
                    <a:pt x="47" y="7"/>
                  </a:lnTo>
                  <a:lnTo>
                    <a:pt x="37" y="5"/>
                  </a:lnTo>
                  <a:lnTo>
                    <a:pt x="31" y="3"/>
                  </a:lnTo>
                  <a:lnTo>
                    <a:pt x="25" y="2"/>
                  </a:lnTo>
                  <a:lnTo>
                    <a:pt x="15" y="2"/>
                  </a:lnTo>
                  <a:lnTo>
                    <a:pt x="9" y="0"/>
                  </a:lnTo>
                  <a:lnTo>
                    <a:pt x="0" y="0"/>
                  </a:lnTo>
                  <a:lnTo>
                    <a:pt x="0" y="15"/>
                  </a:lnTo>
                  <a:lnTo>
                    <a:pt x="6" y="15"/>
                  </a:lnTo>
                  <a:lnTo>
                    <a:pt x="9" y="17"/>
                  </a:lnTo>
                  <a:lnTo>
                    <a:pt x="15" y="17"/>
                  </a:lnTo>
                  <a:lnTo>
                    <a:pt x="22" y="18"/>
                  </a:lnTo>
                  <a:lnTo>
                    <a:pt x="25" y="18"/>
                  </a:lnTo>
                  <a:lnTo>
                    <a:pt x="28" y="20"/>
                  </a:lnTo>
                  <a:lnTo>
                    <a:pt x="34" y="22"/>
                  </a:lnTo>
                  <a:lnTo>
                    <a:pt x="37" y="23"/>
                  </a:lnTo>
                  <a:lnTo>
                    <a:pt x="41" y="25"/>
                  </a:lnTo>
                  <a:lnTo>
                    <a:pt x="44" y="28"/>
                  </a:lnTo>
                  <a:lnTo>
                    <a:pt x="47" y="30"/>
                  </a:lnTo>
                  <a:lnTo>
                    <a:pt x="47" y="32"/>
                  </a:lnTo>
                  <a:lnTo>
                    <a:pt x="50" y="35"/>
                  </a:lnTo>
                  <a:lnTo>
                    <a:pt x="50" y="38"/>
                  </a:lnTo>
                  <a:lnTo>
                    <a:pt x="53" y="40"/>
                  </a:lnTo>
                  <a:lnTo>
                    <a:pt x="53" y="44"/>
                  </a:lnTo>
                  <a:lnTo>
                    <a:pt x="53" y="44"/>
                  </a:lnTo>
                  <a:lnTo>
                    <a:pt x="82" y="4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6" name="Freeform 11">
              <a:extLst>
                <a:ext uri="{FF2B5EF4-FFF2-40B4-BE49-F238E27FC236}">
                  <a16:creationId xmlns:a16="http://schemas.microsoft.com/office/drawing/2014/main" id="{362810E1-E989-54CF-F330-8AB2EBB543DA}"/>
                </a:ext>
              </a:extLst>
            </p:cNvPr>
            <p:cNvSpPr>
              <a:spLocks/>
            </p:cNvSpPr>
            <p:nvPr/>
          </p:nvSpPr>
          <p:spPr bwMode="auto">
            <a:xfrm>
              <a:off x="5342" y="254"/>
              <a:ext cx="29" cy="455"/>
            </a:xfrm>
            <a:custGeom>
              <a:avLst/>
              <a:gdLst>
                <a:gd name="T0" fmla="*/ 29 w 29"/>
                <a:gd name="T1" fmla="*/ 455 h 455"/>
                <a:gd name="T2" fmla="*/ 29 w 29"/>
                <a:gd name="T3" fmla="*/ 455 h 455"/>
                <a:gd name="T4" fmla="*/ 29 w 29"/>
                <a:gd name="T5" fmla="*/ 0 h 455"/>
                <a:gd name="T6" fmla="*/ 0 w 29"/>
                <a:gd name="T7" fmla="*/ 0 h 455"/>
                <a:gd name="T8" fmla="*/ 0 w 29"/>
                <a:gd name="T9" fmla="*/ 455 h 455"/>
                <a:gd name="T10" fmla="*/ 0 w 29"/>
                <a:gd name="T11" fmla="*/ 455 h 455"/>
                <a:gd name="T12" fmla="*/ 29 w 29"/>
                <a:gd name="T13" fmla="*/ 455 h 455"/>
              </a:gdLst>
              <a:ahLst/>
              <a:cxnLst>
                <a:cxn ang="0">
                  <a:pos x="T0" y="T1"/>
                </a:cxn>
                <a:cxn ang="0">
                  <a:pos x="T2" y="T3"/>
                </a:cxn>
                <a:cxn ang="0">
                  <a:pos x="T4" y="T5"/>
                </a:cxn>
                <a:cxn ang="0">
                  <a:pos x="T6" y="T7"/>
                </a:cxn>
                <a:cxn ang="0">
                  <a:pos x="T8" y="T9"/>
                </a:cxn>
                <a:cxn ang="0">
                  <a:pos x="T10" y="T11"/>
                </a:cxn>
                <a:cxn ang="0">
                  <a:pos x="T12" y="T13"/>
                </a:cxn>
              </a:cxnLst>
              <a:rect l="0" t="0" r="r" b="b"/>
              <a:pathLst>
                <a:path w="29" h="455">
                  <a:moveTo>
                    <a:pt x="29" y="455"/>
                  </a:moveTo>
                  <a:lnTo>
                    <a:pt x="29" y="455"/>
                  </a:lnTo>
                  <a:lnTo>
                    <a:pt x="29" y="0"/>
                  </a:lnTo>
                  <a:lnTo>
                    <a:pt x="0" y="0"/>
                  </a:lnTo>
                  <a:lnTo>
                    <a:pt x="0" y="455"/>
                  </a:lnTo>
                  <a:lnTo>
                    <a:pt x="0" y="455"/>
                  </a:lnTo>
                  <a:lnTo>
                    <a:pt x="29" y="45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7" name="Freeform 12">
              <a:extLst>
                <a:ext uri="{FF2B5EF4-FFF2-40B4-BE49-F238E27FC236}">
                  <a16:creationId xmlns:a16="http://schemas.microsoft.com/office/drawing/2014/main" id="{B2F10086-CE27-F761-6689-2C6650A6738E}"/>
                </a:ext>
              </a:extLst>
            </p:cNvPr>
            <p:cNvSpPr>
              <a:spLocks/>
            </p:cNvSpPr>
            <p:nvPr/>
          </p:nvSpPr>
          <p:spPr bwMode="auto">
            <a:xfrm>
              <a:off x="5289" y="709"/>
              <a:ext cx="82" cy="41"/>
            </a:xfrm>
            <a:custGeom>
              <a:avLst/>
              <a:gdLst>
                <a:gd name="T0" fmla="*/ 0 w 82"/>
                <a:gd name="T1" fmla="*/ 41 h 41"/>
                <a:gd name="T2" fmla="*/ 0 w 82"/>
                <a:gd name="T3" fmla="*/ 41 h 41"/>
                <a:gd name="T4" fmla="*/ 9 w 82"/>
                <a:gd name="T5" fmla="*/ 41 h 41"/>
                <a:gd name="T6" fmla="*/ 15 w 82"/>
                <a:gd name="T7" fmla="*/ 41 h 41"/>
                <a:gd name="T8" fmla="*/ 25 w 82"/>
                <a:gd name="T9" fmla="*/ 40 h 41"/>
                <a:gd name="T10" fmla="*/ 31 w 82"/>
                <a:gd name="T11" fmla="*/ 38 h 41"/>
                <a:gd name="T12" fmla="*/ 37 w 82"/>
                <a:gd name="T13" fmla="*/ 36 h 41"/>
                <a:gd name="T14" fmla="*/ 47 w 82"/>
                <a:gd name="T15" fmla="*/ 35 h 41"/>
                <a:gd name="T16" fmla="*/ 53 w 82"/>
                <a:gd name="T17" fmla="*/ 31 h 41"/>
                <a:gd name="T18" fmla="*/ 56 w 82"/>
                <a:gd name="T19" fmla="*/ 30 h 41"/>
                <a:gd name="T20" fmla="*/ 63 w 82"/>
                <a:gd name="T21" fmla="*/ 26 h 41"/>
                <a:gd name="T22" fmla="*/ 69 w 82"/>
                <a:gd name="T23" fmla="*/ 23 h 41"/>
                <a:gd name="T24" fmla="*/ 72 w 82"/>
                <a:gd name="T25" fmla="*/ 20 h 41"/>
                <a:gd name="T26" fmla="*/ 75 w 82"/>
                <a:gd name="T27" fmla="*/ 16 h 41"/>
                <a:gd name="T28" fmla="*/ 79 w 82"/>
                <a:gd name="T29" fmla="*/ 11 h 41"/>
                <a:gd name="T30" fmla="*/ 82 w 82"/>
                <a:gd name="T31" fmla="*/ 8 h 41"/>
                <a:gd name="T32" fmla="*/ 82 w 82"/>
                <a:gd name="T33" fmla="*/ 3 h 41"/>
                <a:gd name="T34" fmla="*/ 82 w 82"/>
                <a:gd name="T35" fmla="*/ 0 h 41"/>
                <a:gd name="T36" fmla="*/ 53 w 82"/>
                <a:gd name="T37" fmla="*/ 0 h 41"/>
                <a:gd name="T38" fmla="*/ 53 w 82"/>
                <a:gd name="T39" fmla="*/ 1 h 41"/>
                <a:gd name="T40" fmla="*/ 50 w 82"/>
                <a:gd name="T41" fmla="*/ 5 h 41"/>
                <a:gd name="T42" fmla="*/ 50 w 82"/>
                <a:gd name="T43" fmla="*/ 6 h 41"/>
                <a:gd name="T44" fmla="*/ 47 w 82"/>
                <a:gd name="T45" fmla="*/ 10 h 41"/>
                <a:gd name="T46" fmla="*/ 47 w 82"/>
                <a:gd name="T47" fmla="*/ 11 h 41"/>
                <a:gd name="T48" fmla="*/ 44 w 82"/>
                <a:gd name="T49" fmla="*/ 15 h 41"/>
                <a:gd name="T50" fmla="*/ 41 w 82"/>
                <a:gd name="T51" fmla="*/ 16 h 41"/>
                <a:gd name="T52" fmla="*/ 37 w 82"/>
                <a:gd name="T53" fmla="*/ 18 h 41"/>
                <a:gd name="T54" fmla="*/ 34 w 82"/>
                <a:gd name="T55" fmla="*/ 20 h 41"/>
                <a:gd name="T56" fmla="*/ 28 w 82"/>
                <a:gd name="T57" fmla="*/ 21 h 41"/>
                <a:gd name="T58" fmla="*/ 25 w 82"/>
                <a:gd name="T59" fmla="*/ 23 h 41"/>
                <a:gd name="T60" fmla="*/ 22 w 82"/>
                <a:gd name="T61" fmla="*/ 25 h 41"/>
                <a:gd name="T62" fmla="*/ 15 w 82"/>
                <a:gd name="T63" fmla="*/ 25 h 41"/>
                <a:gd name="T64" fmla="*/ 9 w 82"/>
                <a:gd name="T65" fmla="*/ 26 h 41"/>
                <a:gd name="T66" fmla="*/ 6 w 82"/>
                <a:gd name="T67" fmla="*/ 26 h 41"/>
                <a:gd name="T68" fmla="*/ 0 w 82"/>
                <a:gd name="T69" fmla="*/ 26 h 41"/>
                <a:gd name="T70" fmla="*/ 0 w 82"/>
                <a:gd name="T71" fmla="*/ 26 h 41"/>
                <a:gd name="T72" fmla="*/ 0 w 82"/>
                <a:gd name="T7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41">
                  <a:moveTo>
                    <a:pt x="0" y="41"/>
                  </a:moveTo>
                  <a:lnTo>
                    <a:pt x="0" y="41"/>
                  </a:lnTo>
                  <a:lnTo>
                    <a:pt x="9" y="41"/>
                  </a:lnTo>
                  <a:lnTo>
                    <a:pt x="15" y="41"/>
                  </a:lnTo>
                  <a:lnTo>
                    <a:pt x="25" y="40"/>
                  </a:lnTo>
                  <a:lnTo>
                    <a:pt x="31" y="38"/>
                  </a:lnTo>
                  <a:lnTo>
                    <a:pt x="37" y="36"/>
                  </a:lnTo>
                  <a:lnTo>
                    <a:pt x="47" y="35"/>
                  </a:lnTo>
                  <a:lnTo>
                    <a:pt x="53" y="31"/>
                  </a:lnTo>
                  <a:lnTo>
                    <a:pt x="56" y="30"/>
                  </a:lnTo>
                  <a:lnTo>
                    <a:pt x="63" y="26"/>
                  </a:lnTo>
                  <a:lnTo>
                    <a:pt x="69" y="23"/>
                  </a:lnTo>
                  <a:lnTo>
                    <a:pt x="72" y="20"/>
                  </a:lnTo>
                  <a:lnTo>
                    <a:pt x="75" y="16"/>
                  </a:lnTo>
                  <a:lnTo>
                    <a:pt x="79" y="11"/>
                  </a:lnTo>
                  <a:lnTo>
                    <a:pt x="82" y="8"/>
                  </a:lnTo>
                  <a:lnTo>
                    <a:pt x="82" y="3"/>
                  </a:lnTo>
                  <a:lnTo>
                    <a:pt x="82" y="0"/>
                  </a:lnTo>
                  <a:lnTo>
                    <a:pt x="53" y="0"/>
                  </a:lnTo>
                  <a:lnTo>
                    <a:pt x="53" y="1"/>
                  </a:lnTo>
                  <a:lnTo>
                    <a:pt x="50" y="5"/>
                  </a:lnTo>
                  <a:lnTo>
                    <a:pt x="50" y="6"/>
                  </a:lnTo>
                  <a:lnTo>
                    <a:pt x="47" y="10"/>
                  </a:lnTo>
                  <a:lnTo>
                    <a:pt x="47" y="11"/>
                  </a:lnTo>
                  <a:lnTo>
                    <a:pt x="44" y="15"/>
                  </a:lnTo>
                  <a:lnTo>
                    <a:pt x="41" y="16"/>
                  </a:lnTo>
                  <a:lnTo>
                    <a:pt x="37" y="18"/>
                  </a:lnTo>
                  <a:lnTo>
                    <a:pt x="34" y="20"/>
                  </a:lnTo>
                  <a:lnTo>
                    <a:pt x="28" y="21"/>
                  </a:lnTo>
                  <a:lnTo>
                    <a:pt x="25" y="23"/>
                  </a:lnTo>
                  <a:lnTo>
                    <a:pt x="22" y="25"/>
                  </a:lnTo>
                  <a:lnTo>
                    <a:pt x="15" y="25"/>
                  </a:lnTo>
                  <a:lnTo>
                    <a:pt x="9" y="26"/>
                  </a:lnTo>
                  <a:lnTo>
                    <a:pt x="6" y="26"/>
                  </a:lnTo>
                  <a:lnTo>
                    <a:pt x="0" y="26"/>
                  </a:lnTo>
                  <a:lnTo>
                    <a:pt x="0" y="26"/>
                  </a:lnTo>
                  <a:lnTo>
                    <a:pt x="0" y="41"/>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 name="Freeform 13">
              <a:extLst>
                <a:ext uri="{FF2B5EF4-FFF2-40B4-BE49-F238E27FC236}">
                  <a16:creationId xmlns:a16="http://schemas.microsoft.com/office/drawing/2014/main" id="{0BEC54B1-9290-8448-81C3-1F940416A991}"/>
                </a:ext>
              </a:extLst>
            </p:cNvPr>
            <p:cNvSpPr>
              <a:spLocks/>
            </p:cNvSpPr>
            <p:nvPr/>
          </p:nvSpPr>
          <p:spPr bwMode="auto">
            <a:xfrm>
              <a:off x="5077" y="735"/>
              <a:ext cx="212" cy="15"/>
            </a:xfrm>
            <a:custGeom>
              <a:avLst/>
              <a:gdLst>
                <a:gd name="T0" fmla="*/ 0 w 212"/>
                <a:gd name="T1" fmla="*/ 9 h 15"/>
                <a:gd name="T2" fmla="*/ 0 w 212"/>
                <a:gd name="T3" fmla="*/ 15 h 15"/>
                <a:gd name="T4" fmla="*/ 212 w 212"/>
                <a:gd name="T5" fmla="*/ 15 h 15"/>
                <a:gd name="T6" fmla="*/ 212 w 212"/>
                <a:gd name="T7" fmla="*/ 0 h 15"/>
                <a:gd name="T8" fmla="*/ 0 w 212"/>
                <a:gd name="T9" fmla="*/ 0 h 15"/>
                <a:gd name="T10" fmla="*/ 0 w 212"/>
                <a:gd name="T11" fmla="*/ 9 h 15"/>
                <a:gd name="T12" fmla="*/ 0 w 212"/>
                <a:gd name="T13" fmla="*/ 9 h 15"/>
              </a:gdLst>
              <a:ahLst/>
              <a:cxnLst>
                <a:cxn ang="0">
                  <a:pos x="T0" y="T1"/>
                </a:cxn>
                <a:cxn ang="0">
                  <a:pos x="T2" y="T3"/>
                </a:cxn>
                <a:cxn ang="0">
                  <a:pos x="T4" y="T5"/>
                </a:cxn>
                <a:cxn ang="0">
                  <a:pos x="T6" y="T7"/>
                </a:cxn>
                <a:cxn ang="0">
                  <a:pos x="T8" y="T9"/>
                </a:cxn>
                <a:cxn ang="0">
                  <a:pos x="T10" y="T11"/>
                </a:cxn>
                <a:cxn ang="0">
                  <a:pos x="T12" y="T13"/>
                </a:cxn>
              </a:cxnLst>
              <a:rect l="0" t="0" r="r" b="b"/>
              <a:pathLst>
                <a:path w="212" h="15">
                  <a:moveTo>
                    <a:pt x="0" y="9"/>
                  </a:moveTo>
                  <a:lnTo>
                    <a:pt x="0" y="15"/>
                  </a:lnTo>
                  <a:lnTo>
                    <a:pt x="212" y="15"/>
                  </a:lnTo>
                  <a:lnTo>
                    <a:pt x="212" y="0"/>
                  </a:lnTo>
                  <a:lnTo>
                    <a:pt x="0" y="0"/>
                  </a:lnTo>
                  <a:lnTo>
                    <a:pt x="0" y="9"/>
                  </a:lnTo>
                  <a:lnTo>
                    <a:pt x="0" y="9"/>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9" name="Freeform 14">
              <a:extLst>
                <a:ext uri="{FF2B5EF4-FFF2-40B4-BE49-F238E27FC236}">
                  <a16:creationId xmlns:a16="http://schemas.microsoft.com/office/drawing/2014/main" id="{F822C17A-37B1-2A50-8F9E-A2E48C165860}"/>
                </a:ext>
              </a:extLst>
            </p:cNvPr>
            <p:cNvSpPr>
              <a:spLocks/>
            </p:cNvSpPr>
            <p:nvPr/>
          </p:nvSpPr>
          <p:spPr bwMode="auto">
            <a:xfrm>
              <a:off x="4201" y="715"/>
              <a:ext cx="83" cy="49"/>
            </a:xfrm>
            <a:custGeom>
              <a:avLst/>
              <a:gdLst>
                <a:gd name="T0" fmla="*/ 73 w 83"/>
                <a:gd name="T1" fmla="*/ 24 h 49"/>
                <a:gd name="T2" fmla="*/ 83 w 83"/>
                <a:gd name="T3" fmla="*/ 49 h 49"/>
                <a:gd name="T4" fmla="*/ 13 w 83"/>
                <a:gd name="T5" fmla="*/ 39 h 49"/>
                <a:gd name="T6" fmla="*/ 10 w 83"/>
                <a:gd name="T7" fmla="*/ 39 h 49"/>
                <a:gd name="T8" fmla="*/ 10 w 83"/>
                <a:gd name="T9" fmla="*/ 37 h 49"/>
                <a:gd name="T10" fmla="*/ 7 w 83"/>
                <a:gd name="T11" fmla="*/ 37 h 49"/>
                <a:gd name="T12" fmla="*/ 7 w 83"/>
                <a:gd name="T13" fmla="*/ 35 h 49"/>
                <a:gd name="T14" fmla="*/ 3 w 83"/>
                <a:gd name="T15" fmla="*/ 35 h 49"/>
                <a:gd name="T16" fmla="*/ 3 w 83"/>
                <a:gd name="T17" fmla="*/ 34 h 49"/>
                <a:gd name="T18" fmla="*/ 0 w 83"/>
                <a:gd name="T19" fmla="*/ 34 h 49"/>
                <a:gd name="T20" fmla="*/ 0 w 83"/>
                <a:gd name="T21" fmla="*/ 32 h 49"/>
                <a:gd name="T22" fmla="*/ 0 w 83"/>
                <a:gd name="T23" fmla="*/ 30 h 49"/>
                <a:gd name="T24" fmla="*/ 3 w 83"/>
                <a:gd name="T25" fmla="*/ 29 h 49"/>
                <a:gd name="T26" fmla="*/ 3 w 83"/>
                <a:gd name="T27" fmla="*/ 27 h 49"/>
                <a:gd name="T28" fmla="*/ 7 w 83"/>
                <a:gd name="T29" fmla="*/ 25 h 49"/>
                <a:gd name="T30" fmla="*/ 64 w 83"/>
                <a:gd name="T31" fmla="*/ 0 h 49"/>
                <a:gd name="T32" fmla="*/ 73 w 83"/>
                <a:gd name="T33" fmla="*/ 24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3" h="49">
                  <a:moveTo>
                    <a:pt x="73" y="24"/>
                  </a:moveTo>
                  <a:lnTo>
                    <a:pt x="83" y="49"/>
                  </a:lnTo>
                  <a:lnTo>
                    <a:pt x="13" y="39"/>
                  </a:lnTo>
                  <a:lnTo>
                    <a:pt x="10" y="39"/>
                  </a:lnTo>
                  <a:lnTo>
                    <a:pt x="10" y="37"/>
                  </a:lnTo>
                  <a:lnTo>
                    <a:pt x="7" y="37"/>
                  </a:lnTo>
                  <a:lnTo>
                    <a:pt x="7" y="35"/>
                  </a:lnTo>
                  <a:lnTo>
                    <a:pt x="3" y="35"/>
                  </a:lnTo>
                  <a:lnTo>
                    <a:pt x="3" y="34"/>
                  </a:lnTo>
                  <a:lnTo>
                    <a:pt x="0" y="34"/>
                  </a:lnTo>
                  <a:lnTo>
                    <a:pt x="0" y="32"/>
                  </a:lnTo>
                  <a:lnTo>
                    <a:pt x="0" y="30"/>
                  </a:lnTo>
                  <a:lnTo>
                    <a:pt x="3" y="29"/>
                  </a:lnTo>
                  <a:lnTo>
                    <a:pt x="3" y="27"/>
                  </a:lnTo>
                  <a:lnTo>
                    <a:pt x="7" y="25"/>
                  </a:lnTo>
                  <a:lnTo>
                    <a:pt x="64" y="0"/>
                  </a:lnTo>
                  <a:lnTo>
                    <a:pt x="73" y="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0" name="Freeform 15">
              <a:extLst>
                <a:ext uri="{FF2B5EF4-FFF2-40B4-BE49-F238E27FC236}">
                  <a16:creationId xmlns:a16="http://schemas.microsoft.com/office/drawing/2014/main" id="{35F37661-69BE-F0FC-C962-EFDED57C42BE}"/>
                </a:ext>
              </a:extLst>
            </p:cNvPr>
            <p:cNvSpPr>
              <a:spLocks/>
            </p:cNvSpPr>
            <p:nvPr/>
          </p:nvSpPr>
          <p:spPr bwMode="auto">
            <a:xfrm>
              <a:off x="4265" y="642"/>
              <a:ext cx="224" cy="152"/>
            </a:xfrm>
            <a:custGeom>
              <a:avLst/>
              <a:gdLst>
                <a:gd name="T0" fmla="*/ 19 w 224"/>
                <a:gd name="T1" fmla="*/ 122 h 152"/>
                <a:gd name="T2" fmla="*/ 224 w 224"/>
                <a:gd name="T3" fmla="*/ 152 h 152"/>
                <a:gd name="T4" fmla="*/ 221 w 224"/>
                <a:gd name="T5" fmla="*/ 77 h 152"/>
                <a:gd name="T6" fmla="*/ 161 w 224"/>
                <a:gd name="T7" fmla="*/ 0 h 152"/>
                <a:gd name="T8" fmla="*/ 0 w 224"/>
                <a:gd name="T9" fmla="*/ 73 h 152"/>
                <a:gd name="T10" fmla="*/ 19 w 224"/>
                <a:gd name="T11" fmla="*/ 122 h 152"/>
              </a:gdLst>
              <a:ahLst/>
              <a:cxnLst>
                <a:cxn ang="0">
                  <a:pos x="T0" y="T1"/>
                </a:cxn>
                <a:cxn ang="0">
                  <a:pos x="T2" y="T3"/>
                </a:cxn>
                <a:cxn ang="0">
                  <a:pos x="T4" y="T5"/>
                </a:cxn>
                <a:cxn ang="0">
                  <a:pos x="T6" y="T7"/>
                </a:cxn>
                <a:cxn ang="0">
                  <a:pos x="T8" y="T9"/>
                </a:cxn>
                <a:cxn ang="0">
                  <a:pos x="T10" y="T11"/>
                </a:cxn>
              </a:cxnLst>
              <a:rect l="0" t="0" r="r" b="b"/>
              <a:pathLst>
                <a:path w="224" h="152">
                  <a:moveTo>
                    <a:pt x="19" y="122"/>
                  </a:moveTo>
                  <a:lnTo>
                    <a:pt x="224" y="152"/>
                  </a:lnTo>
                  <a:lnTo>
                    <a:pt x="221" y="77"/>
                  </a:lnTo>
                  <a:lnTo>
                    <a:pt x="161" y="0"/>
                  </a:lnTo>
                  <a:lnTo>
                    <a:pt x="0" y="73"/>
                  </a:lnTo>
                  <a:lnTo>
                    <a:pt x="19" y="1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1" name="Freeform 16">
              <a:extLst>
                <a:ext uri="{FF2B5EF4-FFF2-40B4-BE49-F238E27FC236}">
                  <a16:creationId xmlns:a16="http://schemas.microsoft.com/office/drawing/2014/main" id="{CACCD4FC-4FD0-56FB-2184-DFF54DA3FC6B}"/>
                </a:ext>
              </a:extLst>
            </p:cNvPr>
            <p:cNvSpPr>
              <a:spLocks/>
            </p:cNvSpPr>
            <p:nvPr/>
          </p:nvSpPr>
          <p:spPr bwMode="auto">
            <a:xfrm>
              <a:off x="4432" y="605"/>
              <a:ext cx="721" cy="145"/>
            </a:xfrm>
            <a:custGeom>
              <a:avLst/>
              <a:gdLst>
                <a:gd name="T0" fmla="*/ 16 w 721"/>
                <a:gd name="T1" fmla="*/ 80 h 145"/>
                <a:gd name="T2" fmla="*/ 10 w 721"/>
                <a:gd name="T3" fmla="*/ 84 h 145"/>
                <a:gd name="T4" fmla="*/ 6 w 721"/>
                <a:gd name="T5" fmla="*/ 89 h 145"/>
                <a:gd name="T6" fmla="*/ 3 w 721"/>
                <a:gd name="T7" fmla="*/ 92 h 145"/>
                <a:gd name="T8" fmla="*/ 3 w 721"/>
                <a:gd name="T9" fmla="*/ 97 h 145"/>
                <a:gd name="T10" fmla="*/ 0 w 721"/>
                <a:gd name="T11" fmla="*/ 102 h 145"/>
                <a:gd name="T12" fmla="*/ 0 w 721"/>
                <a:gd name="T13" fmla="*/ 105 h 145"/>
                <a:gd name="T14" fmla="*/ 0 w 721"/>
                <a:gd name="T15" fmla="*/ 110 h 145"/>
                <a:gd name="T16" fmla="*/ 3 w 721"/>
                <a:gd name="T17" fmla="*/ 115 h 145"/>
                <a:gd name="T18" fmla="*/ 3 w 721"/>
                <a:gd name="T19" fmla="*/ 120 h 145"/>
                <a:gd name="T20" fmla="*/ 6 w 721"/>
                <a:gd name="T21" fmla="*/ 124 h 145"/>
                <a:gd name="T22" fmla="*/ 13 w 721"/>
                <a:gd name="T23" fmla="*/ 129 h 145"/>
                <a:gd name="T24" fmla="*/ 16 w 721"/>
                <a:gd name="T25" fmla="*/ 132 h 145"/>
                <a:gd name="T26" fmla="*/ 22 w 721"/>
                <a:gd name="T27" fmla="*/ 135 h 145"/>
                <a:gd name="T28" fmla="*/ 25 w 721"/>
                <a:gd name="T29" fmla="*/ 140 h 145"/>
                <a:gd name="T30" fmla="*/ 32 w 721"/>
                <a:gd name="T31" fmla="*/ 142 h 145"/>
                <a:gd name="T32" fmla="*/ 41 w 721"/>
                <a:gd name="T33" fmla="*/ 145 h 145"/>
                <a:gd name="T34" fmla="*/ 721 w 721"/>
                <a:gd name="T35" fmla="*/ 65 h 145"/>
                <a:gd name="T36" fmla="*/ 692 w 721"/>
                <a:gd name="T37" fmla="*/ 0 h 145"/>
                <a:gd name="T38" fmla="*/ 16 w 721"/>
                <a:gd name="T39" fmla="*/ 8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21" h="145">
                  <a:moveTo>
                    <a:pt x="16" y="80"/>
                  </a:moveTo>
                  <a:lnTo>
                    <a:pt x="10" y="84"/>
                  </a:lnTo>
                  <a:lnTo>
                    <a:pt x="6" y="89"/>
                  </a:lnTo>
                  <a:lnTo>
                    <a:pt x="3" y="92"/>
                  </a:lnTo>
                  <a:lnTo>
                    <a:pt x="3" y="97"/>
                  </a:lnTo>
                  <a:lnTo>
                    <a:pt x="0" y="102"/>
                  </a:lnTo>
                  <a:lnTo>
                    <a:pt x="0" y="105"/>
                  </a:lnTo>
                  <a:lnTo>
                    <a:pt x="0" y="110"/>
                  </a:lnTo>
                  <a:lnTo>
                    <a:pt x="3" y="115"/>
                  </a:lnTo>
                  <a:lnTo>
                    <a:pt x="3" y="120"/>
                  </a:lnTo>
                  <a:lnTo>
                    <a:pt x="6" y="124"/>
                  </a:lnTo>
                  <a:lnTo>
                    <a:pt x="13" y="129"/>
                  </a:lnTo>
                  <a:lnTo>
                    <a:pt x="16" y="132"/>
                  </a:lnTo>
                  <a:lnTo>
                    <a:pt x="22" y="135"/>
                  </a:lnTo>
                  <a:lnTo>
                    <a:pt x="25" y="140"/>
                  </a:lnTo>
                  <a:lnTo>
                    <a:pt x="32" y="142"/>
                  </a:lnTo>
                  <a:lnTo>
                    <a:pt x="41" y="145"/>
                  </a:lnTo>
                  <a:lnTo>
                    <a:pt x="721" y="65"/>
                  </a:lnTo>
                  <a:lnTo>
                    <a:pt x="692" y="0"/>
                  </a:lnTo>
                  <a:lnTo>
                    <a:pt x="16"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2" name="Freeform 17">
              <a:extLst>
                <a:ext uri="{FF2B5EF4-FFF2-40B4-BE49-F238E27FC236}">
                  <a16:creationId xmlns:a16="http://schemas.microsoft.com/office/drawing/2014/main" id="{BDC1C920-6010-1D8A-F939-5092B62F3319}"/>
                </a:ext>
              </a:extLst>
            </p:cNvPr>
            <p:cNvSpPr>
              <a:spLocks/>
            </p:cNvSpPr>
            <p:nvPr/>
          </p:nvSpPr>
          <p:spPr bwMode="auto">
            <a:xfrm>
              <a:off x="4429" y="684"/>
              <a:ext cx="44" cy="68"/>
            </a:xfrm>
            <a:custGeom>
              <a:avLst/>
              <a:gdLst>
                <a:gd name="T0" fmla="*/ 44 w 44"/>
                <a:gd name="T1" fmla="*/ 65 h 68"/>
                <a:gd name="T2" fmla="*/ 44 w 44"/>
                <a:gd name="T3" fmla="*/ 65 h 68"/>
                <a:gd name="T4" fmla="*/ 38 w 44"/>
                <a:gd name="T5" fmla="*/ 63 h 68"/>
                <a:gd name="T6" fmla="*/ 31 w 44"/>
                <a:gd name="T7" fmla="*/ 60 h 68"/>
                <a:gd name="T8" fmla="*/ 25 w 44"/>
                <a:gd name="T9" fmla="*/ 56 h 68"/>
                <a:gd name="T10" fmla="*/ 22 w 44"/>
                <a:gd name="T11" fmla="*/ 51 h 68"/>
                <a:gd name="T12" fmla="*/ 19 w 44"/>
                <a:gd name="T13" fmla="*/ 48 h 68"/>
                <a:gd name="T14" fmla="*/ 13 w 44"/>
                <a:gd name="T15" fmla="*/ 45 h 68"/>
                <a:gd name="T16" fmla="*/ 13 w 44"/>
                <a:gd name="T17" fmla="*/ 40 h 68"/>
                <a:gd name="T18" fmla="*/ 9 w 44"/>
                <a:gd name="T19" fmla="*/ 36 h 68"/>
                <a:gd name="T20" fmla="*/ 9 w 44"/>
                <a:gd name="T21" fmla="*/ 31 h 68"/>
                <a:gd name="T22" fmla="*/ 6 w 44"/>
                <a:gd name="T23" fmla="*/ 26 h 68"/>
                <a:gd name="T24" fmla="*/ 6 w 44"/>
                <a:gd name="T25" fmla="*/ 23 h 68"/>
                <a:gd name="T26" fmla="*/ 9 w 44"/>
                <a:gd name="T27" fmla="*/ 18 h 68"/>
                <a:gd name="T28" fmla="*/ 13 w 44"/>
                <a:gd name="T29" fmla="*/ 15 h 68"/>
                <a:gd name="T30" fmla="*/ 13 w 44"/>
                <a:gd name="T31" fmla="*/ 10 h 68"/>
                <a:gd name="T32" fmla="*/ 16 w 44"/>
                <a:gd name="T33" fmla="*/ 6 h 68"/>
                <a:gd name="T34" fmla="*/ 22 w 44"/>
                <a:gd name="T35" fmla="*/ 1 h 68"/>
                <a:gd name="T36" fmla="*/ 16 w 44"/>
                <a:gd name="T37" fmla="*/ 0 h 68"/>
                <a:gd name="T38" fmla="*/ 9 w 44"/>
                <a:gd name="T39" fmla="*/ 5 h 68"/>
                <a:gd name="T40" fmla="*/ 6 w 44"/>
                <a:gd name="T41" fmla="*/ 8 h 68"/>
                <a:gd name="T42" fmla="*/ 3 w 44"/>
                <a:gd name="T43" fmla="*/ 13 h 68"/>
                <a:gd name="T44" fmla="*/ 3 w 44"/>
                <a:gd name="T45" fmla="*/ 18 h 68"/>
                <a:gd name="T46" fmla="*/ 0 w 44"/>
                <a:gd name="T47" fmla="*/ 23 h 68"/>
                <a:gd name="T48" fmla="*/ 0 w 44"/>
                <a:gd name="T49" fmla="*/ 26 h 68"/>
                <a:gd name="T50" fmla="*/ 0 w 44"/>
                <a:gd name="T51" fmla="*/ 31 h 68"/>
                <a:gd name="T52" fmla="*/ 3 w 44"/>
                <a:gd name="T53" fmla="*/ 36 h 68"/>
                <a:gd name="T54" fmla="*/ 3 w 44"/>
                <a:gd name="T55" fmla="*/ 41 h 68"/>
                <a:gd name="T56" fmla="*/ 6 w 44"/>
                <a:gd name="T57" fmla="*/ 46 h 68"/>
                <a:gd name="T58" fmla="*/ 13 w 44"/>
                <a:gd name="T59" fmla="*/ 50 h 68"/>
                <a:gd name="T60" fmla="*/ 16 w 44"/>
                <a:gd name="T61" fmla="*/ 55 h 68"/>
                <a:gd name="T62" fmla="*/ 22 w 44"/>
                <a:gd name="T63" fmla="*/ 58 h 68"/>
                <a:gd name="T64" fmla="*/ 25 w 44"/>
                <a:gd name="T65" fmla="*/ 61 h 68"/>
                <a:gd name="T66" fmla="*/ 35 w 44"/>
                <a:gd name="T67" fmla="*/ 65 h 68"/>
                <a:gd name="T68" fmla="*/ 41 w 44"/>
                <a:gd name="T69" fmla="*/ 68 h 68"/>
                <a:gd name="T70" fmla="*/ 44 w 44"/>
                <a:gd name="T71" fmla="*/ 68 h 68"/>
                <a:gd name="T72" fmla="*/ 41 w 44"/>
                <a:gd name="T73" fmla="*/ 68 h 68"/>
                <a:gd name="T74" fmla="*/ 44 w 44"/>
                <a:gd name="T75" fmla="*/ 68 h 68"/>
                <a:gd name="T76" fmla="*/ 44 w 44"/>
                <a:gd name="T77" fmla="*/ 68 h 68"/>
                <a:gd name="T78" fmla="*/ 44 w 44"/>
                <a:gd name="T79" fmla="*/ 6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4" h="68">
                  <a:moveTo>
                    <a:pt x="44" y="65"/>
                  </a:moveTo>
                  <a:lnTo>
                    <a:pt x="44" y="65"/>
                  </a:lnTo>
                  <a:lnTo>
                    <a:pt x="38" y="63"/>
                  </a:lnTo>
                  <a:lnTo>
                    <a:pt x="31" y="60"/>
                  </a:lnTo>
                  <a:lnTo>
                    <a:pt x="25" y="56"/>
                  </a:lnTo>
                  <a:lnTo>
                    <a:pt x="22" y="51"/>
                  </a:lnTo>
                  <a:lnTo>
                    <a:pt x="19" y="48"/>
                  </a:lnTo>
                  <a:lnTo>
                    <a:pt x="13" y="45"/>
                  </a:lnTo>
                  <a:lnTo>
                    <a:pt x="13" y="40"/>
                  </a:lnTo>
                  <a:lnTo>
                    <a:pt x="9" y="36"/>
                  </a:lnTo>
                  <a:lnTo>
                    <a:pt x="9" y="31"/>
                  </a:lnTo>
                  <a:lnTo>
                    <a:pt x="6" y="26"/>
                  </a:lnTo>
                  <a:lnTo>
                    <a:pt x="6" y="23"/>
                  </a:lnTo>
                  <a:lnTo>
                    <a:pt x="9" y="18"/>
                  </a:lnTo>
                  <a:lnTo>
                    <a:pt x="13" y="15"/>
                  </a:lnTo>
                  <a:lnTo>
                    <a:pt x="13" y="10"/>
                  </a:lnTo>
                  <a:lnTo>
                    <a:pt x="16" y="6"/>
                  </a:lnTo>
                  <a:lnTo>
                    <a:pt x="22" y="1"/>
                  </a:lnTo>
                  <a:lnTo>
                    <a:pt x="16" y="0"/>
                  </a:lnTo>
                  <a:lnTo>
                    <a:pt x="9" y="5"/>
                  </a:lnTo>
                  <a:lnTo>
                    <a:pt x="6" y="8"/>
                  </a:lnTo>
                  <a:lnTo>
                    <a:pt x="3" y="13"/>
                  </a:lnTo>
                  <a:lnTo>
                    <a:pt x="3" y="18"/>
                  </a:lnTo>
                  <a:lnTo>
                    <a:pt x="0" y="23"/>
                  </a:lnTo>
                  <a:lnTo>
                    <a:pt x="0" y="26"/>
                  </a:lnTo>
                  <a:lnTo>
                    <a:pt x="0" y="31"/>
                  </a:lnTo>
                  <a:lnTo>
                    <a:pt x="3" y="36"/>
                  </a:lnTo>
                  <a:lnTo>
                    <a:pt x="3" y="41"/>
                  </a:lnTo>
                  <a:lnTo>
                    <a:pt x="6" y="46"/>
                  </a:lnTo>
                  <a:lnTo>
                    <a:pt x="13" y="50"/>
                  </a:lnTo>
                  <a:lnTo>
                    <a:pt x="16" y="55"/>
                  </a:lnTo>
                  <a:lnTo>
                    <a:pt x="22" y="58"/>
                  </a:lnTo>
                  <a:lnTo>
                    <a:pt x="25" y="61"/>
                  </a:lnTo>
                  <a:lnTo>
                    <a:pt x="35" y="65"/>
                  </a:lnTo>
                  <a:lnTo>
                    <a:pt x="41" y="68"/>
                  </a:lnTo>
                  <a:lnTo>
                    <a:pt x="44" y="68"/>
                  </a:lnTo>
                  <a:lnTo>
                    <a:pt x="41" y="68"/>
                  </a:lnTo>
                  <a:lnTo>
                    <a:pt x="44" y="68"/>
                  </a:lnTo>
                  <a:lnTo>
                    <a:pt x="44" y="68"/>
                  </a:lnTo>
                  <a:lnTo>
                    <a:pt x="44"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3" name="Freeform 18">
              <a:extLst>
                <a:ext uri="{FF2B5EF4-FFF2-40B4-BE49-F238E27FC236}">
                  <a16:creationId xmlns:a16="http://schemas.microsoft.com/office/drawing/2014/main" id="{583171E9-EA77-0245-7D47-91F9F4144E6C}"/>
                </a:ext>
              </a:extLst>
            </p:cNvPr>
            <p:cNvSpPr>
              <a:spLocks/>
            </p:cNvSpPr>
            <p:nvPr/>
          </p:nvSpPr>
          <p:spPr bwMode="auto">
            <a:xfrm>
              <a:off x="4473" y="668"/>
              <a:ext cx="683" cy="84"/>
            </a:xfrm>
            <a:custGeom>
              <a:avLst/>
              <a:gdLst>
                <a:gd name="T0" fmla="*/ 676 w 683"/>
                <a:gd name="T1" fmla="*/ 4 h 84"/>
                <a:gd name="T2" fmla="*/ 680 w 683"/>
                <a:gd name="T3" fmla="*/ 0 h 84"/>
                <a:gd name="T4" fmla="*/ 0 w 683"/>
                <a:gd name="T5" fmla="*/ 81 h 84"/>
                <a:gd name="T6" fmla="*/ 0 w 683"/>
                <a:gd name="T7" fmla="*/ 84 h 84"/>
                <a:gd name="T8" fmla="*/ 680 w 683"/>
                <a:gd name="T9" fmla="*/ 4 h 84"/>
                <a:gd name="T10" fmla="*/ 683 w 683"/>
                <a:gd name="T11" fmla="*/ 2 h 84"/>
                <a:gd name="T12" fmla="*/ 680 w 683"/>
                <a:gd name="T13" fmla="*/ 4 h 84"/>
                <a:gd name="T14" fmla="*/ 683 w 683"/>
                <a:gd name="T15" fmla="*/ 4 h 84"/>
                <a:gd name="T16" fmla="*/ 683 w 683"/>
                <a:gd name="T17" fmla="*/ 2 h 84"/>
                <a:gd name="T18" fmla="*/ 676 w 683"/>
                <a:gd name="T19"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76" y="4"/>
                  </a:moveTo>
                  <a:lnTo>
                    <a:pt x="680" y="0"/>
                  </a:lnTo>
                  <a:lnTo>
                    <a:pt x="0" y="81"/>
                  </a:lnTo>
                  <a:lnTo>
                    <a:pt x="0" y="84"/>
                  </a:lnTo>
                  <a:lnTo>
                    <a:pt x="680" y="4"/>
                  </a:lnTo>
                  <a:lnTo>
                    <a:pt x="683" y="2"/>
                  </a:lnTo>
                  <a:lnTo>
                    <a:pt x="680" y="4"/>
                  </a:lnTo>
                  <a:lnTo>
                    <a:pt x="683" y="4"/>
                  </a:lnTo>
                  <a:lnTo>
                    <a:pt x="683" y="2"/>
                  </a:lnTo>
                  <a:lnTo>
                    <a:pt x="6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4" name="Freeform 19">
              <a:extLst>
                <a:ext uri="{FF2B5EF4-FFF2-40B4-BE49-F238E27FC236}">
                  <a16:creationId xmlns:a16="http://schemas.microsoft.com/office/drawing/2014/main" id="{DE17C318-15C4-7DA2-8DB5-A2F6C64C3EFB}"/>
                </a:ext>
              </a:extLst>
            </p:cNvPr>
            <p:cNvSpPr>
              <a:spLocks/>
            </p:cNvSpPr>
            <p:nvPr/>
          </p:nvSpPr>
          <p:spPr bwMode="auto">
            <a:xfrm>
              <a:off x="5121" y="603"/>
              <a:ext cx="35" cy="69"/>
            </a:xfrm>
            <a:custGeom>
              <a:avLst/>
              <a:gdLst>
                <a:gd name="T0" fmla="*/ 6 w 35"/>
                <a:gd name="T1" fmla="*/ 5 h 69"/>
                <a:gd name="T2" fmla="*/ 0 w 35"/>
                <a:gd name="T3" fmla="*/ 4 h 69"/>
                <a:gd name="T4" fmla="*/ 28 w 35"/>
                <a:gd name="T5" fmla="*/ 69 h 69"/>
                <a:gd name="T6" fmla="*/ 35 w 35"/>
                <a:gd name="T7" fmla="*/ 67 h 69"/>
                <a:gd name="T8" fmla="*/ 10 w 35"/>
                <a:gd name="T9" fmla="*/ 2 h 69"/>
                <a:gd name="T10" fmla="*/ 3 w 35"/>
                <a:gd name="T11" fmla="*/ 0 h 69"/>
                <a:gd name="T12" fmla="*/ 10 w 35"/>
                <a:gd name="T13" fmla="*/ 2 h 69"/>
                <a:gd name="T14" fmla="*/ 6 w 35"/>
                <a:gd name="T15" fmla="*/ 0 h 69"/>
                <a:gd name="T16" fmla="*/ 3 w 35"/>
                <a:gd name="T17" fmla="*/ 0 h 69"/>
                <a:gd name="T18" fmla="*/ 6 w 35"/>
                <a:gd name="T19" fmla="*/ 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69">
                  <a:moveTo>
                    <a:pt x="6" y="5"/>
                  </a:moveTo>
                  <a:lnTo>
                    <a:pt x="0" y="4"/>
                  </a:lnTo>
                  <a:lnTo>
                    <a:pt x="28" y="69"/>
                  </a:lnTo>
                  <a:lnTo>
                    <a:pt x="35" y="67"/>
                  </a:lnTo>
                  <a:lnTo>
                    <a:pt x="10" y="2"/>
                  </a:lnTo>
                  <a:lnTo>
                    <a:pt x="3" y="0"/>
                  </a:lnTo>
                  <a:lnTo>
                    <a:pt x="10" y="2"/>
                  </a:lnTo>
                  <a:lnTo>
                    <a:pt x="6" y="0"/>
                  </a:lnTo>
                  <a:lnTo>
                    <a:pt x="3" y="0"/>
                  </a:lnTo>
                  <a:lnTo>
                    <a:pt x="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5" name="Freeform 20">
              <a:extLst>
                <a:ext uri="{FF2B5EF4-FFF2-40B4-BE49-F238E27FC236}">
                  <a16:creationId xmlns:a16="http://schemas.microsoft.com/office/drawing/2014/main" id="{E13017F9-64A3-061D-B630-1DDF0F1D3091}"/>
                </a:ext>
              </a:extLst>
            </p:cNvPr>
            <p:cNvSpPr>
              <a:spLocks/>
            </p:cNvSpPr>
            <p:nvPr/>
          </p:nvSpPr>
          <p:spPr bwMode="auto">
            <a:xfrm>
              <a:off x="4445" y="603"/>
              <a:ext cx="682" cy="84"/>
            </a:xfrm>
            <a:custGeom>
              <a:avLst/>
              <a:gdLst>
                <a:gd name="T0" fmla="*/ 6 w 682"/>
                <a:gd name="T1" fmla="*/ 82 h 84"/>
                <a:gd name="T2" fmla="*/ 3 w 682"/>
                <a:gd name="T3" fmla="*/ 84 h 84"/>
                <a:gd name="T4" fmla="*/ 682 w 682"/>
                <a:gd name="T5" fmla="*/ 5 h 84"/>
                <a:gd name="T6" fmla="*/ 679 w 682"/>
                <a:gd name="T7" fmla="*/ 0 h 84"/>
                <a:gd name="T8" fmla="*/ 3 w 682"/>
                <a:gd name="T9" fmla="*/ 79 h 84"/>
                <a:gd name="T10" fmla="*/ 0 w 682"/>
                <a:gd name="T11" fmla="*/ 81 h 84"/>
                <a:gd name="T12" fmla="*/ 3 w 682"/>
                <a:gd name="T13" fmla="*/ 79 h 84"/>
                <a:gd name="T14" fmla="*/ 0 w 682"/>
                <a:gd name="T15" fmla="*/ 81 h 84"/>
                <a:gd name="T16" fmla="*/ 0 w 682"/>
                <a:gd name="T17" fmla="*/ 81 h 84"/>
                <a:gd name="T18" fmla="*/ 6 w 682"/>
                <a:gd name="T19" fmla="*/ 8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2" h="84">
                  <a:moveTo>
                    <a:pt x="6" y="82"/>
                  </a:moveTo>
                  <a:lnTo>
                    <a:pt x="3" y="84"/>
                  </a:lnTo>
                  <a:lnTo>
                    <a:pt x="682" y="5"/>
                  </a:lnTo>
                  <a:lnTo>
                    <a:pt x="679" y="0"/>
                  </a:lnTo>
                  <a:lnTo>
                    <a:pt x="3" y="79"/>
                  </a:lnTo>
                  <a:lnTo>
                    <a:pt x="0" y="81"/>
                  </a:lnTo>
                  <a:lnTo>
                    <a:pt x="3" y="79"/>
                  </a:lnTo>
                  <a:lnTo>
                    <a:pt x="0" y="81"/>
                  </a:lnTo>
                  <a:lnTo>
                    <a:pt x="0" y="81"/>
                  </a:lnTo>
                  <a:lnTo>
                    <a:pt x="6"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6" name="Freeform 21">
              <a:extLst>
                <a:ext uri="{FF2B5EF4-FFF2-40B4-BE49-F238E27FC236}">
                  <a16:creationId xmlns:a16="http://schemas.microsoft.com/office/drawing/2014/main" id="{583A7EB6-B444-3E61-676C-400F7AF85749}"/>
                </a:ext>
              </a:extLst>
            </p:cNvPr>
            <p:cNvSpPr>
              <a:spLocks/>
            </p:cNvSpPr>
            <p:nvPr/>
          </p:nvSpPr>
          <p:spPr bwMode="auto">
            <a:xfrm>
              <a:off x="4416" y="561"/>
              <a:ext cx="711" cy="124"/>
            </a:xfrm>
            <a:custGeom>
              <a:avLst/>
              <a:gdLst>
                <a:gd name="T0" fmla="*/ 32 w 711"/>
                <a:gd name="T1" fmla="*/ 124 h 124"/>
                <a:gd name="T2" fmla="*/ 19 w 711"/>
                <a:gd name="T3" fmla="*/ 119 h 124"/>
                <a:gd name="T4" fmla="*/ 10 w 711"/>
                <a:gd name="T5" fmla="*/ 114 h 124"/>
                <a:gd name="T6" fmla="*/ 7 w 711"/>
                <a:gd name="T7" fmla="*/ 107 h 124"/>
                <a:gd name="T8" fmla="*/ 0 w 711"/>
                <a:gd name="T9" fmla="*/ 101 h 124"/>
                <a:gd name="T10" fmla="*/ 0 w 711"/>
                <a:gd name="T11" fmla="*/ 94 h 124"/>
                <a:gd name="T12" fmla="*/ 3 w 711"/>
                <a:gd name="T13" fmla="*/ 89 h 124"/>
                <a:gd name="T14" fmla="*/ 7 w 711"/>
                <a:gd name="T15" fmla="*/ 84 h 124"/>
                <a:gd name="T16" fmla="*/ 13 w 711"/>
                <a:gd name="T17" fmla="*/ 81 h 124"/>
                <a:gd name="T18" fmla="*/ 692 w 711"/>
                <a:gd name="T19" fmla="*/ 0 h 124"/>
                <a:gd name="T20" fmla="*/ 711 w 711"/>
                <a:gd name="T21" fmla="*/ 46 h 124"/>
                <a:gd name="T22" fmla="*/ 32 w 711"/>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1" h="124">
                  <a:moveTo>
                    <a:pt x="32" y="124"/>
                  </a:moveTo>
                  <a:lnTo>
                    <a:pt x="19" y="119"/>
                  </a:lnTo>
                  <a:lnTo>
                    <a:pt x="10" y="114"/>
                  </a:lnTo>
                  <a:lnTo>
                    <a:pt x="7" y="107"/>
                  </a:lnTo>
                  <a:lnTo>
                    <a:pt x="0" y="101"/>
                  </a:lnTo>
                  <a:lnTo>
                    <a:pt x="0" y="94"/>
                  </a:lnTo>
                  <a:lnTo>
                    <a:pt x="3" y="89"/>
                  </a:lnTo>
                  <a:lnTo>
                    <a:pt x="7" y="84"/>
                  </a:lnTo>
                  <a:lnTo>
                    <a:pt x="13" y="81"/>
                  </a:lnTo>
                  <a:lnTo>
                    <a:pt x="692" y="0"/>
                  </a:lnTo>
                  <a:lnTo>
                    <a:pt x="711" y="46"/>
                  </a:lnTo>
                  <a:lnTo>
                    <a:pt x="32" y="1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7" name="Freeform 22">
              <a:extLst>
                <a:ext uri="{FF2B5EF4-FFF2-40B4-BE49-F238E27FC236}">
                  <a16:creationId xmlns:a16="http://schemas.microsoft.com/office/drawing/2014/main" id="{A48F6F90-CBD6-D5B0-3965-0C6D0E0D441A}"/>
                </a:ext>
              </a:extLst>
            </p:cNvPr>
            <p:cNvSpPr>
              <a:spLocks/>
            </p:cNvSpPr>
            <p:nvPr/>
          </p:nvSpPr>
          <p:spPr bwMode="auto">
            <a:xfrm>
              <a:off x="4413" y="638"/>
              <a:ext cx="38" cy="49"/>
            </a:xfrm>
            <a:custGeom>
              <a:avLst/>
              <a:gdLst>
                <a:gd name="T0" fmla="*/ 16 w 38"/>
                <a:gd name="T1" fmla="*/ 0 h 49"/>
                <a:gd name="T2" fmla="*/ 16 w 38"/>
                <a:gd name="T3" fmla="*/ 2 h 49"/>
                <a:gd name="T4" fmla="*/ 6 w 38"/>
                <a:gd name="T5" fmla="*/ 5 h 49"/>
                <a:gd name="T6" fmla="*/ 3 w 38"/>
                <a:gd name="T7" fmla="*/ 12 h 49"/>
                <a:gd name="T8" fmla="*/ 0 w 38"/>
                <a:gd name="T9" fmla="*/ 17 h 49"/>
                <a:gd name="T10" fmla="*/ 0 w 38"/>
                <a:gd name="T11" fmla="*/ 25 h 49"/>
                <a:gd name="T12" fmla="*/ 3 w 38"/>
                <a:gd name="T13" fmla="*/ 32 h 49"/>
                <a:gd name="T14" fmla="*/ 13 w 38"/>
                <a:gd name="T15" fmla="*/ 39 h 49"/>
                <a:gd name="T16" fmla="*/ 22 w 38"/>
                <a:gd name="T17" fmla="*/ 44 h 49"/>
                <a:gd name="T18" fmla="*/ 35 w 38"/>
                <a:gd name="T19" fmla="*/ 49 h 49"/>
                <a:gd name="T20" fmla="*/ 38 w 38"/>
                <a:gd name="T21" fmla="*/ 46 h 49"/>
                <a:gd name="T22" fmla="*/ 25 w 38"/>
                <a:gd name="T23" fmla="*/ 42 h 49"/>
                <a:gd name="T24" fmla="*/ 16 w 38"/>
                <a:gd name="T25" fmla="*/ 37 h 49"/>
                <a:gd name="T26" fmla="*/ 13 w 38"/>
                <a:gd name="T27" fmla="*/ 30 h 49"/>
                <a:gd name="T28" fmla="*/ 10 w 38"/>
                <a:gd name="T29" fmla="*/ 24 h 49"/>
                <a:gd name="T30" fmla="*/ 6 w 38"/>
                <a:gd name="T31" fmla="*/ 17 h 49"/>
                <a:gd name="T32" fmla="*/ 10 w 38"/>
                <a:gd name="T33" fmla="*/ 12 h 49"/>
                <a:gd name="T34" fmla="*/ 13 w 38"/>
                <a:gd name="T35" fmla="*/ 7 h 49"/>
                <a:gd name="T36" fmla="*/ 19 w 38"/>
                <a:gd name="T37" fmla="*/ 4 h 49"/>
                <a:gd name="T38" fmla="*/ 19 w 38"/>
                <a:gd name="T39" fmla="*/ 5 h 49"/>
                <a:gd name="T40" fmla="*/ 16 w 38"/>
                <a:gd name="T41" fmla="*/ 0 h 49"/>
                <a:gd name="T42" fmla="*/ 16 w 38"/>
                <a:gd name="T43" fmla="*/ 0 h 49"/>
                <a:gd name="T44" fmla="*/ 16 w 38"/>
                <a:gd name="T45" fmla="*/ 2 h 49"/>
                <a:gd name="T46" fmla="*/ 16 w 38"/>
                <a:gd name="T4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9">
                  <a:moveTo>
                    <a:pt x="16" y="0"/>
                  </a:moveTo>
                  <a:lnTo>
                    <a:pt x="16" y="2"/>
                  </a:lnTo>
                  <a:lnTo>
                    <a:pt x="6" y="5"/>
                  </a:lnTo>
                  <a:lnTo>
                    <a:pt x="3" y="12"/>
                  </a:lnTo>
                  <a:lnTo>
                    <a:pt x="0" y="17"/>
                  </a:lnTo>
                  <a:lnTo>
                    <a:pt x="0" y="25"/>
                  </a:lnTo>
                  <a:lnTo>
                    <a:pt x="3" y="32"/>
                  </a:lnTo>
                  <a:lnTo>
                    <a:pt x="13" y="39"/>
                  </a:lnTo>
                  <a:lnTo>
                    <a:pt x="22" y="44"/>
                  </a:lnTo>
                  <a:lnTo>
                    <a:pt x="35" y="49"/>
                  </a:lnTo>
                  <a:lnTo>
                    <a:pt x="38" y="46"/>
                  </a:lnTo>
                  <a:lnTo>
                    <a:pt x="25" y="42"/>
                  </a:lnTo>
                  <a:lnTo>
                    <a:pt x="16" y="37"/>
                  </a:lnTo>
                  <a:lnTo>
                    <a:pt x="13" y="30"/>
                  </a:lnTo>
                  <a:lnTo>
                    <a:pt x="10" y="24"/>
                  </a:lnTo>
                  <a:lnTo>
                    <a:pt x="6" y="17"/>
                  </a:lnTo>
                  <a:lnTo>
                    <a:pt x="10" y="12"/>
                  </a:lnTo>
                  <a:lnTo>
                    <a:pt x="13" y="7"/>
                  </a:lnTo>
                  <a:lnTo>
                    <a:pt x="19" y="4"/>
                  </a:lnTo>
                  <a:lnTo>
                    <a:pt x="19" y="5"/>
                  </a:lnTo>
                  <a:lnTo>
                    <a:pt x="16" y="0"/>
                  </a:lnTo>
                  <a:lnTo>
                    <a:pt x="16" y="0"/>
                  </a:lnTo>
                  <a:lnTo>
                    <a:pt x="16" y="2"/>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8" name="Freeform 23">
              <a:extLst>
                <a:ext uri="{FF2B5EF4-FFF2-40B4-BE49-F238E27FC236}">
                  <a16:creationId xmlns:a16="http://schemas.microsoft.com/office/drawing/2014/main" id="{28D3A821-C4EB-DB07-E7E8-C24CC1D09389}"/>
                </a:ext>
              </a:extLst>
            </p:cNvPr>
            <p:cNvSpPr>
              <a:spLocks/>
            </p:cNvSpPr>
            <p:nvPr/>
          </p:nvSpPr>
          <p:spPr bwMode="auto">
            <a:xfrm>
              <a:off x="4429" y="560"/>
              <a:ext cx="683" cy="83"/>
            </a:xfrm>
            <a:custGeom>
              <a:avLst/>
              <a:gdLst>
                <a:gd name="T0" fmla="*/ 683 w 683"/>
                <a:gd name="T1" fmla="*/ 1 h 83"/>
                <a:gd name="T2" fmla="*/ 679 w 683"/>
                <a:gd name="T3" fmla="*/ 0 h 83"/>
                <a:gd name="T4" fmla="*/ 0 w 683"/>
                <a:gd name="T5" fmla="*/ 78 h 83"/>
                <a:gd name="T6" fmla="*/ 3 w 683"/>
                <a:gd name="T7" fmla="*/ 83 h 83"/>
                <a:gd name="T8" fmla="*/ 679 w 683"/>
                <a:gd name="T9" fmla="*/ 3 h 83"/>
                <a:gd name="T10" fmla="*/ 676 w 683"/>
                <a:gd name="T11" fmla="*/ 3 h 83"/>
                <a:gd name="T12" fmla="*/ 683 w 683"/>
                <a:gd name="T13" fmla="*/ 1 h 83"/>
                <a:gd name="T14" fmla="*/ 683 w 683"/>
                <a:gd name="T15" fmla="*/ 0 h 83"/>
                <a:gd name="T16" fmla="*/ 679 w 683"/>
                <a:gd name="T17" fmla="*/ 0 h 83"/>
                <a:gd name="T18" fmla="*/ 683 w 683"/>
                <a:gd name="T19" fmla="*/ 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3">
                  <a:moveTo>
                    <a:pt x="683" y="1"/>
                  </a:moveTo>
                  <a:lnTo>
                    <a:pt x="679" y="0"/>
                  </a:lnTo>
                  <a:lnTo>
                    <a:pt x="0" y="78"/>
                  </a:lnTo>
                  <a:lnTo>
                    <a:pt x="3" y="83"/>
                  </a:lnTo>
                  <a:lnTo>
                    <a:pt x="679" y="3"/>
                  </a:lnTo>
                  <a:lnTo>
                    <a:pt x="676" y="3"/>
                  </a:lnTo>
                  <a:lnTo>
                    <a:pt x="683" y="1"/>
                  </a:lnTo>
                  <a:lnTo>
                    <a:pt x="683" y="0"/>
                  </a:lnTo>
                  <a:lnTo>
                    <a:pt x="679" y="0"/>
                  </a:lnTo>
                  <a:lnTo>
                    <a:pt x="68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9" name="Freeform 24">
              <a:extLst>
                <a:ext uri="{FF2B5EF4-FFF2-40B4-BE49-F238E27FC236}">
                  <a16:creationId xmlns:a16="http://schemas.microsoft.com/office/drawing/2014/main" id="{1E14D555-FBC6-82AD-8AC9-87E54C3DADD1}"/>
                </a:ext>
              </a:extLst>
            </p:cNvPr>
            <p:cNvSpPr>
              <a:spLocks/>
            </p:cNvSpPr>
            <p:nvPr/>
          </p:nvSpPr>
          <p:spPr bwMode="auto">
            <a:xfrm>
              <a:off x="5105" y="561"/>
              <a:ext cx="26" cy="47"/>
            </a:xfrm>
            <a:custGeom>
              <a:avLst/>
              <a:gdLst>
                <a:gd name="T0" fmla="*/ 22 w 26"/>
                <a:gd name="T1" fmla="*/ 47 h 47"/>
                <a:gd name="T2" fmla="*/ 26 w 26"/>
                <a:gd name="T3" fmla="*/ 46 h 47"/>
                <a:gd name="T4" fmla="*/ 7 w 26"/>
                <a:gd name="T5" fmla="*/ 0 h 47"/>
                <a:gd name="T6" fmla="*/ 0 w 26"/>
                <a:gd name="T7" fmla="*/ 2 h 47"/>
                <a:gd name="T8" fmla="*/ 19 w 26"/>
                <a:gd name="T9" fmla="*/ 46 h 47"/>
                <a:gd name="T10" fmla="*/ 19 w 26"/>
                <a:gd name="T11" fmla="*/ 44 h 47"/>
                <a:gd name="T12" fmla="*/ 22 w 26"/>
                <a:gd name="T13" fmla="*/ 47 h 47"/>
                <a:gd name="T14" fmla="*/ 26 w 26"/>
                <a:gd name="T15" fmla="*/ 47 h 47"/>
                <a:gd name="T16" fmla="*/ 26 w 26"/>
                <a:gd name="T17" fmla="*/ 46 h 47"/>
                <a:gd name="T18" fmla="*/ 22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2" y="47"/>
                  </a:moveTo>
                  <a:lnTo>
                    <a:pt x="26" y="46"/>
                  </a:lnTo>
                  <a:lnTo>
                    <a:pt x="7" y="0"/>
                  </a:lnTo>
                  <a:lnTo>
                    <a:pt x="0" y="2"/>
                  </a:lnTo>
                  <a:lnTo>
                    <a:pt x="19" y="46"/>
                  </a:lnTo>
                  <a:lnTo>
                    <a:pt x="19" y="44"/>
                  </a:lnTo>
                  <a:lnTo>
                    <a:pt x="22" y="47"/>
                  </a:lnTo>
                  <a:lnTo>
                    <a:pt x="26" y="47"/>
                  </a:lnTo>
                  <a:lnTo>
                    <a:pt x="26" y="46"/>
                  </a:lnTo>
                  <a:lnTo>
                    <a:pt x="22"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0" name="Freeform 25">
              <a:extLst>
                <a:ext uri="{FF2B5EF4-FFF2-40B4-BE49-F238E27FC236}">
                  <a16:creationId xmlns:a16="http://schemas.microsoft.com/office/drawing/2014/main" id="{CDF805FC-0213-9A8C-2459-CF388A782B4A}"/>
                </a:ext>
              </a:extLst>
            </p:cNvPr>
            <p:cNvSpPr>
              <a:spLocks/>
            </p:cNvSpPr>
            <p:nvPr/>
          </p:nvSpPr>
          <p:spPr bwMode="auto">
            <a:xfrm>
              <a:off x="4448" y="605"/>
              <a:ext cx="679" cy="82"/>
            </a:xfrm>
            <a:custGeom>
              <a:avLst/>
              <a:gdLst>
                <a:gd name="T0" fmla="*/ 0 w 679"/>
                <a:gd name="T1" fmla="*/ 82 h 82"/>
                <a:gd name="T2" fmla="*/ 0 w 679"/>
                <a:gd name="T3" fmla="*/ 82 h 82"/>
                <a:gd name="T4" fmla="*/ 679 w 679"/>
                <a:gd name="T5" fmla="*/ 3 h 82"/>
                <a:gd name="T6" fmla="*/ 676 w 679"/>
                <a:gd name="T7" fmla="*/ 0 h 82"/>
                <a:gd name="T8" fmla="*/ 0 w 679"/>
                <a:gd name="T9" fmla="*/ 79 h 82"/>
                <a:gd name="T10" fmla="*/ 3 w 679"/>
                <a:gd name="T11" fmla="*/ 79 h 82"/>
                <a:gd name="T12" fmla="*/ 0 w 679"/>
                <a:gd name="T13" fmla="*/ 82 h 82"/>
                <a:gd name="T14" fmla="*/ 0 w 679"/>
                <a:gd name="T15" fmla="*/ 82 h 82"/>
                <a:gd name="T16" fmla="*/ 0 w 679"/>
                <a:gd name="T17" fmla="*/ 82 h 82"/>
                <a:gd name="T18" fmla="*/ 0 w 679"/>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9" h="82">
                  <a:moveTo>
                    <a:pt x="0" y="82"/>
                  </a:moveTo>
                  <a:lnTo>
                    <a:pt x="0" y="82"/>
                  </a:lnTo>
                  <a:lnTo>
                    <a:pt x="679" y="3"/>
                  </a:lnTo>
                  <a:lnTo>
                    <a:pt x="676" y="0"/>
                  </a:lnTo>
                  <a:lnTo>
                    <a:pt x="0" y="79"/>
                  </a:lnTo>
                  <a:lnTo>
                    <a:pt x="3" y="79"/>
                  </a:lnTo>
                  <a:lnTo>
                    <a:pt x="0" y="82"/>
                  </a:lnTo>
                  <a:lnTo>
                    <a:pt x="0" y="82"/>
                  </a:lnTo>
                  <a:lnTo>
                    <a:pt x="0"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1" name="Freeform 26">
              <a:extLst>
                <a:ext uri="{FF2B5EF4-FFF2-40B4-BE49-F238E27FC236}">
                  <a16:creationId xmlns:a16="http://schemas.microsoft.com/office/drawing/2014/main" id="{4A4CEBE6-42C2-8BAB-9B83-D766A5794F0E}"/>
                </a:ext>
              </a:extLst>
            </p:cNvPr>
            <p:cNvSpPr>
              <a:spLocks/>
            </p:cNvSpPr>
            <p:nvPr/>
          </p:nvSpPr>
          <p:spPr bwMode="auto">
            <a:xfrm>
              <a:off x="4460" y="670"/>
              <a:ext cx="712" cy="124"/>
            </a:xfrm>
            <a:custGeom>
              <a:avLst/>
              <a:gdLst>
                <a:gd name="T0" fmla="*/ 32 w 712"/>
                <a:gd name="T1" fmla="*/ 124 h 124"/>
                <a:gd name="T2" fmla="*/ 19 w 712"/>
                <a:gd name="T3" fmla="*/ 121 h 124"/>
                <a:gd name="T4" fmla="*/ 10 w 712"/>
                <a:gd name="T5" fmla="*/ 116 h 124"/>
                <a:gd name="T6" fmla="*/ 4 w 712"/>
                <a:gd name="T7" fmla="*/ 111 h 124"/>
                <a:gd name="T8" fmla="*/ 0 w 712"/>
                <a:gd name="T9" fmla="*/ 104 h 124"/>
                <a:gd name="T10" fmla="*/ 0 w 712"/>
                <a:gd name="T11" fmla="*/ 99 h 124"/>
                <a:gd name="T12" fmla="*/ 4 w 712"/>
                <a:gd name="T13" fmla="*/ 92 h 124"/>
                <a:gd name="T14" fmla="*/ 7 w 712"/>
                <a:gd name="T15" fmla="*/ 85 h 124"/>
                <a:gd name="T16" fmla="*/ 13 w 712"/>
                <a:gd name="T17" fmla="*/ 80 h 124"/>
                <a:gd name="T18" fmla="*/ 693 w 712"/>
                <a:gd name="T19" fmla="*/ 0 h 124"/>
                <a:gd name="T20" fmla="*/ 712 w 712"/>
                <a:gd name="T21" fmla="*/ 45 h 124"/>
                <a:gd name="T22" fmla="*/ 32 w 712"/>
                <a:gd name="T2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2" h="124">
                  <a:moveTo>
                    <a:pt x="32" y="124"/>
                  </a:moveTo>
                  <a:lnTo>
                    <a:pt x="19" y="121"/>
                  </a:lnTo>
                  <a:lnTo>
                    <a:pt x="10" y="116"/>
                  </a:lnTo>
                  <a:lnTo>
                    <a:pt x="4" y="111"/>
                  </a:lnTo>
                  <a:lnTo>
                    <a:pt x="0" y="104"/>
                  </a:lnTo>
                  <a:lnTo>
                    <a:pt x="0" y="99"/>
                  </a:lnTo>
                  <a:lnTo>
                    <a:pt x="4" y="92"/>
                  </a:lnTo>
                  <a:lnTo>
                    <a:pt x="7" y="85"/>
                  </a:lnTo>
                  <a:lnTo>
                    <a:pt x="13" y="80"/>
                  </a:lnTo>
                  <a:lnTo>
                    <a:pt x="693" y="0"/>
                  </a:lnTo>
                  <a:lnTo>
                    <a:pt x="712" y="45"/>
                  </a:lnTo>
                  <a:lnTo>
                    <a:pt x="32" y="124"/>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32" name="Freeform 27">
              <a:extLst>
                <a:ext uri="{FF2B5EF4-FFF2-40B4-BE49-F238E27FC236}">
                  <a16:creationId xmlns:a16="http://schemas.microsoft.com/office/drawing/2014/main" id="{4E77DD2A-FDFE-0F69-3EF3-059015242D8C}"/>
                </a:ext>
              </a:extLst>
            </p:cNvPr>
            <p:cNvSpPr>
              <a:spLocks/>
            </p:cNvSpPr>
            <p:nvPr/>
          </p:nvSpPr>
          <p:spPr bwMode="auto">
            <a:xfrm>
              <a:off x="4457" y="749"/>
              <a:ext cx="38" cy="47"/>
            </a:xfrm>
            <a:custGeom>
              <a:avLst/>
              <a:gdLst>
                <a:gd name="T0" fmla="*/ 16 w 38"/>
                <a:gd name="T1" fmla="*/ 0 h 47"/>
                <a:gd name="T2" fmla="*/ 16 w 38"/>
                <a:gd name="T3" fmla="*/ 0 h 47"/>
                <a:gd name="T4" fmla="*/ 7 w 38"/>
                <a:gd name="T5" fmla="*/ 6 h 47"/>
                <a:gd name="T6" fmla="*/ 3 w 38"/>
                <a:gd name="T7" fmla="*/ 13 h 47"/>
                <a:gd name="T8" fmla="*/ 0 w 38"/>
                <a:gd name="T9" fmla="*/ 20 h 47"/>
                <a:gd name="T10" fmla="*/ 0 w 38"/>
                <a:gd name="T11" fmla="*/ 27 h 47"/>
                <a:gd name="T12" fmla="*/ 3 w 38"/>
                <a:gd name="T13" fmla="*/ 32 h 47"/>
                <a:gd name="T14" fmla="*/ 10 w 38"/>
                <a:gd name="T15" fmla="*/ 38 h 47"/>
                <a:gd name="T16" fmla="*/ 22 w 38"/>
                <a:gd name="T17" fmla="*/ 43 h 47"/>
                <a:gd name="T18" fmla="*/ 35 w 38"/>
                <a:gd name="T19" fmla="*/ 47 h 47"/>
                <a:gd name="T20" fmla="*/ 38 w 38"/>
                <a:gd name="T21" fmla="*/ 43 h 47"/>
                <a:gd name="T22" fmla="*/ 26 w 38"/>
                <a:gd name="T23" fmla="*/ 40 h 47"/>
                <a:gd name="T24" fmla="*/ 16 w 38"/>
                <a:gd name="T25" fmla="*/ 37 h 47"/>
                <a:gd name="T26" fmla="*/ 10 w 38"/>
                <a:gd name="T27" fmla="*/ 32 h 47"/>
                <a:gd name="T28" fmla="*/ 7 w 38"/>
                <a:gd name="T29" fmla="*/ 25 h 47"/>
                <a:gd name="T30" fmla="*/ 7 w 38"/>
                <a:gd name="T31" fmla="*/ 20 h 47"/>
                <a:gd name="T32" fmla="*/ 10 w 38"/>
                <a:gd name="T33" fmla="*/ 13 h 47"/>
                <a:gd name="T34" fmla="*/ 13 w 38"/>
                <a:gd name="T35" fmla="*/ 8 h 47"/>
                <a:gd name="T36" fmla="*/ 19 w 38"/>
                <a:gd name="T37" fmla="*/ 1 h 47"/>
                <a:gd name="T38" fmla="*/ 19 w 38"/>
                <a:gd name="T39" fmla="*/ 3 h 47"/>
                <a:gd name="T40" fmla="*/ 16 w 38"/>
                <a:gd name="T41" fmla="*/ 0 h 47"/>
                <a:gd name="T42" fmla="*/ 16 w 38"/>
                <a:gd name="T43" fmla="*/ 0 h 47"/>
                <a:gd name="T44" fmla="*/ 16 w 38"/>
                <a:gd name="T45" fmla="*/ 0 h 47"/>
                <a:gd name="T46" fmla="*/ 16 w 38"/>
                <a:gd name="T4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7">
                  <a:moveTo>
                    <a:pt x="16" y="0"/>
                  </a:moveTo>
                  <a:lnTo>
                    <a:pt x="16" y="0"/>
                  </a:lnTo>
                  <a:lnTo>
                    <a:pt x="7" y="6"/>
                  </a:lnTo>
                  <a:lnTo>
                    <a:pt x="3" y="13"/>
                  </a:lnTo>
                  <a:lnTo>
                    <a:pt x="0" y="20"/>
                  </a:lnTo>
                  <a:lnTo>
                    <a:pt x="0" y="27"/>
                  </a:lnTo>
                  <a:lnTo>
                    <a:pt x="3" y="32"/>
                  </a:lnTo>
                  <a:lnTo>
                    <a:pt x="10" y="38"/>
                  </a:lnTo>
                  <a:lnTo>
                    <a:pt x="22" y="43"/>
                  </a:lnTo>
                  <a:lnTo>
                    <a:pt x="35" y="47"/>
                  </a:lnTo>
                  <a:lnTo>
                    <a:pt x="38" y="43"/>
                  </a:lnTo>
                  <a:lnTo>
                    <a:pt x="26" y="40"/>
                  </a:lnTo>
                  <a:lnTo>
                    <a:pt x="16" y="37"/>
                  </a:lnTo>
                  <a:lnTo>
                    <a:pt x="10" y="32"/>
                  </a:lnTo>
                  <a:lnTo>
                    <a:pt x="7" y="25"/>
                  </a:lnTo>
                  <a:lnTo>
                    <a:pt x="7" y="20"/>
                  </a:lnTo>
                  <a:lnTo>
                    <a:pt x="10" y="13"/>
                  </a:lnTo>
                  <a:lnTo>
                    <a:pt x="13" y="8"/>
                  </a:lnTo>
                  <a:lnTo>
                    <a:pt x="19" y="1"/>
                  </a:lnTo>
                  <a:lnTo>
                    <a:pt x="19" y="3"/>
                  </a:lnTo>
                  <a:lnTo>
                    <a:pt x="16" y="0"/>
                  </a:lnTo>
                  <a:lnTo>
                    <a:pt x="16" y="0"/>
                  </a:lnTo>
                  <a:lnTo>
                    <a:pt x="1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36" name="Freeform 28">
              <a:extLst>
                <a:ext uri="{FF2B5EF4-FFF2-40B4-BE49-F238E27FC236}">
                  <a16:creationId xmlns:a16="http://schemas.microsoft.com/office/drawing/2014/main" id="{54DE2B15-F354-F9AD-EDF5-4CB871111BE3}"/>
                </a:ext>
              </a:extLst>
            </p:cNvPr>
            <p:cNvSpPr>
              <a:spLocks/>
            </p:cNvSpPr>
            <p:nvPr/>
          </p:nvSpPr>
          <p:spPr bwMode="auto">
            <a:xfrm>
              <a:off x="4473" y="668"/>
              <a:ext cx="683" cy="84"/>
            </a:xfrm>
            <a:custGeom>
              <a:avLst/>
              <a:gdLst>
                <a:gd name="T0" fmla="*/ 683 w 683"/>
                <a:gd name="T1" fmla="*/ 2 h 84"/>
                <a:gd name="T2" fmla="*/ 680 w 683"/>
                <a:gd name="T3" fmla="*/ 0 h 84"/>
                <a:gd name="T4" fmla="*/ 0 w 683"/>
                <a:gd name="T5" fmla="*/ 81 h 84"/>
                <a:gd name="T6" fmla="*/ 3 w 683"/>
                <a:gd name="T7" fmla="*/ 84 h 84"/>
                <a:gd name="T8" fmla="*/ 680 w 683"/>
                <a:gd name="T9" fmla="*/ 6 h 84"/>
                <a:gd name="T10" fmla="*/ 676 w 683"/>
                <a:gd name="T11" fmla="*/ 4 h 84"/>
                <a:gd name="T12" fmla="*/ 683 w 683"/>
                <a:gd name="T13" fmla="*/ 2 h 84"/>
                <a:gd name="T14" fmla="*/ 683 w 683"/>
                <a:gd name="T15" fmla="*/ 0 h 84"/>
                <a:gd name="T16" fmla="*/ 680 w 683"/>
                <a:gd name="T17" fmla="*/ 0 h 84"/>
                <a:gd name="T18" fmla="*/ 683 w 683"/>
                <a:gd name="T19"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84">
                  <a:moveTo>
                    <a:pt x="683" y="2"/>
                  </a:moveTo>
                  <a:lnTo>
                    <a:pt x="680" y="0"/>
                  </a:lnTo>
                  <a:lnTo>
                    <a:pt x="0" y="81"/>
                  </a:lnTo>
                  <a:lnTo>
                    <a:pt x="3" y="84"/>
                  </a:lnTo>
                  <a:lnTo>
                    <a:pt x="680" y="6"/>
                  </a:lnTo>
                  <a:lnTo>
                    <a:pt x="676" y="4"/>
                  </a:lnTo>
                  <a:lnTo>
                    <a:pt x="683" y="2"/>
                  </a:lnTo>
                  <a:lnTo>
                    <a:pt x="683" y="0"/>
                  </a:lnTo>
                  <a:lnTo>
                    <a:pt x="680" y="0"/>
                  </a:lnTo>
                  <a:lnTo>
                    <a:pt x="683"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37" name="Freeform 29">
              <a:extLst>
                <a:ext uri="{FF2B5EF4-FFF2-40B4-BE49-F238E27FC236}">
                  <a16:creationId xmlns:a16="http://schemas.microsoft.com/office/drawing/2014/main" id="{7E103F7D-47F4-061A-772E-D02C480ACCFC}"/>
                </a:ext>
              </a:extLst>
            </p:cNvPr>
            <p:cNvSpPr>
              <a:spLocks/>
            </p:cNvSpPr>
            <p:nvPr/>
          </p:nvSpPr>
          <p:spPr bwMode="auto">
            <a:xfrm>
              <a:off x="5149" y="670"/>
              <a:ext cx="26" cy="47"/>
            </a:xfrm>
            <a:custGeom>
              <a:avLst/>
              <a:gdLst>
                <a:gd name="T0" fmla="*/ 23 w 26"/>
                <a:gd name="T1" fmla="*/ 47 h 47"/>
                <a:gd name="T2" fmla="*/ 26 w 26"/>
                <a:gd name="T3" fmla="*/ 45 h 47"/>
                <a:gd name="T4" fmla="*/ 7 w 26"/>
                <a:gd name="T5" fmla="*/ 0 h 47"/>
                <a:gd name="T6" fmla="*/ 0 w 26"/>
                <a:gd name="T7" fmla="*/ 2 h 47"/>
                <a:gd name="T8" fmla="*/ 19 w 26"/>
                <a:gd name="T9" fmla="*/ 45 h 47"/>
                <a:gd name="T10" fmla="*/ 23 w 26"/>
                <a:gd name="T11" fmla="*/ 44 h 47"/>
                <a:gd name="T12" fmla="*/ 23 w 26"/>
                <a:gd name="T13" fmla="*/ 47 h 47"/>
                <a:gd name="T14" fmla="*/ 26 w 26"/>
                <a:gd name="T15" fmla="*/ 47 h 47"/>
                <a:gd name="T16" fmla="*/ 26 w 26"/>
                <a:gd name="T17" fmla="*/ 45 h 47"/>
                <a:gd name="T18" fmla="*/ 23 w 26"/>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47">
                  <a:moveTo>
                    <a:pt x="23" y="47"/>
                  </a:moveTo>
                  <a:lnTo>
                    <a:pt x="26" y="45"/>
                  </a:lnTo>
                  <a:lnTo>
                    <a:pt x="7" y="0"/>
                  </a:lnTo>
                  <a:lnTo>
                    <a:pt x="0" y="2"/>
                  </a:lnTo>
                  <a:lnTo>
                    <a:pt x="19" y="45"/>
                  </a:lnTo>
                  <a:lnTo>
                    <a:pt x="23" y="44"/>
                  </a:lnTo>
                  <a:lnTo>
                    <a:pt x="23" y="47"/>
                  </a:lnTo>
                  <a:lnTo>
                    <a:pt x="26" y="47"/>
                  </a:lnTo>
                  <a:lnTo>
                    <a:pt x="26" y="45"/>
                  </a:lnTo>
                  <a:lnTo>
                    <a:pt x="23"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38" name="Freeform 30">
              <a:extLst>
                <a:ext uri="{FF2B5EF4-FFF2-40B4-BE49-F238E27FC236}">
                  <a16:creationId xmlns:a16="http://schemas.microsoft.com/office/drawing/2014/main" id="{DA951B7D-FE3D-4045-3E2D-2EC5DD220A94}"/>
                </a:ext>
              </a:extLst>
            </p:cNvPr>
            <p:cNvSpPr>
              <a:spLocks/>
            </p:cNvSpPr>
            <p:nvPr/>
          </p:nvSpPr>
          <p:spPr bwMode="auto">
            <a:xfrm>
              <a:off x="4492" y="714"/>
              <a:ext cx="680" cy="82"/>
            </a:xfrm>
            <a:custGeom>
              <a:avLst/>
              <a:gdLst>
                <a:gd name="T0" fmla="*/ 0 w 680"/>
                <a:gd name="T1" fmla="*/ 82 h 82"/>
                <a:gd name="T2" fmla="*/ 3 w 680"/>
                <a:gd name="T3" fmla="*/ 82 h 82"/>
                <a:gd name="T4" fmla="*/ 680 w 680"/>
                <a:gd name="T5" fmla="*/ 3 h 82"/>
                <a:gd name="T6" fmla="*/ 680 w 680"/>
                <a:gd name="T7" fmla="*/ 0 h 82"/>
                <a:gd name="T8" fmla="*/ 0 w 680"/>
                <a:gd name="T9" fmla="*/ 78 h 82"/>
                <a:gd name="T10" fmla="*/ 3 w 680"/>
                <a:gd name="T11" fmla="*/ 78 h 82"/>
                <a:gd name="T12" fmla="*/ 0 w 680"/>
                <a:gd name="T13" fmla="*/ 82 h 82"/>
                <a:gd name="T14" fmla="*/ 0 w 680"/>
                <a:gd name="T15" fmla="*/ 82 h 82"/>
                <a:gd name="T16" fmla="*/ 3 w 680"/>
                <a:gd name="T17" fmla="*/ 82 h 82"/>
                <a:gd name="T18" fmla="*/ 0 w 680"/>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0" h="82">
                  <a:moveTo>
                    <a:pt x="0" y="82"/>
                  </a:moveTo>
                  <a:lnTo>
                    <a:pt x="3" y="82"/>
                  </a:lnTo>
                  <a:lnTo>
                    <a:pt x="680" y="3"/>
                  </a:lnTo>
                  <a:lnTo>
                    <a:pt x="680" y="0"/>
                  </a:lnTo>
                  <a:lnTo>
                    <a:pt x="0" y="78"/>
                  </a:lnTo>
                  <a:lnTo>
                    <a:pt x="3" y="78"/>
                  </a:lnTo>
                  <a:lnTo>
                    <a:pt x="0" y="82"/>
                  </a:lnTo>
                  <a:lnTo>
                    <a:pt x="0" y="82"/>
                  </a:lnTo>
                  <a:lnTo>
                    <a:pt x="3" y="82"/>
                  </a:lnTo>
                  <a:lnTo>
                    <a:pt x="0" y="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39" name="Freeform 31">
              <a:extLst>
                <a:ext uri="{FF2B5EF4-FFF2-40B4-BE49-F238E27FC236}">
                  <a16:creationId xmlns:a16="http://schemas.microsoft.com/office/drawing/2014/main" id="{4EE93369-866B-E5EC-3D56-C26BA820BA5E}"/>
                </a:ext>
              </a:extLst>
            </p:cNvPr>
            <p:cNvSpPr>
              <a:spLocks/>
            </p:cNvSpPr>
            <p:nvPr/>
          </p:nvSpPr>
          <p:spPr bwMode="auto">
            <a:xfrm>
              <a:off x="5108" y="545"/>
              <a:ext cx="181" cy="72"/>
            </a:xfrm>
            <a:custGeom>
              <a:avLst/>
              <a:gdLst>
                <a:gd name="T0" fmla="*/ 23 w 181"/>
                <a:gd name="T1" fmla="*/ 72 h 72"/>
                <a:gd name="T2" fmla="*/ 0 w 181"/>
                <a:gd name="T3" fmla="*/ 18 h 72"/>
                <a:gd name="T4" fmla="*/ 0 w 181"/>
                <a:gd name="T5" fmla="*/ 18 h 72"/>
                <a:gd name="T6" fmla="*/ 152 w 181"/>
                <a:gd name="T7" fmla="*/ 0 h 72"/>
                <a:gd name="T8" fmla="*/ 181 w 181"/>
                <a:gd name="T9" fmla="*/ 72 h 72"/>
                <a:gd name="T10" fmla="*/ 23 w 181"/>
                <a:gd name="T11" fmla="*/ 72 h 72"/>
              </a:gdLst>
              <a:ahLst/>
              <a:cxnLst>
                <a:cxn ang="0">
                  <a:pos x="T0" y="T1"/>
                </a:cxn>
                <a:cxn ang="0">
                  <a:pos x="T2" y="T3"/>
                </a:cxn>
                <a:cxn ang="0">
                  <a:pos x="T4" y="T5"/>
                </a:cxn>
                <a:cxn ang="0">
                  <a:pos x="T6" y="T7"/>
                </a:cxn>
                <a:cxn ang="0">
                  <a:pos x="T8" y="T9"/>
                </a:cxn>
                <a:cxn ang="0">
                  <a:pos x="T10" y="T11"/>
                </a:cxn>
              </a:cxnLst>
              <a:rect l="0" t="0" r="r" b="b"/>
              <a:pathLst>
                <a:path w="181" h="72">
                  <a:moveTo>
                    <a:pt x="23" y="72"/>
                  </a:moveTo>
                  <a:lnTo>
                    <a:pt x="0" y="18"/>
                  </a:lnTo>
                  <a:lnTo>
                    <a:pt x="0" y="18"/>
                  </a:lnTo>
                  <a:lnTo>
                    <a:pt x="152" y="0"/>
                  </a:lnTo>
                  <a:lnTo>
                    <a:pt x="181" y="72"/>
                  </a:lnTo>
                  <a:lnTo>
                    <a:pt x="23" y="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0" name="Freeform 32">
              <a:extLst>
                <a:ext uri="{FF2B5EF4-FFF2-40B4-BE49-F238E27FC236}">
                  <a16:creationId xmlns:a16="http://schemas.microsoft.com/office/drawing/2014/main" id="{4AA41A63-2D30-756D-C3B5-A3092DD4BF27}"/>
                </a:ext>
              </a:extLst>
            </p:cNvPr>
            <p:cNvSpPr>
              <a:spLocks/>
            </p:cNvSpPr>
            <p:nvPr/>
          </p:nvSpPr>
          <p:spPr bwMode="auto">
            <a:xfrm>
              <a:off x="5131" y="617"/>
              <a:ext cx="192" cy="100"/>
            </a:xfrm>
            <a:custGeom>
              <a:avLst/>
              <a:gdLst>
                <a:gd name="T0" fmla="*/ 0 w 192"/>
                <a:gd name="T1" fmla="*/ 0 h 100"/>
                <a:gd name="T2" fmla="*/ 41 w 192"/>
                <a:gd name="T3" fmla="*/ 100 h 100"/>
                <a:gd name="T4" fmla="*/ 192 w 192"/>
                <a:gd name="T5" fmla="*/ 82 h 100"/>
                <a:gd name="T6" fmla="*/ 158 w 192"/>
                <a:gd name="T7" fmla="*/ 0 h 100"/>
                <a:gd name="T8" fmla="*/ 0 w 192"/>
                <a:gd name="T9" fmla="*/ 0 h 100"/>
              </a:gdLst>
              <a:ahLst/>
              <a:cxnLst>
                <a:cxn ang="0">
                  <a:pos x="T0" y="T1"/>
                </a:cxn>
                <a:cxn ang="0">
                  <a:pos x="T2" y="T3"/>
                </a:cxn>
                <a:cxn ang="0">
                  <a:pos x="T4" y="T5"/>
                </a:cxn>
                <a:cxn ang="0">
                  <a:pos x="T6" y="T7"/>
                </a:cxn>
                <a:cxn ang="0">
                  <a:pos x="T8" y="T9"/>
                </a:cxn>
              </a:cxnLst>
              <a:rect l="0" t="0" r="r" b="b"/>
              <a:pathLst>
                <a:path w="192" h="100">
                  <a:moveTo>
                    <a:pt x="0" y="0"/>
                  </a:moveTo>
                  <a:lnTo>
                    <a:pt x="41" y="100"/>
                  </a:lnTo>
                  <a:lnTo>
                    <a:pt x="192" y="82"/>
                  </a:lnTo>
                  <a:lnTo>
                    <a:pt x="15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1" name="Freeform 33">
              <a:extLst>
                <a:ext uri="{FF2B5EF4-FFF2-40B4-BE49-F238E27FC236}">
                  <a16:creationId xmlns:a16="http://schemas.microsoft.com/office/drawing/2014/main" id="{FCE690CD-8687-30D0-D698-939932E24546}"/>
                </a:ext>
              </a:extLst>
            </p:cNvPr>
            <p:cNvSpPr>
              <a:spLocks/>
            </p:cNvSpPr>
            <p:nvPr/>
          </p:nvSpPr>
          <p:spPr bwMode="auto">
            <a:xfrm>
              <a:off x="5102" y="563"/>
              <a:ext cx="73" cy="156"/>
            </a:xfrm>
            <a:custGeom>
              <a:avLst/>
              <a:gdLst>
                <a:gd name="T0" fmla="*/ 66 w 73"/>
                <a:gd name="T1" fmla="*/ 152 h 156"/>
                <a:gd name="T2" fmla="*/ 73 w 73"/>
                <a:gd name="T3" fmla="*/ 154 h 156"/>
                <a:gd name="T4" fmla="*/ 10 w 73"/>
                <a:gd name="T5" fmla="*/ 0 h 156"/>
                <a:gd name="T6" fmla="*/ 0 w 73"/>
                <a:gd name="T7" fmla="*/ 0 h 156"/>
                <a:gd name="T8" fmla="*/ 66 w 73"/>
                <a:gd name="T9" fmla="*/ 154 h 156"/>
                <a:gd name="T10" fmla="*/ 70 w 73"/>
                <a:gd name="T11" fmla="*/ 156 h 156"/>
                <a:gd name="T12" fmla="*/ 66 w 73"/>
                <a:gd name="T13" fmla="*/ 154 h 156"/>
                <a:gd name="T14" fmla="*/ 66 w 73"/>
                <a:gd name="T15" fmla="*/ 156 h 156"/>
                <a:gd name="T16" fmla="*/ 70 w 73"/>
                <a:gd name="T17" fmla="*/ 156 h 156"/>
                <a:gd name="T18" fmla="*/ 66 w 73"/>
                <a:gd name="T19" fmla="*/ 15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66" y="152"/>
                  </a:moveTo>
                  <a:lnTo>
                    <a:pt x="73" y="154"/>
                  </a:lnTo>
                  <a:lnTo>
                    <a:pt x="10" y="0"/>
                  </a:lnTo>
                  <a:lnTo>
                    <a:pt x="0" y="0"/>
                  </a:lnTo>
                  <a:lnTo>
                    <a:pt x="66" y="154"/>
                  </a:lnTo>
                  <a:lnTo>
                    <a:pt x="70" y="156"/>
                  </a:lnTo>
                  <a:lnTo>
                    <a:pt x="66" y="154"/>
                  </a:lnTo>
                  <a:lnTo>
                    <a:pt x="66" y="156"/>
                  </a:lnTo>
                  <a:lnTo>
                    <a:pt x="70" y="156"/>
                  </a:lnTo>
                  <a:lnTo>
                    <a:pt x="66"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2" name="Freeform 34">
              <a:extLst>
                <a:ext uri="{FF2B5EF4-FFF2-40B4-BE49-F238E27FC236}">
                  <a16:creationId xmlns:a16="http://schemas.microsoft.com/office/drawing/2014/main" id="{1CA113AB-E429-2DFD-0E99-6CB72C3A1BAD}"/>
                </a:ext>
              </a:extLst>
            </p:cNvPr>
            <p:cNvSpPr>
              <a:spLocks/>
            </p:cNvSpPr>
            <p:nvPr/>
          </p:nvSpPr>
          <p:spPr bwMode="auto">
            <a:xfrm>
              <a:off x="5168" y="697"/>
              <a:ext cx="162" cy="22"/>
            </a:xfrm>
            <a:custGeom>
              <a:avLst/>
              <a:gdLst>
                <a:gd name="T0" fmla="*/ 152 w 162"/>
                <a:gd name="T1" fmla="*/ 2 h 22"/>
                <a:gd name="T2" fmla="*/ 155 w 162"/>
                <a:gd name="T3" fmla="*/ 0 h 22"/>
                <a:gd name="T4" fmla="*/ 0 w 162"/>
                <a:gd name="T5" fmla="*/ 18 h 22"/>
                <a:gd name="T6" fmla="*/ 4 w 162"/>
                <a:gd name="T7" fmla="*/ 22 h 22"/>
                <a:gd name="T8" fmla="*/ 158 w 162"/>
                <a:gd name="T9" fmla="*/ 3 h 22"/>
                <a:gd name="T10" fmla="*/ 158 w 162"/>
                <a:gd name="T11" fmla="*/ 2 h 22"/>
                <a:gd name="T12" fmla="*/ 158 w 162"/>
                <a:gd name="T13" fmla="*/ 3 h 22"/>
                <a:gd name="T14" fmla="*/ 162 w 162"/>
                <a:gd name="T15" fmla="*/ 3 h 22"/>
                <a:gd name="T16" fmla="*/ 158 w 162"/>
                <a:gd name="T17" fmla="*/ 2 h 22"/>
                <a:gd name="T18" fmla="*/ 152 w 162"/>
                <a:gd name="T19" fmla="*/ 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2" h="22">
                  <a:moveTo>
                    <a:pt x="152" y="2"/>
                  </a:moveTo>
                  <a:lnTo>
                    <a:pt x="155" y="0"/>
                  </a:lnTo>
                  <a:lnTo>
                    <a:pt x="0" y="18"/>
                  </a:lnTo>
                  <a:lnTo>
                    <a:pt x="4" y="22"/>
                  </a:lnTo>
                  <a:lnTo>
                    <a:pt x="158" y="3"/>
                  </a:lnTo>
                  <a:lnTo>
                    <a:pt x="158" y="2"/>
                  </a:lnTo>
                  <a:lnTo>
                    <a:pt x="158" y="3"/>
                  </a:lnTo>
                  <a:lnTo>
                    <a:pt x="162" y="3"/>
                  </a:lnTo>
                  <a:lnTo>
                    <a:pt x="158" y="2"/>
                  </a:lnTo>
                  <a:lnTo>
                    <a:pt x="152"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3" name="Freeform 35">
              <a:extLst>
                <a:ext uri="{FF2B5EF4-FFF2-40B4-BE49-F238E27FC236}">
                  <a16:creationId xmlns:a16="http://schemas.microsoft.com/office/drawing/2014/main" id="{A5E9D751-6D62-9335-B5EB-F36A95CE0A6D}"/>
                </a:ext>
              </a:extLst>
            </p:cNvPr>
            <p:cNvSpPr>
              <a:spLocks/>
            </p:cNvSpPr>
            <p:nvPr/>
          </p:nvSpPr>
          <p:spPr bwMode="auto">
            <a:xfrm>
              <a:off x="5257" y="543"/>
              <a:ext cx="69" cy="156"/>
            </a:xfrm>
            <a:custGeom>
              <a:avLst/>
              <a:gdLst>
                <a:gd name="T0" fmla="*/ 3 w 69"/>
                <a:gd name="T1" fmla="*/ 3 h 156"/>
                <a:gd name="T2" fmla="*/ 0 w 69"/>
                <a:gd name="T3" fmla="*/ 3 h 156"/>
                <a:gd name="T4" fmla="*/ 63 w 69"/>
                <a:gd name="T5" fmla="*/ 156 h 156"/>
                <a:gd name="T6" fmla="*/ 69 w 69"/>
                <a:gd name="T7" fmla="*/ 156 h 156"/>
                <a:gd name="T8" fmla="*/ 6 w 69"/>
                <a:gd name="T9" fmla="*/ 2 h 156"/>
                <a:gd name="T10" fmla="*/ 3 w 69"/>
                <a:gd name="T11" fmla="*/ 0 h 156"/>
                <a:gd name="T12" fmla="*/ 6 w 69"/>
                <a:gd name="T13" fmla="*/ 2 h 156"/>
                <a:gd name="T14" fmla="*/ 6 w 69"/>
                <a:gd name="T15" fmla="*/ 0 h 156"/>
                <a:gd name="T16" fmla="*/ 3 w 69"/>
                <a:gd name="T17" fmla="*/ 0 h 156"/>
                <a:gd name="T18" fmla="*/ 3 w 69"/>
                <a:gd name="T19" fmla="*/ 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56">
                  <a:moveTo>
                    <a:pt x="3" y="3"/>
                  </a:moveTo>
                  <a:lnTo>
                    <a:pt x="0" y="3"/>
                  </a:lnTo>
                  <a:lnTo>
                    <a:pt x="63" y="156"/>
                  </a:lnTo>
                  <a:lnTo>
                    <a:pt x="69" y="156"/>
                  </a:lnTo>
                  <a:lnTo>
                    <a:pt x="6" y="2"/>
                  </a:lnTo>
                  <a:lnTo>
                    <a:pt x="3" y="0"/>
                  </a:lnTo>
                  <a:lnTo>
                    <a:pt x="6" y="2"/>
                  </a:lnTo>
                  <a:lnTo>
                    <a:pt x="6" y="0"/>
                  </a:lnTo>
                  <a:lnTo>
                    <a:pt x="3" y="0"/>
                  </a:lnTo>
                  <a:lnTo>
                    <a:pt x="3"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4" name="Freeform 36">
              <a:extLst>
                <a:ext uri="{FF2B5EF4-FFF2-40B4-BE49-F238E27FC236}">
                  <a16:creationId xmlns:a16="http://schemas.microsoft.com/office/drawing/2014/main" id="{863FF102-A3E3-F103-E190-FCE7CECCC731}"/>
                </a:ext>
              </a:extLst>
            </p:cNvPr>
            <p:cNvSpPr>
              <a:spLocks/>
            </p:cNvSpPr>
            <p:nvPr/>
          </p:nvSpPr>
          <p:spPr bwMode="auto">
            <a:xfrm>
              <a:off x="5102" y="543"/>
              <a:ext cx="158" cy="22"/>
            </a:xfrm>
            <a:custGeom>
              <a:avLst/>
              <a:gdLst>
                <a:gd name="T0" fmla="*/ 10 w 158"/>
                <a:gd name="T1" fmla="*/ 20 h 22"/>
                <a:gd name="T2" fmla="*/ 6 w 158"/>
                <a:gd name="T3" fmla="*/ 22 h 22"/>
                <a:gd name="T4" fmla="*/ 158 w 158"/>
                <a:gd name="T5" fmla="*/ 3 h 22"/>
                <a:gd name="T6" fmla="*/ 158 w 158"/>
                <a:gd name="T7" fmla="*/ 0 h 22"/>
                <a:gd name="T8" fmla="*/ 3 w 158"/>
                <a:gd name="T9" fmla="*/ 18 h 22"/>
                <a:gd name="T10" fmla="*/ 0 w 158"/>
                <a:gd name="T11" fmla="*/ 20 h 22"/>
                <a:gd name="T12" fmla="*/ 3 w 158"/>
                <a:gd name="T13" fmla="*/ 18 h 22"/>
                <a:gd name="T14" fmla="*/ 0 w 158"/>
                <a:gd name="T15" fmla="*/ 18 h 22"/>
                <a:gd name="T16" fmla="*/ 0 w 158"/>
                <a:gd name="T17" fmla="*/ 20 h 22"/>
                <a:gd name="T18" fmla="*/ 10 w 158"/>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22">
                  <a:moveTo>
                    <a:pt x="10" y="20"/>
                  </a:moveTo>
                  <a:lnTo>
                    <a:pt x="6" y="22"/>
                  </a:lnTo>
                  <a:lnTo>
                    <a:pt x="158" y="3"/>
                  </a:lnTo>
                  <a:lnTo>
                    <a:pt x="158" y="0"/>
                  </a:lnTo>
                  <a:lnTo>
                    <a:pt x="3" y="18"/>
                  </a:lnTo>
                  <a:lnTo>
                    <a:pt x="0" y="20"/>
                  </a:lnTo>
                  <a:lnTo>
                    <a:pt x="3" y="18"/>
                  </a:lnTo>
                  <a:lnTo>
                    <a:pt x="0" y="18"/>
                  </a:lnTo>
                  <a:lnTo>
                    <a:pt x="0" y="20"/>
                  </a:lnTo>
                  <a:lnTo>
                    <a:pt x="10"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5" name="Freeform 37">
              <a:extLst>
                <a:ext uri="{FF2B5EF4-FFF2-40B4-BE49-F238E27FC236}">
                  <a16:creationId xmlns:a16="http://schemas.microsoft.com/office/drawing/2014/main" id="{D38985C8-5C41-C604-F5A4-22CDC52373EF}"/>
                </a:ext>
              </a:extLst>
            </p:cNvPr>
            <p:cNvSpPr>
              <a:spLocks/>
            </p:cNvSpPr>
            <p:nvPr/>
          </p:nvSpPr>
          <p:spPr bwMode="auto">
            <a:xfrm>
              <a:off x="5162" y="668"/>
              <a:ext cx="158" cy="47"/>
            </a:xfrm>
            <a:custGeom>
              <a:avLst/>
              <a:gdLst>
                <a:gd name="T0" fmla="*/ 0 w 158"/>
                <a:gd name="T1" fmla="*/ 19 h 47"/>
                <a:gd name="T2" fmla="*/ 13 w 158"/>
                <a:gd name="T3" fmla="*/ 47 h 47"/>
                <a:gd name="T4" fmla="*/ 158 w 158"/>
                <a:gd name="T5" fmla="*/ 31 h 47"/>
                <a:gd name="T6" fmla="*/ 145 w 158"/>
                <a:gd name="T7" fmla="*/ 0 h 47"/>
                <a:gd name="T8" fmla="*/ 0 w 158"/>
                <a:gd name="T9" fmla="*/ 19 h 47"/>
                <a:gd name="T10" fmla="*/ 0 w 158"/>
                <a:gd name="T11" fmla="*/ 19 h 47"/>
              </a:gdLst>
              <a:ahLst/>
              <a:cxnLst>
                <a:cxn ang="0">
                  <a:pos x="T0" y="T1"/>
                </a:cxn>
                <a:cxn ang="0">
                  <a:pos x="T2" y="T3"/>
                </a:cxn>
                <a:cxn ang="0">
                  <a:pos x="T4" y="T5"/>
                </a:cxn>
                <a:cxn ang="0">
                  <a:pos x="T6" y="T7"/>
                </a:cxn>
                <a:cxn ang="0">
                  <a:pos x="T8" y="T9"/>
                </a:cxn>
                <a:cxn ang="0">
                  <a:pos x="T10" y="T11"/>
                </a:cxn>
              </a:cxnLst>
              <a:rect l="0" t="0" r="r" b="b"/>
              <a:pathLst>
                <a:path w="158" h="47">
                  <a:moveTo>
                    <a:pt x="0" y="19"/>
                  </a:moveTo>
                  <a:lnTo>
                    <a:pt x="13" y="47"/>
                  </a:lnTo>
                  <a:lnTo>
                    <a:pt x="158" y="31"/>
                  </a:lnTo>
                  <a:lnTo>
                    <a:pt x="145" y="0"/>
                  </a:lnTo>
                  <a:lnTo>
                    <a:pt x="0" y="19"/>
                  </a:lnTo>
                  <a:lnTo>
                    <a:pt x="0"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6" name="Freeform 38">
              <a:extLst>
                <a:ext uri="{FF2B5EF4-FFF2-40B4-BE49-F238E27FC236}">
                  <a16:creationId xmlns:a16="http://schemas.microsoft.com/office/drawing/2014/main" id="{B9C3F597-276B-4F13-CDF7-F3A6F673AFB4}"/>
                </a:ext>
              </a:extLst>
            </p:cNvPr>
            <p:cNvSpPr>
              <a:spLocks/>
            </p:cNvSpPr>
            <p:nvPr/>
          </p:nvSpPr>
          <p:spPr bwMode="auto">
            <a:xfrm>
              <a:off x="5159" y="687"/>
              <a:ext cx="19" cy="30"/>
            </a:xfrm>
            <a:custGeom>
              <a:avLst/>
              <a:gdLst>
                <a:gd name="T0" fmla="*/ 13 w 19"/>
                <a:gd name="T1" fmla="*/ 27 h 30"/>
                <a:gd name="T2" fmla="*/ 19 w 19"/>
                <a:gd name="T3" fmla="*/ 28 h 30"/>
                <a:gd name="T4" fmla="*/ 6 w 19"/>
                <a:gd name="T5" fmla="*/ 0 h 30"/>
                <a:gd name="T6" fmla="*/ 0 w 19"/>
                <a:gd name="T7" fmla="*/ 0 h 30"/>
                <a:gd name="T8" fmla="*/ 9 w 19"/>
                <a:gd name="T9" fmla="*/ 28 h 30"/>
                <a:gd name="T10" fmla="*/ 16 w 19"/>
                <a:gd name="T11" fmla="*/ 30 h 30"/>
                <a:gd name="T12" fmla="*/ 9 w 19"/>
                <a:gd name="T13" fmla="*/ 28 h 30"/>
                <a:gd name="T14" fmla="*/ 13 w 19"/>
                <a:gd name="T15" fmla="*/ 30 h 30"/>
                <a:gd name="T16" fmla="*/ 16 w 19"/>
                <a:gd name="T17" fmla="*/ 30 h 30"/>
                <a:gd name="T18" fmla="*/ 13 w 19"/>
                <a:gd name="T19"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0">
                  <a:moveTo>
                    <a:pt x="13" y="27"/>
                  </a:moveTo>
                  <a:lnTo>
                    <a:pt x="19" y="28"/>
                  </a:lnTo>
                  <a:lnTo>
                    <a:pt x="6" y="0"/>
                  </a:lnTo>
                  <a:lnTo>
                    <a:pt x="0" y="0"/>
                  </a:lnTo>
                  <a:lnTo>
                    <a:pt x="9" y="28"/>
                  </a:lnTo>
                  <a:lnTo>
                    <a:pt x="16" y="30"/>
                  </a:lnTo>
                  <a:lnTo>
                    <a:pt x="9" y="28"/>
                  </a:lnTo>
                  <a:lnTo>
                    <a:pt x="13" y="30"/>
                  </a:lnTo>
                  <a:lnTo>
                    <a:pt x="16" y="30"/>
                  </a:lnTo>
                  <a:lnTo>
                    <a:pt x="13"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7" name="Freeform 39">
              <a:extLst>
                <a:ext uri="{FF2B5EF4-FFF2-40B4-BE49-F238E27FC236}">
                  <a16:creationId xmlns:a16="http://schemas.microsoft.com/office/drawing/2014/main" id="{088D32AB-56F2-510B-0DDA-DEBC0DEED5C7}"/>
                </a:ext>
              </a:extLst>
            </p:cNvPr>
            <p:cNvSpPr>
              <a:spLocks/>
            </p:cNvSpPr>
            <p:nvPr/>
          </p:nvSpPr>
          <p:spPr bwMode="auto">
            <a:xfrm>
              <a:off x="5172" y="697"/>
              <a:ext cx="154" cy="20"/>
            </a:xfrm>
            <a:custGeom>
              <a:avLst/>
              <a:gdLst>
                <a:gd name="T0" fmla="*/ 145 w 154"/>
                <a:gd name="T1" fmla="*/ 2 h 20"/>
                <a:gd name="T2" fmla="*/ 148 w 154"/>
                <a:gd name="T3" fmla="*/ 0 h 20"/>
                <a:gd name="T4" fmla="*/ 0 w 154"/>
                <a:gd name="T5" fmla="*/ 17 h 20"/>
                <a:gd name="T6" fmla="*/ 3 w 154"/>
                <a:gd name="T7" fmla="*/ 20 h 20"/>
                <a:gd name="T8" fmla="*/ 148 w 154"/>
                <a:gd name="T9" fmla="*/ 3 h 20"/>
                <a:gd name="T10" fmla="*/ 151 w 154"/>
                <a:gd name="T11" fmla="*/ 0 h 20"/>
                <a:gd name="T12" fmla="*/ 148 w 154"/>
                <a:gd name="T13" fmla="*/ 3 h 20"/>
                <a:gd name="T14" fmla="*/ 154 w 154"/>
                <a:gd name="T15" fmla="*/ 2 h 20"/>
                <a:gd name="T16" fmla="*/ 151 w 154"/>
                <a:gd name="T17" fmla="*/ 0 h 20"/>
                <a:gd name="T18" fmla="*/ 145 w 154"/>
                <a:gd name="T19"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20">
                  <a:moveTo>
                    <a:pt x="145" y="2"/>
                  </a:moveTo>
                  <a:lnTo>
                    <a:pt x="148" y="0"/>
                  </a:lnTo>
                  <a:lnTo>
                    <a:pt x="0" y="17"/>
                  </a:lnTo>
                  <a:lnTo>
                    <a:pt x="3" y="20"/>
                  </a:lnTo>
                  <a:lnTo>
                    <a:pt x="148" y="3"/>
                  </a:lnTo>
                  <a:lnTo>
                    <a:pt x="151" y="0"/>
                  </a:lnTo>
                  <a:lnTo>
                    <a:pt x="148" y="3"/>
                  </a:lnTo>
                  <a:lnTo>
                    <a:pt x="154" y="2"/>
                  </a:lnTo>
                  <a:lnTo>
                    <a:pt x="151" y="0"/>
                  </a:lnTo>
                  <a:lnTo>
                    <a:pt x="145"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8" name="Freeform 40">
              <a:extLst>
                <a:ext uri="{FF2B5EF4-FFF2-40B4-BE49-F238E27FC236}">
                  <a16:creationId xmlns:a16="http://schemas.microsoft.com/office/drawing/2014/main" id="{50F35164-5E55-CFF3-7564-303ED22E9111}"/>
                </a:ext>
              </a:extLst>
            </p:cNvPr>
            <p:cNvSpPr>
              <a:spLocks/>
            </p:cNvSpPr>
            <p:nvPr/>
          </p:nvSpPr>
          <p:spPr bwMode="auto">
            <a:xfrm>
              <a:off x="5304" y="667"/>
              <a:ext cx="19" cy="32"/>
            </a:xfrm>
            <a:custGeom>
              <a:avLst/>
              <a:gdLst>
                <a:gd name="T0" fmla="*/ 7 w 19"/>
                <a:gd name="T1" fmla="*/ 5 h 32"/>
                <a:gd name="T2" fmla="*/ 0 w 19"/>
                <a:gd name="T3" fmla="*/ 3 h 32"/>
                <a:gd name="T4" fmla="*/ 13 w 19"/>
                <a:gd name="T5" fmla="*/ 32 h 32"/>
                <a:gd name="T6" fmla="*/ 19 w 19"/>
                <a:gd name="T7" fmla="*/ 30 h 32"/>
                <a:gd name="T8" fmla="*/ 10 w 19"/>
                <a:gd name="T9" fmla="*/ 1 h 32"/>
                <a:gd name="T10" fmla="*/ 3 w 19"/>
                <a:gd name="T11" fmla="*/ 0 h 32"/>
                <a:gd name="T12" fmla="*/ 10 w 19"/>
                <a:gd name="T13" fmla="*/ 1 h 32"/>
                <a:gd name="T14" fmla="*/ 7 w 19"/>
                <a:gd name="T15" fmla="*/ 0 h 32"/>
                <a:gd name="T16" fmla="*/ 3 w 19"/>
                <a:gd name="T17" fmla="*/ 0 h 32"/>
                <a:gd name="T18" fmla="*/ 7 w 19"/>
                <a:gd name="T19"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32">
                  <a:moveTo>
                    <a:pt x="7" y="5"/>
                  </a:moveTo>
                  <a:lnTo>
                    <a:pt x="0" y="3"/>
                  </a:lnTo>
                  <a:lnTo>
                    <a:pt x="13" y="32"/>
                  </a:lnTo>
                  <a:lnTo>
                    <a:pt x="19" y="30"/>
                  </a:lnTo>
                  <a:lnTo>
                    <a:pt x="10" y="1"/>
                  </a:lnTo>
                  <a:lnTo>
                    <a:pt x="3" y="0"/>
                  </a:lnTo>
                  <a:lnTo>
                    <a:pt x="10" y="1"/>
                  </a:lnTo>
                  <a:lnTo>
                    <a:pt x="7" y="0"/>
                  </a:lnTo>
                  <a:lnTo>
                    <a:pt x="3" y="0"/>
                  </a:lnTo>
                  <a:lnTo>
                    <a:pt x="7"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49" name="Freeform 41">
              <a:extLst>
                <a:ext uri="{FF2B5EF4-FFF2-40B4-BE49-F238E27FC236}">
                  <a16:creationId xmlns:a16="http://schemas.microsoft.com/office/drawing/2014/main" id="{78AB55FE-E0B2-1B01-E1C6-406F8F4ADF8E}"/>
                </a:ext>
              </a:extLst>
            </p:cNvPr>
            <p:cNvSpPr>
              <a:spLocks/>
            </p:cNvSpPr>
            <p:nvPr/>
          </p:nvSpPr>
          <p:spPr bwMode="auto">
            <a:xfrm>
              <a:off x="5156" y="667"/>
              <a:ext cx="155" cy="22"/>
            </a:xfrm>
            <a:custGeom>
              <a:avLst/>
              <a:gdLst>
                <a:gd name="T0" fmla="*/ 9 w 155"/>
                <a:gd name="T1" fmla="*/ 20 h 22"/>
                <a:gd name="T2" fmla="*/ 6 w 155"/>
                <a:gd name="T3" fmla="*/ 22 h 22"/>
                <a:gd name="T4" fmla="*/ 155 w 155"/>
                <a:gd name="T5" fmla="*/ 5 h 22"/>
                <a:gd name="T6" fmla="*/ 151 w 155"/>
                <a:gd name="T7" fmla="*/ 0 h 22"/>
                <a:gd name="T8" fmla="*/ 6 w 155"/>
                <a:gd name="T9" fmla="*/ 18 h 22"/>
                <a:gd name="T10" fmla="*/ 3 w 155"/>
                <a:gd name="T11" fmla="*/ 20 h 22"/>
                <a:gd name="T12" fmla="*/ 6 w 155"/>
                <a:gd name="T13" fmla="*/ 18 h 22"/>
                <a:gd name="T14" fmla="*/ 0 w 155"/>
                <a:gd name="T15" fmla="*/ 18 h 22"/>
                <a:gd name="T16" fmla="*/ 3 w 155"/>
                <a:gd name="T17" fmla="*/ 20 h 22"/>
                <a:gd name="T18" fmla="*/ 9 w 155"/>
                <a:gd name="T19"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 h="22">
                  <a:moveTo>
                    <a:pt x="9" y="20"/>
                  </a:moveTo>
                  <a:lnTo>
                    <a:pt x="6" y="22"/>
                  </a:lnTo>
                  <a:lnTo>
                    <a:pt x="155" y="5"/>
                  </a:lnTo>
                  <a:lnTo>
                    <a:pt x="151" y="0"/>
                  </a:lnTo>
                  <a:lnTo>
                    <a:pt x="6" y="18"/>
                  </a:lnTo>
                  <a:lnTo>
                    <a:pt x="3" y="20"/>
                  </a:lnTo>
                  <a:lnTo>
                    <a:pt x="6" y="18"/>
                  </a:lnTo>
                  <a:lnTo>
                    <a:pt x="0" y="18"/>
                  </a:lnTo>
                  <a:lnTo>
                    <a:pt x="3" y="20"/>
                  </a:lnTo>
                  <a:lnTo>
                    <a:pt x="9"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0" name="Freeform 42">
              <a:extLst>
                <a:ext uri="{FF2B5EF4-FFF2-40B4-BE49-F238E27FC236}">
                  <a16:creationId xmlns:a16="http://schemas.microsoft.com/office/drawing/2014/main" id="{7A780C5E-FFB4-C805-A1C4-DB8B89C08431}"/>
                </a:ext>
              </a:extLst>
            </p:cNvPr>
            <p:cNvSpPr>
              <a:spLocks/>
            </p:cNvSpPr>
            <p:nvPr/>
          </p:nvSpPr>
          <p:spPr bwMode="auto">
            <a:xfrm>
              <a:off x="5260" y="530"/>
              <a:ext cx="209" cy="167"/>
            </a:xfrm>
            <a:custGeom>
              <a:avLst/>
              <a:gdLst>
                <a:gd name="T0" fmla="*/ 168 w 209"/>
                <a:gd name="T1" fmla="*/ 25 h 167"/>
                <a:gd name="T2" fmla="*/ 206 w 209"/>
                <a:gd name="T3" fmla="*/ 120 h 167"/>
                <a:gd name="T4" fmla="*/ 209 w 209"/>
                <a:gd name="T5" fmla="*/ 127 h 167"/>
                <a:gd name="T6" fmla="*/ 209 w 209"/>
                <a:gd name="T7" fmla="*/ 132 h 167"/>
                <a:gd name="T8" fmla="*/ 206 w 209"/>
                <a:gd name="T9" fmla="*/ 137 h 167"/>
                <a:gd name="T10" fmla="*/ 202 w 209"/>
                <a:gd name="T11" fmla="*/ 142 h 167"/>
                <a:gd name="T12" fmla="*/ 199 w 209"/>
                <a:gd name="T13" fmla="*/ 147 h 167"/>
                <a:gd name="T14" fmla="*/ 193 w 209"/>
                <a:gd name="T15" fmla="*/ 150 h 167"/>
                <a:gd name="T16" fmla="*/ 187 w 209"/>
                <a:gd name="T17" fmla="*/ 152 h 167"/>
                <a:gd name="T18" fmla="*/ 177 w 209"/>
                <a:gd name="T19" fmla="*/ 154 h 167"/>
                <a:gd name="T20" fmla="*/ 63 w 209"/>
                <a:gd name="T21" fmla="*/ 167 h 167"/>
                <a:gd name="T22" fmla="*/ 0 w 209"/>
                <a:gd name="T23" fmla="*/ 15 h 167"/>
                <a:gd name="T24" fmla="*/ 114 w 209"/>
                <a:gd name="T25" fmla="*/ 1 h 167"/>
                <a:gd name="T26" fmla="*/ 117 w 209"/>
                <a:gd name="T27" fmla="*/ 1 h 167"/>
                <a:gd name="T28" fmla="*/ 123 w 209"/>
                <a:gd name="T29" fmla="*/ 0 h 167"/>
                <a:gd name="T30" fmla="*/ 127 w 209"/>
                <a:gd name="T31" fmla="*/ 1 h 167"/>
                <a:gd name="T32" fmla="*/ 130 w 209"/>
                <a:gd name="T33" fmla="*/ 1 h 167"/>
                <a:gd name="T34" fmla="*/ 136 w 209"/>
                <a:gd name="T35" fmla="*/ 1 h 167"/>
                <a:gd name="T36" fmla="*/ 139 w 209"/>
                <a:gd name="T37" fmla="*/ 3 h 167"/>
                <a:gd name="T38" fmla="*/ 142 w 209"/>
                <a:gd name="T39" fmla="*/ 5 h 167"/>
                <a:gd name="T40" fmla="*/ 145 w 209"/>
                <a:gd name="T41" fmla="*/ 6 h 167"/>
                <a:gd name="T42" fmla="*/ 149 w 209"/>
                <a:gd name="T43" fmla="*/ 8 h 167"/>
                <a:gd name="T44" fmla="*/ 152 w 209"/>
                <a:gd name="T45" fmla="*/ 10 h 167"/>
                <a:gd name="T46" fmla="*/ 155 w 209"/>
                <a:gd name="T47" fmla="*/ 11 h 167"/>
                <a:gd name="T48" fmla="*/ 158 w 209"/>
                <a:gd name="T49" fmla="*/ 15 h 167"/>
                <a:gd name="T50" fmla="*/ 161 w 209"/>
                <a:gd name="T51" fmla="*/ 16 h 167"/>
                <a:gd name="T52" fmla="*/ 164 w 209"/>
                <a:gd name="T53" fmla="*/ 20 h 167"/>
                <a:gd name="T54" fmla="*/ 164 w 209"/>
                <a:gd name="T55" fmla="*/ 21 h 167"/>
                <a:gd name="T56" fmla="*/ 168 w 209"/>
                <a:gd name="T57" fmla="*/ 25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9" h="167">
                  <a:moveTo>
                    <a:pt x="168" y="25"/>
                  </a:moveTo>
                  <a:lnTo>
                    <a:pt x="206" y="120"/>
                  </a:lnTo>
                  <a:lnTo>
                    <a:pt x="209" y="127"/>
                  </a:lnTo>
                  <a:lnTo>
                    <a:pt x="209" y="132"/>
                  </a:lnTo>
                  <a:lnTo>
                    <a:pt x="206" y="137"/>
                  </a:lnTo>
                  <a:lnTo>
                    <a:pt x="202" y="142"/>
                  </a:lnTo>
                  <a:lnTo>
                    <a:pt x="199" y="147"/>
                  </a:lnTo>
                  <a:lnTo>
                    <a:pt x="193" y="150"/>
                  </a:lnTo>
                  <a:lnTo>
                    <a:pt x="187" y="152"/>
                  </a:lnTo>
                  <a:lnTo>
                    <a:pt x="177" y="154"/>
                  </a:lnTo>
                  <a:lnTo>
                    <a:pt x="63" y="167"/>
                  </a:lnTo>
                  <a:lnTo>
                    <a:pt x="0" y="15"/>
                  </a:lnTo>
                  <a:lnTo>
                    <a:pt x="114" y="1"/>
                  </a:lnTo>
                  <a:lnTo>
                    <a:pt x="117" y="1"/>
                  </a:lnTo>
                  <a:lnTo>
                    <a:pt x="123" y="0"/>
                  </a:lnTo>
                  <a:lnTo>
                    <a:pt x="127" y="1"/>
                  </a:lnTo>
                  <a:lnTo>
                    <a:pt x="130" y="1"/>
                  </a:lnTo>
                  <a:lnTo>
                    <a:pt x="136" y="1"/>
                  </a:lnTo>
                  <a:lnTo>
                    <a:pt x="139" y="3"/>
                  </a:lnTo>
                  <a:lnTo>
                    <a:pt x="142" y="5"/>
                  </a:lnTo>
                  <a:lnTo>
                    <a:pt x="145" y="6"/>
                  </a:lnTo>
                  <a:lnTo>
                    <a:pt x="149" y="8"/>
                  </a:lnTo>
                  <a:lnTo>
                    <a:pt x="152" y="10"/>
                  </a:lnTo>
                  <a:lnTo>
                    <a:pt x="155" y="11"/>
                  </a:lnTo>
                  <a:lnTo>
                    <a:pt x="158" y="15"/>
                  </a:lnTo>
                  <a:lnTo>
                    <a:pt x="161" y="16"/>
                  </a:lnTo>
                  <a:lnTo>
                    <a:pt x="164" y="20"/>
                  </a:lnTo>
                  <a:lnTo>
                    <a:pt x="164" y="21"/>
                  </a:lnTo>
                  <a:lnTo>
                    <a:pt x="168" y="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1" name="Freeform 43">
              <a:extLst>
                <a:ext uri="{FF2B5EF4-FFF2-40B4-BE49-F238E27FC236}">
                  <a16:creationId xmlns:a16="http://schemas.microsoft.com/office/drawing/2014/main" id="{39E7A11D-91BF-7D9A-131A-B75B03E279E3}"/>
                </a:ext>
              </a:extLst>
            </p:cNvPr>
            <p:cNvSpPr>
              <a:spLocks/>
            </p:cNvSpPr>
            <p:nvPr/>
          </p:nvSpPr>
          <p:spPr bwMode="auto">
            <a:xfrm>
              <a:off x="5424" y="555"/>
              <a:ext cx="45" cy="97"/>
            </a:xfrm>
            <a:custGeom>
              <a:avLst/>
              <a:gdLst>
                <a:gd name="T0" fmla="*/ 45 w 45"/>
                <a:gd name="T1" fmla="*/ 95 h 97"/>
                <a:gd name="T2" fmla="*/ 45 w 45"/>
                <a:gd name="T3" fmla="*/ 95 h 97"/>
                <a:gd name="T4" fmla="*/ 7 w 45"/>
                <a:gd name="T5" fmla="*/ 0 h 97"/>
                <a:gd name="T6" fmla="*/ 0 w 45"/>
                <a:gd name="T7" fmla="*/ 0 h 97"/>
                <a:gd name="T8" fmla="*/ 38 w 45"/>
                <a:gd name="T9" fmla="*/ 97 h 97"/>
                <a:gd name="T10" fmla="*/ 38 w 45"/>
                <a:gd name="T11" fmla="*/ 97 h 97"/>
                <a:gd name="T12" fmla="*/ 45 w 45"/>
                <a:gd name="T13" fmla="*/ 95 h 97"/>
              </a:gdLst>
              <a:ahLst/>
              <a:cxnLst>
                <a:cxn ang="0">
                  <a:pos x="T0" y="T1"/>
                </a:cxn>
                <a:cxn ang="0">
                  <a:pos x="T2" y="T3"/>
                </a:cxn>
                <a:cxn ang="0">
                  <a:pos x="T4" y="T5"/>
                </a:cxn>
                <a:cxn ang="0">
                  <a:pos x="T6" y="T7"/>
                </a:cxn>
                <a:cxn ang="0">
                  <a:pos x="T8" y="T9"/>
                </a:cxn>
                <a:cxn ang="0">
                  <a:pos x="T10" y="T11"/>
                </a:cxn>
                <a:cxn ang="0">
                  <a:pos x="T12" y="T13"/>
                </a:cxn>
              </a:cxnLst>
              <a:rect l="0" t="0" r="r" b="b"/>
              <a:pathLst>
                <a:path w="45" h="97">
                  <a:moveTo>
                    <a:pt x="45" y="95"/>
                  </a:moveTo>
                  <a:lnTo>
                    <a:pt x="45" y="95"/>
                  </a:lnTo>
                  <a:lnTo>
                    <a:pt x="7" y="0"/>
                  </a:lnTo>
                  <a:lnTo>
                    <a:pt x="0" y="0"/>
                  </a:lnTo>
                  <a:lnTo>
                    <a:pt x="38" y="97"/>
                  </a:lnTo>
                  <a:lnTo>
                    <a:pt x="38" y="97"/>
                  </a:lnTo>
                  <a:lnTo>
                    <a:pt x="45"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2" name="Freeform 44">
              <a:extLst>
                <a:ext uri="{FF2B5EF4-FFF2-40B4-BE49-F238E27FC236}">
                  <a16:creationId xmlns:a16="http://schemas.microsoft.com/office/drawing/2014/main" id="{F7391749-12A4-B0FB-7810-4078DE1914FB}"/>
                </a:ext>
              </a:extLst>
            </p:cNvPr>
            <p:cNvSpPr>
              <a:spLocks/>
            </p:cNvSpPr>
            <p:nvPr/>
          </p:nvSpPr>
          <p:spPr bwMode="auto">
            <a:xfrm>
              <a:off x="5437" y="650"/>
              <a:ext cx="35" cy="37"/>
            </a:xfrm>
            <a:custGeom>
              <a:avLst/>
              <a:gdLst>
                <a:gd name="T0" fmla="*/ 0 w 35"/>
                <a:gd name="T1" fmla="*/ 37 h 37"/>
                <a:gd name="T2" fmla="*/ 0 w 35"/>
                <a:gd name="T3" fmla="*/ 37 h 37"/>
                <a:gd name="T4" fmla="*/ 10 w 35"/>
                <a:gd name="T5" fmla="*/ 34 h 37"/>
                <a:gd name="T6" fmla="*/ 16 w 35"/>
                <a:gd name="T7" fmla="*/ 32 h 37"/>
                <a:gd name="T8" fmla="*/ 25 w 35"/>
                <a:gd name="T9" fmla="*/ 29 h 37"/>
                <a:gd name="T10" fmla="*/ 29 w 35"/>
                <a:gd name="T11" fmla="*/ 24 h 37"/>
                <a:gd name="T12" fmla="*/ 32 w 35"/>
                <a:gd name="T13" fmla="*/ 18 h 37"/>
                <a:gd name="T14" fmla="*/ 35 w 35"/>
                <a:gd name="T15" fmla="*/ 12 h 37"/>
                <a:gd name="T16" fmla="*/ 35 w 35"/>
                <a:gd name="T17" fmla="*/ 7 h 37"/>
                <a:gd name="T18" fmla="*/ 32 w 35"/>
                <a:gd name="T19" fmla="*/ 0 h 37"/>
                <a:gd name="T20" fmla="*/ 25 w 35"/>
                <a:gd name="T21" fmla="*/ 2 h 37"/>
                <a:gd name="T22" fmla="*/ 29 w 35"/>
                <a:gd name="T23" fmla="*/ 7 h 37"/>
                <a:gd name="T24" fmla="*/ 29 w 35"/>
                <a:gd name="T25" fmla="*/ 12 h 37"/>
                <a:gd name="T26" fmla="*/ 25 w 35"/>
                <a:gd name="T27" fmla="*/ 17 h 37"/>
                <a:gd name="T28" fmla="*/ 22 w 35"/>
                <a:gd name="T29" fmla="*/ 22 h 37"/>
                <a:gd name="T30" fmla="*/ 19 w 35"/>
                <a:gd name="T31" fmla="*/ 25 h 37"/>
                <a:gd name="T32" fmla="*/ 13 w 35"/>
                <a:gd name="T33" fmla="*/ 29 h 37"/>
                <a:gd name="T34" fmla="*/ 6 w 35"/>
                <a:gd name="T35" fmla="*/ 30 h 37"/>
                <a:gd name="T36" fmla="*/ 0 w 35"/>
                <a:gd name="T37" fmla="*/ 32 h 37"/>
                <a:gd name="T38" fmla="*/ 0 w 35"/>
                <a:gd name="T39" fmla="*/ 32 h 37"/>
                <a:gd name="T40" fmla="*/ 0 w 35"/>
                <a:gd name="T4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5" h="37">
                  <a:moveTo>
                    <a:pt x="0" y="37"/>
                  </a:moveTo>
                  <a:lnTo>
                    <a:pt x="0" y="37"/>
                  </a:lnTo>
                  <a:lnTo>
                    <a:pt x="10" y="34"/>
                  </a:lnTo>
                  <a:lnTo>
                    <a:pt x="16" y="32"/>
                  </a:lnTo>
                  <a:lnTo>
                    <a:pt x="25" y="29"/>
                  </a:lnTo>
                  <a:lnTo>
                    <a:pt x="29" y="24"/>
                  </a:lnTo>
                  <a:lnTo>
                    <a:pt x="32" y="18"/>
                  </a:lnTo>
                  <a:lnTo>
                    <a:pt x="35" y="12"/>
                  </a:lnTo>
                  <a:lnTo>
                    <a:pt x="35" y="7"/>
                  </a:lnTo>
                  <a:lnTo>
                    <a:pt x="32" y="0"/>
                  </a:lnTo>
                  <a:lnTo>
                    <a:pt x="25" y="2"/>
                  </a:lnTo>
                  <a:lnTo>
                    <a:pt x="29" y="7"/>
                  </a:lnTo>
                  <a:lnTo>
                    <a:pt x="29" y="12"/>
                  </a:lnTo>
                  <a:lnTo>
                    <a:pt x="25" y="17"/>
                  </a:lnTo>
                  <a:lnTo>
                    <a:pt x="22" y="22"/>
                  </a:lnTo>
                  <a:lnTo>
                    <a:pt x="19" y="25"/>
                  </a:lnTo>
                  <a:lnTo>
                    <a:pt x="13" y="29"/>
                  </a:lnTo>
                  <a:lnTo>
                    <a:pt x="6" y="30"/>
                  </a:lnTo>
                  <a:lnTo>
                    <a:pt x="0" y="32"/>
                  </a:lnTo>
                  <a:lnTo>
                    <a:pt x="0" y="32"/>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3" name="Freeform 45">
              <a:extLst>
                <a:ext uri="{FF2B5EF4-FFF2-40B4-BE49-F238E27FC236}">
                  <a16:creationId xmlns:a16="http://schemas.microsoft.com/office/drawing/2014/main" id="{39238A81-5B51-DEEC-0D2E-7B547D641FD1}"/>
                </a:ext>
              </a:extLst>
            </p:cNvPr>
            <p:cNvSpPr>
              <a:spLocks/>
            </p:cNvSpPr>
            <p:nvPr/>
          </p:nvSpPr>
          <p:spPr bwMode="auto">
            <a:xfrm>
              <a:off x="5320" y="682"/>
              <a:ext cx="117" cy="18"/>
            </a:xfrm>
            <a:custGeom>
              <a:avLst/>
              <a:gdLst>
                <a:gd name="T0" fmla="*/ 0 w 117"/>
                <a:gd name="T1" fmla="*/ 15 h 18"/>
                <a:gd name="T2" fmla="*/ 6 w 117"/>
                <a:gd name="T3" fmla="*/ 17 h 18"/>
                <a:gd name="T4" fmla="*/ 117 w 117"/>
                <a:gd name="T5" fmla="*/ 5 h 18"/>
                <a:gd name="T6" fmla="*/ 117 w 117"/>
                <a:gd name="T7" fmla="*/ 0 h 18"/>
                <a:gd name="T8" fmla="*/ 3 w 117"/>
                <a:gd name="T9" fmla="*/ 13 h 18"/>
                <a:gd name="T10" fmla="*/ 10 w 117"/>
                <a:gd name="T11" fmla="*/ 15 h 18"/>
                <a:gd name="T12" fmla="*/ 0 w 117"/>
                <a:gd name="T13" fmla="*/ 15 h 18"/>
                <a:gd name="T14" fmla="*/ 3 w 117"/>
                <a:gd name="T15" fmla="*/ 18 h 18"/>
                <a:gd name="T16" fmla="*/ 6 w 117"/>
                <a:gd name="T17" fmla="*/ 17 h 18"/>
                <a:gd name="T18" fmla="*/ 0 w 117"/>
                <a:gd name="T1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7" h="18">
                  <a:moveTo>
                    <a:pt x="0" y="15"/>
                  </a:moveTo>
                  <a:lnTo>
                    <a:pt x="6" y="17"/>
                  </a:lnTo>
                  <a:lnTo>
                    <a:pt x="117" y="5"/>
                  </a:lnTo>
                  <a:lnTo>
                    <a:pt x="117" y="0"/>
                  </a:lnTo>
                  <a:lnTo>
                    <a:pt x="3" y="13"/>
                  </a:lnTo>
                  <a:lnTo>
                    <a:pt x="10" y="15"/>
                  </a:lnTo>
                  <a:lnTo>
                    <a:pt x="0" y="15"/>
                  </a:lnTo>
                  <a:lnTo>
                    <a:pt x="3" y="18"/>
                  </a:lnTo>
                  <a:lnTo>
                    <a:pt x="6" y="17"/>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4" name="Freeform 46">
              <a:extLst>
                <a:ext uri="{FF2B5EF4-FFF2-40B4-BE49-F238E27FC236}">
                  <a16:creationId xmlns:a16="http://schemas.microsoft.com/office/drawing/2014/main" id="{8F7D93A9-8879-5558-1FAC-C32C5ED1B76B}"/>
                </a:ext>
              </a:extLst>
            </p:cNvPr>
            <p:cNvSpPr>
              <a:spLocks/>
            </p:cNvSpPr>
            <p:nvPr/>
          </p:nvSpPr>
          <p:spPr bwMode="auto">
            <a:xfrm>
              <a:off x="5257" y="541"/>
              <a:ext cx="73" cy="156"/>
            </a:xfrm>
            <a:custGeom>
              <a:avLst/>
              <a:gdLst>
                <a:gd name="T0" fmla="*/ 3 w 73"/>
                <a:gd name="T1" fmla="*/ 0 h 156"/>
                <a:gd name="T2" fmla="*/ 0 w 73"/>
                <a:gd name="T3" fmla="*/ 4 h 156"/>
                <a:gd name="T4" fmla="*/ 63 w 73"/>
                <a:gd name="T5" fmla="*/ 156 h 156"/>
                <a:gd name="T6" fmla="*/ 73 w 73"/>
                <a:gd name="T7" fmla="*/ 156 h 156"/>
                <a:gd name="T8" fmla="*/ 9 w 73"/>
                <a:gd name="T9" fmla="*/ 2 h 156"/>
                <a:gd name="T10" fmla="*/ 6 w 73"/>
                <a:gd name="T11" fmla="*/ 5 h 156"/>
                <a:gd name="T12" fmla="*/ 3 w 73"/>
                <a:gd name="T13" fmla="*/ 0 h 156"/>
                <a:gd name="T14" fmla="*/ 0 w 73"/>
                <a:gd name="T15" fmla="*/ 2 h 156"/>
                <a:gd name="T16" fmla="*/ 0 w 73"/>
                <a:gd name="T17" fmla="*/ 4 h 156"/>
                <a:gd name="T18" fmla="*/ 3 w 73"/>
                <a:gd name="T1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56">
                  <a:moveTo>
                    <a:pt x="3" y="0"/>
                  </a:moveTo>
                  <a:lnTo>
                    <a:pt x="0" y="4"/>
                  </a:lnTo>
                  <a:lnTo>
                    <a:pt x="63" y="156"/>
                  </a:lnTo>
                  <a:lnTo>
                    <a:pt x="73" y="156"/>
                  </a:lnTo>
                  <a:lnTo>
                    <a:pt x="9" y="2"/>
                  </a:lnTo>
                  <a:lnTo>
                    <a:pt x="6" y="5"/>
                  </a:lnTo>
                  <a:lnTo>
                    <a:pt x="3" y="0"/>
                  </a:lnTo>
                  <a:lnTo>
                    <a:pt x="0" y="2"/>
                  </a:lnTo>
                  <a:lnTo>
                    <a:pt x="0" y="4"/>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5" name="Freeform 47">
              <a:extLst>
                <a:ext uri="{FF2B5EF4-FFF2-40B4-BE49-F238E27FC236}">
                  <a16:creationId xmlns:a16="http://schemas.microsoft.com/office/drawing/2014/main" id="{32276C66-9541-29E7-B35E-A9C219B9E22A}"/>
                </a:ext>
              </a:extLst>
            </p:cNvPr>
            <p:cNvSpPr>
              <a:spLocks/>
            </p:cNvSpPr>
            <p:nvPr/>
          </p:nvSpPr>
          <p:spPr bwMode="auto">
            <a:xfrm>
              <a:off x="5260" y="530"/>
              <a:ext cx="114" cy="16"/>
            </a:xfrm>
            <a:custGeom>
              <a:avLst/>
              <a:gdLst>
                <a:gd name="T0" fmla="*/ 114 w 114"/>
                <a:gd name="T1" fmla="*/ 0 h 16"/>
                <a:gd name="T2" fmla="*/ 114 w 114"/>
                <a:gd name="T3" fmla="*/ 0 h 16"/>
                <a:gd name="T4" fmla="*/ 0 w 114"/>
                <a:gd name="T5" fmla="*/ 11 h 16"/>
                <a:gd name="T6" fmla="*/ 3 w 114"/>
                <a:gd name="T7" fmla="*/ 16 h 16"/>
                <a:gd name="T8" fmla="*/ 114 w 114"/>
                <a:gd name="T9" fmla="*/ 3 h 16"/>
                <a:gd name="T10" fmla="*/ 114 w 114"/>
                <a:gd name="T11" fmla="*/ 3 h 16"/>
                <a:gd name="T12" fmla="*/ 114 w 114"/>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4" h="16">
                  <a:moveTo>
                    <a:pt x="114" y="0"/>
                  </a:moveTo>
                  <a:lnTo>
                    <a:pt x="114" y="0"/>
                  </a:lnTo>
                  <a:lnTo>
                    <a:pt x="0" y="11"/>
                  </a:lnTo>
                  <a:lnTo>
                    <a:pt x="3" y="16"/>
                  </a:lnTo>
                  <a:lnTo>
                    <a:pt x="114" y="3"/>
                  </a:lnTo>
                  <a:lnTo>
                    <a:pt x="114" y="3"/>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6" name="Freeform 48">
              <a:extLst>
                <a:ext uri="{FF2B5EF4-FFF2-40B4-BE49-F238E27FC236}">
                  <a16:creationId xmlns:a16="http://schemas.microsoft.com/office/drawing/2014/main" id="{B70B8EC0-92FD-3AEE-AA6C-C2D9F14E8785}"/>
                </a:ext>
              </a:extLst>
            </p:cNvPr>
            <p:cNvSpPr>
              <a:spLocks/>
            </p:cNvSpPr>
            <p:nvPr/>
          </p:nvSpPr>
          <p:spPr bwMode="auto">
            <a:xfrm>
              <a:off x="5374" y="528"/>
              <a:ext cx="57" cy="27"/>
            </a:xfrm>
            <a:custGeom>
              <a:avLst/>
              <a:gdLst>
                <a:gd name="T0" fmla="*/ 57 w 57"/>
                <a:gd name="T1" fmla="*/ 27 h 27"/>
                <a:gd name="T2" fmla="*/ 57 w 57"/>
                <a:gd name="T3" fmla="*/ 27 h 27"/>
                <a:gd name="T4" fmla="*/ 54 w 57"/>
                <a:gd name="T5" fmla="*/ 23 h 27"/>
                <a:gd name="T6" fmla="*/ 54 w 57"/>
                <a:gd name="T7" fmla="*/ 20 h 27"/>
                <a:gd name="T8" fmla="*/ 50 w 57"/>
                <a:gd name="T9" fmla="*/ 17 h 27"/>
                <a:gd name="T10" fmla="*/ 47 w 57"/>
                <a:gd name="T11" fmla="*/ 15 h 27"/>
                <a:gd name="T12" fmla="*/ 44 w 57"/>
                <a:gd name="T13" fmla="*/ 13 h 27"/>
                <a:gd name="T14" fmla="*/ 41 w 57"/>
                <a:gd name="T15" fmla="*/ 10 h 27"/>
                <a:gd name="T16" fmla="*/ 38 w 57"/>
                <a:gd name="T17" fmla="*/ 8 h 27"/>
                <a:gd name="T18" fmla="*/ 35 w 57"/>
                <a:gd name="T19" fmla="*/ 7 h 27"/>
                <a:gd name="T20" fmla="*/ 31 w 57"/>
                <a:gd name="T21" fmla="*/ 5 h 27"/>
                <a:gd name="T22" fmla="*/ 25 w 57"/>
                <a:gd name="T23" fmla="*/ 3 h 27"/>
                <a:gd name="T24" fmla="*/ 22 w 57"/>
                <a:gd name="T25" fmla="*/ 2 h 27"/>
                <a:gd name="T26" fmla="*/ 19 w 57"/>
                <a:gd name="T27" fmla="*/ 2 h 27"/>
                <a:gd name="T28" fmla="*/ 13 w 57"/>
                <a:gd name="T29" fmla="*/ 2 h 27"/>
                <a:gd name="T30" fmla="*/ 9 w 57"/>
                <a:gd name="T31" fmla="*/ 0 h 27"/>
                <a:gd name="T32" fmla="*/ 3 w 57"/>
                <a:gd name="T33" fmla="*/ 0 h 27"/>
                <a:gd name="T34" fmla="*/ 0 w 57"/>
                <a:gd name="T35" fmla="*/ 2 h 27"/>
                <a:gd name="T36" fmla="*/ 0 w 57"/>
                <a:gd name="T37" fmla="*/ 5 h 27"/>
                <a:gd name="T38" fmla="*/ 3 w 57"/>
                <a:gd name="T39" fmla="*/ 5 h 27"/>
                <a:gd name="T40" fmla="*/ 9 w 57"/>
                <a:gd name="T41" fmla="*/ 5 h 27"/>
                <a:gd name="T42" fmla="*/ 13 w 57"/>
                <a:gd name="T43" fmla="*/ 5 h 27"/>
                <a:gd name="T44" fmla="*/ 16 w 57"/>
                <a:gd name="T45" fmla="*/ 5 h 27"/>
                <a:gd name="T46" fmla="*/ 19 w 57"/>
                <a:gd name="T47" fmla="*/ 5 h 27"/>
                <a:gd name="T48" fmla="*/ 22 w 57"/>
                <a:gd name="T49" fmla="*/ 7 h 27"/>
                <a:gd name="T50" fmla="*/ 25 w 57"/>
                <a:gd name="T51" fmla="*/ 8 h 27"/>
                <a:gd name="T52" fmla="*/ 31 w 57"/>
                <a:gd name="T53" fmla="*/ 10 h 27"/>
                <a:gd name="T54" fmla="*/ 35 w 57"/>
                <a:gd name="T55" fmla="*/ 12 h 27"/>
                <a:gd name="T56" fmla="*/ 38 w 57"/>
                <a:gd name="T57" fmla="*/ 13 h 27"/>
                <a:gd name="T58" fmla="*/ 38 w 57"/>
                <a:gd name="T59" fmla="*/ 15 h 27"/>
                <a:gd name="T60" fmla="*/ 41 w 57"/>
                <a:gd name="T61" fmla="*/ 17 h 27"/>
                <a:gd name="T62" fmla="*/ 44 w 57"/>
                <a:gd name="T63" fmla="*/ 18 h 27"/>
                <a:gd name="T64" fmla="*/ 47 w 57"/>
                <a:gd name="T65" fmla="*/ 22 h 27"/>
                <a:gd name="T66" fmla="*/ 47 w 57"/>
                <a:gd name="T67" fmla="*/ 23 h 27"/>
                <a:gd name="T68" fmla="*/ 50 w 57"/>
                <a:gd name="T69" fmla="*/ 27 h 27"/>
                <a:gd name="T70" fmla="*/ 50 w 57"/>
                <a:gd name="T71" fmla="*/ 27 h 27"/>
                <a:gd name="T72" fmla="*/ 57 w 57"/>
                <a:gd name="T73"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7" h="27">
                  <a:moveTo>
                    <a:pt x="57" y="27"/>
                  </a:moveTo>
                  <a:lnTo>
                    <a:pt x="57" y="27"/>
                  </a:lnTo>
                  <a:lnTo>
                    <a:pt x="54" y="23"/>
                  </a:lnTo>
                  <a:lnTo>
                    <a:pt x="54" y="20"/>
                  </a:lnTo>
                  <a:lnTo>
                    <a:pt x="50" y="17"/>
                  </a:lnTo>
                  <a:lnTo>
                    <a:pt x="47" y="15"/>
                  </a:lnTo>
                  <a:lnTo>
                    <a:pt x="44" y="13"/>
                  </a:lnTo>
                  <a:lnTo>
                    <a:pt x="41" y="10"/>
                  </a:lnTo>
                  <a:lnTo>
                    <a:pt x="38" y="8"/>
                  </a:lnTo>
                  <a:lnTo>
                    <a:pt x="35" y="7"/>
                  </a:lnTo>
                  <a:lnTo>
                    <a:pt x="31" y="5"/>
                  </a:lnTo>
                  <a:lnTo>
                    <a:pt x="25" y="3"/>
                  </a:lnTo>
                  <a:lnTo>
                    <a:pt x="22" y="2"/>
                  </a:lnTo>
                  <a:lnTo>
                    <a:pt x="19" y="2"/>
                  </a:lnTo>
                  <a:lnTo>
                    <a:pt x="13" y="2"/>
                  </a:lnTo>
                  <a:lnTo>
                    <a:pt x="9" y="0"/>
                  </a:lnTo>
                  <a:lnTo>
                    <a:pt x="3" y="0"/>
                  </a:lnTo>
                  <a:lnTo>
                    <a:pt x="0" y="2"/>
                  </a:lnTo>
                  <a:lnTo>
                    <a:pt x="0" y="5"/>
                  </a:lnTo>
                  <a:lnTo>
                    <a:pt x="3" y="5"/>
                  </a:lnTo>
                  <a:lnTo>
                    <a:pt x="9" y="5"/>
                  </a:lnTo>
                  <a:lnTo>
                    <a:pt x="13" y="5"/>
                  </a:lnTo>
                  <a:lnTo>
                    <a:pt x="16" y="5"/>
                  </a:lnTo>
                  <a:lnTo>
                    <a:pt x="19" y="5"/>
                  </a:lnTo>
                  <a:lnTo>
                    <a:pt x="22" y="7"/>
                  </a:lnTo>
                  <a:lnTo>
                    <a:pt x="25" y="8"/>
                  </a:lnTo>
                  <a:lnTo>
                    <a:pt x="31" y="10"/>
                  </a:lnTo>
                  <a:lnTo>
                    <a:pt x="35" y="12"/>
                  </a:lnTo>
                  <a:lnTo>
                    <a:pt x="38" y="13"/>
                  </a:lnTo>
                  <a:lnTo>
                    <a:pt x="38" y="15"/>
                  </a:lnTo>
                  <a:lnTo>
                    <a:pt x="41" y="17"/>
                  </a:lnTo>
                  <a:lnTo>
                    <a:pt x="44" y="18"/>
                  </a:lnTo>
                  <a:lnTo>
                    <a:pt x="47" y="22"/>
                  </a:lnTo>
                  <a:lnTo>
                    <a:pt x="47" y="23"/>
                  </a:lnTo>
                  <a:lnTo>
                    <a:pt x="50" y="27"/>
                  </a:lnTo>
                  <a:lnTo>
                    <a:pt x="50" y="27"/>
                  </a:lnTo>
                  <a:lnTo>
                    <a:pt x="57"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7" name="Freeform 49">
              <a:extLst>
                <a:ext uri="{FF2B5EF4-FFF2-40B4-BE49-F238E27FC236}">
                  <a16:creationId xmlns:a16="http://schemas.microsoft.com/office/drawing/2014/main" id="{C6CBF261-9F33-398E-01DC-11F215D623F5}"/>
                </a:ext>
              </a:extLst>
            </p:cNvPr>
            <p:cNvSpPr>
              <a:spLocks/>
            </p:cNvSpPr>
            <p:nvPr/>
          </p:nvSpPr>
          <p:spPr bwMode="auto">
            <a:xfrm>
              <a:off x="5311" y="633"/>
              <a:ext cx="158" cy="64"/>
            </a:xfrm>
            <a:custGeom>
              <a:avLst/>
              <a:gdLst>
                <a:gd name="T0" fmla="*/ 0 w 158"/>
                <a:gd name="T1" fmla="*/ 35 h 64"/>
                <a:gd name="T2" fmla="*/ 113 w 158"/>
                <a:gd name="T3" fmla="*/ 22 h 64"/>
                <a:gd name="T4" fmla="*/ 120 w 158"/>
                <a:gd name="T5" fmla="*/ 22 h 64"/>
                <a:gd name="T6" fmla="*/ 126 w 158"/>
                <a:gd name="T7" fmla="*/ 20 h 64"/>
                <a:gd name="T8" fmla="*/ 132 w 158"/>
                <a:gd name="T9" fmla="*/ 17 h 64"/>
                <a:gd name="T10" fmla="*/ 139 w 158"/>
                <a:gd name="T11" fmla="*/ 15 h 64"/>
                <a:gd name="T12" fmla="*/ 142 w 158"/>
                <a:gd name="T13" fmla="*/ 12 h 64"/>
                <a:gd name="T14" fmla="*/ 145 w 158"/>
                <a:gd name="T15" fmla="*/ 9 h 64"/>
                <a:gd name="T16" fmla="*/ 148 w 158"/>
                <a:gd name="T17" fmla="*/ 4 h 64"/>
                <a:gd name="T18" fmla="*/ 148 w 158"/>
                <a:gd name="T19" fmla="*/ 0 h 64"/>
                <a:gd name="T20" fmla="*/ 155 w 158"/>
                <a:gd name="T21" fmla="*/ 19 h 64"/>
                <a:gd name="T22" fmla="*/ 158 w 158"/>
                <a:gd name="T23" fmla="*/ 22 h 64"/>
                <a:gd name="T24" fmla="*/ 158 w 158"/>
                <a:gd name="T25" fmla="*/ 25 h 64"/>
                <a:gd name="T26" fmla="*/ 158 w 158"/>
                <a:gd name="T27" fmla="*/ 29 h 64"/>
                <a:gd name="T28" fmla="*/ 155 w 158"/>
                <a:gd name="T29" fmla="*/ 32 h 64"/>
                <a:gd name="T30" fmla="*/ 155 w 158"/>
                <a:gd name="T31" fmla="*/ 34 h 64"/>
                <a:gd name="T32" fmla="*/ 151 w 158"/>
                <a:gd name="T33" fmla="*/ 37 h 64"/>
                <a:gd name="T34" fmla="*/ 151 w 158"/>
                <a:gd name="T35" fmla="*/ 39 h 64"/>
                <a:gd name="T36" fmla="*/ 148 w 158"/>
                <a:gd name="T37" fmla="*/ 41 h 64"/>
                <a:gd name="T38" fmla="*/ 145 w 158"/>
                <a:gd name="T39" fmla="*/ 44 h 64"/>
                <a:gd name="T40" fmla="*/ 142 w 158"/>
                <a:gd name="T41" fmla="*/ 46 h 64"/>
                <a:gd name="T42" fmla="*/ 139 w 158"/>
                <a:gd name="T43" fmla="*/ 47 h 64"/>
                <a:gd name="T44" fmla="*/ 136 w 158"/>
                <a:gd name="T45" fmla="*/ 49 h 64"/>
                <a:gd name="T46" fmla="*/ 132 w 158"/>
                <a:gd name="T47" fmla="*/ 49 h 64"/>
                <a:gd name="T48" fmla="*/ 126 w 158"/>
                <a:gd name="T49" fmla="*/ 51 h 64"/>
                <a:gd name="T50" fmla="*/ 123 w 158"/>
                <a:gd name="T51" fmla="*/ 51 h 64"/>
                <a:gd name="T52" fmla="*/ 117 w 158"/>
                <a:gd name="T53" fmla="*/ 52 h 64"/>
                <a:gd name="T54" fmla="*/ 12 w 158"/>
                <a:gd name="T55" fmla="*/ 64 h 64"/>
                <a:gd name="T56" fmla="*/ 0 w 158"/>
                <a:gd name="T57" fmla="*/ 3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8" h="64">
                  <a:moveTo>
                    <a:pt x="0" y="35"/>
                  </a:moveTo>
                  <a:lnTo>
                    <a:pt x="113" y="22"/>
                  </a:lnTo>
                  <a:lnTo>
                    <a:pt x="120" y="22"/>
                  </a:lnTo>
                  <a:lnTo>
                    <a:pt x="126" y="20"/>
                  </a:lnTo>
                  <a:lnTo>
                    <a:pt x="132" y="17"/>
                  </a:lnTo>
                  <a:lnTo>
                    <a:pt x="139" y="15"/>
                  </a:lnTo>
                  <a:lnTo>
                    <a:pt x="142" y="12"/>
                  </a:lnTo>
                  <a:lnTo>
                    <a:pt x="145" y="9"/>
                  </a:lnTo>
                  <a:lnTo>
                    <a:pt x="148" y="4"/>
                  </a:lnTo>
                  <a:lnTo>
                    <a:pt x="148" y="0"/>
                  </a:lnTo>
                  <a:lnTo>
                    <a:pt x="155" y="19"/>
                  </a:lnTo>
                  <a:lnTo>
                    <a:pt x="158" y="22"/>
                  </a:lnTo>
                  <a:lnTo>
                    <a:pt x="158" y="25"/>
                  </a:lnTo>
                  <a:lnTo>
                    <a:pt x="158" y="29"/>
                  </a:lnTo>
                  <a:lnTo>
                    <a:pt x="155" y="32"/>
                  </a:lnTo>
                  <a:lnTo>
                    <a:pt x="155" y="34"/>
                  </a:lnTo>
                  <a:lnTo>
                    <a:pt x="151" y="37"/>
                  </a:lnTo>
                  <a:lnTo>
                    <a:pt x="151" y="39"/>
                  </a:lnTo>
                  <a:lnTo>
                    <a:pt x="148" y="41"/>
                  </a:lnTo>
                  <a:lnTo>
                    <a:pt x="145" y="44"/>
                  </a:lnTo>
                  <a:lnTo>
                    <a:pt x="142" y="46"/>
                  </a:lnTo>
                  <a:lnTo>
                    <a:pt x="139" y="47"/>
                  </a:lnTo>
                  <a:lnTo>
                    <a:pt x="136" y="49"/>
                  </a:lnTo>
                  <a:lnTo>
                    <a:pt x="132" y="49"/>
                  </a:lnTo>
                  <a:lnTo>
                    <a:pt x="126" y="51"/>
                  </a:lnTo>
                  <a:lnTo>
                    <a:pt x="123" y="51"/>
                  </a:lnTo>
                  <a:lnTo>
                    <a:pt x="117" y="52"/>
                  </a:lnTo>
                  <a:lnTo>
                    <a:pt x="12" y="64"/>
                  </a:lnTo>
                  <a:lnTo>
                    <a:pt x="0" y="3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8" name="Freeform 50">
              <a:extLst>
                <a:ext uri="{FF2B5EF4-FFF2-40B4-BE49-F238E27FC236}">
                  <a16:creationId xmlns:a16="http://schemas.microsoft.com/office/drawing/2014/main" id="{B2799066-7AFA-4414-2FDA-0761D49B051B}"/>
                </a:ext>
              </a:extLst>
            </p:cNvPr>
            <p:cNvSpPr>
              <a:spLocks/>
            </p:cNvSpPr>
            <p:nvPr/>
          </p:nvSpPr>
          <p:spPr bwMode="auto">
            <a:xfrm>
              <a:off x="5437" y="603"/>
              <a:ext cx="38" cy="55"/>
            </a:xfrm>
            <a:custGeom>
              <a:avLst/>
              <a:gdLst>
                <a:gd name="T0" fmla="*/ 38 w 38"/>
                <a:gd name="T1" fmla="*/ 55 h 55"/>
                <a:gd name="T2" fmla="*/ 38 w 38"/>
                <a:gd name="T3" fmla="*/ 54 h 55"/>
                <a:gd name="T4" fmla="*/ 16 w 38"/>
                <a:gd name="T5" fmla="*/ 0 h 55"/>
                <a:gd name="T6" fmla="*/ 0 w 38"/>
                <a:gd name="T7" fmla="*/ 0 h 55"/>
                <a:gd name="T8" fmla="*/ 22 w 38"/>
                <a:gd name="T9" fmla="*/ 55 h 55"/>
                <a:gd name="T10" fmla="*/ 22 w 38"/>
                <a:gd name="T11" fmla="*/ 54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4"/>
                  </a:lnTo>
                  <a:lnTo>
                    <a:pt x="16" y="0"/>
                  </a:lnTo>
                  <a:lnTo>
                    <a:pt x="0" y="0"/>
                  </a:lnTo>
                  <a:lnTo>
                    <a:pt x="22" y="55"/>
                  </a:lnTo>
                  <a:lnTo>
                    <a:pt x="22" y="54"/>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59" name="Freeform 51">
              <a:extLst>
                <a:ext uri="{FF2B5EF4-FFF2-40B4-BE49-F238E27FC236}">
                  <a16:creationId xmlns:a16="http://schemas.microsoft.com/office/drawing/2014/main" id="{EB7762FB-5D9E-F084-9D7C-2E1C92CCA252}"/>
                </a:ext>
              </a:extLst>
            </p:cNvPr>
            <p:cNvSpPr>
              <a:spLocks/>
            </p:cNvSpPr>
            <p:nvPr/>
          </p:nvSpPr>
          <p:spPr bwMode="auto">
            <a:xfrm>
              <a:off x="5437" y="657"/>
              <a:ext cx="38" cy="32"/>
            </a:xfrm>
            <a:custGeom>
              <a:avLst/>
              <a:gdLst>
                <a:gd name="T0" fmla="*/ 6 w 38"/>
                <a:gd name="T1" fmla="*/ 32 h 32"/>
                <a:gd name="T2" fmla="*/ 10 w 38"/>
                <a:gd name="T3" fmla="*/ 32 h 32"/>
                <a:gd name="T4" fmla="*/ 13 w 38"/>
                <a:gd name="T5" fmla="*/ 30 h 32"/>
                <a:gd name="T6" fmla="*/ 19 w 38"/>
                <a:gd name="T7" fmla="*/ 27 h 32"/>
                <a:gd name="T8" fmla="*/ 25 w 38"/>
                <a:gd name="T9" fmla="*/ 23 h 32"/>
                <a:gd name="T10" fmla="*/ 29 w 38"/>
                <a:gd name="T11" fmla="*/ 20 h 32"/>
                <a:gd name="T12" fmla="*/ 32 w 38"/>
                <a:gd name="T13" fmla="*/ 17 h 32"/>
                <a:gd name="T14" fmla="*/ 35 w 38"/>
                <a:gd name="T15" fmla="*/ 11 h 32"/>
                <a:gd name="T16" fmla="*/ 35 w 38"/>
                <a:gd name="T17" fmla="*/ 6 h 32"/>
                <a:gd name="T18" fmla="*/ 38 w 38"/>
                <a:gd name="T19" fmla="*/ 1 h 32"/>
                <a:gd name="T20" fmla="*/ 22 w 38"/>
                <a:gd name="T21" fmla="*/ 0 h 32"/>
                <a:gd name="T22" fmla="*/ 22 w 38"/>
                <a:gd name="T23" fmla="*/ 5 h 32"/>
                <a:gd name="T24" fmla="*/ 19 w 38"/>
                <a:gd name="T25" fmla="*/ 10 h 32"/>
                <a:gd name="T26" fmla="*/ 16 w 38"/>
                <a:gd name="T27" fmla="*/ 13 h 32"/>
                <a:gd name="T28" fmla="*/ 16 w 38"/>
                <a:gd name="T29" fmla="*/ 17 h 32"/>
                <a:gd name="T30" fmla="*/ 13 w 38"/>
                <a:gd name="T31" fmla="*/ 20 h 32"/>
                <a:gd name="T32" fmla="*/ 10 w 38"/>
                <a:gd name="T33" fmla="*/ 22 h 32"/>
                <a:gd name="T34" fmla="*/ 6 w 38"/>
                <a:gd name="T35" fmla="*/ 23 h 32"/>
                <a:gd name="T36" fmla="*/ 0 w 38"/>
                <a:gd name="T37" fmla="*/ 25 h 32"/>
                <a:gd name="T38" fmla="*/ 3 w 38"/>
                <a:gd name="T39" fmla="*/ 23 h 32"/>
                <a:gd name="T40" fmla="*/ 6 w 38"/>
                <a:gd name="T4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 h="32">
                  <a:moveTo>
                    <a:pt x="6" y="32"/>
                  </a:moveTo>
                  <a:lnTo>
                    <a:pt x="10" y="32"/>
                  </a:lnTo>
                  <a:lnTo>
                    <a:pt x="13" y="30"/>
                  </a:lnTo>
                  <a:lnTo>
                    <a:pt x="19" y="27"/>
                  </a:lnTo>
                  <a:lnTo>
                    <a:pt x="25" y="23"/>
                  </a:lnTo>
                  <a:lnTo>
                    <a:pt x="29" y="20"/>
                  </a:lnTo>
                  <a:lnTo>
                    <a:pt x="32" y="17"/>
                  </a:lnTo>
                  <a:lnTo>
                    <a:pt x="35" y="11"/>
                  </a:lnTo>
                  <a:lnTo>
                    <a:pt x="35" y="6"/>
                  </a:lnTo>
                  <a:lnTo>
                    <a:pt x="38" y="1"/>
                  </a:lnTo>
                  <a:lnTo>
                    <a:pt x="22" y="0"/>
                  </a:lnTo>
                  <a:lnTo>
                    <a:pt x="22" y="5"/>
                  </a:lnTo>
                  <a:lnTo>
                    <a:pt x="19" y="10"/>
                  </a:lnTo>
                  <a:lnTo>
                    <a:pt x="16" y="13"/>
                  </a:lnTo>
                  <a:lnTo>
                    <a:pt x="16" y="17"/>
                  </a:lnTo>
                  <a:lnTo>
                    <a:pt x="13" y="20"/>
                  </a:lnTo>
                  <a:lnTo>
                    <a:pt x="10" y="22"/>
                  </a:lnTo>
                  <a:lnTo>
                    <a:pt x="6" y="23"/>
                  </a:lnTo>
                  <a:lnTo>
                    <a:pt x="0" y="25"/>
                  </a:lnTo>
                  <a:lnTo>
                    <a:pt x="3" y="23"/>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0" name="Freeform 52">
              <a:extLst>
                <a:ext uri="{FF2B5EF4-FFF2-40B4-BE49-F238E27FC236}">
                  <a16:creationId xmlns:a16="http://schemas.microsoft.com/office/drawing/2014/main" id="{F8888FD1-21E6-5DD9-37BA-7AB9CD39BEDA}"/>
                </a:ext>
              </a:extLst>
            </p:cNvPr>
            <p:cNvSpPr>
              <a:spLocks/>
            </p:cNvSpPr>
            <p:nvPr/>
          </p:nvSpPr>
          <p:spPr bwMode="auto">
            <a:xfrm>
              <a:off x="4492" y="680"/>
              <a:ext cx="951" cy="119"/>
            </a:xfrm>
            <a:custGeom>
              <a:avLst/>
              <a:gdLst>
                <a:gd name="T0" fmla="*/ 0 w 951"/>
                <a:gd name="T1" fmla="*/ 119 h 119"/>
                <a:gd name="T2" fmla="*/ 3 w 951"/>
                <a:gd name="T3" fmla="*/ 119 h 119"/>
                <a:gd name="T4" fmla="*/ 951 w 951"/>
                <a:gd name="T5" fmla="*/ 9 h 119"/>
                <a:gd name="T6" fmla="*/ 948 w 951"/>
                <a:gd name="T7" fmla="*/ 0 h 119"/>
                <a:gd name="T8" fmla="*/ 0 w 951"/>
                <a:gd name="T9" fmla="*/ 111 h 119"/>
                <a:gd name="T10" fmla="*/ 3 w 951"/>
                <a:gd name="T11" fmla="*/ 111 h 119"/>
                <a:gd name="T12" fmla="*/ 0 w 951"/>
                <a:gd name="T13" fmla="*/ 119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0" y="119"/>
                  </a:moveTo>
                  <a:lnTo>
                    <a:pt x="3" y="119"/>
                  </a:lnTo>
                  <a:lnTo>
                    <a:pt x="951" y="9"/>
                  </a:lnTo>
                  <a:lnTo>
                    <a:pt x="948" y="0"/>
                  </a:lnTo>
                  <a:lnTo>
                    <a:pt x="0" y="111"/>
                  </a:lnTo>
                  <a:lnTo>
                    <a:pt x="3" y="111"/>
                  </a:lnTo>
                  <a:lnTo>
                    <a:pt x="0"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1" name="Freeform 53">
              <a:extLst>
                <a:ext uri="{FF2B5EF4-FFF2-40B4-BE49-F238E27FC236}">
                  <a16:creationId xmlns:a16="http://schemas.microsoft.com/office/drawing/2014/main" id="{A83ED98C-E39E-0A8D-0FA6-97C31597E629}"/>
                </a:ext>
              </a:extLst>
            </p:cNvPr>
            <p:cNvSpPr>
              <a:spLocks/>
            </p:cNvSpPr>
            <p:nvPr/>
          </p:nvSpPr>
          <p:spPr bwMode="auto">
            <a:xfrm>
              <a:off x="4211" y="749"/>
              <a:ext cx="284" cy="50"/>
            </a:xfrm>
            <a:custGeom>
              <a:avLst/>
              <a:gdLst>
                <a:gd name="T0" fmla="*/ 0 w 284"/>
                <a:gd name="T1" fmla="*/ 8 h 50"/>
                <a:gd name="T2" fmla="*/ 0 w 284"/>
                <a:gd name="T3" fmla="*/ 8 h 50"/>
                <a:gd name="T4" fmla="*/ 281 w 284"/>
                <a:gd name="T5" fmla="*/ 50 h 50"/>
                <a:gd name="T6" fmla="*/ 284 w 284"/>
                <a:gd name="T7" fmla="*/ 42 h 50"/>
                <a:gd name="T8" fmla="*/ 3 w 284"/>
                <a:gd name="T9" fmla="*/ 0 h 50"/>
                <a:gd name="T10" fmla="*/ 3 w 284"/>
                <a:gd name="T11" fmla="*/ 0 h 50"/>
                <a:gd name="T12" fmla="*/ 0 w 284"/>
                <a:gd name="T13" fmla="*/ 8 h 50"/>
              </a:gdLst>
              <a:ahLst/>
              <a:cxnLst>
                <a:cxn ang="0">
                  <a:pos x="T0" y="T1"/>
                </a:cxn>
                <a:cxn ang="0">
                  <a:pos x="T2" y="T3"/>
                </a:cxn>
                <a:cxn ang="0">
                  <a:pos x="T4" y="T5"/>
                </a:cxn>
                <a:cxn ang="0">
                  <a:pos x="T6" y="T7"/>
                </a:cxn>
                <a:cxn ang="0">
                  <a:pos x="T8" y="T9"/>
                </a:cxn>
                <a:cxn ang="0">
                  <a:pos x="T10" y="T11"/>
                </a:cxn>
                <a:cxn ang="0">
                  <a:pos x="T12" y="T13"/>
                </a:cxn>
              </a:cxnLst>
              <a:rect l="0" t="0" r="r" b="b"/>
              <a:pathLst>
                <a:path w="284" h="50">
                  <a:moveTo>
                    <a:pt x="0" y="8"/>
                  </a:moveTo>
                  <a:lnTo>
                    <a:pt x="0" y="8"/>
                  </a:lnTo>
                  <a:lnTo>
                    <a:pt x="281" y="50"/>
                  </a:lnTo>
                  <a:lnTo>
                    <a:pt x="284" y="42"/>
                  </a:lnTo>
                  <a:lnTo>
                    <a:pt x="3" y="0"/>
                  </a:lnTo>
                  <a:lnTo>
                    <a:pt x="3"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2" name="Freeform 54">
              <a:extLst>
                <a:ext uri="{FF2B5EF4-FFF2-40B4-BE49-F238E27FC236}">
                  <a16:creationId xmlns:a16="http://schemas.microsoft.com/office/drawing/2014/main" id="{07C3C5F1-C4F2-790A-AEB0-5D8E17487F4E}"/>
                </a:ext>
              </a:extLst>
            </p:cNvPr>
            <p:cNvSpPr>
              <a:spLocks/>
            </p:cNvSpPr>
            <p:nvPr/>
          </p:nvSpPr>
          <p:spPr bwMode="auto">
            <a:xfrm>
              <a:off x="4195" y="747"/>
              <a:ext cx="19" cy="10"/>
            </a:xfrm>
            <a:custGeom>
              <a:avLst/>
              <a:gdLst>
                <a:gd name="T0" fmla="*/ 0 w 19"/>
                <a:gd name="T1" fmla="*/ 2 h 10"/>
                <a:gd name="T2" fmla="*/ 0 w 19"/>
                <a:gd name="T3" fmla="*/ 2 h 10"/>
                <a:gd name="T4" fmla="*/ 0 w 19"/>
                <a:gd name="T5" fmla="*/ 3 h 10"/>
                <a:gd name="T6" fmla="*/ 3 w 19"/>
                <a:gd name="T7" fmla="*/ 3 h 10"/>
                <a:gd name="T8" fmla="*/ 3 w 19"/>
                <a:gd name="T9" fmla="*/ 5 h 10"/>
                <a:gd name="T10" fmla="*/ 6 w 19"/>
                <a:gd name="T11" fmla="*/ 7 h 10"/>
                <a:gd name="T12" fmla="*/ 6 w 19"/>
                <a:gd name="T13" fmla="*/ 7 h 10"/>
                <a:gd name="T14" fmla="*/ 9 w 19"/>
                <a:gd name="T15" fmla="*/ 8 h 10"/>
                <a:gd name="T16" fmla="*/ 13 w 19"/>
                <a:gd name="T17" fmla="*/ 8 h 10"/>
                <a:gd name="T18" fmla="*/ 16 w 19"/>
                <a:gd name="T19" fmla="*/ 10 h 10"/>
                <a:gd name="T20" fmla="*/ 19 w 19"/>
                <a:gd name="T21" fmla="*/ 2 h 10"/>
                <a:gd name="T22" fmla="*/ 19 w 19"/>
                <a:gd name="T23" fmla="*/ 2 h 10"/>
                <a:gd name="T24" fmla="*/ 16 w 19"/>
                <a:gd name="T25" fmla="*/ 2 h 10"/>
                <a:gd name="T26" fmla="*/ 16 w 19"/>
                <a:gd name="T27" fmla="*/ 2 h 10"/>
                <a:gd name="T28" fmla="*/ 16 w 19"/>
                <a:gd name="T29" fmla="*/ 0 h 10"/>
                <a:gd name="T30" fmla="*/ 16 w 19"/>
                <a:gd name="T31" fmla="*/ 0 h 10"/>
                <a:gd name="T32" fmla="*/ 16 w 19"/>
                <a:gd name="T33" fmla="*/ 0 h 10"/>
                <a:gd name="T34" fmla="*/ 16 w 19"/>
                <a:gd name="T35" fmla="*/ 0 h 10"/>
                <a:gd name="T36" fmla="*/ 16 w 19"/>
                <a:gd name="T37" fmla="*/ 0 h 10"/>
                <a:gd name="T38" fmla="*/ 16 w 19"/>
                <a:gd name="T39" fmla="*/ 0 h 10"/>
                <a:gd name="T40" fmla="*/ 0 w 19"/>
                <a:gd name="T41"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0">
                  <a:moveTo>
                    <a:pt x="0" y="2"/>
                  </a:moveTo>
                  <a:lnTo>
                    <a:pt x="0" y="2"/>
                  </a:lnTo>
                  <a:lnTo>
                    <a:pt x="0" y="3"/>
                  </a:lnTo>
                  <a:lnTo>
                    <a:pt x="3" y="3"/>
                  </a:lnTo>
                  <a:lnTo>
                    <a:pt x="3" y="5"/>
                  </a:lnTo>
                  <a:lnTo>
                    <a:pt x="6" y="7"/>
                  </a:lnTo>
                  <a:lnTo>
                    <a:pt x="6" y="7"/>
                  </a:lnTo>
                  <a:lnTo>
                    <a:pt x="9" y="8"/>
                  </a:lnTo>
                  <a:lnTo>
                    <a:pt x="13" y="8"/>
                  </a:lnTo>
                  <a:lnTo>
                    <a:pt x="16" y="10"/>
                  </a:lnTo>
                  <a:lnTo>
                    <a:pt x="19" y="2"/>
                  </a:lnTo>
                  <a:lnTo>
                    <a:pt x="19" y="2"/>
                  </a:lnTo>
                  <a:lnTo>
                    <a:pt x="16" y="2"/>
                  </a:lnTo>
                  <a:lnTo>
                    <a:pt x="16" y="2"/>
                  </a:lnTo>
                  <a:lnTo>
                    <a:pt x="16" y="0"/>
                  </a:lnTo>
                  <a:lnTo>
                    <a:pt x="16" y="0"/>
                  </a:lnTo>
                  <a:lnTo>
                    <a:pt x="16" y="0"/>
                  </a:lnTo>
                  <a:lnTo>
                    <a:pt x="16" y="0"/>
                  </a:lnTo>
                  <a:lnTo>
                    <a:pt x="16" y="0"/>
                  </a:lnTo>
                  <a:lnTo>
                    <a:pt x="16"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3" name="Freeform 55">
              <a:extLst>
                <a:ext uri="{FF2B5EF4-FFF2-40B4-BE49-F238E27FC236}">
                  <a16:creationId xmlns:a16="http://schemas.microsoft.com/office/drawing/2014/main" id="{51646476-F935-8BDD-D1B5-683B0B6D01DF}"/>
                </a:ext>
              </a:extLst>
            </p:cNvPr>
            <p:cNvSpPr>
              <a:spLocks/>
            </p:cNvSpPr>
            <p:nvPr/>
          </p:nvSpPr>
          <p:spPr bwMode="auto">
            <a:xfrm>
              <a:off x="4195" y="737"/>
              <a:ext cx="19" cy="12"/>
            </a:xfrm>
            <a:custGeom>
              <a:avLst/>
              <a:gdLst>
                <a:gd name="T0" fmla="*/ 6 w 19"/>
                <a:gd name="T1" fmla="*/ 0 h 12"/>
                <a:gd name="T2" fmla="*/ 6 w 19"/>
                <a:gd name="T3" fmla="*/ 2 h 12"/>
                <a:gd name="T4" fmla="*/ 3 w 19"/>
                <a:gd name="T5" fmla="*/ 3 h 12"/>
                <a:gd name="T6" fmla="*/ 0 w 19"/>
                <a:gd name="T7" fmla="*/ 7 h 12"/>
                <a:gd name="T8" fmla="*/ 0 w 19"/>
                <a:gd name="T9" fmla="*/ 8 h 12"/>
                <a:gd name="T10" fmla="*/ 0 w 19"/>
                <a:gd name="T11" fmla="*/ 12 h 12"/>
                <a:gd name="T12" fmla="*/ 16 w 19"/>
                <a:gd name="T13" fmla="*/ 10 h 12"/>
                <a:gd name="T14" fmla="*/ 13 w 19"/>
                <a:gd name="T15" fmla="*/ 10 h 12"/>
                <a:gd name="T16" fmla="*/ 16 w 19"/>
                <a:gd name="T17" fmla="*/ 8 h 12"/>
                <a:gd name="T18" fmla="*/ 16 w 19"/>
                <a:gd name="T19" fmla="*/ 8 h 12"/>
                <a:gd name="T20" fmla="*/ 19 w 19"/>
                <a:gd name="T21" fmla="*/ 7 h 12"/>
                <a:gd name="T22" fmla="*/ 16 w 19"/>
                <a:gd name="T23" fmla="*/ 7 h 12"/>
                <a:gd name="T24" fmla="*/ 6 w 19"/>
                <a:gd name="T2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12">
                  <a:moveTo>
                    <a:pt x="6" y="0"/>
                  </a:moveTo>
                  <a:lnTo>
                    <a:pt x="6" y="2"/>
                  </a:lnTo>
                  <a:lnTo>
                    <a:pt x="3" y="3"/>
                  </a:lnTo>
                  <a:lnTo>
                    <a:pt x="0" y="7"/>
                  </a:lnTo>
                  <a:lnTo>
                    <a:pt x="0" y="8"/>
                  </a:lnTo>
                  <a:lnTo>
                    <a:pt x="0" y="12"/>
                  </a:lnTo>
                  <a:lnTo>
                    <a:pt x="16" y="10"/>
                  </a:lnTo>
                  <a:lnTo>
                    <a:pt x="13" y="10"/>
                  </a:lnTo>
                  <a:lnTo>
                    <a:pt x="16" y="8"/>
                  </a:lnTo>
                  <a:lnTo>
                    <a:pt x="16" y="8"/>
                  </a:lnTo>
                  <a:lnTo>
                    <a:pt x="19" y="7"/>
                  </a:lnTo>
                  <a:lnTo>
                    <a:pt x="16" y="7"/>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4" name="Freeform 56">
              <a:extLst>
                <a:ext uri="{FF2B5EF4-FFF2-40B4-BE49-F238E27FC236}">
                  <a16:creationId xmlns:a16="http://schemas.microsoft.com/office/drawing/2014/main" id="{1F579685-C89A-E348-C932-761B0CE1532B}"/>
                </a:ext>
              </a:extLst>
            </p:cNvPr>
            <p:cNvSpPr>
              <a:spLocks/>
            </p:cNvSpPr>
            <p:nvPr/>
          </p:nvSpPr>
          <p:spPr bwMode="auto">
            <a:xfrm>
              <a:off x="4201" y="637"/>
              <a:ext cx="234" cy="107"/>
            </a:xfrm>
            <a:custGeom>
              <a:avLst/>
              <a:gdLst>
                <a:gd name="T0" fmla="*/ 228 w 234"/>
                <a:gd name="T1" fmla="*/ 0 h 107"/>
                <a:gd name="T2" fmla="*/ 225 w 234"/>
                <a:gd name="T3" fmla="*/ 1 h 107"/>
                <a:gd name="T4" fmla="*/ 0 w 234"/>
                <a:gd name="T5" fmla="*/ 100 h 107"/>
                <a:gd name="T6" fmla="*/ 10 w 234"/>
                <a:gd name="T7" fmla="*/ 107 h 107"/>
                <a:gd name="T8" fmla="*/ 234 w 234"/>
                <a:gd name="T9" fmla="*/ 6 h 107"/>
                <a:gd name="T10" fmla="*/ 231 w 234"/>
                <a:gd name="T11" fmla="*/ 8 h 107"/>
                <a:gd name="T12" fmla="*/ 228 w 234"/>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234" h="107">
                  <a:moveTo>
                    <a:pt x="228" y="0"/>
                  </a:moveTo>
                  <a:lnTo>
                    <a:pt x="225" y="1"/>
                  </a:lnTo>
                  <a:lnTo>
                    <a:pt x="0" y="100"/>
                  </a:lnTo>
                  <a:lnTo>
                    <a:pt x="10" y="107"/>
                  </a:lnTo>
                  <a:lnTo>
                    <a:pt x="234" y="6"/>
                  </a:lnTo>
                  <a:lnTo>
                    <a:pt x="231" y="8"/>
                  </a:lnTo>
                  <a:lnTo>
                    <a:pt x="22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5" name="Freeform 57">
              <a:extLst>
                <a:ext uri="{FF2B5EF4-FFF2-40B4-BE49-F238E27FC236}">
                  <a16:creationId xmlns:a16="http://schemas.microsoft.com/office/drawing/2014/main" id="{6CC4AD6A-BDC3-C914-58F3-CAC9CEBE466A}"/>
                </a:ext>
              </a:extLst>
            </p:cNvPr>
            <p:cNvSpPr>
              <a:spLocks/>
            </p:cNvSpPr>
            <p:nvPr/>
          </p:nvSpPr>
          <p:spPr bwMode="auto">
            <a:xfrm>
              <a:off x="4429" y="526"/>
              <a:ext cx="951" cy="119"/>
            </a:xfrm>
            <a:custGeom>
              <a:avLst/>
              <a:gdLst>
                <a:gd name="T0" fmla="*/ 948 w 951"/>
                <a:gd name="T1" fmla="*/ 0 h 119"/>
                <a:gd name="T2" fmla="*/ 948 w 951"/>
                <a:gd name="T3" fmla="*/ 0 h 119"/>
                <a:gd name="T4" fmla="*/ 0 w 951"/>
                <a:gd name="T5" fmla="*/ 111 h 119"/>
                <a:gd name="T6" fmla="*/ 3 w 951"/>
                <a:gd name="T7" fmla="*/ 119 h 119"/>
                <a:gd name="T8" fmla="*/ 951 w 951"/>
                <a:gd name="T9" fmla="*/ 9 h 119"/>
                <a:gd name="T10" fmla="*/ 948 w 951"/>
                <a:gd name="T11" fmla="*/ 9 h 119"/>
                <a:gd name="T12" fmla="*/ 948 w 951"/>
                <a:gd name="T13" fmla="*/ 0 h 119"/>
              </a:gdLst>
              <a:ahLst/>
              <a:cxnLst>
                <a:cxn ang="0">
                  <a:pos x="T0" y="T1"/>
                </a:cxn>
                <a:cxn ang="0">
                  <a:pos x="T2" y="T3"/>
                </a:cxn>
                <a:cxn ang="0">
                  <a:pos x="T4" y="T5"/>
                </a:cxn>
                <a:cxn ang="0">
                  <a:pos x="T6" y="T7"/>
                </a:cxn>
                <a:cxn ang="0">
                  <a:pos x="T8" y="T9"/>
                </a:cxn>
                <a:cxn ang="0">
                  <a:pos x="T10" y="T11"/>
                </a:cxn>
                <a:cxn ang="0">
                  <a:pos x="T12" y="T13"/>
                </a:cxn>
              </a:cxnLst>
              <a:rect l="0" t="0" r="r" b="b"/>
              <a:pathLst>
                <a:path w="951" h="119">
                  <a:moveTo>
                    <a:pt x="948" y="0"/>
                  </a:moveTo>
                  <a:lnTo>
                    <a:pt x="948" y="0"/>
                  </a:lnTo>
                  <a:lnTo>
                    <a:pt x="0" y="111"/>
                  </a:lnTo>
                  <a:lnTo>
                    <a:pt x="3" y="119"/>
                  </a:lnTo>
                  <a:lnTo>
                    <a:pt x="951" y="9"/>
                  </a:lnTo>
                  <a:lnTo>
                    <a:pt x="948" y="9"/>
                  </a:lnTo>
                  <a:lnTo>
                    <a:pt x="9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6" name="Freeform 58">
              <a:extLst>
                <a:ext uri="{FF2B5EF4-FFF2-40B4-BE49-F238E27FC236}">
                  <a16:creationId xmlns:a16="http://schemas.microsoft.com/office/drawing/2014/main" id="{7712524E-0E3F-EC2E-9937-D6A3E97A7BB2}"/>
                </a:ext>
              </a:extLst>
            </p:cNvPr>
            <p:cNvSpPr>
              <a:spLocks/>
            </p:cNvSpPr>
            <p:nvPr/>
          </p:nvSpPr>
          <p:spPr bwMode="auto">
            <a:xfrm>
              <a:off x="5377" y="526"/>
              <a:ext cx="54" cy="25"/>
            </a:xfrm>
            <a:custGeom>
              <a:avLst/>
              <a:gdLst>
                <a:gd name="T0" fmla="*/ 54 w 54"/>
                <a:gd name="T1" fmla="*/ 22 h 25"/>
                <a:gd name="T2" fmla="*/ 51 w 54"/>
                <a:gd name="T3" fmla="*/ 20 h 25"/>
                <a:gd name="T4" fmla="*/ 51 w 54"/>
                <a:gd name="T5" fmla="*/ 19 h 25"/>
                <a:gd name="T6" fmla="*/ 47 w 54"/>
                <a:gd name="T7" fmla="*/ 15 h 25"/>
                <a:gd name="T8" fmla="*/ 44 w 54"/>
                <a:gd name="T9" fmla="*/ 14 h 25"/>
                <a:gd name="T10" fmla="*/ 41 w 54"/>
                <a:gd name="T11" fmla="*/ 12 h 25"/>
                <a:gd name="T12" fmla="*/ 38 w 54"/>
                <a:gd name="T13" fmla="*/ 10 h 25"/>
                <a:gd name="T14" fmla="*/ 35 w 54"/>
                <a:gd name="T15" fmla="*/ 9 h 25"/>
                <a:gd name="T16" fmla="*/ 32 w 54"/>
                <a:gd name="T17" fmla="*/ 7 h 25"/>
                <a:gd name="T18" fmla="*/ 28 w 54"/>
                <a:gd name="T19" fmla="*/ 5 h 25"/>
                <a:gd name="T20" fmla="*/ 25 w 54"/>
                <a:gd name="T21" fmla="*/ 5 h 25"/>
                <a:gd name="T22" fmla="*/ 22 w 54"/>
                <a:gd name="T23" fmla="*/ 4 h 25"/>
                <a:gd name="T24" fmla="*/ 19 w 54"/>
                <a:gd name="T25" fmla="*/ 4 h 25"/>
                <a:gd name="T26" fmla="*/ 16 w 54"/>
                <a:gd name="T27" fmla="*/ 2 h 25"/>
                <a:gd name="T28" fmla="*/ 10 w 54"/>
                <a:gd name="T29" fmla="*/ 2 h 25"/>
                <a:gd name="T30" fmla="*/ 10 w 54"/>
                <a:gd name="T31" fmla="*/ 2 h 25"/>
                <a:gd name="T32" fmla="*/ 3 w 54"/>
                <a:gd name="T33" fmla="*/ 2 h 25"/>
                <a:gd name="T34" fmla="*/ 0 w 54"/>
                <a:gd name="T35" fmla="*/ 0 h 25"/>
                <a:gd name="T36" fmla="*/ 0 w 54"/>
                <a:gd name="T37" fmla="*/ 9 h 25"/>
                <a:gd name="T38" fmla="*/ 3 w 54"/>
                <a:gd name="T39" fmla="*/ 9 h 25"/>
                <a:gd name="T40" fmla="*/ 6 w 54"/>
                <a:gd name="T41" fmla="*/ 9 h 25"/>
                <a:gd name="T42" fmla="*/ 6 w 54"/>
                <a:gd name="T43" fmla="*/ 9 h 25"/>
                <a:gd name="T44" fmla="*/ 10 w 54"/>
                <a:gd name="T45" fmla="*/ 10 h 25"/>
                <a:gd name="T46" fmla="*/ 13 w 54"/>
                <a:gd name="T47" fmla="*/ 10 h 25"/>
                <a:gd name="T48" fmla="*/ 16 w 54"/>
                <a:gd name="T49" fmla="*/ 10 h 25"/>
                <a:gd name="T50" fmla="*/ 16 w 54"/>
                <a:gd name="T51" fmla="*/ 12 h 25"/>
                <a:gd name="T52" fmla="*/ 19 w 54"/>
                <a:gd name="T53" fmla="*/ 12 h 25"/>
                <a:gd name="T54" fmla="*/ 22 w 54"/>
                <a:gd name="T55" fmla="*/ 14 h 25"/>
                <a:gd name="T56" fmla="*/ 25 w 54"/>
                <a:gd name="T57" fmla="*/ 14 h 25"/>
                <a:gd name="T58" fmla="*/ 25 w 54"/>
                <a:gd name="T59" fmla="*/ 15 h 25"/>
                <a:gd name="T60" fmla="*/ 28 w 54"/>
                <a:gd name="T61" fmla="*/ 17 h 25"/>
                <a:gd name="T62" fmla="*/ 32 w 54"/>
                <a:gd name="T63" fmla="*/ 19 h 25"/>
                <a:gd name="T64" fmla="*/ 35 w 54"/>
                <a:gd name="T65" fmla="*/ 20 h 25"/>
                <a:gd name="T66" fmla="*/ 38 w 54"/>
                <a:gd name="T67" fmla="*/ 22 h 25"/>
                <a:gd name="T68" fmla="*/ 41 w 54"/>
                <a:gd name="T69" fmla="*/ 25 h 25"/>
                <a:gd name="T70" fmla="*/ 38 w 54"/>
                <a:gd name="T71" fmla="*/ 24 h 25"/>
                <a:gd name="T72" fmla="*/ 54 w 54"/>
                <a:gd name="T73"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4" h="25">
                  <a:moveTo>
                    <a:pt x="54" y="22"/>
                  </a:moveTo>
                  <a:lnTo>
                    <a:pt x="51" y="20"/>
                  </a:lnTo>
                  <a:lnTo>
                    <a:pt x="51" y="19"/>
                  </a:lnTo>
                  <a:lnTo>
                    <a:pt x="47" y="15"/>
                  </a:lnTo>
                  <a:lnTo>
                    <a:pt x="44" y="14"/>
                  </a:lnTo>
                  <a:lnTo>
                    <a:pt x="41" y="12"/>
                  </a:lnTo>
                  <a:lnTo>
                    <a:pt x="38" y="10"/>
                  </a:lnTo>
                  <a:lnTo>
                    <a:pt x="35" y="9"/>
                  </a:lnTo>
                  <a:lnTo>
                    <a:pt x="32" y="7"/>
                  </a:lnTo>
                  <a:lnTo>
                    <a:pt x="28" y="5"/>
                  </a:lnTo>
                  <a:lnTo>
                    <a:pt x="25" y="5"/>
                  </a:lnTo>
                  <a:lnTo>
                    <a:pt x="22" y="4"/>
                  </a:lnTo>
                  <a:lnTo>
                    <a:pt x="19" y="4"/>
                  </a:lnTo>
                  <a:lnTo>
                    <a:pt x="16" y="2"/>
                  </a:lnTo>
                  <a:lnTo>
                    <a:pt x="10" y="2"/>
                  </a:lnTo>
                  <a:lnTo>
                    <a:pt x="10" y="2"/>
                  </a:lnTo>
                  <a:lnTo>
                    <a:pt x="3" y="2"/>
                  </a:lnTo>
                  <a:lnTo>
                    <a:pt x="0" y="0"/>
                  </a:lnTo>
                  <a:lnTo>
                    <a:pt x="0" y="9"/>
                  </a:lnTo>
                  <a:lnTo>
                    <a:pt x="3" y="9"/>
                  </a:lnTo>
                  <a:lnTo>
                    <a:pt x="6" y="9"/>
                  </a:lnTo>
                  <a:lnTo>
                    <a:pt x="6" y="9"/>
                  </a:lnTo>
                  <a:lnTo>
                    <a:pt x="10" y="10"/>
                  </a:lnTo>
                  <a:lnTo>
                    <a:pt x="13" y="10"/>
                  </a:lnTo>
                  <a:lnTo>
                    <a:pt x="16" y="10"/>
                  </a:lnTo>
                  <a:lnTo>
                    <a:pt x="16" y="12"/>
                  </a:lnTo>
                  <a:lnTo>
                    <a:pt x="19" y="12"/>
                  </a:lnTo>
                  <a:lnTo>
                    <a:pt x="22" y="14"/>
                  </a:lnTo>
                  <a:lnTo>
                    <a:pt x="25" y="14"/>
                  </a:lnTo>
                  <a:lnTo>
                    <a:pt x="25" y="15"/>
                  </a:lnTo>
                  <a:lnTo>
                    <a:pt x="28" y="17"/>
                  </a:lnTo>
                  <a:lnTo>
                    <a:pt x="32" y="19"/>
                  </a:lnTo>
                  <a:lnTo>
                    <a:pt x="35" y="20"/>
                  </a:lnTo>
                  <a:lnTo>
                    <a:pt x="38" y="22"/>
                  </a:lnTo>
                  <a:lnTo>
                    <a:pt x="41" y="25"/>
                  </a:lnTo>
                  <a:lnTo>
                    <a:pt x="38" y="24"/>
                  </a:lnTo>
                  <a:lnTo>
                    <a:pt x="54"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8467" name="Freeform 59">
              <a:extLst>
                <a:ext uri="{FF2B5EF4-FFF2-40B4-BE49-F238E27FC236}">
                  <a16:creationId xmlns:a16="http://schemas.microsoft.com/office/drawing/2014/main" id="{CF33BDBD-6CE1-0C86-4274-9C45293DD8BF}"/>
                </a:ext>
              </a:extLst>
            </p:cNvPr>
            <p:cNvSpPr>
              <a:spLocks/>
            </p:cNvSpPr>
            <p:nvPr/>
          </p:nvSpPr>
          <p:spPr bwMode="auto">
            <a:xfrm>
              <a:off x="5415" y="548"/>
              <a:ext cx="38" cy="55"/>
            </a:xfrm>
            <a:custGeom>
              <a:avLst/>
              <a:gdLst>
                <a:gd name="T0" fmla="*/ 38 w 38"/>
                <a:gd name="T1" fmla="*/ 55 h 55"/>
                <a:gd name="T2" fmla="*/ 38 w 38"/>
                <a:gd name="T3" fmla="*/ 55 h 55"/>
                <a:gd name="T4" fmla="*/ 16 w 38"/>
                <a:gd name="T5" fmla="*/ 0 h 55"/>
                <a:gd name="T6" fmla="*/ 0 w 38"/>
                <a:gd name="T7" fmla="*/ 2 h 55"/>
                <a:gd name="T8" fmla="*/ 22 w 38"/>
                <a:gd name="T9" fmla="*/ 55 h 55"/>
                <a:gd name="T10" fmla="*/ 22 w 38"/>
                <a:gd name="T11" fmla="*/ 55 h 55"/>
                <a:gd name="T12" fmla="*/ 38 w 38"/>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38" h="55">
                  <a:moveTo>
                    <a:pt x="38" y="55"/>
                  </a:moveTo>
                  <a:lnTo>
                    <a:pt x="38" y="55"/>
                  </a:lnTo>
                  <a:lnTo>
                    <a:pt x="16" y="0"/>
                  </a:lnTo>
                  <a:lnTo>
                    <a:pt x="0" y="2"/>
                  </a:lnTo>
                  <a:lnTo>
                    <a:pt x="22" y="55"/>
                  </a:lnTo>
                  <a:lnTo>
                    <a:pt x="22" y="55"/>
                  </a:lnTo>
                  <a:lnTo>
                    <a:pt x="38"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grpSp>
      <p:sp>
        <p:nvSpPr>
          <p:cNvPr id="18468" name="مربع نص 18467">
            <a:extLst>
              <a:ext uri="{FF2B5EF4-FFF2-40B4-BE49-F238E27FC236}">
                <a16:creationId xmlns:a16="http://schemas.microsoft.com/office/drawing/2014/main" id="{691D996F-0BA2-ECF3-4431-1444F71AC6DA}"/>
              </a:ext>
            </a:extLst>
          </p:cNvPr>
          <p:cNvSpPr txBox="1"/>
          <p:nvPr/>
        </p:nvSpPr>
        <p:spPr>
          <a:xfrm>
            <a:off x="71928" y="87527"/>
            <a:ext cx="3664105" cy="2492990"/>
          </a:xfrm>
          <a:prstGeom prst="rect">
            <a:avLst/>
          </a:prstGeom>
          <a:noFill/>
        </p:spPr>
        <p:txBody>
          <a:bodyPr wrap="square" rtlCol="1">
            <a:spAutoFit/>
          </a:bodyPr>
          <a:lstStyle/>
          <a:p>
            <a:pPr algn="ctr" fontAlgn="auto">
              <a:spcBef>
                <a:spcPts val="0"/>
              </a:spcBef>
              <a:spcAft>
                <a:spcPts val="0"/>
              </a:spcAft>
              <a:defRPr/>
            </a:pPr>
            <a:r>
              <a:rPr lang="ar-SA" sz="2400" b="1" dirty="0">
                <a:solidFill>
                  <a:srgbClr val="00B050"/>
                </a:solidFill>
              </a:rPr>
              <a:t>الهدف :</a:t>
            </a:r>
            <a:r>
              <a:rPr lang="ar-EG" dirty="0">
                <a:ln>
                  <a:solidFill>
                    <a:srgbClr val="002060"/>
                  </a:solidFill>
                </a:ln>
              </a:rPr>
              <a:t>1- </a:t>
            </a:r>
            <a:r>
              <a:rPr lang="ar-SA" dirty="0">
                <a:ln>
                  <a:solidFill>
                    <a:srgbClr val="002060"/>
                  </a:solidFill>
                </a:ln>
              </a:rPr>
              <a:t>أبين معاني الكلمات الغريبة. </a:t>
            </a:r>
            <a:endParaRPr lang="en-US" dirty="0">
              <a:ln>
                <a:solidFill>
                  <a:srgbClr val="002060"/>
                </a:solidFill>
              </a:ln>
            </a:endParaRPr>
          </a:p>
          <a:p>
            <a:pPr algn="ctr" fontAlgn="auto">
              <a:spcBef>
                <a:spcPts val="0"/>
              </a:spcBef>
              <a:spcAft>
                <a:spcPts val="0"/>
              </a:spcAft>
              <a:defRPr/>
            </a:pPr>
            <a:r>
              <a:rPr lang="ar-EG" dirty="0">
                <a:ln>
                  <a:solidFill>
                    <a:srgbClr val="002060"/>
                  </a:solidFill>
                </a:ln>
              </a:rPr>
              <a:t>2- </a:t>
            </a:r>
            <a:r>
              <a:rPr lang="ar-SA" dirty="0">
                <a:ln>
                  <a:solidFill>
                    <a:srgbClr val="002060"/>
                  </a:solidFill>
                </a:ln>
              </a:rPr>
              <a:t>أفسر الآيات (1-4) من سورة الجمعة تفسيراً سليماً. </a:t>
            </a:r>
            <a:endParaRPr lang="en-US" dirty="0">
              <a:ln>
                <a:solidFill>
                  <a:srgbClr val="002060"/>
                </a:solidFill>
              </a:ln>
            </a:endParaRPr>
          </a:p>
          <a:p>
            <a:pPr algn="ctr" fontAlgn="auto">
              <a:spcBef>
                <a:spcPts val="0"/>
              </a:spcBef>
              <a:spcAft>
                <a:spcPts val="0"/>
              </a:spcAft>
              <a:defRPr/>
            </a:pPr>
            <a:r>
              <a:rPr lang="ar-SA" dirty="0">
                <a:ln>
                  <a:solidFill>
                    <a:srgbClr val="002060"/>
                  </a:solidFill>
                </a:ln>
              </a:rPr>
              <a:t>3</a:t>
            </a:r>
            <a:r>
              <a:rPr lang="ar-EG" dirty="0">
                <a:ln>
                  <a:solidFill>
                    <a:srgbClr val="002060"/>
                  </a:solidFill>
                </a:ln>
              </a:rPr>
              <a:t>- </a:t>
            </a:r>
            <a:r>
              <a:rPr lang="ar-SA" dirty="0">
                <a:ln>
                  <a:solidFill>
                    <a:srgbClr val="002060"/>
                  </a:solidFill>
                </a:ln>
              </a:rPr>
              <a:t>استشعر فضل الله تعالى على العرب ببعثة محمد </a:t>
            </a:r>
            <a:r>
              <a:rPr lang="ar-SA" dirty="0">
                <a:ln>
                  <a:solidFill>
                    <a:srgbClr val="002060"/>
                  </a:solidFill>
                </a:ln>
                <a:sym typeface="AGA Arabesque"/>
              </a:rPr>
              <a:t></a:t>
            </a:r>
            <a:r>
              <a:rPr lang="ar-EG" dirty="0">
                <a:ln>
                  <a:solidFill>
                    <a:srgbClr val="002060"/>
                  </a:solidFill>
                </a:ln>
                <a:sym typeface="AGA Arabesque"/>
              </a:rPr>
              <a:t> </a:t>
            </a:r>
            <a:r>
              <a:rPr lang="ar-SA" dirty="0">
                <a:ln>
                  <a:solidFill>
                    <a:srgbClr val="002060"/>
                  </a:solidFill>
                </a:ln>
              </a:rPr>
              <a:t>.</a:t>
            </a:r>
          </a:p>
          <a:p>
            <a:pPr algn="ctr">
              <a:defRPr/>
            </a:pPr>
            <a:r>
              <a:rPr lang="ar-SA" dirty="0">
                <a:ln>
                  <a:solidFill>
                    <a:srgbClr val="002060"/>
                  </a:solidFill>
                </a:ln>
              </a:rPr>
              <a:t>           4</a:t>
            </a:r>
            <a:r>
              <a:rPr lang="ar-EG" dirty="0">
                <a:ln>
                  <a:solidFill>
                    <a:srgbClr val="002060"/>
                  </a:solidFill>
                </a:ln>
              </a:rPr>
              <a:t>- </a:t>
            </a:r>
            <a:r>
              <a:rPr lang="ar-SA" dirty="0">
                <a:ln>
                  <a:solidFill>
                    <a:srgbClr val="002060"/>
                  </a:solidFill>
                </a:ln>
              </a:rPr>
              <a:t>استنبط الفوائد والأحكام من الآيات. </a:t>
            </a:r>
            <a:endParaRPr lang="en-US" dirty="0">
              <a:ln>
                <a:solidFill>
                  <a:srgbClr val="002060"/>
                </a:solidFill>
              </a:ln>
            </a:endParaRPr>
          </a:p>
          <a:p>
            <a:endParaRPr lang="en-US" sz="2400" dirty="0">
              <a:solidFill>
                <a:srgbClr val="7030A0"/>
              </a:solidFill>
            </a:endParaRPr>
          </a:p>
          <a:p>
            <a:endParaRPr lang="ar-SA" b="1" dirty="0">
              <a:solidFill>
                <a:srgbClr val="002060"/>
              </a:solidFill>
            </a:endParaRPr>
          </a:p>
        </p:txBody>
      </p:sp>
    </p:spTree>
    <p:extLst>
      <p:ext uri="{BB962C8B-B14F-4D97-AF65-F5344CB8AC3E}">
        <p14:creationId xmlns:p14="http://schemas.microsoft.com/office/powerpoint/2010/main" val="276349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fade">
                                      <p:cBhvr>
                                        <p:cTn id="7" dur="1000"/>
                                        <p:tgtEl>
                                          <p:spTgt spid="18435"/>
                                        </p:tgtEl>
                                      </p:cBhvr>
                                    </p:animEffect>
                                    <p:anim calcmode="lin" valueType="num">
                                      <p:cBhvr>
                                        <p:cTn id="8" dur="1000" fill="hold"/>
                                        <p:tgtEl>
                                          <p:spTgt spid="18435"/>
                                        </p:tgtEl>
                                        <p:attrNameLst>
                                          <p:attrName>ppt_x</p:attrName>
                                        </p:attrNameLst>
                                      </p:cBhvr>
                                      <p:tavLst>
                                        <p:tav tm="0">
                                          <p:val>
                                            <p:strVal val="#ppt_x"/>
                                          </p:val>
                                        </p:tav>
                                        <p:tav tm="100000">
                                          <p:val>
                                            <p:strVal val="#ppt_x"/>
                                          </p:val>
                                        </p:tav>
                                      </p:tavLst>
                                    </p:anim>
                                    <p:anim calcmode="lin" valueType="num">
                                      <p:cBhvr>
                                        <p:cTn id="9" dur="1000" fill="hold"/>
                                        <p:tgtEl>
                                          <p:spTgt spid="1843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0090.jpg">
            <a:extLst>
              <a:ext uri="{FF2B5EF4-FFF2-40B4-BE49-F238E27FC236}">
                <a16:creationId xmlns:a16="http://schemas.microsoft.com/office/drawing/2014/main" id="{386F47F4-109D-43E6-8AD3-D877312336E7}"/>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23149"/>
            <a:ext cx="9144000" cy="6751495"/>
          </a:xfrm>
          <a:prstGeom prst="rect">
            <a:avLst/>
          </a:prstGeom>
          <a:ln>
            <a:noFill/>
          </a:ln>
          <a:effectLst>
            <a:softEdge rad="112500"/>
          </a:effectLst>
          <a:extLst>
            <a:ext uri="{91240B29-F687-4F45-9708-019B960494DF}">
              <a14:hiddenLine xmlns:a14="http://schemas.microsoft.com/office/drawing/2010/main" w="9525">
                <a:solidFill>
                  <a:srgbClr val="000000"/>
                </a:solidFill>
                <a:miter lim="800000"/>
                <a:headEnd/>
                <a:tailEnd/>
              </a14:hiddenLine>
            </a:ext>
          </a:extLst>
        </p:spPr>
      </p:pic>
      <p:sp>
        <p:nvSpPr>
          <p:cNvPr id="2" name="مستطيل: زوايا مستديرة 1">
            <a:extLst>
              <a:ext uri="{FF2B5EF4-FFF2-40B4-BE49-F238E27FC236}">
                <a16:creationId xmlns:a16="http://schemas.microsoft.com/office/drawing/2014/main" id="{EBCDFA22-7260-BC50-76FF-DB9B3BB00DB1}"/>
              </a:ext>
            </a:extLst>
          </p:cNvPr>
          <p:cNvSpPr/>
          <p:nvPr/>
        </p:nvSpPr>
        <p:spPr>
          <a:xfrm>
            <a:off x="467544" y="1628800"/>
            <a:ext cx="8208912" cy="3708412"/>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SA" altLang="ru-RU" sz="3200" b="1" dirty="0">
                <a:solidFill>
                  <a:srgbClr val="002060"/>
                </a:solidFill>
                <a:cs typeface="Times New Roman" panose="02020603050405020304" pitchFamily="18" charset="0"/>
              </a:rPr>
              <a:t>{ </a:t>
            </a:r>
            <a:r>
              <a:rPr lang="ar-SA" altLang="ru-RU" sz="3200" b="1" dirty="0">
                <a:solidFill>
                  <a:schemeClr val="accent3">
                    <a:lumMod val="75000"/>
                  </a:schemeClr>
                </a:solidFill>
                <a:cs typeface="Times New Roman" panose="02020603050405020304" pitchFamily="18" charset="0"/>
              </a:rPr>
              <a:t>يُسَبِّحُ لِلَّهِ مَا فِي السَّمَوَاتِ وَمَا فِي الأَرْضِ الْمَلِكِ الْقُدُّوسِ الْعَزِيزِ الْحَكِيمِ (1) </a:t>
            </a:r>
            <a:r>
              <a:rPr lang="ar-SA" altLang="ru-RU" sz="3200" b="1" dirty="0">
                <a:solidFill>
                  <a:srgbClr val="002060"/>
                </a:solidFill>
                <a:cs typeface="Times New Roman" panose="02020603050405020304" pitchFamily="18" charset="0"/>
              </a:rPr>
              <a:t>هُوَ الَّذِي بَعَثَ فِي الأُمِّيِّينَ رَسُولاً مِنْهُمْ يَتْلُو عَلَيْهِمْ آيَاتِهِ وَيُزَكِّيهِمْ وَيُعَلِّمُهُمْ الْكِتَابَ وَالْحِكْمَةَ وَإِنْ كَانُوا مِنْ قَبْلُ لَفِي ضَلالٍ مُبِينٍ (2) وَآخَرِينَ مِنْهُمْ لَمَّا يَلْحَقُوا بِهِمْ وَهُوَ الْعَزِيزُ الْحَكِيمُ (3) ذَلِكَ فَضْلُ اللَّهِ يُؤْتِيهِ مَنْ يَشَاءُ وَاللَّهُ ذُو الْفَضْلِ الْعَظِيمِ (4)}. </a:t>
            </a:r>
            <a:endParaRPr lang="ar-SA" altLang="ru-RU" sz="3200" b="1" dirty="0">
              <a:solidFill>
                <a:srgbClr val="002060"/>
              </a:solidFill>
            </a:endParaRPr>
          </a:p>
        </p:txBody>
      </p:sp>
      <p:sp>
        <p:nvSpPr>
          <p:cNvPr id="4" name="مستطيل مستدير الزوايا 8">
            <a:extLst>
              <a:ext uri="{FF2B5EF4-FFF2-40B4-BE49-F238E27FC236}">
                <a16:creationId xmlns:a16="http://schemas.microsoft.com/office/drawing/2014/main" id="{D88B92BF-A2FB-8BAA-16AD-A798C5C879B9}"/>
              </a:ext>
            </a:extLst>
          </p:cNvPr>
          <p:cNvSpPr/>
          <p:nvPr/>
        </p:nvSpPr>
        <p:spPr>
          <a:xfrm flipH="1">
            <a:off x="3851920" y="764704"/>
            <a:ext cx="4428256" cy="504056"/>
          </a:xfrm>
          <a:prstGeom prst="roundRect">
            <a:avLst/>
          </a:prstGeom>
          <a:ln/>
        </p:spPr>
        <p:style>
          <a:lnRef idx="1">
            <a:schemeClr val="dk1"/>
          </a:lnRef>
          <a:fillRef idx="2">
            <a:schemeClr val="dk1"/>
          </a:fillRef>
          <a:effectRef idx="1">
            <a:schemeClr val="dk1"/>
          </a:effectRef>
          <a:fontRef idx="minor">
            <a:schemeClr val="dk1"/>
          </a:fontRef>
        </p:style>
        <p:txBody>
          <a:bodyPr rtlCol="1" anchor="ctr"/>
          <a:lstStyle/>
          <a:p>
            <a:pPr algn="ctr" fontAlgn="auto">
              <a:spcBef>
                <a:spcPts val="0"/>
              </a:spcBef>
              <a:spcAft>
                <a:spcPts val="0"/>
              </a:spcAft>
              <a:defRPr/>
            </a:pPr>
            <a:r>
              <a:rPr lang="ar-SA" sz="3200" b="1" dirty="0">
                <a:solidFill>
                  <a:schemeClr val="accent2">
                    <a:lumMod val="75000"/>
                  </a:schemeClr>
                </a:solidFill>
              </a:rPr>
              <a:t>تفسير سورة الجمعة ( 1 ـ 4 )</a:t>
            </a:r>
            <a:endParaRPr lang="en-US" sz="2800" b="1" dirty="0">
              <a:solidFill>
                <a:schemeClr val="accent2">
                  <a:lumMod val="75000"/>
                </a:schemeClr>
              </a:solidFill>
            </a:endParaRPr>
          </a:p>
        </p:txBody>
      </p:sp>
    </p:spTree>
    <p:extLst>
      <p:ext uri="{BB962C8B-B14F-4D97-AF65-F5344CB8AC3E}">
        <p14:creationId xmlns:p14="http://schemas.microsoft.com/office/powerpoint/2010/main" val="3990052776"/>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747</TotalTime>
  <Words>916</Words>
  <Application>Microsoft Office PowerPoint</Application>
  <PresentationFormat>عرض على الشاشة (4:3)</PresentationFormat>
  <Paragraphs>83</Paragraphs>
  <Slides>18</Slides>
  <Notes>1</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18</vt:i4>
      </vt:variant>
    </vt:vector>
  </HeadingPairs>
  <TitlesOfParts>
    <vt:vector size="21" baseType="lpstr">
      <vt:lpstr>Arial</vt:lpstr>
      <vt:lpstr>Calibri</vt: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easy</dc:creator>
  <cp:keywords>قناة البيان للعروض والعلوم الشرعية</cp:keywords>
  <cp:lastModifiedBy>l q</cp:lastModifiedBy>
  <cp:revision>82</cp:revision>
  <dcterms:created xsi:type="dcterms:W3CDTF">2018-09-10T04:13:36Z</dcterms:created>
  <dcterms:modified xsi:type="dcterms:W3CDTF">2022-09-01T02:53:22Z</dcterms:modified>
</cp:coreProperties>
</file>