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80" r:id="rId3"/>
    <p:sldId id="3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336" r:id="rId17"/>
    <p:sldId id="334" r:id="rId18"/>
    <p:sldId id="335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271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287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  <p:sldId id="301" r:id="rId72"/>
    <p:sldId id="302" r:id="rId73"/>
    <p:sldId id="303" r:id="rId74"/>
    <p:sldId id="304" r:id="rId75"/>
    <p:sldId id="305" r:id="rId76"/>
    <p:sldId id="306" r:id="rId77"/>
    <p:sldId id="307" r:id="rId78"/>
    <p:sldId id="308" r:id="rId79"/>
    <p:sldId id="309" r:id="rId80"/>
    <p:sldId id="310" r:id="rId81"/>
    <p:sldId id="311" r:id="rId82"/>
    <p:sldId id="312" r:id="rId83"/>
    <p:sldId id="313" r:id="rId84"/>
    <p:sldId id="314" r:id="rId85"/>
    <p:sldId id="315" r:id="rId86"/>
    <p:sldId id="316" r:id="rId87"/>
    <p:sldId id="365" r:id="rId88"/>
    <p:sldId id="383" r:id="rId89"/>
    <p:sldId id="384" r:id="rId90"/>
    <p:sldId id="320" r:id="rId91"/>
    <p:sldId id="322" r:id="rId92"/>
    <p:sldId id="323" r:id="rId93"/>
    <p:sldId id="324" r:id="rId94"/>
    <p:sldId id="325" r:id="rId95"/>
    <p:sldId id="326" r:id="rId96"/>
    <p:sldId id="327" r:id="rId97"/>
    <p:sldId id="328" r:id="rId98"/>
    <p:sldId id="329" r:id="rId99"/>
    <p:sldId id="330" r:id="rId100"/>
    <p:sldId id="331" r:id="rId101"/>
    <p:sldId id="332" r:id="rId102"/>
    <p:sldId id="366" r:id="rId103"/>
    <p:sldId id="367" r:id="rId104"/>
    <p:sldId id="368" r:id="rId105"/>
    <p:sldId id="369" r:id="rId106"/>
    <p:sldId id="370" r:id="rId107"/>
    <p:sldId id="371" r:id="rId108"/>
    <p:sldId id="372" r:id="rId109"/>
    <p:sldId id="373" r:id="rId110"/>
    <p:sldId id="374" r:id="rId111"/>
    <p:sldId id="375" r:id="rId112"/>
    <p:sldId id="376" r:id="rId113"/>
    <p:sldId id="377" r:id="rId114"/>
    <p:sldId id="378" r:id="rId115"/>
    <p:sldId id="379" r:id="rId116"/>
    <p:sldId id="382" r:id="rId1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نمط متوسط 4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CF69B1-502B-404A-9BE0-CC2184E0A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47133C-4506-F34D-A2C4-5DCF92A71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E70193-815A-7448-A0AC-D545ED6F4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DCF-2659-2044-853F-16AB1D2AFFC9}" type="datetimeFigureOut">
              <a:rPr lang="ar-SA" smtClean="0"/>
              <a:t>12 رجب،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619981-0F65-AE4F-B964-564D3D13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42A785-073C-3845-A5E5-15AB7856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9C41-AC6B-9743-AA1A-7B9C1843FE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90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5CA02E-C412-344F-B6D1-85FE71B9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63E021-8EEB-9543-82D4-626F82B6D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E9A5C0-AEF4-DA40-906D-FA0AF41D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DCF-2659-2044-853F-16AB1D2AFFC9}" type="datetimeFigureOut">
              <a:rPr lang="ar-SA" smtClean="0"/>
              <a:t>12 رجب،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441851-6FC7-6247-ABD4-8FE45251B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72F70D-3C15-074E-89CD-CC40F3D7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9C41-AC6B-9743-AA1A-7B9C1843FE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466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D28646D-941D-9948-9FBE-0F50A9F97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6E98FAA-AEDF-8C4F-B742-3B2C003A5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FE7178-B55B-9143-86B8-E228E01C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DCF-2659-2044-853F-16AB1D2AFFC9}" type="datetimeFigureOut">
              <a:rPr lang="ar-SA" smtClean="0"/>
              <a:t>12 رجب،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788BF3-0944-AC4E-BFD7-FF0AEBAB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09E6CD-1AE1-1B4D-9E68-249821A6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9C41-AC6B-9743-AA1A-7B9C1843FE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2859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B16CCC-9013-7043-AABC-99A534F2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D77E73-7501-D949-A275-182CC301E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41F65D-4BE7-9241-8A24-5A40136E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DCF-2659-2044-853F-16AB1D2AFFC9}" type="datetimeFigureOut">
              <a:rPr lang="ar-SA" smtClean="0"/>
              <a:t>12 رجب،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E1FE0-9A0D-1A42-B6E2-DAE856EB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0D6099-5CB5-1942-ABFD-9C48ED33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9C41-AC6B-9743-AA1A-7B9C1843FE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034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7DA4C7-1020-224A-AC3B-275178E0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C456502-03AA-A340-A265-71DC5451E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7E60B9-E413-C24A-A34E-8A157D73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DCF-2659-2044-853F-16AB1D2AFFC9}" type="datetimeFigureOut">
              <a:rPr lang="ar-SA" smtClean="0"/>
              <a:t>12 رجب،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EF5C3D-4214-3642-A2D9-C2391D71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29C6EB-1198-EC48-8872-10F7DA88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9C41-AC6B-9743-AA1A-7B9C1843FE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884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9BBE4B-C3FC-C243-BBB5-4D3DD511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D1CC7F-E459-C54A-B437-E57F05801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8A377C4-8223-D94B-9978-39F106B30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ACE0F63-BEB8-0048-B8FF-A544B0EE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DCF-2659-2044-853F-16AB1D2AFFC9}" type="datetimeFigureOut">
              <a:rPr lang="ar-SA" smtClean="0"/>
              <a:t>12 رجب،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6F0026-E40B-1E44-9F18-5F05B563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AD4D438-CB1D-EF47-A9CE-C99E4AF2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9C41-AC6B-9743-AA1A-7B9C1843FE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359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E1DA49-038B-4548-868F-C24A039C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27B7B3-D165-E540-8E8C-CE142238A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5E0191B-BA86-1D40-A197-B79901945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E85AF0E-9449-3A4E-859A-A5421A445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AC77F5-4D28-D742-98C3-D1F61ADA5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BC0D594-225E-544E-92D4-6250DB55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DCF-2659-2044-853F-16AB1D2AFFC9}" type="datetimeFigureOut">
              <a:rPr lang="ar-SA" smtClean="0"/>
              <a:t>12 رجب،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EFC6D8D-23E3-7848-8797-B3184559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CBC69C2-F548-C141-81F0-49FE8177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9C41-AC6B-9743-AA1A-7B9C1843FE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8989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48EA8A-0BAF-AE40-95CA-9DDFA42F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5B9855B-7117-C642-8D1D-14A7100B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DCF-2659-2044-853F-16AB1D2AFFC9}" type="datetimeFigureOut">
              <a:rPr lang="ar-SA" smtClean="0"/>
              <a:t>12 رجب،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FC66A72-B21D-C840-BAF9-18C94422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7240E85-3D66-0D4A-8A44-D79C525E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9C41-AC6B-9743-AA1A-7B9C1843FE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0135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9B65CF1-3ABF-E647-B98F-0C74B9C6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DCF-2659-2044-853F-16AB1D2AFFC9}" type="datetimeFigureOut">
              <a:rPr lang="ar-SA" smtClean="0"/>
              <a:t>12 رجب،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9E1E4C8-8A12-5A41-8052-88F0B0B2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845C2BF-4C08-C54D-BFE9-75B70234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9C41-AC6B-9743-AA1A-7B9C1843FE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9638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60AB93-3256-974F-B065-6C210AE93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2D1FDCC-AD94-9C40-A5E3-9DAA365D9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73E7FB3-2C40-5A44-A037-DE9948939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336985A-4737-494C-BBFB-4DD0CB91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DCF-2659-2044-853F-16AB1D2AFFC9}" type="datetimeFigureOut">
              <a:rPr lang="ar-SA" smtClean="0"/>
              <a:t>12 رجب،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4ABAC4-A6D1-3944-8517-20654D7F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F308E1-4C54-3540-BB75-A9185E88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9C41-AC6B-9743-AA1A-7B9C1843FE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7086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534FCD-5B02-D14A-8B35-C5255726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A62F5E5-0C16-CB48-A362-6E13C57D8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EC8BB5-E48A-0E42-916C-17DADD0B7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A164F96-04D1-1346-BBE7-80479CBA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DCF-2659-2044-853F-16AB1D2AFFC9}" type="datetimeFigureOut">
              <a:rPr lang="ar-SA" smtClean="0"/>
              <a:t>12 رجب،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E6C4F43-6731-0D4C-9446-F587E2E7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264AEBE-F815-EB4C-AC1F-EF442FF2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9C41-AC6B-9743-AA1A-7B9C1843FE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340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35CFB5D-A8D3-7D48-84A3-7B9294CD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9DDD97-03A1-F84C-A344-BD2CAD4C7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458111-1ECC-D549-9519-06ACABC0B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3DCF-2659-2044-853F-16AB1D2AFFC9}" type="datetimeFigureOut">
              <a:rPr lang="ar-SA" smtClean="0"/>
              <a:t>12 رجب،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223C8C-B9CD-7545-ADDD-A3835BBEC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4EFB47-8F53-734E-A4F5-30675E70B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29C41-AC6B-9743-AA1A-7B9C1843FE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266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BB2B3EB-DE95-7A41-936E-6FE9AAD68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14490" r="28989" b="17324"/>
          <a:stretch/>
        </p:blipFill>
        <p:spPr>
          <a:xfrm>
            <a:off x="3432773" y="443202"/>
            <a:ext cx="4577029" cy="5971596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5E84E4F-EF3C-FE4D-85D7-B3D3ED1570CD}"/>
              </a:ext>
            </a:extLst>
          </p:cNvPr>
          <p:cNvSpPr/>
          <p:nvPr/>
        </p:nvSpPr>
        <p:spPr>
          <a:xfrm>
            <a:off x="4162079" y="1835842"/>
            <a:ext cx="2866931" cy="9116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+mj-lt"/>
              </a:rPr>
              <a:t>دفتر مراجعة</a:t>
            </a: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0D0C143B-6D2E-B345-88F0-029BB678D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794000"/>
            <a:ext cx="1270000" cy="1270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4EB8DB6-49D0-014D-AF23-22078D2255A5}"/>
              </a:ext>
            </a:extLst>
          </p:cNvPr>
          <p:cNvSpPr txBox="1"/>
          <p:nvPr/>
        </p:nvSpPr>
        <p:spPr>
          <a:xfrm>
            <a:off x="3667156" y="4110462"/>
            <a:ext cx="385677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Aharoni" panose="02010803020104030203" pitchFamily="2" charset="-79"/>
                <a:cs typeface="+mj-cs"/>
              </a:rPr>
              <a:t>مهارات الدراسات الإسلامية 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  <a:latin typeface="Aharoni" panose="02010803020104030203" pitchFamily="2" charset="-79"/>
                <a:cs typeface="+mj-cs"/>
              </a:rPr>
              <a:t>الصف الثاني متوسط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  <a:latin typeface="Aharoni" panose="02010803020104030203" pitchFamily="2" charset="-79"/>
                <a:cs typeface="+mj-cs"/>
              </a:rPr>
              <a:t>الفصل الدراسي الثاني 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  <a:latin typeface="Aharoni" panose="02010803020104030203" pitchFamily="2" charset="-79"/>
                <a:cs typeface="+mj-cs"/>
              </a:rPr>
              <a:t>لعام ١٤٤٣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78272A-FF5B-4C41-AD07-040299D43E17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1291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267831" y="147119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٦- من الذبائح المشروعة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49991"/>
              </p:ext>
            </p:extLst>
          </p:nvPr>
        </p:nvGraphicFramePr>
        <p:xfrm>
          <a:off x="1373579" y="1198537"/>
          <a:ext cx="383588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83588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عند نزول منزل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عند القبور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الأضحية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13490" y="4535468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83" y="542367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114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١٠-مما يكره للصائم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35576"/>
              </p:ext>
            </p:extLst>
          </p:nvPr>
        </p:nvGraphicFramePr>
        <p:xfrm>
          <a:off x="1826881" y="1080400"/>
          <a:ext cx="3391946" cy="451371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تعجيل الفطور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تأخير السحور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المبالغة في المضمضة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071309" y="4269130"/>
            <a:ext cx="1203199" cy="108605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381" y="925947"/>
            <a:ext cx="1657748" cy="165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4" y="4426139"/>
            <a:ext cx="1383219" cy="138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488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20097" y="-853706"/>
            <a:ext cx="4769967" cy="3868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Aharoni" panose="02010803020104030203" pitchFamily="2" charset="-79"/>
              </a:rPr>
              <a:t>١١- صنفي ما يلي   :</a:t>
            </a:r>
          </a:p>
          <a:p>
            <a:pPr algn="ctr"/>
            <a:endParaRPr lang="ar-SA" sz="2800" b="1" dirty="0">
              <a:solidFill>
                <a:srgbClr val="C00000"/>
              </a:solidFill>
              <a:latin typeface="Aharoni" panose="02010803020104030203" pitchFamily="2" charset="-79"/>
            </a:endParaRP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937157"/>
              </p:ext>
            </p:extLst>
          </p:nvPr>
        </p:nvGraphicFramePr>
        <p:xfrm>
          <a:off x="892769" y="1080399"/>
          <a:ext cx="4891388" cy="485465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2445694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  <a:gridCol w="2445694">
                  <a:extLst>
                    <a:ext uri="{9D8B030D-6E8A-4147-A177-3AD203B41FA5}">
                      <a16:colId xmlns:a16="http://schemas.microsoft.com/office/drawing/2014/main" val="3260890723"/>
                    </a:ext>
                  </a:extLst>
                </a:gridCol>
              </a:tblGrid>
              <a:tr h="806041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حكم صومه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اليوم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806041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يكره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810642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يحرم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  <a:tr h="810642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يستحب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140740"/>
                  </a:ext>
                </a:extLst>
              </a:tr>
              <a:tr h="810642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يجب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059618"/>
                  </a:ext>
                </a:extLst>
              </a:tr>
              <a:tr h="810642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أفضل التطوع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815803"/>
                  </a:ext>
                </a:extLst>
              </a:tr>
            </a:tbl>
          </a:graphicData>
        </a:graphic>
      </p:graphicFrame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43" y="147117"/>
            <a:ext cx="1626627" cy="162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29" y="5261843"/>
            <a:ext cx="1383219" cy="138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6AA31CA5-0C3B-AA4B-B9A0-45B6F64AD7B7}"/>
              </a:ext>
            </a:extLst>
          </p:cNvPr>
          <p:cNvSpPr txBox="1"/>
          <p:nvPr/>
        </p:nvSpPr>
        <p:spPr>
          <a:xfrm>
            <a:off x="6650529" y="1151159"/>
            <a:ext cx="3935745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-إفراد يوم الجمعة</a:t>
            </a:r>
          </a:p>
          <a:p>
            <a:pPr algn="r"/>
            <a:r>
              <a:rPr lang="ar-SA" sz="2400" b="1" dirty="0"/>
              <a:t>-يوم الشك</a:t>
            </a:r>
          </a:p>
          <a:p>
            <a:pPr algn="r"/>
            <a:r>
              <a:rPr lang="ar-SA" sz="2400" b="1" dirty="0"/>
              <a:t>-رمضان</a:t>
            </a:r>
          </a:p>
          <a:p>
            <a:pPr marL="342900" indent="-342900" algn="r">
              <a:buFontTx/>
              <a:buChar char="-"/>
            </a:pPr>
            <a:r>
              <a:rPr lang="ar-SA" sz="2400" b="1" dirty="0"/>
              <a:t>يوم عرفة</a:t>
            </a:r>
          </a:p>
          <a:p>
            <a:pPr marL="342900" indent="-342900" algn="r">
              <a:buFontTx/>
              <a:buChar char="-"/>
            </a:pPr>
            <a:r>
              <a:rPr lang="ar-SA" sz="2400" b="1" dirty="0"/>
              <a:t>يومي العيد</a:t>
            </a:r>
          </a:p>
          <a:p>
            <a:pPr marL="285750" indent="-285750" algn="r">
              <a:buFontTx/>
              <a:buChar char="-"/>
            </a:pPr>
            <a:r>
              <a:rPr lang="ar-SA" sz="2400" b="1" dirty="0"/>
              <a:t>القضاء</a:t>
            </a:r>
          </a:p>
          <a:p>
            <a:pPr marL="285750" indent="-285750" algn="r">
              <a:buFontTx/>
              <a:buChar char="-"/>
            </a:pPr>
            <a:r>
              <a:rPr lang="ar-SA" sz="2400" b="1" dirty="0"/>
              <a:t>ثلاثة أيام من كل شهر</a:t>
            </a:r>
          </a:p>
          <a:p>
            <a:pPr marL="285750" indent="-285750" algn="r">
              <a:buFontTx/>
              <a:buChar char="-"/>
            </a:pPr>
            <a:r>
              <a:rPr lang="ar-SA" sz="2400" b="1" dirty="0"/>
              <a:t>شهر رجب</a:t>
            </a:r>
          </a:p>
          <a:p>
            <a:pPr marL="285750" indent="-285750" algn="r">
              <a:buFontTx/>
              <a:buChar char="-"/>
            </a:pPr>
            <a:r>
              <a:rPr lang="ar-SA" sz="2400" b="1" dirty="0"/>
              <a:t>يوم الاثنين و الخميس</a:t>
            </a:r>
          </a:p>
          <a:p>
            <a:pPr marL="285750" indent="-285750" algn="r">
              <a:buFontTx/>
              <a:buChar char="-"/>
            </a:pPr>
            <a:r>
              <a:rPr lang="ar-SA" sz="2400" b="1" dirty="0"/>
              <a:t>صوم يوم وإفطار يوم</a:t>
            </a:r>
          </a:p>
          <a:p>
            <a:pPr marL="285750" indent="-285750" algn="r">
              <a:buFontTx/>
              <a:buChar char="-"/>
            </a:pPr>
            <a:r>
              <a:rPr lang="ar-SA" sz="2400" b="1" dirty="0"/>
              <a:t>عاشوراء</a:t>
            </a:r>
          </a:p>
          <a:p>
            <a:pPr marL="285750" indent="-285750" algn="r">
              <a:buFontTx/>
              <a:buChar char="-"/>
            </a:pPr>
            <a:r>
              <a:rPr lang="ar-SA" sz="2400" b="1" dirty="0"/>
              <a:t>تسع ذي الحجة</a:t>
            </a:r>
          </a:p>
          <a:p>
            <a:pPr marL="285750" indent="-285750" algn="r">
              <a:buFontTx/>
              <a:buChar char="-"/>
            </a:pPr>
            <a:r>
              <a:rPr lang="ar-SA" sz="2400" b="1" dirty="0"/>
              <a:t>أيام التشريق</a:t>
            </a:r>
          </a:p>
        </p:txBody>
      </p:sp>
    </p:spTree>
    <p:extLst>
      <p:ext uri="{BB962C8B-B14F-4D97-AF65-F5344CB8AC3E}">
        <p14:creationId xmlns:p14="http://schemas.microsoft.com/office/powerpoint/2010/main" val="385693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١٢- تختص العشر الآواخر من رمضان 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977480"/>
              </p:ext>
            </p:extLst>
          </p:nvPr>
        </p:nvGraphicFramePr>
        <p:xfrm>
          <a:off x="1826881" y="1080400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ليلة القدر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الاعتكاف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كثرة العبادة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107865" y="1311736"/>
            <a:ext cx="1203199" cy="108605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45" y="724760"/>
            <a:ext cx="1173953" cy="117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4" y="4426139"/>
            <a:ext cx="1383219" cy="138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475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120713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452204" y="374101"/>
            <a:ext cx="4891388" cy="3966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Aharoni" panose="02010803020104030203" pitchFamily="2" charset="-79"/>
              </a:rPr>
              <a:t>١٣- ضعي الوقت المناسب أمام العبارة المناسبة من أحكام ليلة القدر :</a:t>
            </a:r>
          </a:p>
          <a:p>
            <a:pPr algn="ctr"/>
            <a:endParaRPr lang="ar-SA" sz="2800" b="1" dirty="0">
              <a:solidFill>
                <a:srgbClr val="C00000"/>
              </a:solidFill>
              <a:latin typeface="Aharoni" panose="02010803020104030203" pitchFamily="2" charset="-79"/>
            </a:endParaRP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57635"/>
              </p:ext>
            </p:extLst>
          </p:nvPr>
        </p:nvGraphicFramePr>
        <p:xfrm>
          <a:off x="898990" y="1151159"/>
          <a:ext cx="4275112" cy="4376802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213755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  <a:gridCol w="2137556">
                  <a:extLst>
                    <a:ext uri="{9D8B030D-6E8A-4147-A177-3AD203B41FA5}">
                      <a16:colId xmlns:a16="http://schemas.microsoft.com/office/drawing/2014/main" val="3260890723"/>
                    </a:ext>
                  </a:extLst>
                </a:gridCol>
              </a:tblGrid>
              <a:tr h="806041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ليلة سبع وعشرين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806041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العشر الأواخر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810642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الليالي الوترية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  <a:tr h="810642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رمضان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140740"/>
                  </a:ext>
                </a:extLst>
              </a:tr>
            </a:tbl>
          </a:graphicData>
        </a:graphic>
      </p:graphicFrame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43" y="147117"/>
            <a:ext cx="1626627" cy="162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29" y="5261843"/>
            <a:ext cx="1383219" cy="138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6AA31CA5-0C3B-AA4B-B9A0-45B6F64AD7B7}"/>
              </a:ext>
            </a:extLst>
          </p:cNvPr>
          <p:cNvSpPr txBox="1"/>
          <p:nvPr/>
        </p:nvSpPr>
        <p:spPr>
          <a:xfrm>
            <a:off x="6650529" y="1151159"/>
            <a:ext cx="39357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-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5C711E-59CE-2E4A-97BB-3A8FC3ABE937}"/>
              </a:ext>
            </a:extLst>
          </p:cNvPr>
          <p:cNvSpPr txBox="1"/>
          <p:nvPr/>
        </p:nvSpPr>
        <p:spPr>
          <a:xfrm>
            <a:off x="7252579" y="2877035"/>
            <a:ext cx="3548708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/>
              <a:t> ١- تكون في شهر</a:t>
            </a:r>
          </a:p>
          <a:p>
            <a:pPr algn="r"/>
            <a:r>
              <a:rPr lang="ar-SA" sz="3200" b="1" dirty="0"/>
              <a:t>٢- و تختص بوجودها</a:t>
            </a:r>
          </a:p>
          <a:p>
            <a:pPr algn="r"/>
            <a:r>
              <a:rPr lang="ar-SA" sz="3200" b="1" dirty="0"/>
              <a:t>٣- وتنتقل في </a:t>
            </a:r>
          </a:p>
          <a:p>
            <a:pPr algn="r"/>
            <a:r>
              <a:rPr lang="ar-SA" sz="3200" b="1" dirty="0"/>
              <a:t>٤- و آكدها </a:t>
            </a:r>
          </a:p>
        </p:txBody>
      </p:sp>
    </p:spTree>
    <p:extLst>
      <p:ext uri="{BB962C8B-B14F-4D97-AF65-F5344CB8AC3E}">
        <p14:creationId xmlns:p14="http://schemas.microsoft.com/office/powerpoint/2010/main" val="425198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١٤- قصد مكة المكرمة في أي وقت لأداء مناسك مخصوصة 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07795"/>
              </p:ext>
            </p:extLst>
          </p:nvPr>
        </p:nvGraphicFramePr>
        <p:xfrm>
          <a:off x="1826881" y="1080400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الإحرام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العمرة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الحج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225281" y="2761023"/>
            <a:ext cx="1203199" cy="108605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45" y="724760"/>
            <a:ext cx="1173953" cy="117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29" y="5093866"/>
            <a:ext cx="867675" cy="86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4174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١٥- قصد مكة المكرمة في وقت معين لأداء مناسك مخصوصة 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07795"/>
              </p:ext>
            </p:extLst>
          </p:nvPr>
        </p:nvGraphicFramePr>
        <p:xfrm>
          <a:off x="1826881" y="1080400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الإحرام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العمرة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الحج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225281" y="4181914"/>
            <a:ext cx="1203199" cy="108605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45" y="724760"/>
            <a:ext cx="1173953" cy="117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29" y="5093866"/>
            <a:ext cx="867675" cy="86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798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١٦- نية الدخول في النسك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07795"/>
              </p:ext>
            </p:extLst>
          </p:nvPr>
        </p:nvGraphicFramePr>
        <p:xfrm>
          <a:off x="1826881" y="1080400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الإحرام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العمرة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الحج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225281" y="1355684"/>
            <a:ext cx="1203199" cy="108605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45" y="724760"/>
            <a:ext cx="1173953" cy="117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29" y="5093866"/>
            <a:ext cx="867675" cy="86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62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١٧- لزوم المسجد للعبادة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681477"/>
              </p:ext>
            </p:extLst>
          </p:nvPr>
        </p:nvGraphicFramePr>
        <p:xfrm>
          <a:off x="1826881" y="1080400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الإحرام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العمرة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الاعتكاف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111305" y="4158950"/>
            <a:ext cx="1203199" cy="108605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45" y="724760"/>
            <a:ext cx="1173953" cy="117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91" y="4158950"/>
            <a:ext cx="1368754" cy="136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949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98237" y="1009043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١٨- أكملي الفراغات في بيان فضل الحج  و شروطه :</a:t>
            </a:r>
          </a:p>
        </p:txBody>
      </p:sp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45" y="724760"/>
            <a:ext cx="1173953" cy="117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54" y="4885683"/>
            <a:ext cx="1046370" cy="104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4D7AB98-8E2A-E44A-9441-D927B03F04B4}"/>
              </a:ext>
            </a:extLst>
          </p:cNvPr>
          <p:cNvSpPr/>
          <p:nvPr/>
        </p:nvSpPr>
        <p:spPr>
          <a:xfrm>
            <a:off x="959287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Aharoni" panose="02010803020104030203" pitchFamily="2" charset="-79"/>
              </a:rPr>
              <a:t>١- في الحديث : (الحج المبرور ليس له جزاء إلا ………)</a:t>
            </a:r>
          </a:p>
          <a:p>
            <a:pPr algn="ctr"/>
            <a:endParaRPr lang="ar-SA" sz="2800" b="1" dirty="0">
              <a:solidFill>
                <a:schemeClr val="tx1"/>
              </a:solidFill>
              <a:latin typeface="Aharoni" panose="02010803020104030203" pitchFamily="2" charset="-79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latin typeface="Aharoni" panose="02010803020104030203" pitchFamily="2" charset="-79"/>
              </a:rPr>
              <a:t>٢- وفي حديث آخر : (من حج فلم……. ولم يفسق ، رجع من ذنوبه كيوم…………)</a:t>
            </a:r>
          </a:p>
          <a:p>
            <a:pPr algn="ctr"/>
            <a:endParaRPr lang="ar-SA" sz="2800" b="1" dirty="0">
              <a:solidFill>
                <a:schemeClr val="tx1"/>
              </a:solidFill>
              <a:latin typeface="Aharoni" panose="02010803020104030203" pitchFamily="2" charset="-79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latin typeface="Aharoni" panose="02010803020104030203" pitchFamily="2" charset="-79"/>
              </a:rPr>
              <a:t>٣- القدرة على الذهاب إلى مكة و أداء المناسك يسمى………</a:t>
            </a:r>
          </a:p>
          <a:p>
            <a:pPr algn="ctr"/>
            <a:endParaRPr lang="ar-SA" sz="2800" b="1" dirty="0">
              <a:solidFill>
                <a:schemeClr val="tx1"/>
              </a:solidFill>
              <a:latin typeface="Aharoni" panose="02010803020104030203" pitchFamily="2" charset="-79"/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  <a:latin typeface="Aharoni" panose="02010803020104030203" pitchFamily="2" charset="-79"/>
              </a:rPr>
              <a:t>٤- لوجوب الحج على المرأة شرط خامس هو……….</a:t>
            </a:r>
          </a:p>
        </p:txBody>
      </p:sp>
    </p:spTree>
    <p:extLst>
      <p:ext uri="{BB962C8B-B14F-4D97-AF65-F5344CB8AC3E}">
        <p14:creationId xmlns:p14="http://schemas.microsoft.com/office/powerpoint/2010/main" val="47206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98237" y="1009043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١٩- أحكمي على صحة العبارات التالية بكلمة </a:t>
            </a:r>
          </a:p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( صحيحة –خاطئة) :</a:t>
            </a:r>
          </a:p>
        </p:txBody>
      </p:sp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45" y="724760"/>
            <a:ext cx="1173953" cy="117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54" y="4885683"/>
            <a:ext cx="1046370" cy="104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4D7AB98-8E2A-E44A-9441-D927B03F04B4}"/>
              </a:ext>
            </a:extLst>
          </p:cNvPr>
          <p:cNvSpPr/>
          <p:nvPr/>
        </p:nvSpPr>
        <p:spPr>
          <a:xfrm>
            <a:off x="959287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FDD16631-B54F-A248-B036-78570A59E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637688"/>
              </p:ext>
            </p:extLst>
          </p:nvPr>
        </p:nvGraphicFramePr>
        <p:xfrm>
          <a:off x="1169407" y="1009044"/>
          <a:ext cx="4308054" cy="5095895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4308054">
                  <a:extLst>
                    <a:ext uri="{9D8B030D-6E8A-4147-A177-3AD203B41FA5}">
                      <a16:colId xmlns:a16="http://schemas.microsoft.com/office/drawing/2014/main" val="968774266"/>
                    </a:ext>
                  </a:extLst>
                </a:gridCol>
              </a:tblGrid>
              <a:tr h="598889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/>
                        <a:t>العبارة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883957"/>
                  </a:ext>
                </a:extLst>
              </a:tr>
              <a:tr h="839406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/>
                        <a:t>١- لا يجوز للمرأة أن تنوب عن الرجل في الحج (.   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993723"/>
                  </a:ext>
                </a:extLst>
              </a:tr>
              <a:tr h="598889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/>
                        <a:t>٢-من شروط النيابة في الحج أن يكون الشخص قد حج عن نفسه .(.     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247826"/>
                  </a:ext>
                </a:extLst>
              </a:tr>
              <a:tr h="598889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/>
                        <a:t>٣-من بدأ صوم التطوع جاز له قطعه من النهار لأنه ليس بواجب (.       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71731"/>
                  </a:ext>
                </a:extLst>
              </a:tr>
              <a:tr h="598889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/>
                        <a:t>٤- من قواطع الاعتكاف الخروج من المسجد لغير ضرورة (.         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095851"/>
                  </a:ext>
                </a:extLst>
              </a:tr>
              <a:tr h="598889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/>
                        <a:t>٥- يجوز صوم يوم عرفة حتى و إن لم تكمل المرأة قضاءها لأنه لا تتكرر فضيلته في العام (.       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17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267831" y="147119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٧-من الذبائح الشركية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49991"/>
              </p:ext>
            </p:extLst>
          </p:nvPr>
        </p:nvGraphicFramePr>
        <p:xfrm>
          <a:off x="1373579" y="1198537"/>
          <a:ext cx="383588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83588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عند نزول منزل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عند القبور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الأضحية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70892" y="3032879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83" y="542367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5142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٢٠- المواقيت الزمانية للعمرة 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2735"/>
              </p:ext>
            </p:extLst>
          </p:nvPr>
        </p:nvGraphicFramePr>
        <p:xfrm>
          <a:off x="1826881" y="1080400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شهر ذي القعدة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أيام السنة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شهر شوال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123879" y="2761023"/>
            <a:ext cx="1203199" cy="108605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45" y="724760"/>
            <a:ext cx="1173953" cy="117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91" y="4158950"/>
            <a:ext cx="1368754" cy="136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127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٢١- من المواقيت الزمانية للحج 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99230"/>
              </p:ext>
            </p:extLst>
          </p:nvPr>
        </p:nvGraphicFramePr>
        <p:xfrm>
          <a:off x="1826881" y="1080400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رمضان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كل أيام السنة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شهر شوال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111305" y="4043597"/>
            <a:ext cx="1203199" cy="108605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45" y="724760"/>
            <a:ext cx="1173953" cy="117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91" y="4158950"/>
            <a:ext cx="1368754" cy="136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132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108253" y="294239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58442" y="-374691"/>
            <a:ext cx="5259460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Aharoni" panose="02010803020104030203" pitchFamily="2" charset="-79"/>
              </a:rPr>
              <a:t>٢٢- انسبي كل ميقات إلى أهله   :</a:t>
            </a:r>
          </a:p>
        </p:txBody>
      </p:sp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50" y="322384"/>
            <a:ext cx="1173953" cy="117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91" y="4158950"/>
            <a:ext cx="1368754" cy="136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جدول 7">
            <a:extLst>
              <a:ext uri="{FF2B5EF4-FFF2-40B4-BE49-F238E27FC236}">
                <a16:creationId xmlns:a16="http://schemas.microsoft.com/office/drawing/2014/main" id="{234EAA22-2F1C-6346-A052-01A65B48A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95900"/>
              </p:ext>
            </p:extLst>
          </p:nvPr>
        </p:nvGraphicFramePr>
        <p:xfrm>
          <a:off x="574098" y="1335974"/>
          <a:ext cx="4656858" cy="4778731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2328429">
                  <a:extLst>
                    <a:ext uri="{9D8B030D-6E8A-4147-A177-3AD203B41FA5}">
                      <a16:colId xmlns:a16="http://schemas.microsoft.com/office/drawing/2014/main" val="968774266"/>
                    </a:ext>
                  </a:extLst>
                </a:gridCol>
                <a:gridCol w="2328429">
                  <a:extLst>
                    <a:ext uri="{9D8B030D-6E8A-4147-A177-3AD203B41FA5}">
                      <a16:colId xmlns:a16="http://schemas.microsoft.com/office/drawing/2014/main" val="3851057986"/>
                    </a:ext>
                  </a:extLst>
                </a:gridCol>
              </a:tblGrid>
              <a:tr h="598889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/>
                        <a:t>الميقات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/>
                        <a:t>أهل الميقات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883957"/>
                  </a:ext>
                </a:extLst>
              </a:tr>
              <a:tr h="839406">
                <a:tc>
                  <a:txBody>
                    <a:bodyPr/>
                    <a:lstStyle/>
                    <a:p>
                      <a:pPr algn="r"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/>
                        <a:t>أهل مكة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993723"/>
                  </a:ext>
                </a:extLst>
              </a:tr>
              <a:tr h="598889">
                <a:tc>
                  <a:txBody>
                    <a:bodyPr/>
                    <a:lstStyle/>
                    <a:p>
                      <a:pPr algn="r"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/>
                        <a:t>حارج الحرم ودون الميقات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247826"/>
                  </a:ext>
                </a:extLst>
              </a:tr>
              <a:tr h="598889">
                <a:tc>
                  <a:txBody>
                    <a:bodyPr/>
                    <a:lstStyle/>
                    <a:p>
                      <a:pPr algn="r"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/>
                        <a:t>أهل المدينة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71731"/>
                  </a:ext>
                </a:extLst>
              </a:tr>
              <a:tr h="598889">
                <a:tc>
                  <a:txBody>
                    <a:bodyPr/>
                    <a:lstStyle/>
                    <a:p>
                      <a:pPr algn="r"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/>
                        <a:t>أهل الشام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095851"/>
                  </a:ext>
                </a:extLst>
              </a:tr>
              <a:tr h="598889">
                <a:tc>
                  <a:txBody>
                    <a:bodyPr/>
                    <a:lstStyle/>
                    <a:p>
                      <a:pPr algn="r"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/>
                        <a:t>أهل نجد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6024"/>
                  </a:ext>
                </a:extLst>
              </a:tr>
              <a:tr h="598889">
                <a:tc>
                  <a:txBody>
                    <a:bodyPr/>
                    <a:lstStyle/>
                    <a:p>
                      <a:pPr algn="r" rtl="1"/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/>
                        <a:t>أهل اليمن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224910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96232B74-E175-E341-8868-D1582401B8B9}"/>
              </a:ext>
            </a:extLst>
          </p:cNvPr>
          <p:cNvSpPr txBox="1"/>
          <p:nvPr/>
        </p:nvSpPr>
        <p:spPr>
          <a:xfrm>
            <a:off x="7665750" y="2480716"/>
            <a:ext cx="3110059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يلملم 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الجحفة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التنعيم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من مكانهم 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ذا الحليفة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قرن المنازل </a:t>
            </a:r>
          </a:p>
        </p:txBody>
      </p:sp>
    </p:spTree>
    <p:extLst>
      <p:ext uri="{BB962C8B-B14F-4D97-AF65-F5344CB8AC3E}">
        <p14:creationId xmlns:p14="http://schemas.microsoft.com/office/powerpoint/2010/main" val="219825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108253" y="294239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58442" y="-374691"/>
            <a:ext cx="5259460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Aharoni" panose="02010803020104030203" pitchFamily="2" charset="-79"/>
              </a:rPr>
              <a:t>٢٣- انسبي كل عبارة الى المكان المناسب    :</a:t>
            </a:r>
          </a:p>
        </p:txBody>
      </p:sp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50" y="322384"/>
            <a:ext cx="1173953" cy="117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72" y="4842821"/>
            <a:ext cx="1368754" cy="136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جدول 7">
            <a:extLst>
              <a:ext uri="{FF2B5EF4-FFF2-40B4-BE49-F238E27FC236}">
                <a16:creationId xmlns:a16="http://schemas.microsoft.com/office/drawing/2014/main" id="{234EAA22-2F1C-6346-A052-01A65B48A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582686"/>
              </p:ext>
            </p:extLst>
          </p:nvPr>
        </p:nvGraphicFramePr>
        <p:xfrm>
          <a:off x="906617" y="1889241"/>
          <a:ext cx="4308054" cy="4156788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2154027">
                  <a:extLst>
                    <a:ext uri="{9D8B030D-6E8A-4147-A177-3AD203B41FA5}">
                      <a16:colId xmlns:a16="http://schemas.microsoft.com/office/drawing/2014/main" val="968774266"/>
                    </a:ext>
                  </a:extLst>
                </a:gridCol>
                <a:gridCol w="2154027">
                  <a:extLst>
                    <a:ext uri="{9D8B030D-6E8A-4147-A177-3AD203B41FA5}">
                      <a16:colId xmlns:a16="http://schemas.microsoft.com/office/drawing/2014/main" val="3851057986"/>
                    </a:ext>
                  </a:extLst>
                </a:gridCol>
              </a:tblGrid>
              <a:tr h="742017"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/>
                        <a:t>اللفظ</a:t>
                      </a:r>
                      <a:endParaRPr lang="ar-SA" sz="3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/>
                        <a:t>النسك</a:t>
                      </a:r>
                      <a:endParaRPr lang="ar-SA" sz="3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883957"/>
                  </a:ext>
                </a:extLst>
              </a:tr>
              <a:tr h="1040015">
                <a:tc>
                  <a:txBody>
                    <a:bodyPr/>
                    <a:lstStyle/>
                    <a:p>
                      <a:pPr algn="r" rtl="1"/>
                      <a:endParaRPr lang="ar-SA" sz="3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b="1" dirty="0"/>
                        <a:t>الاشتراط في النسك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993723"/>
                  </a:ext>
                </a:extLst>
              </a:tr>
              <a:tr h="742017">
                <a:tc>
                  <a:txBody>
                    <a:bodyPr/>
                    <a:lstStyle/>
                    <a:p>
                      <a:pPr algn="r" rtl="1"/>
                      <a:endParaRPr lang="ar-SA" sz="3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b="1" dirty="0"/>
                        <a:t>التمتع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6024"/>
                  </a:ext>
                </a:extLst>
              </a:tr>
              <a:tr h="742017">
                <a:tc>
                  <a:txBody>
                    <a:bodyPr/>
                    <a:lstStyle/>
                    <a:p>
                      <a:pPr algn="r" rtl="1"/>
                      <a:endParaRPr lang="ar-SA" sz="3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b="1" dirty="0"/>
                        <a:t>القرن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994635"/>
                  </a:ext>
                </a:extLst>
              </a:tr>
              <a:tr h="742017">
                <a:tc>
                  <a:txBody>
                    <a:bodyPr/>
                    <a:lstStyle/>
                    <a:p>
                      <a:pPr algn="r" rtl="1"/>
                      <a:endParaRPr lang="ar-SA" sz="3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b="1" dirty="0"/>
                        <a:t>الإفراد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24910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96232B74-E175-E341-8868-D1582401B8B9}"/>
              </a:ext>
            </a:extLst>
          </p:cNvPr>
          <p:cNvSpPr txBox="1"/>
          <p:nvPr/>
        </p:nvSpPr>
        <p:spPr>
          <a:xfrm>
            <a:off x="6685676" y="2780718"/>
            <a:ext cx="430805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اللهم لبيك حجا 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اللهم لبيك حجة و عمرة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اللهم لبيك عمرة متمتعا به إلى الحج  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(فإن حبسني حابس لمحلي حيث حبسني)</a:t>
            </a:r>
          </a:p>
        </p:txBody>
      </p:sp>
    </p:spTree>
    <p:extLst>
      <p:ext uri="{BB962C8B-B14F-4D97-AF65-F5344CB8AC3E}">
        <p14:creationId xmlns:p14="http://schemas.microsoft.com/office/powerpoint/2010/main" val="160342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٢٤- أفضل نسك الحج 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260270"/>
              </p:ext>
            </p:extLst>
          </p:nvPr>
        </p:nvGraphicFramePr>
        <p:xfrm>
          <a:off x="1826881" y="1080400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الإفراد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التمتع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القران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98136" y="2761023"/>
            <a:ext cx="1203199" cy="108605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45" y="724760"/>
            <a:ext cx="1173953" cy="117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91" y="4158950"/>
            <a:ext cx="1368754" cy="136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9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108253" y="294239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71016" y="1236363"/>
            <a:ext cx="5259460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٢٥- مثلي لما يلي   :</a:t>
            </a:r>
          </a:p>
        </p:txBody>
      </p:sp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26" y="1189291"/>
            <a:ext cx="1651775" cy="165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72" y="4842821"/>
            <a:ext cx="1368754" cy="136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6232B74-E175-E341-8868-D1582401B8B9}"/>
              </a:ext>
            </a:extLst>
          </p:cNvPr>
          <p:cNvSpPr txBox="1"/>
          <p:nvPr/>
        </p:nvSpPr>
        <p:spPr>
          <a:xfrm>
            <a:off x="816556" y="2270232"/>
            <a:ext cx="430805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مستحبات الصيام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مستحبات الإحرام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مفسدات الصوم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أمور لا تفسد الصوم </a:t>
            </a:r>
          </a:p>
        </p:txBody>
      </p:sp>
    </p:spTree>
    <p:extLst>
      <p:ext uri="{BB962C8B-B14F-4D97-AF65-F5344CB8AC3E}">
        <p14:creationId xmlns:p14="http://schemas.microsoft.com/office/powerpoint/2010/main" val="175514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108253" y="294239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71016" y="1236363"/>
            <a:ext cx="5259460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الحمد لله الذي بفضله تمم الصالحات</a:t>
            </a:r>
          </a:p>
        </p:txBody>
      </p:sp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68" y="2341230"/>
            <a:ext cx="2904991" cy="290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566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267831" y="147119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٨- حكم الذبح في مكان يذبح فيه لغير الله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88348"/>
              </p:ext>
            </p:extLst>
          </p:nvPr>
        </p:nvGraphicFramePr>
        <p:xfrm>
          <a:off x="1373579" y="1198537"/>
          <a:ext cx="3835889" cy="4828672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83588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جائز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لا بأس في ذلك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محرم سد لذريعة الشرك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192148" y="5175321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83" y="542367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1748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267831" y="147119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٨- (الذبح )</a:t>
            </a:r>
          </a:p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 عبادة يجب صرفها لله تعالى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75046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(فصل لربك و انحر)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(و ليطوفوا بالبيت العتيق)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(إياك نعبد)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49941" y="1604231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83" y="542367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4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٨- يقصد بالطواف المشروع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91794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الطواف بالأشجار</a:t>
                      </a:r>
                    </a:p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 لتبرك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الطواف بقبور الصالحين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الطواف حول الكعبة بطريقة مخصوصة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695277" y="4495938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83" y="542367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760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٨- أي مما يلي من الاعتكاف الممنوع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50085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العكوف في المسجد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العكوف على التماثيل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العكوف ساعة الإجابة يوم الجمعة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20946" y="3032879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83" y="542367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368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٩-سؤال الله يوم القيامة منفعة للعباد يسمى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841381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chemeClr val="tx1"/>
                          </a:solidFill>
                        </a:rPr>
                        <a:t>الشفاعة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chemeClr val="tx1"/>
                          </a:solidFill>
                        </a:rPr>
                        <a:t>الدعاء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chemeClr val="tx1"/>
                          </a:solidFill>
                        </a:rPr>
                        <a:t>الاستعاذة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197964" y="1461097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83" y="542367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53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77525" y="1354244"/>
            <a:ext cx="4690198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١٠-من  شروط الشفاعة </a:t>
            </a:r>
          </a:p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(رضى الله عن المشفوع) </a:t>
            </a:r>
          </a:p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يدل عليه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075608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(يشفع الشهيد في سبعين من أهل بيته )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(من ذا الذي يشفع عنده إلا بإذنه)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(ولا يشفعون إلا لمن ارتضى)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22950" y="4535466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83" y="542367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206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77525" y="1354244"/>
            <a:ext cx="4690198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١١- مثلي لما يلي  :</a:t>
            </a:r>
          </a:p>
          <a:p>
            <a:pPr algn="ctr"/>
            <a:endParaRPr lang="ar-SA" sz="4400" b="1" dirty="0">
              <a:solidFill>
                <a:srgbClr val="C00000"/>
              </a:solidFill>
              <a:latin typeface="Aharoni" panose="02010803020104030203" pitchFamily="2" charset="-79"/>
            </a:endParaRPr>
          </a:p>
        </p:txBody>
      </p:sp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22" y="1052570"/>
            <a:ext cx="1511713" cy="151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05" y="3428996"/>
            <a:ext cx="2416637" cy="2416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FABDD86-E758-A041-8E08-52DE1F3262C1}"/>
              </a:ext>
            </a:extLst>
          </p:cNvPr>
          <p:cNvSpPr/>
          <p:nvPr/>
        </p:nvSpPr>
        <p:spPr>
          <a:xfrm>
            <a:off x="598535" y="1808427"/>
            <a:ext cx="5254843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400" b="1" dirty="0">
                <a:solidFill>
                  <a:schemeClr val="tx1"/>
                </a:solidFill>
                <a:latin typeface="Aharoni" panose="02010803020104030203" pitchFamily="2" charset="-79"/>
              </a:rPr>
              <a:t>١- الشفعاء يوم القيامة.</a:t>
            </a:r>
          </a:p>
          <a:p>
            <a:r>
              <a:rPr lang="ar-SA" sz="4400" b="1" dirty="0">
                <a:solidFill>
                  <a:schemeClr val="tx1"/>
                </a:solidFill>
                <a:latin typeface="Aharoni" panose="02010803020104030203" pitchFamily="2" charset="-79"/>
              </a:rPr>
              <a:t>٢-الشفاعة الخاصة</a:t>
            </a:r>
          </a:p>
          <a:p>
            <a:r>
              <a:rPr lang="ar-SA" sz="4400" b="1" dirty="0">
                <a:solidFill>
                  <a:schemeClr val="tx1"/>
                </a:solidFill>
                <a:latin typeface="Aharoni" panose="02010803020104030203" pitchFamily="2" charset="-79"/>
              </a:rPr>
              <a:t>٣-الشفاعة العامة</a:t>
            </a:r>
          </a:p>
          <a:p>
            <a:r>
              <a:rPr lang="ar-SA" sz="4400" b="1" dirty="0">
                <a:solidFill>
                  <a:schemeClr val="tx1"/>
                </a:solidFill>
                <a:latin typeface="Aharoni" panose="02010803020104030203" pitchFamily="2" charset="-79"/>
              </a:rPr>
              <a:t>٤-أسباب إدراك الشفاعة</a:t>
            </a:r>
          </a:p>
          <a:p>
            <a:endParaRPr lang="ar-SA" sz="4400" b="1" dirty="0">
              <a:solidFill>
                <a:schemeClr val="tx1"/>
              </a:solidFill>
              <a:latin typeface="Aharoni" panose="02010803020104030203" pitchFamily="2" charset="-79"/>
            </a:endParaRPr>
          </a:p>
          <a:p>
            <a:endParaRPr lang="ar-SA" sz="4400" b="1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179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77525" y="1354244"/>
            <a:ext cx="4690198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١٢- ما يدل على الشفاعة الخاصة: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504355"/>
              </p:ext>
            </p:extLst>
          </p:nvPr>
        </p:nvGraphicFramePr>
        <p:xfrm>
          <a:off x="1534059" y="1198537"/>
          <a:ext cx="3675409" cy="4645792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الشفاعة لبعض الموحدين للخروج من النار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شفاعة النبي صلى الله عليه وسلم في تخفيف العذاب عن أبو طالب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الشفاعة في رفع الدرجات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724277" y="3164872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0" y="487349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21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9">
            <a:extLst>
              <a:ext uri="{FF2B5EF4-FFF2-40B4-BE49-F238E27FC236}">
                <a16:creationId xmlns:a16="http://schemas.microsoft.com/office/drawing/2014/main" id="{C2848DD6-E47F-034B-9DC8-2E0655D71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7177" r="19926" b="8700"/>
          <a:stretch/>
        </p:blipFill>
        <p:spPr>
          <a:xfrm>
            <a:off x="5520099" y="526253"/>
            <a:ext cx="5155446" cy="580549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3DADE0-6416-BC41-B27D-4F49BEE79CE7}"/>
              </a:ext>
            </a:extLst>
          </p:cNvPr>
          <p:cNvSpPr txBox="1"/>
          <p:nvPr/>
        </p:nvSpPr>
        <p:spPr>
          <a:xfrm>
            <a:off x="5834456" y="1675644"/>
            <a:ext cx="4526731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chemeClr val="accent1"/>
                </a:solidFill>
              </a:rPr>
              <a:t>١- ملخص لمهارات مادة الدراسات الإسلامية تم صياغتها بشكل الأسئلة المتنوعة 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٢- مرجع للمعلمة لكتابة أسئلة الفترات و النهائي.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٣- دفتر مراجعة لطالبة يتم عرضه في نهاية الفصل الدراسي في حصص المراجعة.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٤- مرجع لطالبة للمراجعة.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٥- قابل لتعديل و الحذف و الإضافة و الطباعة.</a:t>
            </a:r>
          </a:p>
          <a:p>
            <a:pPr algn="r"/>
            <a:r>
              <a:rPr lang="ar-SA" sz="2400" b="1">
                <a:solidFill>
                  <a:schemeClr val="accent1"/>
                </a:solidFill>
              </a:rPr>
              <a:t>٦- لا يحلل بيعه .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E1194D-CB66-5F42-825B-0B3E997A0822}"/>
              </a:ext>
            </a:extLst>
          </p:cNvPr>
          <p:cNvSpPr txBox="1"/>
          <p:nvPr/>
        </p:nvSpPr>
        <p:spPr>
          <a:xfrm>
            <a:off x="0" y="1321701"/>
            <a:ext cx="48033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</a:rPr>
              <a:t>استخدامات هذا الدفتر:</a:t>
            </a: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6E3EF8AA-08CE-184F-9161-663C63832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69" y="2160006"/>
            <a:ext cx="3364503" cy="302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624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77525" y="1354244"/>
            <a:ext cx="4690198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١٣- ما يدل على الشفاعة العامة: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228642"/>
              </p:ext>
            </p:extLst>
          </p:nvPr>
        </p:nvGraphicFramePr>
        <p:xfrm>
          <a:off x="1534059" y="1198537"/>
          <a:ext cx="3675409" cy="4645792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المقام المحمود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شفاعة النبي صلى الله عليه وسلم في تخفيف العذاب عن أبو طالب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الشفاعة في رفع الدرجات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724277" y="4535466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0" y="487349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8401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77525" y="1354244"/>
            <a:ext cx="4690198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١٤- خرزات تعلق في العنق بغرض دفع البلاء وهي شرك: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83338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الرقى الشرعية  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التمائم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التطير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22950" y="3032879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0" y="487349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7595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77525" y="1354244"/>
            <a:ext cx="4690198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١٥- أكملي الحديث : </a:t>
            </a:r>
          </a:p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(من تعلق تميمة فقد………):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712009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أفلح  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سلم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أشرك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48098" y="4535466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0" y="487349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236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77525" y="1354244"/>
            <a:ext cx="4690198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١٦- حكم التمائم التي يكتب فيها شيء من القرآن كآية الكرسي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10411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محرم  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لابأس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مباح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35524" y="1542793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0" y="487349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658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77525" y="1354244"/>
            <a:ext cx="4690198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١٧- القراءة بشيء من الأوراد الشرعية على المريض لرفع الضر عنه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11710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الاستعانة  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التمائم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الرقى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031372" y="4535466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0" y="487349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893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77525" y="1354244"/>
            <a:ext cx="5080000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١٨- مثلي لما يلي بمثال واحد   :</a:t>
            </a:r>
          </a:p>
        </p:txBody>
      </p:sp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0" y="487349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65B81DC-AE1B-3446-988F-28F4AC699F12}"/>
              </a:ext>
            </a:extLst>
          </p:cNvPr>
          <p:cNvSpPr txBox="1"/>
          <p:nvPr/>
        </p:nvSpPr>
        <p:spPr>
          <a:xfrm>
            <a:off x="709899" y="2048498"/>
            <a:ext cx="5080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/>
              <a:t>١- الرقية الشرعية</a:t>
            </a:r>
          </a:p>
          <a:p>
            <a:pPr algn="r"/>
            <a:r>
              <a:rPr lang="ar-SA" sz="4800" b="1" dirty="0"/>
              <a:t>٢- الرقية المحرمة</a:t>
            </a:r>
          </a:p>
          <a:p>
            <a:pPr algn="r"/>
            <a:r>
              <a:rPr lang="ar-SA" sz="4800" b="1" dirty="0"/>
              <a:t>٣- الرقية الشركية</a:t>
            </a:r>
          </a:p>
          <a:p>
            <a:pPr algn="r"/>
            <a:r>
              <a:rPr lang="ar-SA" sz="4800" b="1" dirty="0"/>
              <a:t>٤- صفة الرقية الشرعية</a:t>
            </a:r>
          </a:p>
        </p:txBody>
      </p:sp>
    </p:spTree>
    <p:extLst>
      <p:ext uri="{BB962C8B-B14F-4D97-AF65-F5344CB8AC3E}">
        <p14:creationId xmlns:p14="http://schemas.microsoft.com/office/powerpoint/2010/main" val="137519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689505" y="1695718"/>
            <a:ext cx="5080000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١٩- ضعي الكلمة المناسبة في المكان المناسب    :</a:t>
            </a:r>
          </a:p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- التعاويذ</a:t>
            </a:r>
          </a:p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- الرقية</a:t>
            </a:r>
          </a:p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- العوذة</a:t>
            </a:r>
          </a:p>
        </p:txBody>
      </p:sp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0" y="487349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65B81DC-AE1B-3446-988F-28F4AC699F12}"/>
              </a:ext>
            </a:extLst>
          </p:cNvPr>
          <p:cNvSpPr txBox="1"/>
          <p:nvPr/>
        </p:nvSpPr>
        <p:spPr>
          <a:xfrm>
            <a:off x="852192" y="1536171"/>
            <a:ext cx="409920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/>
              <a:t>١- تكون بعد نزول البلاء (………….)</a:t>
            </a:r>
          </a:p>
          <a:p>
            <a:pPr algn="r"/>
            <a:r>
              <a:rPr lang="ar-SA" sz="4000" b="1" dirty="0"/>
              <a:t>٢- تكون قبل نزول البلاء (…………..)</a:t>
            </a:r>
          </a:p>
          <a:p>
            <a:pPr algn="r"/>
            <a:r>
              <a:rPr lang="ar-SA" sz="4000" b="1" dirty="0"/>
              <a:t>٣- القراءة على الأطفال تسمى(…………..)</a:t>
            </a:r>
          </a:p>
        </p:txBody>
      </p:sp>
    </p:spTree>
    <p:extLst>
      <p:ext uri="{BB962C8B-B14F-4D97-AF65-F5344CB8AC3E}">
        <p14:creationId xmlns:p14="http://schemas.microsoft.com/office/powerpoint/2010/main" val="413455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77525" y="1354244"/>
            <a:ext cx="4690198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  ٢٠- التشاؤم بالمرئيات و المسموعات و الأيام و الشهور يسمى: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68923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التطير  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التمائم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</a:rPr>
                        <a:t>الرقى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031372" y="1467347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0" y="487349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417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77525" y="1354244"/>
            <a:ext cx="4690198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٢١- أي مما يلي يدل على التشاؤم و التطير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79448"/>
              </p:ext>
            </p:extLst>
          </p:nvPr>
        </p:nvGraphicFramePr>
        <p:xfrm>
          <a:off x="1545621" y="708141"/>
          <a:ext cx="3675409" cy="5194432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عاد إلى منزله لشدة الزحام  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كان يوم شديد المطر فعاد لمنزله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رأى رجل صاحب عاهة فعاد إلى منزله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786352" y="4208535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0" y="487349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879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77525" y="1354244"/>
            <a:ext cx="4690198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٢٢- أجيبي عن ما يلي   :</a:t>
            </a:r>
          </a:p>
        </p:txBody>
      </p:sp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98" y="666786"/>
            <a:ext cx="1662181" cy="166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9" y="4244777"/>
            <a:ext cx="1662181" cy="166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E1FC502-0289-3746-97FD-05A20ABB8717}"/>
              </a:ext>
            </a:extLst>
          </p:cNvPr>
          <p:cNvSpPr txBox="1"/>
          <p:nvPr/>
        </p:nvSpPr>
        <p:spPr>
          <a:xfrm>
            <a:off x="616139" y="1497876"/>
            <a:ext cx="5050006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/>
              <a:t>١- مثلي لما كان يتطير به المشركون في الجاهلية؟</a:t>
            </a:r>
          </a:p>
          <a:p>
            <a:pPr algn="r"/>
            <a:r>
              <a:rPr lang="ar-SA" sz="3200" b="1" dirty="0"/>
              <a:t>٢- مثلي لما يتطير به الناس في الحاضر؟</a:t>
            </a:r>
          </a:p>
          <a:p>
            <a:pPr algn="r"/>
            <a:r>
              <a:rPr lang="ar-SA" sz="3200" b="1" dirty="0"/>
              <a:t>٣- نهى النبي صلي الله عليه وسلم عن الطيرة ما الدليل على ذلك؟</a:t>
            </a:r>
          </a:p>
          <a:p>
            <a:pPr algn="r"/>
            <a:r>
              <a:rPr lang="ar-SA" sz="3200" b="1" dirty="0"/>
              <a:t>٤- ما حكم التطير؟</a:t>
            </a:r>
          </a:p>
          <a:p>
            <a:pPr algn="r"/>
            <a:r>
              <a:rPr lang="ar-SA" sz="3200" b="1" dirty="0"/>
              <a:t>٥- ماهو الدعاء الذي يكفر الطيرة؟</a:t>
            </a:r>
          </a:p>
        </p:txBody>
      </p:sp>
    </p:spTree>
    <p:extLst>
      <p:ext uri="{BB962C8B-B14F-4D97-AF65-F5344CB8AC3E}">
        <p14:creationId xmlns:p14="http://schemas.microsoft.com/office/powerpoint/2010/main" val="222111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9">
            <a:extLst>
              <a:ext uri="{FF2B5EF4-FFF2-40B4-BE49-F238E27FC236}">
                <a16:creationId xmlns:a16="http://schemas.microsoft.com/office/drawing/2014/main" id="{C2848DD6-E47F-034B-9DC8-2E0655D71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7177" r="19926" b="8700"/>
          <a:stretch/>
        </p:blipFill>
        <p:spPr>
          <a:xfrm>
            <a:off x="6256695" y="526253"/>
            <a:ext cx="5155446" cy="580549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3DADE0-6416-BC41-B27D-4F49BEE79CE7}"/>
              </a:ext>
            </a:extLst>
          </p:cNvPr>
          <p:cNvSpPr txBox="1"/>
          <p:nvPr/>
        </p:nvSpPr>
        <p:spPr>
          <a:xfrm>
            <a:off x="8015149" y="1481854"/>
            <a:ext cx="287422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١- اختيار من متعدد</a:t>
            </a:r>
          </a:p>
          <a:p>
            <a:pPr algn="r"/>
            <a:r>
              <a:rPr lang="ar-SA" sz="2400" b="1" dirty="0"/>
              <a:t>٢- صنف</a:t>
            </a:r>
          </a:p>
          <a:p>
            <a:pPr algn="r"/>
            <a:r>
              <a:rPr lang="ar-SA" sz="2400" b="1" dirty="0"/>
              <a:t>٣-انسب</a:t>
            </a:r>
          </a:p>
          <a:p>
            <a:pPr algn="r"/>
            <a:r>
              <a:rPr lang="ar-SA" sz="2400" b="1" dirty="0"/>
              <a:t>٤-زواج</a:t>
            </a:r>
          </a:p>
          <a:p>
            <a:pPr algn="r"/>
            <a:r>
              <a:rPr lang="ar-SA" sz="2400" b="1" dirty="0"/>
              <a:t>٥- أكمل الفراغ</a:t>
            </a:r>
          </a:p>
          <a:p>
            <a:pPr algn="r"/>
            <a:r>
              <a:rPr lang="ar-SA" sz="2400" b="1" dirty="0"/>
              <a:t>٦- مثل</a:t>
            </a:r>
          </a:p>
          <a:p>
            <a:pPr algn="r"/>
            <a:r>
              <a:rPr lang="ar-SA" sz="2400" b="1" dirty="0"/>
              <a:t>٧- الفهم القرآئي</a:t>
            </a:r>
          </a:p>
          <a:p>
            <a:pPr algn="r"/>
            <a:r>
              <a:rPr lang="ar-SA" sz="2400" b="1" dirty="0"/>
              <a:t>٨-أجيب</a:t>
            </a:r>
          </a:p>
          <a:p>
            <a:pPr algn="r"/>
            <a:r>
              <a:rPr lang="ar-SA" sz="2400" b="1" dirty="0"/>
              <a:t>٩- معاني الكلمات</a:t>
            </a:r>
          </a:p>
          <a:p>
            <a:pPr algn="r"/>
            <a:r>
              <a:rPr lang="ar-SA" sz="2400" b="1" dirty="0"/>
              <a:t>١٠- أسئلة تكفير</a:t>
            </a:r>
          </a:p>
          <a:p>
            <a:pPr algn="r"/>
            <a:r>
              <a:rPr lang="ar-SA" sz="2400" b="1" dirty="0"/>
              <a:t>١١- الصح و الخطأ</a:t>
            </a:r>
          </a:p>
          <a:p>
            <a:pPr algn="r"/>
            <a:r>
              <a:rPr lang="ar-SA" sz="2400" b="1" dirty="0"/>
              <a:t>١٢-رتبي</a:t>
            </a:r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E1194D-CB66-5F42-825B-0B3E997A0822}"/>
              </a:ext>
            </a:extLst>
          </p:cNvPr>
          <p:cNvSpPr txBox="1"/>
          <p:nvPr/>
        </p:nvSpPr>
        <p:spPr>
          <a:xfrm>
            <a:off x="502969" y="1310489"/>
            <a:ext cx="35383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نوع الأسئلة 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9461D35B-B7E0-2F4F-9BCF-8C3634703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3" y="2009115"/>
            <a:ext cx="2517618" cy="251761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A5F11DE-CC22-EF4B-88A7-1AB6A108E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60" y="4419768"/>
            <a:ext cx="1793211" cy="179321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E27C9F1-FBF3-5E4B-BA99-3307640D4FCD}"/>
              </a:ext>
            </a:extLst>
          </p:cNvPr>
          <p:cNvSpPr txBox="1"/>
          <p:nvPr/>
        </p:nvSpPr>
        <p:spPr>
          <a:xfrm>
            <a:off x="3993329" y="2465019"/>
            <a:ext cx="452673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١٣- بين الحكم</a:t>
            </a:r>
          </a:p>
          <a:p>
            <a:pPr algn="r"/>
            <a:r>
              <a:rPr lang="ar-SA" sz="2400" b="1" dirty="0"/>
              <a:t>١٤-آية و موضوع</a:t>
            </a:r>
          </a:p>
          <a:p>
            <a:pPr algn="r"/>
            <a:r>
              <a:rPr lang="ar-SA" sz="2400" b="1" dirty="0"/>
              <a:t>١٥-مقارنات</a:t>
            </a:r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95900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77525" y="1354244"/>
            <a:ext cx="4690198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٢٣- انشراح الصدر و التوكل على الله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278256"/>
              </p:ext>
            </p:extLst>
          </p:nvPr>
        </p:nvGraphicFramePr>
        <p:xfrm>
          <a:off x="1491970" y="1354244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الفأل   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التطير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الاستعانة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89283" y="1593089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0" y="487349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048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777525" y="1354244"/>
            <a:ext cx="4690198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٢٤- من أمثلة الفأل قوله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8746"/>
              </p:ext>
            </p:extLst>
          </p:nvPr>
        </p:nvGraphicFramePr>
        <p:xfrm>
          <a:off x="1491970" y="1354244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(شهر صفر شهر شؤم ) 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(خير يا طير)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(لقد سهل لكم من أمركم)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732701" y="4774376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0" y="487349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39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7290689" y="1354244"/>
            <a:ext cx="4177033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٢٥- من المفاهيم الخاطئة في الرقية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53988"/>
              </p:ext>
            </p:extLst>
          </p:nvPr>
        </p:nvGraphicFramePr>
        <p:xfrm>
          <a:off x="1491970" y="1354244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تكرار الرقية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اعتقاد أنها لا تشفي في الأمراض العضوية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وضع اليد اليمنى على موضع الألم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724278" y="3188586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0" y="487349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8646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614060" y="-576877"/>
            <a:ext cx="4690198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Aharoni" panose="02010803020104030203" pitchFamily="2" charset="-79"/>
              </a:rPr>
              <a:t>٢٦- صنفي ما يلي حسب الجدول    :</a:t>
            </a:r>
          </a:p>
        </p:txBody>
      </p:sp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46" y="598976"/>
            <a:ext cx="898899" cy="89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9" y="4798237"/>
            <a:ext cx="1108721" cy="1108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E1FC502-0289-3746-97FD-05A20ABB8717}"/>
              </a:ext>
            </a:extLst>
          </p:cNvPr>
          <p:cNvSpPr txBox="1"/>
          <p:nvPr/>
        </p:nvSpPr>
        <p:spPr>
          <a:xfrm>
            <a:off x="6614060" y="2034464"/>
            <a:ext cx="505000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/>
              <a:t>١- طلب من صديقه قضاء دينه</a:t>
            </a:r>
          </a:p>
          <a:p>
            <a:pPr algn="r"/>
            <a:r>
              <a:rPr lang="ar-SA" sz="3200" b="1" dirty="0"/>
              <a:t>٢- العقيقة</a:t>
            </a:r>
          </a:p>
          <a:p>
            <a:pPr algn="r"/>
            <a:r>
              <a:rPr lang="ar-SA" sz="3200" b="1" dirty="0"/>
              <a:t>٣-أعوذ بسيد هذا المكان</a:t>
            </a:r>
          </a:p>
          <a:p>
            <a:pPr algn="r"/>
            <a:r>
              <a:rPr lang="ar-SA" sz="3200" b="1" dirty="0"/>
              <a:t>٤-الضيافة</a:t>
            </a:r>
          </a:p>
          <a:p>
            <a:pPr algn="r"/>
            <a:r>
              <a:rPr lang="ar-SA" sz="3200" b="1" dirty="0"/>
              <a:t>٥-قراءة آية الكرسي</a:t>
            </a:r>
          </a:p>
          <a:p>
            <a:pPr algn="r"/>
            <a:r>
              <a:rPr lang="ar-SA" sz="3200" b="1" dirty="0"/>
              <a:t>٦-تسمية المسيح عند الذبح</a:t>
            </a:r>
          </a:p>
          <a:p>
            <a:pPr algn="r"/>
            <a:r>
              <a:rPr lang="ar-SA" sz="3200" b="1" dirty="0"/>
              <a:t>٧-شجرة ذات أنواط</a:t>
            </a:r>
          </a:p>
          <a:p>
            <a:pPr algn="r"/>
            <a:r>
              <a:rPr lang="ar-SA" sz="3200" b="1" dirty="0"/>
              <a:t>٨-المقام المحمود</a:t>
            </a:r>
          </a:p>
          <a:p>
            <a:pPr algn="r"/>
            <a:r>
              <a:rPr lang="ar-SA" sz="3200" b="1" dirty="0"/>
              <a:t>٩-لم تتوفر فيها الشروط </a:t>
            </a:r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67B828A7-D9A3-7E4C-B8D4-83EA8D6DE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08454"/>
              </p:ext>
            </p:extLst>
          </p:nvPr>
        </p:nvGraphicFramePr>
        <p:xfrm>
          <a:off x="1288922" y="428713"/>
          <a:ext cx="4016382" cy="61026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08191">
                  <a:extLst>
                    <a:ext uri="{9D8B030D-6E8A-4147-A177-3AD203B41FA5}">
                      <a16:colId xmlns:a16="http://schemas.microsoft.com/office/drawing/2014/main" val="1398544658"/>
                    </a:ext>
                  </a:extLst>
                </a:gridCol>
                <a:gridCol w="2008191">
                  <a:extLst>
                    <a:ext uri="{9D8B030D-6E8A-4147-A177-3AD203B41FA5}">
                      <a16:colId xmlns:a16="http://schemas.microsoft.com/office/drawing/2014/main" val="1612299933"/>
                    </a:ext>
                  </a:extLst>
                </a:gridCol>
              </a:tblGrid>
              <a:tr h="61026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الحكم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مثاله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463351"/>
                  </a:ext>
                </a:extLst>
              </a:tr>
              <a:tr h="61026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شفاعة خاصة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2272"/>
                  </a:ext>
                </a:extLst>
              </a:tr>
              <a:tr h="61026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ذبح مباح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86290"/>
                  </a:ext>
                </a:extLst>
              </a:tr>
              <a:tr h="61026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استعانة جائزة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721753"/>
                  </a:ext>
                </a:extLst>
              </a:tr>
              <a:tr h="61026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عكوف ممنوع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860970"/>
                  </a:ext>
                </a:extLst>
              </a:tr>
              <a:tr h="61026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ذبيحة شركية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2266"/>
                  </a:ext>
                </a:extLst>
              </a:tr>
              <a:tr h="61026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شفاعة منفية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468530"/>
                  </a:ext>
                </a:extLst>
              </a:tr>
              <a:tr h="61026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ذبح مشروع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641636"/>
                  </a:ext>
                </a:extLst>
              </a:tr>
              <a:tr h="61026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استعاذة شركية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57675"/>
                  </a:ext>
                </a:extLst>
              </a:tr>
              <a:tr h="61026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الرقية الشرعية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24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29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842475" y="176041"/>
            <a:ext cx="10700693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806194" y="1383168"/>
            <a:ext cx="4045642" cy="414950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rgbClr val="0070C0"/>
                </a:solidFill>
                <a:latin typeface="Aharoni" panose="02010803020104030203" pitchFamily="2" charset="-79"/>
              </a:rPr>
              <a:t>قسم </a:t>
            </a:r>
          </a:p>
          <a:p>
            <a:pPr algn="ctr"/>
            <a:r>
              <a:rPr lang="ar-SA" sz="9600" b="1" dirty="0">
                <a:solidFill>
                  <a:srgbClr val="0070C0"/>
                </a:solidFill>
                <a:latin typeface="Aharoni" panose="02010803020104030203" pitchFamily="2" charset="-79"/>
              </a:rPr>
              <a:t>التفسير</a:t>
            </a: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A4739E45-C608-A348-A3BE-11D5A28DF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64" y="671086"/>
            <a:ext cx="4300396" cy="5859981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973BF27-7B70-9148-92FA-4891D5AE6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14" y="1706326"/>
            <a:ext cx="3637734" cy="36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١-الملك الموكل بالنفخ في الصور هو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793715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إسرافيل عليه السلام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جبريل عليه السلام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ميكائيل عليه السلام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02803" y="1574265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83" y="542367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269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٢- ( فمن ثقلت موازينه فأولئك هم المفلحون) ثقلت ب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40136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المعاصي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السيئات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الحسنات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635172" y="4535468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83" y="542367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189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٢- ( ومن خفت موازين فأولئك الذين خسروا أنفسهم) أي أنها ثقلت ب: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152694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المعاصي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السيئات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الحسنات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748340" y="2944855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0" y="500167"/>
            <a:ext cx="1351571" cy="135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83" y="542367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96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Aharoni" panose="02010803020104030203" pitchFamily="2" charset="-79"/>
              </a:rPr>
              <a:t>٤- في الآخرة تنقطع جميع العلاقات </a:t>
            </a:r>
          </a:p>
          <a:p>
            <a:pPr algn="ctr"/>
            <a:r>
              <a:rPr lang="ar-SA" sz="4800" b="1" dirty="0">
                <a:solidFill>
                  <a:srgbClr val="C00000"/>
                </a:solidFill>
                <a:latin typeface="Aharoni" panose="02010803020104030203" pitchFamily="2" charset="-79"/>
              </a:rPr>
              <a:t>قال تعالى: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383785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(فلا أنساب بينهم 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 فصعق من في السموات و الأرض)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(و نفخ في الصور)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34188" y="1549112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0" y="500167"/>
            <a:ext cx="1351571" cy="135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83" y="542367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861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٥- من موضوعات سورة النور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943759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علامات الساعة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صفات المؤمنين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بيان حد القذف و الزنا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031372" y="4867222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90" y="1198537"/>
            <a:ext cx="1351571" cy="135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918" y="424323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883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842475" y="176041"/>
            <a:ext cx="10700693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806194" y="1383168"/>
            <a:ext cx="4045642" cy="41495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rgbClr val="0070C0"/>
                </a:solidFill>
                <a:latin typeface="Aharoni" panose="02010803020104030203" pitchFamily="2" charset="-79"/>
              </a:rPr>
              <a:t>قسم </a:t>
            </a:r>
          </a:p>
          <a:p>
            <a:pPr algn="ctr"/>
            <a:r>
              <a:rPr lang="ar-SA" sz="9600" b="1" dirty="0">
                <a:solidFill>
                  <a:srgbClr val="0070C0"/>
                </a:solidFill>
                <a:latin typeface="Aharoni" panose="02010803020104030203" pitchFamily="2" charset="-79"/>
              </a:rPr>
              <a:t>التوحيد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FB315E56-47D6-3443-A7D3-E41875E88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14" y="1706326"/>
            <a:ext cx="3637734" cy="36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6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٦- حد الزنا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3477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(بأربعة شهداء)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(فأجلدوهم مائة جلدة)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(فأجلدوهم ثمانين جلدة)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20863" y="2944855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90" y="1198537"/>
            <a:ext cx="1351571" cy="135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918" y="424323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094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٧- حد القذف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3477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(بأربعة شهداء)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(فأجلدوهم مائة جلدة)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(فأجلدوهم ثمانين جلدة)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031372" y="5019609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90" y="1198537"/>
            <a:ext cx="1351571" cy="135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918" y="424323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47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٨- البينة التي تجب على</a:t>
            </a:r>
          </a:p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 القاذف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3477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(بأربعة شهداء)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(فأجلدوهم مائة جلدة)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tx1"/>
                          </a:solidFill>
                        </a:rPr>
                        <a:t>(فأجلدوهم ثمانين جلدة)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031372" y="1545889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90" y="678460"/>
            <a:ext cx="1351571" cy="135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8792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٩- قال تعالى: (سورة أنزلناه) المقصود سورة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96110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سورة المؤمنون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سورة النور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سورة الفرقان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031372" y="2944855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90" y="678460"/>
            <a:ext cx="1351571" cy="135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3410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١٠- قال تعالى: (حتى تستأنسوا) معنى الكلمة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05816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chemeClr val="tx1"/>
                          </a:solidFill>
                        </a:rPr>
                        <a:t>التحية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chemeClr val="tx1"/>
                          </a:solidFill>
                        </a:rPr>
                        <a:t>السلام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chemeClr val="tx1"/>
                          </a:solidFill>
                        </a:rPr>
                        <a:t>الاستئذان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031372" y="4393613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90" y="678460"/>
            <a:ext cx="1351571" cy="135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271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١١-  قال تعالى</a:t>
            </a:r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  <a:sym typeface="Wingdings" pitchFamily="2" charset="2"/>
              </a:rPr>
              <a:t> : (ليس عليكم جناح أن تدخلوا بيوتا غير مسكونة فيها متاع لكم ) من أمثلة ذلك</a:t>
            </a:r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34720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chemeClr val="tx1"/>
                          </a:solidFill>
                        </a:rPr>
                        <a:t>الغرفة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chemeClr val="tx1"/>
                          </a:solidFill>
                        </a:rPr>
                        <a:t>الفنادق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chemeClr val="tx1"/>
                          </a:solidFill>
                        </a:rPr>
                        <a:t>المنازل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767313" y="2822801"/>
            <a:ext cx="1258832" cy="1212391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90" y="678460"/>
            <a:ext cx="1351571" cy="135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701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١٢-  قال تعالى</a:t>
            </a:r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  <a:sym typeface="Wingdings" pitchFamily="2" charset="2"/>
              </a:rPr>
              <a:t> : (و لا يبدين زينتهن إلا …) من الرجال الذين يجوز إظهار الزينة الظاهرة أمامهم</a:t>
            </a:r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16964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chemeClr val="tx1"/>
                          </a:solidFill>
                        </a:rPr>
                        <a:t>ابن الأخ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chemeClr val="tx1"/>
                          </a:solidFill>
                        </a:rPr>
                        <a:t>ابن العم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chemeClr val="tx1"/>
                          </a:solidFill>
                        </a:rPr>
                        <a:t>أخو الزوج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05036" y="1423835"/>
            <a:ext cx="1258832" cy="1212391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90" y="678460"/>
            <a:ext cx="1351571" cy="135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1786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86337" y="-402829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Aharoni" panose="02010803020104030203" pitchFamily="2" charset="-79"/>
              </a:rPr>
              <a:t>١٣- ضعي الكلمة المناسبة في المكان المناسب: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91023"/>
              </p:ext>
            </p:extLst>
          </p:nvPr>
        </p:nvGraphicFramePr>
        <p:xfrm>
          <a:off x="782381" y="690182"/>
          <a:ext cx="4999116" cy="5654096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2499558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  <a:gridCol w="2499558">
                  <a:extLst>
                    <a:ext uri="{9D8B030D-6E8A-4147-A177-3AD203B41FA5}">
                      <a16:colId xmlns:a16="http://schemas.microsoft.com/office/drawing/2014/main" val="2137227351"/>
                    </a:ext>
                  </a:extLst>
                </a:gridCol>
              </a:tblGrid>
              <a:tr h="58865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المعنى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الكلمة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79998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عابسون قلصت شفاههم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58865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أحزابا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  <a:tr h="58865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غطاء الرأس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64284"/>
                  </a:ext>
                </a:extLst>
              </a:tr>
              <a:tr h="58865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صدورهن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53009"/>
                  </a:ext>
                </a:extLst>
              </a:tr>
              <a:tr h="58865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المطر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593732"/>
                  </a:ext>
                </a:extLst>
              </a:tr>
              <a:tr h="58865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صرف البصر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24395"/>
                  </a:ext>
                </a:extLst>
              </a:tr>
              <a:tr h="58865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المعتوه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6010"/>
                  </a:ext>
                </a:extLst>
              </a:tr>
              <a:tr h="58865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ضوء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43366"/>
                  </a:ext>
                </a:extLst>
              </a:tr>
            </a:tbl>
          </a:graphicData>
        </a:graphic>
      </p:graphicFrame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73" y="459500"/>
            <a:ext cx="964335" cy="96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51891E1-2FC0-CF41-BDE1-82FAE13ACF68}"/>
              </a:ext>
            </a:extLst>
          </p:cNvPr>
          <p:cNvSpPr txBox="1"/>
          <p:nvPr/>
        </p:nvSpPr>
        <p:spPr>
          <a:xfrm>
            <a:off x="8181005" y="1980245"/>
            <a:ext cx="3089062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خمرهن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جيوبهن 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أولي الإربة 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يغضوا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كالحون 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زبرا 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سنا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الودق</a:t>
            </a: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33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554125" y="0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Aharoni" panose="02010803020104030203" pitchFamily="2" charset="-79"/>
              </a:rPr>
              <a:t>١٤- رتبي مراحل تكوين المطر: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22647"/>
              </p:ext>
            </p:extLst>
          </p:nvPr>
        </p:nvGraphicFramePr>
        <p:xfrm>
          <a:off x="831404" y="1401415"/>
          <a:ext cx="4999116" cy="347634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2499558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  <a:gridCol w="2499558">
                  <a:extLst>
                    <a:ext uri="{9D8B030D-6E8A-4147-A177-3AD203B41FA5}">
                      <a16:colId xmlns:a16="http://schemas.microsoft.com/office/drawing/2014/main" val="2137227351"/>
                    </a:ext>
                  </a:extLst>
                </a:gridCol>
              </a:tblGrid>
              <a:tr h="6952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الترتيب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الكلمة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٢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٣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64284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٤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53009"/>
                  </a:ext>
                </a:extLst>
              </a:tr>
            </a:tbl>
          </a:graphicData>
        </a:graphic>
      </p:graphicFrame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73" y="459500"/>
            <a:ext cx="964335" cy="96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51891E1-2FC0-CF41-BDE1-82FAE13ACF68}"/>
              </a:ext>
            </a:extLst>
          </p:cNvPr>
          <p:cNvSpPr txBox="1"/>
          <p:nvPr/>
        </p:nvSpPr>
        <p:spPr>
          <a:xfrm>
            <a:off x="7799956" y="2675231"/>
            <a:ext cx="3089062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- (ثم يجعله ركاما)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-( ثم يؤلف بينه)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-(يزجي سحابا)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-(فترى الودق يخرج من خلاله)</a:t>
            </a: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554125" y="0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Aharoni" panose="02010803020104030203" pitchFamily="2" charset="-79"/>
              </a:rPr>
              <a:t>١٥- عدد أنواع المخلوقات . في ضوء الآية التالية ؟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38782"/>
              </p:ext>
            </p:extLst>
          </p:nvPr>
        </p:nvGraphicFramePr>
        <p:xfrm>
          <a:off x="831404" y="1401415"/>
          <a:ext cx="4999116" cy="3725952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666372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  <a:gridCol w="1666372">
                  <a:extLst>
                    <a:ext uri="{9D8B030D-6E8A-4147-A177-3AD203B41FA5}">
                      <a16:colId xmlns:a16="http://schemas.microsoft.com/office/drawing/2014/main" val="2137227351"/>
                    </a:ext>
                  </a:extLst>
                </a:gridCol>
                <a:gridCol w="1666372">
                  <a:extLst>
                    <a:ext uri="{9D8B030D-6E8A-4147-A177-3AD203B41FA5}">
                      <a16:colId xmlns:a16="http://schemas.microsoft.com/office/drawing/2014/main" val="3335750339"/>
                    </a:ext>
                  </a:extLst>
                </a:gridCol>
              </a:tblGrid>
              <a:tr h="6952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الترتيب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الخلق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مثال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أصل الخلق من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44160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٢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٣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64284"/>
                  </a:ext>
                </a:extLst>
              </a:tr>
            </a:tbl>
          </a:graphicData>
        </a:graphic>
      </p:graphicFrame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73" y="459500"/>
            <a:ext cx="964335" cy="96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51891E1-2FC0-CF41-BDE1-82FAE13ACF68}"/>
              </a:ext>
            </a:extLst>
          </p:cNvPr>
          <p:cNvSpPr txBox="1"/>
          <p:nvPr/>
        </p:nvSpPr>
        <p:spPr>
          <a:xfrm>
            <a:off x="5634427" y="3513301"/>
            <a:ext cx="624086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ar-SA" sz="4000" b="1" dirty="0">
                <a:solidFill>
                  <a:schemeClr val="accent1"/>
                </a:solidFill>
              </a:rPr>
              <a:t>(و الله خلق كل دآبة من مآء)</a:t>
            </a:r>
          </a:p>
          <a:p>
            <a:pPr marL="285750" indent="-285750" algn="r">
              <a:buFontTx/>
              <a:buChar char="-"/>
            </a:pPr>
            <a:endParaRPr lang="ar-SA" sz="40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5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267831" y="147119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646442" y="1698572"/>
            <a:ext cx="4653623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١-طلب العون من الله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73209"/>
              </p:ext>
            </p:extLst>
          </p:nvPr>
        </p:nvGraphicFramePr>
        <p:xfrm>
          <a:off x="1603639" y="1211109"/>
          <a:ext cx="3400916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40091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/>
                        <a:t>الاستعاذة</a:t>
                      </a:r>
                      <a:endParaRPr lang="ar-SA" sz="7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/>
                        <a:t>الاستعانة</a:t>
                      </a:r>
                      <a:endParaRPr lang="ar-SA" sz="7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/>
                        <a:t>الاستغاثة</a:t>
                      </a:r>
                      <a:endParaRPr lang="ar-SA" sz="7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91934" y="3045451"/>
            <a:ext cx="1005373" cy="968283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8BC20D43-BD00-8643-9DF7-9D6A73901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08" y="1325599"/>
            <a:ext cx="1208125" cy="120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2">
            <a:extLst>
              <a:ext uri="{FF2B5EF4-FFF2-40B4-BE49-F238E27FC236}">
                <a16:creationId xmlns:a16="http://schemas.microsoft.com/office/drawing/2014/main" id="{C54578B2-4A1B-3A4A-922C-97E791CC31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92" y="482102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3031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250663" y="602770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Aharoni" panose="02010803020104030203" pitchFamily="2" charset="-79"/>
              </a:rPr>
              <a:t>١٦- قال الله تعالى : 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  <a:latin typeface="Aharoni" panose="02010803020104030203" pitchFamily="2" charset="-79"/>
              </a:rPr>
              <a:t>( ليستئذنكم الذين ملكت أيمانكم و الذين لم يبلغوا الحلم منكم ثلاث مرات) 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85580"/>
              </p:ext>
            </p:extLst>
          </p:nvPr>
        </p:nvGraphicFramePr>
        <p:xfrm>
          <a:off x="831404" y="1401415"/>
          <a:ext cx="4999116" cy="2781072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666372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  <a:gridCol w="1666372">
                  <a:extLst>
                    <a:ext uri="{9D8B030D-6E8A-4147-A177-3AD203B41FA5}">
                      <a16:colId xmlns:a16="http://schemas.microsoft.com/office/drawing/2014/main" val="2137227351"/>
                    </a:ext>
                  </a:extLst>
                </a:gridCol>
                <a:gridCol w="1666372">
                  <a:extLst>
                    <a:ext uri="{9D8B030D-6E8A-4147-A177-3AD203B41FA5}">
                      <a16:colId xmlns:a16="http://schemas.microsoft.com/office/drawing/2014/main" val="3335750339"/>
                    </a:ext>
                  </a:extLst>
                </a:gridCol>
              </a:tblGrid>
              <a:tr h="6952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الرقم 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الوقت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الحكمة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44160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٢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٣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64284"/>
                  </a:ext>
                </a:extLst>
              </a:tr>
            </a:tbl>
          </a:graphicData>
        </a:graphic>
      </p:graphicFrame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73" y="459500"/>
            <a:ext cx="964335" cy="96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51891E1-2FC0-CF41-BDE1-82FAE13ACF68}"/>
              </a:ext>
            </a:extLst>
          </p:cNvPr>
          <p:cNvSpPr txBox="1"/>
          <p:nvPr/>
        </p:nvSpPr>
        <p:spPr>
          <a:xfrm>
            <a:off x="6651783" y="4299603"/>
            <a:ext cx="439606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ar-SA" sz="4000" b="1" dirty="0">
                <a:solidFill>
                  <a:schemeClr val="accent1"/>
                </a:solidFill>
              </a:rPr>
              <a:t>بيني هذه الأوقات مع ذكر السبب؟</a:t>
            </a:r>
          </a:p>
          <a:p>
            <a:pPr marL="285750" indent="-285750" algn="r">
              <a:buFontTx/>
              <a:buChar char="-"/>
            </a:pPr>
            <a:endParaRPr lang="ar-SA" sz="40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04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491255" y="1354244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١٧- سمى الله أوقات الاستئذان ب: 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518310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chemeClr val="tx1"/>
                          </a:solidFill>
                        </a:rPr>
                        <a:t>أيام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chemeClr val="tx1"/>
                          </a:solidFill>
                        </a:rPr>
                        <a:t>أوقات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chemeClr val="tx1"/>
                          </a:solidFill>
                        </a:rPr>
                        <a:t>عورات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04643" y="4477593"/>
            <a:ext cx="1258832" cy="1212391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90" y="678460"/>
            <a:ext cx="1351571" cy="135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620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491255" y="1354244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١٨- ( ألم ترى أن الله يسبح له مافي السموات و الأرض) التسبح هنا: 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54229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خاص بالأنس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عام لجميع المخلوقات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خاص بالجن و الأنس فقط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744588" y="2910825"/>
            <a:ext cx="1258832" cy="1212391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90" y="678460"/>
            <a:ext cx="1351571" cy="135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16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491255" y="1354244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١٩- من أجل أوصاف النبي صلى الله عليه في القرآن الكريم):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32132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(يا أيها النبي)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(أرسل إليكم رسولا)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(تبارك الذي نزل الفرقان على عبده)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640425" y="4477593"/>
            <a:ext cx="1258832" cy="1212391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90" y="678460"/>
            <a:ext cx="1351571" cy="135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2520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491255" y="1354244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٢٠- وصف كفار قريش القرآن بوصفين باطلين في سورة الفرقان . ما هما؟</a:t>
            </a:r>
          </a:p>
        </p:txBody>
      </p:sp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703" y="628164"/>
            <a:ext cx="865058" cy="86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46D11D6-CEB9-954D-A8CB-ABF66FA1BE79}"/>
              </a:ext>
            </a:extLst>
          </p:cNvPr>
          <p:cNvSpPr/>
          <p:nvPr/>
        </p:nvSpPr>
        <p:spPr>
          <a:xfrm>
            <a:off x="903678" y="1354244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Aharoni" panose="02010803020104030203" pitchFamily="2" charset="-79"/>
              </a:rPr>
              <a:t>١- ( إفك افتراه)</a:t>
            </a:r>
          </a:p>
          <a:p>
            <a:pPr algn="ctr"/>
            <a:r>
              <a:rPr lang="ar-SA" sz="5400" b="1" dirty="0">
                <a:solidFill>
                  <a:schemeClr val="tx1"/>
                </a:solidFill>
                <a:latin typeface="Aharoni" panose="02010803020104030203" pitchFamily="2" charset="-79"/>
              </a:rPr>
              <a:t>٢- ( أساطير الأولين)</a:t>
            </a:r>
          </a:p>
        </p:txBody>
      </p:sp>
    </p:spTree>
    <p:extLst>
      <p:ext uri="{BB962C8B-B14F-4D97-AF65-F5344CB8AC3E}">
        <p14:creationId xmlns:p14="http://schemas.microsoft.com/office/powerpoint/2010/main" val="33222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86337" y="-402829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Aharoni" panose="02010803020104030203" pitchFamily="2" charset="-79"/>
              </a:rPr>
              <a:t>١٣- ضعي الكلمة المناسبة في المكان المناسب: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009121"/>
              </p:ext>
            </p:extLst>
          </p:nvPr>
        </p:nvGraphicFramePr>
        <p:xfrm>
          <a:off x="782381" y="1320296"/>
          <a:ext cx="4999116" cy="3420197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2499558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  <a:gridCol w="2499558">
                  <a:extLst>
                    <a:ext uri="{9D8B030D-6E8A-4147-A177-3AD203B41FA5}">
                      <a16:colId xmlns:a16="http://schemas.microsoft.com/office/drawing/2014/main" val="2137227351"/>
                    </a:ext>
                  </a:extLst>
                </a:gridCol>
              </a:tblGrid>
              <a:tr h="53785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المعنى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الكلمة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73094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البعث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53785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القرآن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  <a:tr h="53785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كذب و بهتان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64284"/>
                  </a:ext>
                </a:extLst>
              </a:tr>
              <a:tr h="53785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صباحا و مساء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53009"/>
                  </a:ext>
                </a:extLst>
              </a:tr>
              <a:tr h="53785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يتحسر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593732"/>
                  </a:ext>
                </a:extLst>
              </a:tr>
            </a:tbl>
          </a:graphicData>
        </a:graphic>
      </p:graphicFrame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73" y="459500"/>
            <a:ext cx="964335" cy="96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51891E1-2FC0-CF41-BDE1-82FAE13ACF68}"/>
              </a:ext>
            </a:extLst>
          </p:cNvPr>
          <p:cNvSpPr txBox="1"/>
          <p:nvPr/>
        </p:nvSpPr>
        <p:spPr>
          <a:xfrm>
            <a:off x="7086711" y="2498946"/>
            <a:ext cx="308906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الفرقان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بكرة و أصيلا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إفك افتراه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نشورا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يعض</a:t>
            </a: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05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86337" y="-402829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Aharoni" panose="02010803020104030203" pitchFamily="2" charset="-79"/>
              </a:rPr>
              <a:t>١٣- ضعي رقم الآية المناسبة أمام الموضوع المناسب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72442"/>
              </p:ext>
            </p:extLst>
          </p:nvPr>
        </p:nvGraphicFramePr>
        <p:xfrm>
          <a:off x="713470" y="1282573"/>
          <a:ext cx="4999116" cy="379921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2499558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  <a:gridCol w="2499558">
                  <a:extLst>
                    <a:ext uri="{9D8B030D-6E8A-4147-A177-3AD203B41FA5}">
                      <a16:colId xmlns:a16="http://schemas.microsoft.com/office/drawing/2014/main" val="2137227351"/>
                    </a:ext>
                  </a:extLst>
                </a:gridCol>
              </a:tblGrid>
              <a:tr h="53785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الموضوع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الرقم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73094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الحكمة من إنزال القرآن مفرقا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53785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خطورة الصحبة السيئة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  <a:tr h="53785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ترك التحاكم إليه و العمل به و ترك قراءته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64284"/>
                  </a:ext>
                </a:extLst>
              </a:tr>
            </a:tbl>
          </a:graphicData>
        </a:graphic>
      </p:graphicFrame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73" y="459500"/>
            <a:ext cx="964335" cy="96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4877755"/>
            <a:ext cx="1624458" cy="16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51891E1-2FC0-CF41-BDE1-82FAE13ACF68}"/>
              </a:ext>
            </a:extLst>
          </p:cNvPr>
          <p:cNvSpPr txBox="1"/>
          <p:nvPr/>
        </p:nvSpPr>
        <p:spPr>
          <a:xfrm>
            <a:off x="7086711" y="2498946"/>
            <a:ext cx="446903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١- (لقد أضلني عن الذكر)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٢-(و قال الرسول يا رب إن قومي اتخذوا هذا القرآن مهجورا).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٣-( كذلك لنثبت به فؤاد)</a:t>
            </a: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3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842475" y="176041"/>
            <a:ext cx="10700693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806194" y="1383168"/>
            <a:ext cx="4045642" cy="414950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chemeClr val="bg1"/>
                </a:solidFill>
                <a:latin typeface="Aharoni" panose="02010803020104030203" pitchFamily="2" charset="-79"/>
              </a:rPr>
              <a:t>قسم </a:t>
            </a:r>
          </a:p>
          <a:p>
            <a:pPr algn="ctr"/>
            <a:r>
              <a:rPr lang="ar-SA" sz="9600" b="1" dirty="0">
                <a:solidFill>
                  <a:schemeClr val="bg1"/>
                </a:solidFill>
                <a:latin typeface="Aharoni" panose="02010803020104030203" pitchFamily="2" charset="-79"/>
              </a:rPr>
              <a:t>الحديث</a:t>
            </a: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A4739E45-C608-A348-A3BE-11D5A28DF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64" y="671086"/>
            <a:ext cx="4300396" cy="5859981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3BC50153-DDD9-2D4A-A3F0-A4DD10DF4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14" y="1706326"/>
            <a:ext cx="3637734" cy="36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3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466107" y="1198537"/>
            <a:ext cx="5454290" cy="4849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١- أرشد النبي صلى الله عليه وسلم إلى تعاهد القرآن الكريم لأنه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620207"/>
              </p:ext>
            </p:extLst>
          </p:nvPr>
        </p:nvGraphicFramePr>
        <p:xfrm>
          <a:off x="1534059" y="1198537"/>
          <a:ext cx="367540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67540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chemeClr val="bg1"/>
                          </a:solidFill>
                        </a:rPr>
                        <a:t>أكثر لفظا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chemeClr val="bg1"/>
                          </a:solidFill>
                        </a:rPr>
                        <a:t>أشد تفلتا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chemeClr val="bg1"/>
                          </a:solidFill>
                        </a:rPr>
                        <a:t>أعمق معنى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031372" y="3032879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449" y="337673"/>
            <a:ext cx="826018" cy="82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5361895"/>
            <a:ext cx="1140317" cy="114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684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466107" y="1198537"/>
            <a:ext cx="5454290" cy="4849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٢- سورتان تحتاجان عن صاحبها يوم القيامة: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10267"/>
              </p:ext>
            </p:extLst>
          </p:nvPr>
        </p:nvGraphicFramePr>
        <p:xfrm>
          <a:off x="1268955" y="1293368"/>
          <a:ext cx="4350692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4350692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الرحمن و الإخلاص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المعوذتان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البقرة و آل عمران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55926" y="4991014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449" y="337673"/>
            <a:ext cx="826018" cy="82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92" y="5361895"/>
            <a:ext cx="1140317" cy="114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7046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267831" y="147119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508125" y="1698572"/>
            <a:ext cx="5035043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١-اللجوء إلى في وقت الشدة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73209"/>
              </p:ext>
            </p:extLst>
          </p:nvPr>
        </p:nvGraphicFramePr>
        <p:xfrm>
          <a:off x="1603639" y="1211109"/>
          <a:ext cx="3400916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40091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/>
                        <a:t>الاستعاذة</a:t>
                      </a:r>
                      <a:endParaRPr lang="ar-SA" sz="7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/>
                        <a:t>الاستعانة</a:t>
                      </a:r>
                      <a:endParaRPr lang="ar-SA" sz="7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/>
                        <a:t>الاستغاثة</a:t>
                      </a:r>
                      <a:endParaRPr lang="ar-SA" sz="7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17082" y="4482996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58" y="1282025"/>
            <a:ext cx="1509907" cy="150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92" y="482102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6486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1082163"/>
            <a:ext cx="4769967" cy="4849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٣- من ثمرات البحث عن العمل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600323"/>
              </p:ext>
            </p:extLst>
          </p:nvPr>
        </p:nvGraphicFramePr>
        <p:xfrm>
          <a:off x="1873563" y="1293368"/>
          <a:ext cx="3746083" cy="4522165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746083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الاستغناء عن سؤال الناس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 الرفاهية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الراحة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109606" y="1640907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21" y="740049"/>
            <a:ext cx="1385000" cy="138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38" y="4618909"/>
            <a:ext cx="1518650" cy="151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4341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1082163"/>
            <a:ext cx="4769967" cy="4849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Aharoni" panose="02010803020104030203" pitchFamily="2" charset="-79"/>
              </a:rPr>
              <a:t>٤- (اليد العليا خير من اليد السفلى). بالمقصود باليد العليا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106136"/>
              </p:ext>
            </p:extLst>
          </p:nvPr>
        </p:nvGraphicFramePr>
        <p:xfrm>
          <a:off x="1873563" y="1293368"/>
          <a:ext cx="3746083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746083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يد السائل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يد الآخذ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يد المنفق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451068" y="4435099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21" y="740049"/>
            <a:ext cx="1385000" cy="138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38" y="4618909"/>
            <a:ext cx="1518650" cy="151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39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1082163"/>
            <a:ext cx="4769967" cy="4849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Aharoni" panose="02010803020104030203" pitchFamily="2" charset="-79"/>
              </a:rPr>
              <a:t>٥- (اليد العليا خير من اليد السفلى). بالمقصود باليد السفلى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100291"/>
              </p:ext>
            </p:extLst>
          </p:nvPr>
        </p:nvGraphicFramePr>
        <p:xfrm>
          <a:off x="1873563" y="1293368"/>
          <a:ext cx="3746083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746083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يد السائل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يد المعطي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يد المنفق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356716" y="1474428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21" y="740049"/>
            <a:ext cx="1385000" cy="138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38" y="4618909"/>
            <a:ext cx="1518650" cy="151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0787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1082163"/>
            <a:ext cx="4769967" cy="4849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Aharoni" panose="02010803020104030203" pitchFamily="2" charset="-79"/>
              </a:rPr>
              <a:t>٦-معنى </a:t>
            </a:r>
          </a:p>
          <a:p>
            <a:pPr algn="ctr"/>
            <a:r>
              <a:rPr lang="ar-SA" sz="4800" b="1" dirty="0">
                <a:solidFill>
                  <a:srgbClr val="C00000"/>
                </a:solidFill>
                <a:latin typeface="Aharoni" panose="02010803020104030203" pitchFamily="2" charset="-79"/>
              </a:rPr>
              <a:t>( ومن يستغني يغنه الله)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046379"/>
              </p:ext>
            </p:extLst>
          </p:nvPr>
        </p:nvGraphicFramePr>
        <p:xfrm>
          <a:off x="1873563" y="1293368"/>
          <a:ext cx="3746083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746083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>
                          <a:solidFill>
                            <a:schemeClr val="bg1"/>
                          </a:solidFill>
                        </a:rPr>
                        <a:t>يطلب</a:t>
                      </a:r>
                      <a:endParaRPr lang="ar-SA" sz="4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يتمنى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يقنع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451068" y="4409951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21" y="740049"/>
            <a:ext cx="1385000" cy="138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38" y="4618909"/>
            <a:ext cx="1518650" cy="151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399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1082163"/>
            <a:ext cx="4769967" cy="4849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Aharoni" panose="02010803020104030203" pitchFamily="2" charset="-79"/>
              </a:rPr>
              <a:t>٧- من ترجمة عبدالله بن مسعود رضي الله عنه .ماهو السبب الذي جعل النبي صلى الله عليه وسلم أن يقرأ عليه القرآن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11893"/>
              </p:ext>
            </p:extLst>
          </p:nvPr>
        </p:nvGraphicFramePr>
        <p:xfrm>
          <a:off x="1873563" y="1293368"/>
          <a:ext cx="3746083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746083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حسن الصوت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هاجر الهجرتين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شهد بدرا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136711" y="1467575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37" y="501589"/>
            <a:ext cx="848716" cy="84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52" y="5477218"/>
            <a:ext cx="909670" cy="90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812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1082163"/>
            <a:ext cx="4769967" cy="4849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Aharoni" panose="02010803020104030203" pitchFamily="2" charset="-79"/>
              </a:rPr>
              <a:t>٨-من صور كسب الرزق بالعمل اليدوي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66331"/>
              </p:ext>
            </p:extLst>
          </p:nvPr>
        </p:nvGraphicFramePr>
        <p:xfrm>
          <a:off x="1873563" y="1293368"/>
          <a:ext cx="3746083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746083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الأسر المنتجة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الاستشارات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الحراسة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187009" y="1605891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13" y="907329"/>
            <a:ext cx="1397124" cy="139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195530"/>
            <a:ext cx="1613828" cy="161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618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1082163"/>
            <a:ext cx="4769967" cy="4849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Aharoni" panose="02010803020104030203" pitchFamily="2" charset="-79"/>
              </a:rPr>
              <a:t>٨- صور كسب الرزق كثيرة ومنها ما يكون بغير اليد مثل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96034"/>
              </p:ext>
            </p:extLst>
          </p:nvPr>
        </p:nvGraphicFramePr>
        <p:xfrm>
          <a:off x="1873563" y="1293368"/>
          <a:ext cx="3746083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746083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النجارة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الاستشارات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الحدادة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370876" y="3032878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13" y="907329"/>
            <a:ext cx="1397124" cy="139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195530"/>
            <a:ext cx="1613828" cy="161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7829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1082163"/>
            <a:ext cx="4769967" cy="4849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Aharoni" panose="02010803020104030203" pitchFamily="2" charset="-79"/>
              </a:rPr>
              <a:t>٩-النبي الذي ذكره النبي صلى الله عليه وسلم شاهدا على فضل العمل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24492"/>
              </p:ext>
            </p:extLst>
          </p:nvPr>
        </p:nvGraphicFramePr>
        <p:xfrm>
          <a:off x="1873563" y="1293368"/>
          <a:ext cx="3746083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746083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زكريا عليه السلام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نوح عليه السلام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داود عليه السلام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216903" y="4596349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13" y="907329"/>
            <a:ext cx="1397124" cy="139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1503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1082163"/>
            <a:ext cx="4769967" cy="4849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Aharoni" panose="02010803020104030203" pitchFamily="2" charset="-79"/>
              </a:rPr>
              <a:t>١٠- معنى : ( ومن يستعفف يعفه الله )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01026"/>
              </p:ext>
            </p:extLst>
          </p:nvPr>
        </p:nvGraphicFramePr>
        <p:xfrm>
          <a:off x="1873563" y="1293368"/>
          <a:ext cx="3746083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746083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يقنع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يمتنع عن السؤال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يسأل الناس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056520" y="2944855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13" y="907329"/>
            <a:ext cx="1397124" cy="139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594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1082163"/>
            <a:ext cx="4769967" cy="4849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Aharoni" panose="02010803020104030203" pitchFamily="2" charset="-79"/>
              </a:rPr>
              <a:t>١١- أفضل الصدقة ما كان على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59403"/>
              </p:ext>
            </p:extLst>
          </p:nvPr>
        </p:nvGraphicFramePr>
        <p:xfrm>
          <a:off x="1005941" y="1293368"/>
          <a:ext cx="4613705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4613705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الأهل و العيال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الجيران و الأصحاب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الفقراء و المساكين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583446" y="1498816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13" y="907329"/>
            <a:ext cx="1397124" cy="139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303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267831" y="147119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40363" y="1838387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٣- حكم الاستعانة</a:t>
            </a:r>
          </a:p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 و الاستغاثة</a:t>
            </a:r>
          </a:p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 بغير الله فيما لا يقدر عليه ٌإلا الله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519275"/>
              </p:ext>
            </p:extLst>
          </p:nvPr>
        </p:nvGraphicFramePr>
        <p:xfrm>
          <a:off x="1144257" y="1097943"/>
          <a:ext cx="383588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83588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chemeClr val="tx1"/>
                          </a:solidFill>
                        </a:rPr>
                        <a:t>لا بأس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chemeClr val="tx1"/>
                          </a:solidFill>
                        </a:rPr>
                        <a:t>شرك أكبر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chemeClr val="tx1"/>
                          </a:solidFill>
                        </a:rPr>
                        <a:t>شرك أصغر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08525" y="2793966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38" y="1097943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89" y="4657058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567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1082163"/>
            <a:ext cx="4769967" cy="4849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Aharoni" panose="02010803020104030203" pitchFamily="2" charset="-79"/>
              </a:rPr>
              <a:t>١٢: (أفلا جعلته فوق الطعام كي يراه الناس) هنا أدب من آداب البيع و الشراء ماهو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38169"/>
              </p:ext>
            </p:extLst>
          </p:nvPr>
        </p:nvGraphicFramePr>
        <p:xfrm>
          <a:off x="1005941" y="1293368"/>
          <a:ext cx="4613705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4613705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مراعاة الأحوال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منع غلاء الأسعار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إظهار عيب السلعة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2739325" y="5205768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485" y="496984"/>
            <a:ext cx="1122049" cy="112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00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Aharoni" panose="02010803020104030203" pitchFamily="2" charset="-79"/>
              </a:rPr>
              <a:t>١٣- من حديث : ( ما هذا يا صاحب الطعام ) هنا ارتكب البائع صوره من صور الكسب المحرم ما هي؟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53658"/>
              </p:ext>
            </p:extLst>
          </p:nvPr>
        </p:nvGraphicFramePr>
        <p:xfrm>
          <a:off x="1005941" y="1293368"/>
          <a:ext cx="4613705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4613705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الغلاء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الغش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البيع على بيع الآخر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368731" y="3032878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65" y="311577"/>
            <a:ext cx="1474129" cy="147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0992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١٤- ( إن المقسطين عند الله على منابر من نور ) ما معنى ما تحته خط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794789"/>
              </p:ext>
            </p:extLst>
          </p:nvPr>
        </p:nvGraphicFramePr>
        <p:xfrm>
          <a:off x="1638629" y="1205345"/>
          <a:ext cx="3245542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245542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المنفقين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الصادقين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العادلين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216134" y="4403472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65" y="311577"/>
            <a:ext cx="1474129" cy="147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لامة الطرح 1">
            <a:extLst>
              <a:ext uri="{FF2B5EF4-FFF2-40B4-BE49-F238E27FC236}">
                <a16:creationId xmlns:a16="http://schemas.microsoft.com/office/drawing/2014/main" id="{EDC6B791-F3D4-E342-A613-0FFBC559DAAC}"/>
              </a:ext>
            </a:extLst>
          </p:cNvPr>
          <p:cNvSpPr/>
          <p:nvPr/>
        </p:nvSpPr>
        <p:spPr>
          <a:xfrm>
            <a:off x="7307485" y="1640669"/>
            <a:ext cx="2335291" cy="2335291"/>
          </a:xfrm>
          <a:prstGeom prst="mathMinus">
            <a:avLst>
              <a:gd name="adj1" fmla="val 844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1336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١٥- ( إن المقسطين ) ماهو ثوابهم كما ورد في الحديث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849933"/>
              </p:ext>
            </p:extLst>
          </p:nvPr>
        </p:nvGraphicFramePr>
        <p:xfrm>
          <a:off x="1638629" y="1205345"/>
          <a:ext cx="3245542" cy="4588579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245542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الفردوس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على منابر من نور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يسير في ظل شجرة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26332" y="3015492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65" y="311577"/>
            <a:ext cx="1474129" cy="147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144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haroni" panose="02010803020104030203" pitchFamily="2" charset="-79"/>
              </a:rPr>
              <a:t>١٦- من وضع الشيء في موضعه بلا زيادة و لا نقصان يسمى: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44373"/>
              </p:ext>
            </p:extLst>
          </p:nvPr>
        </p:nvGraphicFramePr>
        <p:xfrm>
          <a:off x="1638629" y="1205345"/>
          <a:ext cx="3245542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245542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الصادق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القائد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المقسط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135942" y="4560387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65" y="311577"/>
            <a:ext cx="1474129" cy="147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21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١٧- لين الجانب و الأخذ بالأيسر  يسمى: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09687"/>
              </p:ext>
            </p:extLst>
          </p:nvPr>
        </p:nvGraphicFramePr>
        <p:xfrm>
          <a:off x="1638629" y="1205345"/>
          <a:ext cx="3245542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245542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الرفق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العدل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الحياء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126363" y="1580288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65" y="311577"/>
            <a:ext cx="1474129" cy="147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764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١٨- من الوسائل المعينة على الرفق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34728"/>
              </p:ext>
            </p:extLst>
          </p:nvPr>
        </p:nvGraphicFramePr>
        <p:xfrm>
          <a:off x="1068368" y="1205345"/>
          <a:ext cx="4725261" cy="4522165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4725261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التعامل مع الأقربين فقط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وضع قيود في العلاقات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اطعام المساكين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10499" y="4396922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65" y="311577"/>
            <a:ext cx="1474129" cy="147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385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١٩- من مفاسد العنف و ترك  الرفق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737105"/>
              </p:ext>
            </p:extLst>
          </p:nvPr>
        </p:nvGraphicFramePr>
        <p:xfrm>
          <a:off x="2403876" y="1205345"/>
          <a:ext cx="3389753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89753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المحبة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القطيعة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التيسير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981381" y="2890548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65" y="311577"/>
            <a:ext cx="1474129" cy="147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67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٢٠- ماهي الخصلتان التي أحبها الله في الصحابي الجليل : (الأشج)؟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379145"/>
              </p:ext>
            </p:extLst>
          </p:nvPr>
        </p:nvGraphicFramePr>
        <p:xfrm>
          <a:off x="1270000" y="1205345"/>
          <a:ext cx="4523629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452362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الحلم و الأناة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الصدق و الأمانة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الانفاق و العطف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47505" y="1458614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51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٢١- (العقل و الصفح عند الغضب)</a:t>
            </a:r>
          </a:p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 يسمى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576504"/>
              </p:ext>
            </p:extLst>
          </p:nvPr>
        </p:nvGraphicFramePr>
        <p:xfrm>
          <a:off x="1852878" y="1514742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الحلم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الأمانة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الانفاق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430383" y="1760396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041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267831" y="147119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rgbClr val="C00000"/>
                </a:solidFill>
                <a:latin typeface="Aharoni" panose="02010803020104030203" pitchFamily="2" charset="-79"/>
              </a:rPr>
              <a:t>٤- أي مما يلي استعانة جائزة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043503"/>
              </p:ext>
            </p:extLst>
          </p:nvPr>
        </p:nvGraphicFramePr>
        <p:xfrm>
          <a:off x="1144257" y="1097943"/>
          <a:ext cx="383588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83588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الاستعانة بالجن للحماية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الاستعانة بالأموات في حصول الرزق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الاستعانة بصديق لقضاء دين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71396" y="5107630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38" y="1097943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89" y="4657058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72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rgbClr val="C00000"/>
                </a:solidFill>
                <a:latin typeface="Aharoni" panose="02010803020104030203" pitchFamily="2" charset="-79"/>
              </a:rPr>
              <a:t>٢٣- من الاستعجال المحمود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957"/>
              </p:ext>
            </p:extLst>
          </p:nvPr>
        </p:nvGraphicFramePr>
        <p:xfrm>
          <a:off x="1852878" y="1514742"/>
          <a:ext cx="3391946" cy="466344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الاستعجال تصديق الاخبار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الاستعجال في تصديق الظنون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الاستعجال في تقديم الزكاة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29776" y="4775155"/>
            <a:ext cx="1201213" cy="115689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570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Aharoni" panose="02010803020104030203" pitchFamily="2" charset="-79"/>
              </a:rPr>
              <a:t>٢٤- في الحديث : (كلوا وتصدقوا في غير إسراف و لا مخيلة) ٠ معنى الإسراف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63945"/>
              </p:ext>
            </p:extLst>
          </p:nvPr>
        </p:nvGraphicFramePr>
        <p:xfrm>
          <a:off x="1852878" y="1514742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الاستعجال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مجاوزة الحد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الغضب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29776" y="3159945"/>
            <a:ext cx="1201213" cy="115689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603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Aharoni" panose="02010803020104030203" pitchFamily="2" charset="-79"/>
              </a:rPr>
              <a:t>٢٥- في الحديث : (كلوا وتصدقوا في غير إسراف و لا مخيلة) ٠ معنى مخيلة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96159"/>
              </p:ext>
            </p:extLst>
          </p:nvPr>
        </p:nvGraphicFramePr>
        <p:xfrm>
          <a:off x="1852878" y="1514742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الاستعجال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مجاوزة الحد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التكبر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93242" y="4601115"/>
            <a:ext cx="1201213" cy="115689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801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٢٦- من صور الاعتدال في العبادة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321838"/>
              </p:ext>
            </p:extLst>
          </p:nvPr>
        </p:nvGraphicFramePr>
        <p:xfrm>
          <a:off x="1826881" y="1080400"/>
          <a:ext cx="3391946" cy="539496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المتابعة لسنة النبي صلى الله عليه وسلم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الزيادة في العبادة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التقصير في الفرائض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03779" y="1658738"/>
            <a:ext cx="1201213" cy="115689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67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٢٦- من صور الاعتدال في الصدقة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12787"/>
              </p:ext>
            </p:extLst>
          </p:nvPr>
        </p:nvGraphicFramePr>
        <p:xfrm>
          <a:off x="1826881" y="1080400"/>
          <a:ext cx="3391946" cy="4588579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الزيادة عن الحاجة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انفاق المال كله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إبقاء ما يكفي الأهل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072301" y="5033031"/>
            <a:ext cx="1201213" cy="115689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101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٢٧- ( يارسول الله إنك تداعبنا ) أي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89605"/>
              </p:ext>
            </p:extLst>
          </p:nvPr>
        </p:nvGraphicFramePr>
        <p:xfrm>
          <a:off x="1826881" y="1080400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تأمرنا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تمازحنا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تنهانا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072301" y="2725603"/>
            <a:ext cx="1201213" cy="1156898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448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٢٨- من آداب المزاح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225545"/>
              </p:ext>
            </p:extLst>
          </p:nvPr>
        </p:nvGraphicFramePr>
        <p:xfrm>
          <a:off x="1826881" y="1080400"/>
          <a:ext cx="3391946" cy="4522165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لإضحاك الناس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ذكر الصفات الذميمة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أن يكون حقا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08835" y="4212377"/>
            <a:ext cx="1201213" cy="1103590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309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7009268" y="-70391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Aharoni" panose="02010803020104030203" pitchFamily="2" charset="-79"/>
              </a:rPr>
              <a:t>٢٩- انسبي كل صحابي جليل إلى الفضيلة التي تميز بها:</a:t>
            </a:r>
          </a:p>
        </p:txBody>
      </p:sp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جدول 6">
            <a:extLst>
              <a:ext uri="{FF2B5EF4-FFF2-40B4-BE49-F238E27FC236}">
                <a16:creationId xmlns:a16="http://schemas.microsoft.com/office/drawing/2014/main" id="{99088CC8-D268-E34D-86B3-401F8EA49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39061"/>
              </p:ext>
            </p:extLst>
          </p:nvPr>
        </p:nvGraphicFramePr>
        <p:xfrm>
          <a:off x="763469" y="685409"/>
          <a:ext cx="5064742" cy="544538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32371">
                  <a:extLst>
                    <a:ext uri="{9D8B030D-6E8A-4147-A177-3AD203B41FA5}">
                      <a16:colId xmlns:a16="http://schemas.microsoft.com/office/drawing/2014/main" val="847020332"/>
                    </a:ext>
                  </a:extLst>
                </a:gridCol>
                <a:gridCol w="2532371">
                  <a:extLst>
                    <a:ext uri="{9D8B030D-6E8A-4147-A177-3AD203B41FA5}">
                      <a16:colId xmlns:a16="http://schemas.microsoft.com/office/drawing/2014/main" val="409382789"/>
                    </a:ext>
                  </a:extLst>
                </a:gridCol>
              </a:tblGrid>
              <a:tr h="660347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الصحابي رضي الله عنه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الفضيلة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14580"/>
                  </a:ext>
                </a:extLst>
              </a:tr>
              <a:tr h="660347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غزير العلم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850689"/>
                  </a:ext>
                </a:extLst>
              </a:tr>
              <a:tr h="660347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دعا له بالحكمة مرتين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815736"/>
                  </a:ext>
                </a:extLst>
              </a:tr>
              <a:tr h="660347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حريصا على طلب العلم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967772"/>
                  </a:ext>
                </a:extLst>
              </a:tr>
              <a:tr h="660347">
                <a:tc>
                  <a:txBody>
                    <a:bodyPr/>
                    <a:lstStyle/>
                    <a:p>
                      <a:pPr rtl="1"/>
                      <a:endParaRPr lang="ar-SA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حسن الصوت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14197"/>
                  </a:ext>
                </a:extLst>
              </a:tr>
              <a:tr h="660347">
                <a:tc>
                  <a:txBody>
                    <a:bodyPr/>
                    <a:lstStyle/>
                    <a:p>
                      <a:pPr rtl="1"/>
                      <a:endParaRPr lang="ar-SA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صاحب نعل رسول الله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97030"/>
                  </a:ext>
                </a:extLst>
              </a:tr>
              <a:tr h="660347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أخذ النبي صلى الله عليه وسلم بشحمة أذنه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381335"/>
                  </a:ext>
                </a:extLst>
              </a:tr>
              <a:tr h="660347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لا يأكل طعاما وحده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993351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C9D42936-636B-AF47-A451-D25E20E03EEB}"/>
              </a:ext>
            </a:extLst>
          </p:cNvPr>
          <p:cNvSpPr txBox="1"/>
          <p:nvPr/>
        </p:nvSpPr>
        <p:spPr>
          <a:xfrm>
            <a:off x="7030291" y="1751894"/>
            <a:ext cx="4769967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- حكيم بن حزام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عبدالله بن مسعود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عبد الله بن عباس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أبو موسى الأشعري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المقدام بن معديكرب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النواس بن سمعان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عبد الله بن عمرو بن العاص</a:t>
            </a: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7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31999" y="-912909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Aharoni" panose="02010803020104030203" pitchFamily="2" charset="-79"/>
              </a:rPr>
              <a:t>٣٠- الفهم القرآئي:</a:t>
            </a:r>
          </a:p>
          <a:p>
            <a:pPr algn="ctr"/>
            <a:r>
              <a:rPr lang="ar-SA" sz="2400" b="1" dirty="0">
                <a:solidFill>
                  <a:srgbClr val="C00000"/>
                </a:solidFill>
                <a:latin typeface="Aharoni" panose="02010803020104030203" pitchFamily="2" charset="-79"/>
              </a:rPr>
              <a:t>بعد دراستك للأحاديث التالية أنسبي كل عبارة لموضوع الحديث المناسب :</a:t>
            </a:r>
          </a:p>
        </p:txBody>
      </p:sp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139" y="361874"/>
            <a:ext cx="739827" cy="73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98" y="5262525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جدول 6">
            <a:extLst>
              <a:ext uri="{FF2B5EF4-FFF2-40B4-BE49-F238E27FC236}">
                <a16:creationId xmlns:a16="http://schemas.microsoft.com/office/drawing/2014/main" id="{99088CC8-D268-E34D-86B3-401F8EA49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045049"/>
              </p:ext>
            </p:extLst>
          </p:nvPr>
        </p:nvGraphicFramePr>
        <p:xfrm>
          <a:off x="876637" y="1092600"/>
          <a:ext cx="5064742" cy="412469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32371">
                  <a:extLst>
                    <a:ext uri="{9D8B030D-6E8A-4147-A177-3AD203B41FA5}">
                      <a16:colId xmlns:a16="http://schemas.microsoft.com/office/drawing/2014/main" val="847020332"/>
                    </a:ext>
                  </a:extLst>
                </a:gridCol>
                <a:gridCol w="2532371">
                  <a:extLst>
                    <a:ext uri="{9D8B030D-6E8A-4147-A177-3AD203B41FA5}">
                      <a16:colId xmlns:a16="http://schemas.microsoft.com/office/drawing/2014/main" val="409382789"/>
                    </a:ext>
                  </a:extLst>
                </a:gridCol>
              </a:tblGrid>
              <a:tr h="660347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الحديث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الموضوع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14580"/>
                  </a:ext>
                </a:extLst>
              </a:tr>
              <a:tr h="660347">
                <a:tc>
                  <a:txBody>
                    <a:bodyPr/>
                    <a:lstStyle/>
                    <a:p>
                      <a:pPr rtl="1"/>
                      <a:endParaRPr lang="ar-SA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فضل العمل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97030"/>
                  </a:ext>
                </a:extLst>
              </a:tr>
              <a:tr h="660347">
                <a:tc>
                  <a:txBody>
                    <a:bodyPr/>
                    <a:lstStyle/>
                    <a:p>
                      <a:pPr rtl="1"/>
                      <a:endParaRPr lang="ar-SA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فضل الرفق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487817"/>
                  </a:ext>
                </a:extLst>
              </a:tr>
              <a:tr h="660347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فضل الصبر عن المسألة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381335"/>
                  </a:ext>
                </a:extLst>
              </a:tr>
              <a:tr h="660347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آداب المزاح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12897"/>
                  </a:ext>
                </a:extLst>
              </a:tr>
              <a:tr h="660347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تحريم الغش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993351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C9D42936-636B-AF47-A451-D25E20E03EEB}"/>
              </a:ext>
            </a:extLst>
          </p:cNvPr>
          <p:cNvSpPr txBox="1"/>
          <p:nvPr/>
        </p:nvSpPr>
        <p:spPr>
          <a:xfrm>
            <a:off x="6999538" y="1484336"/>
            <a:ext cx="4769967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( اليد العليا خير من اليد السفلى)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( ما هذا يا صاحب الطعام)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( و إن نبي الله داود كان يأكل من عمل يديه)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(ما كان في شيء إلا زانه )</a:t>
            </a:r>
          </a:p>
          <a:p>
            <a:pPr marL="285750" indent="-285750" algn="r">
              <a:buFontTx/>
              <a:buChar char="-"/>
            </a:pPr>
            <a:r>
              <a:rPr lang="ar-SA" sz="3200" b="1" dirty="0">
                <a:solidFill>
                  <a:schemeClr val="accent1"/>
                </a:solidFill>
              </a:rPr>
              <a:t>( ولا أقول إلإ حقا)</a:t>
            </a: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  <a:p>
            <a:pPr marL="285750" indent="-285750" algn="r">
              <a:buFontTx/>
              <a:buChar char="-"/>
            </a:pPr>
            <a:endParaRPr lang="ar-S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2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٣١ من شروط العمل  أن يكون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45690"/>
              </p:ext>
            </p:extLst>
          </p:nvPr>
        </p:nvGraphicFramePr>
        <p:xfrm>
          <a:off x="1826881" y="1080400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ماله كثير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باليد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مباحا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08835" y="4212377"/>
            <a:ext cx="1201213" cy="1103590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105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267831" y="147119"/>
            <a:ext cx="11656337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15215" y="1354246"/>
            <a:ext cx="5427522" cy="4149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٥- قال أحدهم:</a:t>
            </a:r>
          </a:p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(أعذني من فلان فقد سرق مالي )</a:t>
            </a:r>
          </a:p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هنا استعاذة جائزة 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730002"/>
              </p:ext>
            </p:extLst>
          </p:nvPr>
        </p:nvGraphicFramePr>
        <p:xfrm>
          <a:off x="1144257" y="1097943"/>
          <a:ext cx="3835889" cy="463696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835889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لأنها بقادر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لأنها بغائب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54565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لأنها بعاجز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725471" y="1354246"/>
            <a:ext cx="1005373" cy="968283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500168"/>
            <a:ext cx="1195550" cy="11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83" y="5423671"/>
            <a:ext cx="1260516" cy="12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372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842475" y="176041"/>
            <a:ext cx="10700693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806194" y="1383168"/>
            <a:ext cx="4045642" cy="414950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chemeClr val="tx1"/>
                </a:solidFill>
                <a:latin typeface="Aharoni" panose="02010803020104030203" pitchFamily="2" charset="-79"/>
              </a:rPr>
              <a:t>قسم </a:t>
            </a:r>
          </a:p>
          <a:p>
            <a:pPr algn="ctr"/>
            <a:r>
              <a:rPr lang="ar-SA" sz="9600" b="1" dirty="0">
                <a:solidFill>
                  <a:schemeClr val="tx1"/>
                </a:solidFill>
                <a:latin typeface="Aharoni" panose="02010803020104030203" pitchFamily="2" charset="-79"/>
              </a:rPr>
              <a:t>الفقه</a:t>
            </a: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A4739E45-C608-A348-A3BE-11D5A28DF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64" y="671086"/>
            <a:ext cx="4300396" cy="5859981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7B625290-7213-D24F-9720-9D7FAD60B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14" y="1706326"/>
            <a:ext cx="3637734" cy="36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00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١-يثبت دخول شهر رمضان المبارك ب: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38341"/>
              </p:ext>
            </p:extLst>
          </p:nvPr>
        </p:nvGraphicFramePr>
        <p:xfrm>
          <a:off x="1826881" y="1080400"/>
          <a:ext cx="3391946" cy="4522165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كلا الخيارين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إكمال شعبان ثلاثين يوما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رؤية الهلال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88088" y="1255435"/>
            <a:ext cx="1201213" cy="1103590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431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٢- من الصوم الذي يجب فيه تبييت النية ليلا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061921"/>
              </p:ext>
            </p:extLst>
          </p:nvPr>
        </p:nvGraphicFramePr>
        <p:xfrm>
          <a:off x="1826881" y="1080400"/>
          <a:ext cx="3391946" cy="4522165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صوم عرفة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صوم الاثنين و الخميس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صوم رمضان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50365" y="4235534"/>
            <a:ext cx="1201213" cy="1103590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068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٣- شرع الصيام لحكمة عظيمة و هي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08124"/>
              </p:ext>
            </p:extLst>
          </p:nvPr>
        </p:nvGraphicFramePr>
        <p:xfrm>
          <a:off x="1826881" y="1080400"/>
          <a:ext cx="3391946" cy="4513718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تحقيق التقوى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صحة الأبدان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الاقتداء بالأمم السابقة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988088" y="1263882"/>
            <a:ext cx="1201213" cy="1103590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453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٤- من مفسدات الصيام و يلزم معها القضاء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015615"/>
              </p:ext>
            </p:extLst>
          </p:nvPr>
        </p:nvGraphicFramePr>
        <p:xfrm>
          <a:off x="1826881" y="1080400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قلع الضرس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بخاخ الربو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المغذية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226274" y="4281704"/>
            <a:ext cx="1201213" cy="1103590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06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٥- لا يعد من مفسدات الصيام ولا يفطر معه الصائم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61108"/>
              </p:ext>
            </p:extLst>
          </p:nvPr>
        </p:nvGraphicFramePr>
        <p:xfrm>
          <a:off x="1826881" y="1080400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القيء عمدا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سحب الدم القليل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المغذية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119109" y="2752257"/>
            <a:ext cx="1203199" cy="1103590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044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٦- أي مما يلي لا يفسد صومه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14043"/>
              </p:ext>
            </p:extLst>
          </p:nvPr>
        </p:nvGraphicFramePr>
        <p:xfrm>
          <a:off x="1826881" y="1080400"/>
          <a:ext cx="3391946" cy="444730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تقيأ عمدا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اسعاف الدم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أكل ناسيا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225281" y="4174646"/>
            <a:ext cx="1203199" cy="1103590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4337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haroni" panose="02010803020104030203" pitchFamily="2" charset="-79"/>
              </a:rPr>
              <a:t>٧-أي مما يلي يعذر بالفطر ولكن يلزمه القضاء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55278"/>
              </p:ext>
            </p:extLst>
          </p:nvPr>
        </p:nvGraphicFramePr>
        <p:xfrm>
          <a:off x="1826881" y="1080400"/>
          <a:ext cx="3391946" cy="4588579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المريض الذي لا يرجى شفاؤه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المسافر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العاجز غائب العقل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112112" y="2822894"/>
            <a:ext cx="1203199" cy="1103590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4602178"/>
            <a:ext cx="1207180" cy="12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802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٨- أي مما يلي يفطر في رمضان ولكن لا يلزمه لا قضاء ولا إطعام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24536"/>
              </p:ext>
            </p:extLst>
          </p:nvPr>
        </p:nvGraphicFramePr>
        <p:xfrm>
          <a:off x="1826881" y="1080400"/>
          <a:ext cx="3391946" cy="4588579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المريض الذي يرجى شفاؤه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المسافر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العاجز غائب العقل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1501914" y="4892884"/>
            <a:ext cx="1203199" cy="1103590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5080000"/>
            <a:ext cx="729358" cy="729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600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80699-A749-5D47-873F-63B1986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3783" r="2364" b="4662"/>
          <a:stretch/>
        </p:blipFill>
        <p:spPr>
          <a:xfrm>
            <a:off x="422495" y="147117"/>
            <a:ext cx="11769505" cy="656376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999538" y="817327"/>
            <a:ext cx="4769967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haroni" panose="02010803020104030203" pitchFamily="2" charset="-79"/>
              </a:rPr>
              <a:t>٩- أي مما يلي يفطر في رمضان ولكن لا يلزمه قضاء ولكن يلزمه الإطعام 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1A0A6E4F-BF7E-6942-965C-CD707AE6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27573"/>
              </p:ext>
            </p:extLst>
          </p:nvPr>
        </p:nvGraphicFramePr>
        <p:xfrm>
          <a:off x="1826881" y="1080400"/>
          <a:ext cx="3391946" cy="4588579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91946">
                  <a:extLst>
                    <a:ext uri="{9D8B030D-6E8A-4147-A177-3AD203B41FA5}">
                      <a16:colId xmlns:a16="http://schemas.microsoft.com/office/drawing/2014/main" val="3897971066"/>
                    </a:ext>
                  </a:extLst>
                </a:gridCol>
              </a:tblGrid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المريض الذي لا يرجى شفاؤه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3922"/>
                  </a:ext>
                </a:extLst>
              </a:tr>
              <a:tr h="14796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المسافر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75847"/>
                  </a:ext>
                </a:extLst>
              </a:tr>
              <a:tr h="148806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chemeClr val="tx1"/>
                          </a:solidFill>
                        </a:rPr>
                        <a:t>العاجز غائب العقل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85502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DDB646A7-6CBF-DF45-909F-00038443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5439" r="13428" b="16897"/>
          <a:stretch/>
        </p:blipFill>
        <p:spPr>
          <a:xfrm>
            <a:off x="802786" y="1345446"/>
            <a:ext cx="1203199" cy="1004494"/>
          </a:xfrm>
          <a:prstGeom prst="rect">
            <a:avLst/>
          </a:prstGeom>
        </p:spPr>
      </p:pic>
      <p:pic>
        <p:nvPicPr>
          <p:cNvPr id="3" name="صورة 11">
            <a:extLst>
              <a:ext uri="{FF2B5EF4-FFF2-40B4-BE49-F238E27FC236}">
                <a16:creationId xmlns:a16="http://schemas.microsoft.com/office/drawing/2014/main" id="{117F3225-69D3-CE4C-950C-5AD57D70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57" y="311577"/>
            <a:ext cx="1147037" cy="11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5" y="5080000"/>
            <a:ext cx="729358" cy="729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4133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116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116</vt:i4>
      </vt:variant>
    </vt:vector>
  </HeadingPairs>
  <TitlesOfParts>
    <vt:vector size="11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7</cp:revision>
  <dcterms:created xsi:type="dcterms:W3CDTF">2021-12-28T16:54:24Z</dcterms:created>
  <dcterms:modified xsi:type="dcterms:W3CDTF">2022-02-13T19:12:37Z</dcterms:modified>
</cp:coreProperties>
</file>