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96" r:id="rId2"/>
    <p:sldMasterId id="2147483732" r:id="rId3"/>
    <p:sldMasterId id="2147483744" r:id="rId4"/>
  </p:sldMasterIdLst>
  <p:notesMasterIdLst>
    <p:notesMasterId r:id="rId19"/>
  </p:notesMasterIdLst>
  <p:sldIdLst>
    <p:sldId id="588" r:id="rId5"/>
    <p:sldId id="619" r:id="rId6"/>
    <p:sldId id="589" r:id="rId7"/>
    <p:sldId id="606" r:id="rId8"/>
    <p:sldId id="620" r:id="rId9"/>
    <p:sldId id="622" r:id="rId10"/>
    <p:sldId id="261" r:id="rId11"/>
    <p:sldId id="625" r:id="rId12"/>
    <p:sldId id="626" r:id="rId13"/>
    <p:sldId id="430" r:id="rId14"/>
    <p:sldId id="623" r:id="rId15"/>
    <p:sldId id="627" r:id="rId16"/>
    <p:sldId id="624" r:id="rId17"/>
    <p:sldId id="61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B6A"/>
    <a:srgbClr val="CC3399"/>
    <a:srgbClr val="FFB793"/>
    <a:srgbClr val="3333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نمط ذو نسُق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النمط الداكن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0" autoAdjust="0"/>
    <p:restoredTop sz="95852" autoAdjust="0"/>
  </p:normalViewPr>
  <p:slideViewPr>
    <p:cSldViewPr snapToGrid="0">
      <p:cViewPr varScale="1">
        <p:scale>
          <a:sx n="82" d="100"/>
          <a:sy n="82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542EE6-EE04-480B-AEDD-9FF5BEDC36E2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59D377-D972-40AF-98FA-A26D5F7637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38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احسب ماينموه النبات خلال 20 يوم مثلا</a:t>
            </a:r>
          </a:p>
          <a:p>
            <a:r>
              <a:rPr lang="ar-SA"/>
              <a:t>اكتب العلاقة بين طول النبات وعدد الأيام على صورة نسبة في أبسط صورة .</a:t>
            </a:r>
          </a:p>
          <a:p>
            <a:r>
              <a:rPr lang="ar-SA"/>
              <a:t>تعم بما أن النسب متساوية في أبسط صورة فإن العلاقة بين طول النبات وعدد الأيام متناسبة .</a:t>
            </a:r>
          </a:p>
          <a:p>
            <a:r>
              <a:rPr lang="ar-SA"/>
              <a:t>ولأن جميع هذه النسب متساوية فإن عدد الأيام يتناسب مع طول النبات عند قياسة في اليوم الأخير . ديني</a:t>
            </a:r>
          </a:p>
          <a:p>
            <a:r>
              <a:rPr lang="ar-SA"/>
              <a:t>بما أن النسب متساوية فإن عدد الأيام يتناسب مع طول النبات عقيل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539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احسب مجموعة درجات قبل وبعد التحويل – اكتب العلاقة بين الدرجتين على صورة كسر في أبسط صورة . </a:t>
            </a:r>
          </a:p>
          <a:p>
            <a:r>
              <a:rPr lang="ar-SA"/>
              <a:t>نرسم جدولا يوضح درجات الحارارة بالسيليوز ومقابلاتها بالفهرنهايت حسب المعادلة السابقة : - نكتب العلاقة بين الدرجة السيليزية والدرجة الفهرنهايتيه</a:t>
            </a:r>
          </a:p>
          <a:p>
            <a:r>
              <a:rPr lang="ar-SA"/>
              <a:t>لا بما أن النسب غير متساوية في أبسط صورة , فإن العلاقة بين الدرجتين غير متناسبة 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21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نعم , نسبة عدد البطاقات الموزعة يوم الثلاثاء الى عدد ساعات العمل في ذلك اليوم يساوي </a:t>
            </a:r>
          </a:p>
          <a:p>
            <a:r>
              <a:rPr lang="ar-SA"/>
              <a:t>نرسم جدولا يوضح عدد البطاقات التي تم توزيعها خلال 4 ساعات عمل يوم الثلاثاء- نكتب العلاقة بين البطاقات الموزعة يوم الثلاثاء وعدد ساعات العمل</a:t>
            </a:r>
          </a:p>
          <a:p>
            <a:r>
              <a:rPr lang="ar-SA"/>
              <a:t>ولأن جميع هذه النسب متساوية فإن عدد البطاقات الموزعة يوم الثلاثاء يتناسب مع عدد ساعات العمل في ذلك اليوم .ديني</a:t>
            </a:r>
          </a:p>
          <a:p>
            <a:r>
              <a:rPr lang="ar-SA"/>
              <a:t>اكتب العلاقة بين عدد البطاقات وعدد الساعات على صورة كسر في ابسط صورة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47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61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احسب العلاقة بين طول الضلع والمساحة – اكتب العلاقة بينطول الضلعوالمساحةفيصورة كسر في ابسط صورة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230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90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الاعمار 10 -15 – 20 -25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20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الاعمار 10 -15 – 20 -25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9D377-D972-40AF-98FA-A26D5F7637B4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335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C3E9E-6A25-49CE-9106-084D37BE345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4CA6A-DF31-44C1-91F1-D73F0C490FA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E059A-E58F-4FF2-AC78-660CAA604C7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96C-7391-4F8D-B211-C310CE639DD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15C4-CA7A-4344-B21C-AFEE3D2F023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75545-903D-4902-8C78-423C7B1B4B7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6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B678-3708-4D09-9AF8-28C1F52DE42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1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BA62-5429-4228-A887-D016D4346AC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576C7-DDD2-4679-AE2E-F77F63127A4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91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12FE7-F763-4655-B7C8-A0B3E0EF2FD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4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58F0-D840-4606-8BED-5358AA93156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3644-A7D2-4110-832D-227BDAD2581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5A1D-3AC1-43EC-BDAE-DC0AA6E8E4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99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912FD-4D68-40F3-BDB0-FB4453D5405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3BC0B-DFF9-41E6-A95F-BDD800CBE9D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2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C3E9E-6A25-49CE-9106-084D37BE345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8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3644-A7D2-4110-832D-227BDAD2581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0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6FFCA-AB5C-4D82-8BFD-8F602170FE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1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20FA1-182C-4F07-8EC5-E660A329831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44BB2-A2BB-40BA-B84D-350A2C3773F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2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D72B7-2AAA-417C-82C5-607429F4619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3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E0EA-F43A-4E3D-9D81-FC506B2792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6FFCA-AB5C-4D82-8BFD-8F602170FE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5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4976-BEEB-4F0A-A2EA-670466ED58C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12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68B47-BE30-437D-9E6C-C75C5444FA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9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4CA6A-DF31-44C1-91F1-D73F0C490FA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E059A-E58F-4FF2-AC78-660CAA604C7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2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7A1E-BB83-4A12-B194-5FA43DDE1347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D5E2-F79D-49AE-A291-014A847903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910390"/>
      </p:ext>
    </p:extLst>
  </p:cSld>
  <p:clrMapOvr>
    <a:masterClrMapping/>
  </p:clrMapOvr>
  <p:transition>
    <p:cut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1CBA-C944-45BD-A7AC-4384BF6787C9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BA9C-867E-4D5E-93B8-78FECE093C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364214"/>
      </p:ext>
    </p:extLst>
  </p:cSld>
  <p:clrMapOvr>
    <a:masterClrMapping/>
  </p:clrMapOvr>
  <p:transition>
    <p:cut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58E-7357-44F3-9D71-F8D0748AD0E5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CD5F-3681-4977-B02E-DF0AEB0570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380040"/>
      </p:ext>
    </p:extLst>
  </p:cSld>
  <p:clrMapOvr>
    <a:masterClrMapping/>
  </p:clrMapOvr>
  <p:transition>
    <p:cut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8982-86F2-4154-BD30-30DE862D309D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BC82-3EC9-4048-AA95-1B8468442F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689273"/>
      </p:ext>
    </p:extLst>
  </p:cSld>
  <p:clrMapOvr>
    <a:masterClrMapping/>
  </p:clrMapOvr>
  <p:transition>
    <p:cut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8EC-0119-4C35-B20C-2B7D6C20CD08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0BB6-FC41-413F-A9B4-FEEF1F3E8FE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205791"/>
      </p:ext>
    </p:extLst>
  </p:cSld>
  <p:clrMapOvr>
    <a:masterClrMapping/>
  </p:clrMapOvr>
  <p:transition>
    <p:cut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7C75-A727-4AE9-A8DC-578433BF55F4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2FD3-A929-4BE9-B8C7-85BAC1E23E1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321120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20FA1-182C-4F07-8EC5-E660A329831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0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58A8-860D-48C1-ACB6-F62DEBC0CC50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1188-E4EC-4509-871C-7B51D68B11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502326"/>
      </p:ext>
    </p:extLst>
  </p:cSld>
  <p:clrMapOvr>
    <a:masterClrMapping/>
  </p:clrMapOvr>
  <p:transition>
    <p:cut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EF5A-FF21-4393-8C75-C2E8C193909E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D263-49DE-4737-ABE9-269C6E2933A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791781"/>
      </p:ext>
    </p:extLst>
  </p:cSld>
  <p:clrMapOvr>
    <a:masterClrMapping/>
  </p:clrMapOvr>
  <p:transition>
    <p:cut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AB5C-34CF-4708-9258-750D51EDAB1F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2128-EFBE-42A2-B8B9-8D8819951C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774648"/>
      </p:ext>
    </p:extLst>
  </p:cSld>
  <p:clrMapOvr>
    <a:masterClrMapping/>
  </p:clrMapOvr>
  <p:transition>
    <p:cut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D51F-795E-4365-AEC4-463BA642BE96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73F5-9921-4CEE-A992-8C989CA04A2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6835873"/>
      </p:ext>
    </p:extLst>
  </p:cSld>
  <p:clrMapOvr>
    <a:masterClrMapping/>
  </p:clrMapOvr>
  <p:transition>
    <p:cut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7FCE-7F1A-474F-8420-5636D5E07BF1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ABFF-7395-4993-9AA2-612C91FBE2A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6670443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44BB2-A2BB-40BA-B84D-350A2C3773F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D72B7-2AAA-417C-82C5-607429F4619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E0EA-F43A-4E3D-9D81-FC506B2792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4976-BEEB-4F0A-A2EA-670466ED58C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68B47-BE30-437D-9E6C-C75C5444FA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1"/>
            </a:lvl1pPr>
          </a:lstStyle>
          <a:p>
            <a:fld id="{6B638D67-C262-4038-A7DD-161BD384C1D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891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783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674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566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68" indent="-257168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r" rtl="1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29" indent="-171446" algn="r" rtl="1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21" indent="-171446" algn="r" rtl="1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12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04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795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686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578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EBE5F5-5D32-48A2-B94C-AFCC45A268F8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891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783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674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566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68" indent="-257168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r" rtl="1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29" indent="-171446" algn="r" rtl="1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21" indent="-171446" algn="r" rtl="1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12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04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795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686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578" indent="-171446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r" defTabSz="685783" rtl="1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B638D67-C262-4038-A7DD-161BD384C1D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6E4AD-DDF0-4FF5-A81B-535047872516}" type="datetimeFigureOut">
              <a:rPr lang="ar-SA"/>
              <a:pPr>
                <a:defRPr/>
              </a:pPr>
              <a:t>23/03/44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11D35-D957-4596-8E51-A50B256572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0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ut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MC\Documents\فاصل تاكد1.png">
            <a:extLst>
              <a:ext uri="{FF2B5EF4-FFF2-40B4-BE49-F238E27FC236}">
                <a16:creationId xmlns:a16="http://schemas.microsoft.com/office/drawing/2014/main" id="{F213D4AD-5823-435B-618C-7F692550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56" y="1069255"/>
            <a:ext cx="6858000" cy="46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89BFA0-5702-193A-40A8-3D5951F5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30" y="3033971"/>
            <a:ext cx="6376121" cy="5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34" y="212620"/>
            <a:ext cx="1533525" cy="50958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412E784-BE51-708B-32E1-8C5390578E9F}"/>
              </a:ext>
            </a:extLst>
          </p:cNvPr>
          <p:cNvSpPr txBox="1"/>
          <p:nvPr/>
        </p:nvSpPr>
        <p:spPr>
          <a:xfrm>
            <a:off x="6736703" y="3583594"/>
            <a:ext cx="5081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لعلاقة متناسبة</a:t>
            </a:r>
            <a:r>
              <a:rPr 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تحتاج وصفة لصنع نوع من الحلوى إلى      فنجان حلوى هلامية  وبيضة واحدة , هل يتناسب عدد البيض مع عدد فناجين الحلوى الهلامية ؟ 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1E884ED-E871-E78C-6684-3A3096B1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531A0CD-43CD-5F1B-DE8C-DC8F270D51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12660" y="2390438"/>
            <a:ext cx="5818340" cy="88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ED95676-2F48-1C0B-1AC4-B49D770643B9}"/>
              </a:ext>
            </a:extLst>
          </p:cNvPr>
          <p:cNvSpPr txBox="1"/>
          <p:nvPr/>
        </p:nvSpPr>
        <p:spPr>
          <a:xfrm>
            <a:off x="203476" y="3802687"/>
            <a:ext cx="6269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مثال لعلاقة غير متناسبة</a:t>
            </a:r>
            <a:r>
              <a:rPr 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يتقاضى عامل 45 ريالاً عن أول ساعة عمل , ثم يتقاضى 30 ريالاً عن كل ساعة إضافية 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إذا عمل 4 ساعات فهل يتناسب المبلغ الذي يتقاضاه مع عدد ساعات العمل ؟ 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E609D6F-37F0-A6FE-21C3-7F27F39E5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778" y="4956054"/>
            <a:ext cx="3738659" cy="155845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843D1D-277D-E162-29FE-EA6D7B650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852" y="4899317"/>
            <a:ext cx="3538428" cy="14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92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934" y="212620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1E884ED-E871-E78C-6684-3A3096B12D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58126FE-AE0B-9B6B-573B-6EB3218452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287" y="2330440"/>
            <a:ext cx="6114844" cy="112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4713ADE5-DD8F-7492-5EE3-7AA1466F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03310"/>
              </p:ext>
            </p:extLst>
          </p:nvPr>
        </p:nvGraphicFramePr>
        <p:xfrm>
          <a:off x="3082535" y="3835983"/>
          <a:ext cx="6718037" cy="1079899"/>
        </p:xfrm>
        <a:graphic>
          <a:graphicData uri="http://schemas.openxmlformats.org/drawingml/2006/table">
            <a:tbl>
              <a:tblPr rtl="1"/>
              <a:tblGrid>
                <a:gridCol w="179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54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عمر خالد بالسنوات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عمر أنس بالسنوات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 Box 26">
            <a:extLst>
              <a:ext uri="{FF2B5EF4-FFF2-40B4-BE49-F238E27FC236}">
                <a16:creationId xmlns:a16="http://schemas.microsoft.com/office/drawing/2014/main" id="{BD52F0D5-BD4D-3A6E-B975-19FE498F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973" y="4442469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</a:rPr>
              <a:t>5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2A8A90F3-E30F-53B1-4CF8-5C32AA71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09" y="4442469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</a:rPr>
              <a:t>6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ED295215-1D9D-5AF0-48A8-1BC9D753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646" y="4442469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685783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BC6581A7-279A-42C2-A8D3-C83981D1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564" y="4458913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</a:rPr>
              <a:t>8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F394BB-873F-7FD0-DF00-7E9D9F7FE80A}"/>
              </a:ext>
            </a:extLst>
          </p:cNvPr>
          <p:cNvSpPr txBox="1"/>
          <p:nvPr/>
        </p:nvSpPr>
        <p:spPr>
          <a:xfrm>
            <a:off x="8538959" y="3489979"/>
            <a:ext cx="11608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latin typeface="Arial"/>
                <a:cs typeface="A Amine" panose="00000400000000000000" pitchFamily="2" charset="-78"/>
              </a:rPr>
              <a:t>نحسب النسب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A108C4-48F3-455F-E135-58C62B8FBFAA}"/>
              </a:ext>
            </a:extLst>
          </p:cNvPr>
          <p:cNvSpPr txBox="1"/>
          <p:nvPr/>
        </p:nvSpPr>
        <p:spPr>
          <a:xfrm>
            <a:off x="8639712" y="4954109"/>
            <a:ext cx="11608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latin typeface="Arial"/>
                <a:cs typeface="A Amine" panose="00000400000000000000" pitchFamily="2" charset="-78"/>
              </a:rPr>
              <a:t>نحسب النسب</a:t>
            </a:r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D296CB70-E2B0-B3CC-CB66-CA9ADDF659EF}"/>
              </a:ext>
            </a:extLst>
          </p:cNvPr>
          <p:cNvGrpSpPr>
            <a:grpSpLocks/>
          </p:cNvGrpSpPr>
          <p:nvPr/>
        </p:nvGrpSpPr>
        <p:grpSpPr bwMode="auto">
          <a:xfrm>
            <a:off x="8402934" y="5286821"/>
            <a:ext cx="1257300" cy="604838"/>
            <a:chOff x="4504" y="2886"/>
            <a:chExt cx="1056" cy="508"/>
          </a:xfrm>
        </p:grpSpPr>
        <p:sp>
          <p:nvSpPr>
            <p:cNvPr id="20" name="AutoShape 32">
              <a:extLst>
                <a:ext uri="{FF2B5EF4-FFF2-40B4-BE49-F238E27FC236}">
                  <a16:creationId xmlns:a16="http://schemas.microsoft.com/office/drawing/2014/main" id="{2040E2CA-4617-5232-9046-34A4F0AEE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C23F3D9F-58DC-BFD7-6D80-670BC56BA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23" name="Group 34">
                <a:extLst>
                  <a:ext uri="{FF2B5EF4-FFF2-40B4-BE49-F238E27FC236}">
                    <a16:creationId xmlns:a16="http://schemas.microsoft.com/office/drawing/2014/main" id="{D247696B-3C82-41C6-D73B-9D70808E1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25" name="Text Box 35">
                  <a:extLst>
                    <a:ext uri="{FF2B5EF4-FFF2-40B4-BE49-F238E27FC236}">
                      <a16:creationId xmlns:a16="http://schemas.microsoft.com/office/drawing/2014/main" id="{72FEF89A-5F1C-6BA8-AE74-CED1A8717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10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36">
                  <a:extLst>
                    <a:ext uri="{FF2B5EF4-FFF2-40B4-BE49-F238E27FC236}">
                      <a16:creationId xmlns:a16="http://schemas.microsoft.com/office/drawing/2014/main" id="{9616E7BF-31DD-121D-4D40-2C94F3AE4C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5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37">
                  <a:extLst>
                    <a:ext uri="{FF2B5EF4-FFF2-40B4-BE49-F238E27FC236}">
                      <a16:creationId xmlns:a16="http://schemas.microsoft.com/office/drawing/2014/main" id="{8E2C1D91-A96F-B52C-A7FD-3C125FFD1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24" name="Text Box 38">
                <a:extLst>
                  <a:ext uri="{FF2B5EF4-FFF2-40B4-BE49-F238E27FC236}">
                    <a16:creationId xmlns:a16="http://schemas.microsoft.com/office/drawing/2014/main" id="{D36A51CB-CDB7-DBEB-582A-44C79E3FA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=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C47428B1-1856-E919-0D1D-14048E49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</a:rPr>
                <a:t>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id="{6549D4AA-EB27-8BEA-8382-F52B97EA80CF}"/>
              </a:ext>
            </a:extLst>
          </p:cNvPr>
          <p:cNvGrpSpPr>
            <a:grpSpLocks/>
          </p:cNvGrpSpPr>
          <p:nvPr/>
        </p:nvGrpSpPr>
        <p:grpSpPr bwMode="auto">
          <a:xfrm>
            <a:off x="6997776" y="5303501"/>
            <a:ext cx="1257300" cy="604838"/>
            <a:chOff x="4504" y="2886"/>
            <a:chExt cx="1056" cy="508"/>
          </a:xfrm>
        </p:grpSpPr>
        <p:sp>
          <p:nvSpPr>
            <p:cNvPr id="29" name="AutoShape 32">
              <a:extLst>
                <a:ext uri="{FF2B5EF4-FFF2-40B4-BE49-F238E27FC236}">
                  <a16:creationId xmlns:a16="http://schemas.microsoft.com/office/drawing/2014/main" id="{4DB142E1-251A-512D-4091-1DF093968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id="{07941CFD-8C61-764C-3126-2CFFFCB5C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32" name="Group 34">
                <a:extLst>
                  <a:ext uri="{FF2B5EF4-FFF2-40B4-BE49-F238E27FC236}">
                    <a16:creationId xmlns:a16="http://schemas.microsoft.com/office/drawing/2014/main" id="{B6BF7FCC-B39B-8C05-0882-BBD732D498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34" name="Text Box 35">
                  <a:extLst>
                    <a:ext uri="{FF2B5EF4-FFF2-40B4-BE49-F238E27FC236}">
                      <a16:creationId xmlns:a16="http://schemas.microsoft.com/office/drawing/2014/main" id="{2E8AA5D3-D063-A475-7D49-002C877062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11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 Box 36">
                  <a:extLst>
                    <a:ext uri="{FF2B5EF4-FFF2-40B4-BE49-F238E27FC236}">
                      <a16:creationId xmlns:a16="http://schemas.microsoft.com/office/drawing/2014/main" id="{BE11E5E4-88FB-087E-068F-0F3C15CD33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6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37">
                  <a:extLst>
                    <a:ext uri="{FF2B5EF4-FFF2-40B4-BE49-F238E27FC236}">
                      <a16:creationId xmlns:a16="http://schemas.microsoft.com/office/drawing/2014/main" id="{F6146AA6-9478-FCE7-3B95-6962A2B4F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33" name="Text Box 38">
                <a:extLst>
                  <a:ext uri="{FF2B5EF4-FFF2-40B4-BE49-F238E27FC236}">
                    <a16:creationId xmlns:a16="http://schemas.microsoft.com/office/drawing/2014/main" id="{9871555E-069F-E6A0-6EFA-BC0CFE044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=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Text Box 39">
              <a:extLst>
                <a:ext uri="{FF2B5EF4-FFF2-40B4-BE49-F238E27FC236}">
                  <a16:creationId xmlns:a16="http://schemas.microsoft.com/office/drawing/2014/main" id="{E864D8AB-87DA-DE26-DD5D-E0F4A2D26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</a:rPr>
                <a:t>1,8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68139E3D-688E-56A0-133A-B7A201093668}"/>
              </a:ext>
            </a:extLst>
          </p:cNvPr>
          <p:cNvGrpSpPr>
            <a:grpSpLocks/>
          </p:cNvGrpSpPr>
          <p:nvPr/>
        </p:nvGrpSpPr>
        <p:grpSpPr bwMode="auto">
          <a:xfrm>
            <a:off x="5458973" y="5346387"/>
            <a:ext cx="1257300" cy="604838"/>
            <a:chOff x="4504" y="2886"/>
            <a:chExt cx="1056" cy="508"/>
          </a:xfrm>
        </p:grpSpPr>
        <p:sp>
          <p:nvSpPr>
            <p:cNvPr id="38" name="AutoShape 32">
              <a:extLst>
                <a:ext uri="{FF2B5EF4-FFF2-40B4-BE49-F238E27FC236}">
                  <a16:creationId xmlns:a16="http://schemas.microsoft.com/office/drawing/2014/main" id="{C8E02F86-4614-2FA4-0CB5-550DE101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39" name="Group 33">
              <a:extLst>
                <a:ext uri="{FF2B5EF4-FFF2-40B4-BE49-F238E27FC236}">
                  <a16:creationId xmlns:a16="http://schemas.microsoft.com/office/drawing/2014/main" id="{2F20D6FA-D73B-FB23-23F8-7B517D555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41" name="Group 34">
                <a:extLst>
                  <a:ext uri="{FF2B5EF4-FFF2-40B4-BE49-F238E27FC236}">
                    <a16:creationId xmlns:a16="http://schemas.microsoft.com/office/drawing/2014/main" id="{2A28DBF0-DE1F-BBD2-7A13-8FD9B5AA0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43" name="Text Box 35">
                  <a:extLst>
                    <a:ext uri="{FF2B5EF4-FFF2-40B4-BE49-F238E27FC236}">
                      <a16:creationId xmlns:a16="http://schemas.microsoft.com/office/drawing/2014/main" id="{41D39D43-2F66-72D4-51D2-B2824B26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12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36">
                  <a:extLst>
                    <a:ext uri="{FF2B5EF4-FFF2-40B4-BE49-F238E27FC236}">
                      <a16:creationId xmlns:a16="http://schemas.microsoft.com/office/drawing/2014/main" id="{CC298BC3-B5D2-400E-9C57-18ECFA0D56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7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Line 37">
                  <a:extLst>
                    <a:ext uri="{FF2B5EF4-FFF2-40B4-BE49-F238E27FC236}">
                      <a16:creationId xmlns:a16="http://schemas.microsoft.com/office/drawing/2014/main" id="{B1B88F36-EEB4-0D26-CBBE-02FBFC937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42" name="Text Box 38">
                <a:extLst>
                  <a:ext uri="{FF2B5EF4-FFF2-40B4-BE49-F238E27FC236}">
                    <a16:creationId xmlns:a16="http://schemas.microsoft.com/office/drawing/2014/main" id="{B28EDD92-8602-7A93-6375-FED027F30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l-KsorZulfiMath" panose="02010000000000000000" pitchFamily="2" charset="-78"/>
                  </a:rPr>
                  <a:t>ﺕ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 Box 39">
              <a:extLst>
                <a:ext uri="{FF2B5EF4-FFF2-40B4-BE49-F238E27FC236}">
                  <a16:creationId xmlns:a16="http://schemas.microsoft.com/office/drawing/2014/main" id="{E954D4B9-F113-1E70-0756-0BB9DDFE8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</a:rPr>
                <a:t>1,7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31">
            <a:extLst>
              <a:ext uri="{FF2B5EF4-FFF2-40B4-BE49-F238E27FC236}">
                <a16:creationId xmlns:a16="http://schemas.microsoft.com/office/drawing/2014/main" id="{AFD9575E-1C4B-8B1D-6276-54F7CFF366D1}"/>
              </a:ext>
            </a:extLst>
          </p:cNvPr>
          <p:cNvGrpSpPr>
            <a:grpSpLocks/>
          </p:cNvGrpSpPr>
          <p:nvPr/>
        </p:nvGrpSpPr>
        <p:grpSpPr bwMode="auto">
          <a:xfrm>
            <a:off x="3987945" y="5378534"/>
            <a:ext cx="1257300" cy="604838"/>
            <a:chOff x="4504" y="2886"/>
            <a:chExt cx="1056" cy="508"/>
          </a:xfrm>
        </p:grpSpPr>
        <p:sp>
          <p:nvSpPr>
            <p:cNvPr id="47" name="AutoShape 32">
              <a:extLst>
                <a:ext uri="{FF2B5EF4-FFF2-40B4-BE49-F238E27FC236}">
                  <a16:creationId xmlns:a16="http://schemas.microsoft.com/office/drawing/2014/main" id="{D1CDBC32-EDD3-4062-AD43-6F2C51E5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8" name="Group 33">
              <a:extLst>
                <a:ext uri="{FF2B5EF4-FFF2-40B4-BE49-F238E27FC236}">
                  <a16:creationId xmlns:a16="http://schemas.microsoft.com/office/drawing/2014/main" id="{8D7FAB0C-FF98-BCEA-7B89-DAB629A38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6D9635D2-58CE-5A03-9356-1609D8548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2" name="Text Box 35">
                  <a:extLst>
                    <a:ext uri="{FF2B5EF4-FFF2-40B4-BE49-F238E27FC236}">
                      <a16:creationId xmlns:a16="http://schemas.microsoft.com/office/drawing/2014/main" id="{0299B6B1-8B14-6C7F-D73B-2F1B4E0255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13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Text Box 36">
                  <a:extLst>
                    <a:ext uri="{FF2B5EF4-FFF2-40B4-BE49-F238E27FC236}">
                      <a16:creationId xmlns:a16="http://schemas.microsoft.com/office/drawing/2014/main" id="{F2CF3D29-7CB0-C0A8-5CD9-8435E7426F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8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Line 37">
                  <a:extLst>
                    <a:ext uri="{FF2B5EF4-FFF2-40B4-BE49-F238E27FC236}">
                      <a16:creationId xmlns:a16="http://schemas.microsoft.com/office/drawing/2014/main" id="{5B626DB2-77FA-6F48-25B7-FE868A4FF2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51" name="Text Box 38">
                <a:extLst>
                  <a:ext uri="{FF2B5EF4-FFF2-40B4-BE49-F238E27FC236}">
                    <a16:creationId xmlns:a16="http://schemas.microsoft.com/office/drawing/2014/main" id="{0FCCFE1F-C876-E229-98D4-51398B639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l-KsorZulfiMath" panose="02010000000000000000" pitchFamily="2" charset="-78"/>
                  </a:rPr>
                  <a:t>ﺕ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ext Box 39">
              <a:extLst>
                <a:ext uri="{FF2B5EF4-FFF2-40B4-BE49-F238E27FC236}">
                  <a16:creationId xmlns:a16="http://schemas.microsoft.com/office/drawing/2014/main" id="{9FAF083C-6FE0-9089-A090-FCB01365E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</a:rPr>
                <a:t>1,6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AutoShape 76">
            <a:extLst>
              <a:ext uri="{FF2B5EF4-FFF2-40B4-BE49-F238E27FC236}">
                <a16:creationId xmlns:a16="http://schemas.microsoft.com/office/drawing/2014/main" id="{5ABB0320-05FB-201C-5FF9-5F090F89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491" y="5923936"/>
            <a:ext cx="5837635" cy="5405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 kern="0">
                <a:solidFill>
                  <a:srgbClr val="000000"/>
                </a:solidFill>
                <a:latin typeface="Arial" pitchFamily="34" charset="0"/>
              </a:rPr>
              <a:t>بما أن النسب غير متساوية فإن العلاقة بين عمريهما غير متساوية . </a:t>
            </a:r>
          </a:p>
          <a:p>
            <a:pPr lvl="0"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عمر خالد</a:t>
            </a:r>
            <a:r>
              <a:rPr kumimoji="0" lang="ar-SA" sz="18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لايتناسب مع عمر أنس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9895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934" y="212620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1E884ED-E871-E78C-6684-3A3096B12D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58126FE-AE0B-9B6B-573B-6EB3218452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287" y="2330440"/>
            <a:ext cx="6114844" cy="112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4713ADE5-DD8F-7492-5EE3-7AA1466F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34079"/>
              </p:ext>
            </p:extLst>
          </p:nvPr>
        </p:nvGraphicFramePr>
        <p:xfrm>
          <a:off x="3082535" y="3835983"/>
          <a:ext cx="6718037" cy="1079899"/>
        </p:xfrm>
        <a:graphic>
          <a:graphicData uri="http://schemas.openxmlformats.org/drawingml/2006/table">
            <a:tbl>
              <a:tblPr rtl="1"/>
              <a:tblGrid>
                <a:gridCol w="179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54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عمر خالد بالسنوات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عمر أنس بالسنوات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 Box 26">
            <a:extLst>
              <a:ext uri="{FF2B5EF4-FFF2-40B4-BE49-F238E27FC236}">
                <a16:creationId xmlns:a16="http://schemas.microsoft.com/office/drawing/2014/main" id="{BD52F0D5-BD4D-3A6E-B975-19FE498F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973" y="4442469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</a:rPr>
              <a:t>5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2A8A90F3-E30F-53B1-4CF8-5C32AA71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09" y="4442469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</a:rPr>
              <a:t>10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ED295215-1D9D-5AF0-48A8-1BC9D753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646" y="4442469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685783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BC6581A7-279A-42C2-A8D3-C83981D1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564" y="4458913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</a:rPr>
              <a:t>20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F394BB-873F-7FD0-DF00-7E9D9F7FE80A}"/>
              </a:ext>
            </a:extLst>
          </p:cNvPr>
          <p:cNvSpPr txBox="1"/>
          <p:nvPr/>
        </p:nvSpPr>
        <p:spPr>
          <a:xfrm>
            <a:off x="8538959" y="3489979"/>
            <a:ext cx="11608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latin typeface="Arial"/>
                <a:cs typeface="A Amine" panose="00000400000000000000" pitchFamily="2" charset="-78"/>
              </a:rPr>
              <a:t>نحسب النسب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A108C4-48F3-455F-E135-58C62B8FBFAA}"/>
              </a:ext>
            </a:extLst>
          </p:cNvPr>
          <p:cNvSpPr txBox="1"/>
          <p:nvPr/>
        </p:nvSpPr>
        <p:spPr>
          <a:xfrm>
            <a:off x="8639712" y="4954109"/>
            <a:ext cx="11608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latin typeface="Arial"/>
                <a:cs typeface="A Amine" panose="00000400000000000000" pitchFamily="2" charset="-78"/>
              </a:rPr>
              <a:t>نحسب النسب</a:t>
            </a:r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D296CB70-E2B0-B3CC-CB66-CA9ADDF659EF}"/>
              </a:ext>
            </a:extLst>
          </p:cNvPr>
          <p:cNvGrpSpPr>
            <a:grpSpLocks/>
          </p:cNvGrpSpPr>
          <p:nvPr/>
        </p:nvGrpSpPr>
        <p:grpSpPr bwMode="auto">
          <a:xfrm>
            <a:off x="8402934" y="5286821"/>
            <a:ext cx="1257300" cy="604838"/>
            <a:chOff x="4504" y="2886"/>
            <a:chExt cx="1056" cy="508"/>
          </a:xfrm>
        </p:grpSpPr>
        <p:sp>
          <p:nvSpPr>
            <p:cNvPr id="20" name="AutoShape 32">
              <a:extLst>
                <a:ext uri="{FF2B5EF4-FFF2-40B4-BE49-F238E27FC236}">
                  <a16:creationId xmlns:a16="http://schemas.microsoft.com/office/drawing/2014/main" id="{2040E2CA-4617-5232-9046-34A4F0AEE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C23F3D9F-58DC-BFD7-6D80-670BC56BA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23" name="Group 34">
                <a:extLst>
                  <a:ext uri="{FF2B5EF4-FFF2-40B4-BE49-F238E27FC236}">
                    <a16:creationId xmlns:a16="http://schemas.microsoft.com/office/drawing/2014/main" id="{D247696B-3C82-41C6-D73B-9D70808E1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25" name="Text Box 35">
                  <a:extLst>
                    <a:ext uri="{FF2B5EF4-FFF2-40B4-BE49-F238E27FC236}">
                      <a16:creationId xmlns:a16="http://schemas.microsoft.com/office/drawing/2014/main" id="{72FEF89A-5F1C-6BA8-AE74-CED1A8717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10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36">
                  <a:extLst>
                    <a:ext uri="{FF2B5EF4-FFF2-40B4-BE49-F238E27FC236}">
                      <a16:creationId xmlns:a16="http://schemas.microsoft.com/office/drawing/2014/main" id="{9616E7BF-31DD-121D-4D40-2C94F3AE4C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5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37">
                  <a:extLst>
                    <a:ext uri="{FF2B5EF4-FFF2-40B4-BE49-F238E27FC236}">
                      <a16:creationId xmlns:a16="http://schemas.microsoft.com/office/drawing/2014/main" id="{8E2C1D91-A96F-B52C-A7FD-3C125FFD1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24" name="Text Box 38">
                <a:extLst>
                  <a:ext uri="{FF2B5EF4-FFF2-40B4-BE49-F238E27FC236}">
                    <a16:creationId xmlns:a16="http://schemas.microsoft.com/office/drawing/2014/main" id="{D36A51CB-CDB7-DBEB-582A-44C79E3FA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=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C47428B1-1856-E919-0D1D-14048E49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</a:rPr>
                <a:t>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id="{6549D4AA-EB27-8BEA-8382-F52B97EA80CF}"/>
              </a:ext>
            </a:extLst>
          </p:cNvPr>
          <p:cNvGrpSpPr>
            <a:grpSpLocks/>
          </p:cNvGrpSpPr>
          <p:nvPr/>
        </p:nvGrpSpPr>
        <p:grpSpPr bwMode="auto">
          <a:xfrm>
            <a:off x="7094215" y="5303501"/>
            <a:ext cx="1160859" cy="604838"/>
            <a:chOff x="4585" y="2886"/>
            <a:chExt cx="975" cy="508"/>
          </a:xfrm>
        </p:grpSpPr>
        <p:sp>
          <p:nvSpPr>
            <p:cNvPr id="29" name="AutoShape 32">
              <a:extLst>
                <a:ext uri="{FF2B5EF4-FFF2-40B4-BE49-F238E27FC236}">
                  <a16:creationId xmlns:a16="http://schemas.microsoft.com/office/drawing/2014/main" id="{4DB142E1-251A-512D-4091-1DF093968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id="{07941CFD-8C61-764C-3126-2CFFFCB5C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32" name="Group 34">
                <a:extLst>
                  <a:ext uri="{FF2B5EF4-FFF2-40B4-BE49-F238E27FC236}">
                    <a16:creationId xmlns:a16="http://schemas.microsoft.com/office/drawing/2014/main" id="{B6BF7FCC-B39B-8C05-0882-BBD732D498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34" name="Text Box 35">
                  <a:extLst>
                    <a:ext uri="{FF2B5EF4-FFF2-40B4-BE49-F238E27FC236}">
                      <a16:creationId xmlns:a16="http://schemas.microsoft.com/office/drawing/2014/main" id="{2E8AA5D3-D063-A475-7D49-002C877062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15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 Box 36">
                  <a:extLst>
                    <a:ext uri="{FF2B5EF4-FFF2-40B4-BE49-F238E27FC236}">
                      <a16:creationId xmlns:a16="http://schemas.microsoft.com/office/drawing/2014/main" id="{BE11E5E4-88FB-087E-068F-0F3C15CD33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10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37">
                  <a:extLst>
                    <a:ext uri="{FF2B5EF4-FFF2-40B4-BE49-F238E27FC236}">
                      <a16:creationId xmlns:a16="http://schemas.microsoft.com/office/drawing/2014/main" id="{F6146AA6-9478-FCE7-3B95-6962A2B4F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33" name="Text Box 38">
                <a:extLst>
                  <a:ext uri="{FF2B5EF4-FFF2-40B4-BE49-F238E27FC236}">
                    <a16:creationId xmlns:a16="http://schemas.microsoft.com/office/drawing/2014/main" id="{9871555E-069F-E6A0-6EFA-BC0CFE044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=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68139E3D-688E-56A0-133A-B7A201093668}"/>
              </a:ext>
            </a:extLst>
          </p:cNvPr>
          <p:cNvGrpSpPr>
            <a:grpSpLocks/>
          </p:cNvGrpSpPr>
          <p:nvPr/>
        </p:nvGrpSpPr>
        <p:grpSpPr bwMode="auto">
          <a:xfrm>
            <a:off x="5458973" y="5346387"/>
            <a:ext cx="1257300" cy="604838"/>
            <a:chOff x="4504" y="2886"/>
            <a:chExt cx="1056" cy="508"/>
          </a:xfrm>
        </p:grpSpPr>
        <p:sp>
          <p:nvSpPr>
            <p:cNvPr id="38" name="AutoShape 32">
              <a:extLst>
                <a:ext uri="{FF2B5EF4-FFF2-40B4-BE49-F238E27FC236}">
                  <a16:creationId xmlns:a16="http://schemas.microsoft.com/office/drawing/2014/main" id="{C8E02F86-4614-2FA4-0CB5-550DE101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39" name="Group 33">
              <a:extLst>
                <a:ext uri="{FF2B5EF4-FFF2-40B4-BE49-F238E27FC236}">
                  <a16:creationId xmlns:a16="http://schemas.microsoft.com/office/drawing/2014/main" id="{2F20D6FA-D73B-FB23-23F8-7B517D555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41" name="Group 34">
                <a:extLst>
                  <a:ext uri="{FF2B5EF4-FFF2-40B4-BE49-F238E27FC236}">
                    <a16:creationId xmlns:a16="http://schemas.microsoft.com/office/drawing/2014/main" id="{2A28DBF0-DE1F-BBD2-7A13-8FD9B5AA0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43" name="Text Box 35">
                  <a:extLst>
                    <a:ext uri="{FF2B5EF4-FFF2-40B4-BE49-F238E27FC236}">
                      <a16:creationId xmlns:a16="http://schemas.microsoft.com/office/drawing/2014/main" id="{41D39D43-2F66-72D4-51D2-B2824B26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20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36">
                  <a:extLst>
                    <a:ext uri="{FF2B5EF4-FFF2-40B4-BE49-F238E27FC236}">
                      <a16:creationId xmlns:a16="http://schemas.microsoft.com/office/drawing/2014/main" id="{CC298BC3-B5D2-400E-9C57-18ECFA0D56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15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Line 37">
                  <a:extLst>
                    <a:ext uri="{FF2B5EF4-FFF2-40B4-BE49-F238E27FC236}">
                      <a16:creationId xmlns:a16="http://schemas.microsoft.com/office/drawing/2014/main" id="{B1B88F36-EEB4-0D26-CBBE-02FBFC937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42" name="Text Box 38">
                <a:extLst>
                  <a:ext uri="{FF2B5EF4-FFF2-40B4-BE49-F238E27FC236}">
                    <a16:creationId xmlns:a16="http://schemas.microsoft.com/office/drawing/2014/main" id="{B28EDD92-8602-7A93-6375-FED027F30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l-KsorZulfiMath" panose="02010000000000000000" pitchFamily="2" charset="-78"/>
                  </a:rPr>
                  <a:t>=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 Box 39">
              <a:extLst>
                <a:ext uri="{FF2B5EF4-FFF2-40B4-BE49-F238E27FC236}">
                  <a16:creationId xmlns:a16="http://schemas.microsoft.com/office/drawing/2014/main" id="{E954D4B9-F113-1E70-0756-0BB9DDFE8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31">
            <a:extLst>
              <a:ext uri="{FF2B5EF4-FFF2-40B4-BE49-F238E27FC236}">
                <a16:creationId xmlns:a16="http://schemas.microsoft.com/office/drawing/2014/main" id="{AFD9575E-1C4B-8B1D-6276-54F7CFF366D1}"/>
              </a:ext>
            </a:extLst>
          </p:cNvPr>
          <p:cNvGrpSpPr>
            <a:grpSpLocks/>
          </p:cNvGrpSpPr>
          <p:nvPr/>
        </p:nvGrpSpPr>
        <p:grpSpPr bwMode="auto">
          <a:xfrm>
            <a:off x="3987945" y="5378534"/>
            <a:ext cx="1257300" cy="604838"/>
            <a:chOff x="4504" y="2886"/>
            <a:chExt cx="1056" cy="508"/>
          </a:xfrm>
        </p:grpSpPr>
        <p:sp>
          <p:nvSpPr>
            <p:cNvPr id="47" name="AutoShape 32">
              <a:extLst>
                <a:ext uri="{FF2B5EF4-FFF2-40B4-BE49-F238E27FC236}">
                  <a16:creationId xmlns:a16="http://schemas.microsoft.com/office/drawing/2014/main" id="{D1CDBC32-EDD3-4062-AD43-6F2C51E5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8" name="Group 33">
              <a:extLst>
                <a:ext uri="{FF2B5EF4-FFF2-40B4-BE49-F238E27FC236}">
                  <a16:creationId xmlns:a16="http://schemas.microsoft.com/office/drawing/2014/main" id="{8D7FAB0C-FF98-BCEA-7B89-DAB629A38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6D9635D2-58CE-5A03-9356-1609D8548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2" name="Text Box 35">
                  <a:extLst>
                    <a:ext uri="{FF2B5EF4-FFF2-40B4-BE49-F238E27FC236}">
                      <a16:creationId xmlns:a16="http://schemas.microsoft.com/office/drawing/2014/main" id="{0299B6B1-8B14-6C7F-D73B-2F1B4E0255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25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Text Box 36">
                  <a:extLst>
                    <a:ext uri="{FF2B5EF4-FFF2-40B4-BE49-F238E27FC236}">
                      <a16:creationId xmlns:a16="http://schemas.microsoft.com/office/drawing/2014/main" id="{F2CF3D29-7CB0-C0A8-5CD9-8435E7426F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685783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20</a:t>
                  </a: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Line 37">
                  <a:extLst>
                    <a:ext uri="{FF2B5EF4-FFF2-40B4-BE49-F238E27FC236}">
                      <a16:creationId xmlns:a16="http://schemas.microsoft.com/office/drawing/2014/main" id="{5B626DB2-77FA-6F48-25B7-FE868A4FF2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1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51" name="Text Box 38">
                <a:extLst>
                  <a:ext uri="{FF2B5EF4-FFF2-40B4-BE49-F238E27FC236}">
                    <a16:creationId xmlns:a16="http://schemas.microsoft.com/office/drawing/2014/main" id="{0FCCFE1F-C876-E229-98D4-51398B639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l-KsorZulfiMath" panose="02010000000000000000" pitchFamily="2" charset="-78"/>
                  </a:rPr>
                  <a:t>=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ext Box 39">
              <a:extLst>
                <a:ext uri="{FF2B5EF4-FFF2-40B4-BE49-F238E27FC236}">
                  <a16:creationId xmlns:a16="http://schemas.microsoft.com/office/drawing/2014/main" id="{9FAF083C-6FE0-9089-A090-FCB01365E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AutoShape 76">
            <a:extLst>
              <a:ext uri="{FF2B5EF4-FFF2-40B4-BE49-F238E27FC236}">
                <a16:creationId xmlns:a16="http://schemas.microsoft.com/office/drawing/2014/main" id="{5ABB0320-05FB-201C-5FF9-5F090F89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491" y="5923936"/>
            <a:ext cx="5837635" cy="5405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 kern="0">
                <a:solidFill>
                  <a:srgbClr val="000000"/>
                </a:solidFill>
                <a:latin typeface="Arial" pitchFamily="34" charset="0"/>
              </a:rPr>
              <a:t>بما أن النسب غير متساوية فإن العلاقة بين عمريهما غير متساوية . </a:t>
            </a:r>
          </a:p>
          <a:p>
            <a:pPr lvl="0"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عمر خالد</a:t>
            </a:r>
            <a:r>
              <a:rPr kumimoji="0" lang="ar-SA" sz="18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لايتناسب مع عمر أنس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id="{56C5FE86-18B2-BE07-09E3-A24235FFBEB3}"/>
              </a:ext>
            </a:extLst>
          </p:cNvPr>
          <p:cNvGrpSpPr>
            <a:grpSpLocks/>
          </p:cNvGrpSpPr>
          <p:nvPr/>
        </p:nvGrpSpPr>
        <p:grpSpPr bwMode="auto">
          <a:xfrm>
            <a:off x="6327864" y="5311300"/>
            <a:ext cx="1200160" cy="604838"/>
            <a:chOff x="4585" y="2886"/>
            <a:chExt cx="975" cy="508"/>
          </a:xfrm>
        </p:grpSpPr>
        <p:sp>
          <p:nvSpPr>
            <p:cNvPr id="7" name="AutoShape 32">
              <a:extLst>
                <a:ext uri="{FF2B5EF4-FFF2-40B4-BE49-F238E27FC236}">
                  <a16:creationId xmlns:a16="http://schemas.microsoft.com/office/drawing/2014/main" id="{187DC8D2-EC5A-E21F-D47C-422792C6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13E50458-58A5-878C-C87A-278DCAEF9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2" y="2894"/>
              <a:ext cx="537" cy="500"/>
              <a:chOff x="3742" y="2341"/>
              <a:chExt cx="363" cy="500"/>
            </a:xfrm>
          </p:grpSpPr>
          <p:sp>
            <p:nvSpPr>
              <p:cNvPr id="57" name="Text Box 35">
                <a:extLst>
                  <a:ext uri="{FF2B5EF4-FFF2-40B4-BE49-F238E27FC236}">
                    <a16:creationId xmlns:a16="http://schemas.microsoft.com/office/drawing/2014/main" id="{F9B95466-9607-19F4-F56E-957ABCD1B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3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 Box 36">
                <a:extLst>
                  <a:ext uri="{FF2B5EF4-FFF2-40B4-BE49-F238E27FC236}">
                    <a16:creationId xmlns:a16="http://schemas.microsoft.com/office/drawing/2014/main" id="{83FF1211-8EFB-025F-03FE-3DF4EFD922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2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Line 37">
                <a:extLst>
                  <a:ext uri="{FF2B5EF4-FFF2-40B4-BE49-F238E27FC236}">
                    <a16:creationId xmlns:a16="http://schemas.microsoft.com/office/drawing/2014/main" id="{5D05F080-F2E8-DD73-0B94-FD71D7180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35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60" name="Group 31">
            <a:extLst>
              <a:ext uri="{FF2B5EF4-FFF2-40B4-BE49-F238E27FC236}">
                <a16:creationId xmlns:a16="http://schemas.microsoft.com/office/drawing/2014/main" id="{6599A286-C465-2163-B7B5-D6461335BD89}"/>
              </a:ext>
            </a:extLst>
          </p:cNvPr>
          <p:cNvGrpSpPr>
            <a:grpSpLocks/>
          </p:cNvGrpSpPr>
          <p:nvPr/>
        </p:nvGrpSpPr>
        <p:grpSpPr bwMode="auto">
          <a:xfrm>
            <a:off x="4827559" y="5361960"/>
            <a:ext cx="1200160" cy="604838"/>
            <a:chOff x="4585" y="2886"/>
            <a:chExt cx="975" cy="508"/>
          </a:xfrm>
        </p:grpSpPr>
        <p:sp>
          <p:nvSpPr>
            <p:cNvPr id="61" name="AutoShape 32">
              <a:extLst>
                <a:ext uri="{FF2B5EF4-FFF2-40B4-BE49-F238E27FC236}">
                  <a16:creationId xmlns:a16="http://schemas.microsoft.com/office/drawing/2014/main" id="{214E2F61-68A7-E280-0CA3-3F1D7C283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62" name="Group 34">
              <a:extLst>
                <a:ext uri="{FF2B5EF4-FFF2-40B4-BE49-F238E27FC236}">
                  <a16:creationId xmlns:a16="http://schemas.microsoft.com/office/drawing/2014/main" id="{AECCFE87-9CFC-4BB8-FDD8-B60E5080E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2" y="2894"/>
              <a:ext cx="537" cy="500"/>
              <a:chOff x="3742" y="2341"/>
              <a:chExt cx="363" cy="500"/>
            </a:xfrm>
          </p:grpSpPr>
          <p:sp>
            <p:nvSpPr>
              <p:cNvPr id="63" name="Text Box 35">
                <a:extLst>
                  <a:ext uri="{FF2B5EF4-FFF2-40B4-BE49-F238E27FC236}">
                    <a16:creationId xmlns:a16="http://schemas.microsoft.com/office/drawing/2014/main" id="{99E24558-ED61-4657-9103-5A4142591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4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 Box 36">
                <a:extLst>
                  <a:ext uri="{FF2B5EF4-FFF2-40B4-BE49-F238E27FC236}">
                    <a16:creationId xmlns:a16="http://schemas.microsoft.com/office/drawing/2014/main" id="{5A8A00F9-6C05-C685-B1D3-F682FD3A7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3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Line 37">
                <a:extLst>
                  <a:ext uri="{FF2B5EF4-FFF2-40B4-BE49-F238E27FC236}">
                    <a16:creationId xmlns:a16="http://schemas.microsoft.com/office/drawing/2014/main" id="{51B55279-71CB-E50D-6223-53F78A6C9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35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grpSp>
        <p:nvGrpSpPr>
          <p:cNvPr id="66" name="Group 31">
            <a:extLst>
              <a:ext uri="{FF2B5EF4-FFF2-40B4-BE49-F238E27FC236}">
                <a16:creationId xmlns:a16="http://schemas.microsoft.com/office/drawing/2014/main" id="{45638F94-C268-5526-95FD-B77246F5DD82}"/>
              </a:ext>
            </a:extLst>
          </p:cNvPr>
          <p:cNvGrpSpPr>
            <a:grpSpLocks/>
          </p:cNvGrpSpPr>
          <p:nvPr/>
        </p:nvGrpSpPr>
        <p:grpSpPr bwMode="auto">
          <a:xfrm>
            <a:off x="3366062" y="5401812"/>
            <a:ext cx="1200160" cy="604838"/>
            <a:chOff x="4585" y="2886"/>
            <a:chExt cx="975" cy="508"/>
          </a:xfrm>
        </p:grpSpPr>
        <p:sp>
          <p:nvSpPr>
            <p:cNvPr id="67" name="AutoShape 32">
              <a:extLst>
                <a:ext uri="{FF2B5EF4-FFF2-40B4-BE49-F238E27FC236}">
                  <a16:creationId xmlns:a16="http://schemas.microsoft.com/office/drawing/2014/main" id="{6ED17DAE-5B77-E6AD-71F3-2962476E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7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68" name="Group 34">
              <a:extLst>
                <a:ext uri="{FF2B5EF4-FFF2-40B4-BE49-F238E27FC236}">
                  <a16:creationId xmlns:a16="http://schemas.microsoft.com/office/drawing/2014/main" id="{1B5E6054-13A7-1B4C-B4B3-C71621128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2" y="2894"/>
              <a:ext cx="537" cy="500"/>
              <a:chOff x="3742" y="2341"/>
              <a:chExt cx="363" cy="500"/>
            </a:xfrm>
          </p:grpSpPr>
          <p:sp>
            <p:nvSpPr>
              <p:cNvPr id="69" name="Text Box 35">
                <a:extLst>
                  <a:ext uri="{FF2B5EF4-FFF2-40B4-BE49-F238E27FC236}">
                    <a16:creationId xmlns:a16="http://schemas.microsoft.com/office/drawing/2014/main" id="{3FBA8437-5FAF-EA45-5ECA-8D2DA8976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5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Text Box 36">
                <a:extLst>
                  <a:ext uri="{FF2B5EF4-FFF2-40B4-BE49-F238E27FC236}">
                    <a16:creationId xmlns:a16="http://schemas.microsoft.com/office/drawing/2014/main" id="{5FB369C3-D526-B313-5882-A34F447FC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6857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4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Line 37">
                <a:extLst>
                  <a:ext uri="{FF2B5EF4-FFF2-40B4-BE49-F238E27FC236}">
                    <a16:creationId xmlns:a16="http://schemas.microsoft.com/office/drawing/2014/main" id="{FBC867E0-0DC5-4447-5721-0D6A690FA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35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1355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34" y="212620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1E884ED-E871-E78C-6684-3A3096B1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FA25EF-0260-2E0A-DD1A-5AD3007918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7856" y="2301048"/>
            <a:ext cx="5078424" cy="130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84FE975-EBE5-E9D3-08AC-AECC371D5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64686"/>
              </p:ext>
            </p:extLst>
          </p:nvPr>
        </p:nvGraphicFramePr>
        <p:xfrm>
          <a:off x="4541520" y="3831306"/>
          <a:ext cx="3108960" cy="630936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383665">
                  <a:extLst>
                    <a:ext uri="{9D8B030D-6E8A-4147-A177-3AD203B41FA5}">
                      <a16:colId xmlns:a16="http://schemas.microsoft.com/office/drawing/2014/main" val="104714311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923524237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428664272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2128909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426254891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عدد الألعاب التي سيشتريها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967734"/>
                  </a:ext>
                </a:extLst>
              </a:tr>
              <a:tr h="17335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المبلغ المتبقي 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284542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42D2461-5F8B-FE1D-0BEF-BB401657E995}"/>
              </a:ext>
            </a:extLst>
          </p:cNvPr>
          <p:cNvSpPr txBox="1"/>
          <p:nvPr/>
        </p:nvSpPr>
        <p:spPr>
          <a:xfrm>
            <a:off x="1780259" y="4634185"/>
            <a:ext cx="80535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إدعاء مهند غير صحيح 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1 ) جدول القيم 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2 ) حساب النسب :   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Al-KsorZulfiMath" panose="02010000000000000000" pitchFamily="2" charset="-78"/>
              </a:rPr>
              <a:t>(؛*؛1!؛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 = 180     ,     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Al-KsorZulfiMath" panose="02010000000000000000" pitchFamily="2" charset="-78"/>
              </a:rPr>
              <a:t>(؛^؛2!؛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  =  80    ,         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Al-KsorZulfiMath" panose="02010000000000000000" pitchFamily="2" charset="-78"/>
              </a:rPr>
              <a:t>(؛$؛3!؛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  = 46.67     ,      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Al-KsorZulfiMath" panose="02010000000000000000" pitchFamily="2" charset="-78"/>
              </a:rPr>
              <a:t>(؛@؛4!؛</a:t>
            </a: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  =  30 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     بما أن النسب غير متساوية فإن المبلغ المتبقي بعد شراء الألعاب لا يتناسب مع عدد الألعاب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24544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B74465E-4FB2-2AA4-5D3C-2A157932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764704"/>
            <a:ext cx="7992888" cy="497338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DEF9A07-048B-6197-35B6-3D1B2860C964}"/>
              </a:ext>
            </a:extLst>
          </p:cNvPr>
          <p:cNvSpPr txBox="1"/>
          <p:nvPr/>
        </p:nvSpPr>
        <p:spPr>
          <a:xfrm>
            <a:off x="7323151" y="4082427"/>
            <a:ext cx="1872208" cy="1477328"/>
          </a:xfrm>
          <a:prstGeom prst="rect">
            <a:avLst/>
          </a:prstGeom>
          <a:noFill/>
          <a:ln w="22225" cmpd="dbl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kern="0">
              <a:solidFill>
                <a:prstClr val="black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kern="0">
              <a:solidFill>
                <a:prstClr val="black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947993-F51A-6375-1E70-3080E19B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0B17ED4-C953-42B7-9C8D-46688A7C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4" y="93428"/>
            <a:ext cx="6090949" cy="65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53450"/>
              </p:ext>
            </p:extLst>
          </p:nvPr>
        </p:nvGraphicFramePr>
        <p:xfrm>
          <a:off x="3578421" y="2199953"/>
          <a:ext cx="6373422" cy="1079899"/>
        </p:xfrm>
        <a:graphic>
          <a:graphicData uri="http://schemas.openxmlformats.org/drawingml/2006/table">
            <a:tbl>
              <a:tblPr rtl="1"/>
              <a:tblGrid>
                <a:gridCol w="107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5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الأيام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طول النبات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126022" y="2845191"/>
            <a:ext cx="5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7.5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971829" y="2831011"/>
            <a:ext cx="5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5737654" y="2827652"/>
            <a:ext cx="973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22.5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4911373" y="2850099"/>
            <a:ext cx="5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796955" y="2837854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37.5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9055299" y="3649296"/>
            <a:ext cx="1257300" cy="604838"/>
            <a:chOff x="4504" y="2886"/>
            <a:chExt cx="1056" cy="508"/>
          </a:xfrm>
        </p:grpSpPr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1234" name="Group 3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7.5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1.5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7719752" y="3658821"/>
            <a:ext cx="1226344" cy="604838"/>
            <a:chOff x="3442" y="2886"/>
            <a:chExt cx="1030" cy="508"/>
          </a:xfrm>
        </p:grpSpPr>
        <p:sp>
          <p:nvSpPr>
            <p:cNvPr id="51241" name="AutoShape 4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3761" y="2894"/>
              <a:ext cx="700" cy="500"/>
              <a:chOff x="4894" y="2931"/>
              <a:chExt cx="700" cy="500"/>
            </a:xfrm>
          </p:grpSpPr>
          <p:grpSp>
            <p:nvGrpSpPr>
              <p:cNvPr id="51243" name="Group 4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47" name="Text Box 4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1.5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>
            <a:off x="6202830" y="3656421"/>
            <a:ext cx="1345404" cy="656034"/>
            <a:chOff x="2336" y="2886"/>
            <a:chExt cx="1046" cy="551"/>
          </a:xfrm>
        </p:grpSpPr>
        <p:sp>
          <p:nvSpPr>
            <p:cNvPr id="51250" name="AutoShape 50"/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51" name="Group 51"/>
            <p:cNvGrpSpPr>
              <a:grpSpLocks/>
            </p:cNvGrpSpPr>
            <p:nvPr/>
          </p:nvGrpSpPr>
          <p:grpSpPr bwMode="auto">
            <a:xfrm>
              <a:off x="2671" y="2894"/>
              <a:ext cx="700" cy="543"/>
              <a:chOff x="4894" y="2931"/>
              <a:chExt cx="700" cy="543"/>
            </a:xfrm>
          </p:grpSpPr>
          <p:grpSp>
            <p:nvGrpSpPr>
              <p:cNvPr id="51252" name="Group 52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43"/>
                <a:chOff x="3742" y="2341"/>
                <a:chExt cx="363" cy="543"/>
              </a:xfrm>
            </p:grpSpPr>
            <p:sp>
              <p:nvSpPr>
                <p:cNvPr id="512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22.5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56" name="Text Box 56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57" name="Text Box 57"/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1.5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58" name="Group 58"/>
          <p:cNvGrpSpPr>
            <a:grpSpLocks/>
          </p:cNvGrpSpPr>
          <p:nvPr/>
        </p:nvGrpSpPr>
        <p:grpSpPr bwMode="auto">
          <a:xfrm>
            <a:off x="4847959" y="3647591"/>
            <a:ext cx="1235869" cy="604838"/>
            <a:chOff x="1256" y="2886"/>
            <a:chExt cx="1038" cy="508"/>
          </a:xfrm>
        </p:grpSpPr>
        <p:sp>
          <p:nvSpPr>
            <p:cNvPr id="51259" name="AutoShape 59"/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60" name="Group 60"/>
            <p:cNvGrpSpPr>
              <a:grpSpLocks/>
            </p:cNvGrpSpPr>
            <p:nvPr/>
          </p:nvGrpSpPr>
          <p:grpSpPr bwMode="auto">
            <a:xfrm>
              <a:off x="1583" y="2894"/>
              <a:ext cx="700" cy="500"/>
              <a:chOff x="4894" y="2931"/>
              <a:chExt cx="700" cy="500"/>
            </a:xfrm>
          </p:grpSpPr>
          <p:grpSp>
            <p:nvGrpSpPr>
              <p:cNvPr id="51261" name="Group 61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65" name="Text Box 65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66" name="Text Box 66"/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1.5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67" name="Group 67"/>
          <p:cNvGrpSpPr>
            <a:grpSpLocks/>
          </p:cNvGrpSpPr>
          <p:nvPr/>
        </p:nvGrpSpPr>
        <p:grpSpPr bwMode="auto">
          <a:xfrm>
            <a:off x="3399707" y="3673841"/>
            <a:ext cx="1343090" cy="656034"/>
            <a:chOff x="167" y="2887"/>
            <a:chExt cx="1039" cy="551"/>
          </a:xfrm>
        </p:grpSpPr>
        <p:sp>
          <p:nvSpPr>
            <p:cNvPr id="51268" name="AutoShape 68"/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69" name="Group 69"/>
            <p:cNvGrpSpPr>
              <a:grpSpLocks/>
            </p:cNvGrpSpPr>
            <p:nvPr/>
          </p:nvGrpSpPr>
          <p:grpSpPr bwMode="auto">
            <a:xfrm>
              <a:off x="495" y="2895"/>
              <a:ext cx="700" cy="543"/>
              <a:chOff x="4894" y="2931"/>
              <a:chExt cx="700" cy="543"/>
            </a:xfrm>
          </p:grpSpPr>
          <p:grpSp>
            <p:nvGrpSpPr>
              <p:cNvPr id="51270" name="Group 70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43"/>
                <a:chOff x="3742" y="2341"/>
                <a:chExt cx="363" cy="543"/>
              </a:xfrm>
            </p:grpSpPr>
            <p:sp>
              <p:nvSpPr>
                <p:cNvPr id="5127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37.5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7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7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74" name="Text Box 74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75" name="Text Box 75"/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1.5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76" name="AutoShape 76"/>
          <p:cNvSpPr>
            <a:spLocks noChangeArrowheads="1"/>
          </p:cNvSpPr>
          <p:nvPr/>
        </p:nvSpPr>
        <p:spPr bwMode="auto">
          <a:xfrm>
            <a:off x="3812977" y="4618063"/>
            <a:ext cx="5837635" cy="54054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بما أن النسب متساوية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فإن عدد الأيام يتناسب مع طول النبات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B7B597B-F2B2-9469-E8AD-1BF9F44F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0EA0F0-239F-9D30-552A-638C143C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92" y="204013"/>
            <a:ext cx="3073175" cy="4881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9A5997-1843-A72A-09CF-56C150E56C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81968" y="772568"/>
            <a:ext cx="5699652" cy="852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4122D0A-85B5-D0AA-81EA-2519D91401E5}"/>
              </a:ext>
            </a:extLst>
          </p:cNvPr>
          <p:cNvSpPr txBox="1"/>
          <p:nvPr/>
        </p:nvSpPr>
        <p:spPr>
          <a:xfrm>
            <a:off x="9031117" y="1838598"/>
            <a:ext cx="94870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جدول القيم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AB37D27-C99F-3020-FB71-258D23904FBC}"/>
              </a:ext>
            </a:extLst>
          </p:cNvPr>
          <p:cNvSpPr txBox="1"/>
          <p:nvPr/>
        </p:nvSpPr>
        <p:spPr>
          <a:xfrm>
            <a:off x="8056631" y="3286750"/>
            <a:ext cx="188623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نحسب النسب بالقسمة</a:t>
            </a:r>
          </a:p>
        </p:txBody>
      </p:sp>
      <p:grpSp>
        <p:nvGrpSpPr>
          <p:cNvPr id="6" name="Group 67">
            <a:extLst>
              <a:ext uri="{FF2B5EF4-FFF2-40B4-BE49-F238E27FC236}">
                <a16:creationId xmlns:a16="http://schemas.microsoft.com/office/drawing/2014/main" id="{73C39D35-FA35-355C-563E-04AB33B1977F}"/>
              </a:ext>
            </a:extLst>
          </p:cNvPr>
          <p:cNvGrpSpPr>
            <a:grpSpLocks/>
          </p:cNvGrpSpPr>
          <p:nvPr/>
        </p:nvGrpSpPr>
        <p:grpSpPr bwMode="auto">
          <a:xfrm>
            <a:off x="10052065" y="3590936"/>
            <a:ext cx="1540869" cy="671511"/>
            <a:chOff x="167" y="2866"/>
            <a:chExt cx="1192" cy="564"/>
          </a:xfrm>
        </p:grpSpPr>
        <p:sp>
          <p:nvSpPr>
            <p:cNvPr id="7" name="AutoShape 68">
              <a:extLst>
                <a:ext uri="{FF2B5EF4-FFF2-40B4-BE49-F238E27FC236}">
                  <a16:creationId xmlns:a16="http://schemas.microsoft.com/office/drawing/2014/main" id="{BBD38B8F-40B7-3E87-B99D-2400638C2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8" name="Group 69">
              <a:extLst>
                <a:ext uri="{FF2B5EF4-FFF2-40B4-BE49-F238E27FC236}">
                  <a16:creationId xmlns:a16="http://schemas.microsoft.com/office/drawing/2014/main" id="{1FD21C96-9267-277F-FABD-0A8C82CAAD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2866"/>
              <a:ext cx="864" cy="564"/>
              <a:chOff x="4894" y="2902"/>
              <a:chExt cx="864" cy="564"/>
            </a:xfrm>
          </p:grpSpPr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B793E95F-C550-2D6B-8E94-38D5ECEA8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" y="2902"/>
                <a:ext cx="822" cy="564"/>
                <a:chOff x="3662" y="2312"/>
                <a:chExt cx="556" cy="564"/>
              </a:xfrm>
            </p:grpSpPr>
            <p:sp>
              <p:nvSpPr>
                <p:cNvPr id="17" name="Text Box 71">
                  <a:extLst>
                    <a:ext uri="{FF2B5EF4-FFF2-40B4-BE49-F238E27FC236}">
                      <a16:creationId xmlns:a16="http://schemas.microsoft.com/office/drawing/2014/main" id="{2482866D-113C-D802-27E8-AB8DBDF1EA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2" y="2312"/>
                  <a:ext cx="549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طول النبات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72">
                  <a:extLst>
                    <a:ext uri="{FF2B5EF4-FFF2-40B4-BE49-F238E27FC236}">
                      <a16:creationId xmlns:a16="http://schemas.microsoft.com/office/drawing/2014/main" id="{A11492C9-0304-D87C-A8D2-0427BF1684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9" y="2566"/>
                  <a:ext cx="499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عدد الأيام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Line 73">
                  <a:extLst>
                    <a:ext uri="{FF2B5EF4-FFF2-40B4-BE49-F238E27FC236}">
                      <a16:creationId xmlns:a16="http://schemas.microsoft.com/office/drawing/2014/main" id="{13204D02-1A49-9E87-8694-955F8417D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7" y="2578"/>
                  <a:ext cx="379" cy="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2469C98B-3ADC-8F17-A43F-5222103FE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 Box 75">
              <a:extLst>
                <a:ext uri="{FF2B5EF4-FFF2-40B4-BE49-F238E27FC236}">
                  <a16:creationId xmlns:a16="http://schemas.microsoft.com/office/drawing/2014/main" id="{F5EA2F6D-C19E-643C-494A-ABF56F029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2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6" grpId="0"/>
      <p:bldP spid="51227" grpId="0"/>
      <p:bldP spid="51228" grpId="0"/>
      <p:bldP spid="51229" grpId="0"/>
      <p:bldP spid="51230" grpId="0"/>
      <p:bldP spid="51276" grpId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58925"/>
              </p:ext>
            </p:extLst>
          </p:nvPr>
        </p:nvGraphicFramePr>
        <p:xfrm>
          <a:off x="4680195" y="2199953"/>
          <a:ext cx="5510104" cy="1234444"/>
        </p:xfrm>
        <a:graphic>
          <a:graphicData uri="http://schemas.openxmlformats.org/drawingml/2006/table">
            <a:tbl>
              <a:tblPr rtl="1"/>
              <a:tblGrid>
                <a:gridCol w="112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5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الدرجة السيليزية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الدرجة الفهرنهيتية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121657" y="2908825"/>
            <a:ext cx="658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7112323" y="2912162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5791262" y="2948448"/>
            <a:ext cx="973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4923689" y="2912780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9055299" y="3649296"/>
            <a:ext cx="1257300" cy="604838"/>
            <a:chOff x="4504" y="2886"/>
            <a:chExt cx="1056" cy="508"/>
          </a:xfrm>
        </p:grpSpPr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1234" name="Group 3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32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7719752" y="3658821"/>
            <a:ext cx="1226344" cy="604838"/>
            <a:chOff x="3442" y="2886"/>
            <a:chExt cx="1030" cy="508"/>
          </a:xfrm>
        </p:grpSpPr>
        <p:sp>
          <p:nvSpPr>
            <p:cNvPr id="51241" name="AutoShape 4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3761" y="2894"/>
              <a:ext cx="700" cy="500"/>
              <a:chOff x="4894" y="2931"/>
              <a:chExt cx="700" cy="500"/>
            </a:xfrm>
          </p:grpSpPr>
          <p:grpSp>
            <p:nvGrpSpPr>
              <p:cNvPr id="51243" name="Group 4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47" name="Text Box 4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0,2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76" name="AutoShape 76"/>
          <p:cNvSpPr>
            <a:spLocks noChangeArrowheads="1"/>
          </p:cNvSpPr>
          <p:nvPr/>
        </p:nvSpPr>
        <p:spPr bwMode="auto">
          <a:xfrm>
            <a:off x="4150671" y="4347648"/>
            <a:ext cx="6263619" cy="54054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النسبة بين الكميات غير متساوية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ولذلك فإن درجة الحرارة السيليزية لاتتناسب مع درجة الحرارة الفهرنهايتيه المكافئة لها</a:t>
            </a:r>
            <a:endParaRPr lang="en-US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B7B597B-F2B2-9469-E8AD-1BF9F44F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0EA0F0-239F-9D30-552A-638C143C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92" y="204013"/>
            <a:ext cx="3073175" cy="4881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E180B8F-7CEF-EB5B-EECA-8176B0A1EA5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B7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93961" y="743687"/>
            <a:ext cx="4772148" cy="10681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15A3A0D-9384-5201-CD29-A78B6B8D6599}"/>
              </a:ext>
            </a:extLst>
          </p:cNvPr>
          <p:cNvSpPr txBox="1"/>
          <p:nvPr/>
        </p:nvSpPr>
        <p:spPr>
          <a:xfrm>
            <a:off x="4596063" y="1838598"/>
            <a:ext cx="5383757" cy="3228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01470" algn="l"/>
              </a:tabLst>
            </a:pPr>
            <a:r>
              <a:rPr lang="ar-SA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تنظيم البيانات في جدول (جدول القيم) وتطبيق القاعدة  س × </a:t>
            </a:r>
            <a:r>
              <a:rPr lang="ar-SA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)؛5  + </a:t>
            </a:r>
            <a:r>
              <a:rPr lang="ar-SA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23</a:t>
            </a:r>
            <a:endParaRPr lang="en-US" sz="14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F8CDC12-7D86-9C13-9E0F-D7A6B9637D87}"/>
              </a:ext>
            </a:extLst>
          </p:cNvPr>
          <p:cNvSpPr txBox="1"/>
          <p:nvPr/>
        </p:nvSpPr>
        <p:spPr>
          <a:xfrm>
            <a:off x="8156835" y="3383476"/>
            <a:ext cx="188623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نحسب النسب بالقسمة</a:t>
            </a:r>
          </a:p>
        </p:txBody>
      </p:sp>
      <p:grpSp>
        <p:nvGrpSpPr>
          <p:cNvPr id="10" name="Group 67">
            <a:extLst>
              <a:ext uri="{FF2B5EF4-FFF2-40B4-BE49-F238E27FC236}">
                <a16:creationId xmlns:a16="http://schemas.microsoft.com/office/drawing/2014/main" id="{4DADCFD7-E0A0-CDDF-188E-B3E74EEDFD72}"/>
              </a:ext>
            </a:extLst>
          </p:cNvPr>
          <p:cNvGrpSpPr>
            <a:grpSpLocks/>
          </p:cNvGrpSpPr>
          <p:nvPr/>
        </p:nvGrpSpPr>
        <p:grpSpPr bwMode="auto">
          <a:xfrm>
            <a:off x="9919477" y="3601995"/>
            <a:ext cx="2272523" cy="671511"/>
            <a:chOff x="167" y="2866"/>
            <a:chExt cx="1758" cy="564"/>
          </a:xfrm>
        </p:grpSpPr>
        <p:sp>
          <p:nvSpPr>
            <p:cNvPr id="11" name="AutoShape 68">
              <a:extLst>
                <a:ext uri="{FF2B5EF4-FFF2-40B4-BE49-F238E27FC236}">
                  <a16:creationId xmlns:a16="http://schemas.microsoft.com/office/drawing/2014/main" id="{C9938E2C-6AD4-F4F3-4D65-1FF562583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2" name="Group 69">
              <a:extLst>
                <a:ext uri="{FF2B5EF4-FFF2-40B4-BE49-F238E27FC236}">
                  <a16:creationId xmlns:a16="http://schemas.microsoft.com/office/drawing/2014/main" id="{CF2C4B4E-1BD5-AB5C-9CFB-2626B7D5B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2866"/>
              <a:ext cx="1430" cy="564"/>
              <a:chOff x="4894" y="2902"/>
              <a:chExt cx="1430" cy="564"/>
            </a:xfrm>
          </p:grpSpPr>
          <p:grpSp>
            <p:nvGrpSpPr>
              <p:cNvPr id="14" name="Group 70">
                <a:extLst>
                  <a:ext uri="{FF2B5EF4-FFF2-40B4-BE49-F238E27FC236}">
                    <a16:creationId xmlns:a16="http://schemas.microsoft.com/office/drawing/2014/main" id="{9309D9F7-D7A4-407E-7A73-1E46394714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2902"/>
                <a:ext cx="1387" cy="564"/>
                <a:chOff x="3662" y="2312"/>
                <a:chExt cx="938" cy="564"/>
              </a:xfrm>
            </p:grpSpPr>
            <p:sp>
              <p:nvSpPr>
                <p:cNvPr id="16" name="Text Box 71">
                  <a:extLst>
                    <a:ext uri="{FF2B5EF4-FFF2-40B4-BE49-F238E27FC236}">
                      <a16:creationId xmlns:a16="http://schemas.microsoft.com/office/drawing/2014/main" id="{3BCF2DB3-F9BA-7761-0167-690272C04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2" y="2312"/>
                  <a:ext cx="828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الدرجة السيليزية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72">
                  <a:extLst>
                    <a:ext uri="{FF2B5EF4-FFF2-40B4-BE49-F238E27FC236}">
                      <a16:creationId xmlns:a16="http://schemas.microsoft.com/office/drawing/2014/main" id="{22C9D021-8069-95F3-D52E-346F9C0168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9" y="2566"/>
                  <a:ext cx="881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الدرجة الفهرنهيتيه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Line 73">
                  <a:extLst>
                    <a:ext uri="{FF2B5EF4-FFF2-40B4-BE49-F238E27FC236}">
                      <a16:creationId xmlns:a16="http://schemas.microsoft.com/office/drawing/2014/main" id="{4CB94895-2204-C03C-D210-D59A66FC5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7" y="2566"/>
                  <a:ext cx="664" cy="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Text Box 74">
                <a:extLst>
                  <a:ext uri="{FF2B5EF4-FFF2-40B4-BE49-F238E27FC236}">
                    <a16:creationId xmlns:a16="http://schemas.microsoft.com/office/drawing/2014/main" id="{70FA1BAA-A1D9-20A7-B93D-02C005F55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Text Box 75">
              <a:extLst>
                <a:ext uri="{FF2B5EF4-FFF2-40B4-BE49-F238E27FC236}">
                  <a16:creationId xmlns:a16="http://schemas.microsoft.com/office/drawing/2014/main" id="{D8D54E1F-3C71-B480-D164-184309E74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6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6" grpId="0"/>
      <p:bldP spid="51227" grpId="0"/>
      <p:bldP spid="51228" grpId="0"/>
      <p:bldP spid="51229" grpId="0"/>
      <p:bldP spid="51276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23378"/>
              </p:ext>
            </p:extLst>
          </p:nvPr>
        </p:nvGraphicFramePr>
        <p:xfrm>
          <a:off x="3004064" y="2199953"/>
          <a:ext cx="6947779" cy="1188246"/>
        </p:xfrm>
        <a:graphic>
          <a:graphicData uri="http://schemas.openxmlformats.org/drawingml/2006/table">
            <a:tbl>
              <a:tblPr rtl="1"/>
              <a:tblGrid>
                <a:gridCol w="185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5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ساعات العمل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البطاقات الموزعة يوم الثلاثاء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158295" y="2914988"/>
            <a:ext cx="540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776986" y="2857852"/>
            <a:ext cx="648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104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4436033" y="2878081"/>
            <a:ext cx="973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156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109036" y="2874243"/>
            <a:ext cx="9195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208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8013815" y="3671275"/>
            <a:ext cx="1257300" cy="604838"/>
            <a:chOff x="4504" y="2886"/>
            <a:chExt cx="1056" cy="508"/>
          </a:xfrm>
        </p:grpSpPr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1234" name="Group 3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52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52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6492357" y="3648405"/>
            <a:ext cx="1226344" cy="604838"/>
            <a:chOff x="3442" y="2886"/>
            <a:chExt cx="1030" cy="508"/>
          </a:xfrm>
        </p:grpSpPr>
        <p:sp>
          <p:nvSpPr>
            <p:cNvPr id="51241" name="AutoShape 4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3761" y="2894"/>
              <a:ext cx="700" cy="500"/>
              <a:chOff x="4894" y="2931"/>
              <a:chExt cx="700" cy="500"/>
            </a:xfrm>
          </p:grpSpPr>
          <p:grpSp>
            <p:nvGrpSpPr>
              <p:cNvPr id="51243" name="Group 4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104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47" name="Text Box 4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52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>
            <a:off x="4914159" y="3640020"/>
            <a:ext cx="1345404" cy="604837"/>
            <a:chOff x="2336" y="2886"/>
            <a:chExt cx="1046" cy="508"/>
          </a:xfrm>
        </p:grpSpPr>
        <p:sp>
          <p:nvSpPr>
            <p:cNvPr id="51250" name="AutoShape 50"/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51" name="Group 51"/>
            <p:cNvGrpSpPr>
              <a:grpSpLocks/>
            </p:cNvGrpSpPr>
            <p:nvPr/>
          </p:nvGrpSpPr>
          <p:grpSpPr bwMode="auto">
            <a:xfrm>
              <a:off x="2671" y="2894"/>
              <a:ext cx="700" cy="500"/>
              <a:chOff x="4894" y="2931"/>
              <a:chExt cx="700" cy="500"/>
            </a:xfrm>
          </p:grpSpPr>
          <p:grpSp>
            <p:nvGrpSpPr>
              <p:cNvPr id="51252" name="Group 52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156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56" name="Text Box 56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57" name="Text Box 57"/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52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58" name="Group 58"/>
          <p:cNvGrpSpPr>
            <a:grpSpLocks/>
          </p:cNvGrpSpPr>
          <p:nvPr/>
        </p:nvGrpSpPr>
        <p:grpSpPr bwMode="auto">
          <a:xfrm>
            <a:off x="3489665" y="3632568"/>
            <a:ext cx="1235869" cy="604838"/>
            <a:chOff x="1256" y="2886"/>
            <a:chExt cx="1038" cy="508"/>
          </a:xfrm>
        </p:grpSpPr>
        <p:sp>
          <p:nvSpPr>
            <p:cNvPr id="51259" name="AutoShape 59"/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60" name="Group 60"/>
            <p:cNvGrpSpPr>
              <a:grpSpLocks/>
            </p:cNvGrpSpPr>
            <p:nvPr/>
          </p:nvGrpSpPr>
          <p:grpSpPr bwMode="auto">
            <a:xfrm>
              <a:off x="1583" y="2894"/>
              <a:ext cx="700" cy="500"/>
              <a:chOff x="4894" y="2931"/>
              <a:chExt cx="700" cy="500"/>
            </a:xfrm>
          </p:grpSpPr>
          <p:grpSp>
            <p:nvGrpSpPr>
              <p:cNvPr id="51261" name="Group 61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208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65" name="Text Box 65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66" name="Text Box 66"/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52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76" name="AutoShape 76"/>
          <p:cNvSpPr>
            <a:spLocks noChangeArrowheads="1"/>
          </p:cNvSpPr>
          <p:nvPr/>
        </p:nvSpPr>
        <p:spPr bwMode="auto">
          <a:xfrm>
            <a:off x="3403095" y="4444971"/>
            <a:ext cx="5837635" cy="54054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بما ان النسب ثابته فإن عدد البطاقات الموزعة يوم الثلاثاء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يتناسب مع عدد ساعات العمل فيه</a:t>
            </a:r>
            <a:endParaRPr lang="en-US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B7B597B-F2B2-9469-E8AD-1BF9F44F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0EA0F0-239F-9D30-552A-638C143C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92" y="204013"/>
            <a:ext cx="3073175" cy="48815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3C7CD5F-6149-CBF6-88D6-35078FE91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0651" y="701694"/>
            <a:ext cx="5920471" cy="8023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AC811A-3A44-A7D0-BE46-AB59C07F1FA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33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28594" y="1599527"/>
            <a:ext cx="5538762" cy="44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6F9381-F2FD-6340-A5C0-2E88C1EF41A0}"/>
              </a:ext>
            </a:extLst>
          </p:cNvPr>
          <p:cNvSpPr txBox="1"/>
          <p:nvPr/>
        </p:nvSpPr>
        <p:spPr>
          <a:xfrm>
            <a:off x="9026280" y="1902833"/>
            <a:ext cx="94870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جدول القيم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3F6AB0-E06E-7EE4-641B-6E610F971E80}"/>
              </a:ext>
            </a:extLst>
          </p:cNvPr>
          <p:cNvSpPr txBox="1"/>
          <p:nvPr/>
        </p:nvSpPr>
        <p:spPr>
          <a:xfrm>
            <a:off x="8737628" y="3366733"/>
            <a:ext cx="11608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نحسب النسب</a:t>
            </a:r>
          </a:p>
        </p:txBody>
      </p:sp>
    </p:spTree>
    <p:extLst>
      <p:ext uri="{BB962C8B-B14F-4D97-AF65-F5344CB8AC3E}">
        <p14:creationId xmlns:p14="http://schemas.microsoft.com/office/powerpoint/2010/main" val="34627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6" grpId="0"/>
      <p:bldP spid="51227" grpId="0"/>
      <p:bldP spid="51228" grpId="0"/>
      <p:bldP spid="51229" grpId="0"/>
      <p:bldP spid="51276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95863"/>
              </p:ext>
            </p:extLst>
          </p:nvPr>
        </p:nvGraphicFramePr>
        <p:xfrm>
          <a:off x="2738888" y="2199953"/>
          <a:ext cx="7212955" cy="1188246"/>
        </p:xfrm>
        <a:graphic>
          <a:graphicData uri="http://schemas.openxmlformats.org/drawingml/2006/table">
            <a:tbl>
              <a:tblPr rtl="1"/>
              <a:tblGrid>
                <a:gridCol w="1928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5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ساعات العمل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البطاقات الكلي ليومي الاثنين والثلاثاء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6971826" y="2874599"/>
            <a:ext cx="727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468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776986" y="2857852"/>
            <a:ext cx="648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520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4256427" y="2833674"/>
            <a:ext cx="973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572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959441" y="2857852"/>
            <a:ext cx="9195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624</a:t>
            </a:r>
            <a:endParaRPr lang="en-US" sz="20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8013815" y="3671275"/>
            <a:ext cx="1257300" cy="604838"/>
            <a:chOff x="4504" y="2886"/>
            <a:chExt cx="1056" cy="508"/>
          </a:xfrm>
        </p:grpSpPr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1234" name="Group 3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468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468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6475689" y="3648405"/>
            <a:ext cx="1243013" cy="604838"/>
            <a:chOff x="3428" y="2886"/>
            <a:chExt cx="1044" cy="508"/>
          </a:xfrm>
        </p:grpSpPr>
        <p:sp>
          <p:nvSpPr>
            <p:cNvPr id="51241" name="AutoShape 4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3761" y="2894"/>
              <a:ext cx="700" cy="500"/>
              <a:chOff x="4894" y="2931"/>
              <a:chExt cx="700" cy="500"/>
            </a:xfrm>
          </p:grpSpPr>
          <p:grpSp>
            <p:nvGrpSpPr>
              <p:cNvPr id="51243" name="Group 4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520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47" name="Text Box 4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3428" y="2956"/>
              <a:ext cx="52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260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>
            <a:off x="4815118" y="3640020"/>
            <a:ext cx="1456020" cy="604837"/>
            <a:chOff x="2259" y="2886"/>
            <a:chExt cx="1132" cy="508"/>
          </a:xfrm>
        </p:grpSpPr>
        <p:sp>
          <p:nvSpPr>
            <p:cNvPr id="51250" name="AutoShape 50"/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51" name="Group 51"/>
            <p:cNvGrpSpPr>
              <a:grpSpLocks/>
            </p:cNvGrpSpPr>
            <p:nvPr/>
          </p:nvGrpSpPr>
          <p:grpSpPr bwMode="auto">
            <a:xfrm>
              <a:off x="2671" y="2894"/>
              <a:ext cx="720" cy="500"/>
              <a:chOff x="4894" y="2931"/>
              <a:chExt cx="720" cy="500"/>
            </a:xfrm>
          </p:grpSpPr>
          <p:grpSp>
            <p:nvGrpSpPr>
              <p:cNvPr id="51252" name="Group 52"/>
              <p:cNvGrpSpPr>
                <a:grpSpLocks/>
              </p:cNvGrpSpPr>
              <p:nvPr/>
            </p:nvGrpSpPr>
            <p:grpSpPr bwMode="auto">
              <a:xfrm>
                <a:off x="5059" y="2931"/>
                <a:ext cx="555" cy="500"/>
                <a:chOff x="3742" y="2341"/>
                <a:chExt cx="375" cy="500"/>
              </a:xfrm>
            </p:grpSpPr>
            <p:sp>
              <p:nvSpPr>
                <p:cNvPr id="512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75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572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56" name="Text Box 56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57" name="Text Box 57"/>
            <p:cNvSpPr txBox="1">
              <a:spLocks noChangeArrowheads="1"/>
            </p:cNvSpPr>
            <p:nvPr/>
          </p:nvSpPr>
          <p:spPr bwMode="auto">
            <a:xfrm>
              <a:off x="2259" y="2974"/>
              <a:ext cx="61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190,6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58" name="Group 58"/>
          <p:cNvGrpSpPr>
            <a:grpSpLocks/>
          </p:cNvGrpSpPr>
          <p:nvPr/>
        </p:nvGrpSpPr>
        <p:grpSpPr bwMode="auto">
          <a:xfrm>
            <a:off x="3465853" y="3632568"/>
            <a:ext cx="1322785" cy="604838"/>
            <a:chOff x="1236" y="2886"/>
            <a:chExt cx="1111" cy="508"/>
          </a:xfrm>
        </p:grpSpPr>
        <p:sp>
          <p:nvSpPr>
            <p:cNvPr id="51259" name="AutoShape 59"/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60" name="Group 60"/>
            <p:cNvGrpSpPr>
              <a:grpSpLocks/>
            </p:cNvGrpSpPr>
            <p:nvPr/>
          </p:nvGrpSpPr>
          <p:grpSpPr bwMode="auto">
            <a:xfrm>
              <a:off x="1583" y="2894"/>
              <a:ext cx="764" cy="500"/>
              <a:chOff x="4894" y="2931"/>
              <a:chExt cx="764" cy="500"/>
            </a:xfrm>
          </p:grpSpPr>
          <p:grpSp>
            <p:nvGrpSpPr>
              <p:cNvPr id="51261" name="Group 61"/>
              <p:cNvGrpSpPr>
                <a:grpSpLocks/>
              </p:cNvGrpSpPr>
              <p:nvPr/>
            </p:nvGrpSpPr>
            <p:grpSpPr bwMode="auto">
              <a:xfrm>
                <a:off x="5060" y="2931"/>
                <a:ext cx="598" cy="500"/>
                <a:chOff x="3742" y="2341"/>
                <a:chExt cx="404" cy="500"/>
              </a:xfrm>
            </p:grpSpPr>
            <p:sp>
              <p:nvSpPr>
                <p:cNvPr id="512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404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624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65" name="Text Box 65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66" name="Text Box 66"/>
            <p:cNvSpPr txBox="1">
              <a:spLocks noChangeArrowheads="1"/>
            </p:cNvSpPr>
            <p:nvPr/>
          </p:nvSpPr>
          <p:spPr bwMode="auto">
            <a:xfrm>
              <a:off x="1236" y="3000"/>
              <a:ext cx="51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156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76" name="AutoShape 76"/>
          <p:cNvSpPr>
            <a:spLocks noChangeArrowheads="1"/>
          </p:cNvSpPr>
          <p:nvPr/>
        </p:nvSpPr>
        <p:spPr bwMode="auto">
          <a:xfrm>
            <a:off x="3469445" y="4502332"/>
            <a:ext cx="5185177" cy="8361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بما أن النسب  غير متساوية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فإن العدد الكلي للبطاقات يومي الاثنين والثلاثاء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لا يتناسب مع عدد ساعات العمل يوم الثلاثاء </a:t>
            </a:r>
            <a:endParaRPr lang="en-US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B7B597B-F2B2-9469-E8AD-1BF9F44F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0EA0F0-239F-9D30-552A-638C143C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92" y="204013"/>
            <a:ext cx="3073175" cy="48815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3C7CD5F-6149-CBF6-88D6-35078FE91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2746" y="686667"/>
            <a:ext cx="5377368" cy="72873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6F9381-F2FD-6340-A5C0-2E88C1EF41A0}"/>
              </a:ext>
            </a:extLst>
          </p:cNvPr>
          <p:cNvSpPr txBox="1"/>
          <p:nvPr/>
        </p:nvSpPr>
        <p:spPr>
          <a:xfrm>
            <a:off x="9026280" y="1902833"/>
            <a:ext cx="94870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جدول القيم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3F6AB0-E06E-7EE4-641B-6E610F971E80}"/>
              </a:ext>
            </a:extLst>
          </p:cNvPr>
          <p:cNvSpPr txBox="1"/>
          <p:nvPr/>
        </p:nvSpPr>
        <p:spPr>
          <a:xfrm>
            <a:off x="8737628" y="3366733"/>
            <a:ext cx="11608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  <a:cs typeface="A Amine" panose="00000400000000000000" pitchFamily="2" charset="-78"/>
              </a:rPr>
              <a:t>نحسب النسب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A639FCC-015C-EAA9-6D18-618BE373851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33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22230" y="1420903"/>
            <a:ext cx="5678401" cy="68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6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6" grpId="0"/>
      <p:bldP spid="51227" grpId="0"/>
      <p:bldP spid="51228" grpId="0"/>
      <p:bldP spid="51229" grpId="0"/>
      <p:bldP spid="51276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0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37697"/>
              </p:ext>
            </p:extLst>
          </p:nvPr>
        </p:nvGraphicFramePr>
        <p:xfrm>
          <a:off x="1774825" y="1397554"/>
          <a:ext cx="8497888" cy="975360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2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طول الضلع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3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المحيط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7753352" y="186743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6369498" y="186200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4929189" y="1903766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3575052" y="192753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2109891" y="18687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2255" name="Group 31"/>
          <p:cNvGrpSpPr>
            <a:grpSpLocks/>
          </p:cNvGrpSpPr>
          <p:nvPr/>
        </p:nvGrpSpPr>
        <p:grpSpPr bwMode="auto">
          <a:xfrm>
            <a:off x="8672688" y="2430905"/>
            <a:ext cx="1676400" cy="771525"/>
            <a:chOff x="4504" y="2886"/>
            <a:chExt cx="1056" cy="486"/>
          </a:xfrm>
        </p:grpSpPr>
        <p:sp>
          <p:nvSpPr>
            <p:cNvPr id="52256" name="AutoShape 3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257" name="Group 33"/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52258" name="Group 3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2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6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262" name="Text Box 3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263" name="Text Box 3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264" name="Group 40"/>
          <p:cNvGrpSpPr>
            <a:grpSpLocks/>
          </p:cNvGrpSpPr>
          <p:nvPr/>
        </p:nvGrpSpPr>
        <p:grpSpPr bwMode="auto">
          <a:xfrm>
            <a:off x="7020101" y="2463670"/>
            <a:ext cx="1635125" cy="771525"/>
            <a:chOff x="3442" y="2886"/>
            <a:chExt cx="1030" cy="486"/>
          </a:xfrm>
        </p:grpSpPr>
        <p:sp>
          <p:nvSpPr>
            <p:cNvPr id="52265" name="AutoShape 4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266" name="Group 42"/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52267" name="Group 4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26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6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7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271" name="Text Box 4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272" name="Text Box 48"/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273" name="Group 49"/>
          <p:cNvGrpSpPr>
            <a:grpSpLocks/>
          </p:cNvGrpSpPr>
          <p:nvPr/>
        </p:nvGrpSpPr>
        <p:grpSpPr bwMode="auto">
          <a:xfrm>
            <a:off x="5230801" y="2494816"/>
            <a:ext cx="1660525" cy="771525"/>
            <a:chOff x="2336" y="2886"/>
            <a:chExt cx="1046" cy="486"/>
          </a:xfrm>
        </p:grpSpPr>
        <p:sp>
          <p:nvSpPr>
            <p:cNvPr id="52274" name="AutoShape 50"/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275" name="Group 51"/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52276" name="Group 52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27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7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280" name="Text Box 56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281" name="Text Box 57"/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282" name="Group 58"/>
          <p:cNvGrpSpPr>
            <a:grpSpLocks/>
          </p:cNvGrpSpPr>
          <p:nvPr/>
        </p:nvGrpSpPr>
        <p:grpSpPr bwMode="auto">
          <a:xfrm>
            <a:off x="3510497" y="2502519"/>
            <a:ext cx="1647825" cy="771525"/>
            <a:chOff x="1256" y="2886"/>
            <a:chExt cx="1038" cy="486"/>
          </a:xfrm>
        </p:grpSpPr>
        <p:sp>
          <p:nvSpPr>
            <p:cNvPr id="52283" name="AutoShape 59"/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284" name="Group 60"/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52285" name="Group 61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2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8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8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289" name="Text Box 65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290" name="Text Box 66"/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291" name="Group 67"/>
          <p:cNvGrpSpPr>
            <a:grpSpLocks/>
          </p:cNvGrpSpPr>
          <p:nvPr/>
        </p:nvGrpSpPr>
        <p:grpSpPr bwMode="auto">
          <a:xfrm>
            <a:off x="1741231" y="2483087"/>
            <a:ext cx="1649412" cy="771525"/>
            <a:chOff x="167" y="2887"/>
            <a:chExt cx="1039" cy="486"/>
          </a:xfrm>
        </p:grpSpPr>
        <p:sp>
          <p:nvSpPr>
            <p:cNvPr id="52292" name="AutoShape 68"/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293" name="Group 69"/>
            <p:cNvGrpSpPr>
              <a:grpSpLocks/>
            </p:cNvGrpSpPr>
            <p:nvPr/>
          </p:nvGrpSpPr>
          <p:grpSpPr bwMode="auto">
            <a:xfrm>
              <a:off x="495" y="2895"/>
              <a:ext cx="700" cy="478"/>
              <a:chOff x="4894" y="2931"/>
              <a:chExt cx="700" cy="478"/>
            </a:xfrm>
          </p:grpSpPr>
          <p:grpSp>
            <p:nvGrpSpPr>
              <p:cNvPr id="52294" name="Group 70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29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9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29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298" name="Text Box 74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299" name="Text Box 75"/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2300" name="AutoShape 76"/>
          <p:cNvSpPr>
            <a:spLocks noChangeArrowheads="1"/>
          </p:cNvSpPr>
          <p:nvPr/>
        </p:nvSpPr>
        <p:spPr bwMode="auto">
          <a:xfrm>
            <a:off x="3775506" y="3336325"/>
            <a:ext cx="3462337" cy="55687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النسب متساوية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طول الضلع يتناسب مع طول المحيط</a:t>
            </a:r>
            <a:endParaRPr lang="en-US" sz="2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306" name="AutoShape 82"/>
          <p:cNvSpPr>
            <a:spLocks noChangeArrowheads="1"/>
          </p:cNvSpPr>
          <p:nvPr/>
        </p:nvSpPr>
        <p:spPr bwMode="auto">
          <a:xfrm>
            <a:off x="4146539" y="6172925"/>
            <a:ext cx="3749675" cy="61372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النسب غير متساوية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طول الضلع لا تتناسب مع المساحة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2307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15268"/>
              </p:ext>
            </p:extLst>
          </p:nvPr>
        </p:nvGraphicFramePr>
        <p:xfrm>
          <a:off x="1774825" y="4228397"/>
          <a:ext cx="8497888" cy="986473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طول الضلع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المساحة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330" name="Text Box 106"/>
          <p:cNvSpPr txBox="1">
            <a:spLocks noChangeArrowheads="1"/>
          </p:cNvSpPr>
          <p:nvPr/>
        </p:nvSpPr>
        <p:spPr bwMode="auto">
          <a:xfrm>
            <a:off x="7753352" y="477212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331" name="Text Box 107"/>
          <p:cNvSpPr txBox="1">
            <a:spLocks noChangeArrowheads="1"/>
          </p:cNvSpPr>
          <p:nvPr/>
        </p:nvSpPr>
        <p:spPr bwMode="auto">
          <a:xfrm>
            <a:off x="6383339" y="475773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332" name="Text Box 108"/>
          <p:cNvSpPr txBox="1">
            <a:spLocks noChangeArrowheads="1"/>
          </p:cNvSpPr>
          <p:nvPr/>
        </p:nvSpPr>
        <p:spPr bwMode="auto">
          <a:xfrm>
            <a:off x="4866219" y="4772129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333" name="Text Box 109"/>
          <p:cNvSpPr txBox="1">
            <a:spLocks noChangeArrowheads="1"/>
          </p:cNvSpPr>
          <p:nvPr/>
        </p:nvSpPr>
        <p:spPr bwMode="auto">
          <a:xfrm>
            <a:off x="3549427" y="476393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334" name="Text Box 110"/>
          <p:cNvSpPr txBox="1">
            <a:spLocks noChangeArrowheads="1"/>
          </p:cNvSpPr>
          <p:nvPr/>
        </p:nvSpPr>
        <p:spPr bwMode="auto">
          <a:xfrm>
            <a:off x="2063750" y="476481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2335" name="Group 111"/>
          <p:cNvGrpSpPr>
            <a:grpSpLocks/>
          </p:cNvGrpSpPr>
          <p:nvPr/>
        </p:nvGrpSpPr>
        <p:grpSpPr bwMode="auto">
          <a:xfrm>
            <a:off x="8596313" y="5346702"/>
            <a:ext cx="1676400" cy="771525"/>
            <a:chOff x="4504" y="2886"/>
            <a:chExt cx="1056" cy="486"/>
          </a:xfrm>
        </p:grpSpPr>
        <p:sp>
          <p:nvSpPr>
            <p:cNvPr id="52336" name="AutoShape 11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337" name="Group 113"/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52338" name="Group 11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339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40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4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342" name="Text Box 11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343" name="Text Box 11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344" name="Group 120"/>
          <p:cNvGrpSpPr>
            <a:grpSpLocks/>
          </p:cNvGrpSpPr>
          <p:nvPr/>
        </p:nvGrpSpPr>
        <p:grpSpPr bwMode="auto">
          <a:xfrm>
            <a:off x="6988176" y="5360989"/>
            <a:ext cx="1635125" cy="771525"/>
            <a:chOff x="3442" y="2886"/>
            <a:chExt cx="1030" cy="486"/>
          </a:xfrm>
        </p:grpSpPr>
        <p:sp>
          <p:nvSpPr>
            <p:cNvPr id="52345" name="AutoShape 12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346" name="Group 122"/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52347" name="Group 12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348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4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50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351" name="Text Box 12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352" name="Text Box 128"/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353" name="Group 129"/>
          <p:cNvGrpSpPr>
            <a:grpSpLocks/>
          </p:cNvGrpSpPr>
          <p:nvPr/>
        </p:nvGrpSpPr>
        <p:grpSpPr bwMode="auto">
          <a:xfrm>
            <a:off x="5304634" y="5359402"/>
            <a:ext cx="1660525" cy="771525"/>
            <a:chOff x="2336" y="2886"/>
            <a:chExt cx="1046" cy="486"/>
          </a:xfrm>
        </p:grpSpPr>
        <p:sp>
          <p:nvSpPr>
            <p:cNvPr id="52354" name="AutoShape 130"/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355" name="Group 131"/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52356" name="Group 132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357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58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59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360" name="Text Box 136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361" name="Text Box 137"/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362" name="Group 138"/>
          <p:cNvGrpSpPr>
            <a:grpSpLocks/>
          </p:cNvGrpSpPr>
          <p:nvPr/>
        </p:nvGrpSpPr>
        <p:grpSpPr bwMode="auto">
          <a:xfrm>
            <a:off x="3675493" y="5363958"/>
            <a:ext cx="1647825" cy="771525"/>
            <a:chOff x="1256" y="2886"/>
            <a:chExt cx="1038" cy="486"/>
          </a:xfrm>
        </p:grpSpPr>
        <p:sp>
          <p:nvSpPr>
            <p:cNvPr id="52363" name="AutoShape 139"/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364" name="Group 140"/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52365" name="Group 141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366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6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6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369" name="Text Box 145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370" name="Text Box 146"/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371" name="Group 147"/>
          <p:cNvGrpSpPr>
            <a:grpSpLocks/>
          </p:cNvGrpSpPr>
          <p:nvPr/>
        </p:nvGrpSpPr>
        <p:grpSpPr bwMode="auto">
          <a:xfrm>
            <a:off x="1956230" y="5338557"/>
            <a:ext cx="1649412" cy="771525"/>
            <a:chOff x="167" y="2887"/>
            <a:chExt cx="1039" cy="486"/>
          </a:xfrm>
        </p:grpSpPr>
        <p:sp>
          <p:nvSpPr>
            <p:cNvPr id="52372" name="AutoShape 148"/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2373" name="Group 149"/>
            <p:cNvGrpSpPr>
              <a:grpSpLocks/>
            </p:cNvGrpSpPr>
            <p:nvPr/>
          </p:nvGrpSpPr>
          <p:grpSpPr bwMode="auto">
            <a:xfrm>
              <a:off x="495" y="2895"/>
              <a:ext cx="700" cy="478"/>
              <a:chOff x="4894" y="2931"/>
              <a:chExt cx="700" cy="478"/>
            </a:xfrm>
          </p:grpSpPr>
          <p:grpSp>
            <p:nvGrpSpPr>
              <p:cNvPr id="52374" name="Group 150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2375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76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377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378" name="Text Box 154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2379" name="Text Box 155"/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B24C24A-2595-8E66-E62E-DEDB2488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825" y="-11907"/>
            <a:ext cx="3073175" cy="4881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AAE9981-43AD-3FA6-1E57-25BC2F406C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3F9A23-13BB-E18E-7F0A-B89E7FE0E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633" y="71351"/>
            <a:ext cx="4603908" cy="66363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860B80-63B4-CA6E-67AA-533AC11B05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E0AB6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10694" y="798565"/>
            <a:ext cx="2761456" cy="55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B399DA-1700-95D3-17E2-1874150E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E0AB6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8842" y="3595336"/>
            <a:ext cx="2487691" cy="59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59E9FD-A7CC-EB77-4A37-29DE09424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57" y="1059480"/>
            <a:ext cx="1443039" cy="1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5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5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5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5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0" grpId="0"/>
      <p:bldP spid="52251" grpId="0"/>
      <p:bldP spid="52252" grpId="0"/>
      <p:bldP spid="52253" grpId="0"/>
      <p:bldP spid="52254" grpId="0"/>
      <p:bldP spid="52300" grpId="0" animBg="1"/>
      <p:bldP spid="52306" grpId="0" animBg="1"/>
      <p:bldP spid="52330" grpId="0"/>
      <p:bldP spid="52331" grpId="0"/>
      <p:bldP spid="52332" grpId="0"/>
      <p:bldP spid="52333" grpId="0"/>
      <p:bldP spid="52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8802008" y="2917424"/>
            <a:ext cx="1257300" cy="604838"/>
            <a:chOff x="4504" y="2886"/>
            <a:chExt cx="1056" cy="508"/>
          </a:xfrm>
        </p:grpSpPr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849" y="2894"/>
              <a:ext cx="700" cy="500"/>
              <a:chOff x="4894" y="2931"/>
              <a:chExt cx="700" cy="500"/>
            </a:xfrm>
          </p:grpSpPr>
          <p:grpSp>
            <p:nvGrpSpPr>
              <p:cNvPr id="51234" name="Group 34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1,4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0,5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7326725" y="2937085"/>
            <a:ext cx="1282304" cy="604838"/>
            <a:chOff x="3395" y="2886"/>
            <a:chExt cx="1077" cy="508"/>
          </a:xfrm>
        </p:grpSpPr>
        <p:sp>
          <p:nvSpPr>
            <p:cNvPr id="51241" name="AutoShape 41"/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3761" y="2894"/>
              <a:ext cx="700" cy="500"/>
              <a:chOff x="4894" y="2931"/>
              <a:chExt cx="700" cy="500"/>
            </a:xfrm>
          </p:grpSpPr>
          <p:grpSp>
            <p:nvGrpSpPr>
              <p:cNvPr id="51243" name="Group 43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500"/>
                <a:chOff x="3742" y="2341"/>
                <a:chExt cx="363" cy="500"/>
              </a:xfrm>
            </p:grpSpPr>
            <p:sp>
              <p:nvSpPr>
                <p:cNvPr id="512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2,5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60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47" name="Text Box 47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3395" y="2956"/>
              <a:ext cx="5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0,04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>
            <a:off x="5778380" y="2924317"/>
            <a:ext cx="1367270" cy="604837"/>
            <a:chOff x="2328" y="2886"/>
            <a:chExt cx="1063" cy="508"/>
          </a:xfrm>
        </p:grpSpPr>
        <p:sp>
          <p:nvSpPr>
            <p:cNvPr id="51250" name="AutoShape 50"/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51" name="Group 51"/>
            <p:cNvGrpSpPr>
              <a:grpSpLocks/>
            </p:cNvGrpSpPr>
            <p:nvPr/>
          </p:nvGrpSpPr>
          <p:grpSpPr bwMode="auto">
            <a:xfrm>
              <a:off x="2671" y="2894"/>
              <a:ext cx="720" cy="500"/>
              <a:chOff x="4894" y="2931"/>
              <a:chExt cx="720" cy="500"/>
            </a:xfrm>
          </p:grpSpPr>
          <p:grpSp>
            <p:nvGrpSpPr>
              <p:cNvPr id="51252" name="Group 52"/>
              <p:cNvGrpSpPr>
                <a:grpSpLocks/>
              </p:cNvGrpSpPr>
              <p:nvPr/>
            </p:nvGrpSpPr>
            <p:grpSpPr bwMode="auto">
              <a:xfrm>
                <a:off x="5059" y="2931"/>
                <a:ext cx="555" cy="500"/>
                <a:chOff x="3742" y="2341"/>
                <a:chExt cx="375" cy="500"/>
              </a:xfrm>
            </p:grpSpPr>
            <p:sp>
              <p:nvSpPr>
                <p:cNvPr id="512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75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3,2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90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56" name="Text Box 56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57" name="Text Box 57"/>
            <p:cNvSpPr txBox="1">
              <a:spLocks noChangeArrowheads="1"/>
            </p:cNvSpPr>
            <p:nvPr/>
          </p:nvSpPr>
          <p:spPr bwMode="auto">
            <a:xfrm>
              <a:off x="2328" y="2993"/>
              <a:ext cx="52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0,04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58" name="Group 58"/>
          <p:cNvGrpSpPr>
            <a:grpSpLocks/>
          </p:cNvGrpSpPr>
          <p:nvPr/>
        </p:nvGrpSpPr>
        <p:grpSpPr bwMode="auto">
          <a:xfrm>
            <a:off x="4235924" y="2908363"/>
            <a:ext cx="1354932" cy="604838"/>
            <a:chOff x="1209" y="2886"/>
            <a:chExt cx="1138" cy="508"/>
          </a:xfrm>
        </p:grpSpPr>
        <p:sp>
          <p:nvSpPr>
            <p:cNvPr id="51259" name="AutoShape 59"/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51260" name="Group 60"/>
            <p:cNvGrpSpPr>
              <a:grpSpLocks/>
            </p:cNvGrpSpPr>
            <p:nvPr/>
          </p:nvGrpSpPr>
          <p:grpSpPr bwMode="auto">
            <a:xfrm>
              <a:off x="1583" y="2894"/>
              <a:ext cx="764" cy="500"/>
              <a:chOff x="4894" y="2931"/>
              <a:chExt cx="764" cy="500"/>
            </a:xfrm>
          </p:grpSpPr>
          <p:grpSp>
            <p:nvGrpSpPr>
              <p:cNvPr id="51261" name="Group 61"/>
              <p:cNvGrpSpPr>
                <a:grpSpLocks/>
              </p:cNvGrpSpPr>
              <p:nvPr/>
            </p:nvGrpSpPr>
            <p:grpSpPr bwMode="auto">
              <a:xfrm>
                <a:off x="5060" y="2931"/>
                <a:ext cx="598" cy="500"/>
                <a:chOff x="3742" y="2341"/>
                <a:chExt cx="404" cy="500"/>
              </a:xfrm>
            </p:grpSpPr>
            <p:sp>
              <p:nvSpPr>
                <p:cNvPr id="512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404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4.5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120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6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265" name="Text Box 65"/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266" name="Text Box 66"/>
            <p:cNvSpPr txBox="1">
              <a:spLocks noChangeArrowheads="1"/>
            </p:cNvSpPr>
            <p:nvPr/>
          </p:nvSpPr>
          <p:spPr bwMode="auto">
            <a:xfrm>
              <a:off x="1209" y="2988"/>
              <a:ext cx="5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0.04</a:t>
              </a: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76" name="AutoShape 76"/>
          <p:cNvSpPr>
            <a:spLocks noChangeArrowheads="1"/>
          </p:cNvSpPr>
          <p:nvPr/>
        </p:nvSpPr>
        <p:spPr bwMode="auto">
          <a:xfrm>
            <a:off x="5198730" y="3596617"/>
            <a:ext cx="3796040" cy="537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بما أن النسب غير متساوية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فإن أجرة البريد لا تتناسب مع وزن الرسالة</a:t>
            </a:r>
            <a:endParaRPr lang="ar-SA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B7B597B-F2B2-9469-E8AD-1BF9F44F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3" y="98823"/>
            <a:ext cx="1423556" cy="136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0EA0F0-239F-9D30-552A-638C143C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92" y="204013"/>
            <a:ext cx="3073175" cy="4881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224A9A-B5B5-8BD3-ADD8-B745B8BE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0486" y="751253"/>
            <a:ext cx="2883045" cy="1063469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D9EAAD5-28BF-46F2-1A22-E34F61CA9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717" y="830169"/>
            <a:ext cx="3585231" cy="9000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1E1F53-E93C-0612-E212-44781B27B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9370" y="2128886"/>
            <a:ext cx="4738937" cy="48126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37203CC-A378-CC27-678E-5201CDD502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3350" y="4508726"/>
            <a:ext cx="5405112" cy="51364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35C11B-BAB9-9E48-A183-44583D03AE92}"/>
              </a:ext>
            </a:extLst>
          </p:cNvPr>
          <p:cNvSpPr txBox="1"/>
          <p:nvPr/>
        </p:nvSpPr>
        <p:spPr>
          <a:xfrm>
            <a:off x="7999697" y="5139457"/>
            <a:ext cx="569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لا  ,  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FB93A936-0387-737C-EE7E-FCA5A31D27FC}"/>
              </a:ext>
            </a:extLst>
          </p:cNvPr>
          <p:cNvGrpSpPr>
            <a:grpSpLocks/>
          </p:cNvGrpSpPr>
          <p:nvPr/>
        </p:nvGrpSpPr>
        <p:grpSpPr bwMode="auto">
          <a:xfrm>
            <a:off x="9887696" y="2829662"/>
            <a:ext cx="1257300" cy="660797"/>
            <a:chOff x="4504" y="2839"/>
            <a:chExt cx="1056" cy="555"/>
          </a:xfrm>
        </p:grpSpPr>
        <p:sp>
          <p:nvSpPr>
            <p:cNvPr id="20" name="AutoShape 32">
              <a:extLst>
                <a:ext uri="{FF2B5EF4-FFF2-40B4-BE49-F238E27FC236}">
                  <a16:creationId xmlns:a16="http://schemas.microsoft.com/office/drawing/2014/main" id="{454277B7-4786-FDFE-F442-0D3351DB6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744C63D6-31AF-8CAB-7526-BE0EBA9A6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5" y="2839"/>
              <a:ext cx="818" cy="555"/>
              <a:chOff x="4770" y="2876"/>
              <a:chExt cx="818" cy="555"/>
            </a:xfrm>
          </p:grpSpPr>
          <p:grpSp>
            <p:nvGrpSpPr>
              <p:cNvPr id="23" name="Group 34">
                <a:extLst>
                  <a:ext uri="{FF2B5EF4-FFF2-40B4-BE49-F238E27FC236}">
                    <a16:creationId xmlns:a16="http://schemas.microsoft.com/office/drawing/2014/main" id="{71D8B68A-36C9-ACDA-4A94-99178B71F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4" y="2876"/>
                <a:ext cx="634" cy="555"/>
                <a:chOff x="3676" y="2286"/>
                <a:chExt cx="429" cy="555"/>
              </a:xfrm>
            </p:grpSpPr>
            <p:sp>
              <p:nvSpPr>
                <p:cNvPr id="25" name="Text Box 35">
                  <a:extLst>
                    <a:ext uri="{FF2B5EF4-FFF2-40B4-BE49-F238E27FC236}">
                      <a16:creationId xmlns:a16="http://schemas.microsoft.com/office/drawing/2014/main" id="{CFC255CB-9512-BD2F-A341-5FEA81B8D6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6" y="2286"/>
                  <a:ext cx="419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الأجرة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36">
                  <a:extLst>
                    <a:ext uri="{FF2B5EF4-FFF2-40B4-BE49-F238E27FC236}">
                      <a16:creationId xmlns:a16="http://schemas.microsoft.com/office/drawing/2014/main" id="{D9468A82-91E9-1730-5430-08574B3D3A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5" y="2531"/>
                  <a:ext cx="420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68578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b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الوزن</a:t>
                  </a:r>
                  <a:endParaRPr lang="en-US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37">
                  <a:extLst>
                    <a:ext uri="{FF2B5EF4-FFF2-40B4-BE49-F238E27FC236}">
                      <a16:creationId xmlns:a16="http://schemas.microsoft.com/office/drawing/2014/main" id="{3F190FEC-15C6-93E8-7907-81D6B7E44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5" y="2571"/>
                  <a:ext cx="328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ar-SA" sz="135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Text Box 38">
                <a:extLst>
                  <a:ext uri="{FF2B5EF4-FFF2-40B4-BE49-F238E27FC236}">
                    <a16:creationId xmlns:a16="http://schemas.microsoft.com/office/drawing/2014/main" id="{A344F30D-425E-06A0-5B16-56FF41BEA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0" y="3024"/>
                <a:ext cx="31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85783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ECCD05DA-B71D-E348-D74F-624636179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3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685783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5EED39F-BCC6-455E-0B24-1B02CE4578A4}"/>
              </a:ext>
            </a:extLst>
          </p:cNvPr>
          <p:cNvSpPr txBox="1"/>
          <p:nvPr/>
        </p:nvSpPr>
        <p:spPr>
          <a:xfrm>
            <a:off x="6035040" y="5139457"/>
            <a:ext cx="1999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لا النسب غير متساوية 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A828E96-6BD0-A4BF-0E3A-D2B5B2385833}"/>
              </a:ext>
            </a:extLst>
          </p:cNvPr>
          <p:cNvSpPr txBox="1"/>
          <p:nvPr/>
        </p:nvSpPr>
        <p:spPr>
          <a:xfrm>
            <a:off x="4527947" y="5611463"/>
            <a:ext cx="5597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لأنه لا يوجد علاقة متناسبة بين الأجرة والوزن أي لا توجد نسبة ثابتة نستخدمها لإيجاد أجرة رسالة وزنها 150 جراماً  ,  كما أن الأجرة لا تتزايد بمقدار ثابت رغم تزايد الوزن بمقدار ثابت . 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6" grpId="0" animBg="1"/>
      <p:bldP spid="12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MC\Documents\فاصل تاكد1.png">
            <a:extLst>
              <a:ext uri="{FF2B5EF4-FFF2-40B4-BE49-F238E27FC236}">
                <a16:creationId xmlns:a16="http://schemas.microsoft.com/office/drawing/2014/main" id="{F213D4AD-5823-435B-618C-7F692550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56" y="1069255"/>
            <a:ext cx="6858000" cy="46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5">
            <a:extLst>
              <a:ext uri="{FF2B5EF4-FFF2-40B4-BE49-F238E27FC236}">
                <a16:creationId xmlns:a16="http://schemas.microsoft.com/office/drawing/2014/main" id="{B529EDC3-8AEE-6CFF-AAEC-D11A3F93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961" y="3087100"/>
            <a:ext cx="3781413" cy="47424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4545"/>
      </p:ext>
    </p:extLst>
  </p:cSld>
  <p:clrMapOvr>
    <a:masterClrMapping/>
  </p:clrMapOvr>
</p:sld>
</file>

<file path=ppt/theme/theme1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864</Words>
  <Application>Microsoft Office PowerPoint</Application>
  <PresentationFormat>شاشة عريضة</PresentationFormat>
  <Paragraphs>326</Paragraphs>
  <Slides>14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3_تصميم افتراضي</vt:lpstr>
      <vt:lpstr>4_تصميم افتراضي</vt:lpstr>
      <vt:lpstr>تصميم افتراضي</vt:lpstr>
      <vt:lpstr>24_سمة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66</cp:revision>
  <dcterms:created xsi:type="dcterms:W3CDTF">2022-10-12T16:03:33Z</dcterms:created>
  <dcterms:modified xsi:type="dcterms:W3CDTF">2022-10-18T08:55:26Z</dcterms:modified>
</cp:coreProperties>
</file>