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7" r:id="rId1"/>
    <p:sldMasterId id="2147483724" r:id="rId2"/>
    <p:sldMasterId id="2147483782" r:id="rId3"/>
    <p:sldMasterId id="2147483794" r:id="rId4"/>
    <p:sldMasterId id="2147483842" r:id="rId5"/>
    <p:sldMasterId id="2147483854" r:id="rId6"/>
    <p:sldMasterId id="2147483890" r:id="rId7"/>
    <p:sldMasterId id="2147483902" r:id="rId8"/>
    <p:sldMasterId id="2147483950" r:id="rId9"/>
    <p:sldMasterId id="2147483979" r:id="rId10"/>
    <p:sldMasterId id="2147483991" r:id="rId11"/>
    <p:sldMasterId id="2147484079" r:id="rId12"/>
    <p:sldMasterId id="2147484091" r:id="rId13"/>
    <p:sldMasterId id="2147484103" r:id="rId14"/>
    <p:sldMasterId id="2147484115" r:id="rId15"/>
  </p:sldMasterIdLst>
  <p:notesMasterIdLst>
    <p:notesMasterId r:id="rId55"/>
  </p:notesMasterIdLst>
  <p:sldIdLst>
    <p:sldId id="363" r:id="rId16"/>
    <p:sldId id="2647" r:id="rId17"/>
    <p:sldId id="4167" r:id="rId18"/>
    <p:sldId id="4189" r:id="rId19"/>
    <p:sldId id="4179" r:id="rId20"/>
    <p:sldId id="4169" r:id="rId21"/>
    <p:sldId id="309" r:id="rId22"/>
    <p:sldId id="310" r:id="rId23"/>
    <p:sldId id="369" r:id="rId24"/>
    <p:sldId id="263" r:id="rId25"/>
    <p:sldId id="273" r:id="rId26"/>
    <p:sldId id="266" r:id="rId27"/>
    <p:sldId id="541" r:id="rId28"/>
    <p:sldId id="4182" r:id="rId29"/>
    <p:sldId id="264" r:id="rId30"/>
    <p:sldId id="319" r:id="rId31"/>
    <p:sldId id="542" r:id="rId32"/>
    <p:sldId id="277" r:id="rId33"/>
    <p:sldId id="303" r:id="rId34"/>
    <p:sldId id="313" r:id="rId35"/>
    <p:sldId id="314" r:id="rId36"/>
    <p:sldId id="278" r:id="rId37"/>
    <p:sldId id="304" r:id="rId38"/>
    <p:sldId id="305" r:id="rId39"/>
    <p:sldId id="543" r:id="rId40"/>
    <p:sldId id="544" r:id="rId41"/>
    <p:sldId id="545" r:id="rId42"/>
    <p:sldId id="4183" r:id="rId43"/>
    <p:sldId id="4185" r:id="rId44"/>
    <p:sldId id="322" r:id="rId45"/>
    <p:sldId id="323" r:id="rId46"/>
    <p:sldId id="531" r:id="rId47"/>
    <p:sldId id="532" r:id="rId48"/>
    <p:sldId id="533" r:id="rId49"/>
    <p:sldId id="281" r:id="rId50"/>
    <p:sldId id="534" r:id="rId51"/>
    <p:sldId id="2593" r:id="rId52"/>
    <p:sldId id="2646" r:id="rId53"/>
    <p:sldId id="256" r:id="rId5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D60093"/>
    <a:srgbClr val="FF0AA4"/>
    <a:srgbClr val="93FFFF"/>
    <a:srgbClr val="A7FFFF"/>
    <a:srgbClr val="D1FFFF"/>
    <a:srgbClr val="FFFF99"/>
    <a:srgbClr val="FFD9FF"/>
    <a:srgbClr val="66FFFF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4222" autoAdjust="0"/>
    <p:restoredTop sz="95256" autoAdjust="0"/>
  </p:normalViewPr>
  <p:slideViewPr>
    <p:cSldViewPr>
      <p:cViewPr varScale="1">
        <p:scale>
          <a:sx n="86" d="100"/>
          <a:sy n="86" d="100"/>
        </p:scale>
        <p:origin x="134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0AA7D8-6AD2-414E-9DCF-CB0E4F639865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8FE90C-1843-4B70-97FF-E254C0B92A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592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SA" sz="1200" b="0" i="0" u="none" strike="noStrike" baseline="0">
                <a:solidFill>
                  <a:srgbClr val="0033FF"/>
                </a:solidFill>
                <a:latin typeface="AXtManalBLack"/>
              </a:rPr>
              <a:t></a:t>
            </a:r>
          </a:p>
          <a:p>
            <a:pPr algn="r"/>
            <a:r>
              <a:rPr lang="ar-SA" sz="1200" b="0" i="0" u="none" strike="noStrike" baseline="0">
                <a:solidFill>
                  <a:srgbClr val="000000"/>
                </a:solidFill>
                <a:latin typeface="Lotus-Light"/>
              </a:rPr>
              <a:t>اطلب إلى الطلاب نسخ المستقيمات</a:t>
            </a:r>
          </a:p>
          <a:p>
            <a:pPr algn="r"/>
            <a:r>
              <a:rPr lang="ar-SA" sz="1200" b="0" i="0" u="none" strike="noStrike" baseline="0">
                <a:solidFill>
                  <a:srgbClr val="000000"/>
                </a:solidFill>
                <a:latin typeface="Lotus-Light"/>
              </a:rPr>
              <a:t>في النشاط، وافترض أن قياس كلٍّ</a:t>
            </a:r>
          </a:p>
          <a:p>
            <a:pPr algn="r"/>
            <a:r>
              <a:rPr lang="ar-SA" sz="1200" b="0" i="0" u="none" strike="noStrike" baseline="0">
                <a:solidFill>
                  <a:srgbClr val="000000"/>
                </a:solidFill>
                <a:latin typeface="Lotus-Light"/>
              </a:rPr>
              <a:t>من الزاويتين في رسوماتهم هو ٦٠ °.</a:t>
            </a:r>
          </a:p>
          <a:p>
            <a:pPr algn="r"/>
            <a:r>
              <a:rPr lang="ar-SA" sz="1200" b="0" i="0" u="none" strike="noStrike" baseline="0">
                <a:solidFill>
                  <a:srgbClr val="000000"/>
                </a:solidFill>
                <a:latin typeface="Lotus-Light"/>
              </a:rPr>
              <a:t>ويمكنهم استعمال المستقيمات</a:t>
            </a:r>
          </a:p>
          <a:p>
            <a:pPr algn="r"/>
            <a:r>
              <a:rPr lang="ar-SA" sz="1200" b="0" i="0" u="none" strike="noStrike" baseline="0">
                <a:solidFill>
                  <a:srgbClr val="000000"/>
                </a:solidFill>
                <a:latin typeface="Lotus-Light"/>
              </a:rPr>
              <a:t>في كراساتهم لتساعدهم على رسم</a:t>
            </a:r>
          </a:p>
          <a:p>
            <a:pPr algn="r"/>
            <a:r>
              <a:rPr lang="ar-SA" sz="1200" b="0" i="0" u="none" strike="noStrike" baseline="0">
                <a:solidFill>
                  <a:srgbClr val="000000"/>
                </a:solidFill>
                <a:latin typeface="Lotus-Light"/>
              </a:rPr>
              <a:t>مستقيمين متوازيين. كما يمكنهم</a:t>
            </a:r>
          </a:p>
          <a:p>
            <a:pPr algn="l"/>
            <a:r>
              <a:rPr lang="ar-SA" sz="1200" b="0" i="0" u="none" strike="noStrike" baseline="0">
                <a:solidFill>
                  <a:srgbClr val="000000"/>
                </a:solidFill>
                <a:latin typeface="Lotus-Light"/>
              </a:rPr>
              <a:t>استعمال المنقلة لإيجاد القياسات</a:t>
            </a:r>
          </a:p>
          <a:p>
            <a:pPr algn="l"/>
            <a:r>
              <a:rPr lang="ar-SA" sz="1200" b="0" i="0" u="none" strike="noStrike" baseline="0">
                <a:solidFill>
                  <a:srgbClr val="000000"/>
                </a:solidFill>
                <a:latin typeface="Lotus-Light"/>
              </a:rPr>
              <a:t>الحقيقية للزوايا، وتكرار النشاط.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FE90C-1843-4B70-97FF-E254C0B92A2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19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الزاوية س تقابل الزاوية 88° بالرأس</a:t>
            </a:r>
            <a:endParaRPr lang="en-US" sz="10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 &lt; س = ............................. °                             ق &lt; س = .........° - 77° = ....... °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518BC-30D4-4116-B19E-32333BC945AE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4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حل-عقيل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FE90C-1843-4B70-97FF-E254C0B92A2C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114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الزاويتان متجاورتان على خط مستقيم – متكاملتان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ar-SA" sz="1200" b="0" i="0" u="none" strike="noStrike" baseline="0">
                <a:solidFill>
                  <a:srgbClr val="FF00FF"/>
                </a:solidFill>
                <a:latin typeface="Lotus-Light"/>
              </a:rPr>
              <a:t>.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518BC-30D4-4116-B19E-32333BC945AE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7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الزاوية س تقابل الزاوية 88° بالرأس</a:t>
            </a:r>
            <a:endParaRPr lang="en-US" sz="10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 &lt; س = ............................. °                             ق &lt; س = .........° - 77° = ....... °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518BC-30D4-4116-B19E-32333BC945AE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4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2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0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825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C0F57C-7DAA-F3C3-83C8-2EE7C4D3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4DC605-80D3-BFF1-602D-74D7BAF88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BA0342-02F8-7EAE-1AE0-BAEB6932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68E824-D3D4-E84D-32D7-98C1651B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E39EA3-35AF-DD2A-A7BD-886D3DF8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022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CC7933-3AC5-8532-DCB5-6C0D0249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FEF319-7840-8D97-3EB5-A88A574F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AB692C-9084-9444-F0EE-B51B6A8C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F1627A-F80E-212D-7135-323EE009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C028A5-E76B-7A3C-4834-11734B1A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5638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865E27-A6D8-0F56-6109-7213718D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C0B3B32-56D9-EF43-D690-4FFE4F7E6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6DC84F-B0DA-B639-5498-C0D06E2EB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24BEA0-538F-9A82-1368-B4716269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65DBBF-EB40-88DE-7C67-30C5FE33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8C19C8-ECCE-F72D-EE42-EFFEE430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9053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540FC3-F1AA-7F00-70DA-FA91E865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DCF0C5-6D61-6CBC-F35F-F1FA9EB67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EE3101-E504-4C1D-3BDB-B1D47C0E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B2ED71E-F29E-FE45-9BEE-5189245AF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E9B3BBD-A535-CFE5-AC16-C59148F16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C00A9AB-C0BD-165D-89CD-F046EFAD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F856D27-17CA-7607-1A66-50158EB0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2E09EC-E7FF-A64E-C319-CBDBDC6A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24347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92BC53-54A3-D17B-E00C-04130739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D46AE2D-580C-EA2F-42DD-788EEBE3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DF1D983-383F-C25C-7419-873FE55A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9033C9F-A599-0478-B858-427E95B8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1709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FD20522-D7FC-925D-0751-CA0CD34F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8EF25C8-14B2-52F8-A1B7-D88143FD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047BC0-E751-946D-EAB4-B2D95FBB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840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4798BD-95C3-5AC3-164F-428CC9DD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8AD6CF-C57B-3D85-03B6-1B180C8D5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2C179E-C61F-9963-B617-A7913D8BF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7D543F-FC02-FC20-B7D4-9FE8C489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4D804B-08DC-E946-0F4F-5A6123C3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3CAE29-45D5-8625-9CEB-99341D75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3002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4299EA-4CE7-CA24-F913-0B3A4473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0B3DFA6-9623-AD35-DD39-70F9A64A0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060F99-0AF2-B160-1817-DE2E112A7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754278-E58B-A30B-EE96-D8219AF2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D4023CC-D07F-9BEF-292B-0D9AC087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5999EA-6D9A-CBC6-23F2-FF541FE9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6304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DBE14C-8180-6FCD-1AC1-BB3AC8AF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AB71BA-7B43-7EB7-7CD6-D715EAC99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30E3B7-CABA-5603-E4F1-2EC356E5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D3A15A-F8DD-5186-F6D7-2A08A6DD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A93B52-0301-63AB-6764-036CDE33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485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EACF671-BDCB-9B10-D809-670FE65EC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B97429A-37EA-825E-26BD-FEF6BCE2E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887FEA-BF92-4087-616B-C84B7050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17011D-6345-B7E1-33D1-63114D08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BFC729-E970-B18B-6A01-A1087A1B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576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6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9393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4407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423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2438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526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3007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0128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6312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454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829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17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38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2156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50BC1-278B-4C80-BC6B-C206E041A37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60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03A9-6837-4C51-8548-D1B5B3DFCE7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119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CF9E-5512-4611-876C-8CE0A79794B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1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A5EE-BB09-43B6-B48B-7C41A8DE058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9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95535-32A1-4320-B927-6F00CAED0FD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238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8ACAF-12E4-405D-86C3-41E0EDD3569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07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62061-E4FC-470D-A478-8643B91E4D0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258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3310E-3E2D-45FD-82AF-A57D8E2192D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31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0E302-4125-4E90-91E4-8F713E10F25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3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6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3022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55846-1496-43AB-A40F-900785F05BD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71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6A5A6-B159-417A-B093-86EB4AF321A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536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4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502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619671" cy="68580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34315"/>
            <a:ext cx="7560000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1" y="4442899"/>
            <a:ext cx="108745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711747" y="6602899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35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6326" y="1682824"/>
            <a:ext cx="1584176" cy="26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08504" cy="110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79884" y="1802824"/>
            <a:ext cx="1440160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433" y="1916955"/>
            <a:ext cx="1296144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16784" y="1802824"/>
            <a:ext cx="1440160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3226" y="1922827"/>
            <a:ext cx="1296144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4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185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000" y="239400"/>
            <a:ext cx="8784000" cy="637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23740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000" y="590008"/>
            <a:ext cx="7704000" cy="5708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9927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1" y="2180863"/>
            <a:ext cx="4217146" cy="3080977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7764" y="2308197"/>
            <a:ext cx="2952328" cy="2540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4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46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55776" y="1685331"/>
            <a:ext cx="2772000" cy="46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3752" y="1685331"/>
            <a:ext cx="1835776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733752" y="3989075"/>
            <a:ext cx="1835776" cy="230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4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351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11760" y="5253204"/>
            <a:ext cx="2160240" cy="1604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1"/>
            <a:ext cx="2160240" cy="160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760" y="0"/>
            <a:ext cx="216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240" y="1578000"/>
            <a:ext cx="216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60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05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8645"/>
            <a:ext cx="3394308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7" y="1925233"/>
            <a:ext cx="3104295" cy="2847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4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722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3853913"/>
            <a:ext cx="9144000" cy="3004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697" y="2070578"/>
            <a:ext cx="1298551" cy="2990604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994588" y="2323780"/>
            <a:ext cx="1143174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10528" y="2784806"/>
            <a:ext cx="1298551" cy="2990604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84419" y="3055713"/>
            <a:ext cx="1143174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00359" y="1844491"/>
            <a:ext cx="1298551" cy="2990604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74250" y="2115399"/>
            <a:ext cx="1143174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90189" y="3126695"/>
            <a:ext cx="1298551" cy="2990604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4080" y="3397603"/>
            <a:ext cx="1143174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4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825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9" y="1508787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3" y="1796668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08921" y="1734658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7907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4108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78263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13133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2888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55602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0756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47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214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1270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99702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2388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3041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81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87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419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02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02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01" y="609692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47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52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949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259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75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89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654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5580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548916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6464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39081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284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9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69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6435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4470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30105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64413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62894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362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8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0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67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3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39" y="273730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18" y="273730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60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62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8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6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2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85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448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27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38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4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0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1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85" y="60966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3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74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4B4B0-2F31-4B36-8008-9B5EE295503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73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B027C-40EC-4C8F-9FA3-18736344EBE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29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09796-4F63-46F9-8AE5-E18C9CB4DD7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24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87607-047C-4E2C-98B6-7856E9CC5B2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5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959DE-9B34-427A-ACFD-F1293A800E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10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844A-0A47-439D-A3DE-4D3B1EE6775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35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3D4BB-1EE7-4EE5-AB49-593D90546E0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1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83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53A6A-4C0C-490D-B490-404788658A3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1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E7FB9-D9D1-4A95-802E-40EB71F4FFC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0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5029C-A360-4F1F-9406-78468782FEE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08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95C08-8CCA-48DF-941D-99CEDD2EAF0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41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F6D69-32BE-46C6-B907-1133FEF5481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81052-ED26-42AA-BB16-80B695F4A6F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2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260E3-FB92-4224-AA10-21A235C981F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81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D028-87C3-415D-ACEB-3330B8D7EFB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6EEA7-F606-45BC-8C39-AFC124418CA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9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FFC41-E209-4387-9916-5584597E889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55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55" y="273733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34" y="273733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79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CC3F6-5486-456A-9890-95D0794B288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40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E098B-246F-4C8B-9AD8-9FBEF24B984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62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387-C5DF-4919-B9FE-C309DFA4C26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65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B7667-8A31-46E2-AA10-10D97097BF9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9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51D76-8BC7-42A5-BACF-917FD520CB6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13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4034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4987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162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3207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547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88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6281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820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3830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4740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6303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82138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594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4660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689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475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49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13392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820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6613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99024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5697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7147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569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697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5012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6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1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68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13598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52253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206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556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4460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811861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9082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46032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597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637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13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864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50390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72365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27971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85228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85273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951066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84585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6355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EA68D5-58CE-C7D1-88F3-1BB279A1A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644C74-315B-4C52-7435-7032C78D1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F4439C-90F0-4F09-F7BB-5ADB43C7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2D0D07-0DE1-2022-AD9C-8624F694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E0A839-EF33-57B8-015C-17981813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891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5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 rtl="0"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5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5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 rtl="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 rtl="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44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BB53F0-E381-4976-AA97-CB87AC5A280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2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228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2331" indent="-72331" algn="r" defTabSz="289322" rtl="1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defTabSz="289322" rtl="0" eaLnBrk="0" fontAlgn="base" hangingPunct="0"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08496" indent="-108496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44CAE7-D8DC-46A8-8F39-203E44A36BA1}" type="datetimeFigureOut">
              <a:rPr lang="ar-SA" smtClean="0"/>
              <a:pPr/>
              <a:t>25/05/45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7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2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 rtl="0"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2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2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 rtl="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 rtl="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1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F5B9A4-16B6-4AA0-AA96-F2161B37F342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2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4CB16A-D4C1-425C-8C09-B0B409FBC78E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1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613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46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68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44CAE7-D8DC-46A8-8F39-203E44A36BA1}" type="datetimeFigureOut">
              <a:rPr lang="ar-SA" smtClean="0">
                <a:solidFill>
                  <a:srgbClr val="696464"/>
                </a:solidFill>
              </a:rPr>
              <a:pPr/>
              <a:t>25/05/45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AB18ED-758E-444F-BACD-9C61B0F485F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6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84B89A6-771B-1FD3-5331-FEAA9B01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621A98-4BFA-1C02-1B48-3BC3AEEA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FCBE01-1EAF-BA07-F575-054876F08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F7395-EBFE-F227-FEA4-B4D6B73F6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3FAF0E-AAAF-2B2C-FC34-4D6012FEB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443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111.xml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microsoft.com/office/2007/relationships/hdphoto" Target="../media/hdphoto1.wdp"/><Relationship Id="rId5" Type="http://schemas.openxmlformats.org/officeDocument/2006/relationships/tags" Target="../tags/tag4.xml"/><Relationship Id="rId10" Type="http://schemas.openxmlformats.org/officeDocument/2006/relationships/image" Target="../media/image8.png"/><Relationship Id="rId4" Type="http://schemas.openxmlformats.org/officeDocument/2006/relationships/tags" Target="../tags/tag3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53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5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1.png"/><Relationship Id="rId5" Type="http://schemas.openxmlformats.org/officeDocument/2006/relationships/image" Target="../media/image51.png"/><Relationship Id="rId15" Type="http://schemas.openxmlformats.org/officeDocument/2006/relationships/image" Target="../media/image64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9.png"/><Relationship Id="rId19" Type="http://schemas.openxmlformats.org/officeDocument/2006/relationships/image" Target="../media/image66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9.png"/><Relationship Id="rId3" Type="http://schemas.openxmlformats.org/officeDocument/2006/relationships/image" Target="../media/image50.png"/><Relationship Id="rId7" Type="http://schemas.openxmlformats.org/officeDocument/2006/relationships/image" Target="../media/image65.png"/><Relationship Id="rId12" Type="http://schemas.openxmlformats.org/officeDocument/2006/relationships/image" Target="../media/image7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4.png"/><Relationship Id="rId11" Type="http://schemas.openxmlformats.org/officeDocument/2006/relationships/image" Target="../media/image71.png"/><Relationship Id="rId5" Type="http://schemas.openxmlformats.org/officeDocument/2006/relationships/image" Target="../media/image51.png"/><Relationship Id="rId10" Type="http://schemas.openxmlformats.org/officeDocument/2006/relationships/image" Target="../media/image66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81.png"/><Relationship Id="rId5" Type="http://schemas.openxmlformats.org/officeDocument/2006/relationships/image" Target="../media/image83.png"/><Relationship Id="rId4" Type="http://schemas.openxmlformats.org/officeDocument/2006/relationships/image" Target="../media/image39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3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02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4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8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4.png"/><Relationship Id="rId5" Type="http://schemas.openxmlformats.org/officeDocument/2006/relationships/image" Target="../media/image105.png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9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39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39.png"/><Relationship Id="rId7" Type="http://schemas.openxmlformats.org/officeDocument/2006/relationships/image" Target="../media/image12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4.png"/><Relationship Id="rId7" Type="http://schemas.openxmlformats.org/officeDocument/2006/relationships/image" Target="../media/image11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24.png"/><Relationship Id="rId7" Type="http://schemas.openxmlformats.org/officeDocument/2006/relationships/image" Target="../media/image13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Relationship Id="rId5" Type="http://schemas.openxmlformats.org/officeDocument/2006/relationships/hyperlink" Target="&#1593;&#1604;&#1575;&#1602;&#1575;&#1578;%20&#1575;&#1604;&#1586;&#1608;&#1575;&#1610;&#1575;%20&#1608;%20&#1575;&#1604;&#1605;&#1587;&#1578;&#1602;&#1610;&#1605;&#1575;&#1578;.pptx#-1,20,&#1575;&#1604;&#1578;&#1602;&#1608;&#1610;&#1605;" TargetMode="Externa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6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24" Type="http://schemas.openxmlformats.org/officeDocument/2006/relationships/image" Target="../media/image39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microsoft.com/office/2007/relationships/hdphoto" Target="../media/hdphoto2.wdp"/><Relationship Id="rId14" Type="http://schemas.microsoft.com/office/2007/relationships/hdphoto" Target="../media/hdphoto3.wdp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 descr="黑白色的鸡蛋&#10;&#10;中度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508" r="28948" b="4562"/>
          <a:stretch>
            <a:fillRect/>
          </a:stretch>
        </p:blipFill>
        <p:spPr>
          <a:xfrm>
            <a:off x="2881940" y="2499561"/>
            <a:ext cx="3325352" cy="3275347"/>
          </a:xfrm>
          <a:prstGeom prst="rect">
            <a:avLst/>
          </a:prstGeom>
        </p:spPr>
      </p:pic>
      <p:pic>
        <p:nvPicPr>
          <p:cNvPr id="53" name="图片 52" descr="图片包含 游戏机, 食物, 灯光&#10;&#10;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27631"/>
          <a:stretch>
            <a:fillRect/>
          </a:stretch>
        </p:blipFill>
        <p:spPr>
          <a:xfrm>
            <a:off x="4394533" y="938213"/>
            <a:ext cx="4749467" cy="5143500"/>
          </a:xfrm>
          <a:prstGeom prst="rect">
            <a:avLst/>
          </a:prstGeom>
        </p:spPr>
      </p:pic>
      <p:pic>
        <p:nvPicPr>
          <p:cNvPr id="49" name="图片 48" descr="徽标&#10;&#10;低可信度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6316" r="24902" b="10877"/>
          <a:stretch>
            <a:fillRect/>
          </a:stretch>
        </p:blipFill>
        <p:spPr>
          <a:xfrm>
            <a:off x="3609102" y="1270234"/>
            <a:ext cx="4196015" cy="425918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-17139" y="1985682"/>
            <a:ext cx="4260468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erif Display"/>
                <a:ea typeface="+mn-ea"/>
                <a:cs typeface="A Amine" panose="00000400000000000000" pitchFamily="2" charset="-78"/>
              </a:rPr>
              <a:t>الفصل الخامس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erif Display"/>
                <a:ea typeface="+mn-ea"/>
                <a:cs typeface="A Amine" panose="00000400000000000000" pitchFamily="2" charset="-78"/>
              </a:rPr>
              <a:t> </a:t>
            </a:r>
            <a:r>
              <a:rPr kumimoji="0" lang="ar-SA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62C5"/>
                </a:solidFill>
                <a:effectLst/>
                <a:uLnTx/>
                <a:uFillTx/>
                <a:latin typeface="djadli_Tachkili" panose="02000000000000000000" pitchFamily="2" charset="-78"/>
                <a:ea typeface="+mn-ea"/>
                <a:cs typeface="djadli_Tachkili" panose="02000000000000000000" pitchFamily="2" charset="-78"/>
              </a:rPr>
              <a:t>الهندسة و الاستدلال المكاني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62C5"/>
              </a:solidFill>
              <a:effectLst/>
              <a:uLnTx/>
              <a:uFillTx/>
              <a:latin typeface="djadli_Tachkili" panose="02000000000000000000" pitchFamily="2" charset="-78"/>
              <a:ea typeface="+mn-ea"/>
              <a:cs typeface="djadli_Tachkili" panose="02000000000000000000" pitchFamily="2" charset="-78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64795" y="821480"/>
            <a:ext cx="577516" cy="0"/>
          </a:xfrm>
          <a:prstGeom prst="line">
            <a:avLst/>
          </a:prstGeom>
          <a:ln w="25400">
            <a:solidFill>
              <a:srgbClr val="FF6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619672" y="694522"/>
            <a:ext cx="77943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FF0029"/>
                </a:solidFill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1050" b="1" i="0" u="none" strike="noStrike" kern="1200" cap="none" spc="0" normalizeH="0" baseline="0" noProof="0">
                <a:ln>
                  <a:noFill/>
                </a:ln>
                <a:solidFill>
                  <a:srgbClr val="FF62C5"/>
                </a:solidFill>
                <a:effectLst/>
                <a:uLnTx/>
                <a:uFillTx/>
                <a:latin typeface="DM Serif Display"/>
                <a:ea typeface="+mn-ea"/>
                <a:cs typeface="Arial" pitchFamily="34" charset="0"/>
              </a:rPr>
              <a:t>ثاني متوسط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62C5"/>
              </a:solidFill>
              <a:effectLst/>
              <a:uLnTx/>
              <a:uFillTx/>
              <a:latin typeface="DM Serif Display"/>
              <a:ea typeface="+mn-ea"/>
              <a:cs typeface="Arial" pitchFamily="34" charset="0"/>
            </a:endParaRPr>
          </a:p>
        </p:txBody>
      </p:sp>
      <p:sp>
        <p:nvSpPr>
          <p:cNvPr id="14" name="up-right-arrow_56916"/>
          <p:cNvSpPr/>
          <p:nvPr/>
        </p:nvSpPr>
        <p:spPr>
          <a:xfrm>
            <a:off x="1495855" y="6722167"/>
            <a:ext cx="114332" cy="112836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rgbClr val="FF6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/>
              <a:ea typeface="+mn-ea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4141" y="6858000"/>
            <a:ext cx="1588170" cy="0"/>
          </a:xfrm>
          <a:prstGeom prst="line">
            <a:avLst/>
          </a:prstGeom>
          <a:ln>
            <a:solidFill>
              <a:srgbClr val="FF6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6"/>
          <p:cNvSpPr txBox="1"/>
          <p:nvPr>
            <p:custDataLst>
              <p:tags r:id="rId4"/>
            </p:custDataLst>
          </p:nvPr>
        </p:nvSpPr>
        <p:spPr>
          <a:xfrm>
            <a:off x="1008098" y="5917097"/>
            <a:ext cx="388020" cy="600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3300" b="0" i="0" u="sng" strike="noStrike" kern="1200" cap="none" spc="0" normalizeH="0" baseline="0" noProof="0">
                <a:ln>
                  <a:noFill/>
                </a:ln>
                <a:solidFill>
                  <a:srgbClr val="FF62C5"/>
                </a:solidFill>
                <a:effectLst/>
                <a:uLnTx/>
                <a:uFillTx/>
                <a:latin typeface="DM Serif Display"/>
                <a:ea typeface="+mn-ea"/>
                <a:cs typeface="Arial" pitchFamily="34" charset="0"/>
              </a:rPr>
              <a:t>5</a:t>
            </a:r>
            <a:endParaRPr kumimoji="0" lang="en-US" altLang="zh-CN" sz="3300" b="0" i="0" u="sng" strike="noStrike" kern="1200" cap="none" spc="0" normalizeH="0" baseline="0" noProof="0" dirty="0">
              <a:ln>
                <a:noFill/>
              </a:ln>
              <a:solidFill>
                <a:srgbClr val="FF62C5"/>
              </a:solidFill>
              <a:effectLst/>
              <a:uLnTx/>
              <a:uFillTx/>
              <a:latin typeface="DM Serif Display"/>
              <a:ea typeface="+mn-ea"/>
              <a:cs typeface="Arial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82832" y="6134686"/>
            <a:ext cx="1663676" cy="468560"/>
            <a:chOff x="8271359" y="4988751"/>
            <a:chExt cx="2218235" cy="624746"/>
          </a:xfrm>
        </p:grpSpPr>
        <p:sp>
          <p:nvSpPr>
            <p:cNvPr id="23" name="文本框 22"/>
            <p:cNvSpPr txBox="1"/>
            <p:nvPr/>
          </p:nvSpPr>
          <p:spPr>
            <a:xfrm>
              <a:off x="8285644" y="5305721"/>
              <a:ext cx="2203950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ilroy"/>
                <a:ea typeface="+mn-ea"/>
                <a:cs typeface="Arial" pitchFamily="34" charset="0"/>
              </a:endParaRPr>
            </a:p>
          </p:txBody>
        </p:sp>
        <p:sp>
          <p:nvSpPr>
            <p:cNvPr id="24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8271359" y="4988751"/>
              <a:ext cx="1824571" cy="410369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erif Display"/>
                  <a:ea typeface="+mn-ea"/>
                  <a:cs typeface="Arial" pitchFamily="34" charset="0"/>
                </a:rPr>
                <a:t>التماثل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erif Display"/>
                <a:ea typeface="+mn-ea"/>
                <a:cs typeface="Arial" pitchFamily="34" charset="0"/>
              </a:endParaRPr>
            </a:p>
          </p:txBody>
        </p:sp>
      </p:grpSp>
      <p:sp>
        <p:nvSpPr>
          <p:cNvPr id="45" name="矩形: 圆角 44"/>
          <p:cNvSpPr/>
          <p:nvPr/>
        </p:nvSpPr>
        <p:spPr>
          <a:xfrm>
            <a:off x="525951" y="6081713"/>
            <a:ext cx="388019" cy="388019"/>
          </a:xfrm>
          <a:prstGeom prst="roundRect">
            <a:avLst/>
          </a:prstGeom>
          <a:solidFill>
            <a:srgbClr val="00E8FA"/>
          </a:solidFill>
          <a:ln>
            <a:noFill/>
            <a:prstDash val="solid"/>
          </a:ln>
          <a:effectLst>
            <a:outerShdw blurRad="88900" dist="50800" dir="2700000" algn="tl" rotWithShape="0">
              <a:srgbClr val="00E8FA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/>
              <a:ea typeface="+mn-ea"/>
              <a:cs typeface="+mn-cs"/>
            </a:endParaRPr>
          </a:p>
        </p:txBody>
      </p:sp>
      <p:pic>
        <p:nvPicPr>
          <p:cNvPr id="47" name="图形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716" y="6182478"/>
            <a:ext cx="186488" cy="186488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BA2DC022-E3F6-CECC-2171-4EDC1F4FC9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09545" y="2514267"/>
            <a:ext cx="1795127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1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SKR HEAD1" pitchFamily="2" charset="-78"/>
              </a:rPr>
              <a:t>1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 SS Text Bold" panose="020A0503020102020204" pitchFamily="18" charset="-78"/>
              <a:ea typeface="+mn-ea"/>
              <a:cs typeface="SKR HEAD1" pitchFamily="2" charset="-78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142200" y="384493"/>
            <a:ext cx="4365938" cy="940158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400" kern="0">
                <a:solidFill>
                  <a:srgbClr val="3366FF"/>
                </a:solidFill>
                <a:latin typeface="Arial"/>
                <a:cs typeface="Sultan bold" pitchFamily="2" charset="-78"/>
              </a:rPr>
              <a:t>أجيبي عما يأتي </a:t>
            </a:r>
            <a:endParaRPr lang="ar-SA" sz="4400" b="1" kern="0">
              <a:solidFill>
                <a:srgbClr val="3366FF"/>
              </a:solidFill>
              <a:latin typeface="Arial"/>
              <a:cs typeface="Fana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89691" y="1486942"/>
            <a:ext cx="5225603" cy="457199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sz="2000">
                <a:solidFill>
                  <a:srgbClr val="FF0AA4"/>
                </a:solidFill>
                <a:ea typeface="Times New Roman"/>
                <a:cs typeface="SKR HEAD1" pitchFamily="2" charset="-78"/>
              </a:rPr>
              <a:t>افترض أن قياس زاوية ما هو س درجة . ماقياس الزاوية التي تساوي خمسة أمثال هذه الزاوية ؟ </a:t>
            </a:r>
            <a:endParaRPr lang="ar-SA" sz="2000" kern="0" dirty="0">
              <a:solidFill>
                <a:srgbClr val="FF0AA4"/>
              </a:solidFill>
              <a:latin typeface="Calibri"/>
              <a:cs typeface="SKR HEAD1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4806" y="4634612"/>
            <a:ext cx="4635577" cy="463640"/>
          </a:xfrm>
          <a:prstGeom prst="rect">
            <a:avLst/>
          </a:prstGeom>
          <a:solidFill>
            <a:srgbClr val="93FFFF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sz="2000" b="1">
                <a:solidFill>
                  <a:srgbClr val="0000CC"/>
                </a:solidFill>
                <a:ea typeface="Times New Roman"/>
                <a:cs typeface="Traditional Arabic"/>
              </a:rPr>
              <a:t>أحل المعادلة لايجاد قيمىة س التي تمثل قياس الزاوية الصغرى ثم اضرب تلك القيمة في 5 لايجاد قياس الزاوية الكبرى </a:t>
            </a:r>
            <a:endParaRPr lang="ar-SA" sz="2000" b="1" kern="0" dirty="0">
              <a:solidFill>
                <a:srgbClr val="0000CC"/>
              </a:solidFill>
              <a:latin typeface="Calibri"/>
              <a:cs typeface="Arial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74731" y="2106432"/>
            <a:ext cx="2540358" cy="463640"/>
          </a:xfrm>
          <a:prstGeom prst="rect">
            <a:avLst/>
          </a:prstGeom>
          <a:solidFill>
            <a:srgbClr val="93FFFF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sz="2400" b="1" kern="0">
                <a:solidFill>
                  <a:srgbClr val="0000CC"/>
                </a:solidFill>
                <a:latin typeface="Calibri"/>
                <a:cs typeface="Arial"/>
              </a:rPr>
              <a:t>5 س </a:t>
            </a:r>
            <a:r>
              <a:rPr lang="ar-SA" sz="2400" b="1" kern="0">
                <a:solidFill>
                  <a:srgbClr val="0000CC"/>
                </a:solidFill>
                <a:latin typeface="Calibri"/>
                <a:cs typeface="Al-KsorZulfiMath"/>
              </a:rPr>
              <a:t>°</a:t>
            </a:r>
            <a:endParaRPr lang="ar-SA" sz="2400" b="1" kern="0" dirty="0">
              <a:solidFill>
                <a:srgbClr val="0000CC"/>
              </a:solidFill>
              <a:latin typeface="Calibri"/>
              <a:cs typeface="Arial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9787" y="3488957"/>
            <a:ext cx="5040594" cy="463640"/>
          </a:xfrm>
          <a:prstGeom prst="rect">
            <a:avLst/>
          </a:prstGeom>
          <a:solidFill>
            <a:srgbClr val="93FFFF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sz="2000" b="1">
                <a:solidFill>
                  <a:srgbClr val="0000CC"/>
                </a:solidFill>
                <a:ea typeface="Times New Roman"/>
                <a:cs typeface="Traditional Arabic"/>
              </a:rPr>
              <a:t>س + 5 س = 90  مجموع قياس الزاويتين المتتامتين يساوي 90 </a:t>
            </a:r>
            <a:endParaRPr lang="ar-SA" sz="2000" b="1" kern="0" dirty="0">
              <a:solidFill>
                <a:srgbClr val="0000CC"/>
              </a:solidFill>
              <a:latin typeface="Calibri"/>
              <a:cs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" b="99068" l="2658" r="98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56" y="2338252"/>
            <a:ext cx="1420502" cy="20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6229380" y="3050550"/>
            <a:ext cx="997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2000">
                <a:solidFill>
                  <a:srgbClr val="FF0000"/>
                </a:solidFill>
                <a:latin typeface="Aljazeera" panose="02000000000000000000" pitchFamily="2" charset="-78"/>
                <a:cs typeface="AdvertisingExtraBold" pitchFamily="2" charset="-78"/>
              </a:rPr>
              <a:t>أسئلة البناء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67543" y="2942951"/>
            <a:ext cx="5225603" cy="457199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ar-SA" sz="2000">
                <a:solidFill>
                  <a:srgbClr val="FF0AA4"/>
                </a:solidFill>
                <a:effectLst/>
                <a:latin typeface="Calibri"/>
                <a:ea typeface="Times New Roman"/>
                <a:cs typeface="SKR HEAD1" pitchFamily="2" charset="-78"/>
              </a:rPr>
              <a:t>إذا كانت الزاويتان متتامتين . فما المعادلة التي يمكن كتابتها باستعمال قياس الزاويتين ؟ فسر ذلك . </a:t>
            </a:r>
            <a:endParaRPr lang="en-US" sz="2000">
              <a:solidFill>
                <a:srgbClr val="FF0AA4"/>
              </a:solidFill>
              <a:effectLst/>
              <a:latin typeface="Calibri"/>
              <a:ea typeface="Times New Roman"/>
              <a:cs typeface="SKR HEAD1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805988" y="4127004"/>
            <a:ext cx="3011744" cy="457199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>
              <a:defRPr/>
            </a:pPr>
            <a:r>
              <a:rPr lang="ar-SA" sz="2000">
                <a:solidFill>
                  <a:srgbClr val="FF0AA4"/>
                </a:solidFill>
                <a:ea typeface="Times New Roman"/>
                <a:cs typeface="SKR HEAD1" pitchFamily="2" charset="-78"/>
              </a:rPr>
              <a:t>كيف تستطيع إيجاد قياس كل زاوية ؟ </a:t>
            </a:r>
            <a:endParaRPr lang="ar-SA" sz="2000" kern="0" dirty="0">
              <a:solidFill>
                <a:srgbClr val="FF0AA4"/>
              </a:solidFill>
              <a:latin typeface="Calibri"/>
              <a:cs typeface="SKR HEAD1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911358" y="5272659"/>
            <a:ext cx="4781789" cy="457199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>
              <a:defRPr/>
            </a:pPr>
            <a:r>
              <a:rPr lang="ar-SA" sz="2000">
                <a:solidFill>
                  <a:srgbClr val="FF0AA4"/>
                </a:solidFill>
                <a:ea typeface="Times New Roman"/>
                <a:cs typeface="SKR HEAD1" pitchFamily="2" charset="-78"/>
              </a:rPr>
              <a:t>كيف تتغير المعادلة اذا كانت الزاويتان متكاملتين ؟ فسري ذلك ؟ </a:t>
            </a:r>
            <a:endParaRPr lang="ar-SA" sz="2000" kern="0" dirty="0">
              <a:solidFill>
                <a:srgbClr val="FF0AA4"/>
              </a:solidFill>
              <a:latin typeface="Calibri"/>
              <a:cs typeface="SKR HEAD1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547664" y="5877272"/>
            <a:ext cx="3528392" cy="463640"/>
          </a:xfrm>
          <a:prstGeom prst="rect">
            <a:avLst/>
          </a:prstGeom>
          <a:solidFill>
            <a:srgbClr val="93FFFF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sz="2000" b="1">
                <a:solidFill>
                  <a:srgbClr val="0000CC"/>
                </a:solidFill>
                <a:ea typeface="Times New Roman"/>
                <a:cs typeface="Traditional Arabic"/>
              </a:rPr>
              <a:t>س+5س=180 مجموع قياس الزاويتين المتكاملتين يساوي 180</a:t>
            </a:r>
            <a:endParaRPr lang="ar-SA" sz="2000" b="1" kern="0" dirty="0">
              <a:solidFill>
                <a:srgbClr val="0000CC"/>
              </a:solidFill>
              <a:latin typeface="Calibri"/>
              <a:cs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CDDF7A9-363A-33C5-2B96-07C9F9E5B1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3" grpId="0"/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771800" y="188640"/>
            <a:ext cx="35283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dvertisingBold" pitchFamily="2" charset="-78"/>
              </a:rPr>
              <a:t>أنواع الزوايا الخاصة 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cs typeface="AdvertisingBold" pitchFamily="2" charset="-78"/>
            </a:endParaRPr>
          </a:p>
        </p:txBody>
      </p:sp>
      <p:cxnSp>
        <p:nvCxnSpPr>
          <p:cNvPr id="8" name="رابط مستقيم 7"/>
          <p:cNvCxnSpPr>
            <a:stCxn id="6" idx="2"/>
            <a:endCxn id="6" idx="2"/>
          </p:cNvCxnSpPr>
          <p:nvPr/>
        </p:nvCxnSpPr>
        <p:spPr>
          <a:xfrm>
            <a:off x="4535996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4694671" y="749689"/>
            <a:ext cx="0" cy="288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1665355" y="1037721"/>
            <a:ext cx="6247268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7891860" y="1037721"/>
            <a:ext cx="0" cy="720080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4694671" y="1037721"/>
            <a:ext cx="0" cy="720080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1665354" y="1052736"/>
            <a:ext cx="0" cy="720080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6626440" y="1835885"/>
            <a:ext cx="2371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Sultan bold" pitchFamily="2" charset="-78"/>
              </a:rPr>
              <a:t>الزاويتان المتقابلتان بالرأس</a:t>
            </a:r>
            <a:endParaRPr lang="ar-SA" sz="2400" dirty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cs typeface="Sultan bold" pitchFamily="2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331021" y="1835885"/>
            <a:ext cx="25944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Sultan bold" pitchFamily="2" charset="-78"/>
              </a:rPr>
              <a:t>الزاويتان المتتامتان</a:t>
            </a:r>
            <a:endParaRPr lang="ar-SA" sz="2400" dirty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cs typeface="Sultan bold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96449" y="1835885"/>
            <a:ext cx="22731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Sultan bold" pitchFamily="2" charset="-78"/>
              </a:rPr>
              <a:t>الزاويتان المتكاملتان</a:t>
            </a:r>
            <a:endParaRPr lang="ar-SA" sz="2400" dirty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cs typeface="Sultan bold" pitchFamily="2" charset="-78"/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7884368" y="2599267"/>
            <a:ext cx="0" cy="685717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6626440" y="5827413"/>
            <a:ext cx="1872208" cy="461665"/>
          </a:xfrm>
          <a:prstGeom prst="rect">
            <a:avLst/>
          </a:prstGeom>
          <a:solidFill>
            <a:srgbClr val="CEEAB0"/>
          </a:solidFill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  <a:cs typeface="AL-Mateen" pitchFamily="2" charset="-78"/>
              </a:rPr>
              <a:t>لهما القياس نفسه</a:t>
            </a:r>
            <a:endParaRPr lang="ar-SA" sz="2400" dirty="0">
              <a:solidFill>
                <a:srgbClr val="FF0000"/>
              </a:solidFill>
              <a:cs typeface="AL-Mateen" pitchFamily="2" charset="-78"/>
            </a:endParaRPr>
          </a:p>
        </p:txBody>
      </p:sp>
      <p:cxnSp>
        <p:nvCxnSpPr>
          <p:cNvPr id="42" name="رابط مستقيم 41"/>
          <p:cNvCxnSpPr/>
          <p:nvPr/>
        </p:nvCxnSpPr>
        <p:spPr>
          <a:xfrm flipH="1">
            <a:off x="4694671" y="2297550"/>
            <a:ext cx="18220" cy="644575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1665354" y="2297550"/>
            <a:ext cx="0" cy="644575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7135776" y="4351391"/>
            <a:ext cx="15121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solidFill>
                  <a:srgbClr val="D60093"/>
                </a:solidFill>
                <a:cs typeface="Al-KsorZulfiMath"/>
              </a:rPr>
              <a:t>ﻻ  </a:t>
            </a:r>
            <a:r>
              <a:rPr lang="ar-SA" sz="2000" b="1">
                <a:solidFill>
                  <a:srgbClr val="D60093"/>
                </a:solidFill>
                <a:cs typeface="SKR HEAD1" pitchFamily="2" charset="-78"/>
              </a:rPr>
              <a:t>1    وَ     </a:t>
            </a:r>
            <a:r>
              <a:rPr lang="ar-SA" sz="2000" b="1">
                <a:solidFill>
                  <a:srgbClr val="D60093"/>
                </a:solidFill>
                <a:cs typeface="Al-KsorZulfiMath"/>
              </a:rPr>
              <a:t>ﻻ </a:t>
            </a:r>
            <a:r>
              <a:rPr lang="ar-SA" sz="2000" b="1">
                <a:solidFill>
                  <a:srgbClr val="D60093"/>
                </a:solidFill>
                <a:cs typeface="SKR HEAD1" pitchFamily="2" charset="-78"/>
              </a:rPr>
              <a:t> 2</a:t>
            </a:r>
            <a:endParaRPr lang="ar-SA" sz="2000" b="1">
              <a:solidFill>
                <a:srgbClr val="D60093"/>
              </a:solidFill>
              <a:cs typeface="Sultan bold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>
                <a:solidFill>
                  <a:srgbClr val="D60093"/>
                </a:solidFill>
                <a:cs typeface="SKR HEAD1" pitchFamily="2" charset="-78"/>
              </a:rPr>
              <a:t> متقابلتان بالرأس</a:t>
            </a:r>
            <a:endParaRPr lang="ar-SA" sz="2000" dirty="0">
              <a:solidFill>
                <a:srgbClr val="D60093"/>
              </a:solidFill>
              <a:cs typeface="Sultan bold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042187" y="5830921"/>
            <a:ext cx="1872208" cy="830997"/>
          </a:xfrm>
          <a:prstGeom prst="rect">
            <a:avLst/>
          </a:prstGeom>
          <a:solidFill>
            <a:srgbClr val="CEEAB0"/>
          </a:solidFill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  <a:cs typeface="AL-Mateen" pitchFamily="2" charset="-78"/>
              </a:rPr>
              <a:t>مجموع قياسيهما 90 </a:t>
            </a:r>
            <a:r>
              <a:rPr lang="ar-SA" sz="2400">
                <a:solidFill>
                  <a:srgbClr val="FF0000"/>
                </a:solidFill>
                <a:cs typeface="Al-KsorZulfiMath"/>
              </a:rPr>
              <a:t>°</a:t>
            </a:r>
            <a:endParaRPr lang="ar-SA" sz="2400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29250" y="5767163"/>
            <a:ext cx="1872208" cy="830997"/>
          </a:xfrm>
          <a:prstGeom prst="rect">
            <a:avLst/>
          </a:prstGeom>
          <a:solidFill>
            <a:srgbClr val="CEEAB0"/>
          </a:solidFill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  <a:cs typeface="AL-Mateen" pitchFamily="2" charset="-78"/>
              </a:rPr>
              <a:t>مجموع قياسيهما 180 </a:t>
            </a:r>
            <a:r>
              <a:rPr lang="ar-SA" sz="2400">
                <a:solidFill>
                  <a:srgbClr val="FF0000"/>
                </a:solidFill>
                <a:cs typeface="Al-KsorZulfiMath"/>
              </a:rPr>
              <a:t>°</a:t>
            </a:r>
            <a:endParaRPr lang="ar-SA" sz="2400" dirty="0">
              <a:solidFill>
                <a:srgbClr val="FF0000"/>
              </a:solidFill>
              <a:cs typeface="AL-Matee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48" y="3180250"/>
            <a:ext cx="15049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مربع نص 45"/>
          <p:cNvSpPr txBox="1"/>
          <p:nvPr/>
        </p:nvSpPr>
        <p:spPr>
          <a:xfrm>
            <a:off x="7056276" y="5059277"/>
            <a:ext cx="15121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solidFill>
                  <a:srgbClr val="D60093"/>
                </a:solidFill>
                <a:cs typeface="Al-KsorZulfiMath"/>
              </a:rPr>
              <a:t>ﻻ  </a:t>
            </a:r>
            <a:r>
              <a:rPr lang="ar-SA" sz="2000" b="1">
                <a:solidFill>
                  <a:srgbClr val="D60093"/>
                </a:solidFill>
                <a:cs typeface="SKR HEAD1" pitchFamily="2" charset="-78"/>
              </a:rPr>
              <a:t>3    وَ     </a:t>
            </a:r>
            <a:r>
              <a:rPr lang="ar-SA" sz="2000" b="1">
                <a:solidFill>
                  <a:srgbClr val="D60093"/>
                </a:solidFill>
                <a:cs typeface="Al-KsorZulfiMath"/>
              </a:rPr>
              <a:t>ﻻ </a:t>
            </a:r>
            <a:r>
              <a:rPr lang="ar-SA" sz="2000" b="1">
                <a:solidFill>
                  <a:srgbClr val="D60093"/>
                </a:solidFill>
                <a:cs typeface="SKR HEAD1" pitchFamily="2" charset="-78"/>
              </a:rPr>
              <a:t> 4</a:t>
            </a:r>
            <a:endParaRPr lang="ar-SA" sz="2000" b="1">
              <a:solidFill>
                <a:srgbClr val="D60093"/>
              </a:solidFill>
              <a:cs typeface="Sultan bold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>
                <a:solidFill>
                  <a:srgbClr val="D60093"/>
                </a:solidFill>
                <a:cs typeface="SKR HEAD1" pitchFamily="2" charset="-78"/>
              </a:rPr>
              <a:t> متقابلتان بالرأس</a:t>
            </a:r>
            <a:endParaRPr lang="ar-SA" sz="2000" dirty="0">
              <a:solidFill>
                <a:srgbClr val="D60093"/>
              </a:solidFill>
              <a:cs typeface="Sultan bold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44" y="3071480"/>
            <a:ext cx="12668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5" y="2942125"/>
            <a:ext cx="1485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مربع نص 48"/>
          <p:cNvSpPr txBox="1"/>
          <p:nvPr/>
        </p:nvSpPr>
        <p:spPr>
          <a:xfrm>
            <a:off x="3331021" y="4351391"/>
            <a:ext cx="2053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solidFill>
                  <a:srgbClr val="D60093"/>
                </a:solidFill>
                <a:cs typeface="Al-KsorZulfiMath"/>
              </a:rPr>
              <a:t>ﻻ  </a:t>
            </a:r>
            <a:r>
              <a:rPr lang="ar-SA" sz="2000" b="1">
                <a:solidFill>
                  <a:srgbClr val="D60093"/>
                </a:solidFill>
                <a:cs typeface="SKR HEAD1" pitchFamily="2" charset="-78"/>
              </a:rPr>
              <a:t>أ ب د    وَ     </a:t>
            </a:r>
            <a:r>
              <a:rPr lang="ar-SA" sz="2000" b="1">
                <a:solidFill>
                  <a:srgbClr val="D60093"/>
                </a:solidFill>
                <a:cs typeface="Al-KsorZulfiMath"/>
              </a:rPr>
              <a:t>ﻻ </a:t>
            </a:r>
            <a:r>
              <a:rPr lang="ar-SA" sz="2000" b="1">
                <a:solidFill>
                  <a:srgbClr val="D60093"/>
                </a:solidFill>
                <a:cs typeface="SKR HEAD1" pitchFamily="2" charset="-78"/>
              </a:rPr>
              <a:t> د ب جـ</a:t>
            </a:r>
            <a:endParaRPr lang="ar-SA" sz="2000" b="1">
              <a:solidFill>
                <a:srgbClr val="D60093"/>
              </a:solidFill>
              <a:cs typeface="Sultan bold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>
                <a:solidFill>
                  <a:srgbClr val="D60093"/>
                </a:solidFill>
                <a:cs typeface="SKR HEAD1" pitchFamily="2" charset="-78"/>
              </a:rPr>
              <a:t>متتامتان</a:t>
            </a:r>
            <a:endParaRPr lang="ar-SA" sz="2000" dirty="0">
              <a:solidFill>
                <a:srgbClr val="D60093"/>
              </a:solidFill>
              <a:cs typeface="Sultan bold" pitchFamily="2" charset="-78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776928" y="4323087"/>
            <a:ext cx="15121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solidFill>
                  <a:srgbClr val="D60093"/>
                </a:solidFill>
                <a:cs typeface="Al-KsorZulfiMath"/>
              </a:rPr>
              <a:t>ﻻ  </a:t>
            </a:r>
            <a:r>
              <a:rPr lang="ar-SA" sz="2000" b="1">
                <a:solidFill>
                  <a:srgbClr val="D60093"/>
                </a:solidFill>
                <a:cs typeface="SKR HEAD1" pitchFamily="2" charset="-78"/>
              </a:rPr>
              <a:t>جـ   و َ     </a:t>
            </a:r>
            <a:r>
              <a:rPr lang="ar-SA" sz="2000" b="1">
                <a:solidFill>
                  <a:srgbClr val="D60093"/>
                </a:solidFill>
                <a:cs typeface="Al-KsorZulfiMath"/>
              </a:rPr>
              <a:t>ﻻ </a:t>
            </a:r>
            <a:r>
              <a:rPr lang="ar-SA" sz="2000" b="1">
                <a:solidFill>
                  <a:srgbClr val="D60093"/>
                </a:solidFill>
                <a:cs typeface="SKR HEAD1" pitchFamily="2" charset="-78"/>
              </a:rPr>
              <a:t> د</a:t>
            </a:r>
            <a:endParaRPr lang="ar-SA" sz="2000" b="1">
              <a:solidFill>
                <a:srgbClr val="D60093"/>
              </a:solidFill>
              <a:cs typeface="Sultan bold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>
                <a:solidFill>
                  <a:srgbClr val="D60093"/>
                </a:solidFill>
                <a:cs typeface="SKR HEAD1" pitchFamily="2" charset="-78"/>
              </a:rPr>
              <a:t>متكاملتان</a:t>
            </a:r>
            <a:endParaRPr lang="ar-SA" sz="2000" dirty="0">
              <a:solidFill>
                <a:srgbClr val="D60093"/>
              </a:solidFill>
              <a:cs typeface="Sultan bold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1F109D1-A2B6-006F-D7D8-DBC3171780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2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706677" y="1492726"/>
            <a:ext cx="1267122" cy="400050"/>
            <a:chOff x="4876" y="1924"/>
            <a:chExt cx="726" cy="257"/>
          </a:xfrm>
        </p:grpSpPr>
        <p:pic>
          <p:nvPicPr>
            <p:cNvPr id="7" name="Picture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أ ب د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362549" y="1431111"/>
            <a:ext cx="395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و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4047549" y="1452884"/>
            <a:ext cx="1333500" cy="407988"/>
            <a:chOff x="3787" y="1924"/>
            <a:chExt cx="840" cy="257"/>
          </a:xfrm>
        </p:grpSpPr>
        <p:pic>
          <p:nvPicPr>
            <p:cNvPr id="11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د ب جـ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2137787" y="1508508"/>
            <a:ext cx="1909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زاويتان متتامتان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4127907" y="1894493"/>
            <a:ext cx="2881313" cy="461963"/>
            <a:chOff x="3538" y="2407"/>
            <a:chExt cx="1815" cy="291"/>
          </a:xfrm>
        </p:grpSpPr>
        <p:sp>
          <p:nvSpPr>
            <p:cNvPr id="15" name="Text Box 59"/>
            <p:cNvSpPr txBox="1">
              <a:spLocks noChangeArrowheads="1"/>
            </p:cNvSpPr>
            <p:nvPr/>
          </p:nvSpPr>
          <p:spPr bwMode="auto">
            <a:xfrm>
              <a:off x="4423" y="2407"/>
              <a:ext cx="2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</a:rPr>
                <a:t>+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>
              <a:off x="3538" y="2418"/>
              <a:ext cx="1815" cy="257"/>
              <a:chOff x="3787" y="1924"/>
              <a:chExt cx="1815" cy="257"/>
            </a:xfrm>
          </p:grpSpPr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4876" y="1924"/>
                <a:ext cx="726" cy="257"/>
                <a:chOff x="4876" y="1924"/>
                <a:chExt cx="726" cy="257"/>
              </a:xfrm>
            </p:grpSpPr>
            <p:pic>
              <p:nvPicPr>
                <p:cNvPr id="21" name="Picture 6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4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876" y="1929"/>
                  <a:ext cx="52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أ ب د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oup 64"/>
              <p:cNvGrpSpPr>
                <a:grpSpLocks/>
              </p:cNvGrpSpPr>
              <p:nvPr/>
            </p:nvGrpSpPr>
            <p:grpSpPr bwMode="auto">
              <a:xfrm>
                <a:off x="3787" y="1924"/>
                <a:ext cx="840" cy="257"/>
                <a:chOff x="3787" y="1924"/>
                <a:chExt cx="840" cy="257"/>
              </a:xfrm>
            </p:grpSpPr>
            <p:pic>
              <p:nvPicPr>
                <p:cNvPr id="19" name="Picture 6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9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787" y="1929"/>
                  <a:ext cx="63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د ب جـ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867367" y="186618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2987824" y="1877840"/>
            <a:ext cx="7747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44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90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 Box 69"/>
          <p:cNvSpPr txBox="1">
            <a:spLocks noChangeArrowheads="1"/>
          </p:cNvSpPr>
          <p:nvPr/>
        </p:nvSpPr>
        <p:spPr bwMode="auto">
          <a:xfrm>
            <a:off x="5992786" y="232791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س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6" name="Text Box 68"/>
          <p:cNvSpPr txBox="1">
            <a:spLocks noChangeArrowheads="1"/>
          </p:cNvSpPr>
          <p:nvPr/>
        </p:nvSpPr>
        <p:spPr bwMode="auto">
          <a:xfrm>
            <a:off x="5509033" y="2327911"/>
            <a:ext cx="395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+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696836" y="2359101"/>
            <a:ext cx="72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44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65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3860478" y="2356456"/>
            <a:ext cx="360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3101419" y="2257221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44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90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4739698" y="2793037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ــ </a:t>
            </a:r>
            <a:r>
              <a:rPr kumimoji="0" lang="ar-SA" sz="2000" b="1" i="0" u="none" strike="noStrike" kern="0" cap="none" spc="0" normalizeH="0" baseline="5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65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31" name="Text Box 73"/>
          <p:cNvSpPr txBox="1">
            <a:spLocks noChangeArrowheads="1"/>
          </p:cNvSpPr>
          <p:nvPr/>
        </p:nvSpPr>
        <p:spPr bwMode="auto">
          <a:xfrm>
            <a:off x="2957288" y="2658901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ــ </a:t>
            </a:r>
            <a:r>
              <a:rPr kumimoji="0" lang="ar-SA" sz="2000" b="1" i="0" u="none" strike="noStrike" kern="0" cap="none" spc="0" normalizeH="0" baseline="5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65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32" name="Line 82"/>
          <p:cNvSpPr>
            <a:spLocks noChangeShapeType="1"/>
          </p:cNvSpPr>
          <p:nvPr/>
        </p:nvSpPr>
        <p:spPr bwMode="auto">
          <a:xfrm flipH="1">
            <a:off x="2987824" y="3156075"/>
            <a:ext cx="34559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5757837" y="3202579"/>
            <a:ext cx="539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س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4" name="Text Box 76"/>
          <p:cNvSpPr txBox="1">
            <a:spLocks noChangeArrowheads="1"/>
          </p:cNvSpPr>
          <p:nvPr/>
        </p:nvSpPr>
        <p:spPr bwMode="auto">
          <a:xfrm>
            <a:off x="3749119" y="3192024"/>
            <a:ext cx="360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 Box 83"/>
          <p:cNvSpPr txBox="1">
            <a:spLocks noChangeArrowheads="1"/>
          </p:cNvSpPr>
          <p:nvPr/>
        </p:nvSpPr>
        <p:spPr bwMode="auto">
          <a:xfrm>
            <a:off x="3128313" y="3202579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44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Group 8"/>
          <p:cNvGrpSpPr>
            <a:grpSpLocks/>
          </p:cNvGrpSpPr>
          <p:nvPr/>
        </p:nvGrpSpPr>
        <p:grpSpPr bwMode="auto">
          <a:xfrm>
            <a:off x="5648813" y="4154647"/>
            <a:ext cx="1152525" cy="407988"/>
            <a:chOff x="4876" y="1924"/>
            <a:chExt cx="726" cy="257"/>
          </a:xfrm>
        </p:grpSpPr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أ ب د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279998" y="4128449"/>
            <a:ext cx="395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و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grpSp>
        <p:nvGrpSpPr>
          <p:cNvPr id="40" name="Group 11"/>
          <p:cNvGrpSpPr>
            <a:grpSpLocks/>
          </p:cNvGrpSpPr>
          <p:nvPr/>
        </p:nvGrpSpPr>
        <p:grpSpPr bwMode="auto">
          <a:xfrm>
            <a:off x="3957611" y="4154647"/>
            <a:ext cx="1333500" cy="407988"/>
            <a:chOff x="3787" y="1924"/>
            <a:chExt cx="840" cy="257"/>
          </a:xfrm>
        </p:grpSpPr>
        <p:pic>
          <p:nvPicPr>
            <p:cNvPr id="4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د ب جـ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949225" y="4158448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زاويتان متكاملتان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Group 32"/>
          <p:cNvGrpSpPr>
            <a:grpSpLocks/>
          </p:cNvGrpSpPr>
          <p:nvPr/>
        </p:nvGrpSpPr>
        <p:grpSpPr bwMode="auto">
          <a:xfrm>
            <a:off x="4012379" y="4667411"/>
            <a:ext cx="2881313" cy="425450"/>
            <a:chOff x="3538" y="2407"/>
            <a:chExt cx="1815" cy="268"/>
          </a:xfrm>
        </p:grpSpPr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4423" y="2407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</a:rPr>
                <a:t>+</a:t>
              </a: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endParaRPr>
            </a:p>
          </p:txBody>
        </p:sp>
        <p:grpSp>
          <p:nvGrpSpPr>
            <p:cNvPr id="46" name="Group 34"/>
            <p:cNvGrpSpPr>
              <a:grpSpLocks/>
            </p:cNvGrpSpPr>
            <p:nvPr/>
          </p:nvGrpSpPr>
          <p:grpSpPr bwMode="auto">
            <a:xfrm>
              <a:off x="3538" y="2418"/>
              <a:ext cx="1815" cy="257"/>
              <a:chOff x="3787" y="1924"/>
              <a:chExt cx="1815" cy="257"/>
            </a:xfrm>
          </p:grpSpPr>
          <p:grpSp>
            <p:nvGrpSpPr>
              <p:cNvPr id="47" name="Group 35"/>
              <p:cNvGrpSpPr>
                <a:grpSpLocks/>
              </p:cNvGrpSpPr>
              <p:nvPr/>
            </p:nvGrpSpPr>
            <p:grpSpPr bwMode="auto">
              <a:xfrm>
                <a:off x="4876" y="1924"/>
                <a:ext cx="726" cy="257"/>
                <a:chOff x="4876" y="1924"/>
                <a:chExt cx="726" cy="257"/>
              </a:xfrm>
            </p:grpSpPr>
            <p:pic>
              <p:nvPicPr>
                <p:cNvPr id="51" name="Picture 3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4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876" y="1929"/>
                  <a:ext cx="52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أ ب د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8" name="Group 38"/>
              <p:cNvGrpSpPr>
                <a:grpSpLocks/>
              </p:cNvGrpSpPr>
              <p:nvPr/>
            </p:nvGrpSpPr>
            <p:grpSpPr bwMode="auto">
              <a:xfrm>
                <a:off x="3787" y="1924"/>
                <a:ext cx="840" cy="257"/>
                <a:chOff x="3787" y="1924"/>
                <a:chExt cx="840" cy="257"/>
              </a:xfrm>
            </p:grpSpPr>
            <p:pic>
              <p:nvPicPr>
                <p:cNvPr id="49" name="Picture 3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9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787" y="1929"/>
                  <a:ext cx="63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د ب جـ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3749118" y="466187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8" y="1127138"/>
            <a:ext cx="12001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5" y="4273353"/>
            <a:ext cx="2016126" cy="14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 Box 41"/>
          <p:cNvSpPr txBox="1">
            <a:spLocks noChangeArrowheads="1"/>
          </p:cNvSpPr>
          <p:nvPr/>
        </p:nvSpPr>
        <p:spPr bwMode="auto">
          <a:xfrm>
            <a:off x="2697306" y="4661587"/>
            <a:ext cx="862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44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180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auto">
          <a:xfrm>
            <a:off x="5793275" y="5119073"/>
            <a:ext cx="539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س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5443109" y="5119073"/>
            <a:ext cx="395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+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4312251" y="5154167"/>
            <a:ext cx="827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44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130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3713731" y="5119073"/>
            <a:ext cx="360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2733819" y="5067062"/>
            <a:ext cx="82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44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180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4290410" y="5554277"/>
            <a:ext cx="1077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ــ </a:t>
            </a:r>
            <a:r>
              <a:rPr kumimoji="0" lang="ar-SA" sz="2000" b="1" i="0" u="none" strike="noStrike" kern="0" cap="none" spc="0" normalizeH="0" baseline="5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130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3" name="Text Box 47"/>
          <p:cNvSpPr txBox="1">
            <a:spLocks noChangeArrowheads="1"/>
          </p:cNvSpPr>
          <p:nvPr/>
        </p:nvSpPr>
        <p:spPr bwMode="auto">
          <a:xfrm>
            <a:off x="2668891" y="5467172"/>
            <a:ext cx="107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ــ </a:t>
            </a:r>
            <a:r>
              <a:rPr kumimoji="0" lang="ar-SA" sz="2000" b="1" i="0" u="none" strike="noStrike" kern="0" cap="none" spc="0" normalizeH="0" baseline="5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130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4" name="Line 76"/>
          <p:cNvSpPr>
            <a:spLocks noChangeShapeType="1"/>
          </p:cNvSpPr>
          <p:nvPr/>
        </p:nvSpPr>
        <p:spPr bwMode="auto">
          <a:xfrm flipH="1">
            <a:off x="2508165" y="5867282"/>
            <a:ext cx="39313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4247329" y="5965174"/>
            <a:ext cx="539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س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3716787" y="599054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Box 75"/>
          <p:cNvSpPr txBox="1">
            <a:spLocks noChangeArrowheads="1"/>
          </p:cNvSpPr>
          <p:nvPr/>
        </p:nvSpPr>
        <p:spPr bwMode="auto">
          <a:xfrm>
            <a:off x="2932604" y="5954387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44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48"/>
          <p:cNvSpPr>
            <a:spLocks noChangeShapeType="1"/>
          </p:cNvSpPr>
          <p:nvPr/>
        </p:nvSpPr>
        <p:spPr bwMode="auto">
          <a:xfrm flipH="1">
            <a:off x="4751361" y="5151473"/>
            <a:ext cx="215900" cy="900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32CEEC7-28C4-1B4A-40F8-8891FF504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256" y="123035"/>
            <a:ext cx="3254539" cy="37276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0B72500-8390-03D1-4BFA-448EEEFDA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280" y="548973"/>
            <a:ext cx="1508325" cy="337904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E6F163BD-17E0-5E96-E907-1333F4E3F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0744" y="633316"/>
            <a:ext cx="1475234" cy="169218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A1589B03-3E97-0FF7-85A2-908189D6C52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A7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957287" y="1021829"/>
            <a:ext cx="3995162" cy="4811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958F7E5B-6D99-6B9E-89CC-E352296A1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4911" y="1091843"/>
            <a:ext cx="485775" cy="400050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96AA988D-262B-202C-3772-CE28447F6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A7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52163" y="3649192"/>
            <a:ext cx="3259242" cy="406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5" name="صورة 74">
            <a:extLst>
              <a:ext uri="{FF2B5EF4-FFF2-40B4-BE49-F238E27FC236}">
                <a16:creationId xmlns:a16="http://schemas.microsoft.com/office/drawing/2014/main" id="{F6C68BC5-BB4D-A3C2-061F-C2F9A05A61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6182" y="3688473"/>
            <a:ext cx="476250" cy="409575"/>
          </a:xfrm>
          <a:prstGeom prst="rect">
            <a:avLst/>
          </a:prstGeom>
        </p:spPr>
      </p:pic>
      <p:pic>
        <p:nvPicPr>
          <p:cNvPr id="76" name="صورة 75">
            <a:extLst>
              <a:ext uri="{FF2B5EF4-FFF2-40B4-BE49-F238E27FC236}">
                <a16:creationId xmlns:a16="http://schemas.microsoft.com/office/drawing/2014/main" id="{2113DB19-3633-827D-0A78-D0B52F96C26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552 -0.272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21007 -0.19791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5" grpId="1"/>
      <p:bldP spid="39" grpId="0"/>
      <p:bldP spid="43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7" grpId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CB3F6DC-3804-7B2C-9D26-3BCA3E99B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13" y="577049"/>
            <a:ext cx="1832797" cy="41059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0BD39B-1718-A9D4-1BC5-4520C0D9D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793" y="743200"/>
            <a:ext cx="1475234" cy="169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A7F217-219D-A300-1B77-59E19EE34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1250121"/>
            <a:ext cx="485775" cy="4000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7D143D2-4B52-F77A-116C-BF3BB22B33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A7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52793" y="1166011"/>
            <a:ext cx="3995162" cy="44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B7EE47C-F4B3-241D-8ED0-E13800032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259" y="1702708"/>
            <a:ext cx="3095215" cy="3858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8732851-3E00-D06D-CD91-156420A51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259" y="2249686"/>
            <a:ext cx="1699320" cy="30821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1772901-57C3-3C0B-F1AE-B425708A2F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410" y="2658330"/>
            <a:ext cx="1309323" cy="28821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AC34870-8660-19F7-38C9-F239B3326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0225" y="2924593"/>
            <a:ext cx="2162175" cy="2190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2ED4B55-B03E-2C03-2FD4-8E18AC06F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4074" y="3081350"/>
            <a:ext cx="1514475" cy="30728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5FBF454-B828-5D8E-F546-21B8B83103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3580" y="1783708"/>
            <a:ext cx="1098426" cy="24674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4149F0C-EF4A-468A-C28A-1475090BBE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0673" y="2228234"/>
            <a:ext cx="1989552" cy="22861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3A176CF-3513-BF59-B901-6F7F41EDC8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4335" y="2648153"/>
            <a:ext cx="1445890" cy="27269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ECAAAD5-7A4D-9691-75A5-F45DC4B4A3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2976" y="3034130"/>
            <a:ext cx="495300" cy="3048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21C2A07-A103-1F25-65CD-582FE10D42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111" y="1404037"/>
            <a:ext cx="1255545" cy="127067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78FF0EE-CC2F-ADEF-60E3-1B7586E34471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0626" y="4174387"/>
            <a:ext cx="3924656" cy="59500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8627121-B04D-1492-51A0-4E40EF50F8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8567" y="3645024"/>
            <a:ext cx="476250" cy="40957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66924B79-6DF7-19D8-ADDC-DB065E37E0C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A7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34232" y="3659645"/>
            <a:ext cx="3259242" cy="40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C89E26FF-7190-6BBD-7BD3-A2A07F70A4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97885" y="4749224"/>
            <a:ext cx="2659651" cy="38685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0B71349B-65F5-9E64-9B26-294DF0AF813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07949" y="5136082"/>
            <a:ext cx="1768902" cy="34347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5A02D51C-4DD3-119E-8744-EE50C671BD9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86644" y="5524365"/>
            <a:ext cx="1912003" cy="306252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2178D0BD-CE1E-7B8B-DD2B-DD4F4A02B3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83898" y="5851490"/>
            <a:ext cx="2181225" cy="171450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86A7AC13-D69F-F45B-724A-D500458D305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51447" y="6022940"/>
            <a:ext cx="1152525" cy="314325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6FB6B2D8-6990-71C9-F6F9-C9B52F18241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34208" y="4785902"/>
            <a:ext cx="2482080" cy="256968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2148F5DE-9045-E55E-B596-927B921771A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72283" y="5203989"/>
            <a:ext cx="999717" cy="297626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C5C1F96F-D3AE-E462-0D36-32592BF33E6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0573" y="5591559"/>
            <a:ext cx="1513568" cy="252261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6F28F8B8-5233-9BF8-4304-9C3D1634668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88798" y="5982906"/>
            <a:ext cx="407701" cy="249881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10FB5BB8-03E8-C6CF-F5F8-A1E851F0C2E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7368" y="3429000"/>
            <a:ext cx="2023030" cy="1416186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A6BF081-FB6C-B30F-A269-18BD873AE72D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sp>
        <p:nvSpPr>
          <p:cNvPr id="53" name="Text Box 83">
            <a:extLst>
              <a:ext uri="{FF2B5EF4-FFF2-40B4-BE49-F238E27FC236}">
                <a16:creationId xmlns:a16="http://schemas.microsoft.com/office/drawing/2014/main" id="{59508805-A0F4-5652-DFA4-D2518EF2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649" y="2985846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44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xt Box 75">
            <a:extLst>
              <a:ext uri="{FF2B5EF4-FFF2-40B4-BE49-F238E27FC236}">
                <a16:creationId xmlns:a16="http://schemas.microsoft.com/office/drawing/2014/main" id="{09DAD26D-CFA6-48F8-AC2F-2776BDDEF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034" y="5956718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2000" b="1" kern="0" baseline="44000">
                <a:solidFill>
                  <a:sysClr val="windowText" lastClr="000000"/>
                </a:solidFill>
                <a:latin typeface="Trebuchet MS"/>
                <a:cs typeface="Tahoma" panose="020B0604030504040204" pitchFamily="34" charset="0"/>
              </a:rPr>
              <a:t>5</a:t>
            </a:r>
            <a:r>
              <a:rPr lang="ar-SA" sz="2000" b="1" kern="0">
                <a:solidFill>
                  <a:sysClr val="windowText" lastClr="000000"/>
                </a:solidFill>
                <a:latin typeface="Trebuchet MS"/>
                <a:cs typeface="Tahoma" panose="020B0604030504040204" pitchFamily="34" charset="0"/>
              </a:rPr>
              <a:t>55</a:t>
            </a:r>
            <a:endParaRPr lang="en-US" sz="2000" b="1" kern="0">
              <a:solidFill>
                <a:sysClr val="windowText" lastClr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781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49 -0.2025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45833 -0.3236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5" grpId="0"/>
      <p:bldP spid="5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CB3F6DC-3804-7B2C-9D26-3BCA3E99B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13" y="577049"/>
            <a:ext cx="1832797" cy="41059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0BD39B-1718-A9D4-1BC5-4520C0D9D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793" y="743200"/>
            <a:ext cx="1475234" cy="169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A7F217-219D-A300-1B77-59E19EE34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1250121"/>
            <a:ext cx="485775" cy="4000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7D143D2-4B52-F77A-116C-BF3BB22B33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A7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52793" y="1166011"/>
            <a:ext cx="3995162" cy="44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21C2A07-A103-1F25-65CD-582FE10D4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11" y="1404037"/>
            <a:ext cx="1255545" cy="127067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78FF0EE-CC2F-ADEF-60E3-1B7586E3447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0626" y="4174387"/>
            <a:ext cx="3924656" cy="59500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8627121-B04D-1492-51A0-4E40EF50F8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8567" y="3645024"/>
            <a:ext cx="476250" cy="40957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66924B79-6DF7-19D8-ADDC-DB065E37E0C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A7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34232" y="3659645"/>
            <a:ext cx="3259242" cy="40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C89E26FF-7190-6BBD-7BD3-A2A07F70A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7885" y="4749224"/>
            <a:ext cx="2659651" cy="386858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6FB6B2D8-6990-71C9-F6F9-C9B52F182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4208" y="4785902"/>
            <a:ext cx="2482080" cy="25696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10FB5BB8-03E8-C6CF-F5F8-A1E851F0C2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368" y="3429000"/>
            <a:ext cx="2023030" cy="1416186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A6BF081-FB6C-B30F-A269-18BD873AE72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sp>
        <p:nvSpPr>
          <p:cNvPr id="53" name="Text Box 83">
            <a:extLst>
              <a:ext uri="{FF2B5EF4-FFF2-40B4-BE49-F238E27FC236}">
                <a16:creationId xmlns:a16="http://schemas.microsoft.com/office/drawing/2014/main" id="{59508805-A0F4-5652-DFA4-D2518EF2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033" y="3217871"/>
            <a:ext cx="64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44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xt Box 75">
            <a:extLst>
              <a:ext uri="{FF2B5EF4-FFF2-40B4-BE49-F238E27FC236}">
                <a16:creationId xmlns:a16="http://schemas.microsoft.com/office/drawing/2014/main" id="{09DAD26D-CFA6-48F8-AC2F-2776BDDEF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033" y="5713419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b="1" kern="0" baseline="44000">
                <a:solidFill>
                  <a:sysClr val="windowText" lastClr="000000"/>
                </a:solidFill>
                <a:latin typeface="Trebuchet MS"/>
                <a:cs typeface="Tahoma" panose="020B0604030504040204" pitchFamily="34" charset="0"/>
              </a:rPr>
              <a:t>5</a:t>
            </a:r>
            <a:r>
              <a:rPr lang="ar-SA" b="1" kern="0">
                <a:solidFill>
                  <a:sysClr val="windowText" lastClr="000000"/>
                </a:solidFill>
                <a:latin typeface="Trebuchet MS"/>
                <a:cs typeface="Tahoma" panose="020B0604030504040204" pitchFamily="34" charset="0"/>
              </a:rPr>
              <a:t>55</a:t>
            </a:r>
            <a:endParaRPr lang="en-US" b="1" kern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DEE1E982-7FB6-4F5D-2191-A0A91812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129" y="1816567"/>
            <a:ext cx="1509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زاويتان متتامتان</a:t>
            </a:r>
            <a:endParaRPr lang="en-US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E35CA7-69B1-627C-8F4B-AFB52F76B234}"/>
              </a:ext>
            </a:extLst>
          </p:cNvPr>
          <p:cNvSpPr txBox="1"/>
          <p:nvPr/>
        </p:nvSpPr>
        <p:spPr>
          <a:xfrm>
            <a:off x="4096400" y="2360798"/>
            <a:ext cx="2429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+ 65</a:t>
            </a:r>
            <a:r>
              <a:rPr kumimoji="0" lang="ar-SA" sz="105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90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B3134C-D1D0-C6E6-85EA-BE0D3944C83B}"/>
              </a:ext>
            </a:extLst>
          </p:cNvPr>
          <p:cNvSpPr txBox="1"/>
          <p:nvPr/>
        </p:nvSpPr>
        <p:spPr>
          <a:xfrm>
            <a:off x="4042690" y="2849160"/>
            <a:ext cx="25366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90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- 65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66E0265-75E8-1B4E-D372-E84A98A15D35}"/>
              </a:ext>
            </a:extLst>
          </p:cNvPr>
          <p:cNvSpPr txBox="1"/>
          <p:nvPr/>
        </p:nvSpPr>
        <p:spPr>
          <a:xfrm>
            <a:off x="5042953" y="3208924"/>
            <a:ext cx="14855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25°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5FA539-3845-F283-1C53-DED738332C24}"/>
              </a:ext>
            </a:extLst>
          </p:cNvPr>
          <p:cNvSpPr txBox="1"/>
          <p:nvPr/>
        </p:nvSpPr>
        <p:spPr>
          <a:xfrm>
            <a:off x="4409024" y="5248955"/>
            <a:ext cx="2282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150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95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6B80D65-77F1-39EB-E103-FC4808AC2767}"/>
              </a:ext>
            </a:extLst>
          </p:cNvPr>
          <p:cNvSpPr txBox="1"/>
          <p:nvPr/>
        </p:nvSpPr>
        <p:spPr>
          <a:xfrm>
            <a:off x="5040145" y="5685872"/>
            <a:ext cx="14855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55°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33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51007 -0.23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45833 -0.2886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1444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5" grpId="0"/>
      <p:bldP spid="55" grpId="1"/>
      <p:bldP spid="2" grpId="0"/>
      <p:bldP spid="3" grpId="0"/>
      <p:bldP spid="8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ar-SA" u="sng" dirty="0">
                <a:solidFill>
                  <a:srgbClr val="00B050"/>
                </a:solidFill>
              </a:rPr>
              <a:t>لغة الرياضيات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495525" cy="15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2664296" cy="274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1835696" y="1988840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110 ْ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2051720" y="1844824"/>
            <a:ext cx="1440160" cy="648072"/>
            <a:chOff x="971600" y="3356992"/>
            <a:chExt cx="1440160" cy="648072"/>
          </a:xfrm>
        </p:grpSpPr>
        <p:cxnSp>
          <p:nvCxnSpPr>
            <p:cNvPr id="8" name="رابط كسهم مستقيم 7"/>
            <p:cNvCxnSpPr/>
            <p:nvPr/>
          </p:nvCxnSpPr>
          <p:spPr>
            <a:xfrm>
              <a:off x="971600" y="4005064"/>
              <a:ext cx="1008112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كسهم مستقيم 8"/>
            <p:cNvCxnSpPr/>
            <p:nvPr/>
          </p:nvCxnSpPr>
          <p:spPr>
            <a:xfrm flipV="1">
              <a:off x="1979712" y="3356992"/>
              <a:ext cx="432048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مربع نص 9"/>
          <p:cNvSpPr txBox="1"/>
          <p:nvPr/>
        </p:nvSpPr>
        <p:spPr>
          <a:xfrm>
            <a:off x="2843808" y="2492896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أ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123728" y="2420888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ج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203848" y="1988840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ب</a:t>
            </a:r>
          </a:p>
        </p:txBody>
      </p:sp>
      <p:grpSp>
        <p:nvGrpSpPr>
          <p:cNvPr id="17" name="مجموعة 16"/>
          <p:cNvGrpSpPr/>
          <p:nvPr/>
        </p:nvGrpSpPr>
        <p:grpSpPr>
          <a:xfrm>
            <a:off x="3491880" y="2924944"/>
            <a:ext cx="360040" cy="288032"/>
            <a:chOff x="3419872" y="3429000"/>
            <a:chExt cx="360040" cy="288032"/>
          </a:xfrm>
        </p:grpSpPr>
        <p:cxnSp>
          <p:nvCxnSpPr>
            <p:cNvPr id="14" name="رابط مستقيم 13"/>
            <p:cNvCxnSpPr/>
            <p:nvPr/>
          </p:nvCxnSpPr>
          <p:spPr>
            <a:xfrm>
              <a:off x="3419872" y="3717032"/>
              <a:ext cx="36004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flipH="1" flipV="1">
              <a:off x="3419872" y="3429000"/>
              <a:ext cx="360040" cy="28803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مربع نص 17"/>
          <p:cNvSpPr txBox="1"/>
          <p:nvPr/>
        </p:nvSpPr>
        <p:spPr>
          <a:xfrm>
            <a:off x="3851920" y="2924944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ق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267744" y="2852936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=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43608" y="2852936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110 ْ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411760" y="2924944"/>
            <a:ext cx="108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ب أ </a:t>
            </a:r>
            <a:r>
              <a:rPr kumimoji="0" 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جـ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2" name="مجموعة 31"/>
          <p:cNvGrpSpPr/>
          <p:nvPr/>
        </p:nvGrpSpPr>
        <p:grpSpPr>
          <a:xfrm flipH="1">
            <a:off x="2483768" y="4077072"/>
            <a:ext cx="1296144" cy="720080"/>
            <a:chOff x="2339752" y="4005064"/>
            <a:chExt cx="1440160" cy="720080"/>
          </a:xfrm>
        </p:grpSpPr>
        <p:cxnSp>
          <p:nvCxnSpPr>
            <p:cNvPr id="23" name="رابط كسهم مستقيم 22"/>
            <p:cNvCxnSpPr/>
            <p:nvPr/>
          </p:nvCxnSpPr>
          <p:spPr>
            <a:xfrm flipH="1">
              <a:off x="2339752" y="4725144"/>
              <a:ext cx="936104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رابط كسهم مستقيم 28"/>
            <p:cNvCxnSpPr/>
            <p:nvPr/>
          </p:nvCxnSpPr>
          <p:spPr>
            <a:xfrm flipV="1">
              <a:off x="3275856" y="4005064"/>
              <a:ext cx="504056" cy="72008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3" name="مربع نص 32"/>
          <p:cNvSpPr txBox="1"/>
          <p:nvPr/>
        </p:nvSpPr>
        <p:spPr>
          <a:xfrm>
            <a:off x="2555776" y="4437112"/>
            <a:ext cx="936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110 ْ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2555776" y="4725144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ب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2267744" y="4293096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د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3131840" y="4797152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هـ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3347864" y="5229200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ق</a:t>
            </a:r>
          </a:p>
        </p:txBody>
      </p:sp>
      <p:grpSp>
        <p:nvGrpSpPr>
          <p:cNvPr id="40" name="مجموعة 39"/>
          <p:cNvGrpSpPr/>
          <p:nvPr/>
        </p:nvGrpSpPr>
        <p:grpSpPr>
          <a:xfrm>
            <a:off x="2987824" y="5229200"/>
            <a:ext cx="360040" cy="288032"/>
            <a:chOff x="3419872" y="3429000"/>
            <a:chExt cx="360040" cy="288032"/>
          </a:xfrm>
        </p:grpSpPr>
        <p:cxnSp>
          <p:nvCxnSpPr>
            <p:cNvPr id="41" name="رابط مستقيم 40"/>
            <p:cNvCxnSpPr/>
            <p:nvPr/>
          </p:nvCxnSpPr>
          <p:spPr>
            <a:xfrm>
              <a:off x="3419872" y="3717032"/>
              <a:ext cx="36004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/>
            <p:cNvCxnSpPr/>
            <p:nvPr/>
          </p:nvCxnSpPr>
          <p:spPr>
            <a:xfrm flipH="1" flipV="1">
              <a:off x="3419872" y="3429000"/>
              <a:ext cx="360040" cy="28803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مربع نص 42"/>
          <p:cNvSpPr txBox="1"/>
          <p:nvPr/>
        </p:nvSpPr>
        <p:spPr>
          <a:xfrm>
            <a:off x="2123728" y="5229200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هـ ب د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1547664" y="5199583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=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683568" y="5157192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110 ْ</a:t>
            </a:r>
          </a:p>
        </p:txBody>
      </p:sp>
      <p:grpSp>
        <p:nvGrpSpPr>
          <p:cNvPr id="49" name="مجموعة 48"/>
          <p:cNvGrpSpPr/>
          <p:nvPr/>
        </p:nvGrpSpPr>
        <p:grpSpPr>
          <a:xfrm>
            <a:off x="3563888" y="5733256"/>
            <a:ext cx="360040" cy="288032"/>
            <a:chOff x="3419872" y="3429000"/>
            <a:chExt cx="360040" cy="288032"/>
          </a:xfrm>
        </p:grpSpPr>
        <p:cxnSp>
          <p:nvCxnSpPr>
            <p:cNvPr id="50" name="رابط مستقيم 49"/>
            <p:cNvCxnSpPr/>
            <p:nvPr/>
          </p:nvCxnSpPr>
          <p:spPr>
            <a:xfrm>
              <a:off x="3419872" y="3717032"/>
              <a:ext cx="36004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/>
            <p:cNvCxnSpPr/>
            <p:nvPr/>
          </p:nvCxnSpPr>
          <p:spPr>
            <a:xfrm flipH="1" flipV="1">
              <a:off x="3419872" y="3429000"/>
              <a:ext cx="360040" cy="28803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مربع نص 51"/>
          <p:cNvSpPr txBox="1"/>
          <p:nvPr/>
        </p:nvSpPr>
        <p:spPr>
          <a:xfrm>
            <a:off x="3923928" y="5733256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ق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2483768" y="5733256"/>
            <a:ext cx="108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ب أ </a:t>
            </a:r>
            <a:r>
              <a:rPr kumimoji="0" 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جـ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979712" y="5733256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ق</a:t>
            </a:r>
          </a:p>
        </p:txBody>
      </p:sp>
      <p:grpSp>
        <p:nvGrpSpPr>
          <p:cNvPr id="55" name="مجموعة 54"/>
          <p:cNvGrpSpPr/>
          <p:nvPr/>
        </p:nvGrpSpPr>
        <p:grpSpPr>
          <a:xfrm>
            <a:off x="1619672" y="5733256"/>
            <a:ext cx="360040" cy="288032"/>
            <a:chOff x="3419872" y="3429000"/>
            <a:chExt cx="360040" cy="288032"/>
          </a:xfrm>
        </p:grpSpPr>
        <p:cxnSp>
          <p:nvCxnSpPr>
            <p:cNvPr id="56" name="رابط مستقيم 55"/>
            <p:cNvCxnSpPr/>
            <p:nvPr/>
          </p:nvCxnSpPr>
          <p:spPr>
            <a:xfrm>
              <a:off x="3419872" y="3717032"/>
              <a:ext cx="36004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/>
            <p:cNvCxnSpPr/>
            <p:nvPr/>
          </p:nvCxnSpPr>
          <p:spPr>
            <a:xfrm flipH="1" flipV="1">
              <a:off x="3419872" y="3429000"/>
              <a:ext cx="360040" cy="28803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مربع نص 57"/>
          <p:cNvSpPr txBox="1"/>
          <p:nvPr/>
        </p:nvSpPr>
        <p:spPr>
          <a:xfrm>
            <a:off x="755576" y="5733256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هـ ب د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2195736" y="5733256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erpetua"/>
                <a:ea typeface="+mn-ea"/>
                <a:cs typeface="Times New Roman" panose="02020603050405020304" pitchFamily="18" charset="0"/>
              </a:rPr>
              <a:t>=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4932040" y="83671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l-KsorZulfiMath" pitchFamily="2" charset="-78"/>
              </a:rPr>
              <a:t>  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661248"/>
            <a:ext cx="360041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33" grpId="0"/>
      <p:bldP spid="34" grpId="0"/>
      <p:bldP spid="35" grpId="0"/>
      <p:bldP spid="36" grpId="0"/>
      <p:bldP spid="39" grpId="0"/>
      <p:bldP spid="43" grpId="0"/>
      <p:bldP spid="47" grpId="0"/>
      <p:bldP spid="48" grpId="0"/>
      <p:bldP spid="52" grpId="0"/>
      <p:bldP spid="52" grpId="1"/>
      <p:bldP spid="53" grpId="0"/>
      <p:bldP spid="54" grpId="0"/>
      <p:bldP spid="54" grpId="1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A4C6C1A2-D971-9C69-8E01-E74C71B6B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43" y="2400355"/>
            <a:ext cx="2124230" cy="1303209"/>
          </a:xfrm>
          <a:prstGeom prst="rect">
            <a:avLst/>
          </a:prstGeom>
        </p:spPr>
      </p:pic>
      <p:sp>
        <p:nvSpPr>
          <p:cNvPr id="33" name="Arc 24"/>
          <p:cNvSpPr>
            <a:spLocks/>
          </p:cNvSpPr>
          <p:nvPr/>
        </p:nvSpPr>
        <p:spPr bwMode="auto">
          <a:xfrm rot="18973703">
            <a:off x="3358275" y="2249333"/>
            <a:ext cx="1851267" cy="1138249"/>
          </a:xfrm>
          <a:custGeom>
            <a:avLst/>
            <a:gdLst>
              <a:gd name="G0" fmla="+- 12492 0 0"/>
              <a:gd name="G1" fmla="+- 21600 0 0"/>
              <a:gd name="G2" fmla="+- 21600 0 0"/>
              <a:gd name="T0" fmla="*/ 0 w 34092"/>
              <a:gd name="T1" fmla="*/ 3979 h 27349"/>
              <a:gd name="T2" fmla="*/ 33313 w 34092"/>
              <a:gd name="T3" fmla="*/ 27349 h 27349"/>
              <a:gd name="T4" fmla="*/ 12492 w 34092"/>
              <a:gd name="T5" fmla="*/ 21600 h 27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92" h="27349" fill="none" extrusionOk="0">
                <a:moveTo>
                  <a:pt x="-1" y="3978"/>
                </a:moveTo>
                <a:cubicBezTo>
                  <a:pt x="3651" y="1390"/>
                  <a:pt x="8016" y="-1"/>
                  <a:pt x="12492" y="0"/>
                </a:cubicBezTo>
                <a:cubicBezTo>
                  <a:pt x="24421" y="0"/>
                  <a:pt x="34092" y="9670"/>
                  <a:pt x="34092" y="21600"/>
                </a:cubicBezTo>
                <a:cubicBezTo>
                  <a:pt x="34092" y="23542"/>
                  <a:pt x="33829" y="25476"/>
                  <a:pt x="33312" y="27348"/>
                </a:cubicBezTo>
              </a:path>
              <a:path w="34092" h="27349" stroke="0" extrusionOk="0">
                <a:moveTo>
                  <a:pt x="-1" y="3978"/>
                </a:moveTo>
                <a:cubicBezTo>
                  <a:pt x="3651" y="1390"/>
                  <a:pt x="8016" y="-1"/>
                  <a:pt x="12492" y="0"/>
                </a:cubicBezTo>
                <a:cubicBezTo>
                  <a:pt x="24421" y="0"/>
                  <a:pt x="34092" y="9670"/>
                  <a:pt x="34092" y="21600"/>
                </a:cubicBezTo>
                <a:cubicBezTo>
                  <a:pt x="34092" y="23542"/>
                  <a:pt x="33829" y="25476"/>
                  <a:pt x="33312" y="27348"/>
                </a:cubicBezTo>
                <a:lnTo>
                  <a:pt x="12492" y="21600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>
                <a:solidFill>
                  <a:srgbClr val="000000"/>
                </a:solidFill>
              </a:rPr>
              <a:t>س</a:t>
            </a:r>
            <a:endParaRPr lang="en-US" sz="3200" b="1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715197" y="3015349"/>
            <a:ext cx="1493838" cy="1000125"/>
            <a:chOff x="1132" y="1795"/>
            <a:chExt cx="941" cy="630"/>
          </a:xfrm>
        </p:grpSpPr>
        <p:sp>
          <p:nvSpPr>
            <p:cNvPr id="35" name="Arc 31"/>
            <p:cNvSpPr>
              <a:spLocks/>
            </p:cNvSpPr>
            <p:nvPr/>
          </p:nvSpPr>
          <p:spPr bwMode="auto">
            <a:xfrm rot="8139545">
              <a:off x="1132" y="1795"/>
              <a:ext cx="941" cy="630"/>
            </a:xfrm>
            <a:custGeom>
              <a:avLst/>
              <a:gdLst>
                <a:gd name="G0" fmla="+- 12492 0 0"/>
                <a:gd name="G1" fmla="+- 21600 0 0"/>
                <a:gd name="G2" fmla="+- 21600 0 0"/>
                <a:gd name="T0" fmla="*/ 0 w 34092"/>
                <a:gd name="T1" fmla="*/ 3979 h 27349"/>
                <a:gd name="T2" fmla="*/ 33313 w 34092"/>
                <a:gd name="T3" fmla="*/ 27349 h 27349"/>
                <a:gd name="T4" fmla="*/ 12492 w 34092"/>
                <a:gd name="T5" fmla="*/ 21600 h 27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092" h="27349" fill="none" extrusionOk="0">
                  <a:moveTo>
                    <a:pt x="-1" y="3978"/>
                  </a:moveTo>
                  <a:cubicBezTo>
                    <a:pt x="3651" y="1390"/>
                    <a:pt x="8016" y="-1"/>
                    <a:pt x="12492" y="0"/>
                  </a:cubicBezTo>
                  <a:cubicBezTo>
                    <a:pt x="24421" y="0"/>
                    <a:pt x="34092" y="9670"/>
                    <a:pt x="34092" y="21600"/>
                  </a:cubicBezTo>
                  <a:cubicBezTo>
                    <a:pt x="34092" y="23542"/>
                    <a:pt x="33829" y="25476"/>
                    <a:pt x="33312" y="27348"/>
                  </a:cubicBezTo>
                </a:path>
                <a:path w="34092" h="27349" stroke="0" extrusionOk="0">
                  <a:moveTo>
                    <a:pt x="-1" y="3978"/>
                  </a:moveTo>
                  <a:cubicBezTo>
                    <a:pt x="3651" y="1390"/>
                    <a:pt x="8016" y="-1"/>
                    <a:pt x="12492" y="0"/>
                  </a:cubicBezTo>
                  <a:cubicBezTo>
                    <a:pt x="24421" y="0"/>
                    <a:pt x="34092" y="9670"/>
                    <a:pt x="34092" y="21600"/>
                  </a:cubicBezTo>
                  <a:cubicBezTo>
                    <a:pt x="34092" y="23542"/>
                    <a:pt x="33829" y="25476"/>
                    <a:pt x="33312" y="27348"/>
                  </a:cubicBezTo>
                  <a:lnTo>
                    <a:pt x="12492" y="2160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 rot="-1346146">
              <a:off x="1311" y="2014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 baseline="44000">
                  <a:solidFill>
                    <a:srgbClr val="000000"/>
                  </a:solidFill>
                </a:rPr>
                <a:t>5</a:t>
              </a:r>
              <a:r>
                <a:rPr lang="ar-SA" sz="2800" b="1">
                  <a:solidFill>
                    <a:srgbClr val="000000"/>
                  </a:solidFill>
                </a:rPr>
                <a:t>150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64132B5-0C63-19DC-5F61-A0308497C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297" y="1912695"/>
            <a:ext cx="2581275" cy="1438275"/>
          </a:xfrm>
          <a:prstGeom prst="rect">
            <a:avLst/>
          </a:prstGeom>
        </p:spPr>
      </p:pic>
      <p:sp>
        <p:nvSpPr>
          <p:cNvPr id="37" name="Text Box 11">
            <a:extLst>
              <a:ext uri="{FF2B5EF4-FFF2-40B4-BE49-F238E27FC236}">
                <a16:creationId xmlns:a16="http://schemas.microsoft.com/office/drawing/2014/main" id="{F92A083F-D9E8-E379-94F9-967856EBA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673" y="4447567"/>
            <a:ext cx="150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زاويتان متكاملتان</a:t>
            </a:r>
            <a:endParaRPr lang="en-US" sz="20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5F76002-6EB5-537D-E709-55F097C85995}"/>
              </a:ext>
            </a:extLst>
          </p:cNvPr>
          <p:cNvSpPr txBox="1"/>
          <p:nvPr/>
        </p:nvSpPr>
        <p:spPr>
          <a:xfrm>
            <a:off x="6087130" y="4932587"/>
            <a:ext cx="2380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- 38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cs typeface="ZA-MATH2" pitchFamily="2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6F88E77-415E-AE19-1202-0F134ED1F39D}"/>
              </a:ext>
            </a:extLst>
          </p:cNvPr>
          <p:cNvSpPr txBox="1"/>
          <p:nvPr/>
        </p:nvSpPr>
        <p:spPr>
          <a:xfrm>
            <a:off x="6660232" y="5472066"/>
            <a:ext cx="1432665" cy="461665"/>
          </a:xfrm>
          <a:prstGeom prst="rect">
            <a:avLst/>
          </a:prstGeom>
          <a:solidFill>
            <a:srgbClr val="FFFFE1"/>
          </a:solidFill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142° </a:t>
            </a:r>
            <a:endParaRPr lang="ar-SA" altLang="ar-SA" b="1">
              <a:solidFill>
                <a:srgbClr val="FF0000"/>
              </a:solidFill>
              <a:cs typeface="ZA-MATH2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9515A73-9FF7-1E02-B9F2-AEF806915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72" y="2119173"/>
            <a:ext cx="2249721" cy="175136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0D66F21-D518-E333-AF4E-DC2EBC3FCE55}"/>
              </a:ext>
            </a:extLst>
          </p:cNvPr>
          <p:cNvSpPr txBox="1"/>
          <p:nvPr/>
        </p:nvSpPr>
        <p:spPr>
          <a:xfrm>
            <a:off x="3724112" y="5465749"/>
            <a:ext cx="1476008" cy="461665"/>
          </a:xfrm>
          <a:prstGeom prst="rect">
            <a:avLst/>
          </a:prstGeom>
          <a:solidFill>
            <a:srgbClr val="FFFFE1"/>
          </a:solidFill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150° </a:t>
            </a:r>
            <a:endParaRPr lang="ar-SA" altLang="ar-SA" b="1">
              <a:solidFill>
                <a:srgbClr val="FF0000"/>
              </a:solidFill>
              <a:cs typeface="ZA-MATH2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7373BB-3C54-BE88-24FF-6528A47EFDC2}"/>
              </a:ext>
            </a:extLst>
          </p:cNvPr>
          <p:cNvSpPr txBox="1"/>
          <p:nvPr/>
        </p:nvSpPr>
        <p:spPr>
          <a:xfrm>
            <a:off x="3271762" y="4336489"/>
            <a:ext cx="23807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2F96CB-13AC-55A4-9928-64BA2795263F}"/>
              </a:ext>
            </a:extLst>
          </p:cNvPr>
          <p:cNvSpPr txBox="1"/>
          <p:nvPr/>
        </p:nvSpPr>
        <p:spPr>
          <a:xfrm>
            <a:off x="535491" y="4246682"/>
            <a:ext cx="23807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914F4B1-E7E8-436C-65DE-D31525ADDC59}"/>
              </a:ext>
            </a:extLst>
          </p:cNvPr>
          <p:cNvSpPr txBox="1"/>
          <p:nvPr/>
        </p:nvSpPr>
        <p:spPr>
          <a:xfrm>
            <a:off x="503503" y="4932586"/>
            <a:ext cx="2282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110 ْ– 75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3CB2C21-EE91-55F6-530E-800F0F345F43}"/>
              </a:ext>
            </a:extLst>
          </p:cNvPr>
          <p:cNvSpPr txBox="1"/>
          <p:nvPr/>
        </p:nvSpPr>
        <p:spPr>
          <a:xfrm>
            <a:off x="1259632" y="5473397"/>
            <a:ext cx="1261506" cy="461665"/>
          </a:xfrm>
          <a:prstGeom prst="rect">
            <a:avLst/>
          </a:prstGeom>
          <a:solidFill>
            <a:srgbClr val="FFFFE1"/>
          </a:solidFill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35° </a:t>
            </a:r>
            <a:endParaRPr lang="ar-SA" altLang="ar-SA" b="1">
              <a:solidFill>
                <a:srgbClr val="FF0000"/>
              </a:solidFill>
              <a:cs typeface="ZA-MATH2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DB7247-B5AC-6117-23CA-2AFC921143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D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72000" y="1372581"/>
            <a:ext cx="3743325" cy="367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6EF1F92-2350-B992-1AD5-90D2BFB64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809844"/>
            <a:ext cx="1366056" cy="409575"/>
          </a:xfrm>
          <a:prstGeom prst="rect">
            <a:avLst/>
          </a:prstGeom>
          <a:ln w="127000" cap="rnd">
            <a:solidFill>
              <a:srgbClr val="FFCCFF"/>
            </a:solidFill>
          </a:ln>
          <a:effectLst>
            <a:glow rad="127000">
              <a:srgbClr val="D1FFFF"/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56F1BD16-1052-3A17-CC64-2A6C41A139E9}"/>
              </a:ext>
            </a:extLst>
          </p:cNvPr>
          <p:cNvCxnSpPr>
            <a:cxnSpLocks/>
          </p:cNvCxnSpPr>
          <p:nvPr/>
        </p:nvCxnSpPr>
        <p:spPr>
          <a:xfrm>
            <a:off x="1255945" y="2178427"/>
            <a:ext cx="634440" cy="1691337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492DA78E-8DC0-D786-09BB-1E878BB63026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626172" y="2994856"/>
            <a:ext cx="1811127" cy="20997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38" grpId="0"/>
      <p:bldP spid="39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4A48AD-7A33-4F7E-BB5C-3224E2EB69BA}"/>
              </a:ext>
            </a:extLst>
          </p:cNvPr>
          <p:cNvSpPr txBox="1"/>
          <p:nvPr/>
        </p:nvSpPr>
        <p:spPr>
          <a:xfrm>
            <a:off x="6939097" y="4554287"/>
            <a:ext cx="14250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142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C975A11-45E0-A56F-0AB3-7EC7F33EAEA9}"/>
              </a:ext>
            </a:extLst>
          </p:cNvPr>
          <p:cNvSpPr txBox="1"/>
          <p:nvPr/>
        </p:nvSpPr>
        <p:spPr>
          <a:xfrm>
            <a:off x="6631301" y="3775682"/>
            <a:ext cx="2380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+ 38</a:t>
            </a:r>
            <a:r>
              <a:rPr kumimoji="0" lang="ar-SA" sz="1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3B6A341-7445-FB98-1F44-8583DEFD72E2}"/>
              </a:ext>
            </a:extLst>
          </p:cNvPr>
          <p:cNvSpPr txBox="1"/>
          <p:nvPr/>
        </p:nvSpPr>
        <p:spPr>
          <a:xfrm>
            <a:off x="4239936" y="4274202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150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32EC6A2-6533-AEF1-C2AD-A7A1E364BC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12B1574-6C99-BF0B-0CAF-77F7E4B0EE01}"/>
              </a:ext>
            </a:extLst>
          </p:cNvPr>
          <p:cNvSpPr txBox="1"/>
          <p:nvPr/>
        </p:nvSpPr>
        <p:spPr>
          <a:xfrm>
            <a:off x="1467227" y="4623243"/>
            <a:ext cx="1476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35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4372E89-57A7-7F4B-5A59-FBC0D04AFD48}"/>
              </a:ext>
            </a:extLst>
          </p:cNvPr>
          <p:cNvSpPr txBox="1"/>
          <p:nvPr/>
        </p:nvSpPr>
        <p:spPr>
          <a:xfrm>
            <a:off x="1092597" y="3313900"/>
            <a:ext cx="19469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7EC03D9-6379-8560-32DF-D343D5AD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829" y="3287718"/>
            <a:ext cx="1509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ar-SA" sz="1400" b="1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الزاويتان متجاورتان على خط مستقيم متكاملتان 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1460CB16-4BB6-060F-4581-18C83754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700" y="3421739"/>
            <a:ext cx="1855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F8C7D6A-5508-B8CC-BAA5-357585117454}"/>
              </a:ext>
            </a:extLst>
          </p:cNvPr>
          <p:cNvSpPr txBox="1"/>
          <p:nvPr/>
        </p:nvSpPr>
        <p:spPr>
          <a:xfrm>
            <a:off x="1277779" y="3902248"/>
            <a:ext cx="21921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+ 75</a:t>
            </a:r>
            <a:r>
              <a:rPr kumimoji="0" lang="ar-SA" sz="1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110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4A2919-4724-EF4B-73B3-1FDFD147A510}"/>
              </a:ext>
            </a:extLst>
          </p:cNvPr>
          <p:cNvSpPr txBox="1"/>
          <p:nvPr/>
        </p:nvSpPr>
        <p:spPr>
          <a:xfrm>
            <a:off x="7693788" y="4179287"/>
            <a:ext cx="9454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38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4032DC3-4113-B9E1-95CD-D2CF630447F7}"/>
              </a:ext>
            </a:extLst>
          </p:cNvPr>
          <p:cNvSpPr txBox="1"/>
          <p:nvPr/>
        </p:nvSpPr>
        <p:spPr>
          <a:xfrm>
            <a:off x="6991675" y="4169825"/>
            <a:ext cx="8209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38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A27C34ED-18D5-E26F-22D4-20BE3A44F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7654" y="4550994"/>
            <a:ext cx="172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65A0E85-02CB-F07A-D26E-D0CF26406938}"/>
              </a:ext>
            </a:extLst>
          </p:cNvPr>
          <p:cNvSpPr txBox="1"/>
          <p:nvPr/>
        </p:nvSpPr>
        <p:spPr>
          <a:xfrm>
            <a:off x="6408204" y="5200609"/>
            <a:ext cx="2429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+ 38</a:t>
            </a:r>
            <a:r>
              <a:rPr kumimoji="0" lang="ar-SA" sz="105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5B58D5B-0006-3500-C7C6-BBA5B8E60A85}"/>
              </a:ext>
            </a:extLst>
          </p:cNvPr>
          <p:cNvSpPr txBox="1"/>
          <p:nvPr/>
        </p:nvSpPr>
        <p:spPr>
          <a:xfrm>
            <a:off x="6383270" y="5638190"/>
            <a:ext cx="25366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- 38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732EF33-50EC-BAB2-B456-B700812BA5A0}"/>
              </a:ext>
            </a:extLst>
          </p:cNvPr>
          <p:cNvSpPr txBox="1"/>
          <p:nvPr/>
        </p:nvSpPr>
        <p:spPr>
          <a:xfrm>
            <a:off x="7308307" y="6050153"/>
            <a:ext cx="14855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142°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B82257C0-F343-2F71-511A-0E420A6A8D13}"/>
              </a:ext>
            </a:extLst>
          </p:cNvPr>
          <p:cNvCxnSpPr/>
          <p:nvPr/>
        </p:nvCxnSpPr>
        <p:spPr>
          <a:xfrm>
            <a:off x="6156176" y="3403600"/>
            <a:ext cx="0" cy="32678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F93D6B60-0680-87EB-A67B-510B9493AC18}"/>
              </a:ext>
            </a:extLst>
          </p:cNvPr>
          <p:cNvCxnSpPr/>
          <p:nvPr/>
        </p:nvCxnSpPr>
        <p:spPr>
          <a:xfrm>
            <a:off x="3419872" y="3458377"/>
            <a:ext cx="0" cy="32678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A111DCD-021C-AE8B-D9CC-202B05CF2067}"/>
              </a:ext>
            </a:extLst>
          </p:cNvPr>
          <p:cNvSpPr txBox="1"/>
          <p:nvPr/>
        </p:nvSpPr>
        <p:spPr>
          <a:xfrm>
            <a:off x="1041822" y="3612611"/>
            <a:ext cx="23762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س  ْ+ 75 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, 110 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متقابلتان بالرأس 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BC96753E-4103-4B46-F922-CDAF1EA30305}"/>
              </a:ext>
            </a:extLst>
          </p:cNvPr>
          <p:cNvSpPr txBox="1"/>
          <p:nvPr/>
        </p:nvSpPr>
        <p:spPr>
          <a:xfrm>
            <a:off x="2366401" y="4278895"/>
            <a:ext cx="6902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75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35B0366-3ABB-36D3-6C99-406B04CDB0B9}"/>
              </a:ext>
            </a:extLst>
          </p:cNvPr>
          <p:cNvSpPr txBox="1"/>
          <p:nvPr/>
        </p:nvSpPr>
        <p:spPr>
          <a:xfrm>
            <a:off x="1390055" y="4253911"/>
            <a:ext cx="7243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75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49" name="Line 26">
            <a:extLst>
              <a:ext uri="{FF2B5EF4-FFF2-40B4-BE49-F238E27FC236}">
                <a16:creationId xmlns:a16="http://schemas.microsoft.com/office/drawing/2014/main" id="{2BACEDBF-502C-6E1F-F146-7260D29226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96970" y="4623243"/>
            <a:ext cx="15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19E7EE2-29D6-B95B-119F-9D51C885AF32}"/>
              </a:ext>
            </a:extLst>
          </p:cNvPr>
          <p:cNvSpPr txBox="1"/>
          <p:nvPr/>
        </p:nvSpPr>
        <p:spPr>
          <a:xfrm>
            <a:off x="972114" y="5274668"/>
            <a:ext cx="219211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+ 75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22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C324483E-29FC-1E63-6B15-4152E9C2B99E}"/>
              </a:ext>
            </a:extLst>
          </p:cNvPr>
          <p:cNvSpPr txBox="1"/>
          <p:nvPr/>
        </p:nvSpPr>
        <p:spPr>
          <a:xfrm>
            <a:off x="939576" y="5699745"/>
            <a:ext cx="22571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110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- 75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513A5B7-0016-8003-920D-321012E1F441}"/>
              </a:ext>
            </a:extLst>
          </p:cNvPr>
          <p:cNvSpPr txBox="1"/>
          <p:nvPr/>
        </p:nvSpPr>
        <p:spPr>
          <a:xfrm>
            <a:off x="1496970" y="6141019"/>
            <a:ext cx="1313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35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A1E6AF-124B-CF24-6986-4FB593CA28C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D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36654" y="1243491"/>
            <a:ext cx="3743325" cy="38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AA932AE-6BB0-6ECA-9C06-2ABCD0DD7C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204" y="1763040"/>
            <a:ext cx="2273237" cy="14382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62C256-27C1-BCB7-999A-587E0563FB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1973953"/>
            <a:ext cx="2124230" cy="13032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A1E9DAF-D357-FEF1-8294-00B2413B610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289" y="1967280"/>
            <a:ext cx="2249721" cy="134661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F30E84B-5481-FD34-6FCE-39A189044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9097" y="574711"/>
            <a:ext cx="1366056" cy="409575"/>
          </a:xfrm>
          <a:prstGeom prst="rect">
            <a:avLst/>
          </a:prstGeom>
          <a:ln w="127000" cap="rnd">
            <a:solidFill>
              <a:srgbClr val="FFCCFF"/>
            </a:solidFill>
          </a:ln>
          <a:effectLst>
            <a:glow rad="127000">
              <a:srgbClr val="D1FFFF"/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4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7" grpId="0"/>
      <p:bldP spid="22" grpId="0"/>
      <p:bldP spid="25" grpId="0"/>
      <p:bldP spid="26" grpId="0"/>
      <p:bldP spid="20" grpId="0"/>
      <p:bldP spid="27" grpId="0"/>
      <p:bldP spid="10" grpId="0"/>
      <p:bldP spid="12" grpId="0"/>
      <p:bldP spid="15" grpId="0" animBg="1"/>
      <p:bldP spid="29" grpId="0"/>
      <p:bldP spid="31" grpId="0"/>
      <p:bldP spid="32" grpId="0"/>
      <p:bldP spid="43" grpId="0"/>
      <p:bldP spid="44" grpId="0"/>
      <p:bldP spid="48" grpId="0"/>
      <p:bldP spid="49" grpId="0" animBg="1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771800" y="188640"/>
            <a:ext cx="35283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dvertisingBold" pitchFamily="2" charset="-78"/>
              </a:rPr>
              <a:t>المستقيمات المتوازية والمتعامدة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cs typeface="AdvertisingBold" pitchFamily="2" charset="-78"/>
            </a:endParaRPr>
          </a:p>
        </p:txBody>
      </p:sp>
      <p:cxnSp>
        <p:nvCxnSpPr>
          <p:cNvPr id="8" name="رابط مستقيم 7"/>
          <p:cNvCxnSpPr>
            <a:stCxn id="6" idx="2"/>
            <a:endCxn id="6" idx="2"/>
          </p:cNvCxnSpPr>
          <p:nvPr/>
        </p:nvCxnSpPr>
        <p:spPr>
          <a:xfrm>
            <a:off x="4535996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4694671" y="749689"/>
            <a:ext cx="0" cy="288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2051720" y="1037721"/>
            <a:ext cx="5860903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7891860" y="1037721"/>
            <a:ext cx="0" cy="720080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2051720" y="1052736"/>
            <a:ext cx="0" cy="720080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6626440" y="1835885"/>
            <a:ext cx="2371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Sultan bold" pitchFamily="2" charset="-78"/>
              </a:rPr>
              <a:t>مستقيمين متعامدين</a:t>
            </a:r>
            <a:endParaRPr lang="ar-SA" sz="2400" dirty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cs typeface="Sultan bold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763331" y="1835885"/>
            <a:ext cx="22731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Sultan bold" pitchFamily="2" charset="-78"/>
              </a:rPr>
              <a:t>مستقيمين متوازيين</a:t>
            </a:r>
            <a:endParaRPr lang="ar-SA" sz="2400" dirty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cs typeface="Sultan bold" pitchFamily="2" charset="-78"/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7884368" y="2297550"/>
            <a:ext cx="0" cy="685717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2051720" y="2276979"/>
            <a:ext cx="0" cy="644575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94909" y="4691955"/>
            <a:ext cx="4394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</a:rPr>
              <a:t>يسمى المستقيمان اللذان يتقاطعان بزاوية قائمة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6271312" y="5120827"/>
            <a:ext cx="19097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FF"/>
                </a:solidFill>
              </a:rPr>
              <a:t>مستقيمان متعامدان</a:t>
            </a:r>
            <a:endParaRPr lang="en-US" sz="2200" b="1">
              <a:solidFill>
                <a:srgbClr val="0000FF"/>
              </a:solidFill>
            </a:endParaRPr>
          </a:p>
        </p:txBody>
      </p:sp>
      <p:grpSp>
        <p:nvGrpSpPr>
          <p:cNvPr id="30" name="Group 65"/>
          <p:cNvGrpSpPr>
            <a:grpSpLocks/>
          </p:cNvGrpSpPr>
          <p:nvPr/>
        </p:nvGrpSpPr>
        <p:grpSpPr bwMode="auto">
          <a:xfrm>
            <a:off x="6370734" y="5714776"/>
            <a:ext cx="1909763" cy="468313"/>
            <a:chOff x="3696" y="1820"/>
            <a:chExt cx="1203" cy="295"/>
          </a:xfrm>
        </p:grpSpPr>
        <p:sp>
          <p:nvSpPr>
            <p:cNvPr id="32" name="Text Box 61"/>
            <p:cNvSpPr txBox="1">
              <a:spLocks noChangeArrowheads="1"/>
            </p:cNvSpPr>
            <p:nvPr/>
          </p:nvSpPr>
          <p:spPr bwMode="auto">
            <a:xfrm>
              <a:off x="3696" y="1846"/>
              <a:ext cx="12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200" b="1">
                  <a:solidFill>
                    <a:srgbClr val="0000FF"/>
                  </a:solidFill>
                </a:rPr>
                <a:t>ك      ل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  <p:grpSp>
          <p:nvGrpSpPr>
            <p:cNvPr id="34" name="Group 64"/>
            <p:cNvGrpSpPr>
              <a:grpSpLocks/>
            </p:cNvGrpSpPr>
            <p:nvPr/>
          </p:nvGrpSpPr>
          <p:grpSpPr bwMode="auto">
            <a:xfrm>
              <a:off x="4209" y="1820"/>
              <a:ext cx="182" cy="181"/>
              <a:chOff x="2494" y="3362"/>
              <a:chExt cx="182" cy="181"/>
            </a:xfrm>
          </p:grpSpPr>
          <p:sp>
            <p:nvSpPr>
              <p:cNvPr id="35" name="Line 62"/>
              <p:cNvSpPr>
                <a:spLocks noChangeShapeType="1"/>
              </p:cNvSpPr>
              <p:nvPr/>
            </p:nvSpPr>
            <p:spPr bwMode="auto">
              <a:xfrm flipH="1">
                <a:off x="2494" y="3543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63"/>
              <p:cNvSpPr>
                <a:spLocks noChangeShapeType="1"/>
              </p:cNvSpPr>
              <p:nvPr/>
            </p:nvSpPr>
            <p:spPr bwMode="auto">
              <a:xfrm flipV="1">
                <a:off x="2585" y="3362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7" name="Group 73"/>
          <p:cNvGrpSpPr>
            <a:grpSpLocks/>
          </p:cNvGrpSpPr>
          <p:nvPr/>
        </p:nvGrpSpPr>
        <p:grpSpPr bwMode="auto">
          <a:xfrm>
            <a:off x="7031928" y="2999680"/>
            <a:ext cx="1584325" cy="1692275"/>
            <a:chOff x="431" y="822"/>
            <a:chExt cx="998" cy="1066"/>
          </a:xfrm>
        </p:grpSpPr>
        <p:grpSp>
          <p:nvGrpSpPr>
            <p:cNvPr id="38" name="Group 48"/>
            <p:cNvGrpSpPr>
              <a:grpSpLocks/>
            </p:cNvGrpSpPr>
            <p:nvPr/>
          </p:nvGrpSpPr>
          <p:grpSpPr bwMode="auto">
            <a:xfrm>
              <a:off x="431" y="890"/>
              <a:ext cx="998" cy="998"/>
              <a:chOff x="598" y="1570"/>
              <a:chExt cx="998" cy="998"/>
            </a:xfrm>
          </p:grpSpPr>
          <p:grpSp>
            <p:nvGrpSpPr>
              <p:cNvPr id="43" name="Group 46"/>
              <p:cNvGrpSpPr>
                <a:grpSpLocks/>
              </p:cNvGrpSpPr>
              <p:nvPr/>
            </p:nvGrpSpPr>
            <p:grpSpPr bwMode="auto">
              <a:xfrm>
                <a:off x="598" y="1570"/>
                <a:ext cx="998" cy="998"/>
                <a:chOff x="598" y="1570"/>
                <a:chExt cx="998" cy="998"/>
              </a:xfrm>
            </p:grpSpPr>
            <p:sp>
              <p:nvSpPr>
                <p:cNvPr id="48" name="Line 44"/>
                <p:cNvSpPr>
                  <a:spLocks noChangeShapeType="1"/>
                </p:cNvSpPr>
                <p:nvPr/>
              </p:nvSpPr>
              <p:spPr bwMode="auto">
                <a:xfrm>
                  <a:off x="1088" y="1570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598" y="2092"/>
                  <a:ext cx="99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7" name="Rectangle 47"/>
              <p:cNvSpPr>
                <a:spLocks noChangeArrowheads="1"/>
              </p:cNvSpPr>
              <p:nvPr/>
            </p:nvSpPr>
            <p:spPr bwMode="auto">
              <a:xfrm>
                <a:off x="1093" y="1951"/>
                <a:ext cx="136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Text Box 57"/>
            <p:cNvSpPr txBox="1">
              <a:spLocks noChangeArrowheads="1"/>
            </p:cNvSpPr>
            <p:nvPr/>
          </p:nvSpPr>
          <p:spPr bwMode="auto">
            <a:xfrm>
              <a:off x="703" y="8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ل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0" name="Text Box 58"/>
            <p:cNvSpPr txBox="1">
              <a:spLocks noChangeArrowheads="1"/>
            </p:cNvSpPr>
            <p:nvPr/>
          </p:nvSpPr>
          <p:spPr bwMode="auto">
            <a:xfrm>
              <a:off x="1179" y="111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ك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341424" y="4180273"/>
            <a:ext cx="324120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</a:rPr>
              <a:t>يسمى المستقيمان الواقعان في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</a:rPr>
              <a:t>المستوى نفسه ولا يتقاطعان أبدا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854525" y="5165543"/>
            <a:ext cx="20907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FF"/>
                </a:solidFill>
              </a:rPr>
              <a:t>مستقيمان متوازيان</a:t>
            </a:r>
            <a:endParaRPr lang="en-US" sz="2200" b="1">
              <a:solidFill>
                <a:srgbClr val="0000FF"/>
              </a:solidFill>
            </a:endParaRPr>
          </a:p>
        </p:txBody>
      </p:sp>
      <p:grpSp>
        <p:nvGrpSpPr>
          <p:cNvPr id="54" name="Group 70"/>
          <p:cNvGrpSpPr>
            <a:grpSpLocks/>
          </p:cNvGrpSpPr>
          <p:nvPr/>
        </p:nvGrpSpPr>
        <p:grpSpPr bwMode="auto">
          <a:xfrm>
            <a:off x="879910" y="5724679"/>
            <a:ext cx="2090737" cy="503237"/>
            <a:chOff x="3061" y="3317"/>
            <a:chExt cx="1317" cy="317"/>
          </a:xfrm>
        </p:grpSpPr>
        <p:sp>
          <p:nvSpPr>
            <p:cNvPr id="55" name="Text Box 66"/>
            <p:cNvSpPr txBox="1">
              <a:spLocks noChangeArrowheads="1"/>
            </p:cNvSpPr>
            <p:nvPr/>
          </p:nvSpPr>
          <p:spPr bwMode="auto">
            <a:xfrm>
              <a:off x="3061" y="3365"/>
              <a:ext cx="131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200" b="1">
                  <a:solidFill>
                    <a:srgbClr val="0000FF"/>
                  </a:solidFill>
                </a:rPr>
                <a:t>ك     ل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  <p:grpSp>
          <p:nvGrpSpPr>
            <p:cNvPr id="56" name="Group 69"/>
            <p:cNvGrpSpPr>
              <a:grpSpLocks/>
            </p:cNvGrpSpPr>
            <p:nvPr/>
          </p:nvGrpSpPr>
          <p:grpSpPr bwMode="auto">
            <a:xfrm>
              <a:off x="3678" y="3317"/>
              <a:ext cx="91" cy="249"/>
              <a:chOff x="1905" y="3589"/>
              <a:chExt cx="90" cy="204"/>
            </a:xfrm>
          </p:grpSpPr>
          <p:sp>
            <p:nvSpPr>
              <p:cNvPr id="57" name="Line 67"/>
              <p:cNvSpPr>
                <a:spLocks noChangeShapeType="1"/>
              </p:cNvSpPr>
              <p:nvPr/>
            </p:nvSpPr>
            <p:spPr bwMode="auto">
              <a:xfrm>
                <a:off x="1995" y="3589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68"/>
              <p:cNvSpPr>
                <a:spLocks noChangeShapeType="1"/>
              </p:cNvSpPr>
              <p:nvPr/>
            </p:nvSpPr>
            <p:spPr bwMode="auto">
              <a:xfrm>
                <a:off x="1905" y="3589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1313532" y="2740465"/>
            <a:ext cx="1476375" cy="1573213"/>
            <a:chOff x="589" y="2500"/>
            <a:chExt cx="930" cy="991"/>
          </a:xfrm>
        </p:grpSpPr>
        <p:grpSp>
          <p:nvGrpSpPr>
            <p:cNvPr id="61" name="Group 71"/>
            <p:cNvGrpSpPr>
              <a:grpSpLocks/>
            </p:cNvGrpSpPr>
            <p:nvPr/>
          </p:nvGrpSpPr>
          <p:grpSpPr bwMode="auto">
            <a:xfrm>
              <a:off x="612" y="2500"/>
              <a:ext cx="907" cy="907"/>
              <a:chOff x="612" y="2500"/>
              <a:chExt cx="907" cy="907"/>
            </a:xfrm>
          </p:grpSpPr>
          <p:sp>
            <p:nvSpPr>
              <p:cNvPr id="64" name="Line 52"/>
              <p:cNvSpPr>
                <a:spLocks noChangeShapeType="1"/>
              </p:cNvSpPr>
              <p:nvPr/>
            </p:nvSpPr>
            <p:spPr bwMode="auto">
              <a:xfrm flipH="1">
                <a:off x="612" y="2500"/>
                <a:ext cx="771" cy="68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Line 53"/>
              <p:cNvSpPr>
                <a:spLocks noChangeShapeType="1"/>
              </p:cNvSpPr>
              <p:nvPr/>
            </p:nvSpPr>
            <p:spPr bwMode="auto">
              <a:xfrm flipH="1">
                <a:off x="748" y="2727"/>
                <a:ext cx="771" cy="68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AutoShape 54"/>
              <p:cNvSpPr>
                <a:spLocks noChangeArrowheads="1"/>
              </p:cNvSpPr>
              <p:nvPr/>
            </p:nvSpPr>
            <p:spPr bwMode="auto">
              <a:xfrm rot="-2447894">
                <a:off x="907" y="2764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AutoShape 55"/>
              <p:cNvSpPr>
                <a:spLocks noChangeArrowheads="1"/>
              </p:cNvSpPr>
              <p:nvPr/>
            </p:nvSpPr>
            <p:spPr bwMode="auto">
              <a:xfrm rot="-2447894">
                <a:off x="1034" y="2994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" name="Text Box 59"/>
            <p:cNvSpPr txBox="1">
              <a:spLocks noChangeArrowheads="1"/>
            </p:cNvSpPr>
            <p:nvPr/>
          </p:nvSpPr>
          <p:spPr bwMode="auto">
            <a:xfrm>
              <a:off x="589" y="279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ل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839" y="3203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ك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0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26" grpId="0"/>
      <p:bldP spid="27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4535488" y="1268413"/>
            <a:ext cx="4394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</a:rPr>
              <a:t>يسمى المستقيم الذي يقطع مستقيمين أو أكثر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4032250" y="1268413"/>
            <a:ext cx="755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FF0000"/>
                </a:solidFill>
              </a:rPr>
              <a:t>قاطع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4643438" y="2579688"/>
            <a:ext cx="4286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</a:rPr>
              <a:t>الزوايا الأربع التي تقع بين المستقيمين تسمى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3167063" y="2614613"/>
            <a:ext cx="13700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FF"/>
                </a:solidFill>
              </a:rPr>
              <a:t>زوايا داخلية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10975" name="Text Box 31"/>
          <p:cNvSpPr txBox="1">
            <a:spLocks noChangeArrowheads="1"/>
          </p:cNvSpPr>
          <p:nvPr/>
        </p:nvSpPr>
        <p:spPr bwMode="auto">
          <a:xfrm>
            <a:off x="4572000" y="1700213"/>
            <a:ext cx="33480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FF"/>
                </a:solidFill>
              </a:rPr>
              <a:t>المستقيم </a:t>
            </a:r>
            <a:r>
              <a:rPr lang="ar-SA" sz="2200" b="1">
                <a:solidFill>
                  <a:srgbClr val="FF0000"/>
                </a:solidFill>
              </a:rPr>
              <a:t>ل</a:t>
            </a:r>
            <a:r>
              <a:rPr lang="ar-SA" sz="2200" b="1">
                <a:solidFill>
                  <a:srgbClr val="0000FF"/>
                </a:solidFill>
              </a:rPr>
              <a:t> قاطع للمستقيمين ع ، ط</a:t>
            </a:r>
            <a:endParaRPr lang="en-US" sz="2200" b="1">
              <a:solidFill>
                <a:srgbClr val="0000FF"/>
              </a:solidFill>
            </a:endParaRPr>
          </a:p>
        </p:txBody>
      </p:sp>
      <p:grpSp>
        <p:nvGrpSpPr>
          <p:cNvPr id="211022" name="Group 78"/>
          <p:cNvGrpSpPr>
            <a:grpSpLocks/>
          </p:cNvGrpSpPr>
          <p:nvPr/>
        </p:nvGrpSpPr>
        <p:grpSpPr bwMode="auto">
          <a:xfrm>
            <a:off x="323850" y="1700213"/>
            <a:ext cx="2482850" cy="3384550"/>
            <a:chOff x="204" y="1071"/>
            <a:chExt cx="1564" cy="2132"/>
          </a:xfrm>
        </p:grpSpPr>
        <p:sp>
          <p:nvSpPr>
            <p:cNvPr id="210952" name="Text Box 8"/>
            <p:cNvSpPr txBox="1">
              <a:spLocks noChangeArrowheads="1"/>
            </p:cNvSpPr>
            <p:nvPr/>
          </p:nvSpPr>
          <p:spPr bwMode="auto">
            <a:xfrm>
              <a:off x="966" y="154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>
                  <a:solidFill>
                    <a:srgbClr val="000000"/>
                  </a:solidFill>
                </a:rPr>
                <a:t>1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grpSp>
          <p:nvGrpSpPr>
            <p:cNvPr id="210974" name="Group 30"/>
            <p:cNvGrpSpPr>
              <a:grpSpLocks/>
            </p:cNvGrpSpPr>
            <p:nvPr/>
          </p:nvGrpSpPr>
          <p:grpSpPr bwMode="auto">
            <a:xfrm>
              <a:off x="204" y="1071"/>
              <a:ext cx="1564" cy="2132"/>
              <a:chOff x="431" y="1071"/>
              <a:chExt cx="1564" cy="2132"/>
            </a:xfrm>
          </p:grpSpPr>
          <p:grpSp>
            <p:nvGrpSpPr>
              <p:cNvPr id="210970" name="Group 26"/>
              <p:cNvGrpSpPr>
                <a:grpSpLocks/>
              </p:cNvGrpSpPr>
              <p:nvPr/>
            </p:nvGrpSpPr>
            <p:grpSpPr bwMode="auto">
              <a:xfrm>
                <a:off x="431" y="1071"/>
                <a:ext cx="1564" cy="2132"/>
                <a:chOff x="431" y="1071"/>
                <a:chExt cx="1564" cy="2132"/>
              </a:xfrm>
            </p:grpSpPr>
            <p:sp>
              <p:nvSpPr>
                <p:cNvPr id="21096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476" y="1820"/>
                  <a:ext cx="1519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96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31" y="2455"/>
                  <a:ext cx="1564" cy="36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969" name="Line 25"/>
                <p:cNvSpPr>
                  <a:spLocks noChangeShapeType="1"/>
                </p:cNvSpPr>
                <p:nvPr/>
              </p:nvSpPr>
              <p:spPr bwMode="auto">
                <a:xfrm>
                  <a:off x="1224" y="1071"/>
                  <a:ext cx="0" cy="21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0971" name="Text Box 27"/>
              <p:cNvSpPr txBox="1">
                <a:spLocks noChangeArrowheads="1"/>
              </p:cNvSpPr>
              <p:nvPr/>
            </p:nvSpPr>
            <p:spPr bwMode="auto">
              <a:xfrm>
                <a:off x="952" y="1139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FF0000"/>
                    </a:solidFill>
                  </a:rPr>
                  <a:t>ل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10972" name="Text Box 28"/>
              <p:cNvSpPr txBox="1">
                <a:spLocks noChangeArrowheads="1"/>
              </p:cNvSpPr>
              <p:nvPr/>
            </p:nvSpPr>
            <p:spPr bwMode="auto">
              <a:xfrm>
                <a:off x="1655" y="1502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FF"/>
                    </a:solidFill>
                  </a:rPr>
                  <a:t>ع</a:t>
                </a:r>
                <a:endParaRPr lang="en-US" sz="2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10973" name="Text Box 29"/>
              <p:cNvSpPr txBox="1">
                <a:spLocks noChangeArrowheads="1"/>
              </p:cNvSpPr>
              <p:nvPr/>
            </p:nvSpPr>
            <p:spPr bwMode="auto">
              <a:xfrm>
                <a:off x="1655" y="2228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FF"/>
                    </a:solidFill>
                  </a:rPr>
                  <a:t>ط</a:t>
                </a:r>
                <a:endParaRPr lang="en-US" sz="24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10980" name="Text Box 36"/>
            <p:cNvSpPr txBox="1">
              <a:spLocks noChangeArrowheads="1"/>
            </p:cNvSpPr>
            <p:nvPr/>
          </p:nvSpPr>
          <p:spPr bwMode="auto">
            <a:xfrm>
              <a:off x="777" y="154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>
                  <a:solidFill>
                    <a:srgbClr val="000000"/>
                  </a:solidFill>
                </a:rPr>
                <a:t>2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10981" name="Text Box 37"/>
            <p:cNvSpPr txBox="1">
              <a:spLocks noChangeArrowheads="1"/>
            </p:cNvSpPr>
            <p:nvPr/>
          </p:nvSpPr>
          <p:spPr bwMode="auto">
            <a:xfrm>
              <a:off x="966" y="179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>
                  <a:solidFill>
                    <a:srgbClr val="006600"/>
                  </a:solidFill>
                </a:rPr>
                <a:t>4</a:t>
              </a:r>
              <a:endParaRPr lang="en-US" sz="2800" b="1">
                <a:solidFill>
                  <a:srgbClr val="006600"/>
                </a:solidFill>
              </a:endParaRPr>
            </a:p>
          </p:txBody>
        </p:sp>
        <p:sp>
          <p:nvSpPr>
            <p:cNvPr id="210982" name="Text Box 38"/>
            <p:cNvSpPr txBox="1">
              <a:spLocks noChangeArrowheads="1"/>
            </p:cNvSpPr>
            <p:nvPr/>
          </p:nvSpPr>
          <p:spPr bwMode="auto">
            <a:xfrm>
              <a:off x="777" y="179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>
                  <a:solidFill>
                    <a:srgbClr val="006600"/>
                  </a:solidFill>
                </a:rPr>
                <a:t>3</a:t>
              </a:r>
              <a:endParaRPr lang="en-US" sz="2800" b="1">
                <a:solidFill>
                  <a:srgbClr val="006600"/>
                </a:solidFill>
              </a:endParaRPr>
            </a:p>
          </p:txBody>
        </p:sp>
        <p:sp>
          <p:nvSpPr>
            <p:cNvPr id="210983" name="Text Box 39"/>
            <p:cNvSpPr txBox="1">
              <a:spLocks noChangeArrowheads="1"/>
            </p:cNvSpPr>
            <p:nvPr/>
          </p:nvSpPr>
          <p:spPr bwMode="auto">
            <a:xfrm>
              <a:off x="969" y="231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>
                  <a:solidFill>
                    <a:srgbClr val="006600"/>
                  </a:solidFill>
                </a:rPr>
                <a:t>5</a:t>
              </a:r>
              <a:endParaRPr lang="en-US" sz="2800" b="1">
                <a:solidFill>
                  <a:srgbClr val="006600"/>
                </a:solidFill>
              </a:endParaRPr>
            </a:p>
          </p:txBody>
        </p:sp>
        <p:sp>
          <p:nvSpPr>
            <p:cNvPr id="210984" name="Text Box 40"/>
            <p:cNvSpPr txBox="1">
              <a:spLocks noChangeArrowheads="1"/>
            </p:cNvSpPr>
            <p:nvPr/>
          </p:nvSpPr>
          <p:spPr bwMode="auto">
            <a:xfrm>
              <a:off x="780" y="237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>
                  <a:solidFill>
                    <a:srgbClr val="006600"/>
                  </a:solidFill>
                </a:rPr>
                <a:t>6</a:t>
              </a:r>
              <a:endParaRPr lang="en-US" sz="2800" b="1">
                <a:solidFill>
                  <a:srgbClr val="006600"/>
                </a:solidFill>
              </a:endParaRPr>
            </a:p>
          </p:txBody>
        </p:sp>
        <p:sp>
          <p:nvSpPr>
            <p:cNvPr id="210985" name="Text Box 41"/>
            <p:cNvSpPr txBox="1">
              <a:spLocks noChangeArrowheads="1"/>
            </p:cNvSpPr>
            <p:nvPr/>
          </p:nvSpPr>
          <p:spPr bwMode="auto">
            <a:xfrm>
              <a:off x="969" y="258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>
                  <a:solidFill>
                    <a:srgbClr val="000000"/>
                  </a:solidFill>
                </a:rPr>
                <a:t>8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10986" name="Text Box 42"/>
            <p:cNvSpPr txBox="1">
              <a:spLocks noChangeArrowheads="1"/>
            </p:cNvSpPr>
            <p:nvPr/>
          </p:nvSpPr>
          <p:spPr bwMode="auto">
            <a:xfrm>
              <a:off x="780" y="262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>
                  <a:solidFill>
                    <a:srgbClr val="000000"/>
                  </a:solidFill>
                </a:rPr>
                <a:t>7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1002" name="Group 58"/>
          <p:cNvGrpSpPr>
            <a:grpSpLocks/>
          </p:cNvGrpSpPr>
          <p:nvPr/>
        </p:nvGrpSpPr>
        <p:grpSpPr bwMode="auto">
          <a:xfrm>
            <a:off x="4930775" y="3105150"/>
            <a:ext cx="3890963" cy="647700"/>
            <a:chOff x="3106" y="1879"/>
            <a:chExt cx="2451" cy="408"/>
          </a:xfrm>
        </p:grpSpPr>
        <p:grpSp>
          <p:nvGrpSpPr>
            <p:cNvPr id="210979" name="Group 35"/>
            <p:cNvGrpSpPr>
              <a:grpSpLocks/>
            </p:cNvGrpSpPr>
            <p:nvPr/>
          </p:nvGrpSpPr>
          <p:grpSpPr bwMode="auto">
            <a:xfrm>
              <a:off x="5080" y="1933"/>
              <a:ext cx="477" cy="332"/>
              <a:chOff x="5080" y="1933"/>
              <a:chExt cx="477" cy="332"/>
            </a:xfrm>
          </p:grpSpPr>
          <p:pic>
            <p:nvPicPr>
              <p:cNvPr id="210977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978" name="Text Box 34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800" b="1">
                    <a:solidFill>
                      <a:srgbClr val="006600"/>
                    </a:solidFill>
                  </a:rPr>
                  <a:t>3</a:t>
                </a:r>
                <a:endParaRPr lang="en-US" sz="2800" b="1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210988" name="Text Box 44"/>
            <p:cNvSpPr txBox="1">
              <a:spLocks noChangeArrowheads="1"/>
            </p:cNvSpPr>
            <p:nvPr/>
          </p:nvSpPr>
          <p:spPr bwMode="auto">
            <a:xfrm>
              <a:off x="4876" y="1883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3600" b="1">
                  <a:solidFill>
                    <a:srgbClr val="000000"/>
                  </a:solidFill>
                </a:rPr>
                <a:t>،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grpSp>
          <p:nvGrpSpPr>
            <p:cNvPr id="210989" name="Group 45"/>
            <p:cNvGrpSpPr>
              <a:grpSpLocks/>
            </p:cNvGrpSpPr>
            <p:nvPr/>
          </p:nvGrpSpPr>
          <p:grpSpPr bwMode="auto">
            <a:xfrm>
              <a:off x="4422" y="1929"/>
              <a:ext cx="477" cy="332"/>
              <a:chOff x="5080" y="1933"/>
              <a:chExt cx="477" cy="332"/>
            </a:xfrm>
          </p:grpSpPr>
          <p:pic>
            <p:nvPicPr>
              <p:cNvPr id="210990" name="Picture 4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991" name="Text Box 47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800" b="1">
                    <a:solidFill>
                      <a:srgbClr val="006600"/>
                    </a:solidFill>
                  </a:rPr>
                  <a:t>4</a:t>
                </a:r>
                <a:endParaRPr lang="en-US" sz="2800" b="1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210992" name="Text Box 48"/>
            <p:cNvSpPr txBox="1">
              <a:spLocks noChangeArrowheads="1"/>
            </p:cNvSpPr>
            <p:nvPr/>
          </p:nvSpPr>
          <p:spPr bwMode="auto">
            <a:xfrm>
              <a:off x="4218" y="1879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3600" b="1">
                  <a:solidFill>
                    <a:srgbClr val="000000"/>
                  </a:solidFill>
                </a:rPr>
                <a:t>،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grpSp>
          <p:nvGrpSpPr>
            <p:cNvPr id="210993" name="Group 49"/>
            <p:cNvGrpSpPr>
              <a:grpSpLocks/>
            </p:cNvGrpSpPr>
            <p:nvPr/>
          </p:nvGrpSpPr>
          <p:grpSpPr bwMode="auto">
            <a:xfrm>
              <a:off x="3764" y="1933"/>
              <a:ext cx="477" cy="332"/>
              <a:chOff x="5080" y="1933"/>
              <a:chExt cx="477" cy="332"/>
            </a:xfrm>
          </p:grpSpPr>
          <p:pic>
            <p:nvPicPr>
              <p:cNvPr id="210994" name="Picture 5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995" name="Text Box 51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800" b="1">
                    <a:solidFill>
                      <a:srgbClr val="006600"/>
                    </a:solidFill>
                  </a:rPr>
                  <a:t>5</a:t>
                </a:r>
                <a:endParaRPr lang="en-US" sz="2800" b="1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210996" name="Text Box 52"/>
            <p:cNvSpPr txBox="1">
              <a:spLocks noChangeArrowheads="1"/>
            </p:cNvSpPr>
            <p:nvPr/>
          </p:nvSpPr>
          <p:spPr bwMode="auto">
            <a:xfrm>
              <a:off x="3560" y="1883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3600" b="1">
                  <a:solidFill>
                    <a:srgbClr val="000000"/>
                  </a:solidFill>
                </a:rPr>
                <a:t>،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grpSp>
          <p:nvGrpSpPr>
            <p:cNvPr id="210997" name="Group 53"/>
            <p:cNvGrpSpPr>
              <a:grpSpLocks/>
            </p:cNvGrpSpPr>
            <p:nvPr/>
          </p:nvGrpSpPr>
          <p:grpSpPr bwMode="auto">
            <a:xfrm>
              <a:off x="3106" y="1929"/>
              <a:ext cx="477" cy="332"/>
              <a:chOff x="5080" y="1933"/>
              <a:chExt cx="477" cy="332"/>
            </a:xfrm>
          </p:grpSpPr>
          <p:pic>
            <p:nvPicPr>
              <p:cNvPr id="210998" name="Picture 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999" name="Text Box 55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800" b="1">
                    <a:solidFill>
                      <a:srgbClr val="006600"/>
                    </a:solidFill>
                  </a:rPr>
                  <a:t>6</a:t>
                </a:r>
                <a:endParaRPr lang="en-US" sz="2800" b="1">
                  <a:solidFill>
                    <a:srgbClr val="006600"/>
                  </a:solidFill>
                </a:endParaRPr>
              </a:p>
            </p:txBody>
          </p:sp>
        </p:grpSp>
      </p:grpSp>
      <p:sp>
        <p:nvSpPr>
          <p:cNvPr id="211001" name="Text Box 57"/>
          <p:cNvSpPr txBox="1">
            <a:spLocks noChangeArrowheads="1"/>
          </p:cNvSpPr>
          <p:nvPr/>
        </p:nvSpPr>
        <p:spPr bwMode="auto">
          <a:xfrm>
            <a:off x="3167063" y="3232150"/>
            <a:ext cx="13700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FF"/>
                </a:solidFill>
              </a:rPr>
              <a:t>زوايا داخلية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11003" name="Text Box 59"/>
          <p:cNvSpPr txBox="1">
            <a:spLocks noChangeArrowheads="1"/>
          </p:cNvSpPr>
          <p:nvPr/>
        </p:nvSpPr>
        <p:spPr bwMode="auto">
          <a:xfrm>
            <a:off x="4392613" y="4271963"/>
            <a:ext cx="45370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</a:rPr>
              <a:t>الزوايا الأربع التي تقع خارج المستقيمين تسمى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211004" name="Text Box 60"/>
          <p:cNvSpPr txBox="1">
            <a:spLocks noChangeArrowheads="1"/>
          </p:cNvSpPr>
          <p:nvPr/>
        </p:nvSpPr>
        <p:spPr bwMode="auto">
          <a:xfrm>
            <a:off x="3095625" y="4306888"/>
            <a:ext cx="14414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FF"/>
                </a:solidFill>
              </a:rPr>
              <a:t>زوايا خارجية</a:t>
            </a:r>
            <a:endParaRPr lang="en-US" sz="2200" b="1">
              <a:solidFill>
                <a:srgbClr val="0000FF"/>
              </a:solidFill>
            </a:endParaRPr>
          </a:p>
        </p:txBody>
      </p:sp>
      <p:grpSp>
        <p:nvGrpSpPr>
          <p:cNvPr id="211005" name="Group 61"/>
          <p:cNvGrpSpPr>
            <a:grpSpLocks/>
          </p:cNvGrpSpPr>
          <p:nvPr/>
        </p:nvGrpSpPr>
        <p:grpSpPr bwMode="auto">
          <a:xfrm>
            <a:off x="4930775" y="4797425"/>
            <a:ext cx="3890963" cy="647700"/>
            <a:chOff x="3106" y="1879"/>
            <a:chExt cx="2451" cy="408"/>
          </a:xfrm>
        </p:grpSpPr>
        <p:grpSp>
          <p:nvGrpSpPr>
            <p:cNvPr id="211006" name="Group 62"/>
            <p:cNvGrpSpPr>
              <a:grpSpLocks/>
            </p:cNvGrpSpPr>
            <p:nvPr/>
          </p:nvGrpSpPr>
          <p:grpSpPr bwMode="auto">
            <a:xfrm>
              <a:off x="5080" y="1933"/>
              <a:ext cx="477" cy="332"/>
              <a:chOff x="5080" y="1933"/>
              <a:chExt cx="477" cy="332"/>
            </a:xfrm>
          </p:grpSpPr>
          <p:pic>
            <p:nvPicPr>
              <p:cNvPr id="211007" name="Picture 6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1008" name="Text Box 64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800" b="1">
                    <a:solidFill>
                      <a:srgbClr val="000000"/>
                    </a:solidFill>
                  </a:rPr>
                  <a:t>1</a:t>
                </a:r>
                <a:endParaRPr lang="en-US" sz="28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1009" name="Text Box 65"/>
            <p:cNvSpPr txBox="1">
              <a:spLocks noChangeArrowheads="1"/>
            </p:cNvSpPr>
            <p:nvPr/>
          </p:nvSpPr>
          <p:spPr bwMode="auto">
            <a:xfrm>
              <a:off x="4876" y="1883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3600" b="1">
                  <a:solidFill>
                    <a:srgbClr val="000000"/>
                  </a:solidFill>
                </a:rPr>
                <a:t>،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grpSp>
          <p:nvGrpSpPr>
            <p:cNvPr id="211010" name="Group 66"/>
            <p:cNvGrpSpPr>
              <a:grpSpLocks/>
            </p:cNvGrpSpPr>
            <p:nvPr/>
          </p:nvGrpSpPr>
          <p:grpSpPr bwMode="auto">
            <a:xfrm>
              <a:off x="4422" y="1929"/>
              <a:ext cx="477" cy="332"/>
              <a:chOff x="5080" y="1933"/>
              <a:chExt cx="477" cy="332"/>
            </a:xfrm>
          </p:grpSpPr>
          <p:pic>
            <p:nvPicPr>
              <p:cNvPr id="211011" name="Picture 6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1012" name="Text Box 68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800" b="1">
                    <a:solidFill>
                      <a:srgbClr val="000000"/>
                    </a:solidFill>
                  </a:rPr>
                  <a:t>2</a:t>
                </a:r>
                <a:endParaRPr lang="en-US" sz="28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1013" name="Text Box 69"/>
            <p:cNvSpPr txBox="1">
              <a:spLocks noChangeArrowheads="1"/>
            </p:cNvSpPr>
            <p:nvPr/>
          </p:nvSpPr>
          <p:spPr bwMode="auto">
            <a:xfrm>
              <a:off x="4218" y="1879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3600" b="1">
                  <a:solidFill>
                    <a:srgbClr val="000000"/>
                  </a:solidFill>
                </a:rPr>
                <a:t>،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grpSp>
          <p:nvGrpSpPr>
            <p:cNvPr id="211014" name="Group 70"/>
            <p:cNvGrpSpPr>
              <a:grpSpLocks/>
            </p:cNvGrpSpPr>
            <p:nvPr/>
          </p:nvGrpSpPr>
          <p:grpSpPr bwMode="auto">
            <a:xfrm>
              <a:off x="3764" y="1933"/>
              <a:ext cx="477" cy="332"/>
              <a:chOff x="5080" y="1933"/>
              <a:chExt cx="477" cy="332"/>
            </a:xfrm>
          </p:grpSpPr>
          <p:pic>
            <p:nvPicPr>
              <p:cNvPr id="211015" name="Picture 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1016" name="Text Box 72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800" b="1">
                    <a:solidFill>
                      <a:srgbClr val="000000"/>
                    </a:solidFill>
                  </a:rPr>
                  <a:t>7</a:t>
                </a:r>
                <a:endParaRPr lang="en-US" sz="28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1017" name="Text Box 73"/>
            <p:cNvSpPr txBox="1">
              <a:spLocks noChangeArrowheads="1"/>
            </p:cNvSpPr>
            <p:nvPr/>
          </p:nvSpPr>
          <p:spPr bwMode="auto">
            <a:xfrm>
              <a:off x="3560" y="1883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3600" b="1">
                  <a:solidFill>
                    <a:srgbClr val="000000"/>
                  </a:solidFill>
                </a:rPr>
                <a:t>،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grpSp>
          <p:nvGrpSpPr>
            <p:cNvPr id="211018" name="Group 74"/>
            <p:cNvGrpSpPr>
              <a:grpSpLocks/>
            </p:cNvGrpSpPr>
            <p:nvPr/>
          </p:nvGrpSpPr>
          <p:grpSpPr bwMode="auto">
            <a:xfrm>
              <a:off x="3106" y="1929"/>
              <a:ext cx="477" cy="332"/>
              <a:chOff x="5080" y="1933"/>
              <a:chExt cx="477" cy="332"/>
            </a:xfrm>
          </p:grpSpPr>
          <p:pic>
            <p:nvPicPr>
              <p:cNvPr id="21101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1020" name="Text Box 76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800" b="1">
                    <a:solidFill>
                      <a:srgbClr val="000000"/>
                    </a:solidFill>
                  </a:rPr>
                  <a:t>8</a:t>
                </a:r>
                <a:endParaRPr lang="en-US" sz="28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1021" name="Text Box 77"/>
          <p:cNvSpPr txBox="1">
            <a:spLocks noChangeArrowheads="1"/>
          </p:cNvSpPr>
          <p:nvPr/>
        </p:nvSpPr>
        <p:spPr bwMode="auto">
          <a:xfrm>
            <a:off x="3095625" y="4924425"/>
            <a:ext cx="14414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FF"/>
                </a:solidFill>
              </a:rPr>
              <a:t>زوايا خارجية</a:t>
            </a:r>
            <a:endParaRPr lang="en-US" sz="2200" b="1">
              <a:solidFill>
                <a:srgbClr val="0000FF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453A5A2-D9C7-AFB3-D30A-6DE82054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2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11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1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1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1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/>
      <p:bldP spid="210959" grpId="0"/>
      <p:bldP spid="210960" grpId="0"/>
      <p:bldP spid="210961" grpId="0"/>
      <p:bldP spid="210975" grpId="0"/>
      <p:bldP spid="211001" grpId="0"/>
      <p:bldP spid="211003" grpId="0"/>
      <p:bldP spid="211004" grpId="0"/>
      <p:bldP spid="2110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786" y="2112369"/>
            <a:ext cx="42655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78" y="2511189"/>
            <a:ext cx="2995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638403" y="2956175"/>
            <a:ext cx="1715170" cy="405185"/>
          </a:xfrm>
          <a:prstGeom prst="rect">
            <a:avLst/>
          </a:prstGeom>
        </p:spPr>
        <p:txBody>
          <a:bodyPr lIns="28932" tIns="14467" rIns="28932" bIns="14467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89322"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289322"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330" y="3440311"/>
            <a:ext cx="579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050">
                <a:solidFill>
                  <a:srgbClr val="000000"/>
                </a:solidFill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12" y="3671144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914" y="4310510"/>
            <a:ext cx="3529218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19977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كسهم مستقيم 2"/>
          <p:cNvCxnSpPr/>
          <p:nvPr/>
        </p:nvCxnSpPr>
        <p:spPr>
          <a:xfrm>
            <a:off x="3059832" y="1484784"/>
            <a:ext cx="3456384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3059832" y="2420888"/>
            <a:ext cx="3456384" cy="504056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4716016" y="476672"/>
            <a:ext cx="144016" cy="331236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4283968" y="1124744"/>
            <a:ext cx="432048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7" name="شكل بيضاوي 16"/>
          <p:cNvSpPr/>
          <p:nvPr/>
        </p:nvSpPr>
        <p:spPr>
          <a:xfrm>
            <a:off x="4860032" y="2708920"/>
            <a:ext cx="432048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8" name="شكل بيضاوي 17"/>
          <p:cNvSpPr/>
          <p:nvPr/>
        </p:nvSpPr>
        <p:spPr>
          <a:xfrm>
            <a:off x="4283968" y="2780928"/>
            <a:ext cx="432048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9" name="شكل بيضاوي 18"/>
          <p:cNvSpPr/>
          <p:nvPr/>
        </p:nvSpPr>
        <p:spPr>
          <a:xfrm>
            <a:off x="4860032" y="1124744"/>
            <a:ext cx="432048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0" name="شكل بيضاوي 19"/>
          <p:cNvSpPr/>
          <p:nvPr/>
        </p:nvSpPr>
        <p:spPr>
          <a:xfrm>
            <a:off x="4283968" y="1556792"/>
            <a:ext cx="432048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1" name="شكل بيضاوي 20"/>
          <p:cNvSpPr/>
          <p:nvPr/>
        </p:nvSpPr>
        <p:spPr>
          <a:xfrm>
            <a:off x="4860032" y="1556792"/>
            <a:ext cx="432048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2" name="شكل بيضاوي 21"/>
          <p:cNvSpPr/>
          <p:nvPr/>
        </p:nvSpPr>
        <p:spPr>
          <a:xfrm>
            <a:off x="4283968" y="2348880"/>
            <a:ext cx="432048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3" name="شكل بيضاوي 22"/>
          <p:cNvSpPr/>
          <p:nvPr/>
        </p:nvSpPr>
        <p:spPr>
          <a:xfrm>
            <a:off x="4860032" y="2276872"/>
            <a:ext cx="432048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5364088" y="4653136"/>
            <a:ext cx="309634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زوايا خارجية</a:t>
            </a:r>
          </a:p>
        </p:txBody>
      </p:sp>
      <p:grpSp>
        <p:nvGrpSpPr>
          <p:cNvPr id="54" name="مجموعة 53"/>
          <p:cNvGrpSpPr/>
          <p:nvPr/>
        </p:nvGrpSpPr>
        <p:grpSpPr>
          <a:xfrm>
            <a:off x="5076056" y="4149080"/>
            <a:ext cx="3312368" cy="440180"/>
            <a:chOff x="251520" y="436602"/>
            <a:chExt cx="3312368" cy="440180"/>
          </a:xfrm>
        </p:grpSpPr>
        <p:grpSp>
          <p:nvGrpSpPr>
            <p:cNvPr id="36" name="مجموعة 35"/>
            <p:cNvGrpSpPr/>
            <p:nvPr/>
          </p:nvGrpSpPr>
          <p:grpSpPr>
            <a:xfrm>
              <a:off x="899592" y="476672"/>
              <a:ext cx="288032" cy="216024"/>
              <a:chOff x="7596336" y="4203086"/>
              <a:chExt cx="288032" cy="162018"/>
            </a:xfrm>
          </p:grpSpPr>
          <p:cxnSp>
            <p:nvCxnSpPr>
              <p:cNvPr id="37" name="رابط مستقيم 36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مجموعة 38"/>
            <p:cNvGrpSpPr/>
            <p:nvPr/>
          </p:nvGrpSpPr>
          <p:grpSpPr>
            <a:xfrm>
              <a:off x="1691680" y="476672"/>
              <a:ext cx="288032" cy="216024"/>
              <a:chOff x="7596336" y="4203086"/>
              <a:chExt cx="288032" cy="162018"/>
            </a:xfrm>
          </p:grpSpPr>
          <p:cxnSp>
            <p:nvCxnSpPr>
              <p:cNvPr id="40" name="رابط مستقيم 39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رابط مستقيم 40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مربع نص 41"/>
            <p:cNvSpPr txBox="1"/>
            <p:nvPr/>
          </p:nvSpPr>
          <p:spPr>
            <a:xfrm>
              <a:off x="251520" y="43660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8</a:t>
              </a:r>
            </a:p>
          </p:txBody>
        </p:sp>
        <p:grpSp>
          <p:nvGrpSpPr>
            <p:cNvPr id="45" name="مجموعة 44"/>
            <p:cNvGrpSpPr/>
            <p:nvPr/>
          </p:nvGrpSpPr>
          <p:grpSpPr>
            <a:xfrm>
              <a:off x="3275856" y="548680"/>
              <a:ext cx="288032" cy="216024"/>
              <a:chOff x="7596336" y="4203086"/>
              <a:chExt cx="288032" cy="162018"/>
            </a:xfrm>
          </p:grpSpPr>
          <p:cxnSp>
            <p:nvCxnSpPr>
              <p:cNvPr id="46" name="رابط مستقيم 45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6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مربع نص 47"/>
            <p:cNvSpPr txBox="1"/>
            <p:nvPr/>
          </p:nvSpPr>
          <p:spPr>
            <a:xfrm>
              <a:off x="2699792" y="476672"/>
              <a:ext cx="50405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 err="1">
                  <a:solidFill>
                    <a:prstClr val="black"/>
                  </a:solidFill>
                </a:rPr>
                <a:t>1 ,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49" name="مجموعة 48"/>
            <p:cNvGrpSpPr/>
            <p:nvPr/>
          </p:nvGrpSpPr>
          <p:grpSpPr>
            <a:xfrm>
              <a:off x="2483768" y="548680"/>
              <a:ext cx="288032" cy="216024"/>
              <a:chOff x="7596336" y="4203086"/>
              <a:chExt cx="288032" cy="162018"/>
            </a:xfrm>
          </p:grpSpPr>
          <p:cxnSp>
            <p:nvCxnSpPr>
              <p:cNvPr id="50" name="رابط مستقيم 49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رابط مستقيم 50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مربع نص 51"/>
            <p:cNvSpPr txBox="1"/>
            <p:nvPr/>
          </p:nvSpPr>
          <p:spPr>
            <a:xfrm>
              <a:off x="1187624" y="47667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</a:t>
              </a:r>
              <a:r>
                <a:rPr lang="ar-SA" sz="2000" dirty="0" err="1">
                  <a:solidFill>
                    <a:prstClr val="black"/>
                  </a:solidFill>
                </a:rPr>
                <a:t>7 ,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  <p:sp>
          <p:nvSpPr>
            <p:cNvPr id="53" name="مربع نص 52"/>
            <p:cNvSpPr txBox="1"/>
            <p:nvPr/>
          </p:nvSpPr>
          <p:spPr>
            <a:xfrm>
              <a:off x="1907704" y="476672"/>
              <a:ext cx="50405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 err="1">
                  <a:solidFill>
                    <a:prstClr val="black"/>
                  </a:solidFill>
                </a:rPr>
                <a:t>2 ,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مجموعة 54"/>
          <p:cNvGrpSpPr/>
          <p:nvPr/>
        </p:nvGrpSpPr>
        <p:grpSpPr>
          <a:xfrm>
            <a:off x="395536" y="4077072"/>
            <a:ext cx="3312368" cy="440180"/>
            <a:chOff x="251520" y="436602"/>
            <a:chExt cx="3312368" cy="440180"/>
          </a:xfrm>
        </p:grpSpPr>
        <p:grpSp>
          <p:nvGrpSpPr>
            <p:cNvPr id="56" name="مجموعة 35"/>
            <p:cNvGrpSpPr/>
            <p:nvPr/>
          </p:nvGrpSpPr>
          <p:grpSpPr>
            <a:xfrm>
              <a:off x="899592" y="476672"/>
              <a:ext cx="288032" cy="216024"/>
              <a:chOff x="7596336" y="4203086"/>
              <a:chExt cx="288032" cy="162018"/>
            </a:xfrm>
          </p:grpSpPr>
          <p:cxnSp>
            <p:nvCxnSpPr>
              <p:cNvPr id="70" name="رابط مستقيم 69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مجموعة 38"/>
            <p:cNvGrpSpPr/>
            <p:nvPr/>
          </p:nvGrpSpPr>
          <p:grpSpPr>
            <a:xfrm>
              <a:off x="1691680" y="476672"/>
              <a:ext cx="288032" cy="216024"/>
              <a:chOff x="7596336" y="4203086"/>
              <a:chExt cx="288032" cy="162018"/>
            </a:xfrm>
          </p:grpSpPr>
          <p:cxnSp>
            <p:nvCxnSpPr>
              <p:cNvPr id="68" name="رابط مستقيم 67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68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مربع نص 57"/>
            <p:cNvSpPr txBox="1"/>
            <p:nvPr/>
          </p:nvSpPr>
          <p:spPr>
            <a:xfrm>
              <a:off x="251520" y="43660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3</a:t>
              </a:r>
            </a:p>
          </p:txBody>
        </p:sp>
        <p:grpSp>
          <p:nvGrpSpPr>
            <p:cNvPr id="59" name="مجموعة 44"/>
            <p:cNvGrpSpPr/>
            <p:nvPr/>
          </p:nvGrpSpPr>
          <p:grpSpPr>
            <a:xfrm>
              <a:off x="3275856" y="548680"/>
              <a:ext cx="288032" cy="216024"/>
              <a:chOff x="7596336" y="4203086"/>
              <a:chExt cx="288032" cy="162018"/>
            </a:xfrm>
          </p:grpSpPr>
          <p:cxnSp>
            <p:nvCxnSpPr>
              <p:cNvPr id="66" name="رابط مستقيم 65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رابط مستقيم 66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مربع نص 59"/>
            <p:cNvSpPr txBox="1"/>
            <p:nvPr/>
          </p:nvSpPr>
          <p:spPr>
            <a:xfrm>
              <a:off x="2699792" y="476672"/>
              <a:ext cx="50405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 err="1">
                  <a:solidFill>
                    <a:prstClr val="black"/>
                  </a:solidFill>
                </a:rPr>
                <a:t>5,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61" name="مجموعة 48"/>
            <p:cNvGrpSpPr/>
            <p:nvPr/>
          </p:nvGrpSpPr>
          <p:grpSpPr>
            <a:xfrm>
              <a:off x="2483768" y="548680"/>
              <a:ext cx="288032" cy="216024"/>
              <a:chOff x="7596336" y="4203086"/>
              <a:chExt cx="288032" cy="162018"/>
            </a:xfrm>
          </p:grpSpPr>
          <p:cxnSp>
            <p:nvCxnSpPr>
              <p:cNvPr id="64" name="رابط مستقيم 63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رابط مستقيم 64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مربع نص 61"/>
            <p:cNvSpPr txBox="1"/>
            <p:nvPr/>
          </p:nvSpPr>
          <p:spPr>
            <a:xfrm>
              <a:off x="1187624" y="47667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 err="1">
                  <a:solidFill>
                    <a:prstClr val="black"/>
                  </a:solidFill>
                </a:rPr>
                <a:t>4 ,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1907704" y="476672"/>
              <a:ext cx="50405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 err="1">
                  <a:solidFill>
                    <a:prstClr val="black"/>
                  </a:solidFill>
                </a:rPr>
                <a:t>6 ,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72" name="سهم مسنن إلى اليمين 71"/>
          <p:cNvSpPr/>
          <p:nvPr/>
        </p:nvSpPr>
        <p:spPr>
          <a:xfrm rot="20409527" flipH="1">
            <a:off x="5330922" y="520471"/>
            <a:ext cx="1656184" cy="785345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خارج</a:t>
            </a:r>
          </a:p>
        </p:txBody>
      </p:sp>
      <p:sp>
        <p:nvSpPr>
          <p:cNvPr id="76" name="سهم مسنن إلى اليمين 75"/>
          <p:cNvSpPr/>
          <p:nvPr/>
        </p:nvSpPr>
        <p:spPr>
          <a:xfrm rot="1002808" flipH="1">
            <a:off x="5632341" y="2795742"/>
            <a:ext cx="1656184" cy="786423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خارج</a:t>
            </a:r>
          </a:p>
        </p:txBody>
      </p:sp>
      <p:sp>
        <p:nvSpPr>
          <p:cNvPr id="77" name="سهم مسنن إلى اليمين 76"/>
          <p:cNvSpPr/>
          <p:nvPr/>
        </p:nvSpPr>
        <p:spPr>
          <a:xfrm rot="11831288" flipH="1" flipV="1">
            <a:off x="2417774" y="499517"/>
            <a:ext cx="1736115" cy="79044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خارج</a:t>
            </a:r>
          </a:p>
        </p:txBody>
      </p:sp>
      <p:sp>
        <p:nvSpPr>
          <p:cNvPr id="78" name="سهم مسنن إلى اليمين 77"/>
          <p:cNvSpPr/>
          <p:nvPr/>
        </p:nvSpPr>
        <p:spPr>
          <a:xfrm rot="9886752" flipH="1" flipV="1">
            <a:off x="2632871" y="2984153"/>
            <a:ext cx="1656184" cy="80859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خارج</a:t>
            </a:r>
          </a:p>
        </p:txBody>
      </p:sp>
      <p:sp>
        <p:nvSpPr>
          <p:cNvPr id="79" name="سهم إلى اليمين 78"/>
          <p:cNvSpPr/>
          <p:nvPr/>
        </p:nvSpPr>
        <p:spPr>
          <a:xfrm rot="20773281">
            <a:off x="3114529" y="1618989"/>
            <a:ext cx="1199981" cy="60429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black"/>
                </a:solidFill>
              </a:rPr>
              <a:t>داخل</a:t>
            </a:r>
          </a:p>
        </p:txBody>
      </p:sp>
      <p:sp>
        <p:nvSpPr>
          <p:cNvPr id="80" name="سهم إلى اليمين 79"/>
          <p:cNvSpPr/>
          <p:nvPr/>
        </p:nvSpPr>
        <p:spPr>
          <a:xfrm rot="20773281" flipH="1">
            <a:off x="5347202" y="1903502"/>
            <a:ext cx="1170424" cy="60429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black"/>
                </a:solidFill>
              </a:rPr>
              <a:t>داخل</a:t>
            </a:r>
          </a:p>
        </p:txBody>
      </p:sp>
      <p:sp>
        <p:nvSpPr>
          <p:cNvPr id="81" name="سهم إلى اليمين 80"/>
          <p:cNvSpPr/>
          <p:nvPr/>
        </p:nvSpPr>
        <p:spPr>
          <a:xfrm>
            <a:off x="3131840" y="2204864"/>
            <a:ext cx="1199981" cy="60429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black"/>
                </a:solidFill>
              </a:rPr>
              <a:t>داخل</a:t>
            </a:r>
          </a:p>
        </p:txBody>
      </p:sp>
      <p:sp>
        <p:nvSpPr>
          <p:cNvPr id="82" name="سهم إلى اليمين 81"/>
          <p:cNvSpPr/>
          <p:nvPr/>
        </p:nvSpPr>
        <p:spPr>
          <a:xfrm flipH="1">
            <a:off x="5327372" y="1412776"/>
            <a:ext cx="1116836" cy="60429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black"/>
                </a:solidFill>
              </a:rPr>
              <a:t>داخل</a:t>
            </a:r>
          </a:p>
        </p:txBody>
      </p:sp>
      <p:sp>
        <p:nvSpPr>
          <p:cNvPr id="83" name="مربع نص 82"/>
          <p:cNvSpPr txBox="1"/>
          <p:nvPr/>
        </p:nvSpPr>
        <p:spPr>
          <a:xfrm>
            <a:off x="755576" y="4653136"/>
            <a:ext cx="2592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زوايا داخلية</a:t>
            </a:r>
          </a:p>
        </p:txBody>
      </p:sp>
    </p:spTree>
    <p:extLst>
      <p:ext uri="{BB962C8B-B14F-4D97-AF65-F5344CB8AC3E}">
        <p14:creationId xmlns:p14="http://schemas.microsoft.com/office/powerpoint/2010/main" val="36072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/>
      <p:bldP spid="72" grpId="0" animBg="1"/>
      <p:bldP spid="72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2" grpId="0" animBg="1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رابط كسهم مستقيم 1"/>
          <p:cNvCxnSpPr/>
          <p:nvPr/>
        </p:nvCxnSpPr>
        <p:spPr>
          <a:xfrm>
            <a:off x="3059832" y="1484784"/>
            <a:ext cx="3456384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كسهم مستقيم 2"/>
          <p:cNvCxnSpPr/>
          <p:nvPr/>
        </p:nvCxnSpPr>
        <p:spPr>
          <a:xfrm>
            <a:off x="3059832" y="2564904"/>
            <a:ext cx="3456384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ثلث متساوي الساقين 3"/>
          <p:cNvSpPr/>
          <p:nvPr/>
        </p:nvSpPr>
        <p:spPr>
          <a:xfrm rot="5400000">
            <a:off x="5921000" y="1395875"/>
            <a:ext cx="290283" cy="1800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مثلث متساوي الساقين 4"/>
          <p:cNvSpPr/>
          <p:nvPr/>
        </p:nvSpPr>
        <p:spPr>
          <a:xfrm rot="5400000">
            <a:off x="5885044" y="2475996"/>
            <a:ext cx="290284" cy="180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4644008" y="332656"/>
            <a:ext cx="0" cy="309634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139952" y="1124744"/>
            <a:ext cx="432048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4716016" y="2636912"/>
            <a:ext cx="432048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شكل بيضاوي 15"/>
          <p:cNvSpPr/>
          <p:nvPr/>
        </p:nvSpPr>
        <p:spPr>
          <a:xfrm>
            <a:off x="4139952" y="2636912"/>
            <a:ext cx="432048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7" name="شكل بيضاوي 16"/>
          <p:cNvSpPr/>
          <p:nvPr/>
        </p:nvSpPr>
        <p:spPr>
          <a:xfrm>
            <a:off x="4716016" y="1124744"/>
            <a:ext cx="432048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" name="شكل بيضاوي 17"/>
          <p:cNvSpPr/>
          <p:nvPr/>
        </p:nvSpPr>
        <p:spPr>
          <a:xfrm>
            <a:off x="4139952" y="1556792"/>
            <a:ext cx="432048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9" name="شكل بيضاوي 18"/>
          <p:cNvSpPr/>
          <p:nvPr/>
        </p:nvSpPr>
        <p:spPr>
          <a:xfrm>
            <a:off x="4716016" y="1556792"/>
            <a:ext cx="432048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0" name="شكل بيضاوي 19"/>
          <p:cNvSpPr/>
          <p:nvPr/>
        </p:nvSpPr>
        <p:spPr>
          <a:xfrm>
            <a:off x="4139952" y="2276872"/>
            <a:ext cx="432048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1" name="شكل بيضاوي 20"/>
          <p:cNvSpPr/>
          <p:nvPr/>
        </p:nvSpPr>
        <p:spPr>
          <a:xfrm>
            <a:off x="4716016" y="2276872"/>
            <a:ext cx="432048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4" name="مجموعة 23"/>
          <p:cNvGrpSpPr/>
          <p:nvPr/>
        </p:nvGrpSpPr>
        <p:grpSpPr>
          <a:xfrm>
            <a:off x="683568" y="1700808"/>
            <a:ext cx="1728192" cy="440180"/>
            <a:chOff x="251520" y="436602"/>
            <a:chExt cx="1728192" cy="440180"/>
          </a:xfrm>
        </p:grpSpPr>
        <p:grpSp>
          <p:nvGrpSpPr>
            <p:cNvPr id="25" name="مجموعة 35"/>
            <p:cNvGrpSpPr/>
            <p:nvPr/>
          </p:nvGrpSpPr>
          <p:grpSpPr>
            <a:xfrm>
              <a:off x="755576" y="436602"/>
              <a:ext cx="288032" cy="216024"/>
              <a:chOff x="7452320" y="4173033"/>
              <a:chExt cx="288032" cy="162018"/>
            </a:xfrm>
          </p:grpSpPr>
          <p:cxnSp>
            <p:nvCxnSpPr>
              <p:cNvPr id="39" name="رابط مستقيم 38"/>
              <p:cNvCxnSpPr/>
              <p:nvPr/>
            </p:nvCxnSpPr>
            <p:spPr>
              <a:xfrm>
                <a:off x="7452320" y="4335051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39"/>
              <p:cNvCxnSpPr/>
              <p:nvPr/>
            </p:nvCxnSpPr>
            <p:spPr>
              <a:xfrm flipH="1" flipV="1">
                <a:off x="7452320" y="4173033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38"/>
            <p:cNvGrpSpPr/>
            <p:nvPr/>
          </p:nvGrpSpPr>
          <p:grpSpPr>
            <a:xfrm>
              <a:off x="1691680" y="476672"/>
              <a:ext cx="288032" cy="216024"/>
              <a:chOff x="7596336" y="4203086"/>
              <a:chExt cx="288032" cy="162018"/>
            </a:xfrm>
          </p:grpSpPr>
          <p:cxnSp>
            <p:nvCxnSpPr>
              <p:cNvPr id="37" name="رابط مستقيم 36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مربع نص 26"/>
            <p:cNvSpPr txBox="1"/>
            <p:nvPr/>
          </p:nvSpPr>
          <p:spPr>
            <a:xfrm>
              <a:off x="251520" y="43660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5</a:t>
              </a:r>
            </a:p>
          </p:txBody>
        </p:sp>
        <p:sp>
          <p:nvSpPr>
            <p:cNvPr id="31" name="مربع نص 30"/>
            <p:cNvSpPr txBox="1"/>
            <p:nvPr/>
          </p:nvSpPr>
          <p:spPr>
            <a:xfrm>
              <a:off x="1187624" y="47667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</a:t>
              </a:r>
              <a:r>
                <a:rPr lang="ar-SA" sz="2000" dirty="0" err="1">
                  <a:solidFill>
                    <a:prstClr val="black"/>
                  </a:solidFill>
                </a:rPr>
                <a:t>3 ,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323528" y="2060848"/>
            <a:ext cx="273630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زاويتان متبادلتان داخليا</a:t>
            </a:r>
          </a:p>
        </p:txBody>
      </p:sp>
      <p:grpSp>
        <p:nvGrpSpPr>
          <p:cNvPr id="42" name="مجموعة 41"/>
          <p:cNvGrpSpPr/>
          <p:nvPr/>
        </p:nvGrpSpPr>
        <p:grpSpPr>
          <a:xfrm>
            <a:off x="611560" y="1196752"/>
            <a:ext cx="1728192" cy="440180"/>
            <a:chOff x="251520" y="436602"/>
            <a:chExt cx="1728192" cy="440180"/>
          </a:xfrm>
        </p:grpSpPr>
        <p:grpSp>
          <p:nvGrpSpPr>
            <p:cNvPr id="43" name="مجموعة 35"/>
            <p:cNvGrpSpPr/>
            <p:nvPr/>
          </p:nvGrpSpPr>
          <p:grpSpPr>
            <a:xfrm>
              <a:off x="755576" y="508610"/>
              <a:ext cx="288032" cy="216034"/>
              <a:chOff x="7452320" y="4227053"/>
              <a:chExt cx="288032" cy="162026"/>
            </a:xfrm>
          </p:grpSpPr>
          <p:cxnSp>
            <p:nvCxnSpPr>
              <p:cNvPr id="49" name="رابط مستقيم 48"/>
              <p:cNvCxnSpPr/>
              <p:nvPr/>
            </p:nvCxnSpPr>
            <p:spPr>
              <a:xfrm>
                <a:off x="7452320" y="4389079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رابط مستقيم 49"/>
              <p:cNvCxnSpPr/>
              <p:nvPr/>
            </p:nvCxnSpPr>
            <p:spPr>
              <a:xfrm flipH="1" flipV="1">
                <a:off x="7452320" y="4227053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مجموعة 38"/>
            <p:cNvGrpSpPr/>
            <p:nvPr/>
          </p:nvGrpSpPr>
          <p:grpSpPr>
            <a:xfrm>
              <a:off x="1691680" y="476672"/>
              <a:ext cx="288032" cy="216024"/>
              <a:chOff x="7596336" y="4203086"/>
              <a:chExt cx="288032" cy="162018"/>
            </a:xfrm>
          </p:grpSpPr>
          <p:cxnSp>
            <p:nvCxnSpPr>
              <p:cNvPr id="47" name="رابط مستقيم 46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رابط مستقيم 47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مربع نص 44"/>
            <p:cNvSpPr txBox="1"/>
            <p:nvPr/>
          </p:nvSpPr>
          <p:spPr>
            <a:xfrm>
              <a:off x="251520" y="43660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6</a:t>
              </a:r>
            </a:p>
          </p:txBody>
        </p:sp>
        <p:sp>
          <p:nvSpPr>
            <p:cNvPr id="46" name="مربع نص 45"/>
            <p:cNvSpPr txBox="1"/>
            <p:nvPr/>
          </p:nvSpPr>
          <p:spPr>
            <a:xfrm>
              <a:off x="1187624" y="47667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</a:t>
              </a:r>
              <a:r>
                <a:rPr lang="ar-SA" sz="2000" dirty="0" err="1">
                  <a:solidFill>
                    <a:prstClr val="black"/>
                  </a:solidFill>
                </a:rPr>
                <a:t>4,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مجموعة 50"/>
          <p:cNvGrpSpPr/>
          <p:nvPr/>
        </p:nvGrpSpPr>
        <p:grpSpPr>
          <a:xfrm>
            <a:off x="6228184" y="3140968"/>
            <a:ext cx="2016224" cy="523624"/>
            <a:chOff x="251520" y="436602"/>
            <a:chExt cx="1728192" cy="400110"/>
          </a:xfrm>
        </p:grpSpPr>
        <p:grpSp>
          <p:nvGrpSpPr>
            <p:cNvPr id="52" name="مجموعة 35"/>
            <p:cNvGrpSpPr/>
            <p:nvPr/>
          </p:nvGrpSpPr>
          <p:grpSpPr>
            <a:xfrm>
              <a:off x="755576" y="508619"/>
              <a:ext cx="288032" cy="216034"/>
              <a:chOff x="7452320" y="4227033"/>
              <a:chExt cx="288032" cy="162025"/>
            </a:xfrm>
          </p:grpSpPr>
          <p:cxnSp>
            <p:nvCxnSpPr>
              <p:cNvPr id="58" name="رابط مستقيم 57"/>
              <p:cNvCxnSpPr/>
              <p:nvPr/>
            </p:nvCxnSpPr>
            <p:spPr>
              <a:xfrm>
                <a:off x="7452320" y="4389058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/>
              <p:cNvCxnSpPr/>
              <p:nvPr/>
            </p:nvCxnSpPr>
            <p:spPr>
              <a:xfrm flipH="1" flipV="1">
                <a:off x="7452320" y="4227033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مجموعة 38"/>
            <p:cNvGrpSpPr/>
            <p:nvPr/>
          </p:nvGrpSpPr>
          <p:grpSpPr>
            <a:xfrm>
              <a:off x="1691680" y="476672"/>
              <a:ext cx="288032" cy="216024"/>
              <a:chOff x="7596336" y="4203086"/>
              <a:chExt cx="288032" cy="162018"/>
            </a:xfrm>
          </p:grpSpPr>
          <p:cxnSp>
            <p:nvCxnSpPr>
              <p:cNvPr id="56" name="رابط مستقيم 55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رابط مستقيم 56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مربع نص 53"/>
            <p:cNvSpPr txBox="1"/>
            <p:nvPr/>
          </p:nvSpPr>
          <p:spPr>
            <a:xfrm>
              <a:off x="251520" y="43660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8</a:t>
              </a:r>
            </a:p>
          </p:txBody>
        </p:sp>
        <p:sp>
          <p:nvSpPr>
            <p:cNvPr id="55" name="مربع نص 54"/>
            <p:cNvSpPr txBox="1"/>
            <p:nvPr/>
          </p:nvSpPr>
          <p:spPr>
            <a:xfrm>
              <a:off x="1187624" y="476672"/>
              <a:ext cx="576064" cy="305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</a:t>
              </a:r>
              <a:r>
                <a:rPr lang="ar-SA" sz="2000" dirty="0" err="1">
                  <a:solidFill>
                    <a:prstClr val="black"/>
                  </a:solidFill>
                </a:rPr>
                <a:t>2  ,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60" name="مربع نص 59"/>
          <p:cNvSpPr txBox="1"/>
          <p:nvPr/>
        </p:nvSpPr>
        <p:spPr>
          <a:xfrm>
            <a:off x="5940152" y="3789040"/>
            <a:ext cx="273630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زاويتان متبادلتان خارجيا</a:t>
            </a:r>
          </a:p>
        </p:txBody>
      </p:sp>
      <p:grpSp>
        <p:nvGrpSpPr>
          <p:cNvPr id="61" name="مجموعة 60"/>
          <p:cNvGrpSpPr/>
          <p:nvPr/>
        </p:nvGrpSpPr>
        <p:grpSpPr>
          <a:xfrm>
            <a:off x="3275856" y="3645024"/>
            <a:ext cx="1728192" cy="440180"/>
            <a:chOff x="251520" y="436602"/>
            <a:chExt cx="1728192" cy="440180"/>
          </a:xfrm>
        </p:grpSpPr>
        <p:grpSp>
          <p:nvGrpSpPr>
            <p:cNvPr id="62" name="مجموعة 35"/>
            <p:cNvGrpSpPr/>
            <p:nvPr/>
          </p:nvGrpSpPr>
          <p:grpSpPr>
            <a:xfrm>
              <a:off x="755576" y="508619"/>
              <a:ext cx="288032" cy="216034"/>
              <a:chOff x="7452320" y="4227033"/>
              <a:chExt cx="288032" cy="162025"/>
            </a:xfrm>
          </p:grpSpPr>
          <p:cxnSp>
            <p:nvCxnSpPr>
              <p:cNvPr id="68" name="رابط مستقيم 67"/>
              <p:cNvCxnSpPr/>
              <p:nvPr/>
            </p:nvCxnSpPr>
            <p:spPr>
              <a:xfrm>
                <a:off x="7452320" y="4389058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68"/>
              <p:cNvCxnSpPr/>
              <p:nvPr/>
            </p:nvCxnSpPr>
            <p:spPr>
              <a:xfrm flipH="1" flipV="1">
                <a:off x="7452320" y="4227033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مجموعة 38"/>
            <p:cNvGrpSpPr/>
            <p:nvPr/>
          </p:nvGrpSpPr>
          <p:grpSpPr>
            <a:xfrm>
              <a:off x="1691680" y="476672"/>
              <a:ext cx="288032" cy="216024"/>
              <a:chOff x="7596336" y="4203086"/>
              <a:chExt cx="288032" cy="162018"/>
            </a:xfrm>
          </p:grpSpPr>
          <p:cxnSp>
            <p:nvCxnSpPr>
              <p:cNvPr id="66" name="رابط مستقيم 65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رابط مستقيم 66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/>
            <p:cNvSpPr txBox="1"/>
            <p:nvPr/>
          </p:nvSpPr>
          <p:spPr>
            <a:xfrm>
              <a:off x="251520" y="43660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7</a:t>
              </a:r>
            </a:p>
          </p:txBody>
        </p:sp>
        <p:sp>
          <p:nvSpPr>
            <p:cNvPr id="65" name="مربع نص 64"/>
            <p:cNvSpPr txBox="1"/>
            <p:nvPr/>
          </p:nvSpPr>
          <p:spPr>
            <a:xfrm>
              <a:off x="1187624" y="47667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</a:t>
              </a:r>
              <a:r>
                <a:rPr lang="ar-SA" sz="2000" dirty="0" err="1">
                  <a:solidFill>
                    <a:prstClr val="black"/>
                  </a:solidFill>
                </a:rPr>
                <a:t>1 ,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70" name="مربع نص 69"/>
          <p:cNvSpPr txBox="1"/>
          <p:nvPr/>
        </p:nvSpPr>
        <p:spPr>
          <a:xfrm>
            <a:off x="2843808" y="4149080"/>
            <a:ext cx="273630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زاويتان متبادلتان خارجيا</a:t>
            </a:r>
          </a:p>
        </p:txBody>
      </p:sp>
      <p:grpSp>
        <p:nvGrpSpPr>
          <p:cNvPr id="71" name="مجموعة 70"/>
          <p:cNvGrpSpPr/>
          <p:nvPr/>
        </p:nvGrpSpPr>
        <p:grpSpPr>
          <a:xfrm>
            <a:off x="6948264" y="404647"/>
            <a:ext cx="1728192" cy="440197"/>
            <a:chOff x="251520" y="436585"/>
            <a:chExt cx="1728192" cy="440197"/>
          </a:xfrm>
        </p:grpSpPr>
        <p:grpSp>
          <p:nvGrpSpPr>
            <p:cNvPr id="72" name="مجموعة 35"/>
            <p:cNvGrpSpPr/>
            <p:nvPr/>
          </p:nvGrpSpPr>
          <p:grpSpPr>
            <a:xfrm>
              <a:off x="755576" y="436585"/>
              <a:ext cx="288032" cy="216030"/>
              <a:chOff x="7452320" y="4173034"/>
              <a:chExt cx="288032" cy="162023"/>
            </a:xfrm>
          </p:grpSpPr>
          <p:cxnSp>
            <p:nvCxnSpPr>
              <p:cNvPr id="78" name="رابط مستقيم 77"/>
              <p:cNvCxnSpPr/>
              <p:nvPr/>
            </p:nvCxnSpPr>
            <p:spPr>
              <a:xfrm>
                <a:off x="7452320" y="4335057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رابط مستقيم 78"/>
              <p:cNvCxnSpPr/>
              <p:nvPr/>
            </p:nvCxnSpPr>
            <p:spPr>
              <a:xfrm flipH="1" flipV="1">
                <a:off x="7452320" y="4173034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مجموعة 38"/>
            <p:cNvGrpSpPr/>
            <p:nvPr/>
          </p:nvGrpSpPr>
          <p:grpSpPr>
            <a:xfrm>
              <a:off x="1691680" y="476672"/>
              <a:ext cx="288032" cy="216024"/>
              <a:chOff x="7596336" y="4203086"/>
              <a:chExt cx="288032" cy="162018"/>
            </a:xfrm>
          </p:grpSpPr>
          <p:cxnSp>
            <p:nvCxnSpPr>
              <p:cNvPr id="76" name="رابط مستقيم 75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76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مربع نص 73"/>
            <p:cNvSpPr txBox="1"/>
            <p:nvPr/>
          </p:nvSpPr>
          <p:spPr>
            <a:xfrm>
              <a:off x="251520" y="43660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5</a:t>
              </a:r>
            </a:p>
          </p:txBody>
        </p:sp>
        <p:sp>
          <p:nvSpPr>
            <p:cNvPr id="75" name="مربع نص 74"/>
            <p:cNvSpPr txBox="1"/>
            <p:nvPr/>
          </p:nvSpPr>
          <p:spPr>
            <a:xfrm>
              <a:off x="1187624" y="47667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</a:t>
              </a:r>
              <a:r>
                <a:rPr lang="ar-SA" sz="2000" dirty="0" err="1">
                  <a:solidFill>
                    <a:prstClr val="black"/>
                  </a:solidFill>
                </a:rPr>
                <a:t>1 ,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80" name="مربع نص 79"/>
          <p:cNvSpPr txBox="1"/>
          <p:nvPr/>
        </p:nvSpPr>
        <p:spPr>
          <a:xfrm>
            <a:off x="6444208" y="764704"/>
            <a:ext cx="23762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زاويتان متناظرتان</a:t>
            </a:r>
          </a:p>
        </p:txBody>
      </p:sp>
      <p:grpSp>
        <p:nvGrpSpPr>
          <p:cNvPr id="81" name="مجموعة 80"/>
          <p:cNvGrpSpPr/>
          <p:nvPr/>
        </p:nvGrpSpPr>
        <p:grpSpPr>
          <a:xfrm>
            <a:off x="7020272" y="1412776"/>
            <a:ext cx="1728192" cy="440180"/>
            <a:chOff x="251520" y="436602"/>
            <a:chExt cx="1728192" cy="440180"/>
          </a:xfrm>
        </p:grpSpPr>
        <p:grpSp>
          <p:nvGrpSpPr>
            <p:cNvPr id="82" name="مجموعة 35"/>
            <p:cNvGrpSpPr/>
            <p:nvPr/>
          </p:nvGrpSpPr>
          <p:grpSpPr>
            <a:xfrm>
              <a:off x="899592" y="476672"/>
              <a:ext cx="288032" cy="216024"/>
              <a:chOff x="7596336" y="4203086"/>
              <a:chExt cx="288032" cy="162018"/>
            </a:xfrm>
          </p:grpSpPr>
          <p:cxnSp>
            <p:nvCxnSpPr>
              <p:cNvPr id="88" name="رابط مستقيم 87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رابط مستقيم 88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مجموعة 38"/>
            <p:cNvGrpSpPr/>
            <p:nvPr/>
          </p:nvGrpSpPr>
          <p:grpSpPr>
            <a:xfrm>
              <a:off x="1691680" y="476672"/>
              <a:ext cx="288032" cy="216024"/>
              <a:chOff x="7596336" y="4203086"/>
              <a:chExt cx="288032" cy="162018"/>
            </a:xfrm>
          </p:grpSpPr>
          <p:cxnSp>
            <p:nvCxnSpPr>
              <p:cNvPr id="86" name="رابط مستقيم 85"/>
              <p:cNvCxnSpPr/>
              <p:nvPr/>
            </p:nvCxnSpPr>
            <p:spPr>
              <a:xfrm>
                <a:off x="7596336" y="4365104"/>
                <a:ext cx="28803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رابط مستقيم 86"/>
              <p:cNvCxnSpPr/>
              <p:nvPr/>
            </p:nvCxnSpPr>
            <p:spPr>
              <a:xfrm flipH="1" flipV="1">
                <a:off x="7596336" y="4203086"/>
                <a:ext cx="288032" cy="16201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مربع نص 83"/>
            <p:cNvSpPr txBox="1"/>
            <p:nvPr/>
          </p:nvSpPr>
          <p:spPr>
            <a:xfrm>
              <a:off x="251520" y="43660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7</a:t>
              </a:r>
            </a:p>
          </p:txBody>
        </p:sp>
        <p:sp>
          <p:nvSpPr>
            <p:cNvPr id="85" name="مربع نص 84"/>
            <p:cNvSpPr txBox="1"/>
            <p:nvPr/>
          </p:nvSpPr>
          <p:spPr>
            <a:xfrm>
              <a:off x="1187624" y="476672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prstClr val="black"/>
                  </a:solidFill>
                </a:rPr>
                <a:t> </a:t>
              </a:r>
              <a:r>
                <a:rPr lang="ar-SA" sz="2000" dirty="0" err="1">
                  <a:solidFill>
                    <a:prstClr val="black"/>
                  </a:solidFill>
                </a:rPr>
                <a:t>3 ,</a:t>
              </a:r>
              <a:endParaRPr lang="ar-SA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0" name="مربع نص 89"/>
          <p:cNvSpPr txBox="1"/>
          <p:nvPr/>
        </p:nvSpPr>
        <p:spPr>
          <a:xfrm>
            <a:off x="6588224" y="1959223"/>
            <a:ext cx="23762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زاويتان متناظرتان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مستطيل 90"/>
          <p:cNvSpPr/>
          <p:nvPr/>
        </p:nvSpPr>
        <p:spPr>
          <a:xfrm>
            <a:off x="1547664" y="1340768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92" name="مستطيل 91"/>
          <p:cNvSpPr/>
          <p:nvPr/>
        </p:nvSpPr>
        <p:spPr>
          <a:xfrm>
            <a:off x="1547664" y="436510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124744"/>
            <a:ext cx="360040" cy="648072"/>
          </a:xfrm>
          <a:prstGeom prst="rect">
            <a:avLst/>
          </a:prstGeom>
          <a:noFill/>
        </p:spPr>
      </p:pic>
      <p:sp>
        <p:nvSpPr>
          <p:cNvPr id="93" name="مستطيل 92"/>
          <p:cNvSpPr/>
          <p:nvPr/>
        </p:nvSpPr>
        <p:spPr>
          <a:xfrm>
            <a:off x="1619672" y="184482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9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556792"/>
            <a:ext cx="360040" cy="648072"/>
          </a:xfrm>
          <a:prstGeom prst="rect">
            <a:avLst/>
          </a:prstGeom>
          <a:noFill/>
        </p:spPr>
      </p:pic>
      <p:sp>
        <p:nvSpPr>
          <p:cNvPr id="96" name="شكل بيضاوي 95"/>
          <p:cNvSpPr/>
          <p:nvPr/>
        </p:nvSpPr>
        <p:spPr>
          <a:xfrm>
            <a:off x="7308304" y="3284984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9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068960"/>
            <a:ext cx="360040" cy="648072"/>
          </a:xfrm>
          <a:prstGeom prst="rect">
            <a:avLst/>
          </a:prstGeom>
          <a:noFill/>
        </p:spPr>
      </p:pic>
      <p:sp>
        <p:nvSpPr>
          <p:cNvPr id="97" name="شكل بيضاوي 96"/>
          <p:cNvSpPr/>
          <p:nvPr/>
        </p:nvSpPr>
        <p:spPr>
          <a:xfrm>
            <a:off x="4211960" y="3789040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573016"/>
            <a:ext cx="360040" cy="648072"/>
          </a:xfrm>
          <a:prstGeom prst="rect">
            <a:avLst/>
          </a:prstGeom>
          <a:noFill/>
        </p:spPr>
      </p:pic>
      <p:sp>
        <p:nvSpPr>
          <p:cNvPr id="99" name="شكل بيضاوي 98"/>
          <p:cNvSpPr/>
          <p:nvPr/>
        </p:nvSpPr>
        <p:spPr>
          <a:xfrm>
            <a:off x="7956376" y="548680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60648"/>
            <a:ext cx="360040" cy="648072"/>
          </a:xfrm>
          <a:prstGeom prst="rect">
            <a:avLst/>
          </a:prstGeom>
          <a:noFill/>
        </p:spPr>
      </p:pic>
      <p:sp>
        <p:nvSpPr>
          <p:cNvPr id="101" name="شكل بيضاوي 100"/>
          <p:cNvSpPr/>
          <p:nvPr/>
        </p:nvSpPr>
        <p:spPr>
          <a:xfrm>
            <a:off x="7956376" y="1556792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1268760"/>
            <a:ext cx="360040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5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xit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xit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xit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8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8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0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" presetClass="exit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8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2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7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8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8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4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41" grpId="0" animBg="1"/>
      <p:bldP spid="41" grpId="1" animBg="1"/>
      <p:bldP spid="41" grpId="2" animBg="1"/>
      <p:bldP spid="41" grpId="3" animBg="1"/>
      <p:bldP spid="41" grpId="4" animBg="1"/>
      <p:bldP spid="60" grpId="0" animBg="1"/>
      <p:bldP spid="60" grpId="1" animBg="1"/>
      <p:bldP spid="60" grpId="2" animBg="1"/>
      <p:bldP spid="70" grpId="0" animBg="1"/>
      <p:bldP spid="70" grpId="1" animBg="1"/>
      <p:bldP spid="70" grpId="2" animBg="1"/>
      <p:bldP spid="80" grpId="0" animBg="1"/>
      <p:bldP spid="80" grpId="1" animBg="1"/>
      <p:bldP spid="80" grpId="2" animBg="1"/>
      <p:bldP spid="90" grpId="0" animBg="1"/>
      <p:bldP spid="90" grpId="1" animBg="1"/>
      <p:bldP spid="90" grpId="2" animBg="1"/>
      <p:bldP spid="90" grpId="3" animBg="1"/>
      <p:bldP spid="90" grpId="4" animBg="1"/>
      <p:bldP spid="91" grpId="0" animBg="1"/>
      <p:bldP spid="92" grpId="0" animBg="1"/>
      <p:bldP spid="93" grpId="0" animBg="1"/>
      <p:bldP spid="96" grpId="0" animBg="1"/>
      <p:bldP spid="97" grpId="0" animBg="1"/>
      <p:bldP spid="99" grpId="0" animBg="1"/>
      <p:bldP spid="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785695" y="0"/>
            <a:ext cx="352839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dvertisingBold" pitchFamily="2" charset="-78"/>
              </a:rPr>
              <a:t>الزوايا والقواطع 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cs typeface="AdvertisingBold" pitchFamily="2" charset="-78"/>
            </a:endParaRPr>
          </a:p>
        </p:txBody>
      </p:sp>
      <p:cxnSp>
        <p:nvCxnSpPr>
          <p:cNvPr id="8" name="رابط مستقيم 7"/>
          <p:cNvCxnSpPr>
            <a:stCxn id="6" idx="2"/>
            <a:endCxn id="6" idx="2"/>
          </p:cNvCxnSpPr>
          <p:nvPr/>
        </p:nvCxnSpPr>
        <p:spPr>
          <a:xfrm>
            <a:off x="4549891" y="4766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4609296" y="461256"/>
            <a:ext cx="18961" cy="288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1705469" y="777297"/>
            <a:ext cx="6247268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7913314" y="807420"/>
            <a:ext cx="0" cy="438796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4606632" y="777297"/>
            <a:ext cx="0" cy="468919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1719655" y="807420"/>
            <a:ext cx="0" cy="495370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6624102" y="1302790"/>
            <a:ext cx="23718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Sultan bold" pitchFamily="2" charset="-78"/>
              </a:rPr>
              <a:t>الزاويتان المتبادلتان داخليا</a:t>
            </a:r>
            <a:endParaRPr lang="ar-SA" sz="2000" dirty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cs typeface="Sultan bold" pitchFamily="2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252654" y="1284185"/>
            <a:ext cx="25944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00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Sultan bold" pitchFamily="2" charset="-78"/>
              </a:rPr>
              <a:t>الزاويتان المتبادلتان خارجيا</a:t>
            </a:r>
            <a:endParaRPr lang="ar-SA" sz="2000" dirty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cs typeface="Sultan bold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94789" y="1322725"/>
            <a:ext cx="227312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Sultan bold" pitchFamily="2" charset="-78"/>
              </a:rPr>
              <a:t>الزاويتان المتناظرتان</a:t>
            </a:r>
            <a:endParaRPr lang="ar-SA" sz="2000" dirty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cs typeface="Sultan bold" pitchFamily="2" charset="-78"/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7947586" y="1609415"/>
            <a:ext cx="5151" cy="1600518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H="1">
            <a:off x="4600186" y="1848977"/>
            <a:ext cx="18220" cy="1219983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1692273" y="1848977"/>
            <a:ext cx="0" cy="1127177"/>
          </a:xfrm>
          <a:prstGeom prst="line">
            <a:avLst/>
          </a:prstGeom>
          <a:ln w="349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41" y="1722834"/>
            <a:ext cx="1504181" cy="149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6473958" y="3209933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1- زاويتان داخليتان .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3" name="Text Box 67"/>
          <p:cNvSpPr txBox="1">
            <a:spLocks noChangeArrowheads="1"/>
          </p:cNvSpPr>
          <p:nvPr/>
        </p:nvSpPr>
        <p:spPr bwMode="auto">
          <a:xfrm>
            <a:off x="5438953" y="3720819"/>
            <a:ext cx="3492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2- في جهتين مختلفتين من القاطع .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/>
        </p:nvSpPr>
        <p:spPr bwMode="auto">
          <a:xfrm>
            <a:off x="6608043" y="4120141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3-غير متجاورتين .</a:t>
            </a:r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55" name="Group 69"/>
          <p:cNvGrpSpPr>
            <a:grpSpLocks/>
          </p:cNvGrpSpPr>
          <p:nvPr/>
        </p:nvGrpSpPr>
        <p:grpSpPr bwMode="auto">
          <a:xfrm>
            <a:off x="7503835" y="4647690"/>
            <a:ext cx="1334591" cy="465580"/>
            <a:chOff x="4422" y="2391"/>
            <a:chExt cx="1135" cy="393"/>
          </a:xfrm>
        </p:grpSpPr>
        <p:grpSp>
          <p:nvGrpSpPr>
            <p:cNvPr id="56" name="Group 47"/>
            <p:cNvGrpSpPr>
              <a:grpSpLocks/>
            </p:cNvGrpSpPr>
            <p:nvPr/>
          </p:nvGrpSpPr>
          <p:grpSpPr bwMode="auto">
            <a:xfrm>
              <a:off x="5080" y="2441"/>
              <a:ext cx="477" cy="343"/>
              <a:chOff x="5080" y="1933"/>
              <a:chExt cx="477" cy="343"/>
            </a:xfrm>
          </p:grpSpPr>
          <p:pic>
            <p:nvPicPr>
              <p:cNvPr id="62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Text Box 49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4</a:t>
                </a:r>
                <a:endParaRPr lang="en-US" sz="2000" b="1"/>
              </a:p>
            </p:txBody>
          </p:sp>
        </p:grp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،</a:t>
              </a:r>
              <a:endParaRPr lang="en-US" sz="2000" b="1"/>
            </a:p>
          </p:txBody>
        </p:sp>
        <p:grpSp>
          <p:nvGrpSpPr>
            <p:cNvPr id="58" name="Group 51"/>
            <p:cNvGrpSpPr>
              <a:grpSpLocks/>
            </p:cNvGrpSpPr>
            <p:nvPr/>
          </p:nvGrpSpPr>
          <p:grpSpPr bwMode="auto">
            <a:xfrm>
              <a:off x="4422" y="2437"/>
              <a:ext cx="477" cy="343"/>
              <a:chOff x="5080" y="1933"/>
              <a:chExt cx="477" cy="343"/>
            </a:xfrm>
          </p:grpSpPr>
          <p:pic>
            <p:nvPicPr>
              <p:cNvPr id="60" name="Picture 5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 Box 53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5</a:t>
                </a:r>
                <a:endParaRPr lang="en-US" sz="2000" b="1"/>
              </a:p>
            </p:txBody>
          </p:sp>
        </p:grpSp>
      </p:grpSp>
      <p:sp>
        <p:nvSpPr>
          <p:cNvPr id="64" name="Text Box 45"/>
          <p:cNvSpPr txBox="1">
            <a:spLocks noChangeArrowheads="1"/>
          </p:cNvSpPr>
          <p:nvPr/>
        </p:nvSpPr>
        <p:spPr bwMode="auto">
          <a:xfrm>
            <a:off x="5676235" y="4731654"/>
            <a:ext cx="1800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متبادلتان داخليا</a:t>
            </a:r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65" name="Group 71"/>
          <p:cNvGrpSpPr>
            <a:grpSpLocks/>
          </p:cNvGrpSpPr>
          <p:nvPr/>
        </p:nvGrpSpPr>
        <p:grpSpPr bwMode="auto">
          <a:xfrm>
            <a:off x="4108723" y="5302312"/>
            <a:ext cx="1360670" cy="488094"/>
            <a:chOff x="4422" y="2391"/>
            <a:chExt cx="1135" cy="376"/>
          </a:xfrm>
        </p:grpSpPr>
        <p:grpSp>
          <p:nvGrpSpPr>
            <p:cNvPr id="66" name="Group 72"/>
            <p:cNvGrpSpPr>
              <a:grpSpLocks/>
            </p:cNvGrpSpPr>
            <p:nvPr/>
          </p:nvGrpSpPr>
          <p:grpSpPr bwMode="auto">
            <a:xfrm>
              <a:off x="5080" y="2441"/>
              <a:ext cx="477" cy="326"/>
              <a:chOff x="5080" y="1933"/>
              <a:chExt cx="477" cy="326"/>
            </a:xfrm>
          </p:grpSpPr>
          <p:pic>
            <p:nvPicPr>
              <p:cNvPr id="71" name="Picture 7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Text Box 74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67" name="Text Box 75"/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،</a:t>
              </a:r>
              <a:endParaRPr lang="en-US" sz="2000" b="1"/>
            </a:p>
          </p:txBody>
        </p:sp>
        <p:grpSp>
          <p:nvGrpSpPr>
            <p:cNvPr id="68" name="Group 76"/>
            <p:cNvGrpSpPr>
              <a:grpSpLocks/>
            </p:cNvGrpSpPr>
            <p:nvPr/>
          </p:nvGrpSpPr>
          <p:grpSpPr bwMode="auto">
            <a:xfrm>
              <a:off x="4422" y="2437"/>
              <a:ext cx="477" cy="326"/>
              <a:chOff x="5080" y="1933"/>
              <a:chExt cx="477" cy="326"/>
            </a:xfrm>
          </p:grpSpPr>
          <p:pic>
            <p:nvPicPr>
              <p:cNvPr id="69" name="Picture 7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 Box 78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8</a:t>
                </a:r>
                <a:endParaRPr lang="en-US" sz="2000" b="1"/>
              </a:p>
            </p:txBody>
          </p:sp>
        </p:grpSp>
      </p:grp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5549463" y="5207152"/>
            <a:ext cx="1800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متبادلتان داخليا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74" name="Text Box 93"/>
          <p:cNvSpPr txBox="1">
            <a:spLocks noChangeArrowheads="1"/>
          </p:cNvSpPr>
          <p:nvPr/>
        </p:nvSpPr>
        <p:spPr bwMode="auto">
          <a:xfrm>
            <a:off x="5589286" y="5666943"/>
            <a:ext cx="3408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/>
              <a:t>إذا قطع </a:t>
            </a:r>
            <a:r>
              <a:rPr lang="ar-SA" b="1">
                <a:solidFill>
                  <a:srgbClr val="FF0000"/>
                </a:solidFill>
              </a:rPr>
              <a:t>قاطع</a:t>
            </a:r>
            <a:r>
              <a:rPr lang="ar-SA" b="1"/>
              <a:t> مستقيمين متوازيين فإن :</a:t>
            </a:r>
            <a:endParaRPr lang="en-US" b="1"/>
          </a:p>
        </p:txBody>
      </p:sp>
      <p:cxnSp>
        <p:nvCxnSpPr>
          <p:cNvPr id="17" name="رابط مستقيم 16"/>
          <p:cNvCxnSpPr/>
          <p:nvPr/>
        </p:nvCxnSpPr>
        <p:spPr>
          <a:xfrm flipH="1">
            <a:off x="5589286" y="2619837"/>
            <a:ext cx="26817" cy="3833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6210622" y="6145859"/>
            <a:ext cx="2843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الزاويتين المتبادلتان داخليا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76" name="Text Box 83"/>
          <p:cNvSpPr txBox="1">
            <a:spLocks noChangeArrowheads="1"/>
          </p:cNvSpPr>
          <p:nvPr/>
        </p:nvSpPr>
        <p:spPr bwMode="auto">
          <a:xfrm>
            <a:off x="5530328" y="6176637"/>
            <a:ext cx="1150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FF0000"/>
                </a:solidFill>
              </a:rPr>
              <a:t>متطابقتان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77" name="رابط مستقيم 76"/>
          <p:cNvCxnSpPr/>
          <p:nvPr/>
        </p:nvCxnSpPr>
        <p:spPr>
          <a:xfrm flipH="1">
            <a:off x="2628647" y="2390911"/>
            <a:ext cx="26818" cy="41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86" y="1702900"/>
            <a:ext cx="1283096" cy="12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1" y="1695314"/>
            <a:ext cx="1344970" cy="128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237367" y="3246681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1- زاويتان خارجيتان .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2667915" y="3741695"/>
            <a:ext cx="28412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2- في جهتين مختلفتين من القاطع .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5" name="Text Box 68"/>
          <p:cNvSpPr txBox="1">
            <a:spLocks noChangeArrowheads="1"/>
          </p:cNvSpPr>
          <p:nvPr/>
        </p:nvSpPr>
        <p:spPr bwMode="auto">
          <a:xfrm>
            <a:off x="3198488" y="4257947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3-غير متجاورتين .</a:t>
            </a:r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86" name="Group 69"/>
          <p:cNvGrpSpPr>
            <a:grpSpLocks/>
          </p:cNvGrpSpPr>
          <p:nvPr/>
        </p:nvGrpSpPr>
        <p:grpSpPr bwMode="auto">
          <a:xfrm>
            <a:off x="4095922" y="4749039"/>
            <a:ext cx="1334591" cy="465580"/>
            <a:chOff x="4422" y="2391"/>
            <a:chExt cx="1135" cy="393"/>
          </a:xfrm>
        </p:grpSpPr>
        <p:grpSp>
          <p:nvGrpSpPr>
            <p:cNvPr id="87" name="Group 47"/>
            <p:cNvGrpSpPr>
              <a:grpSpLocks/>
            </p:cNvGrpSpPr>
            <p:nvPr/>
          </p:nvGrpSpPr>
          <p:grpSpPr bwMode="auto">
            <a:xfrm>
              <a:off x="5080" y="2441"/>
              <a:ext cx="477" cy="343"/>
              <a:chOff x="5080" y="1933"/>
              <a:chExt cx="477" cy="343"/>
            </a:xfrm>
          </p:grpSpPr>
          <p:pic>
            <p:nvPicPr>
              <p:cNvPr id="92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Text Box 49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</p:grpSp>
        <p:sp>
          <p:nvSpPr>
            <p:cNvPr id="88" name="Text Box 50"/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،</a:t>
              </a:r>
              <a:endParaRPr lang="en-US" sz="2000" b="1"/>
            </a:p>
          </p:txBody>
        </p:sp>
        <p:grpSp>
          <p:nvGrpSpPr>
            <p:cNvPr id="89" name="Group 51"/>
            <p:cNvGrpSpPr>
              <a:grpSpLocks/>
            </p:cNvGrpSpPr>
            <p:nvPr/>
          </p:nvGrpSpPr>
          <p:grpSpPr bwMode="auto">
            <a:xfrm>
              <a:off x="4422" y="2437"/>
              <a:ext cx="477" cy="343"/>
              <a:chOff x="5080" y="1933"/>
              <a:chExt cx="477" cy="343"/>
            </a:xfrm>
          </p:grpSpPr>
          <p:pic>
            <p:nvPicPr>
              <p:cNvPr id="90" name="Picture 5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Text Box 53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7</a:t>
                </a:r>
                <a:endParaRPr lang="en-US" sz="2000" b="1"/>
              </a:p>
            </p:txBody>
          </p:sp>
        </p:grpSp>
      </p:grpSp>
      <p:sp>
        <p:nvSpPr>
          <p:cNvPr id="94" name="Text Box 45"/>
          <p:cNvSpPr txBox="1">
            <a:spLocks noChangeArrowheads="1"/>
          </p:cNvSpPr>
          <p:nvPr/>
        </p:nvSpPr>
        <p:spPr bwMode="auto">
          <a:xfrm>
            <a:off x="2642056" y="4739199"/>
            <a:ext cx="1513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متبادلتان خارجيا</a:t>
            </a:r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95" name="Group 71"/>
          <p:cNvGrpSpPr>
            <a:grpSpLocks/>
          </p:cNvGrpSpPr>
          <p:nvPr/>
        </p:nvGrpSpPr>
        <p:grpSpPr bwMode="auto">
          <a:xfrm>
            <a:off x="7431964" y="5181577"/>
            <a:ext cx="1521820" cy="400150"/>
            <a:chOff x="4422" y="2391"/>
            <a:chExt cx="1135" cy="321"/>
          </a:xfrm>
        </p:grpSpPr>
        <p:grpSp>
          <p:nvGrpSpPr>
            <p:cNvPr id="96" name="Group 72"/>
            <p:cNvGrpSpPr>
              <a:grpSpLocks/>
            </p:cNvGrpSpPr>
            <p:nvPr/>
          </p:nvGrpSpPr>
          <p:grpSpPr bwMode="auto">
            <a:xfrm>
              <a:off x="5080" y="2441"/>
              <a:ext cx="477" cy="257"/>
              <a:chOff x="5080" y="1933"/>
              <a:chExt cx="477" cy="257"/>
            </a:xfrm>
          </p:grpSpPr>
          <p:pic>
            <p:nvPicPr>
              <p:cNvPr id="101" name="Picture 7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Text Box 74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  <p:sp>
          <p:nvSpPr>
            <p:cNvPr id="97" name="Text Box 75"/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،</a:t>
              </a:r>
              <a:endParaRPr lang="en-US" sz="2000" b="1"/>
            </a:p>
          </p:txBody>
        </p:sp>
        <p:grpSp>
          <p:nvGrpSpPr>
            <p:cNvPr id="98" name="Group 76"/>
            <p:cNvGrpSpPr>
              <a:grpSpLocks/>
            </p:cNvGrpSpPr>
            <p:nvPr/>
          </p:nvGrpSpPr>
          <p:grpSpPr bwMode="auto">
            <a:xfrm>
              <a:off x="4422" y="2437"/>
              <a:ext cx="477" cy="257"/>
              <a:chOff x="5080" y="1933"/>
              <a:chExt cx="477" cy="257"/>
            </a:xfrm>
          </p:grpSpPr>
          <p:pic>
            <p:nvPicPr>
              <p:cNvPr id="99" name="Picture 7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Text Box 78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6</a:t>
                </a:r>
                <a:endParaRPr lang="en-US" sz="2000" b="1"/>
              </a:p>
            </p:txBody>
          </p:sp>
        </p:grpSp>
      </p:grpSp>
      <p:sp>
        <p:nvSpPr>
          <p:cNvPr id="103" name="Text Box 70"/>
          <p:cNvSpPr txBox="1">
            <a:spLocks noChangeArrowheads="1"/>
          </p:cNvSpPr>
          <p:nvPr/>
        </p:nvSpPr>
        <p:spPr bwMode="auto">
          <a:xfrm>
            <a:off x="2390019" y="5248747"/>
            <a:ext cx="1800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متبادلتان خارجيا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4" name="Text Box 93"/>
          <p:cNvSpPr txBox="1">
            <a:spLocks noChangeArrowheads="1"/>
          </p:cNvSpPr>
          <p:nvPr/>
        </p:nvSpPr>
        <p:spPr bwMode="auto">
          <a:xfrm>
            <a:off x="2180292" y="5823790"/>
            <a:ext cx="3408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/>
              <a:t>إذا قطع </a:t>
            </a:r>
            <a:r>
              <a:rPr lang="ar-SA" b="1">
                <a:solidFill>
                  <a:srgbClr val="FF0000"/>
                </a:solidFill>
              </a:rPr>
              <a:t>قاطع</a:t>
            </a:r>
            <a:r>
              <a:rPr lang="ar-SA" b="1"/>
              <a:t> مستقيمين متوازيين فإن :</a:t>
            </a:r>
            <a:endParaRPr lang="en-US" b="1"/>
          </a:p>
        </p:txBody>
      </p:sp>
      <p:sp>
        <p:nvSpPr>
          <p:cNvPr id="105" name="Text Box 82"/>
          <p:cNvSpPr txBox="1">
            <a:spLocks noChangeArrowheads="1"/>
          </p:cNvSpPr>
          <p:nvPr/>
        </p:nvSpPr>
        <p:spPr bwMode="auto">
          <a:xfrm>
            <a:off x="2687116" y="6237892"/>
            <a:ext cx="2843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الزاويتين المتبادلتان خارجيا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6" name="Text Box 83"/>
          <p:cNvSpPr txBox="1">
            <a:spLocks noChangeArrowheads="1"/>
          </p:cNvSpPr>
          <p:nvPr/>
        </p:nvSpPr>
        <p:spPr bwMode="auto">
          <a:xfrm>
            <a:off x="2282969" y="6268670"/>
            <a:ext cx="1150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FF0000"/>
                </a:solidFill>
              </a:rPr>
              <a:t>متطابقتان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0" name="Text Box 19"/>
          <p:cNvSpPr txBox="1">
            <a:spLocks noChangeArrowheads="1"/>
          </p:cNvSpPr>
          <p:nvPr/>
        </p:nvSpPr>
        <p:spPr bwMode="auto">
          <a:xfrm>
            <a:off x="124438" y="3246681"/>
            <a:ext cx="2376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400" b="1">
                <a:solidFill>
                  <a:srgbClr val="0000FF"/>
                </a:solidFill>
              </a:rPr>
              <a:t>1- احداهما داخلية والاخرى خارجية </a:t>
            </a:r>
            <a:r>
              <a:rPr lang="ar-SA" b="1">
                <a:solidFill>
                  <a:srgbClr val="0000FF"/>
                </a:solidFill>
              </a:rPr>
              <a:t>.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1" name="Text Box 67"/>
          <p:cNvSpPr txBox="1">
            <a:spLocks noChangeArrowheads="1"/>
          </p:cNvSpPr>
          <p:nvPr/>
        </p:nvSpPr>
        <p:spPr bwMode="auto">
          <a:xfrm>
            <a:off x="-228772" y="3719534"/>
            <a:ext cx="28412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2- في جهة واحدة من القاطع 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2" name="Text Box 68"/>
          <p:cNvSpPr txBox="1">
            <a:spLocks noChangeArrowheads="1"/>
          </p:cNvSpPr>
          <p:nvPr/>
        </p:nvSpPr>
        <p:spPr bwMode="auto">
          <a:xfrm>
            <a:off x="296943" y="4167254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3-غير متجاورتين .</a:t>
            </a:r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113" name="Group 69"/>
          <p:cNvGrpSpPr>
            <a:grpSpLocks/>
          </p:cNvGrpSpPr>
          <p:nvPr/>
        </p:nvGrpSpPr>
        <p:grpSpPr bwMode="auto">
          <a:xfrm>
            <a:off x="1225133" y="4581406"/>
            <a:ext cx="1334591" cy="465580"/>
            <a:chOff x="4422" y="2391"/>
            <a:chExt cx="1135" cy="393"/>
          </a:xfrm>
        </p:grpSpPr>
        <p:grpSp>
          <p:nvGrpSpPr>
            <p:cNvPr id="114" name="Group 47"/>
            <p:cNvGrpSpPr>
              <a:grpSpLocks/>
            </p:cNvGrpSpPr>
            <p:nvPr/>
          </p:nvGrpSpPr>
          <p:grpSpPr bwMode="auto">
            <a:xfrm>
              <a:off x="5080" y="2441"/>
              <a:ext cx="477" cy="343"/>
              <a:chOff x="5080" y="1933"/>
              <a:chExt cx="477" cy="343"/>
            </a:xfrm>
          </p:grpSpPr>
          <p:pic>
            <p:nvPicPr>
              <p:cNvPr id="119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Text Box 49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</p:grpSp>
        <p:sp>
          <p:nvSpPr>
            <p:cNvPr id="115" name="Text Box 50"/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،</a:t>
              </a:r>
              <a:endParaRPr lang="en-US" sz="2000" b="1"/>
            </a:p>
          </p:txBody>
        </p:sp>
        <p:grpSp>
          <p:nvGrpSpPr>
            <p:cNvPr id="116" name="Group 51"/>
            <p:cNvGrpSpPr>
              <a:grpSpLocks/>
            </p:cNvGrpSpPr>
            <p:nvPr/>
          </p:nvGrpSpPr>
          <p:grpSpPr bwMode="auto">
            <a:xfrm>
              <a:off x="4422" y="2437"/>
              <a:ext cx="477" cy="343"/>
              <a:chOff x="5080" y="1933"/>
              <a:chExt cx="477" cy="343"/>
            </a:xfrm>
          </p:grpSpPr>
          <p:pic>
            <p:nvPicPr>
              <p:cNvPr id="117" name="Picture 5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" name="Text Box 53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6</a:t>
                </a:r>
                <a:endParaRPr lang="en-US" sz="2000" b="1"/>
              </a:p>
            </p:txBody>
          </p:sp>
        </p:grpSp>
      </p:grp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-219869" y="4533097"/>
            <a:ext cx="1513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متناظرتان</a:t>
            </a:r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122" name="Group 71"/>
          <p:cNvGrpSpPr>
            <a:grpSpLocks/>
          </p:cNvGrpSpPr>
          <p:nvPr/>
        </p:nvGrpSpPr>
        <p:grpSpPr bwMode="auto">
          <a:xfrm>
            <a:off x="1229761" y="5030608"/>
            <a:ext cx="1360670" cy="488094"/>
            <a:chOff x="4422" y="2391"/>
            <a:chExt cx="1135" cy="376"/>
          </a:xfrm>
        </p:grpSpPr>
        <p:grpSp>
          <p:nvGrpSpPr>
            <p:cNvPr id="123" name="Group 72"/>
            <p:cNvGrpSpPr>
              <a:grpSpLocks/>
            </p:cNvGrpSpPr>
            <p:nvPr/>
          </p:nvGrpSpPr>
          <p:grpSpPr bwMode="auto">
            <a:xfrm>
              <a:off x="5080" y="2441"/>
              <a:ext cx="477" cy="326"/>
              <a:chOff x="5080" y="1933"/>
              <a:chExt cx="477" cy="326"/>
            </a:xfrm>
          </p:grpSpPr>
          <p:pic>
            <p:nvPicPr>
              <p:cNvPr id="128" name="Picture 7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Text Box 74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124" name="Text Box 75"/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،</a:t>
              </a:r>
              <a:endParaRPr lang="en-US" sz="2000" b="1"/>
            </a:p>
          </p:txBody>
        </p:sp>
        <p:grpSp>
          <p:nvGrpSpPr>
            <p:cNvPr id="125" name="Group 76"/>
            <p:cNvGrpSpPr>
              <a:grpSpLocks/>
            </p:cNvGrpSpPr>
            <p:nvPr/>
          </p:nvGrpSpPr>
          <p:grpSpPr bwMode="auto">
            <a:xfrm>
              <a:off x="4422" y="2437"/>
              <a:ext cx="477" cy="313"/>
              <a:chOff x="5080" y="1933"/>
              <a:chExt cx="477" cy="313"/>
            </a:xfrm>
          </p:grpSpPr>
          <p:pic>
            <p:nvPicPr>
              <p:cNvPr id="126" name="Picture 7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Text Box 78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5</a:t>
                </a:r>
                <a:endParaRPr lang="en-US" sz="2000" b="1"/>
              </a:p>
            </p:txBody>
          </p:sp>
        </p:grpSp>
      </p:grp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-21928" y="4911369"/>
            <a:ext cx="1191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متناظرتان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31" name="Text Box 93"/>
          <p:cNvSpPr txBox="1">
            <a:spLocks noChangeArrowheads="1"/>
          </p:cNvSpPr>
          <p:nvPr/>
        </p:nvSpPr>
        <p:spPr bwMode="auto">
          <a:xfrm>
            <a:off x="-818563" y="5576865"/>
            <a:ext cx="340899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700" b="1"/>
              <a:t>إذا قطع </a:t>
            </a:r>
            <a:r>
              <a:rPr lang="ar-SA" sz="1700" b="1">
                <a:solidFill>
                  <a:srgbClr val="FF0000"/>
                </a:solidFill>
              </a:rPr>
              <a:t>قاطع</a:t>
            </a:r>
            <a:r>
              <a:rPr lang="ar-SA" sz="1700" b="1"/>
              <a:t> مستقيمين متوازيين فإن :</a:t>
            </a:r>
            <a:endParaRPr lang="en-US" sz="1700" b="1"/>
          </a:p>
        </p:txBody>
      </p:sp>
      <p:sp>
        <p:nvSpPr>
          <p:cNvPr id="132" name="Text Box 82"/>
          <p:cNvSpPr txBox="1">
            <a:spLocks noChangeArrowheads="1"/>
          </p:cNvSpPr>
          <p:nvPr/>
        </p:nvSpPr>
        <p:spPr bwMode="auto">
          <a:xfrm>
            <a:off x="-231973" y="5969182"/>
            <a:ext cx="2843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الزاويتين المتبادلتان خارجيا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33" name="Text Box 83"/>
          <p:cNvSpPr txBox="1">
            <a:spLocks noChangeArrowheads="1"/>
          </p:cNvSpPr>
          <p:nvPr/>
        </p:nvSpPr>
        <p:spPr bwMode="auto">
          <a:xfrm>
            <a:off x="707659" y="6356299"/>
            <a:ext cx="1150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FF0000"/>
                </a:solidFill>
              </a:rPr>
              <a:t>متطابقتان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64" grpId="0"/>
      <p:bldP spid="73" grpId="0"/>
      <p:bldP spid="74" grpId="0"/>
      <p:bldP spid="75" grpId="0"/>
      <p:bldP spid="76" grpId="0"/>
      <p:bldP spid="83" grpId="0"/>
      <p:bldP spid="84" grpId="0"/>
      <p:bldP spid="85" grpId="0"/>
      <p:bldP spid="94" grpId="0"/>
      <p:bldP spid="103" grpId="0"/>
      <p:bldP spid="104" grpId="0"/>
      <p:bldP spid="105" grpId="0"/>
      <p:bldP spid="106" grpId="0"/>
      <p:bldP spid="110" grpId="0"/>
      <p:bldP spid="111" grpId="0"/>
      <p:bldP spid="112" grpId="0"/>
      <p:bldP spid="121" grpId="0"/>
      <p:bldP spid="130" grpId="0"/>
      <p:bldP spid="131" grpId="0"/>
      <p:bldP spid="132" grpId="0"/>
      <p:bldP spid="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5541963" y="2849563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6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180 – </a:t>
            </a:r>
            <a:r>
              <a:rPr kumimoji="0" lang="ar-SA" sz="2400" b="1" i="0" u="none" strike="noStrike" kern="1200" cap="none" spc="0" normalizeH="0" baseline="6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 =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15125" name="Group 85"/>
          <p:cNvGrpSpPr>
            <a:grpSpLocks/>
          </p:cNvGrpSpPr>
          <p:nvPr/>
        </p:nvGrpSpPr>
        <p:grpSpPr bwMode="auto">
          <a:xfrm>
            <a:off x="576263" y="2420938"/>
            <a:ext cx="2411412" cy="3636962"/>
            <a:chOff x="385" y="323"/>
            <a:chExt cx="1519" cy="2291"/>
          </a:xfrm>
        </p:grpSpPr>
        <p:sp>
          <p:nvSpPr>
            <p:cNvPr id="215057" name="Text Box 17"/>
            <p:cNvSpPr txBox="1">
              <a:spLocks noChangeArrowheads="1"/>
            </p:cNvSpPr>
            <p:nvPr/>
          </p:nvSpPr>
          <p:spPr bwMode="auto">
            <a:xfrm>
              <a:off x="1179" y="86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5058" name="Text Box 18"/>
            <p:cNvSpPr txBox="1">
              <a:spLocks noChangeArrowheads="1"/>
            </p:cNvSpPr>
            <p:nvPr/>
          </p:nvSpPr>
          <p:spPr bwMode="auto">
            <a:xfrm>
              <a:off x="952" y="86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5059" name="Text Box 19"/>
            <p:cNvSpPr txBox="1">
              <a:spLocks noChangeArrowheads="1"/>
            </p:cNvSpPr>
            <p:nvPr/>
          </p:nvSpPr>
          <p:spPr bwMode="auto">
            <a:xfrm>
              <a:off x="1088" y="111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5060" name="Text Box 20"/>
            <p:cNvSpPr txBox="1">
              <a:spLocks noChangeArrowheads="1"/>
            </p:cNvSpPr>
            <p:nvPr/>
          </p:nvSpPr>
          <p:spPr bwMode="auto">
            <a:xfrm>
              <a:off x="884" y="111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5061" name="Text Box 21"/>
            <p:cNvSpPr txBox="1">
              <a:spLocks noChangeArrowheads="1"/>
            </p:cNvSpPr>
            <p:nvPr/>
          </p:nvSpPr>
          <p:spPr bwMode="auto">
            <a:xfrm>
              <a:off x="725" y="163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5062" name="Text Box 22"/>
            <p:cNvSpPr txBox="1">
              <a:spLocks noChangeArrowheads="1"/>
            </p:cNvSpPr>
            <p:nvPr/>
          </p:nvSpPr>
          <p:spPr bwMode="auto">
            <a:xfrm>
              <a:off x="928" y="166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5063" name="Text Box 23"/>
            <p:cNvSpPr txBox="1">
              <a:spLocks noChangeArrowheads="1"/>
            </p:cNvSpPr>
            <p:nvPr/>
          </p:nvSpPr>
          <p:spPr bwMode="auto">
            <a:xfrm>
              <a:off x="838" y="190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5064" name="Text Box 24"/>
            <p:cNvSpPr txBox="1">
              <a:spLocks noChangeArrowheads="1"/>
            </p:cNvSpPr>
            <p:nvPr/>
          </p:nvSpPr>
          <p:spPr bwMode="auto">
            <a:xfrm>
              <a:off x="656" y="188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15124" name="Group 84"/>
            <p:cNvGrpSpPr>
              <a:grpSpLocks/>
            </p:cNvGrpSpPr>
            <p:nvPr/>
          </p:nvGrpSpPr>
          <p:grpSpPr bwMode="auto">
            <a:xfrm>
              <a:off x="385" y="323"/>
              <a:ext cx="1519" cy="2291"/>
              <a:chOff x="385" y="323"/>
              <a:chExt cx="1519" cy="2291"/>
            </a:xfrm>
          </p:grpSpPr>
          <p:sp>
            <p:nvSpPr>
              <p:cNvPr id="215066" name="Line 26"/>
              <p:cNvSpPr>
                <a:spLocks noChangeShapeType="1"/>
              </p:cNvSpPr>
              <p:nvPr/>
            </p:nvSpPr>
            <p:spPr bwMode="auto">
              <a:xfrm flipH="1">
                <a:off x="385" y="1140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5067" name="Line 27"/>
              <p:cNvSpPr>
                <a:spLocks noChangeShapeType="1"/>
              </p:cNvSpPr>
              <p:nvPr/>
            </p:nvSpPr>
            <p:spPr bwMode="auto">
              <a:xfrm flipH="1">
                <a:off x="680" y="323"/>
                <a:ext cx="726" cy="22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5068" name="Text Box 28"/>
              <p:cNvSpPr txBox="1">
                <a:spLocks noChangeArrowheads="1"/>
              </p:cNvSpPr>
              <p:nvPr/>
            </p:nvSpPr>
            <p:spPr bwMode="auto">
              <a:xfrm>
                <a:off x="1088" y="459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ل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5069" name="Text Box 29"/>
              <p:cNvSpPr txBox="1">
                <a:spLocks noChangeArrowheads="1"/>
              </p:cNvSpPr>
              <p:nvPr/>
            </p:nvSpPr>
            <p:spPr bwMode="auto">
              <a:xfrm>
                <a:off x="385" y="822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ع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5070" name="Text Box 30"/>
              <p:cNvSpPr txBox="1">
                <a:spLocks noChangeArrowheads="1"/>
              </p:cNvSpPr>
              <p:nvPr/>
            </p:nvSpPr>
            <p:spPr bwMode="auto">
              <a:xfrm>
                <a:off x="385" y="164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5071" name="Line 31"/>
              <p:cNvSpPr>
                <a:spLocks noChangeShapeType="1"/>
              </p:cNvSpPr>
              <p:nvPr/>
            </p:nvSpPr>
            <p:spPr bwMode="auto">
              <a:xfrm flipH="1">
                <a:off x="385" y="1911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5072" name="AutoShape 32"/>
              <p:cNvSpPr>
                <a:spLocks noChangeArrowheads="1"/>
              </p:cNvSpPr>
              <p:nvPr/>
            </p:nvSpPr>
            <p:spPr bwMode="auto">
              <a:xfrm rot="-180546">
                <a:off x="1564" y="1857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5073" name="AutoShape 33"/>
              <p:cNvSpPr>
                <a:spLocks noChangeArrowheads="1"/>
              </p:cNvSpPr>
              <p:nvPr/>
            </p:nvSpPr>
            <p:spPr bwMode="auto">
              <a:xfrm rot="-180546">
                <a:off x="1565" y="1090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215115" name="Text Box 75"/>
          <p:cNvSpPr txBox="1">
            <a:spLocks noChangeArrowheads="1"/>
          </p:cNvSpPr>
          <p:nvPr/>
        </p:nvSpPr>
        <p:spPr bwMode="auto">
          <a:xfrm>
            <a:off x="7885113" y="188913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Monotype Koufi" pitchFamily="2" charset="-78"/>
              </a:rPr>
              <a:t>مثال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Monotype Koufi" pitchFamily="2" charset="-78"/>
            </a:endParaRPr>
          </a:p>
        </p:txBody>
      </p:sp>
      <p:grpSp>
        <p:nvGrpSpPr>
          <p:cNvPr id="215152" name="Group 112"/>
          <p:cNvGrpSpPr>
            <a:grpSpLocks/>
          </p:cNvGrpSpPr>
          <p:nvPr/>
        </p:nvGrpSpPr>
        <p:grpSpPr bwMode="auto">
          <a:xfrm>
            <a:off x="1835150" y="836613"/>
            <a:ext cx="7092950" cy="1368425"/>
            <a:chOff x="1156" y="527"/>
            <a:chExt cx="4468" cy="862"/>
          </a:xfrm>
        </p:grpSpPr>
        <p:sp>
          <p:nvSpPr>
            <p:cNvPr id="215116" name="AutoShape 76"/>
            <p:cNvSpPr>
              <a:spLocks noChangeArrowheads="1"/>
            </p:cNvSpPr>
            <p:nvPr/>
          </p:nvSpPr>
          <p:spPr bwMode="auto">
            <a:xfrm>
              <a:off x="1156" y="527"/>
              <a:ext cx="4468" cy="862"/>
            </a:xfrm>
            <a:prstGeom prst="plus">
              <a:avLst>
                <a:gd name="adj" fmla="val 1188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في الشكل المقابل :              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ar-SA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،  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15122" name="Group 82"/>
            <p:cNvGrpSpPr>
              <a:grpSpLocks/>
            </p:cNvGrpSpPr>
            <p:nvPr/>
          </p:nvGrpSpPr>
          <p:grpSpPr bwMode="auto">
            <a:xfrm>
              <a:off x="3742" y="687"/>
              <a:ext cx="591" cy="317"/>
              <a:chOff x="2699" y="2523"/>
              <a:chExt cx="591" cy="317"/>
            </a:xfrm>
          </p:grpSpPr>
          <p:sp>
            <p:nvSpPr>
              <p:cNvPr id="215118" name="Text Box 78"/>
              <p:cNvSpPr txBox="1">
                <a:spLocks noChangeArrowheads="1"/>
              </p:cNvSpPr>
              <p:nvPr/>
            </p:nvSpPr>
            <p:spPr bwMode="auto">
              <a:xfrm>
                <a:off x="2699" y="2571"/>
                <a:ext cx="59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ع     ط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119" name="Group 79"/>
              <p:cNvGrpSpPr>
                <a:grpSpLocks/>
              </p:cNvGrpSpPr>
              <p:nvPr/>
            </p:nvGrpSpPr>
            <p:grpSpPr bwMode="auto">
              <a:xfrm>
                <a:off x="2948" y="2523"/>
                <a:ext cx="91" cy="249"/>
                <a:chOff x="1905" y="3589"/>
                <a:chExt cx="90" cy="204"/>
              </a:xfrm>
            </p:grpSpPr>
            <p:sp>
              <p:nvSpPr>
                <p:cNvPr id="215120" name="Line 80"/>
                <p:cNvSpPr>
                  <a:spLocks noChangeShapeType="1"/>
                </p:cNvSpPr>
                <p:nvPr/>
              </p:nvSpPr>
              <p:spPr bwMode="auto">
                <a:xfrm>
                  <a:off x="1995" y="3589"/>
                  <a:ext cx="0" cy="20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215121" name="Line 81"/>
                <p:cNvSpPr>
                  <a:spLocks noChangeShapeType="1"/>
                </p:cNvSpPr>
                <p:nvPr/>
              </p:nvSpPr>
              <p:spPr bwMode="auto">
                <a:xfrm>
                  <a:off x="1905" y="3589"/>
                  <a:ext cx="0" cy="20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215127" name="Group 87"/>
            <p:cNvGrpSpPr>
              <a:grpSpLocks/>
            </p:cNvGrpSpPr>
            <p:nvPr/>
          </p:nvGrpSpPr>
          <p:grpSpPr bwMode="auto">
            <a:xfrm>
              <a:off x="2086" y="687"/>
              <a:ext cx="1249" cy="301"/>
              <a:chOff x="1905" y="2652"/>
              <a:chExt cx="1249" cy="301"/>
            </a:xfrm>
          </p:grpSpPr>
          <p:sp>
            <p:nvSpPr>
              <p:cNvPr id="215052" name="Text Box 12"/>
              <p:cNvSpPr txBox="1">
                <a:spLocks noChangeArrowheads="1"/>
              </p:cNvSpPr>
              <p:nvPr/>
            </p:nvSpPr>
            <p:spPr bwMode="auto">
              <a:xfrm>
                <a:off x="2926" y="26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126" name="Group 86"/>
              <p:cNvGrpSpPr>
                <a:grpSpLocks/>
              </p:cNvGrpSpPr>
              <p:nvPr/>
            </p:nvGrpSpPr>
            <p:grpSpPr bwMode="auto">
              <a:xfrm>
                <a:off x="1905" y="2660"/>
                <a:ext cx="1044" cy="293"/>
                <a:chOff x="1905" y="2660"/>
                <a:chExt cx="1044" cy="293"/>
              </a:xfrm>
            </p:grpSpPr>
            <p:pic>
              <p:nvPicPr>
                <p:cNvPr id="215054" name="Picture 1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1" y="2660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05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905" y="2665"/>
                  <a:ext cx="83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2 = </a:t>
                  </a:r>
                  <a:r>
                    <a:rPr kumimoji="0" lang="ar-SA" sz="2400" b="1" i="0" u="none" strike="noStrike" kern="1200" cap="none" spc="0" normalizeH="0" baseline="6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5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120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</p:grpSp>
      <p:grpSp>
        <p:nvGrpSpPr>
          <p:cNvPr id="215159" name="Group 119"/>
          <p:cNvGrpSpPr>
            <a:grpSpLocks/>
          </p:cNvGrpSpPr>
          <p:nvPr/>
        </p:nvGrpSpPr>
        <p:grpSpPr bwMode="auto">
          <a:xfrm>
            <a:off x="3059113" y="1557338"/>
            <a:ext cx="5546725" cy="649287"/>
            <a:chOff x="1814" y="1597"/>
            <a:chExt cx="3494" cy="409"/>
          </a:xfrm>
        </p:grpSpPr>
        <p:sp>
          <p:nvSpPr>
            <p:cNvPr id="215128" name="Text Box 88"/>
            <p:cNvSpPr txBox="1">
              <a:spLocks noChangeArrowheads="1"/>
            </p:cNvSpPr>
            <p:nvPr/>
          </p:nvSpPr>
          <p:spPr bwMode="auto">
            <a:xfrm>
              <a:off x="4695" y="1688"/>
              <a:ext cx="61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احسب :</a:t>
              </a: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15140" name="Group 100"/>
            <p:cNvGrpSpPr>
              <a:grpSpLocks/>
            </p:cNvGrpSpPr>
            <p:nvPr/>
          </p:nvGrpSpPr>
          <p:grpSpPr bwMode="auto">
            <a:xfrm>
              <a:off x="4082" y="1647"/>
              <a:ext cx="658" cy="332"/>
              <a:chOff x="3855" y="1598"/>
              <a:chExt cx="658" cy="332"/>
            </a:xfrm>
          </p:grpSpPr>
          <p:sp>
            <p:nvSpPr>
              <p:cNvPr id="215045" name="Text Box 5"/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078" name="Group 38"/>
              <p:cNvGrpSpPr>
                <a:grpSpLocks/>
              </p:cNvGrpSpPr>
              <p:nvPr/>
            </p:nvGrpSpPr>
            <p:grpSpPr bwMode="auto">
              <a:xfrm>
                <a:off x="3855" y="1598"/>
                <a:ext cx="477" cy="332"/>
                <a:chOff x="5080" y="1933"/>
                <a:chExt cx="477" cy="332"/>
              </a:xfrm>
            </p:grpSpPr>
            <p:pic>
              <p:nvPicPr>
                <p:cNvPr id="215079" name="Picture 3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08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3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215081" name="Text Box 41"/>
            <p:cNvSpPr txBox="1">
              <a:spLocks noChangeArrowheads="1"/>
            </p:cNvSpPr>
            <p:nvPr/>
          </p:nvSpPr>
          <p:spPr bwMode="auto">
            <a:xfrm>
              <a:off x="3923" y="1597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،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5133" name="Text Box 93"/>
            <p:cNvSpPr txBox="1">
              <a:spLocks noChangeArrowheads="1"/>
            </p:cNvSpPr>
            <p:nvPr/>
          </p:nvSpPr>
          <p:spPr bwMode="auto">
            <a:xfrm>
              <a:off x="3198" y="1597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،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15141" name="Group 101"/>
            <p:cNvGrpSpPr>
              <a:grpSpLocks/>
            </p:cNvGrpSpPr>
            <p:nvPr/>
          </p:nvGrpSpPr>
          <p:grpSpPr bwMode="auto">
            <a:xfrm>
              <a:off x="3356" y="1642"/>
              <a:ext cx="658" cy="332"/>
              <a:chOff x="3855" y="1598"/>
              <a:chExt cx="658" cy="332"/>
            </a:xfrm>
          </p:grpSpPr>
          <p:sp>
            <p:nvSpPr>
              <p:cNvPr id="215142" name="Text Box 102"/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143" name="Group 103"/>
              <p:cNvGrpSpPr>
                <a:grpSpLocks/>
              </p:cNvGrpSpPr>
              <p:nvPr/>
            </p:nvGrpSpPr>
            <p:grpSpPr bwMode="auto">
              <a:xfrm>
                <a:off x="3855" y="1598"/>
                <a:ext cx="477" cy="332"/>
                <a:chOff x="5080" y="1933"/>
                <a:chExt cx="477" cy="332"/>
              </a:xfrm>
            </p:grpSpPr>
            <p:pic>
              <p:nvPicPr>
                <p:cNvPr id="215144" name="Picture 10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45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5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215146" name="Group 106"/>
            <p:cNvGrpSpPr>
              <a:grpSpLocks/>
            </p:cNvGrpSpPr>
            <p:nvPr/>
          </p:nvGrpSpPr>
          <p:grpSpPr bwMode="auto">
            <a:xfrm>
              <a:off x="2585" y="1642"/>
              <a:ext cx="658" cy="332"/>
              <a:chOff x="3855" y="1598"/>
              <a:chExt cx="658" cy="332"/>
            </a:xfrm>
          </p:grpSpPr>
          <p:sp>
            <p:nvSpPr>
              <p:cNvPr id="215147" name="Text Box 107"/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148" name="Group 108"/>
              <p:cNvGrpSpPr>
                <a:grpSpLocks/>
              </p:cNvGrpSpPr>
              <p:nvPr/>
            </p:nvGrpSpPr>
            <p:grpSpPr bwMode="auto">
              <a:xfrm>
                <a:off x="3855" y="1598"/>
                <a:ext cx="477" cy="332"/>
                <a:chOff x="5080" y="1933"/>
                <a:chExt cx="477" cy="332"/>
              </a:xfrm>
            </p:grpSpPr>
            <p:pic>
              <p:nvPicPr>
                <p:cNvPr id="215149" name="Picture 10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50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6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215153" name="Text Box 113"/>
            <p:cNvSpPr txBox="1">
              <a:spLocks noChangeArrowheads="1"/>
            </p:cNvSpPr>
            <p:nvPr/>
          </p:nvSpPr>
          <p:spPr bwMode="auto">
            <a:xfrm>
              <a:off x="2427" y="1602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،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15154" name="Group 114"/>
            <p:cNvGrpSpPr>
              <a:grpSpLocks/>
            </p:cNvGrpSpPr>
            <p:nvPr/>
          </p:nvGrpSpPr>
          <p:grpSpPr bwMode="auto">
            <a:xfrm>
              <a:off x="1814" y="1647"/>
              <a:ext cx="658" cy="332"/>
              <a:chOff x="3855" y="1598"/>
              <a:chExt cx="658" cy="332"/>
            </a:xfrm>
          </p:grpSpPr>
          <p:sp>
            <p:nvSpPr>
              <p:cNvPr id="215155" name="Text Box 115"/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156" name="Group 116"/>
              <p:cNvGrpSpPr>
                <a:grpSpLocks/>
              </p:cNvGrpSpPr>
              <p:nvPr/>
            </p:nvGrpSpPr>
            <p:grpSpPr bwMode="auto">
              <a:xfrm>
                <a:off x="3855" y="1598"/>
                <a:ext cx="477" cy="332"/>
                <a:chOff x="5080" y="1933"/>
                <a:chExt cx="477" cy="332"/>
              </a:xfrm>
            </p:grpSpPr>
            <p:pic>
              <p:nvPicPr>
                <p:cNvPr id="215157" name="Picture 11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5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8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</p:grpSp>
      <p:grpSp>
        <p:nvGrpSpPr>
          <p:cNvPr id="215170" name="Group 130"/>
          <p:cNvGrpSpPr>
            <a:grpSpLocks/>
          </p:cNvGrpSpPr>
          <p:nvPr/>
        </p:nvGrpSpPr>
        <p:grpSpPr bwMode="auto">
          <a:xfrm>
            <a:off x="7632700" y="2781300"/>
            <a:ext cx="1260475" cy="527050"/>
            <a:chOff x="4808" y="2546"/>
            <a:chExt cx="794" cy="332"/>
          </a:xfrm>
        </p:grpSpPr>
        <p:grpSp>
          <p:nvGrpSpPr>
            <p:cNvPr id="215168" name="Group 128"/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215076" name="Text Box 36"/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164" name="Group 124"/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215165" name="Picture 12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66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3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215169" name="Text Box 129"/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15171" name="Text Box 131"/>
          <p:cNvSpPr txBox="1">
            <a:spLocks noChangeArrowheads="1"/>
          </p:cNvSpPr>
          <p:nvPr/>
        </p:nvSpPr>
        <p:spPr bwMode="auto">
          <a:xfrm>
            <a:off x="4859338" y="2849563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6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15174" name="Group 134"/>
          <p:cNvGrpSpPr>
            <a:grpSpLocks/>
          </p:cNvGrpSpPr>
          <p:nvPr/>
        </p:nvGrpSpPr>
        <p:grpSpPr bwMode="auto">
          <a:xfrm>
            <a:off x="7632700" y="3657600"/>
            <a:ext cx="1260475" cy="527050"/>
            <a:chOff x="4808" y="2546"/>
            <a:chExt cx="794" cy="332"/>
          </a:xfrm>
        </p:grpSpPr>
        <p:grpSp>
          <p:nvGrpSpPr>
            <p:cNvPr id="215175" name="Group 135"/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215176" name="Text Box 136"/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177" name="Group 137"/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215178" name="Picture 13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79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2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215180" name="Text Box 140"/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15181" name="Group 141"/>
          <p:cNvGrpSpPr>
            <a:grpSpLocks/>
          </p:cNvGrpSpPr>
          <p:nvPr/>
        </p:nvGrpSpPr>
        <p:grpSpPr bwMode="auto">
          <a:xfrm>
            <a:off x="6408738" y="3659188"/>
            <a:ext cx="1260475" cy="527050"/>
            <a:chOff x="4808" y="2546"/>
            <a:chExt cx="794" cy="332"/>
          </a:xfrm>
        </p:grpSpPr>
        <p:grpSp>
          <p:nvGrpSpPr>
            <p:cNvPr id="215182" name="Group 142"/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215183" name="Text Box 143"/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184" name="Group 144"/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215185" name="Picture 14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86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5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215187" name="Text Box 147"/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15188" name="Text Box 148"/>
          <p:cNvSpPr txBox="1">
            <a:spLocks noChangeArrowheads="1"/>
          </p:cNvSpPr>
          <p:nvPr/>
        </p:nvSpPr>
        <p:spPr bwMode="auto">
          <a:xfrm>
            <a:off x="5688013" y="3730625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6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189" name="Text Box 149"/>
          <p:cNvSpPr txBox="1">
            <a:spLocks noChangeArrowheads="1"/>
          </p:cNvSpPr>
          <p:nvPr/>
        </p:nvSpPr>
        <p:spPr bwMode="auto">
          <a:xfrm>
            <a:off x="3600450" y="3716338"/>
            <a:ext cx="169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متناظرتان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190" name="Text Box 150"/>
          <p:cNvSpPr txBox="1">
            <a:spLocks noChangeArrowheads="1"/>
          </p:cNvSpPr>
          <p:nvPr/>
        </p:nvSpPr>
        <p:spPr bwMode="auto">
          <a:xfrm>
            <a:off x="3348038" y="2852738"/>
            <a:ext cx="169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متكاملتان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15191" name="Group 151"/>
          <p:cNvGrpSpPr>
            <a:grpSpLocks/>
          </p:cNvGrpSpPr>
          <p:nvPr/>
        </p:nvGrpSpPr>
        <p:grpSpPr bwMode="auto">
          <a:xfrm>
            <a:off x="7632700" y="4554538"/>
            <a:ext cx="1260475" cy="527050"/>
            <a:chOff x="4808" y="2546"/>
            <a:chExt cx="794" cy="332"/>
          </a:xfrm>
        </p:grpSpPr>
        <p:grpSp>
          <p:nvGrpSpPr>
            <p:cNvPr id="215192" name="Group 152"/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215193" name="Text Box 153"/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194" name="Group 154"/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215195" name="Picture 15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96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3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215197" name="Text Box 157"/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15198" name="Group 158"/>
          <p:cNvGrpSpPr>
            <a:grpSpLocks/>
          </p:cNvGrpSpPr>
          <p:nvPr/>
        </p:nvGrpSpPr>
        <p:grpSpPr bwMode="auto">
          <a:xfrm>
            <a:off x="6408738" y="4556125"/>
            <a:ext cx="1260475" cy="527050"/>
            <a:chOff x="4808" y="2546"/>
            <a:chExt cx="794" cy="332"/>
          </a:xfrm>
        </p:grpSpPr>
        <p:grpSp>
          <p:nvGrpSpPr>
            <p:cNvPr id="215199" name="Group 159"/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215200" name="Text Box 160"/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201" name="Group 161"/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215202" name="Picture 16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203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6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215204" name="Text Box 164"/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15205" name="Text Box 165"/>
          <p:cNvSpPr txBox="1">
            <a:spLocks noChangeArrowheads="1"/>
          </p:cNvSpPr>
          <p:nvPr/>
        </p:nvSpPr>
        <p:spPr bwMode="auto">
          <a:xfrm>
            <a:off x="5688013" y="4627563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6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206" name="Text Box 166"/>
          <p:cNvSpPr txBox="1">
            <a:spLocks noChangeArrowheads="1"/>
          </p:cNvSpPr>
          <p:nvPr/>
        </p:nvSpPr>
        <p:spPr bwMode="auto">
          <a:xfrm>
            <a:off x="3600450" y="4613275"/>
            <a:ext cx="169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متبادلتان داخليا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15207" name="Group 167"/>
          <p:cNvGrpSpPr>
            <a:grpSpLocks/>
          </p:cNvGrpSpPr>
          <p:nvPr/>
        </p:nvGrpSpPr>
        <p:grpSpPr bwMode="auto">
          <a:xfrm>
            <a:off x="7632700" y="5445125"/>
            <a:ext cx="1260475" cy="527050"/>
            <a:chOff x="4808" y="2546"/>
            <a:chExt cx="794" cy="332"/>
          </a:xfrm>
        </p:grpSpPr>
        <p:grpSp>
          <p:nvGrpSpPr>
            <p:cNvPr id="215208" name="Group 168"/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215209" name="Text Box 169"/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210" name="Group 170"/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215211" name="Picture 17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212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2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215213" name="Text Box 173"/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15214" name="Group 174"/>
          <p:cNvGrpSpPr>
            <a:grpSpLocks/>
          </p:cNvGrpSpPr>
          <p:nvPr/>
        </p:nvGrpSpPr>
        <p:grpSpPr bwMode="auto">
          <a:xfrm>
            <a:off x="6408738" y="5446713"/>
            <a:ext cx="1260475" cy="527050"/>
            <a:chOff x="4808" y="2546"/>
            <a:chExt cx="794" cy="332"/>
          </a:xfrm>
        </p:grpSpPr>
        <p:grpSp>
          <p:nvGrpSpPr>
            <p:cNvPr id="215215" name="Group 175"/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215216" name="Text Box 176"/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ق</a:t>
                </a:r>
                <a:endPara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15217" name="Group 177"/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215218" name="Picture 17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219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8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215220" name="Text Box 180"/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15221" name="Text Box 181"/>
          <p:cNvSpPr txBox="1">
            <a:spLocks noChangeArrowheads="1"/>
          </p:cNvSpPr>
          <p:nvPr/>
        </p:nvSpPr>
        <p:spPr bwMode="auto">
          <a:xfrm>
            <a:off x="5688013" y="5518150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6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222" name="Text Box 182"/>
          <p:cNvSpPr txBox="1">
            <a:spLocks noChangeArrowheads="1"/>
          </p:cNvSpPr>
          <p:nvPr/>
        </p:nvSpPr>
        <p:spPr bwMode="auto">
          <a:xfrm>
            <a:off x="3455988" y="5503863"/>
            <a:ext cx="183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متبادلتان خارجيا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224" name="AutoShape 184"/>
          <p:cNvSpPr>
            <a:spLocks noChangeArrowheads="1"/>
          </p:cNvSpPr>
          <p:nvPr/>
        </p:nvSpPr>
        <p:spPr bwMode="auto">
          <a:xfrm>
            <a:off x="323850" y="1089025"/>
            <a:ext cx="2736850" cy="1871663"/>
          </a:xfrm>
          <a:prstGeom prst="wedgeEllipseCallout">
            <a:avLst>
              <a:gd name="adj1" fmla="val -26278"/>
              <a:gd name="adj2" fmla="val 42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الزاويتان 2 ، 3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متكاملتان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مجموعهما </a:t>
            </a:r>
            <a:r>
              <a:rPr kumimoji="0" lang="ar-SA" sz="2400" b="1" i="0" u="none" strike="noStrike" kern="1200" cap="none" spc="0" normalizeH="0" baseline="6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225" name="AutoShape 185"/>
          <p:cNvSpPr>
            <a:spLocks noChangeArrowheads="1"/>
          </p:cNvSpPr>
          <p:nvPr/>
        </p:nvSpPr>
        <p:spPr bwMode="auto">
          <a:xfrm>
            <a:off x="323850" y="1089025"/>
            <a:ext cx="2736850" cy="1871663"/>
          </a:xfrm>
          <a:prstGeom prst="wedgeEllipseCallout">
            <a:avLst>
              <a:gd name="adj1" fmla="val -28366"/>
              <a:gd name="adj2" fmla="val 40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الزاويتان 2 ، 5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متناظرتان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226" name="Text Box 186"/>
          <p:cNvSpPr txBox="1">
            <a:spLocks noChangeArrowheads="1"/>
          </p:cNvSpPr>
          <p:nvPr/>
        </p:nvSpPr>
        <p:spPr bwMode="auto">
          <a:xfrm>
            <a:off x="1079500" y="2312988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متساويتان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227" name="AutoShape 187"/>
          <p:cNvSpPr>
            <a:spLocks noChangeArrowheads="1"/>
          </p:cNvSpPr>
          <p:nvPr/>
        </p:nvSpPr>
        <p:spPr bwMode="auto">
          <a:xfrm>
            <a:off x="323850" y="1089025"/>
            <a:ext cx="2736850" cy="1871663"/>
          </a:xfrm>
          <a:prstGeom prst="wedgeEllipseCallout">
            <a:avLst>
              <a:gd name="adj1" fmla="val -24190"/>
              <a:gd name="adj2" fmla="val 41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الزاويتان 3 ، 6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متبادلتان داخليا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228" name="Text Box 188"/>
          <p:cNvSpPr txBox="1">
            <a:spLocks noChangeArrowheads="1"/>
          </p:cNvSpPr>
          <p:nvPr/>
        </p:nvSpPr>
        <p:spPr bwMode="auto">
          <a:xfrm>
            <a:off x="1079500" y="2312988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متساويتان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229" name="AutoShape 189"/>
          <p:cNvSpPr>
            <a:spLocks noChangeArrowheads="1"/>
          </p:cNvSpPr>
          <p:nvPr/>
        </p:nvSpPr>
        <p:spPr bwMode="auto">
          <a:xfrm>
            <a:off x="322263" y="1089025"/>
            <a:ext cx="2736850" cy="1871663"/>
          </a:xfrm>
          <a:prstGeom prst="wedgeEllipseCallout">
            <a:avLst>
              <a:gd name="adj1" fmla="val -25231"/>
              <a:gd name="adj2" fmla="val 4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الزاويتان 2 ، 8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متبادلتان خارجيا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230" name="Text Box 190"/>
          <p:cNvSpPr txBox="1">
            <a:spLocks noChangeArrowheads="1"/>
          </p:cNvSpPr>
          <p:nvPr/>
        </p:nvSpPr>
        <p:spPr bwMode="auto">
          <a:xfrm>
            <a:off x="1077913" y="2312988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متساويتان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FAEB41B-69D5-0908-C03F-F16A37AA43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15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1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1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1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1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15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15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5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21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1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1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1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1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1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21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1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1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215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1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1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15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1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1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15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1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1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1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21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15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15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21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1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1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7" dur="1000"/>
                                        <p:tgtEl>
                                          <p:spTgt spid="21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21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21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215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21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21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215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7" grpId="0"/>
      <p:bldP spid="215171" grpId="0"/>
      <p:bldP spid="215188" grpId="0"/>
      <p:bldP spid="215189" grpId="0"/>
      <p:bldP spid="215190" grpId="0"/>
      <p:bldP spid="215205" grpId="0"/>
      <p:bldP spid="215206" grpId="0"/>
      <p:bldP spid="215221" grpId="0"/>
      <p:bldP spid="215222" grpId="0"/>
      <p:bldP spid="215224" grpId="0" animBg="1"/>
      <p:bldP spid="215224" grpId="1" animBg="1"/>
      <p:bldP spid="215225" grpId="0" animBg="1"/>
      <p:bldP spid="215225" grpId="1" animBg="1"/>
      <p:bldP spid="215226" grpId="0"/>
      <p:bldP spid="215226" grpId="1"/>
      <p:bldP spid="215227" grpId="0" animBg="1"/>
      <p:bldP spid="215227" grpId="1" animBg="1"/>
      <p:bldP spid="215228" grpId="0"/>
      <p:bldP spid="215228" grpId="1"/>
      <p:bldP spid="215229" grpId="0" animBg="1"/>
      <p:bldP spid="215229" grpId="1" animBg="1"/>
      <p:bldP spid="215230" grpId="0"/>
      <p:bldP spid="21523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28" name="Group 64"/>
          <p:cNvGrpSpPr>
            <a:grpSpLocks/>
          </p:cNvGrpSpPr>
          <p:nvPr/>
        </p:nvGrpSpPr>
        <p:grpSpPr bwMode="auto">
          <a:xfrm>
            <a:off x="250825" y="2168525"/>
            <a:ext cx="2484438" cy="2557463"/>
            <a:chOff x="793" y="1366"/>
            <a:chExt cx="1565" cy="1611"/>
          </a:xfrm>
        </p:grpSpPr>
        <p:sp>
          <p:nvSpPr>
            <p:cNvPr id="216075" name="Text Box 11"/>
            <p:cNvSpPr txBox="1">
              <a:spLocks noChangeArrowheads="1"/>
            </p:cNvSpPr>
            <p:nvPr/>
          </p:nvSpPr>
          <p:spPr bwMode="auto">
            <a:xfrm>
              <a:off x="930" y="193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78" name="Line 14"/>
            <p:cNvSpPr>
              <a:spLocks noChangeShapeType="1"/>
            </p:cNvSpPr>
            <p:nvPr/>
          </p:nvSpPr>
          <p:spPr bwMode="auto">
            <a:xfrm flipH="1">
              <a:off x="816" y="1367"/>
              <a:ext cx="726" cy="145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79" name="Line 15"/>
            <p:cNvSpPr>
              <a:spLocks noChangeShapeType="1"/>
            </p:cNvSpPr>
            <p:nvPr/>
          </p:nvSpPr>
          <p:spPr bwMode="auto">
            <a:xfrm flipH="1">
              <a:off x="1791" y="1366"/>
              <a:ext cx="249" cy="16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80" name="Line 16"/>
            <p:cNvSpPr>
              <a:spLocks noChangeShapeType="1"/>
            </p:cNvSpPr>
            <p:nvPr/>
          </p:nvSpPr>
          <p:spPr bwMode="auto">
            <a:xfrm flipH="1">
              <a:off x="793" y="2024"/>
              <a:ext cx="1565" cy="2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84" name="Text Box 20"/>
            <p:cNvSpPr txBox="1">
              <a:spLocks noChangeArrowheads="1"/>
            </p:cNvSpPr>
            <p:nvPr/>
          </p:nvSpPr>
          <p:spPr bwMode="auto">
            <a:xfrm>
              <a:off x="1178" y="192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85" name="Text Box 21"/>
            <p:cNvSpPr txBox="1">
              <a:spLocks noChangeArrowheads="1"/>
            </p:cNvSpPr>
            <p:nvPr/>
          </p:nvSpPr>
          <p:spPr bwMode="auto">
            <a:xfrm>
              <a:off x="1927" y="181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86" name="Text Box 22"/>
            <p:cNvSpPr txBox="1">
              <a:spLocks noChangeArrowheads="1"/>
            </p:cNvSpPr>
            <p:nvPr/>
          </p:nvSpPr>
          <p:spPr bwMode="auto">
            <a:xfrm>
              <a:off x="1722" y="184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87" name="Text Box 23"/>
            <p:cNvSpPr txBox="1">
              <a:spLocks noChangeArrowheads="1"/>
            </p:cNvSpPr>
            <p:nvPr/>
          </p:nvSpPr>
          <p:spPr bwMode="auto">
            <a:xfrm>
              <a:off x="860" y="216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88" name="Text Box 24"/>
            <p:cNvSpPr txBox="1">
              <a:spLocks noChangeArrowheads="1"/>
            </p:cNvSpPr>
            <p:nvPr/>
          </p:nvSpPr>
          <p:spPr bwMode="auto">
            <a:xfrm>
              <a:off x="1066" y="215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89" name="Text Box 25"/>
            <p:cNvSpPr txBox="1">
              <a:spLocks noChangeArrowheads="1"/>
            </p:cNvSpPr>
            <p:nvPr/>
          </p:nvSpPr>
          <p:spPr bwMode="auto">
            <a:xfrm>
              <a:off x="1905" y="204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090" name="Text Box 26"/>
            <p:cNvSpPr txBox="1">
              <a:spLocks noChangeArrowheads="1"/>
            </p:cNvSpPr>
            <p:nvPr/>
          </p:nvSpPr>
          <p:spPr bwMode="auto">
            <a:xfrm>
              <a:off x="1699" y="206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16127" name="AutoShape 63"/>
          <p:cNvSpPr>
            <a:spLocks noChangeArrowheads="1"/>
          </p:cNvSpPr>
          <p:nvPr/>
        </p:nvSpPr>
        <p:spPr bwMode="auto">
          <a:xfrm>
            <a:off x="323850" y="1016000"/>
            <a:ext cx="8604250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صنف أزواج الزوايا التالية إلى متبادلة داخليا أو متبادلة خارجيا أو متناظرة  :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graphicFrame>
        <p:nvGraphicFramePr>
          <p:cNvPr id="216188" name="Group 124"/>
          <p:cNvGraphicFramePr>
            <a:graphicFrameLocks noGrp="1"/>
          </p:cNvGraphicFramePr>
          <p:nvPr/>
        </p:nvGraphicFramePr>
        <p:xfrm>
          <a:off x="3240088" y="2341563"/>
          <a:ext cx="5688012" cy="3787775"/>
        </p:xfrm>
        <a:graphic>
          <a:graphicData uri="http://schemas.openxmlformats.org/drawingml/2006/table">
            <a:tbl>
              <a:tblPr rtl="1"/>
              <a:tblGrid>
                <a:gridCol w="284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الزوايا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التصنيف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16152" name="Group 88"/>
          <p:cNvGrpSpPr>
            <a:grpSpLocks/>
          </p:cNvGrpSpPr>
          <p:nvPr/>
        </p:nvGrpSpPr>
        <p:grpSpPr bwMode="auto">
          <a:xfrm>
            <a:off x="6550025" y="2949575"/>
            <a:ext cx="1873250" cy="641350"/>
            <a:chOff x="4377" y="3026"/>
            <a:chExt cx="1180" cy="404"/>
          </a:xfrm>
        </p:grpSpPr>
        <p:grpSp>
          <p:nvGrpSpPr>
            <p:cNvPr id="216153" name="Group 89"/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216154" name="Picture 9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55" name="Text Box 91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16156" name="Text Box 92"/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و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16157" name="Group 93"/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216158" name="Picture 9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59" name="Text Box 95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216160" name="Group 96"/>
          <p:cNvGrpSpPr>
            <a:grpSpLocks/>
          </p:cNvGrpSpPr>
          <p:nvPr/>
        </p:nvGrpSpPr>
        <p:grpSpPr bwMode="auto">
          <a:xfrm>
            <a:off x="6551613" y="3735388"/>
            <a:ext cx="1873250" cy="641350"/>
            <a:chOff x="4377" y="3026"/>
            <a:chExt cx="1180" cy="404"/>
          </a:xfrm>
        </p:grpSpPr>
        <p:grpSp>
          <p:nvGrpSpPr>
            <p:cNvPr id="216161" name="Group 97"/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216162" name="Picture 9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63" name="Text Box 99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16164" name="Text Box 100"/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و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16165" name="Group 101"/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216166" name="Picture 1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67" name="Text Box 103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6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216168" name="Group 104"/>
          <p:cNvGrpSpPr>
            <a:grpSpLocks/>
          </p:cNvGrpSpPr>
          <p:nvPr/>
        </p:nvGrpSpPr>
        <p:grpSpPr bwMode="auto">
          <a:xfrm>
            <a:off x="6551613" y="4570413"/>
            <a:ext cx="1873250" cy="641350"/>
            <a:chOff x="4377" y="3026"/>
            <a:chExt cx="1180" cy="404"/>
          </a:xfrm>
        </p:grpSpPr>
        <p:grpSp>
          <p:nvGrpSpPr>
            <p:cNvPr id="216169" name="Group 105"/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216170" name="Picture 10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71" name="Text Box 107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16172" name="Text Box 108"/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و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16173" name="Group 109"/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216174" name="Picture 1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75" name="Text Box 111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216176" name="Group 112"/>
          <p:cNvGrpSpPr>
            <a:grpSpLocks/>
          </p:cNvGrpSpPr>
          <p:nvPr/>
        </p:nvGrpSpPr>
        <p:grpSpPr bwMode="auto">
          <a:xfrm>
            <a:off x="6553200" y="5327650"/>
            <a:ext cx="1873250" cy="641350"/>
            <a:chOff x="4377" y="3026"/>
            <a:chExt cx="1180" cy="404"/>
          </a:xfrm>
        </p:grpSpPr>
        <p:grpSp>
          <p:nvGrpSpPr>
            <p:cNvPr id="216177" name="Group 113"/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216178" name="Picture 1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79" name="Text Box 115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16180" name="Text Box 116"/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و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16181" name="Group 117"/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216182" name="Picture 1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83" name="Text Box 119"/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8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216184" name="Text Box 120"/>
          <p:cNvSpPr txBox="1">
            <a:spLocks noChangeArrowheads="1"/>
          </p:cNvSpPr>
          <p:nvPr/>
        </p:nvSpPr>
        <p:spPr bwMode="auto">
          <a:xfrm>
            <a:off x="3816350" y="3065463"/>
            <a:ext cx="18367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متناظرتان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6185" name="Text Box 121"/>
          <p:cNvSpPr txBox="1">
            <a:spLocks noChangeArrowheads="1"/>
          </p:cNvSpPr>
          <p:nvPr/>
        </p:nvSpPr>
        <p:spPr bwMode="auto">
          <a:xfrm>
            <a:off x="3779838" y="3871913"/>
            <a:ext cx="1836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متبادلتان داخليا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6186" name="Text Box 122"/>
          <p:cNvSpPr txBox="1">
            <a:spLocks noChangeArrowheads="1"/>
          </p:cNvSpPr>
          <p:nvPr/>
        </p:nvSpPr>
        <p:spPr bwMode="auto">
          <a:xfrm>
            <a:off x="3822700" y="5489575"/>
            <a:ext cx="18367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متبادلتان خارجيا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6126" name="Text Box 62"/>
          <p:cNvSpPr txBox="1">
            <a:spLocks noChangeArrowheads="1"/>
          </p:cNvSpPr>
          <p:nvPr/>
        </p:nvSpPr>
        <p:spPr bwMode="auto">
          <a:xfrm>
            <a:off x="3816350" y="4697413"/>
            <a:ext cx="18367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متناظرتان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6189" name="Text Box 125"/>
          <p:cNvSpPr txBox="1">
            <a:spLocks noChangeArrowheads="1"/>
          </p:cNvSpPr>
          <p:nvPr/>
        </p:nvSpPr>
        <p:spPr bwMode="auto">
          <a:xfrm>
            <a:off x="7885113" y="188913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Monotype Koufi" pitchFamily="2" charset="-78"/>
              </a:rPr>
              <a:t>مثال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Monotype Koufi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7B4A080-E053-2CF1-1127-AF12F782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6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6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6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27" grpId="0" animBg="1"/>
      <p:bldP spid="216184" grpId="0"/>
      <p:bldP spid="216185" grpId="0"/>
      <p:bldP spid="216186" grpId="0"/>
      <p:bldP spid="2161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8B796E4-74E0-6707-628D-9A9A5E70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69" y="550014"/>
            <a:ext cx="2323901" cy="35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5177925-5160-3EDD-16F4-4F72B50241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692612D-EFF5-3006-6474-9A492D7A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07" y="1359703"/>
            <a:ext cx="361950" cy="35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A182D9D-08EB-21AE-D50E-1A0C583A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1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20" y="968810"/>
            <a:ext cx="3714750" cy="12843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D10E023E-9939-85C9-E5B4-DA5960D4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2537664" cy="29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D13646B-525E-185D-9F59-D29E06EE5F8B}"/>
              </a:ext>
            </a:extLst>
          </p:cNvPr>
          <p:cNvSpPr txBox="1"/>
          <p:nvPr/>
        </p:nvSpPr>
        <p:spPr>
          <a:xfrm>
            <a:off x="1121455" y="3681982"/>
            <a:ext cx="5149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FF0000"/>
                </a:solidFill>
                <a:latin typeface="Trebuchet MS"/>
                <a:cs typeface="Tahoma" panose="020B0604030504040204" pitchFamily="34" charset="0"/>
              </a:rPr>
              <a:t>95 </a:t>
            </a:r>
            <a:r>
              <a:rPr lang="ar-SA" sz="1200">
                <a:solidFill>
                  <a:srgbClr val="FF0000"/>
                </a:solidFill>
                <a:latin typeface="Trebuchet MS"/>
                <a:cs typeface="Al-KsorZulfiMath"/>
              </a:rPr>
              <a:t>°</a:t>
            </a:r>
            <a:endParaRPr lang="ar-SA" sz="1200">
              <a:solidFill>
                <a:srgbClr val="FF0000"/>
              </a:solidFill>
              <a:latin typeface="Trebuchet MS"/>
              <a:cs typeface="Tahoma" panose="020B0604030504040204" pitchFamily="34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6FD2535-0964-E7F9-9DAD-E76C2540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86" y="2943993"/>
            <a:ext cx="1778893" cy="438150"/>
          </a:xfrm>
          <a:prstGeom prst="rect">
            <a:avLst/>
          </a:prstGeom>
          <a:noFill/>
          <a:ln>
            <a:noFill/>
          </a:ln>
          <a:effectLst>
            <a:glow rad="101600">
              <a:srgbClr val="FFFF99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CBF2B563-4722-1184-960A-E8BB1F36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68" y="2972568"/>
            <a:ext cx="66520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AF5469F-D3C4-9B6E-CEDB-D216BA85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51" y="2953423"/>
            <a:ext cx="1490387" cy="30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56B68AA-9632-0AA8-ED23-BE505444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31" y="3510532"/>
            <a:ext cx="2857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C9037F20-0453-680A-C39E-A25D2A9C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26" y="4362064"/>
            <a:ext cx="1114425" cy="390525"/>
          </a:xfrm>
          <a:prstGeom prst="rect">
            <a:avLst/>
          </a:prstGeom>
          <a:noFill/>
          <a:ln>
            <a:noFill/>
          </a:ln>
          <a:effectLst>
            <a:glow rad="101600">
              <a:srgbClr val="FFFF99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697B63BC-F2F2-9CAE-E7B9-762EF789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79" y="4444645"/>
            <a:ext cx="2105025" cy="323850"/>
          </a:xfrm>
          <a:prstGeom prst="rect">
            <a:avLst/>
          </a:prstGeom>
          <a:noFill/>
          <a:ln>
            <a:noFill/>
          </a:ln>
          <a:effectLst>
            <a:glow rad="101600">
              <a:srgbClr val="FFFF99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632C487-0E9B-C24C-252F-7A3E2890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48" y="4958973"/>
            <a:ext cx="733833" cy="3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05D3442C-995D-D57D-4EAC-FC0005BE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20" y="5472390"/>
            <a:ext cx="1581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1A77386-3B63-5187-E35F-C4E2CE1F08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8445" y="4162281"/>
            <a:ext cx="2113536" cy="259114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3E6991B-8A2B-165C-48BD-BA6D9711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20" y="4896887"/>
            <a:ext cx="1114425" cy="390525"/>
          </a:xfrm>
          <a:prstGeom prst="rect">
            <a:avLst/>
          </a:prstGeom>
          <a:noFill/>
          <a:ln>
            <a:noFill/>
          </a:ln>
          <a:effectLst>
            <a:glow rad="101600">
              <a:srgbClr val="FFFF99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4D617A8-6BFA-BD28-6090-5E92433334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2407786-A014-EECF-75CE-92242439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6870"/>
            <a:ext cx="2257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01490A2-36D4-08BB-8087-FFCA87B6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D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57" y="1913897"/>
            <a:ext cx="4000500" cy="314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B6CE9F3-B4B5-C155-41E4-3C56F4A0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D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18" y="3793710"/>
            <a:ext cx="3952875" cy="29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50351F9-ACAC-A8AC-72CC-3D04DA36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2" y="2287731"/>
            <a:ext cx="234797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38">
            <a:extLst>
              <a:ext uri="{FF2B5EF4-FFF2-40B4-BE49-F238E27FC236}">
                <a16:creationId xmlns:a16="http://schemas.microsoft.com/office/drawing/2014/main" id="{23D902DF-18AF-0014-8F13-769D388F5616}"/>
              </a:ext>
            </a:extLst>
          </p:cNvPr>
          <p:cNvGrpSpPr>
            <a:grpSpLocks/>
          </p:cNvGrpSpPr>
          <p:nvPr/>
        </p:nvGrpSpPr>
        <p:grpSpPr bwMode="auto">
          <a:xfrm>
            <a:off x="5076056" y="2672448"/>
            <a:ext cx="1873250" cy="487363"/>
            <a:chOff x="4377" y="3026"/>
            <a:chExt cx="1180" cy="307"/>
          </a:xfrm>
        </p:grpSpPr>
        <p:grpSp>
          <p:nvGrpSpPr>
            <p:cNvPr id="11" name="Group 39">
              <a:extLst>
                <a:ext uri="{FF2B5EF4-FFF2-40B4-BE49-F238E27FC236}">
                  <a16:creationId xmlns:a16="http://schemas.microsoft.com/office/drawing/2014/main" id="{2EAA3F65-312A-3E38-1C63-FF44D472E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257"/>
              <a:chOff x="5080" y="1933"/>
              <a:chExt cx="477" cy="257"/>
            </a:xfrm>
          </p:grpSpPr>
          <p:pic>
            <p:nvPicPr>
              <p:cNvPr id="16" name="Picture 40">
                <a:extLst>
                  <a:ext uri="{FF2B5EF4-FFF2-40B4-BE49-F238E27FC236}">
                    <a16:creationId xmlns:a16="http://schemas.microsoft.com/office/drawing/2014/main" id="{E9214335-E252-C9A9-2254-75F20DB90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41">
                <a:extLst>
                  <a:ext uri="{FF2B5EF4-FFF2-40B4-BE49-F238E27FC236}">
                    <a16:creationId xmlns:a16="http://schemas.microsoft.com/office/drawing/2014/main" id="{6E75D563-56D8-C766-DC6F-AE33D8DE6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ar-SA" sz="2000" b="1" kern="0">
                    <a:solidFill>
                      <a:srgbClr val="FF0000"/>
                    </a:solidFill>
                    <a:latin typeface="Trebuchet MS"/>
                    <a:cs typeface="Tahoma" panose="020B0604030504040204" pitchFamily="34" charset="0"/>
                  </a:rPr>
                  <a:t>6</a:t>
                </a:r>
                <a:endParaRPr lang="en-US" sz="2000" b="1" kern="0">
                  <a:solidFill>
                    <a:srgbClr val="FF0000"/>
                  </a:solidFill>
                  <a:latin typeface="Trebuchet MS"/>
                </a:endParaRPr>
              </a:p>
            </p:txBody>
          </p:sp>
        </p:grpSp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id="{8AE382A0-84B5-C51F-47F8-5D538A205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ar-SA" sz="2400" b="1" kern="0">
                  <a:solidFill>
                    <a:srgbClr val="FF0000"/>
                  </a:solidFill>
                  <a:latin typeface="Trebuchet MS"/>
                  <a:cs typeface="Tahoma" panose="020B0604030504040204" pitchFamily="34" charset="0"/>
                </a:rPr>
                <a:t>و</a:t>
              </a:r>
              <a:endParaRPr lang="en-US" sz="2400" b="1" kern="0">
                <a:solidFill>
                  <a:srgbClr val="FF0000"/>
                </a:solidFill>
                <a:latin typeface="Trebuchet MS"/>
              </a:endParaRPr>
            </a:p>
          </p:txBody>
        </p:sp>
        <p:grpSp>
          <p:nvGrpSpPr>
            <p:cNvPr id="13" name="Group 43">
              <a:extLst>
                <a:ext uri="{FF2B5EF4-FFF2-40B4-BE49-F238E27FC236}">
                  <a16:creationId xmlns:a16="http://schemas.microsoft.com/office/drawing/2014/main" id="{FEB46CE9-9A67-D484-B8E3-E8388A164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257"/>
              <a:chOff x="5080" y="1933"/>
              <a:chExt cx="477" cy="257"/>
            </a:xfrm>
          </p:grpSpPr>
          <p:pic>
            <p:nvPicPr>
              <p:cNvPr id="14" name="Picture 44">
                <a:extLst>
                  <a:ext uri="{FF2B5EF4-FFF2-40B4-BE49-F238E27FC236}">
                    <a16:creationId xmlns:a16="http://schemas.microsoft.com/office/drawing/2014/main" id="{1295DFC0-5387-EA57-5831-88A71E66C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45">
                <a:extLst>
                  <a:ext uri="{FF2B5EF4-FFF2-40B4-BE49-F238E27FC236}">
                    <a16:creationId xmlns:a16="http://schemas.microsoft.com/office/drawing/2014/main" id="{96D77282-549D-52C8-35AA-75D1669102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ar-SA" sz="2000" b="1" kern="0">
                    <a:solidFill>
                      <a:srgbClr val="FF0000"/>
                    </a:solidFill>
                    <a:latin typeface="Trebuchet MS"/>
                    <a:cs typeface="Tahoma" panose="020B0604030504040204" pitchFamily="34" charset="0"/>
                  </a:rPr>
                  <a:t>7</a:t>
                </a:r>
                <a:endParaRPr lang="en-US" sz="2000" b="1" kern="0">
                  <a:solidFill>
                    <a:srgbClr val="FF0000"/>
                  </a:solidFill>
                  <a:latin typeface="Trebuchet MS"/>
                </a:endParaRPr>
              </a:p>
            </p:txBody>
          </p:sp>
        </p:grpSp>
      </p:grpSp>
      <p:sp>
        <p:nvSpPr>
          <p:cNvPr id="18" name="Text Box 70">
            <a:extLst>
              <a:ext uri="{FF2B5EF4-FFF2-40B4-BE49-F238E27FC236}">
                <a16:creationId xmlns:a16="http://schemas.microsoft.com/office/drawing/2014/main" id="{D8D556B9-93C4-9436-15EB-04B5C9B77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280" y="2741826"/>
            <a:ext cx="15555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متناظرتان</a:t>
            </a:r>
            <a:endParaRPr kumimoji="0" lang="en-US" sz="200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grpSp>
        <p:nvGrpSpPr>
          <p:cNvPr id="19" name="Group 38">
            <a:extLst>
              <a:ext uri="{FF2B5EF4-FFF2-40B4-BE49-F238E27FC236}">
                <a16:creationId xmlns:a16="http://schemas.microsoft.com/office/drawing/2014/main" id="{217C16E2-9691-6479-0CFE-DF4C24EE7903}"/>
              </a:ext>
            </a:extLst>
          </p:cNvPr>
          <p:cNvGrpSpPr>
            <a:grpSpLocks/>
          </p:cNvGrpSpPr>
          <p:nvPr/>
        </p:nvGrpSpPr>
        <p:grpSpPr bwMode="auto">
          <a:xfrm>
            <a:off x="5255444" y="4487737"/>
            <a:ext cx="1873250" cy="487363"/>
            <a:chOff x="4377" y="3026"/>
            <a:chExt cx="1180" cy="307"/>
          </a:xfrm>
        </p:grpSpPr>
        <p:grpSp>
          <p:nvGrpSpPr>
            <p:cNvPr id="20" name="Group 39">
              <a:extLst>
                <a:ext uri="{FF2B5EF4-FFF2-40B4-BE49-F238E27FC236}">
                  <a16:creationId xmlns:a16="http://schemas.microsoft.com/office/drawing/2014/main" id="{44FCEC33-C71F-8EFC-BEB8-4DD3CEAEF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257"/>
              <a:chOff x="5080" y="1933"/>
              <a:chExt cx="477" cy="257"/>
            </a:xfrm>
          </p:grpSpPr>
          <p:pic>
            <p:nvPicPr>
              <p:cNvPr id="25" name="Picture 40">
                <a:extLst>
                  <a:ext uri="{FF2B5EF4-FFF2-40B4-BE49-F238E27FC236}">
                    <a16:creationId xmlns:a16="http://schemas.microsoft.com/office/drawing/2014/main" id="{DDFE48FF-4621-74E6-7949-8E9835CFF8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41">
                <a:extLst>
                  <a:ext uri="{FF2B5EF4-FFF2-40B4-BE49-F238E27FC236}">
                    <a16:creationId xmlns:a16="http://schemas.microsoft.com/office/drawing/2014/main" id="{CC5367BA-DABE-A102-F8FD-291368A825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ar-SA" sz="2000" b="1" kern="0">
                    <a:solidFill>
                      <a:srgbClr val="FF0000"/>
                    </a:solidFill>
                    <a:latin typeface="Trebuchet MS"/>
                    <a:cs typeface="Tahoma" panose="020B0604030504040204" pitchFamily="34" charset="0"/>
                  </a:rPr>
                  <a:t>3</a:t>
                </a:r>
                <a:endParaRPr lang="en-US" sz="2000" b="1" kern="0">
                  <a:solidFill>
                    <a:srgbClr val="FF0000"/>
                  </a:solidFill>
                  <a:latin typeface="Trebuchet MS"/>
                </a:endParaRPr>
              </a:p>
            </p:txBody>
          </p:sp>
        </p:grpSp>
        <p:sp>
          <p:nvSpPr>
            <p:cNvPr id="21" name="Text Box 42">
              <a:extLst>
                <a:ext uri="{FF2B5EF4-FFF2-40B4-BE49-F238E27FC236}">
                  <a16:creationId xmlns:a16="http://schemas.microsoft.com/office/drawing/2014/main" id="{AE104F02-0249-E3C3-3A5A-B9E69E580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ar-SA" sz="2400" b="1" kern="0">
                  <a:solidFill>
                    <a:srgbClr val="FF0000"/>
                  </a:solidFill>
                  <a:latin typeface="Trebuchet MS"/>
                  <a:cs typeface="Tahoma" panose="020B0604030504040204" pitchFamily="34" charset="0"/>
                </a:rPr>
                <a:t>و</a:t>
              </a:r>
              <a:endParaRPr lang="en-US" sz="2400" b="1" kern="0">
                <a:solidFill>
                  <a:srgbClr val="FF0000"/>
                </a:solidFill>
                <a:latin typeface="Trebuchet MS"/>
              </a:endParaRPr>
            </a:p>
          </p:txBody>
        </p:sp>
        <p:grpSp>
          <p:nvGrpSpPr>
            <p:cNvPr id="22" name="Group 43">
              <a:extLst>
                <a:ext uri="{FF2B5EF4-FFF2-40B4-BE49-F238E27FC236}">
                  <a16:creationId xmlns:a16="http://schemas.microsoft.com/office/drawing/2014/main" id="{4C6257B1-2616-E749-1D1B-B93BD462F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257"/>
              <a:chOff x="5080" y="1933"/>
              <a:chExt cx="477" cy="257"/>
            </a:xfrm>
          </p:grpSpPr>
          <p:pic>
            <p:nvPicPr>
              <p:cNvPr id="23" name="Picture 44">
                <a:extLst>
                  <a:ext uri="{FF2B5EF4-FFF2-40B4-BE49-F238E27FC236}">
                    <a16:creationId xmlns:a16="http://schemas.microsoft.com/office/drawing/2014/main" id="{25CFEA6A-DDD0-257C-FC88-E4738EAC4A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45">
                <a:extLst>
                  <a:ext uri="{FF2B5EF4-FFF2-40B4-BE49-F238E27FC236}">
                    <a16:creationId xmlns:a16="http://schemas.microsoft.com/office/drawing/2014/main" id="{641E19D5-B31E-D379-AC0D-589D7278B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ar-SA" sz="2000" b="1" kern="0">
                    <a:solidFill>
                      <a:srgbClr val="FF0000"/>
                    </a:solidFill>
                    <a:latin typeface="Trebuchet MS"/>
                    <a:cs typeface="Tahoma" panose="020B0604030504040204" pitchFamily="34" charset="0"/>
                  </a:rPr>
                  <a:t>8</a:t>
                </a:r>
                <a:endParaRPr lang="en-US" sz="2000" b="1" kern="0">
                  <a:solidFill>
                    <a:srgbClr val="FF0000"/>
                  </a:solidFill>
                  <a:latin typeface="Trebuchet MS"/>
                </a:endParaRPr>
              </a:p>
            </p:txBody>
          </p:sp>
        </p:grpSp>
      </p:grpSp>
      <p:sp>
        <p:nvSpPr>
          <p:cNvPr id="27" name="Text Box 70">
            <a:extLst>
              <a:ext uri="{FF2B5EF4-FFF2-40B4-BE49-F238E27FC236}">
                <a16:creationId xmlns:a16="http://schemas.microsoft.com/office/drawing/2014/main" id="{45D2E66E-2649-432C-2FBF-0DCF7187C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975" y="4575050"/>
            <a:ext cx="22382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2000" kern="0">
                <a:solidFill>
                  <a:srgbClr val="0000FF"/>
                </a:solidFill>
                <a:latin typeface="Trebuchet MS"/>
                <a:cs typeface="Tahoma" panose="020B0604030504040204" pitchFamily="34" charset="0"/>
              </a:rPr>
              <a:t>متبادلتان خارجيا</a:t>
            </a:r>
            <a:endParaRPr lang="en-US" sz="2000" kern="0">
              <a:solidFill>
                <a:srgbClr val="0000FF"/>
              </a:solidFill>
              <a:latin typeface="Trebuchet M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AF14E6B-5863-195F-5F8D-FCB11CCE8B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7357" y="625190"/>
            <a:ext cx="1366056" cy="409575"/>
          </a:xfrm>
          <a:prstGeom prst="rect">
            <a:avLst/>
          </a:prstGeom>
          <a:ln w="127000" cap="rnd">
            <a:solidFill>
              <a:srgbClr val="FFCCFF"/>
            </a:solidFill>
          </a:ln>
          <a:effectLst>
            <a:glow rad="127000">
              <a:srgbClr val="D1FFFF"/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682DA484-BAE4-D699-0C7B-6481C02A22BF}"/>
              </a:ext>
            </a:extLst>
          </p:cNvPr>
          <p:cNvSpPr/>
          <p:nvPr/>
        </p:nvSpPr>
        <p:spPr>
          <a:xfrm>
            <a:off x="1292863" y="3284983"/>
            <a:ext cx="326809" cy="327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119567DF-DD50-8EDC-2FD3-C9F93901F19C}"/>
              </a:ext>
            </a:extLst>
          </p:cNvPr>
          <p:cNvSpPr/>
          <p:nvPr/>
        </p:nvSpPr>
        <p:spPr>
          <a:xfrm>
            <a:off x="2116653" y="3469734"/>
            <a:ext cx="326809" cy="327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8778E7D1-BF7E-709D-B5E7-48EFF22BD50F}"/>
              </a:ext>
            </a:extLst>
          </p:cNvPr>
          <p:cNvSpPr/>
          <p:nvPr/>
        </p:nvSpPr>
        <p:spPr>
          <a:xfrm>
            <a:off x="995783" y="3159811"/>
            <a:ext cx="326809" cy="3271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87DB44EE-40A6-3709-5C3B-35B170F901A7}"/>
              </a:ext>
            </a:extLst>
          </p:cNvPr>
          <p:cNvSpPr/>
          <p:nvPr/>
        </p:nvSpPr>
        <p:spPr>
          <a:xfrm>
            <a:off x="1940860" y="3905884"/>
            <a:ext cx="326809" cy="3271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8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30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4D617A8-6BFA-BD28-6090-5E92433334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2407786-A014-EECF-75CE-92242439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55935"/>
            <a:ext cx="2257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50351F9-ACAC-A8AC-72CC-3D04DA36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0" y="2276872"/>
            <a:ext cx="234797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2A50759D-8958-2AC0-BE5C-329C4857E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D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74" y="1712469"/>
            <a:ext cx="3692925" cy="670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4A9E038-564D-3E6F-6DFE-CA5C013AB033}"/>
              </a:ext>
            </a:extLst>
          </p:cNvPr>
          <p:cNvSpPr txBox="1"/>
          <p:nvPr/>
        </p:nvSpPr>
        <p:spPr>
          <a:xfrm>
            <a:off x="926487" y="3454365"/>
            <a:ext cx="5149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FF0000"/>
                </a:solidFill>
                <a:latin typeface="Trebuchet MS"/>
                <a:cs typeface="Tahoma" panose="020B0604030504040204" pitchFamily="34" charset="0"/>
              </a:rPr>
              <a:t>63 </a:t>
            </a:r>
            <a:r>
              <a:rPr lang="ar-SA" sz="1200">
                <a:solidFill>
                  <a:srgbClr val="FF0000"/>
                </a:solidFill>
                <a:latin typeface="Trebuchet MS"/>
                <a:cs typeface="Al-KsorZulfiMath"/>
              </a:rPr>
              <a:t>°</a:t>
            </a:r>
            <a:endParaRPr lang="ar-SA" sz="1200">
              <a:solidFill>
                <a:srgbClr val="FF0000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4FA6809-DE2D-4F06-3515-FE0BC5D2EDBC}"/>
              </a:ext>
            </a:extLst>
          </p:cNvPr>
          <p:cNvSpPr txBox="1"/>
          <p:nvPr/>
        </p:nvSpPr>
        <p:spPr>
          <a:xfrm>
            <a:off x="1964355" y="3498878"/>
            <a:ext cx="2989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FF0000"/>
                </a:solidFill>
                <a:latin typeface="Trebuchet MS"/>
                <a:cs typeface="Tahoma" panose="020B0604030504040204" pitchFamily="34" charset="0"/>
              </a:rPr>
              <a:t>؟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3A38A7A-DB8E-68BF-5FB2-73FE7585B2AA}"/>
              </a:ext>
            </a:extLst>
          </p:cNvPr>
          <p:cNvSpPr txBox="1"/>
          <p:nvPr/>
        </p:nvSpPr>
        <p:spPr>
          <a:xfrm>
            <a:off x="4489485" y="2530129"/>
            <a:ext cx="36929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  7 =  &lt; 1 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 63°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  </a:t>
            </a:r>
            <a:r>
              <a:rPr lang="ar-SA" b="1"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بالتبادل خارجيا</a:t>
            </a:r>
            <a:endParaRPr lang="en-US" sz="2400">
              <a:solidFill>
                <a:srgbClr val="0070C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0A18901-7877-4C30-EBD9-6595A0DA2A32}"/>
              </a:ext>
            </a:extLst>
          </p:cNvPr>
          <p:cNvSpPr txBox="1"/>
          <p:nvPr/>
        </p:nvSpPr>
        <p:spPr>
          <a:xfrm>
            <a:off x="2153642" y="3637377"/>
            <a:ext cx="5149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FF0000"/>
                </a:solidFill>
                <a:latin typeface="Trebuchet MS"/>
                <a:cs typeface="Tahoma" panose="020B0604030504040204" pitchFamily="34" charset="0"/>
              </a:rPr>
              <a:t>63 </a:t>
            </a:r>
            <a:r>
              <a:rPr lang="ar-SA" sz="1200">
                <a:solidFill>
                  <a:srgbClr val="FF0000"/>
                </a:solidFill>
                <a:latin typeface="Trebuchet MS"/>
                <a:cs typeface="Al-KsorZulfiMath"/>
              </a:rPr>
              <a:t>°</a:t>
            </a:r>
            <a:endParaRPr lang="ar-SA" sz="1200">
              <a:solidFill>
                <a:srgbClr val="FF0000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06AD031-20D4-7792-A319-C276E24AA464}"/>
              </a:ext>
            </a:extLst>
          </p:cNvPr>
          <p:cNvSpPr txBox="1"/>
          <p:nvPr/>
        </p:nvSpPr>
        <p:spPr>
          <a:xfrm>
            <a:off x="4491073" y="3091234"/>
            <a:ext cx="36929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&lt; 4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180° -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63°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</a:t>
            </a: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117° 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DBDC38A-B7EA-A572-89F5-E5F68E2121A5}"/>
              </a:ext>
            </a:extLst>
          </p:cNvPr>
          <p:cNvSpPr txBox="1"/>
          <p:nvPr/>
        </p:nvSpPr>
        <p:spPr>
          <a:xfrm>
            <a:off x="2757502" y="3114157"/>
            <a:ext cx="1733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70C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متجاورتان على خط مستقيم متكاملتان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B6EA90C-35B1-1C8C-81A0-48BCD605ED36}"/>
              </a:ext>
            </a:extLst>
          </p:cNvPr>
          <p:cNvSpPr txBox="1"/>
          <p:nvPr/>
        </p:nvSpPr>
        <p:spPr>
          <a:xfrm>
            <a:off x="1928250" y="3828521"/>
            <a:ext cx="60385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122 </a:t>
            </a:r>
            <a:r>
              <a:rPr lang="ar-SA" sz="1200">
                <a:solidFill>
                  <a:srgbClr val="00B050"/>
                </a:solidFill>
                <a:latin typeface="Trebuchet MS"/>
                <a:cs typeface="Al-KsorZulfiMath"/>
              </a:rPr>
              <a:t>°</a:t>
            </a:r>
            <a:endParaRPr lang="ar-SA" sz="1200">
              <a:solidFill>
                <a:srgbClr val="00B050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B01C0A7-A679-2A53-0E8A-2CD244B4C00F}"/>
              </a:ext>
            </a:extLst>
          </p:cNvPr>
          <p:cNvSpPr txBox="1"/>
          <p:nvPr/>
        </p:nvSpPr>
        <p:spPr>
          <a:xfrm>
            <a:off x="1535093" y="3326142"/>
            <a:ext cx="2989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؟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3DE6BF4-2814-8F0A-C913-19BB65AA7A56}"/>
              </a:ext>
            </a:extLst>
          </p:cNvPr>
          <p:cNvSpPr txBox="1"/>
          <p:nvPr/>
        </p:nvSpPr>
        <p:spPr>
          <a:xfrm>
            <a:off x="1121007" y="3572866"/>
            <a:ext cx="2989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؟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166D581-5650-C72F-ECB3-EF44FA3C2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141" y="278889"/>
            <a:ext cx="1366056" cy="409575"/>
          </a:xfrm>
          <a:prstGeom prst="rect">
            <a:avLst/>
          </a:prstGeom>
          <a:ln w="127000" cap="rnd">
            <a:solidFill>
              <a:srgbClr val="FFCCFF"/>
            </a:solidFill>
          </a:ln>
          <a:effectLst>
            <a:glow rad="127000">
              <a:srgbClr val="D1FFFF"/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FD1B5AD-E004-39DE-68C2-66871BAAF558}"/>
              </a:ext>
            </a:extLst>
          </p:cNvPr>
          <p:cNvSpPr txBox="1"/>
          <p:nvPr/>
        </p:nvSpPr>
        <p:spPr>
          <a:xfrm>
            <a:off x="4572000" y="4150049"/>
            <a:ext cx="2884763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&lt; 7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+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&lt; 4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180° </a:t>
            </a:r>
            <a:endParaRPr lang="en-US" sz="2400">
              <a:solidFill>
                <a:srgbClr val="FF0000"/>
              </a:solidFill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57FC98A-9B6F-3B79-B721-B27E38636C6A}"/>
              </a:ext>
            </a:extLst>
          </p:cNvPr>
          <p:cNvSpPr txBox="1"/>
          <p:nvPr/>
        </p:nvSpPr>
        <p:spPr>
          <a:xfrm>
            <a:off x="2861631" y="4290112"/>
            <a:ext cx="1733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70C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متجاورتان على خط مستقيم متكاملتان 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6294A319-057D-6A63-107F-C0E72D1027D3}"/>
              </a:ext>
            </a:extLst>
          </p:cNvPr>
          <p:cNvCxnSpPr/>
          <p:nvPr/>
        </p:nvCxnSpPr>
        <p:spPr>
          <a:xfrm flipH="1">
            <a:off x="4283968" y="3691398"/>
            <a:ext cx="374441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FD30F5D-FACB-62D6-C17A-4908DADED1E0}"/>
              </a:ext>
            </a:extLst>
          </p:cNvPr>
          <p:cNvSpPr txBox="1"/>
          <p:nvPr/>
        </p:nvSpPr>
        <p:spPr>
          <a:xfrm>
            <a:off x="4758252" y="4750213"/>
            <a:ext cx="2548692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2400" b="1">
                <a:solidFill>
                  <a:srgbClr val="00206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63 + ق &lt; 4 = 180° </a:t>
            </a:r>
            <a:endParaRPr lang="en-US" sz="2400">
              <a:solidFill>
                <a:srgbClr val="002060"/>
              </a:solidFill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9A4AA94-4E9E-63E7-5F9C-D2665EA59586}"/>
              </a:ext>
            </a:extLst>
          </p:cNvPr>
          <p:cNvSpPr txBox="1"/>
          <p:nvPr/>
        </p:nvSpPr>
        <p:spPr>
          <a:xfrm>
            <a:off x="3566303" y="4874887"/>
            <a:ext cx="783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70C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تعويض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82A23D8-DE8F-98F1-1859-0352EE5F133D}"/>
              </a:ext>
            </a:extLst>
          </p:cNvPr>
          <p:cNvSpPr txBox="1"/>
          <p:nvPr/>
        </p:nvSpPr>
        <p:spPr>
          <a:xfrm>
            <a:off x="6631408" y="5233465"/>
            <a:ext cx="9454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63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0BEC7A6-DB37-177C-2E08-AA703023C24E}"/>
              </a:ext>
            </a:extLst>
          </p:cNvPr>
          <p:cNvSpPr txBox="1"/>
          <p:nvPr/>
        </p:nvSpPr>
        <p:spPr>
          <a:xfrm>
            <a:off x="4954324" y="5291921"/>
            <a:ext cx="9454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63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E494F148-3231-E2E3-609B-BD4A38D955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4324" y="5638941"/>
            <a:ext cx="2380603" cy="22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217C85A-BE8A-CD25-B190-97D9552FE9D0}"/>
              </a:ext>
            </a:extLst>
          </p:cNvPr>
          <p:cNvSpPr txBox="1"/>
          <p:nvPr/>
        </p:nvSpPr>
        <p:spPr>
          <a:xfrm>
            <a:off x="4760137" y="5697397"/>
            <a:ext cx="2043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&lt; 4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117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CAD5A28-A58A-F515-A100-8A75AD4C7BF2}"/>
              </a:ext>
            </a:extLst>
          </p:cNvPr>
          <p:cNvSpPr txBox="1"/>
          <p:nvPr/>
        </p:nvSpPr>
        <p:spPr>
          <a:xfrm>
            <a:off x="2861631" y="5264243"/>
            <a:ext cx="1524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70C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طرح 63 من الطرفين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094C471-7C85-3FD6-B102-047B7A767644}"/>
              </a:ext>
            </a:extLst>
          </p:cNvPr>
          <p:cNvSpPr txBox="1"/>
          <p:nvPr/>
        </p:nvSpPr>
        <p:spPr>
          <a:xfrm>
            <a:off x="7456763" y="3792975"/>
            <a:ext cx="13807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بطريقة اخرى</a:t>
            </a:r>
          </a:p>
        </p:txBody>
      </p:sp>
    </p:spTree>
    <p:extLst>
      <p:ext uri="{BB962C8B-B14F-4D97-AF65-F5344CB8AC3E}">
        <p14:creationId xmlns:p14="http://schemas.microsoft.com/office/powerpoint/2010/main" val="1124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1" grpId="0"/>
      <p:bldP spid="32" grpId="0"/>
      <p:bldP spid="32" grpId="1"/>
      <p:bldP spid="34" grpId="0"/>
      <p:bldP spid="35" grpId="0"/>
      <p:bldP spid="37" grpId="0"/>
      <p:bldP spid="37" grpId="1"/>
      <p:bldP spid="38" grpId="0"/>
      <p:bldP spid="38" grpId="1"/>
      <p:bldP spid="39" grpId="0"/>
      <p:bldP spid="39" grpId="1"/>
      <p:bldP spid="8" grpId="0"/>
      <p:bldP spid="10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4D617A8-6BFA-BD28-6090-5E92433334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2407786-A014-EECF-75CE-92242439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55935"/>
            <a:ext cx="2257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50351F9-ACAC-A8AC-72CC-3D04DA36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0" y="2276872"/>
            <a:ext cx="234797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5E432E9-AF3F-223F-DAA2-78A89087C1D5}"/>
              </a:ext>
            </a:extLst>
          </p:cNvPr>
          <p:cNvSpPr txBox="1"/>
          <p:nvPr/>
        </p:nvSpPr>
        <p:spPr>
          <a:xfrm>
            <a:off x="4673562" y="2412265"/>
            <a:ext cx="3188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  8 = &lt; 3      </a:t>
            </a:r>
            <a:r>
              <a:rPr lang="ar-SA" b="1">
                <a:solidFill>
                  <a:srgbClr val="0070C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بالتبادل خارجيا</a:t>
            </a:r>
            <a:r>
              <a:rPr lang="ar-SA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9C7BF0B1-3070-2037-980C-05D451809F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D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23484" y="1771390"/>
            <a:ext cx="4823789" cy="46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B6EA90C-35B1-1C8C-81A0-48BCD605ED36}"/>
              </a:ext>
            </a:extLst>
          </p:cNvPr>
          <p:cNvSpPr txBox="1"/>
          <p:nvPr/>
        </p:nvSpPr>
        <p:spPr>
          <a:xfrm>
            <a:off x="1961397" y="3819239"/>
            <a:ext cx="60385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122 </a:t>
            </a:r>
            <a:r>
              <a:rPr lang="ar-SA" sz="1200" b="1">
                <a:solidFill>
                  <a:srgbClr val="00B050"/>
                </a:solidFill>
                <a:latin typeface="Trebuchet MS"/>
                <a:cs typeface="Al-KsorZulfiMath"/>
              </a:rPr>
              <a:t>°</a:t>
            </a:r>
            <a:endParaRPr lang="ar-SA" sz="1200" b="1">
              <a:solidFill>
                <a:srgbClr val="00B050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B01C0A7-A679-2A53-0E8A-2CD244B4C00F}"/>
              </a:ext>
            </a:extLst>
          </p:cNvPr>
          <p:cNvSpPr txBox="1"/>
          <p:nvPr/>
        </p:nvSpPr>
        <p:spPr>
          <a:xfrm>
            <a:off x="1535093" y="3326142"/>
            <a:ext cx="2989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؟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3DE6BF4-2814-8F0A-C913-19BB65AA7A56}"/>
              </a:ext>
            </a:extLst>
          </p:cNvPr>
          <p:cNvSpPr txBox="1"/>
          <p:nvPr/>
        </p:nvSpPr>
        <p:spPr>
          <a:xfrm>
            <a:off x="1121007" y="3572866"/>
            <a:ext cx="2989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؟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F89B5A0-C27E-2F98-E5AA-80980D8972E0}"/>
              </a:ext>
            </a:extLst>
          </p:cNvPr>
          <p:cNvSpPr txBox="1"/>
          <p:nvPr/>
        </p:nvSpPr>
        <p:spPr>
          <a:xfrm>
            <a:off x="4318967" y="2817247"/>
            <a:ext cx="3985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 &lt;   8   =  ق  &lt; 3  =  </a:t>
            </a: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122°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619B1C9-4169-D679-283D-3E365751B0EF}"/>
              </a:ext>
            </a:extLst>
          </p:cNvPr>
          <p:cNvSpPr txBox="1"/>
          <p:nvPr/>
        </p:nvSpPr>
        <p:spPr>
          <a:xfrm>
            <a:off x="3563626" y="3249700"/>
            <a:ext cx="5349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 &lt;   6   =  ق  &lt; </a:t>
            </a:r>
            <a:r>
              <a:rPr lang="ar-SA" sz="24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180° - 122° =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58° </a:t>
            </a:r>
            <a:endParaRPr lang="en-US" sz="2400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9D4F20-7638-F6F9-04C0-A1AD27B73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14" y="443483"/>
            <a:ext cx="2548692" cy="417745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166D581-5650-C72F-ECB3-EF44FA3C2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141" y="278889"/>
            <a:ext cx="1366056" cy="409575"/>
          </a:xfrm>
          <a:prstGeom prst="rect">
            <a:avLst/>
          </a:prstGeom>
          <a:ln w="127000" cap="rnd">
            <a:solidFill>
              <a:srgbClr val="FFCCFF"/>
            </a:solidFill>
          </a:ln>
          <a:effectLst>
            <a:glow rad="127000">
              <a:srgbClr val="D1FFFF"/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556D2E74-AF5E-2C41-4A67-B8DC627C7518}"/>
              </a:ext>
            </a:extLst>
          </p:cNvPr>
          <p:cNvCxnSpPr/>
          <p:nvPr/>
        </p:nvCxnSpPr>
        <p:spPr>
          <a:xfrm flipH="1">
            <a:off x="4499992" y="3775877"/>
            <a:ext cx="374441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ABC07B0-36DF-17BF-E0A1-F50B20577CAA}"/>
              </a:ext>
            </a:extLst>
          </p:cNvPr>
          <p:cNvSpPr txBox="1"/>
          <p:nvPr/>
        </p:nvSpPr>
        <p:spPr>
          <a:xfrm>
            <a:off x="4572000" y="3858044"/>
            <a:ext cx="3188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  8 = &lt; 5      </a:t>
            </a:r>
            <a:r>
              <a:rPr lang="ar-SA" b="1">
                <a:solidFill>
                  <a:srgbClr val="0070C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متناظرتان</a:t>
            </a:r>
            <a:endParaRPr lang="ar-SA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92BD3A-4B73-F6F7-CE13-968567007AB3}"/>
              </a:ext>
            </a:extLst>
          </p:cNvPr>
          <p:cNvSpPr txBox="1"/>
          <p:nvPr/>
        </p:nvSpPr>
        <p:spPr>
          <a:xfrm>
            <a:off x="4391717" y="4159483"/>
            <a:ext cx="36929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&lt; 6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180° -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122°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</a:t>
            </a: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58° 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C15AA9A-12E2-5558-4620-6BB889EFA385}"/>
              </a:ext>
            </a:extLst>
          </p:cNvPr>
          <p:cNvSpPr txBox="1"/>
          <p:nvPr/>
        </p:nvSpPr>
        <p:spPr>
          <a:xfrm>
            <a:off x="1199927" y="3581045"/>
            <a:ext cx="60385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122 </a:t>
            </a:r>
            <a:r>
              <a:rPr lang="ar-SA" sz="1200" b="1">
                <a:solidFill>
                  <a:srgbClr val="00B050"/>
                </a:solidFill>
                <a:latin typeface="Trebuchet MS"/>
                <a:cs typeface="Al-KsorZulfiMath"/>
              </a:rPr>
              <a:t>°</a:t>
            </a:r>
            <a:endParaRPr lang="ar-SA" sz="1200" b="1">
              <a:solidFill>
                <a:srgbClr val="00B050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2B1F3F5-85F2-6DFC-3EB2-C037684EBF8E}"/>
              </a:ext>
            </a:extLst>
          </p:cNvPr>
          <p:cNvSpPr txBox="1"/>
          <p:nvPr/>
        </p:nvSpPr>
        <p:spPr>
          <a:xfrm>
            <a:off x="2766420" y="4343030"/>
            <a:ext cx="1733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70C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متجاورتان على خط مستقيم متكاملتان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555F525-99AE-109B-8BF2-920C5700DEC2}"/>
              </a:ext>
            </a:extLst>
          </p:cNvPr>
          <p:cNvSpPr txBox="1"/>
          <p:nvPr/>
        </p:nvSpPr>
        <p:spPr>
          <a:xfrm>
            <a:off x="7781439" y="4012804"/>
            <a:ext cx="13807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بطريقة اخرى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A6DD5693-57D4-B5B6-82A9-66308498AF48}"/>
              </a:ext>
            </a:extLst>
          </p:cNvPr>
          <p:cNvCxnSpPr/>
          <p:nvPr/>
        </p:nvCxnSpPr>
        <p:spPr>
          <a:xfrm flipH="1">
            <a:off x="4572000" y="4886722"/>
            <a:ext cx="374441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39" grpId="0"/>
      <p:bldP spid="42" grpId="0"/>
      <p:bldP spid="43" grpId="0"/>
      <p:bldP spid="8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4D617A8-6BFA-BD28-6090-5E92433334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2407786-A014-EECF-75CE-92242439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55935"/>
            <a:ext cx="2257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50351F9-ACAC-A8AC-72CC-3D04DA36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0" y="2276872"/>
            <a:ext cx="234797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5E432E9-AF3F-223F-DAA2-78A89087C1D5}"/>
              </a:ext>
            </a:extLst>
          </p:cNvPr>
          <p:cNvSpPr txBox="1"/>
          <p:nvPr/>
        </p:nvSpPr>
        <p:spPr>
          <a:xfrm>
            <a:off x="4673562" y="2412265"/>
            <a:ext cx="3188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بما أن &lt;  8 وَ &lt; 5      </a:t>
            </a:r>
            <a:r>
              <a:rPr lang="ar-SA" b="1">
                <a:solidFill>
                  <a:srgbClr val="0070C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متناظرتان</a:t>
            </a:r>
            <a:endParaRPr lang="ar-SA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B6EA90C-35B1-1C8C-81A0-48BCD605ED36}"/>
              </a:ext>
            </a:extLst>
          </p:cNvPr>
          <p:cNvSpPr txBox="1"/>
          <p:nvPr/>
        </p:nvSpPr>
        <p:spPr>
          <a:xfrm>
            <a:off x="1961397" y="3819239"/>
            <a:ext cx="60385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122 </a:t>
            </a:r>
            <a:r>
              <a:rPr lang="ar-SA" sz="1200" b="1">
                <a:solidFill>
                  <a:srgbClr val="00B050"/>
                </a:solidFill>
                <a:latin typeface="Trebuchet MS"/>
                <a:cs typeface="Al-KsorZulfiMath"/>
              </a:rPr>
              <a:t>°</a:t>
            </a:r>
            <a:endParaRPr lang="ar-SA" sz="1200" b="1">
              <a:solidFill>
                <a:srgbClr val="00B050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B01C0A7-A679-2A53-0E8A-2CD244B4C00F}"/>
              </a:ext>
            </a:extLst>
          </p:cNvPr>
          <p:cNvSpPr txBox="1"/>
          <p:nvPr/>
        </p:nvSpPr>
        <p:spPr>
          <a:xfrm>
            <a:off x="1535093" y="3326142"/>
            <a:ext cx="2989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؟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3DE6BF4-2814-8F0A-C913-19BB65AA7A56}"/>
              </a:ext>
            </a:extLst>
          </p:cNvPr>
          <p:cNvSpPr txBox="1"/>
          <p:nvPr/>
        </p:nvSpPr>
        <p:spPr>
          <a:xfrm>
            <a:off x="1121007" y="3572866"/>
            <a:ext cx="2989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؟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F89B5A0-C27E-2F98-E5AA-80980D8972E0}"/>
              </a:ext>
            </a:extLst>
          </p:cNvPr>
          <p:cNvSpPr txBox="1"/>
          <p:nvPr/>
        </p:nvSpPr>
        <p:spPr>
          <a:xfrm>
            <a:off x="5777047" y="2817247"/>
            <a:ext cx="2004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إذن &lt; 8 =  &lt; 5  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619B1C9-4169-D679-283D-3E365751B0EF}"/>
              </a:ext>
            </a:extLst>
          </p:cNvPr>
          <p:cNvSpPr txBox="1"/>
          <p:nvPr/>
        </p:nvSpPr>
        <p:spPr>
          <a:xfrm>
            <a:off x="5755326" y="3309567"/>
            <a:ext cx="2175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 &lt; 5   =  </a:t>
            </a:r>
            <a:r>
              <a:rPr lang="ar-SA" sz="24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122°</a:t>
            </a:r>
            <a:endParaRPr lang="en-US" sz="2400">
              <a:solidFill>
                <a:srgbClr val="00B05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166D581-5650-C72F-ECB3-EF44FA3C2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141" y="278889"/>
            <a:ext cx="1366056" cy="409575"/>
          </a:xfrm>
          <a:prstGeom prst="rect">
            <a:avLst/>
          </a:prstGeom>
          <a:ln w="127000" cap="rnd">
            <a:solidFill>
              <a:srgbClr val="FFCCFF"/>
            </a:solidFill>
          </a:ln>
          <a:effectLst>
            <a:glow rad="127000">
              <a:srgbClr val="D1FFFF"/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ABC07B0-36DF-17BF-E0A1-F50B20577CAA}"/>
              </a:ext>
            </a:extLst>
          </p:cNvPr>
          <p:cNvSpPr txBox="1"/>
          <p:nvPr/>
        </p:nvSpPr>
        <p:spPr>
          <a:xfrm>
            <a:off x="4572000" y="3858044"/>
            <a:ext cx="3188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&lt;5 +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 6  = 180 ْ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92BD3A-4B73-F6F7-CE13-968567007AB3}"/>
              </a:ext>
            </a:extLst>
          </p:cNvPr>
          <p:cNvSpPr txBox="1"/>
          <p:nvPr/>
        </p:nvSpPr>
        <p:spPr>
          <a:xfrm>
            <a:off x="4391717" y="4159483"/>
            <a:ext cx="36929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122°  +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ق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 6  = 180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C15AA9A-12E2-5558-4620-6BB889EFA385}"/>
              </a:ext>
            </a:extLst>
          </p:cNvPr>
          <p:cNvSpPr txBox="1"/>
          <p:nvPr/>
        </p:nvSpPr>
        <p:spPr>
          <a:xfrm>
            <a:off x="1199927" y="3581045"/>
            <a:ext cx="60385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  <a:latin typeface="Trebuchet MS"/>
                <a:cs typeface="Tahoma" panose="020B0604030504040204" pitchFamily="34" charset="0"/>
              </a:rPr>
              <a:t>122 </a:t>
            </a:r>
            <a:r>
              <a:rPr lang="ar-SA" sz="1200" b="1">
                <a:solidFill>
                  <a:srgbClr val="00B050"/>
                </a:solidFill>
                <a:latin typeface="Trebuchet MS"/>
                <a:cs typeface="Al-KsorZulfiMath"/>
              </a:rPr>
              <a:t>°</a:t>
            </a:r>
            <a:endParaRPr lang="ar-SA" sz="1200" b="1">
              <a:solidFill>
                <a:srgbClr val="00B050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2B1F3F5-85F2-6DFC-3EB2-C037684EBF8E}"/>
              </a:ext>
            </a:extLst>
          </p:cNvPr>
          <p:cNvSpPr txBox="1"/>
          <p:nvPr/>
        </p:nvSpPr>
        <p:spPr>
          <a:xfrm>
            <a:off x="2697537" y="4447059"/>
            <a:ext cx="1733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70C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متجاورتان على خط مستقيم متكاملتان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555F525-99AE-109B-8BF2-920C5700DEC2}"/>
              </a:ext>
            </a:extLst>
          </p:cNvPr>
          <p:cNvSpPr txBox="1"/>
          <p:nvPr/>
        </p:nvSpPr>
        <p:spPr>
          <a:xfrm>
            <a:off x="7781439" y="827647"/>
            <a:ext cx="13807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بطريقة اخرى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F95B3D6-01D2-2F80-F715-17D153331E28}"/>
              </a:ext>
            </a:extLst>
          </p:cNvPr>
          <p:cNvSpPr txBox="1"/>
          <p:nvPr/>
        </p:nvSpPr>
        <p:spPr>
          <a:xfrm>
            <a:off x="7288136" y="4684269"/>
            <a:ext cx="9454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122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DBDC6EB-3BDC-6E57-48FC-DDEC081E03A2}"/>
              </a:ext>
            </a:extLst>
          </p:cNvPr>
          <p:cNvSpPr txBox="1"/>
          <p:nvPr/>
        </p:nvSpPr>
        <p:spPr>
          <a:xfrm>
            <a:off x="5322530" y="4694255"/>
            <a:ext cx="9454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122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306E5324-C536-6609-7A3A-A0716B80B5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8095" y="5092558"/>
            <a:ext cx="25486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795676E-677E-078D-F724-E4EDC59B4DA1}"/>
              </a:ext>
            </a:extLst>
          </p:cNvPr>
          <p:cNvSpPr txBox="1"/>
          <p:nvPr/>
        </p:nvSpPr>
        <p:spPr>
          <a:xfrm>
            <a:off x="5436097" y="5134193"/>
            <a:ext cx="19493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 6 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58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60FED0E-59E4-3BE6-EB41-CB5C011AEFD3}"/>
              </a:ext>
            </a:extLst>
          </p:cNvPr>
          <p:cNvSpPr txBox="1"/>
          <p:nvPr/>
        </p:nvSpPr>
        <p:spPr>
          <a:xfrm>
            <a:off x="2843809" y="5708805"/>
            <a:ext cx="4776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</a:t>
            </a:r>
            <a:r>
              <a:rPr lang="ar-SA" sz="2400" b="1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&lt;1 + </a:t>
            </a:r>
            <a:r>
              <a:rPr lang="ar-SA" sz="24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</a:t>
            </a:r>
            <a:r>
              <a:rPr lang="ar-SA" sz="2400" b="1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 6  = 58 ْ </a:t>
            </a:r>
            <a:r>
              <a:rPr lang="ar-SA" sz="1600" b="1">
                <a:solidFill>
                  <a:srgbClr val="D60093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لأنهما متقابلتان بالرأس</a:t>
            </a:r>
            <a:endParaRPr lang="ar-SA" sz="2400" b="1">
              <a:solidFill>
                <a:srgbClr val="D60093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99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39" grpId="0"/>
      <p:bldP spid="42" grpId="0"/>
      <p:bldP spid="43" grpId="0"/>
      <p:bldP spid="8" grpId="0"/>
      <p:bldP spid="10" grpId="0"/>
      <p:bldP spid="11" grpId="0"/>
      <p:bldP spid="12" grpId="0"/>
      <p:bldP spid="2" grpId="0"/>
      <p:bldP spid="15" grpId="0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6D78232-ACED-5DE4-87B3-C2CC656FF6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4" y="224644"/>
            <a:ext cx="8280412" cy="655272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EC59D60-50E0-EE5C-0DF2-65198F2E9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294556"/>
            <a:ext cx="3190106" cy="41290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1C43FD-EB69-9742-42B0-E9467090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3520" y="2420888"/>
            <a:ext cx="2808312" cy="15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MC\Documents\فاصل تاكد1.png">
            <a:extLst>
              <a:ext uri="{FF2B5EF4-FFF2-40B4-BE49-F238E27FC236}">
                <a16:creationId xmlns:a16="http://schemas.microsoft.com/office/drawing/2014/main" id="{8AA02EE2-EC62-F388-52B1-06A14FFB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984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A2269D-3D04-89F5-A495-48CD86A2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66700"/>
            <a:ext cx="8629650" cy="63246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0E4AF9D-455D-3A9B-86C3-986A4C8604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33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4A48AD-7A33-4F7E-BB5C-3224E2EB69BA}"/>
              </a:ext>
            </a:extLst>
          </p:cNvPr>
          <p:cNvSpPr txBox="1"/>
          <p:nvPr/>
        </p:nvSpPr>
        <p:spPr>
          <a:xfrm>
            <a:off x="7343063" y="4247560"/>
            <a:ext cx="12813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27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C975A11-45E0-A56F-0AB3-7EC7F33EAEA9}"/>
              </a:ext>
            </a:extLst>
          </p:cNvPr>
          <p:cNvSpPr txBox="1"/>
          <p:nvPr/>
        </p:nvSpPr>
        <p:spPr>
          <a:xfrm>
            <a:off x="6606187" y="3775682"/>
            <a:ext cx="24058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- 153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3B6A341-7445-FB98-1F44-8583DEFD72E2}"/>
              </a:ext>
            </a:extLst>
          </p:cNvPr>
          <p:cNvSpPr txBox="1"/>
          <p:nvPr/>
        </p:nvSpPr>
        <p:spPr>
          <a:xfrm>
            <a:off x="4662276" y="4161788"/>
            <a:ext cx="1362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94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32EC6A2-6533-AEF1-C2AD-A7A1E364BC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F85EFAB-707C-5C9B-0F92-5BFDEA2E58C3}"/>
              </a:ext>
            </a:extLst>
          </p:cNvPr>
          <p:cNvSpPr txBox="1"/>
          <p:nvPr/>
        </p:nvSpPr>
        <p:spPr>
          <a:xfrm>
            <a:off x="2020604" y="3700123"/>
            <a:ext cx="23826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- 76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12B1574-6C99-BF0B-0CAF-77F7E4B0EE01}"/>
              </a:ext>
            </a:extLst>
          </p:cNvPr>
          <p:cNvSpPr txBox="1"/>
          <p:nvPr/>
        </p:nvSpPr>
        <p:spPr>
          <a:xfrm>
            <a:off x="246350" y="4237347"/>
            <a:ext cx="1476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62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2F382D4-8580-9A1C-2504-6040B7A69662}"/>
              </a:ext>
            </a:extLst>
          </p:cNvPr>
          <p:cNvSpPr txBox="1"/>
          <p:nvPr/>
        </p:nvSpPr>
        <p:spPr>
          <a:xfrm>
            <a:off x="2021564" y="4709225"/>
            <a:ext cx="23807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الزاويتان متجاورتان على خط مستقيم </a:t>
            </a:r>
            <a:r>
              <a:rPr lang="ar-SA" sz="2000" b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متكاملتان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4372E89-57A7-7F4B-5A59-FBC0D04AFD48}"/>
              </a:ext>
            </a:extLst>
          </p:cNvPr>
          <p:cNvSpPr txBox="1"/>
          <p:nvPr/>
        </p:nvSpPr>
        <p:spPr>
          <a:xfrm>
            <a:off x="-66009" y="4673245"/>
            <a:ext cx="22827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</a:t>
            </a: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7EC03D9-6379-8560-32DF-D343D5AD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4954965"/>
            <a:ext cx="16076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الزاويتان متجاورتان على خط مستقيم </a:t>
            </a:r>
            <a:r>
              <a:rPr lang="ar-SA" sz="2000" b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متكاملتان 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1460CB16-4BB6-060F-4581-18C83754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874" y="4699012"/>
            <a:ext cx="22843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defTabSz="685800"/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</a:t>
            </a:r>
          </a:p>
          <a:p>
            <a:pPr lvl="0" algn="ctr" defTabSz="685800"/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609EF49-FA13-54D8-F8FE-68448FAB0DA9}"/>
              </a:ext>
            </a:extLst>
          </p:cNvPr>
          <p:cNvSpPr txBox="1"/>
          <p:nvPr/>
        </p:nvSpPr>
        <p:spPr>
          <a:xfrm>
            <a:off x="2423200" y="4165425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104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F8C7D6A-5508-B8CC-BAA5-357585117454}"/>
              </a:ext>
            </a:extLst>
          </p:cNvPr>
          <p:cNvSpPr txBox="1"/>
          <p:nvPr/>
        </p:nvSpPr>
        <p:spPr>
          <a:xfrm>
            <a:off x="-105272" y="3695300"/>
            <a:ext cx="21792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0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148 </a:t>
            </a:r>
            <a:r>
              <a:rPr lang="ar-SA" sz="20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- 86</a:t>
            </a:r>
            <a:r>
              <a:rPr lang="ar-SA" sz="20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20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534425B-4199-D8A9-2EA2-AA9676AD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31" y="169949"/>
            <a:ext cx="2305442" cy="6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D5F6594-FB41-A0B3-3C4A-3EEFF5ED0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130" y="1502925"/>
            <a:ext cx="1793933" cy="16145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005BA51-5BB2-F3AA-121D-29396B228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818" y="1473755"/>
            <a:ext cx="2098903" cy="161454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F3B5F1-F32D-3F57-78CE-970C7C4CE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766" y="1502925"/>
            <a:ext cx="1925675" cy="161454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16EAB72-B968-FDDC-9EC7-241F1A77BC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7096"/>
            <a:ext cx="2179250" cy="16903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4A4A409-FE37-9E2D-6688-71C6BAC628D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9095" y="773002"/>
            <a:ext cx="4557598" cy="51283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3314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7" grpId="0"/>
      <p:bldP spid="21" grpId="0"/>
      <p:bldP spid="22" grpId="0"/>
      <p:bldP spid="23" grpId="0"/>
      <p:bldP spid="25" grpId="0"/>
      <p:bldP spid="26" grpId="0"/>
      <p:bldP spid="20" grpId="0"/>
      <p:bldP spid="24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4A48AD-7A33-4F7E-BB5C-3224E2EB69BA}"/>
              </a:ext>
            </a:extLst>
          </p:cNvPr>
          <p:cNvSpPr txBox="1"/>
          <p:nvPr/>
        </p:nvSpPr>
        <p:spPr>
          <a:xfrm>
            <a:off x="6947949" y="4505035"/>
            <a:ext cx="12813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27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C975A11-45E0-A56F-0AB3-7EC7F33EAEA9}"/>
              </a:ext>
            </a:extLst>
          </p:cNvPr>
          <p:cNvSpPr txBox="1"/>
          <p:nvPr/>
        </p:nvSpPr>
        <p:spPr>
          <a:xfrm>
            <a:off x="6631301" y="3775682"/>
            <a:ext cx="2380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+ 153</a:t>
            </a:r>
            <a:r>
              <a:rPr kumimoji="0" lang="ar-SA" sz="1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3B6A341-7445-FB98-1F44-8583DEFD72E2}"/>
              </a:ext>
            </a:extLst>
          </p:cNvPr>
          <p:cNvSpPr txBox="1"/>
          <p:nvPr/>
        </p:nvSpPr>
        <p:spPr>
          <a:xfrm>
            <a:off x="4562812" y="4361411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94</a:t>
            </a:r>
            <a:r>
              <a:rPr lang="ar-SA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highlight>
                <a:srgbClr val="FFFF00"/>
              </a:highlight>
              <a:latin typeface="Arial"/>
              <a:cs typeface="ZA-MATH2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32EC6A2-6533-AEF1-C2AD-A7A1E364BC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F85EFAB-707C-5C9B-0F92-5BFDEA2E58C3}"/>
              </a:ext>
            </a:extLst>
          </p:cNvPr>
          <p:cNvSpPr txBox="1"/>
          <p:nvPr/>
        </p:nvSpPr>
        <p:spPr>
          <a:xfrm>
            <a:off x="1946795" y="3731358"/>
            <a:ext cx="24494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+ 76</a:t>
            </a:r>
            <a:r>
              <a:rPr lang="ar-SA" sz="1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12B1574-6C99-BF0B-0CAF-77F7E4B0EE01}"/>
              </a:ext>
            </a:extLst>
          </p:cNvPr>
          <p:cNvSpPr txBox="1"/>
          <p:nvPr/>
        </p:nvSpPr>
        <p:spPr>
          <a:xfrm>
            <a:off x="223250" y="4575883"/>
            <a:ext cx="1476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62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2F382D4-8580-9A1C-2504-6040B7A69662}"/>
              </a:ext>
            </a:extLst>
          </p:cNvPr>
          <p:cNvSpPr txBox="1"/>
          <p:nvPr/>
        </p:nvSpPr>
        <p:spPr>
          <a:xfrm>
            <a:off x="2073436" y="3305777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685800"/>
            <a:r>
              <a:rPr lang="ar-SA" sz="1400" b="1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الزاويتان متجاورتان على خط مستقيم متكاملتان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4372E89-57A7-7F4B-5A59-FBC0D04AFD48}"/>
              </a:ext>
            </a:extLst>
          </p:cNvPr>
          <p:cNvSpPr txBox="1"/>
          <p:nvPr/>
        </p:nvSpPr>
        <p:spPr>
          <a:xfrm>
            <a:off x="68328" y="3146184"/>
            <a:ext cx="19469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7EC03D9-6379-8560-32DF-D343D5AD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51" y="3449081"/>
            <a:ext cx="150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زاويتان متكاملتان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1460CB16-4BB6-060F-4581-18C83754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012" y="3458792"/>
            <a:ext cx="1855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CC33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609EF49-FA13-54D8-F8FE-68448FAB0DA9}"/>
              </a:ext>
            </a:extLst>
          </p:cNvPr>
          <p:cNvSpPr txBox="1"/>
          <p:nvPr/>
        </p:nvSpPr>
        <p:spPr>
          <a:xfrm>
            <a:off x="2564883" y="4611753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104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F8C7D6A-5508-B8CC-BAA5-357585117454}"/>
              </a:ext>
            </a:extLst>
          </p:cNvPr>
          <p:cNvSpPr txBox="1"/>
          <p:nvPr/>
        </p:nvSpPr>
        <p:spPr>
          <a:xfrm>
            <a:off x="-142999" y="3748930"/>
            <a:ext cx="21921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+ 86</a:t>
            </a:r>
            <a:r>
              <a:rPr lang="ar-SA" sz="1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148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B824596-2105-93D1-AB3B-13DAF3392E48}"/>
              </a:ext>
            </a:extLst>
          </p:cNvPr>
          <p:cNvSpPr txBox="1"/>
          <p:nvPr/>
        </p:nvSpPr>
        <p:spPr>
          <a:xfrm>
            <a:off x="2973541" y="4078282"/>
            <a:ext cx="9454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76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6AE7BF-DF4A-1A4C-5B62-F7278BA5377A}"/>
              </a:ext>
            </a:extLst>
          </p:cNvPr>
          <p:cNvSpPr txBox="1"/>
          <p:nvPr/>
        </p:nvSpPr>
        <p:spPr>
          <a:xfrm>
            <a:off x="2307724" y="4059829"/>
            <a:ext cx="7118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76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67115721-9FDD-DF7A-78CF-062119FD05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5901" y="4495661"/>
            <a:ext cx="15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7331509-1AAE-BF35-F56F-5FC3A47E98D8}"/>
              </a:ext>
            </a:extLst>
          </p:cNvPr>
          <p:cNvSpPr txBox="1"/>
          <p:nvPr/>
        </p:nvSpPr>
        <p:spPr>
          <a:xfrm>
            <a:off x="2243317" y="5291760"/>
            <a:ext cx="22427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+ 76</a:t>
            </a:r>
            <a:r>
              <a:rPr lang="ar-SA" sz="1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B9717E7-75AA-9804-471C-9FC13786EEFA}"/>
              </a:ext>
            </a:extLst>
          </p:cNvPr>
          <p:cNvSpPr txBox="1"/>
          <p:nvPr/>
        </p:nvSpPr>
        <p:spPr>
          <a:xfrm>
            <a:off x="2238702" y="5753425"/>
            <a:ext cx="2247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- 76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6FF70AF-DBE6-797C-2163-13E1C58B86E4}"/>
              </a:ext>
            </a:extLst>
          </p:cNvPr>
          <p:cNvSpPr txBox="1"/>
          <p:nvPr/>
        </p:nvSpPr>
        <p:spPr>
          <a:xfrm>
            <a:off x="2615316" y="6160733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104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4A2919-4724-EF4B-73B3-1FDFD147A510}"/>
              </a:ext>
            </a:extLst>
          </p:cNvPr>
          <p:cNvSpPr txBox="1"/>
          <p:nvPr/>
        </p:nvSpPr>
        <p:spPr>
          <a:xfrm>
            <a:off x="7848364" y="4180895"/>
            <a:ext cx="9454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153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4032DC3-4113-B9E1-95CD-D2CF630447F7}"/>
              </a:ext>
            </a:extLst>
          </p:cNvPr>
          <p:cNvSpPr txBox="1"/>
          <p:nvPr/>
        </p:nvSpPr>
        <p:spPr>
          <a:xfrm>
            <a:off x="6713562" y="4154654"/>
            <a:ext cx="8209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153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A27C34ED-18D5-E26F-22D4-20BE3A44F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7654" y="4550994"/>
            <a:ext cx="172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65A0E85-02CB-F07A-D26E-D0CF26406938}"/>
              </a:ext>
            </a:extLst>
          </p:cNvPr>
          <p:cNvSpPr txBox="1"/>
          <p:nvPr/>
        </p:nvSpPr>
        <p:spPr>
          <a:xfrm>
            <a:off x="6408204" y="5200609"/>
            <a:ext cx="2429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+ 153</a:t>
            </a:r>
            <a:r>
              <a:rPr kumimoji="0" lang="ar-SA" sz="105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5B58D5B-0006-3500-C7C6-BBA5B8E60A85}"/>
              </a:ext>
            </a:extLst>
          </p:cNvPr>
          <p:cNvSpPr txBox="1"/>
          <p:nvPr/>
        </p:nvSpPr>
        <p:spPr>
          <a:xfrm>
            <a:off x="6383270" y="5638190"/>
            <a:ext cx="25366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- 153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732EF33-50EC-BAB2-B456-B700812BA5A0}"/>
              </a:ext>
            </a:extLst>
          </p:cNvPr>
          <p:cNvSpPr txBox="1"/>
          <p:nvPr/>
        </p:nvSpPr>
        <p:spPr>
          <a:xfrm>
            <a:off x="7480686" y="6050153"/>
            <a:ext cx="1313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27°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ZA-MATH2" pitchFamily="2" charset="-78"/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B82257C0-F343-2F71-511A-0E420A6A8D13}"/>
              </a:ext>
            </a:extLst>
          </p:cNvPr>
          <p:cNvCxnSpPr/>
          <p:nvPr/>
        </p:nvCxnSpPr>
        <p:spPr>
          <a:xfrm>
            <a:off x="6477894" y="3395302"/>
            <a:ext cx="0" cy="32678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F93D6B60-0680-87EB-A67B-510B9493AC18}"/>
              </a:ext>
            </a:extLst>
          </p:cNvPr>
          <p:cNvCxnSpPr/>
          <p:nvPr/>
        </p:nvCxnSpPr>
        <p:spPr>
          <a:xfrm>
            <a:off x="2088383" y="3391601"/>
            <a:ext cx="0" cy="32678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D6FDD363-92C8-0E77-9C16-4153117341F8}"/>
              </a:ext>
            </a:extLst>
          </p:cNvPr>
          <p:cNvCxnSpPr/>
          <p:nvPr/>
        </p:nvCxnSpPr>
        <p:spPr>
          <a:xfrm>
            <a:off x="4535958" y="3391225"/>
            <a:ext cx="0" cy="32678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A111DCD-021C-AE8B-D9CC-202B05CF2067}"/>
              </a:ext>
            </a:extLst>
          </p:cNvPr>
          <p:cNvSpPr txBox="1"/>
          <p:nvPr/>
        </p:nvSpPr>
        <p:spPr>
          <a:xfrm>
            <a:off x="-183401" y="3472984"/>
            <a:ext cx="23762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685800"/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س  ْ+ 86</a:t>
            </a:r>
            <a:r>
              <a:rPr kumimoji="0" lang="ar-SA" sz="1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, 148</a:t>
            </a: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متقابلتان بالرأس 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BC96753E-4103-4B46-F922-CDAF1EA30305}"/>
              </a:ext>
            </a:extLst>
          </p:cNvPr>
          <p:cNvSpPr txBox="1"/>
          <p:nvPr/>
        </p:nvSpPr>
        <p:spPr>
          <a:xfrm>
            <a:off x="867288" y="4139429"/>
            <a:ext cx="6902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86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35B0366-3ABB-36D3-6C99-406B04CDB0B9}"/>
              </a:ext>
            </a:extLst>
          </p:cNvPr>
          <p:cNvSpPr txBox="1"/>
          <p:nvPr/>
        </p:nvSpPr>
        <p:spPr>
          <a:xfrm>
            <a:off x="152346" y="4148550"/>
            <a:ext cx="7243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86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49" name="Line 26">
            <a:extLst>
              <a:ext uri="{FF2B5EF4-FFF2-40B4-BE49-F238E27FC236}">
                <a16:creationId xmlns:a16="http://schemas.microsoft.com/office/drawing/2014/main" id="{2BACEDBF-502C-6E1F-F146-7260D29226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822" y="4523986"/>
            <a:ext cx="15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19E7EE2-29D6-B95B-119F-9D51C885AF32}"/>
              </a:ext>
            </a:extLst>
          </p:cNvPr>
          <p:cNvSpPr txBox="1"/>
          <p:nvPr/>
        </p:nvSpPr>
        <p:spPr>
          <a:xfrm>
            <a:off x="-41504" y="5232476"/>
            <a:ext cx="219211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+ 86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kumimoji="0" lang="ar-SA" altLang="ar-SA" sz="22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C324483E-29FC-1E63-6B15-4152E9C2B99E}"/>
              </a:ext>
            </a:extLst>
          </p:cNvPr>
          <p:cNvSpPr txBox="1"/>
          <p:nvPr/>
        </p:nvSpPr>
        <p:spPr>
          <a:xfrm>
            <a:off x="-223732" y="5587934"/>
            <a:ext cx="22571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0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148 </a:t>
            </a:r>
            <a:r>
              <a:rPr lang="ar-SA" sz="20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- 86</a:t>
            </a:r>
            <a:r>
              <a:rPr lang="ar-SA" sz="20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20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513A5B7-0016-8003-920D-321012E1F441}"/>
              </a:ext>
            </a:extLst>
          </p:cNvPr>
          <p:cNvSpPr txBox="1"/>
          <p:nvPr/>
        </p:nvSpPr>
        <p:spPr>
          <a:xfrm>
            <a:off x="303824" y="6027598"/>
            <a:ext cx="1313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62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394F2DDB-4A50-CA3B-71A6-2469F67B5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645" y="1390266"/>
            <a:ext cx="1793933" cy="161454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3A076BD8-FED0-0A50-1DA6-08848135A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738" y="1367084"/>
            <a:ext cx="2098903" cy="1614541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5D13227A-4B27-1AE5-47D2-483B36634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059" y="1386337"/>
            <a:ext cx="1925675" cy="1614540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F9FA425C-B765-642A-08A3-C49DB19FE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84" y="1441061"/>
            <a:ext cx="2026105" cy="1571580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308578BF-D8FA-AF4E-9070-2B629846DE8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9095" y="773002"/>
            <a:ext cx="4557598" cy="51283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41F6230-9831-6536-D97A-880BB726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31" y="169949"/>
            <a:ext cx="2305442" cy="6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894B6A0-31CE-D91D-912B-CD13D5B965D8}"/>
              </a:ext>
            </a:extLst>
          </p:cNvPr>
          <p:cNvSpPr txBox="1"/>
          <p:nvPr/>
        </p:nvSpPr>
        <p:spPr>
          <a:xfrm>
            <a:off x="7644066" y="4947001"/>
            <a:ext cx="13807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بطريقة اخرى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7CCC72-0D91-E59D-9413-51A8C1401E99}"/>
              </a:ext>
            </a:extLst>
          </p:cNvPr>
          <p:cNvSpPr txBox="1"/>
          <p:nvPr/>
        </p:nvSpPr>
        <p:spPr>
          <a:xfrm>
            <a:off x="3130209" y="5041940"/>
            <a:ext cx="13807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بطريقة اخرى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7F4FF5D-29C7-C086-C454-B56A3D7EFD33}"/>
              </a:ext>
            </a:extLst>
          </p:cNvPr>
          <p:cNvSpPr txBox="1"/>
          <p:nvPr/>
        </p:nvSpPr>
        <p:spPr>
          <a:xfrm>
            <a:off x="692511" y="4947001"/>
            <a:ext cx="13807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بطريقة اخرى</a:t>
            </a:r>
          </a:p>
        </p:txBody>
      </p:sp>
    </p:spTree>
    <p:extLst>
      <p:ext uri="{BB962C8B-B14F-4D97-AF65-F5344CB8AC3E}">
        <p14:creationId xmlns:p14="http://schemas.microsoft.com/office/powerpoint/2010/main" val="7608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7" grpId="0"/>
      <p:bldP spid="21" grpId="0"/>
      <p:bldP spid="22" grpId="0"/>
      <p:bldP spid="23" grpId="0"/>
      <p:bldP spid="25" grpId="0"/>
      <p:bldP spid="26" grpId="0"/>
      <p:bldP spid="20" grpId="0"/>
      <p:bldP spid="24" grpId="0"/>
      <p:bldP spid="27" grpId="0"/>
      <p:bldP spid="2" grpId="0"/>
      <p:bldP spid="4" grpId="0"/>
      <p:bldP spid="9" grpId="0" animBg="1"/>
      <p:bldP spid="17" grpId="0"/>
      <p:bldP spid="18" grpId="0"/>
      <p:bldP spid="19" grpId="0"/>
      <p:bldP spid="10" grpId="0"/>
      <p:bldP spid="12" grpId="0"/>
      <p:bldP spid="15" grpId="0" animBg="1"/>
      <p:bldP spid="29" grpId="0"/>
      <p:bldP spid="31" grpId="0"/>
      <p:bldP spid="32" grpId="0"/>
      <p:bldP spid="43" grpId="0"/>
      <p:bldP spid="44" grpId="0"/>
      <p:bldP spid="48" grpId="0"/>
      <p:bldP spid="49" grpId="0" animBg="1"/>
      <p:bldP spid="50" grpId="0"/>
      <p:bldP spid="51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3342369F-AA53-FA7D-1C07-B728BE43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691" y="1701133"/>
            <a:ext cx="2390775" cy="22098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4D827D-9503-4A1D-71C4-CE79B473B724}"/>
              </a:ext>
            </a:extLst>
          </p:cNvPr>
          <p:cNvSpPr txBox="1"/>
          <p:nvPr/>
        </p:nvSpPr>
        <p:spPr>
          <a:xfrm>
            <a:off x="4780618" y="4106472"/>
            <a:ext cx="13977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685800"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متبادلة خارجيا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D602B84-35FA-43CA-2140-FB18846348A0}"/>
              </a:ext>
            </a:extLst>
          </p:cNvPr>
          <p:cNvSpPr txBox="1"/>
          <p:nvPr/>
        </p:nvSpPr>
        <p:spPr>
          <a:xfrm>
            <a:off x="1079612" y="4095598"/>
            <a:ext cx="1012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متناظرتان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FF7016E-4077-0264-F252-21408A08EE88}"/>
              </a:ext>
            </a:extLst>
          </p:cNvPr>
          <p:cNvSpPr txBox="1"/>
          <p:nvPr/>
        </p:nvSpPr>
        <p:spPr>
          <a:xfrm>
            <a:off x="4629518" y="4772389"/>
            <a:ext cx="1548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متبادلة داخليا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145B7A1-ECEC-C021-E56A-2B80B5CCE349}"/>
              </a:ext>
            </a:extLst>
          </p:cNvPr>
          <p:cNvSpPr txBox="1"/>
          <p:nvPr/>
        </p:nvSpPr>
        <p:spPr>
          <a:xfrm>
            <a:off x="1178328" y="4772389"/>
            <a:ext cx="1012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685800"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متناظرتان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E7ACECA-5269-55FA-7F3A-D212E79E2A0F}"/>
              </a:ext>
            </a:extLst>
          </p:cNvPr>
          <p:cNvSpPr/>
          <p:nvPr/>
        </p:nvSpPr>
        <p:spPr>
          <a:xfrm>
            <a:off x="3995936" y="3315809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36D6FA9-FD84-2FEC-6DB2-F27EE3FB9033}"/>
              </a:ext>
            </a:extLst>
          </p:cNvPr>
          <p:cNvSpPr/>
          <p:nvPr/>
        </p:nvSpPr>
        <p:spPr>
          <a:xfrm>
            <a:off x="5040051" y="2153880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79934ED-10A6-3770-1B1A-F0F691A32732}"/>
              </a:ext>
            </a:extLst>
          </p:cNvPr>
          <p:cNvSpPr/>
          <p:nvPr/>
        </p:nvSpPr>
        <p:spPr>
          <a:xfrm>
            <a:off x="4355596" y="3364981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00235C3-7D74-91E3-75E0-FC1B33460D01}"/>
              </a:ext>
            </a:extLst>
          </p:cNvPr>
          <p:cNvSpPr/>
          <p:nvPr/>
        </p:nvSpPr>
        <p:spPr>
          <a:xfrm>
            <a:off x="4820415" y="2506718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5DC95DFF-F10D-F30F-ABF7-84CCF168786C}"/>
              </a:ext>
            </a:extLst>
          </p:cNvPr>
          <p:cNvSpPr/>
          <p:nvPr/>
        </p:nvSpPr>
        <p:spPr>
          <a:xfrm>
            <a:off x="4820862" y="2491297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9815695D-EBA6-C17E-17AE-9DE6A59767B9}"/>
              </a:ext>
            </a:extLst>
          </p:cNvPr>
          <p:cNvSpPr/>
          <p:nvPr/>
        </p:nvSpPr>
        <p:spPr>
          <a:xfrm>
            <a:off x="4128287" y="2984692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DFD43728-BA98-FA00-52E3-A02B12EF3C8D}"/>
              </a:ext>
            </a:extLst>
          </p:cNvPr>
          <p:cNvSpPr/>
          <p:nvPr/>
        </p:nvSpPr>
        <p:spPr>
          <a:xfrm>
            <a:off x="4557895" y="3017309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AED7841F-335A-B074-D5BD-CD9D49CD2971}"/>
              </a:ext>
            </a:extLst>
          </p:cNvPr>
          <p:cNvSpPr/>
          <p:nvPr/>
        </p:nvSpPr>
        <p:spPr>
          <a:xfrm>
            <a:off x="5040051" y="2153880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F0EFBDB-7249-FE4B-1E0C-6221597693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3B9EA81-E5BB-6D87-B5FF-CECC7F9F21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31840" y="1060170"/>
            <a:ext cx="5296596" cy="533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AF445A0-7235-4BE3-1B76-1D8097AFB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708" y="3964722"/>
            <a:ext cx="2057400" cy="6667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BB0949D-BDF7-EC63-6288-D70F8D225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077" y="4045235"/>
            <a:ext cx="2114550" cy="54292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310BBF7F-3C5A-00BC-203A-7FD2D8DAD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5239" y="4672079"/>
            <a:ext cx="2028825" cy="56197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EB1083F-C829-D23A-3F24-2BEAD4EC0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3360" y="4722233"/>
            <a:ext cx="2133600" cy="561975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E30849D-977D-9C0B-6E24-DADA03CD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74" y="423696"/>
            <a:ext cx="2305442" cy="6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0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176464" cy="147216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65" y="1077656"/>
            <a:ext cx="2273424" cy="320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11" y="2852936"/>
            <a:ext cx="10477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477489" y="2820556"/>
            <a:ext cx="11521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لأنهما متناظرتان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61" y="3284984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4662721" y="3310561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0000CC"/>
                </a:solidFill>
              </a:rPr>
              <a:t>= 180 </a:t>
            </a:r>
            <a:r>
              <a:rPr lang="ar-SA" sz="2000" b="1">
                <a:solidFill>
                  <a:srgbClr val="0000CC"/>
                </a:solidFill>
                <a:cs typeface="Al-KsorZulfiMath"/>
              </a:rPr>
              <a:t>° </a:t>
            </a:r>
            <a:r>
              <a:rPr lang="ar-SA" sz="2000">
                <a:solidFill>
                  <a:srgbClr val="0000CC"/>
                </a:solidFill>
                <a:cs typeface="+mj-cs"/>
              </a:rPr>
              <a:t>-</a:t>
            </a:r>
            <a:r>
              <a:rPr lang="ar-SA" sz="2000" b="1">
                <a:solidFill>
                  <a:srgbClr val="0000CC"/>
                </a:solidFill>
                <a:cs typeface="+mj-cs"/>
              </a:rPr>
              <a:t> 40 </a:t>
            </a:r>
            <a:r>
              <a:rPr lang="ar-SA" sz="2000" b="1">
                <a:solidFill>
                  <a:srgbClr val="0000CC"/>
                </a:solidFill>
                <a:cs typeface="Al-KsorZulfiMath"/>
              </a:rPr>
              <a:t>° </a:t>
            </a:r>
            <a:r>
              <a:rPr lang="ar-SA" sz="2000" b="1">
                <a:solidFill>
                  <a:srgbClr val="0000CC"/>
                </a:solidFill>
                <a:cs typeface="+mj-cs"/>
              </a:rPr>
              <a:t>= 140</a:t>
            </a:r>
            <a:r>
              <a:rPr lang="ar-SA" sz="2000" b="1">
                <a:solidFill>
                  <a:srgbClr val="0000CC"/>
                </a:solidFill>
                <a:cs typeface="Al-KsorZulfiMath"/>
              </a:rPr>
              <a:t>°</a:t>
            </a:r>
            <a:endParaRPr lang="ar-SA" sz="2000" b="1">
              <a:solidFill>
                <a:srgbClr val="0000CC"/>
              </a:solidFill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43" y="3845075"/>
            <a:ext cx="676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068598" y="3861526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=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96" y="3845968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42" y="4237253"/>
            <a:ext cx="676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6030873" y="4243036"/>
            <a:ext cx="15129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>
                <a:solidFill>
                  <a:srgbClr val="0000CC"/>
                </a:solidFill>
              </a:rPr>
              <a:t>= 140 </a:t>
            </a:r>
            <a:r>
              <a:rPr lang="ar-SA" sz="2000">
                <a:solidFill>
                  <a:srgbClr val="0000CC"/>
                </a:solidFill>
                <a:cs typeface="Al-KsorZulfiMath"/>
              </a:rPr>
              <a:t>°</a:t>
            </a:r>
            <a:endParaRPr lang="ar-SA" sz="2000">
              <a:solidFill>
                <a:srgbClr val="00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0C2B4-42A8-FB02-A1D8-CBAB6FCF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69" y="211616"/>
            <a:ext cx="3600400" cy="6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FABB68A-FA54-97F7-2B67-3607E6FDDB9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758105D-FEA6-9C39-9753-BB2D06B3F4FB}"/>
              </a:ext>
            </a:extLst>
          </p:cNvPr>
          <p:cNvSpPr txBox="1"/>
          <p:nvPr/>
        </p:nvSpPr>
        <p:spPr>
          <a:xfrm>
            <a:off x="3512373" y="3856773"/>
            <a:ext cx="11737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لأنهما متناظرتان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E6FC07-F30E-79F6-1E88-FEE164D4F910}"/>
              </a:ext>
            </a:extLst>
          </p:cNvPr>
          <p:cNvSpPr txBox="1"/>
          <p:nvPr/>
        </p:nvSpPr>
        <p:spPr>
          <a:xfrm>
            <a:off x="3408400" y="3324925"/>
            <a:ext cx="159500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لأن &lt;2و&lt;3ومتكاملتان</a:t>
            </a:r>
          </a:p>
        </p:txBody>
      </p:sp>
    </p:spTree>
    <p:extLst>
      <p:ext uri="{BB962C8B-B14F-4D97-AF65-F5344CB8AC3E}">
        <p14:creationId xmlns:p14="http://schemas.microsoft.com/office/powerpoint/2010/main" val="14614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3" grpId="0"/>
      <p:bldP spid="10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672408" cy="129448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16307"/>
            <a:ext cx="1831024" cy="257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FABB68A-FA54-97F7-2B67-3607E6FDDB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92E64AE-3E16-DD25-D515-02EB12F11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089" y="2475751"/>
            <a:ext cx="2884739" cy="190649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5A3FAE9-92FD-7646-4AD9-E282B177F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4581128"/>
            <a:ext cx="3240360" cy="179593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72D3263-B62A-EE30-AB25-00C117711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324" y="4581128"/>
            <a:ext cx="3465820" cy="176978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E66CCFD-8E09-AA24-5888-41A2C653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31" y="169949"/>
            <a:ext cx="2305442" cy="6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7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786" y="2112369"/>
            <a:ext cx="42655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78" y="2511189"/>
            <a:ext cx="2995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638403" y="2956175"/>
            <a:ext cx="1715170" cy="405185"/>
          </a:xfrm>
          <a:prstGeom prst="rect">
            <a:avLst/>
          </a:prstGeom>
        </p:spPr>
        <p:txBody>
          <a:bodyPr lIns="28932" tIns="14467" rIns="28932" bIns="14467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89322"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289322"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330" y="3440311"/>
            <a:ext cx="579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050">
                <a:solidFill>
                  <a:srgbClr val="000000"/>
                </a:solidFill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12" y="3671144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914" y="4310510"/>
            <a:ext cx="3529218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472682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0D4A6DC5-FC39-4B65-ABDD-8876AA7D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980728"/>
            <a:ext cx="5768357" cy="45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تم الاستفادة 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latin typeface="Calibri"/>
                <a:cs typeface="Sultan bold" pitchFamily="2" charset="-78"/>
              </a:rPr>
              <a:t>من الأعضاء في منتديات يزيد</a:t>
            </a:r>
            <a:endParaRPr lang="ar-SA" altLang="ar-SA" sz="1500">
              <a:solidFill>
                <a:srgbClr val="000000"/>
              </a:solidFill>
              <a:cs typeface="Sultan bold" pitchFamily="2" charset="-78"/>
            </a:endParaRP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عرض بوربوينت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من إعداد العضو: تركي30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وحلول العضو: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عقيل الزبيدي 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latin typeface="Calibri"/>
                <a:cs typeface="Sultan bold" pitchFamily="2" charset="-78"/>
              </a:rPr>
              <a:t>وحلول الاستاذ: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أحمد صالح الديني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ومذكرة الأستاذ موسى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جزاهم الله خير  وأجزل لهم المثوبة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algn="ctr" defTabSz="28932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  <p:extLst>
      <p:ext uri="{BB962C8B-B14F-4D97-AF65-F5344CB8AC3E}">
        <p14:creationId xmlns:p14="http://schemas.microsoft.com/office/powerpoint/2010/main" val="2751356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388840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rgbClr val="002060"/>
                </a:solidFill>
              </a:rPr>
              <a:t>درس تطبيقي</a:t>
            </a:r>
          </a:p>
          <a:p>
            <a:r>
              <a:rPr lang="ar-SA" sz="3600" dirty="0">
                <a:solidFill>
                  <a:srgbClr val="002060"/>
                </a:solidFill>
              </a:rPr>
              <a:t>للصف الثاني المتوسط </a:t>
            </a:r>
          </a:p>
          <a:p>
            <a:r>
              <a:rPr lang="ar-SA" sz="3600" dirty="0">
                <a:solidFill>
                  <a:srgbClr val="002060"/>
                </a:solidFill>
              </a:rPr>
              <a:t>تقديم وتنفيذ </a:t>
            </a:r>
            <a:r>
              <a:rPr lang="ar-SA" sz="3600" dirty="0" err="1">
                <a:solidFill>
                  <a:srgbClr val="002060"/>
                </a:solidFill>
              </a:rPr>
              <a:t>المعلمة </a:t>
            </a:r>
            <a:r>
              <a:rPr lang="ar-SA" sz="3600" dirty="0">
                <a:solidFill>
                  <a:srgbClr val="002060"/>
                </a:solidFill>
              </a:rPr>
              <a:t>/ فاطمة عثمان </a:t>
            </a:r>
            <a:r>
              <a:rPr lang="ar-SA" sz="3600" dirty="0" err="1">
                <a:solidFill>
                  <a:srgbClr val="002060"/>
                </a:solidFill>
              </a:rPr>
              <a:t>باوجيه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علاقات الزوايا و المستقيمات </a:t>
            </a:r>
          </a:p>
        </p:txBody>
      </p:sp>
      <p:sp>
        <p:nvSpPr>
          <p:cNvPr id="4" name="نجمة ذات 5 نقاط 3">
            <a:hlinkClick r:id="rId2" action="ppaction://hlinksldjump"/>
          </p:cNvPr>
          <p:cNvSpPr/>
          <p:nvPr/>
        </p:nvSpPr>
        <p:spPr>
          <a:xfrm>
            <a:off x="395536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A7B479E-7351-B2F5-CA58-93CF89100509}"/>
              </a:ext>
            </a:extLst>
          </p:cNvPr>
          <p:cNvSpPr txBox="1"/>
          <p:nvPr/>
        </p:nvSpPr>
        <p:spPr>
          <a:xfrm>
            <a:off x="6300192" y="692696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من مصادر الدرس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6D78232-ACED-5DE4-87B3-C2CC656FF6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4" y="224644"/>
            <a:ext cx="8280412" cy="65527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7341AFE-A084-F0E3-0FA8-42BAFAF5E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532859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19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6D78232-ACED-5DE4-87B3-C2CC656FF6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4" y="224644"/>
            <a:ext cx="8280412" cy="655272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DAF3DE8-8BE8-3FDA-BAD2-827133E5F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4311098" cy="280831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92888B2-C1C1-28E3-1A51-C3EF00060958}"/>
              </a:ext>
            </a:extLst>
          </p:cNvPr>
          <p:cNvSpPr txBox="1"/>
          <p:nvPr/>
        </p:nvSpPr>
        <p:spPr>
          <a:xfrm>
            <a:off x="1777253" y="2564904"/>
            <a:ext cx="4081509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الزوايا المتقابلة بالرأس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الزوايا المتتامة و الزوايا المتكاملة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المستقيمات المتعامدة  و المستقيمات المتوازية 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القاطع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،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الزوايا الداخلية و الزوايا الخارجية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الزوايا المتبادلة داخلياً والمتبادلة خارجياً 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الزوايا المتناظرة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6EA040C-A2BA-64CD-7D85-6557D3E206C8}"/>
              </a:ext>
            </a:extLst>
          </p:cNvPr>
          <p:cNvSpPr txBox="1"/>
          <p:nvPr/>
        </p:nvSpPr>
        <p:spPr>
          <a:xfrm>
            <a:off x="2687462" y="1594592"/>
            <a:ext cx="194592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ا</a:t>
            </a:r>
            <a:r>
              <a:rPr kumimoji="0" lang="ar-SA" sz="2400" b="1" i="0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ل</a:t>
            </a:r>
            <a:r>
              <a:rPr kumimoji="0" lang="ar-SA" sz="2400" b="1" i="0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م</a:t>
            </a:r>
            <a:r>
              <a:rPr kumimoji="0" lang="ar-SA" sz="2400" b="1" i="0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ف</a:t>
            </a:r>
            <a:r>
              <a:rPr kumimoji="0" lang="ar-SA" sz="2400" b="1" i="0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رد</a:t>
            </a:r>
            <a:r>
              <a:rPr kumimoji="0" lang="ar-SA" sz="2400" b="1" i="0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ا</a:t>
            </a:r>
            <a:r>
              <a:rPr kumimoji="0" lang="ar-SA" sz="2400" b="1" i="0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ت</a:t>
            </a:r>
            <a:r>
              <a:rPr kumimoji="0" lang="ar-SA" sz="2400" b="1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 :</a:t>
            </a:r>
            <a:endParaRPr kumimoji="0" lang="en-US" sz="24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 Asifa Bold" panose="02000000000000000000" pitchFamily="50" charset="-78"/>
              <a:ea typeface="GE Asifa Bold" panose="02000000000000000000" pitchFamily="50" charset="-78"/>
              <a:cs typeface="GE Asifa Bold" panose="020000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6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6D78232-ACED-5DE4-87B3-C2CC656FF6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4" y="224644"/>
            <a:ext cx="8280412" cy="655272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ECFCFF8-74CD-F0C5-AC92-9D67F98CEF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6" y="1293958"/>
            <a:ext cx="5076310" cy="487134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C5345E7-EE27-89C4-9FA6-BC37DBB29DC2}"/>
              </a:ext>
            </a:extLst>
          </p:cNvPr>
          <p:cNvSpPr txBox="1"/>
          <p:nvPr/>
        </p:nvSpPr>
        <p:spPr>
          <a:xfrm>
            <a:off x="1413895" y="2910913"/>
            <a:ext cx="1584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�إيجاد قياس الزاوية المجهولة</a:t>
            </a: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BC4193D-A7FF-222E-7EF6-D1DD7EFE0595}"/>
              </a:ext>
            </a:extLst>
          </p:cNvPr>
          <p:cNvSpPr txBox="1"/>
          <p:nvPr/>
        </p:nvSpPr>
        <p:spPr>
          <a:xfrm>
            <a:off x="1413895" y="4082753"/>
            <a:ext cx="15841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� تصنيف الزوايا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FD983DE-E800-6EF7-76AD-08B9095A4428}"/>
              </a:ext>
            </a:extLst>
          </p:cNvPr>
          <p:cNvSpPr txBox="1"/>
          <p:nvPr/>
        </p:nvSpPr>
        <p:spPr>
          <a:xfrm>
            <a:off x="841473" y="4848146"/>
            <a:ext cx="34990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6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7C0D9E-1AED-FC30-4644-A26E89D3F5EB}"/>
              </a:ext>
            </a:extLst>
          </p:cNvPr>
          <p:cNvSpPr txBox="1"/>
          <p:nvPr/>
        </p:nvSpPr>
        <p:spPr>
          <a:xfrm>
            <a:off x="1068796" y="1594604"/>
            <a:ext cx="34990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6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5606DA-73F5-7D64-A806-A8C37221B0D3}"/>
              </a:ext>
            </a:extLst>
          </p:cNvPr>
          <p:cNvSpPr txBox="1"/>
          <p:nvPr/>
        </p:nvSpPr>
        <p:spPr>
          <a:xfrm>
            <a:off x="4572000" y="2654497"/>
            <a:ext cx="27298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ف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ك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ة ال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د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س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 Asifa Bold" panose="02000000000000000000" pitchFamily="50" charset="-78"/>
                <a:ea typeface="GE Asifa Bold" panose="02000000000000000000" pitchFamily="50" charset="-78"/>
                <a:cs typeface="GE Asifa Bold" panose="02000000000000000000" pitchFamily="50" charset="-78"/>
              </a:rPr>
              <a:t> 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 Asifa Bold" panose="02000000000000000000" pitchFamily="50" charset="-78"/>
              <a:ea typeface="GE Asifa Bold" panose="02000000000000000000" pitchFamily="50" charset="-78"/>
              <a:cs typeface="GE Asifa Bold" panose="02000000000000000000" pitchFamily="50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0CF73C9-3A53-F910-8941-8602B4D6AEEC}"/>
              </a:ext>
            </a:extLst>
          </p:cNvPr>
          <p:cNvSpPr txBox="1"/>
          <p:nvPr/>
        </p:nvSpPr>
        <p:spPr>
          <a:xfrm>
            <a:off x="4567826" y="3374867"/>
            <a:ext cx="2729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أحدد العلاقات بين الزوايا الناتجة من قطع مستقيم لمستقيمين متوازيين 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9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ستطيل 100"/>
          <p:cNvSpPr/>
          <p:nvPr/>
        </p:nvSpPr>
        <p:spPr>
          <a:xfrm>
            <a:off x="1331640" y="3284984"/>
            <a:ext cx="7056784" cy="2376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-450304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ar-SA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K-W-L</a:t>
            </a:r>
            <a:endParaRPr lang="ar-SA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</p:nvPr>
        </p:nvGraphicFramePr>
        <p:xfrm>
          <a:off x="251520" y="692696"/>
          <a:ext cx="8568952" cy="597666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419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34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ماذا أعرف </a:t>
                      </a: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ماذا أريد أن أتعلم</a:t>
                      </a: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ماذا</a:t>
                      </a:r>
                      <a:r>
                        <a:rPr lang="ar-SA" sz="3200" baseline="0" dirty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تعلمت</a:t>
                      </a:r>
                      <a:endParaRPr lang="ar-SA" sz="3200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322">
                <a:tc>
                  <a:txBody>
                    <a:bodyPr/>
                    <a:lstStyle/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6228184" y="1412776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>
                <a:solidFill>
                  <a:srgbClr val="0070C0"/>
                </a:solidFill>
              </a:rPr>
              <a:t>أنواع الزوايا </a:t>
            </a:r>
          </a:p>
        </p:txBody>
      </p:sp>
      <p:grpSp>
        <p:nvGrpSpPr>
          <p:cNvPr id="3" name="مجموعة 17"/>
          <p:cNvGrpSpPr/>
          <p:nvPr/>
        </p:nvGrpSpPr>
        <p:grpSpPr>
          <a:xfrm>
            <a:off x="6084168" y="1412776"/>
            <a:ext cx="864096" cy="432048"/>
            <a:chOff x="6516216" y="4509120"/>
            <a:chExt cx="864096" cy="432048"/>
          </a:xfrm>
        </p:grpSpPr>
        <p:cxnSp>
          <p:nvCxnSpPr>
            <p:cNvPr id="12" name="رابط كسهم مستقيم 11"/>
            <p:cNvCxnSpPr/>
            <p:nvPr/>
          </p:nvCxnSpPr>
          <p:spPr>
            <a:xfrm flipH="1">
              <a:off x="6516216" y="4941168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كسهم مستقيم 14"/>
            <p:cNvCxnSpPr/>
            <p:nvPr/>
          </p:nvCxnSpPr>
          <p:spPr>
            <a:xfrm flipH="1" flipV="1">
              <a:off x="6804248" y="4509120"/>
              <a:ext cx="5760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مجموعة 24"/>
          <p:cNvGrpSpPr/>
          <p:nvPr/>
        </p:nvGrpSpPr>
        <p:grpSpPr>
          <a:xfrm>
            <a:off x="6516216" y="2060848"/>
            <a:ext cx="936104" cy="432048"/>
            <a:chOff x="7740352" y="4509120"/>
            <a:chExt cx="936104" cy="432048"/>
          </a:xfrm>
        </p:grpSpPr>
        <p:cxnSp>
          <p:nvCxnSpPr>
            <p:cNvPr id="20" name="رابط كسهم مستقيم 19"/>
            <p:cNvCxnSpPr/>
            <p:nvPr/>
          </p:nvCxnSpPr>
          <p:spPr>
            <a:xfrm flipH="1">
              <a:off x="7740352" y="4941168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رابط كسهم مستقيم 22"/>
            <p:cNvCxnSpPr/>
            <p:nvPr/>
          </p:nvCxnSpPr>
          <p:spPr>
            <a:xfrm flipV="1">
              <a:off x="8388424" y="4509120"/>
              <a:ext cx="28803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مجموعة 29"/>
          <p:cNvGrpSpPr/>
          <p:nvPr/>
        </p:nvGrpSpPr>
        <p:grpSpPr>
          <a:xfrm>
            <a:off x="7596336" y="1916832"/>
            <a:ext cx="792088" cy="576064"/>
            <a:chOff x="6228184" y="5013176"/>
            <a:chExt cx="792088" cy="576064"/>
          </a:xfrm>
        </p:grpSpPr>
        <p:cxnSp>
          <p:nvCxnSpPr>
            <p:cNvPr id="27" name="رابط كسهم مستقيم 26"/>
            <p:cNvCxnSpPr/>
            <p:nvPr/>
          </p:nvCxnSpPr>
          <p:spPr>
            <a:xfrm flipH="1">
              <a:off x="6228184" y="5589240"/>
              <a:ext cx="792088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رابط كسهم مستقيم 28"/>
            <p:cNvCxnSpPr/>
            <p:nvPr/>
          </p:nvCxnSpPr>
          <p:spPr>
            <a:xfrm flipV="1">
              <a:off x="7020272" y="5013176"/>
              <a:ext cx="0" cy="57606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2" name="رابط كسهم مستقيم 31"/>
          <p:cNvCxnSpPr/>
          <p:nvPr/>
        </p:nvCxnSpPr>
        <p:spPr>
          <a:xfrm flipH="1">
            <a:off x="4860032" y="2492896"/>
            <a:ext cx="1296144" cy="0"/>
          </a:xfrm>
          <a:prstGeom prst="straightConnector1">
            <a:avLst/>
          </a:prstGeom>
          <a:ln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6444208" y="2564904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>
                <a:solidFill>
                  <a:srgbClr val="0070C0"/>
                </a:solidFill>
              </a:rPr>
              <a:t>أزواج الزوايا خاصة</a:t>
            </a:r>
          </a:p>
        </p:txBody>
      </p:sp>
      <p:grpSp>
        <p:nvGrpSpPr>
          <p:cNvPr id="52" name="مجموعة 51"/>
          <p:cNvGrpSpPr/>
          <p:nvPr/>
        </p:nvGrpSpPr>
        <p:grpSpPr>
          <a:xfrm>
            <a:off x="6444208" y="2996952"/>
            <a:ext cx="1656184" cy="864096"/>
            <a:chOff x="6516216" y="4437112"/>
            <a:chExt cx="1656184" cy="864096"/>
          </a:xfrm>
        </p:grpSpPr>
        <p:cxnSp>
          <p:nvCxnSpPr>
            <p:cNvPr id="25" name="رابط كسهم مستقيم 24"/>
            <p:cNvCxnSpPr/>
            <p:nvPr/>
          </p:nvCxnSpPr>
          <p:spPr>
            <a:xfrm flipH="1" flipV="1">
              <a:off x="6588224" y="4437112"/>
              <a:ext cx="1512168" cy="864096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رابط كسهم مستقيم 25"/>
            <p:cNvCxnSpPr/>
            <p:nvPr/>
          </p:nvCxnSpPr>
          <p:spPr>
            <a:xfrm flipH="1">
              <a:off x="6516216" y="4509120"/>
              <a:ext cx="1656184" cy="720080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2" name="مربع نص 41"/>
          <p:cNvSpPr txBox="1"/>
          <p:nvPr/>
        </p:nvSpPr>
        <p:spPr>
          <a:xfrm>
            <a:off x="7380312" y="3284984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6732240" y="3212976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7092280" y="3573016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7092280" y="2996952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4572000" y="2708920"/>
            <a:ext cx="16561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زاويتان متقابلتان بالرأس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429000"/>
            <a:ext cx="368424" cy="57606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مجموعة 61"/>
          <p:cNvGrpSpPr/>
          <p:nvPr/>
        </p:nvGrpSpPr>
        <p:grpSpPr>
          <a:xfrm>
            <a:off x="6300192" y="4221088"/>
            <a:ext cx="2016224" cy="576064"/>
            <a:chOff x="6300192" y="4221088"/>
            <a:chExt cx="2016224" cy="576064"/>
          </a:xfrm>
        </p:grpSpPr>
        <p:cxnSp>
          <p:nvCxnSpPr>
            <p:cNvPr id="55" name="رابط كسهم مستقيم 54"/>
            <p:cNvCxnSpPr/>
            <p:nvPr/>
          </p:nvCxnSpPr>
          <p:spPr>
            <a:xfrm flipH="1">
              <a:off x="7164288" y="4221088"/>
              <a:ext cx="792088" cy="576064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رابط كسهم مستقيم 55"/>
            <p:cNvCxnSpPr/>
            <p:nvPr/>
          </p:nvCxnSpPr>
          <p:spPr>
            <a:xfrm flipH="1">
              <a:off x="6300192" y="4797152"/>
              <a:ext cx="2016224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4" name="مستطيل 63"/>
          <p:cNvSpPr/>
          <p:nvPr/>
        </p:nvSpPr>
        <p:spPr>
          <a:xfrm>
            <a:off x="7380312" y="4221088"/>
            <a:ext cx="4320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  <a:p>
            <a:pPr algn="ctr"/>
            <a:r>
              <a:rPr lang="ar-SA" sz="2400" dirty="0">
                <a:solidFill>
                  <a:srgbClr val="E9E5DC">
                    <a:lumMod val="10000"/>
                  </a:srgbClr>
                </a:solidFill>
              </a:rPr>
              <a:t>5</a:t>
            </a:r>
          </a:p>
        </p:txBody>
      </p:sp>
      <p:sp>
        <p:nvSpPr>
          <p:cNvPr id="65" name="مستطيل 64"/>
          <p:cNvSpPr/>
          <p:nvPr/>
        </p:nvSpPr>
        <p:spPr>
          <a:xfrm>
            <a:off x="6804248" y="4221088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  <a:p>
            <a:pPr algn="ctr"/>
            <a:r>
              <a:rPr lang="ar-SA" sz="2400" dirty="0">
                <a:solidFill>
                  <a:srgbClr val="E9E5DC">
                    <a:lumMod val="10000"/>
                  </a:srgbClr>
                </a:solidFill>
              </a:rPr>
              <a:t>6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4716016" y="4005064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زاويتان متجاورتان </a:t>
            </a:r>
          </a:p>
        </p:txBody>
      </p:sp>
      <p:sp>
        <p:nvSpPr>
          <p:cNvPr id="74" name="مربع نص 73"/>
          <p:cNvSpPr txBox="1"/>
          <p:nvPr/>
        </p:nvSpPr>
        <p:spPr>
          <a:xfrm>
            <a:off x="4355976" y="4336068"/>
            <a:ext cx="2088232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err="1">
                <a:solidFill>
                  <a:srgbClr val="D34817">
                    <a:lumMod val="75000"/>
                  </a:srgbClr>
                </a:solidFill>
              </a:rPr>
              <a:t>مجموعهما </a:t>
            </a:r>
            <a:r>
              <a:rPr lang="ar-SA" sz="2000" b="1" u="sng" dirty="0">
                <a:solidFill>
                  <a:srgbClr val="D34817">
                    <a:lumMod val="75000"/>
                  </a:srgbClr>
                </a:solidFill>
              </a:rPr>
              <a:t>= 180</a:t>
            </a:r>
          </a:p>
          <a:p>
            <a:endParaRPr lang="ar-SA" b="1" dirty="0">
              <a:solidFill>
                <a:prstClr val="black"/>
              </a:solidFill>
            </a:endParaRPr>
          </a:p>
        </p:txBody>
      </p:sp>
      <p:grpSp>
        <p:nvGrpSpPr>
          <p:cNvPr id="86" name="مجموعة 85"/>
          <p:cNvGrpSpPr/>
          <p:nvPr/>
        </p:nvGrpSpPr>
        <p:grpSpPr>
          <a:xfrm>
            <a:off x="7092280" y="5229200"/>
            <a:ext cx="1152128" cy="1008112"/>
            <a:chOff x="7092280" y="5805264"/>
            <a:chExt cx="792088" cy="720080"/>
          </a:xfrm>
        </p:grpSpPr>
        <p:grpSp>
          <p:nvGrpSpPr>
            <p:cNvPr id="80" name="مجموعة 29"/>
            <p:cNvGrpSpPr/>
            <p:nvPr/>
          </p:nvGrpSpPr>
          <p:grpSpPr>
            <a:xfrm flipH="1">
              <a:off x="7092280" y="5805264"/>
              <a:ext cx="792088" cy="720080"/>
              <a:chOff x="6228184" y="5013176"/>
              <a:chExt cx="792088" cy="576064"/>
            </a:xfrm>
          </p:grpSpPr>
          <p:cxnSp>
            <p:nvCxnSpPr>
              <p:cNvPr id="81" name="رابط كسهم مستقيم 80"/>
              <p:cNvCxnSpPr/>
              <p:nvPr/>
            </p:nvCxnSpPr>
            <p:spPr>
              <a:xfrm flipH="1">
                <a:off x="6228184" y="5589240"/>
                <a:ext cx="79208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رابط كسهم مستقيم 81"/>
              <p:cNvCxnSpPr/>
              <p:nvPr/>
            </p:nvCxnSpPr>
            <p:spPr>
              <a:xfrm flipV="1">
                <a:off x="7020272" y="5013176"/>
                <a:ext cx="0" cy="576064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83" name="رابط كسهم مستقيم 82"/>
            <p:cNvCxnSpPr/>
            <p:nvPr/>
          </p:nvCxnSpPr>
          <p:spPr>
            <a:xfrm flipH="1">
              <a:off x="7092280" y="5877272"/>
              <a:ext cx="576064" cy="64807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</p:spPr>
      </p:pic>
      <p:sp>
        <p:nvSpPr>
          <p:cNvPr id="47" name="مستطيل 46"/>
          <p:cNvSpPr/>
          <p:nvPr/>
        </p:nvSpPr>
        <p:spPr>
          <a:xfrm>
            <a:off x="8172400" y="22768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58" name="رابط مستقيم 57"/>
          <p:cNvCxnSpPr/>
          <p:nvPr/>
        </p:nvCxnSpPr>
        <p:spPr>
          <a:xfrm flipH="1">
            <a:off x="4788024" y="4005064"/>
            <a:ext cx="3888432" cy="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3923928" y="4653136"/>
            <a:ext cx="20882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D34817">
                    <a:lumMod val="75000"/>
                  </a:srgbClr>
                </a:solidFill>
              </a:rPr>
              <a:t>متكاملتان</a:t>
            </a:r>
          </a:p>
          <a:p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61" name="مستطيل 60"/>
          <p:cNvSpPr/>
          <p:nvPr/>
        </p:nvSpPr>
        <p:spPr>
          <a:xfrm>
            <a:off x="611560" y="2780928"/>
            <a:ext cx="3744416" cy="2664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7164288" y="5589240"/>
            <a:ext cx="2880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prstClr val="black"/>
                </a:solidFill>
              </a:rPr>
              <a:t>7</a:t>
            </a:r>
            <a:endParaRPr lang="en-US" sz="2000" dirty="0">
              <a:solidFill>
                <a:prstClr val="black"/>
              </a:solidFill>
            </a:endParaRPr>
          </a:p>
          <a:p>
            <a:endParaRPr lang="ar-SA" sz="2000" dirty="0">
              <a:solidFill>
                <a:prstClr val="black"/>
              </a:solidFill>
            </a:endParaRPr>
          </a:p>
        </p:txBody>
      </p:sp>
      <p:cxnSp>
        <p:nvCxnSpPr>
          <p:cNvPr id="73" name="رابط مستقيم 72"/>
          <p:cNvCxnSpPr/>
          <p:nvPr/>
        </p:nvCxnSpPr>
        <p:spPr>
          <a:xfrm flipH="1">
            <a:off x="4860032" y="5157192"/>
            <a:ext cx="3600400" cy="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مستطيل 78"/>
          <p:cNvSpPr/>
          <p:nvPr/>
        </p:nvSpPr>
        <p:spPr>
          <a:xfrm>
            <a:off x="7092280" y="6021288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4" name="مربع نص 83"/>
          <p:cNvSpPr txBox="1"/>
          <p:nvPr/>
        </p:nvSpPr>
        <p:spPr>
          <a:xfrm>
            <a:off x="4860032" y="5229200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زاويتان متجاورتان 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5436096" y="5661248"/>
            <a:ext cx="1368152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err="1">
                <a:solidFill>
                  <a:srgbClr val="D34817">
                    <a:lumMod val="75000"/>
                  </a:srgbClr>
                </a:solidFill>
              </a:rPr>
              <a:t>مجموعهما =</a:t>
            </a:r>
            <a:endParaRPr lang="ar-SA" sz="2000" b="1" u="sng" dirty="0">
              <a:solidFill>
                <a:srgbClr val="D34817">
                  <a:lumMod val="75000"/>
                </a:srgbClr>
              </a:solidFill>
            </a:endParaRPr>
          </a:p>
          <a:p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4932040" y="5661248"/>
            <a:ext cx="7920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prstClr val="black"/>
                </a:solidFill>
                <a:cs typeface="Al-KsorZulfiMath" pitchFamily="2" charset="-78"/>
              </a:rPr>
              <a:t> </a:t>
            </a:r>
            <a:r>
              <a:rPr lang="ar-SA" sz="2400" dirty="0">
                <a:solidFill>
                  <a:srgbClr val="C00000"/>
                </a:solidFill>
              </a:rPr>
              <a:t>90</a:t>
            </a:r>
            <a:r>
              <a:rPr lang="ar-SA" sz="2000" dirty="0">
                <a:solidFill>
                  <a:srgbClr val="C00000"/>
                </a:solidFill>
              </a:rPr>
              <a:t> ْ</a:t>
            </a:r>
            <a:endParaRPr lang="en-US" sz="3600" dirty="0">
              <a:solidFill>
                <a:srgbClr val="C00000"/>
              </a:solidFill>
            </a:endParaRPr>
          </a:p>
          <a:p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6795864" y="5837202"/>
            <a:ext cx="9444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89" name="مربع نص 88"/>
          <p:cNvSpPr txBox="1"/>
          <p:nvPr/>
        </p:nvSpPr>
        <p:spPr>
          <a:xfrm>
            <a:off x="4427984" y="6021288"/>
            <a:ext cx="20882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0070C0"/>
                </a:solidFill>
              </a:rPr>
              <a:t>متتامتان</a:t>
            </a:r>
          </a:p>
          <a:p>
            <a:endParaRPr lang="ar-SA" b="1" dirty="0">
              <a:solidFill>
                <a:prstClr val="black"/>
              </a:solidFill>
            </a:endParaRPr>
          </a:p>
        </p:txBody>
      </p:sp>
      <p:grpSp>
        <p:nvGrpSpPr>
          <p:cNvPr id="94" name="مجموعة 93"/>
          <p:cNvGrpSpPr/>
          <p:nvPr/>
        </p:nvGrpSpPr>
        <p:grpSpPr>
          <a:xfrm flipH="1">
            <a:off x="2483768" y="3068958"/>
            <a:ext cx="1152128" cy="792090"/>
            <a:chOff x="971600" y="3208174"/>
            <a:chExt cx="1051943" cy="580866"/>
          </a:xfrm>
        </p:grpSpPr>
        <p:cxnSp>
          <p:nvCxnSpPr>
            <p:cNvPr id="95" name="رابط كسهم مستقيم 94"/>
            <p:cNvCxnSpPr/>
            <p:nvPr/>
          </p:nvCxnSpPr>
          <p:spPr>
            <a:xfrm flipH="1">
              <a:off x="971600" y="3789039"/>
              <a:ext cx="1051943" cy="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كسهم مستقيم 95"/>
            <p:cNvCxnSpPr/>
            <p:nvPr/>
          </p:nvCxnSpPr>
          <p:spPr>
            <a:xfrm flipH="1" flipV="1">
              <a:off x="1541403" y="3208174"/>
              <a:ext cx="482140" cy="58086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مربع نص 103"/>
          <p:cNvSpPr txBox="1"/>
          <p:nvPr/>
        </p:nvSpPr>
        <p:spPr>
          <a:xfrm>
            <a:off x="755576" y="3284984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110 ْ</a:t>
            </a:r>
          </a:p>
        </p:txBody>
      </p:sp>
      <p:sp>
        <p:nvSpPr>
          <p:cNvPr id="105" name="مربع نص 104"/>
          <p:cNvSpPr txBox="1"/>
          <p:nvPr/>
        </p:nvSpPr>
        <p:spPr>
          <a:xfrm>
            <a:off x="2123728" y="3429000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70 ْ</a:t>
            </a:r>
          </a:p>
        </p:txBody>
      </p:sp>
      <p:grpSp>
        <p:nvGrpSpPr>
          <p:cNvPr id="112" name="مجموعة 111"/>
          <p:cNvGrpSpPr/>
          <p:nvPr/>
        </p:nvGrpSpPr>
        <p:grpSpPr>
          <a:xfrm>
            <a:off x="971600" y="3140968"/>
            <a:ext cx="1440160" cy="648072"/>
            <a:chOff x="971600" y="3356992"/>
            <a:chExt cx="1440160" cy="648072"/>
          </a:xfrm>
        </p:grpSpPr>
        <p:cxnSp>
          <p:nvCxnSpPr>
            <p:cNvPr id="107" name="رابط كسهم مستقيم 106"/>
            <p:cNvCxnSpPr/>
            <p:nvPr/>
          </p:nvCxnSpPr>
          <p:spPr>
            <a:xfrm>
              <a:off x="971600" y="4005064"/>
              <a:ext cx="1008112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رابط كسهم مستقيم 108"/>
            <p:cNvCxnSpPr/>
            <p:nvPr/>
          </p:nvCxnSpPr>
          <p:spPr>
            <a:xfrm flipV="1">
              <a:off x="1979712" y="3356992"/>
              <a:ext cx="432048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مجموعة 131"/>
          <p:cNvGrpSpPr/>
          <p:nvPr/>
        </p:nvGrpSpPr>
        <p:grpSpPr>
          <a:xfrm>
            <a:off x="1763688" y="4149080"/>
            <a:ext cx="1080120" cy="864096"/>
            <a:chOff x="2483768" y="2996952"/>
            <a:chExt cx="1080120" cy="864096"/>
          </a:xfrm>
        </p:grpSpPr>
        <p:cxnSp>
          <p:nvCxnSpPr>
            <p:cNvPr id="114" name="رابط كسهم مستقيم 113"/>
            <p:cNvCxnSpPr/>
            <p:nvPr/>
          </p:nvCxnSpPr>
          <p:spPr>
            <a:xfrm>
              <a:off x="2483768" y="3861048"/>
              <a:ext cx="108012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1" name="رابط كسهم مستقيم 130"/>
            <p:cNvCxnSpPr/>
            <p:nvPr/>
          </p:nvCxnSpPr>
          <p:spPr>
            <a:xfrm flipV="1">
              <a:off x="2483768" y="2996952"/>
              <a:ext cx="504056" cy="86409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8" name="مجموعة 137"/>
          <p:cNvGrpSpPr/>
          <p:nvPr/>
        </p:nvGrpSpPr>
        <p:grpSpPr>
          <a:xfrm>
            <a:off x="1259632" y="4140696"/>
            <a:ext cx="504056" cy="872480"/>
            <a:chOff x="1547664" y="4077072"/>
            <a:chExt cx="504056" cy="872480"/>
          </a:xfrm>
        </p:grpSpPr>
        <p:cxnSp>
          <p:nvCxnSpPr>
            <p:cNvPr id="134" name="رابط كسهم مستقيم 133"/>
            <p:cNvCxnSpPr/>
            <p:nvPr/>
          </p:nvCxnSpPr>
          <p:spPr>
            <a:xfrm flipH="1">
              <a:off x="1547664" y="4077072"/>
              <a:ext cx="504056" cy="86409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رابط كسهم مستقيم 135"/>
            <p:cNvCxnSpPr/>
            <p:nvPr/>
          </p:nvCxnSpPr>
          <p:spPr>
            <a:xfrm flipH="1">
              <a:off x="1547664" y="4077072"/>
              <a:ext cx="63624" cy="87248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9" name="مربع نص 138"/>
          <p:cNvSpPr txBox="1"/>
          <p:nvPr/>
        </p:nvSpPr>
        <p:spPr>
          <a:xfrm>
            <a:off x="467544" y="4355812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   20 ْ </a:t>
            </a:r>
          </a:p>
        </p:txBody>
      </p:sp>
      <p:sp>
        <p:nvSpPr>
          <p:cNvPr id="145" name="مربع نص 144"/>
          <p:cNvSpPr txBox="1"/>
          <p:nvPr/>
        </p:nvSpPr>
        <p:spPr>
          <a:xfrm>
            <a:off x="4427984" y="2996952"/>
            <a:ext cx="18722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زاويتان متقابلتان بالرأس</a:t>
            </a:r>
          </a:p>
        </p:txBody>
      </p:sp>
      <p:sp>
        <p:nvSpPr>
          <p:cNvPr id="72" name="مستطيل 71"/>
          <p:cNvSpPr/>
          <p:nvPr/>
        </p:nvSpPr>
        <p:spPr>
          <a:xfrm>
            <a:off x="1259632" y="47971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75" name="مربع نص 74">
            <a:hlinkClick r:id="" action="ppaction://noaction"/>
          </p:cNvPr>
          <p:cNvSpPr txBox="1"/>
          <p:nvPr/>
        </p:nvSpPr>
        <p:spPr>
          <a:xfrm>
            <a:off x="2339752" y="1628800"/>
            <a:ext cx="22322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1/ إيجاد قياس الزاوية </a:t>
            </a:r>
            <a:r>
              <a:rPr lang="ar-SA" sz="2800" b="1" dirty="0" err="1">
                <a:solidFill>
                  <a:prstClr val="black"/>
                </a:solidFill>
              </a:rPr>
              <a:t>المجهولة </a:t>
            </a:r>
            <a:r>
              <a:rPr lang="ar-SA" sz="2400" dirty="0" err="1">
                <a:solidFill>
                  <a:prstClr val="black"/>
                </a:solidFill>
              </a:rPr>
              <a:t>.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6" name="مربع نص 75">
            <a:hlinkClick r:id="rId4" action="ppaction://hlinksldjump"/>
          </p:cNvPr>
          <p:cNvSpPr txBox="1"/>
          <p:nvPr/>
        </p:nvSpPr>
        <p:spPr>
          <a:xfrm>
            <a:off x="1979712" y="3140968"/>
            <a:ext cx="26642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2/ </a:t>
            </a:r>
            <a:r>
              <a:rPr lang="ar-SA" sz="2400" b="1" dirty="0">
                <a:solidFill>
                  <a:prstClr val="black"/>
                </a:solidFill>
              </a:rPr>
              <a:t>أحدد العلاقة بين الزوايا </a:t>
            </a:r>
            <a:r>
              <a:rPr lang="ar-SA" sz="2400" b="1" dirty="0" err="1">
                <a:solidFill>
                  <a:prstClr val="black"/>
                </a:solidFill>
              </a:rPr>
              <a:t>الناتجه</a:t>
            </a:r>
            <a:r>
              <a:rPr lang="ar-SA" sz="2400" b="1" dirty="0">
                <a:solidFill>
                  <a:prstClr val="black"/>
                </a:solidFill>
              </a:rPr>
              <a:t> عن قطع مستقيم لمستقيمين </a:t>
            </a:r>
            <a:r>
              <a:rPr lang="ar-SA" sz="2400" b="1" dirty="0" err="1">
                <a:solidFill>
                  <a:prstClr val="black"/>
                </a:solidFill>
              </a:rPr>
              <a:t>متوازيين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97" name="مستطيل 96"/>
          <p:cNvSpPr/>
          <p:nvPr/>
        </p:nvSpPr>
        <p:spPr>
          <a:xfrm>
            <a:off x="1115616" y="2204864"/>
            <a:ext cx="7272808" cy="3312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6156176" y="2492896"/>
            <a:ext cx="1368152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المستقيم</a:t>
            </a:r>
            <a:r>
              <a:rPr lang="ar-SA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4067944" y="2492896"/>
            <a:ext cx="1584176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نصف المستقيم </a:t>
            </a:r>
            <a:r>
              <a:rPr lang="ar-SA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1619672" y="2492896"/>
            <a:ext cx="1728192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القطعة مستقيم</a:t>
            </a:r>
            <a:r>
              <a:rPr lang="ar-SA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02" name="رابط كسهم مستقيم 101"/>
          <p:cNvCxnSpPr/>
          <p:nvPr/>
        </p:nvCxnSpPr>
        <p:spPr>
          <a:xfrm>
            <a:off x="6372200" y="4149080"/>
            <a:ext cx="1944216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كسهم مستقيم 102"/>
          <p:cNvCxnSpPr/>
          <p:nvPr/>
        </p:nvCxnSpPr>
        <p:spPr>
          <a:xfrm>
            <a:off x="4139952" y="4149080"/>
            <a:ext cx="1537121" cy="0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كسهم مستقيم 105"/>
          <p:cNvCxnSpPr/>
          <p:nvPr/>
        </p:nvCxnSpPr>
        <p:spPr>
          <a:xfrm>
            <a:off x="1691680" y="4149080"/>
            <a:ext cx="1537121" cy="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مجموعة 107"/>
          <p:cNvGrpSpPr/>
          <p:nvPr/>
        </p:nvGrpSpPr>
        <p:grpSpPr>
          <a:xfrm>
            <a:off x="4499992" y="4509120"/>
            <a:ext cx="1048037" cy="576064"/>
            <a:chOff x="4139952" y="3645024"/>
            <a:chExt cx="1080120" cy="576064"/>
          </a:xfrm>
        </p:grpSpPr>
        <p:cxnSp>
          <p:nvCxnSpPr>
            <p:cNvPr id="110" name="رابط كسهم مستقيم 109"/>
            <p:cNvCxnSpPr/>
            <p:nvPr/>
          </p:nvCxnSpPr>
          <p:spPr>
            <a:xfrm>
              <a:off x="4139952" y="4221088"/>
              <a:ext cx="108012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رابط كسهم مستقيم 110"/>
            <p:cNvCxnSpPr/>
            <p:nvPr/>
          </p:nvCxnSpPr>
          <p:spPr>
            <a:xfrm flipV="1">
              <a:off x="4139952" y="3645024"/>
              <a:ext cx="936104" cy="57606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مجموعة 112"/>
          <p:cNvGrpSpPr/>
          <p:nvPr/>
        </p:nvGrpSpPr>
        <p:grpSpPr>
          <a:xfrm>
            <a:off x="1907704" y="4365104"/>
            <a:ext cx="1537121" cy="792088"/>
            <a:chOff x="1547664" y="3501008"/>
            <a:chExt cx="1584176" cy="792088"/>
          </a:xfrm>
        </p:grpSpPr>
        <p:grpSp>
          <p:nvGrpSpPr>
            <p:cNvPr id="115" name="مجموعة 32"/>
            <p:cNvGrpSpPr/>
            <p:nvPr/>
          </p:nvGrpSpPr>
          <p:grpSpPr>
            <a:xfrm>
              <a:off x="1547664" y="3501008"/>
              <a:ext cx="1584176" cy="792088"/>
              <a:chOff x="1547664" y="3501008"/>
              <a:chExt cx="1584176" cy="792088"/>
            </a:xfrm>
          </p:grpSpPr>
          <p:cxnSp>
            <p:nvCxnSpPr>
              <p:cNvPr id="117" name="رابط كسهم مستقيم 116"/>
              <p:cNvCxnSpPr/>
              <p:nvPr/>
            </p:nvCxnSpPr>
            <p:spPr>
              <a:xfrm>
                <a:off x="2339752" y="3501008"/>
                <a:ext cx="792088" cy="792088"/>
              </a:xfrm>
              <a:prstGeom prst="straightConnector1">
                <a:avLst/>
              </a:prstGeom>
              <a:ln w="381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رابط كسهم مستقيم 117"/>
              <p:cNvCxnSpPr/>
              <p:nvPr/>
            </p:nvCxnSpPr>
            <p:spPr>
              <a:xfrm flipV="1">
                <a:off x="1547664" y="3501008"/>
                <a:ext cx="792088" cy="792088"/>
              </a:xfrm>
              <a:prstGeom prst="straightConnector1">
                <a:avLst/>
              </a:prstGeom>
              <a:ln w="381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رابط كسهم مستقيم 115"/>
            <p:cNvCxnSpPr/>
            <p:nvPr/>
          </p:nvCxnSpPr>
          <p:spPr>
            <a:xfrm>
              <a:off x="1547664" y="4293096"/>
              <a:ext cx="1584176" cy="0"/>
            </a:xfrm>
            <a:prstGeom prst="straightConnector1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22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79191E-6 C 0.0276 0.06012 0.05538 0.12046 0.06684 0.144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9191E-6 C -3.61111E-6 -1.79191E-6 0.00382 0.07237 0.00799 0.1447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2139E-6 C -2.77778E-7 0.00023 0.00781 0.06382 0.01597 0.129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6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2709 -0.00231 -0.054 -0.00439 " pathEditMode="relative" ptsTypes="aA">
                                      <p:cBhvr>
                                        <p:cTn id="30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24855E-7 C 2.22222E-6 9.24855E-7 -0.02622 -0.00116 -0.05226 -0.00208 " pathEditMode="relative" ptsTypes="aA">
                                      <p:cBhvr>
                                        <p:cTn id="32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8" grpId="0"/>
      <p:bldP spid="8" grpId="1"/>
      <p:bldP spid="24" grpId="0"/>
      <p:bldP spid="42" grpId="0"/>
      <p:bldP spid="44" grpId="0"/>
      <p:bldP spid="53" grpId="0"/>
      <p:bldP spid="47" grpId="0" animBg="1"/>
      <p:bldP spid="47" grpId="1" animBg="1"/>
      <p:bldP spid="59" grpId="0"/>
      <p:bldP spid="61" grpId="0" animBg="1"/>
      <p:bldP spid="61" grpId="1" animBg="1"/>
      <p:bldP spid="79" grpId="0" animBg="1"/>
      <p:bldP spid="87" grpId="0"/>
      <p:bldP spid="88" grpId="0"/>
      <p:bldP spid="89" grpId="0"/>
      <p:bldP spid="104" grpId="0"/>
      <p:bldP spid="104" grpId="1"/>
      <p:bldP spid="105" grpId="0"/>
      <p:bldP spid="139" grpId="0"/>
      <p:bldP spid="145" grpId="0"/>
      <p:bldP spid="145" grpId="1"/>
      <p:bldP spid="72" grpId="0" animBg="1"/>
      <p:bldP spid="72" grpId="1" animBg="1"/>
      <p:bldP spid="75" grpId="0"/>
      <p:bldP spid="76" grpId="0"/>
      <p:bldP spid="97" grpId="0" animBg="1"/>
      <p:bldP spid="97" grpId="1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-450304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ar-SA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K-W-L</a:t>
            </a:r>
            <a:endParaRPr lang="ar-SA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</p:nvPr>
        </p:nvGraphicFramePr>
        <p:xfrm>
          <a:off x="251520" y="692696"/>
          <a:ext cx="8568952" cy="597666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419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34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ماذا أعرف </a:t>
                      </a: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ماذا أريد أن أتعلم</a:t>
                      </a: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ماذا</a:t>
                      </a:r>
                      <a:r>
                        <a:rPr lang="ar-SA" sz="3200" baseline="0" dirty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تعلمت</a:t>
                      </a:r>
                      <a:endParaRPr lang="ar-SA" sz="3200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322">
                <a:tc>
                  <a:txBody>
                    <a:bodyPr/>
                    <a:lstStyle/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83571" marR="83571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6228184" y="1412776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>
                <a:solidFill>
                  <a:srgbClr val="0070C0"/>
                </a:solidFill>
              </a:rPr>
              <a:t>أنواع الزوايا </a:t>
            </a:r>
          </a:p>
        </p:txBody>
      </p:sp>
      <p:grpSp>
        <p:nvGrpSpPr>
          <p:cNvPr id="3" name="مجموعة 17"/>
          <p:cNvGrpSpPr/>
          <p:nvPr/>
        </p:nvGrpSpPr>
        <p:grpSpPr>
          <a:xfrm>
            <a:off x="6084168" y="1412776"/>
            <a:ext cx="864096" cy="432048"/>
            <a:chOff x="6516216" y="4509120"/>
            <a:chExt cx="864096" cy="432048"/>
          </a:xfrm>
        </p:grpSpPr>
        <p:cxnSp>
          <p:nvCxnSpPr>
            <p:cNvPr id="12" name="رابط كسهم مستقيم 11"/>
            <p:cNvCxnSpPr/>
            <p:nvPr/>
          </p:nvCxnSpPr>
          <p:spPr>
            <a:xfrm flipH="1">
              <a:off x="6516216" y="4941168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كسهم مستقيم 14"/>
            <p:cNvCxnSpPr/>
            <p:nvPr/>
          </p:nvCxnSpPr>
          <p:spPr>
            <a:xfrm flipH="1" flipV="1">
              <a:off x="6804248" y="4509120"/>
              <a:ext cx="5760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مجموعة 24"/>
          <p:cNvGrpSpPr/>
          <p:nvPr/>
        </p:nvGrpSpPr>
        <p:grpSpPr>
          <a:xfrm>
            <a:off x="6516216" y="2060848"/>
            <a:ext cx="936104" cy="432048"/>
            <a:chOff x="7740352" y="4509120"/>
            <a:chExt cx="936104" cy="432048"/>
          </a:xfrm>
        </p:grpSpPr>
        <p:cxnSp>
          <p:nvCxnSpPr>
            <p:cNvPr id="20" name="رابط كسهم مستقيم 19"/>
            <p:cNvCxnSpPr/>
            <p:nvPr/>
          </p:nvCxnSpPr>
          <p:spPr>
            <a:xfrm flipH="1">
              <a:off x="7740352" y="4941168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رابط كسهم مستقيم 22"/>
            <p:cNvCxnSpPr/>
            <p:nvPr/>
          </p:nvCxnSpPr>
          <p:spPr>
            <a:xfrm flipV="1">
              <a:off x="8388424" y="4509120"/>
              <a:ext cx="28803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مجموعة 29"/>
          <p:cNvGrpSpPr/>
          <p:nvPr/>
        </p:nvGrpSpPr>
        <p:grpSpPr>
          <a:xfrm>
            <a:off x="7596336" y="1916832"/>
            <a:ext cx="792088" cy="576064"/>
            <a:chOff x="6228184" y="5013176"/>
            <a:chExt cx="792088" cy="576064"/>
          </a:xfrm>
        </p:grpSpPr>
        <p:cxnSp>
          <p:nvCxnSpPr>
            <p:cNvPr id="27" name="رابط كسهم مستقيم 26"/>
            <p:cNvCxnSpPr/>
            <p:nvPr/>
          </p:nvCxnSpPr>
          <p:spPr>
            <a:xfrm flipH="1">
              <a:off x="6228184" y="5589240"/>
              <a:ext cx="792088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رابط كسهم مستقيم 28"/>
            <p:cNvCxnSpPr/>
            <p:nvPr/>
          </p:nvCxnSpPr>
          <p:spPr>
            <a:xfrm flipV="1">
              <a:off x="7020272" y="5013176"/>
              <a:ext cx="0" cy="57606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2" name="رابط كسهم مستقيم 31"/>
          <p:cNvCxnSpPr/>
          <p:nvPr/>
        </p:nvCxnSpPr>
        <p:spPr>
          <a:xfrm flipH="1">
            <a:off x="4860032" y="2492896"/>
            <a:ext cx="1296144" cy="0"/>
          </a:xfrm>
          <a:prstGeom prst="straightConnector1">
            <a:avLst/>
          </a:prstGeom>
          <a:ln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6444208" y="2564904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>
                <a:solidFill>
                  <a:srgbClr val="0070C0"/>
                </a:solidFill>
              </a:rPr>
              <a:t>أزواج الزوايا خاصة</a:t>
            </a:r>
          </a:p>
        </p:txBody>
      </p:sp>
      <p:grpSp>
        <p:nvGrpSpPr>
          <p:cNvPr id="7" name="مجموعة 51"/>
          <p:cNvGrpSpPr/>
          <p:nvPr/>
        </p:nvGrpSpPr>
        <p:grpSpPr>
          <a:xfrm>
            <a:off x="6444208" y="2996952"/>
            <a:ext cx="1656184" cy="864096"/>
            <a:chOff x="6516216" y="4437112"/>
            <a:chExt cx="1656184" cy="864096"/>
          </a:xfrm>
        </p:grpSpPr>
        <p:cxnSp>
          <p:nvCxnSpPr>
            <p:cNvPr id="25" name="رابط كسهم مستقيم 24"/>
            <p:cNvCxnSpPr/>
            <p:nvPr/>
          </p:nvCxnSpPr>
          <p:spPr>
            <a:xfrm flipH="1" flipV="1">
              <a:off x="6588224" y="4437112"/>
              <a:ext cx="1512168" cy="864096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رابط كسهم مستقيم 25"/>
            <p:cNvCxnSpPr/>
            <p:nvPr/>
          </p:nvCxnSpPr>
          <p:spPr>
            <a:xfrm flipH="1">
              <a:off x="6516216" y="4509120"/>
              <a:ext cx="1656184" cy="720080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2" name="مربع نص 41"/>
          <p:cNvSpPr txBox="1"/>
          <p:nvPr/>
        </p:nvSpPr>
        <p:spPr>
          <a:xfrm>
            <a:off x="7380312" y="3284984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6732240" y="3212976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7092280" y="3573016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7092280" y="2996952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4572000" y="2708920"/>
            <a:ext cx="16561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زاويتان متقابلتان بالرأس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429000"/>
            <a:ext cx="368424" cy="57606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مجموعة 61"/>
          <p:cNvGrpSpPr/>
          <p:nvPr/>
        </p:nvGrpSpPr>
        <p:grpSpPr>
          <a:xfrm>
            <a:off x="6300192" y="4221088"/>
            <a:ext cx="2016224" cy="576064"/>
            <a:chOff x="6300192" y="4221088"/>
            <a:chExt cx="2016224" cy="576064"/>
          </a:xfrm>
        </p:grpSpPr>
        <p:cxnSp>
          <p:nvCxnSpPr>
            <p:cNvPr id="55" name="رابط كسهم مستقيم 54"/>
            <p:cNvCxnSpPr/>
            <p:nvPr/>
          </p:nvCxnSpPr>
          <p:spPr>
            <a:xfrm flipH="1">
              <a:off x="7164288" y="4221088"/>
              <a:ext cx="792088" cy="576064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رابط كسهم مستقيم 55"/>
            <p:cNvCxnSpPr/>
            <p:nvPr/>
          </p:nvCxnSpPr>
          <p:spPr>
            <a:xfrm flipH="1">
              <a:off x="6300192" y="4797152"/>
              <a:ext cx="2016224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4" name="مستطيل 63"/>
          <p:cNvSpPr/>
          <p:nvPr/>
        </p:nvSpPr>
        <p:spPr>
          <a:xfrm>
            <a:off x="7380312" y="4221088"/>
            <a:ext cx="4320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  <a:p>
            <a:pPr algn="ctr"/>
            <a:r>
              <a:rPr lang="ar-SA" sz="2400" dirty="0">
                <a:solidFill>
                  <a:srgbClr val="E9E5DC">
                    <a:lumMod val="10000"/>
                  </a:srgbClr>
                </a:solidFill>
              </a:rPr>
              <a:t>5</a:t>
            </a:r>
          </a:p>
        </p:txBody>
      </p:sp>
      <p:sp>
        <p:nvSpPr>
          <p:cNvPr id="65" name="مستطيل 64"/>
          <p:cNvSpPr/>
          <p:nvPr/>
        </p:nvSpPr>
        <p:spPr>
          <a:xfrm>
            <a:off x="6804248" y="4221088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  <a:p>
            <a:pPr algn="ctr"/>
            <a:r>
              <a:rPr lang="ar-SA" sz="2400" dirty="0">
                <a:solidFill>
                  <a:srgbClr val="E9E5DC">
                    <a:lumMod val="10000"/>
                  </a:srgbClr>
                </a:solidFill>
              </a:rPr>
              <a:t>6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4716016" y="4005064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زاويتان متجاورتان </a:t>
            </a:r>
          </a:p>
        </p:txBody>
      </p:sp>
      <p:sp>
        <p:nvSpPr>
          <p:cNvPr id="74" name="مربع نص 73"/>
          <p:cNvSpPr txBox="1"/>
          <p:nvPr/>
        </p:nvSpPr>
        <p:spPr>
          <a:xfrm>
            <a:off x="4355976" y="4336068"/>
            <a:ext cx="2088232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err="1">
                <a:solidFill>
                  <a:srgbClr val="D34817">
                    <a:lumMod val="75000"/>
                  </a:srgbClr>
                </a:solidFill>
              </a:rPr>
              <a:t>مجموعهما </a:t>
            </a:r>
            <a:r>
              <a:rPr lang="ar-SA" sz="2000" b="1" u="sng" dirty="0">
                <a:solidFill>
                  <a:srgbClr val="D34817">
                    <a:lumMod val="75000"/>
                  </a:srgbClr>
                </a:solidFill>
              </a:rPr>
              <a:t>= 180</a:t>
            </a:r>
          </a:p>
          <a:p>
            <a:endParaRPr lang="ar-SA" b="1" dirty="0">
              <a:solidFill>
                <a:prstClr val="black"/>
              </a:solidFill>
            </a:endParaRPr>
          </a:p>
        </p:txBody>
      </p:sp>
      <p:grpSp>
        <p:nvGrpSpPr>
          <p:cNvPr id="10" name="مجموعة 85"/>
          <p:cNvGrpSpPr/>
          <p:nvPr/>
        </p:nvGrpSpPr>
        <p:grpSpPr>
          <a:xfrm>
            <a:off x="7092280" y="5229200"/>
            <a:ext cx="1152128" cy="1008112"/>
            <a:chOff x="7092280" y="5805264"/>
            <a:chExt cx="792088" cy="720080"/>
          </a:xfrm>
        </p:grpSpPr>
        <p:grpSp>
          <p:nvGrpSpPr>
            <p:cNvPr id="11" name="مجموعة 29"/>
            <p:cNvGrpSpPr/>
            <p:nvPr/>
          </p:nvGrpSpPr>
          <p:grpSpPr>
            <a:xfrm flipH="1">
              <a:off x="7092280" y="5805264"/>
              <a:ext cx="792088" cy="720080"/>
              <a:chOff x="6228184" y="5013176"/>
              <a:chExt cx="792088" cy="576064"/>
            </a:xfrm>
          </p:grpSpPr>
          <p:cxnSp>
            <p:nvCxnSpPr>
              <p:cNvPr id="81" name="رابط كسهم مستقيم 80"/>
              <p:cNvCxnSpPr/>
              <p:nvPr/>
            </p:nvCxnSpPr>
            <p:spPr>
              <a:xfrm flipH="1">
                <a:off x="6228184" y="5589240"/>
                <a:ext cx="79208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رابط كسهم مستقيم 81"/>
              <p:cNvCxnSpPr/>
              <p:nvPr/>
            </p:nvCxnSpPr>
            <p:spPr>
              <a:xfrm flipV="1">
                <a:off x="7020272" y="5013176"/>
                <a:ext cx="0" cy="576064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83" name="رابط كسهم مستقيم 82"/>
            <p:cNvCxnSpPr/>
            <p:nvPr/>
          </p:nvCxnSpPr>
          <p:spPr>
            <a:xfrm flipH="1">
              <a:off x="7092280" y="5877272"/>
              <a:ext cx="576064" cy="64807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</p:spPr>
      </p:pic>
      <p:sp>
        <p:nvSpPr>
          <p:cNvPr id="47" name="مستطيل 46"/>
          <p:cNvSpPr/>
          <p:nvPr/>
        </p:nvSpPr>
        <p:spPr>
          <a:xfrm>
            <a:off x="8172400" y="22768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58" name="رابط مستقيم 57"/>
          <p:cNvCxnSpPr/>
          <p:nvPr/>
        </p:nvCxnSpPr>
        <p:spPr>
          <a:xfrm flipH="1">
            <a:off x="4788024" y="4005064"/>
            <a:ext cx="3888432" cy="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3923928" y="4653136"/>
            <a:ext cx="20882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D34817">
                    <a:lumMod val="75000"/>
                  </a:srgbClr>
                </a:solidFill>
              </a:rPr>
              <a:t>متكاملتان</a:t>
            </a:r>
          </a:p>
          <a:p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7164288" y="5589240"/>
            <a:ext cx="2880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prstClr val="black"/>
                </a:solidFill>
              </a:rPr>
              <a:t>7</a:t>
            </a:r>
            <a:endParaRPr lang="en-US" sz="2000" dirty="0">
              <a:solidFill>
                <a:prstClr val="black"/>
              </a:solidFill>
            </a:endParaRPr>
          </a:p>
          <a:p>
            <a:endParaRPr lang="ar-SA" sz="2000" dirty="0">
              <a:solidFill>
                <a:prstClr val="black"/>
              </a:solidFill>
            </a:endParaRPr>
          </a:p>
        </p:txBody>
      </p:sp>
      <p:cxnSp>
        <p:nvCxnSpPr>
          <p:cNvPr id="73" name="رابط مستقيم 72"/>
          <p:cNvCxnSpPr/>
          <p:nvPr/>
        </p:nvCxnSpPr>
        <p:spPr>
          <a:xfrm flipH="1">
            <a:off x="4860032" y="5157192"/>
            <a:ext cx="3600400" cy="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مستطيل 78"/>
          <p:cNvSpPr/>
          <p:nvPr/>
        </p:nvSpPr>
        <p:spPr>
          <a:xfrm>
            <a:off x="7092280" y="6021288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4" name="مربع نص 83"/>
          <p:cNvSpPr txBox="1"/>
          <p:nvPr/>
        </p:nvSpPr>
        <p:spPr>
          <a:xfrm>
            <a:off x="4860032" y="5229200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زاويتان متجاورتان 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5436096" y="5661248"/>
            <a:ext cx="1368152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err="1">
                <a:solidFill>
                  <a:srgbClr val="D34817">
                    <a:lumMod val="75000"/>
                  </a:srgbClr>
                </a:solidFill>
              </a:rPr>
              <a:t>مجموعهما =</a:t>
            </a:r>
            <a:endParaRPr lang="ar-SA" sz="2000" b="1" u="sng" dirty="0">
              <a:solidFill>
                <a:srgbClr val="D34817">
                  <a:lumMod val="75000"/>
                </a:srgbClr>
              </a:solidFill>
            </a:endParaRPr>
          </a:p>
          <a:p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4932040" y="5661248"/>
            <a:ext cx="7920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prstClr val="black"/>
                </a:solidFill>
                <a:cs typeface="Al-KsorZulfiMath" pitchFamily="2" charset="-78"/>
              </a:rPr>
              <a:t> </a:t>
            </a:r>
            <a:r>
              <a:rPr lang="ar-SA" sz="2400" dirty="0">
                <a:solidFill>
                  <a:srgbClr val="C00000"/>
                </a:solidFill>
              </a:rPr>
              <a:t>90</a:t>
            </a:r>
            <a:r>
              <a:rPr lang="ar-SA" sz="2000" dirty="0">
                <a:solidFill>
                  <a:srgbClr val="C00000"/>
                </a:solidFill>
              </a:rPr>
              <a:t> ْ</a:t>
            </a:r>
            <a:endParaRPr lang="en-US" sz="3600" dirty="0">
              <a:solidFill>
                <a:srgbClr val="C00000"/>
              </a:solidFill>
            </a:endParaRPr>
          </a:p>
          <a:p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6795864" y="5837202"/>
            <a:ext cx="9444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89" name="مربع نص 88"/>
          <p:cNvSpPr txBox="1"/>
          <p:nvPr/>
        </p:nvSpPr>
        <p:spPr>
          <a:xfrm>
            <a:off x="4427984" y="6021288"/>
            <a:ext cx="20882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0070C0"/>
                </a:solidFill>
              </a:rPr>
              <a:t>متتامتان</a:t>
            </a:r>
          </a:p>
          <a:p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75" name="مربع نص 74">
            <a:hlinkClick r:id="" action="ppaction://noaction"/>
          </p:cNvPr>
          <p:cNvSpPr txBox="1"/>
          <p:nvPr/>
        </p:nvSpPr>
        <p:spPr>
          <a:xfrm>
            <a:off x="2339752" y="1628800"/>
            <a:ext cx="22322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1/ إيجاد قياس الزاوية </a:t>
            </a:r>
            <a:r>
              <a:rPr lang="ar-SA" sz="2800" b="1" dirty="0" err="1">
                <a:solidFill>
                  <a:prstClr val="black"/>
                </a:solidFill>
              </a:rPr>
              <a:t>المجهولة </a:t>
            </a:r>
            <a:r>
              <a:rPr lang="ar-SA" sz="2400" dirty="0" err="1">
                <a:solidFill>
                  <a:prstClr val="black"/>
                </a:solidFill>
              </a:rPr>
              <a:t>.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6" name="مربع نص 75">
            <a:hlinkClick r:id="rId4" action="ppaction://hlinksldjump"/>
          </p:cNvPr>
          <p:cNvSpPr txBox="1"/>
          <p:nvPr/>
        </p:nvSpPr>
        <p:spPr>
          <a:xfrm>
            <a:off x="2051720" y="2852936"/>
            <a:ext cx="26642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2/ </a:t>
            </a:r>
            <a:r>
              <a:rPr lang="ar-SA" sz="2400" b="1" dirty="0">
                <a:solidFill>
                  <a:prstClr val="black"/>
                </a:solidFill>
              </a:rPr>
              <a:t>أحدد العلاقة بين الزوايا </a:t>
            </a:r>
            <a:r>
              <a:rPr lang="ar-SA" sz="2400" b="1" dirty="0" err="1">
                <a:solidFill>
                  <a:prstClr val="black"/>
                </a:solidFill>
              </a:rPr>
              <a:t>الناتجه</a:t>
            </a:r>
            <a:r>
              <a:rPr lang="ar-SA" sz="2400" b="1" dirty="0">
                <a:solidFill>
                  <a:prstClr val="black"/>
                </a:solidFill>
              </a:rPr>
              <a:t> عن قطع مستقيم لمستقيمين </a:t>
            </a:r>
            <a:r>
              <a:rPr lang="ar-SA" sz="2400" b="1" dirty="0" err="1">
                <a:solidFill>
                  <a:prstClr val="black"/>
                </a:solidFill>
              </a:rPr>
              <a:t>متوازيين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61" name="مستطيل مستدير الزوايا 60">
            <a:hlinkClick r:id="" action="ppaction://noaction"/>
          </p:cNvPr>
          <p:cNvSpPr/>
          <p:nvPr/>
        </p:nvSpPr>
        <p:spPr>
          <a:xfrm>
            <a:off x="251520" y="6237312"/>
            <a:ext cx="57606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prstClr val="white"/>
                </a:solidFill>
              </a:rPr>
              <a:t>21</a:t>
            </a:r>
          </a:p>
        </p:txBody>
      </p:sp>
      <p:sp>
        <p:nvSpPr>
          <p:cNvPr id="60" name="نجمة مكونة من 10 نقاط 59">
            <a:hlinkClick r:id="rId5" action="ppaction://hlinkpres?slideindex=20&amp;slidetitle=التقويم"/>
          </p:cNvPr>
          <p:cNvSpPr/>
          <p:nvPr/>
        </p:nvSpPr>
        <p:spPr>
          <a:xfrm>
            <a:off x="500034" y="5143512"/>
            <a:ext cx="428628" cy="64294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0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170DE373-DE3C-2E16-B66B-13FDD1E04A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262" y="1018810"/>
            <a:ext cx="6638925" cy="5511860"/>
          </a:xfrm>
          <a:prstGeom prst="rect">
            <a:avLst/>
          </a:prstGeom>
        </p:spPr>
      </p:pic>
      <p:pic>
        <p:nvPicPr>
          <p:cNvPr id="10" name="图片 9" descr="图片包含 游戏机, 食物, 灯光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41578" r="43198"/>
          <a:stretch>
            <a:fillRect/>
          </a:stretch>
        </p:blipFill>
        <p:spPr>
          <a:xfrm>
            <a:off x="7270599" y="37561"/>
            <a:ext cx="1807907" cy="1633349"/>
          </a:xfrm>
          <a:custGeom>
            <a:avLst/>
            <a:gdLst>
              <a:gd name="connsiteX0" fmla="*/ 0 w 2410542"/>
              <a:gd name="connsiteY0" fmla="*/ 0 h 2177798"/>
              <a:gd name="connsiteX1" fmla="*/ 2410542 w 2410542"/>
              <a:gd name="connsiteY1" fmla="*/ 0 h 2177798"/>
              <a:gd name="connsiteX2" fmla="*/ 2410542 w 2410542"/>
              <a:gd name="connsiteY2" fmla="*/ 2177798 h 2177798"/>
              <a:gd name="connsiteX3" fmla="*/ 0 w 2410542"/>
              <a:gd name="connsiteY3" fmla="*/ 2177798 h 217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542" h="2177798">
                <a:moveTo>
                  <a:pt x="0" y="0"/>
                </a:moveTo>
                <a:lnTo>
                  <a:pt x="2410542" y="0"/>
                </a:lnTo>
                <a:lnTo>
                  <a:pt x="2410542" y="2177798"/>
                </a:lnTo>
                <a:lnTo>
                  <a:pt x="0" y="2177798"/>
                </a:lnTo>
                <a:close/>
              </a:path>
            </a:pathLst>
          </a:custGeom>
        </p:spPr>
      </p:pic>
      <p:pic>
        <p:nvPicPr>
          <p:cNvPr id="8" name="图片 7" descr="黑白色的鸡蛋&#10;&#10;中度可信度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64614" r="35967" b="4562"/>
          <a:stretch>
            <a:fillRect/>
          </a:stretch>
        </p:blipFill>
        <p:spPr>
          <a:xfrm>
            <a:off x="6104770" y="30788"/>
            <a:ext cx="2880781" cy="1098203"/>
          </a:xfrm>
          <a:custGeom>
            <a:avLst/>
            <a:gdLst>
              <a:gd name="connsiteX0" fmla="*/ 0 w 3841041"/>
              <a:gd name="connsiteY0" fmla="*/ 0 h 1464271"/>
              <a:gd name="connsiteX1" fmla="*/ 3841041 w 3841041"/>
              <a:gd name="connsiteY1" fmla="*/ 0 h 1464271"/>
              <a:gd name="connsiteX2" fmla="*/ 3841041 w 3841041"/>
              <a:gd name="connsiteY2" fmla="*/ 1464271 h 1464271"/>
              <a:gd name="connsiteX3" fmla="*/ 0 w 3841041"/>
              <a:gd name="connsiteY3" fmla="*/ 1464271 h 146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1041" h="1464271">
                <a:moveTo>
                  <a:pt x="0" y="0"/>
                </a:moveTo>
                <a:lnTo>
                  <a:pt x="3841041" y="0"/>
                </a:lnTo>
                <a:lnTo>
                  <a:pt x="3841041" y="1464271"/>
                </a:lnTo>
                <a:lnTo>
                  <a:pt x="0" y="1464271"/>
                </a:lnTo>
                <a:close/>
              </a:path>
            </a:pathLst>
          </a:custGeom>
        </p:spPr>
      </p:pic>
      <p:pic>
        <p:nvPicPr>
          <p:cNvPr id="20" name="图片 19" descr="图片包含 游戏机, 食物, 灯光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r="27631" b="36440"/>
          <a:stretch>
            <a:fillRect/>
          </a:stretch>
        </p:blipFill>
        <p:spPr>
          <a:xfrm>
            <a:off x="0" y="5519045"/>
            <a:ext cx="1919879" cy="1345294"/>
          </a:xfrm>
          <a:custGeom>
            <a:avLst/>
            <a:gdLst>
              <a:gd name="connsiteX0" fmla="*/ 0 w 2559838"/>
              <a:gd name="connsiteY0" fmla="*/ 0 h 1793725"/>
              <a:gd name="connsiteX1" fmla="*/ 2559838 w 2559838"/>
              <a:gd name="connsiteY1" fmla="*/ 0 h 1793725"/>
              <a:gd name="connsiteX2" fmla="*/ 2559838 w 2559838"/>
              <a:gd name="connsiteY2" fmla="*/ 1793725 h 1793725"/>
              <a:gd name="connsiteX3" fmla="*/ 0 w 2559838"/>
              <a:gd name="connsiteY3" fmla="*/ 1793725 h 17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838" h="1793725">
                <a:moveTo>
                  <a:pt x="0" y="0"/>
                </a:moveTo>
                <a:lnTo>
                  <a:pt x="2559838" y="0"/>
                </a:lnTo>
                <a:lnTo>
                  <a:pt x="2559838" y="1793725"/>
                </a:lnTo>
                <a:lnTo>
                  <a:pt x="0" y="1793725"/>
                </a:lnTo>
                <a:close/>
              </a:path>
            </a:pathLst>
          </a:custGeom>
        </p:spPr>
      </p:pic>
      <p:pic>
        <p:nvPicPr>
          <p:cNvPr id="34" name="图片 33" descr="徽标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48" t="6316" r="24902" b="38942"/>
          <a:stretch>
            <a:fillRect/>
          </a:stretch>
        </p:blipFill>
        <p:spPr>
          <a:xfrm>
            <a:off x="13622" y="5737218"/>
            <a:ext cx="1167640" cy="1046673"/>
          </a:xfrm>
          <a:custGeom>
            <a:avLst/>
            <a:gdLst>
              <a:gd name="connsiteX0" fmla="*/ 0 w 1723406"/>
              <a:gd name="connsiteY0" fmla="*/ 0 h 1544862"/>
              <a:gd name="connsiteX1" fmla="*/ 1723406 w 1723406"/>
              <a:gd name="connsiteY1" fmla="*/ 0 h 1544862"/>
              <a:gd name="connsiteX2" fmla="*/ 1723406 w 1723406"/>
              <a:gd name="connsiteY2" fmla="*/ 1544862 h 1544862"/>
              <a:gd name="connsiteX3" fmla="*/ 0 w 1723406"/>
              <a:gd name="connsiteY3" fmla="*/ 1544862 h 154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406" h="1544862">
                <a:moveTo>
                  <a:pt x="0" y="0"/>
                </a:moveTo>
                <a:lnTo>
                  <a:pt x="1723406" y="0"/>
                </a:lnTo>
                <a:lnTo>
                  <a:pt x="1723406" y="1544862"/>
                </a:lnTo>
                <a:lnTo>
                  <a:pt x="0" y="1544862"/>
                </a:lnTo>
                <a:close/>
              </a:path>
            </a:pathLst>
          </a:custGeom>
        </p:spPr>
      </p:pic>
      <p:pic>
        <p:nvPicPr>
          <p:cNvPr id="11" name="图片 10" descr="黑白色的鸡蛋&#10;&#10;中度可信度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508" r="28948" b="4562"/>
          <a:stretch>
            <a:fillRect/>
          </a:stretch>
        </p:blipFill>
        <p:spPr>
          <a:xfrm>
            <a:off x="1390479" y="322714"/>
            <a:ext cx="1288158" cy="1268789"/>
          </a:xfrm>
          <a:prstGeom prst="rect">
            <a:avLst/>
          </a:prstGeom>
        </p:spPr>
      </p:pic>
      <p:pic>
        <p:nvPicPr>
          <p:cNvPr id="21" name="图片 20" descr="图片包含 徽标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9" y="58085"/>
            <a:ext cx="641646" cy="36092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96" b="47924"/>
          <a:stretch>
            <a:fillRect/>
          </a:stretch>
        </p:blipFill>
        <p:spPr>
          <a:xfrm>
            <a:off x="6442197" y="5595867"/>
            <a:ext cx="2636309" cy="1191650"/>
          </a:xfrm>
          <a:custGeom>
            <a:avLst/>
            <a:gdLst>
              <a:gd name="connsiteX0" fmla="*/ 0 w 3515078"/>
              <a:gd name="connsiteY0" fmla="*/ 0 h 1588867"/>
              <a:gd name="connsiteX1" fmla="*/ 3515078 w 3515078"/>
              <a:gd name="connsiteY1" fmla="*/ 0 h 1588867"/>
              <a:gd name="connsiteX2" fmla="*/ 3515078 w 3515078"/>
              <a:gd name="connsiteY2" fmla="*/ 1588867 h 1588867"/>
              <a:gd name="connsiteX3" fmla="*/ 0 w 3515078"/>
              <a:gd name="connsiteY3" fmla="*/ 1588867 h 158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5078" h="1588867">
                <a:moveTo>
                  <a:pt x="0" y="0"/>
                </a:moveTo>
                <a:lnTo>
                  <a:pt x="3515078" y="0"/>
                </a:lnTo>
                <a:lnTo>
                  <a:pt x="3515078" y="1588867"/>
                </a:lnTo>
                <a:lnTo>
                  <a:pt x="0" y="1588867"/>
                </a:lnTo>
                <a:close/>
              </a:path>
            </a:pathLst>
          </a:custGeom>
        </p:spPr>
      </p:pic>
      <p:pic>
        <p:nvPicPr>
          <p:cNvPr id="33" name="图片 32" descr="徽标&#10;&#10;低可信度描述已自动生成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6316" r="24902" b="10877"/>
          <a:stretch>
            <a:fillRect/>
          </a:stretch>
        </p:blipFill>
        <p:spPr>
          <a:xfrm>
            <a:off x="662837" y="-147471"/>
            <a:ext cx="1509147" cy="15318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3EE98B7-1996-E75E-19C4-85D976D147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7284" y="1384391"/>
            <a:ext cx="2066925" cy="2619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A90FFAB-8D38-9846-CA2A-5EC214B957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6166" y="1549226"/>
            <a:ext cx="838200" cy="3619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7F1BCF7-347C-6916-6AB0-32F8002912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8990" y="2574841"/>
            <a:ext cx="857250" cy="4095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5C71B97-8A2F-2CFB-74B4-E0A8E3BA16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1436" y="1484514"/>
            <a:ext cx="2117493" cy="7611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5B46CCC-C81C-F838-0131-2ECF50ECC0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82938" y="2454925"/>
            <a:ext cx="1988520" cy="75279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E7C0E99-72F9-85D1-1CB6-B64ACCD5251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5667" y="3213715"/>
            <a:ext cx="4065732" cy="95568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D1E42BA-425A-FA8C-2ADB-6AC0C23BA1A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55101" y="4432027"/>
            <a:ext cx="3135734" cy="41515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B4428CB-8B37-C24D-B31A-E9A1FDE1028A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8915" y="5044923"/>
            <a:ext cx="4932484" cy="62135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C9F93F6-8A78-C3FC-A61E-F73BE69A49B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84066" y="5870909"/>
            <a:ext cx="5274272" cy="399285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00D835E-CC26-BB86-EE54-EE2B50B2EBA1}"/>
              </a:ext>
            </a:extLst>
          </p:cNvPr>
          <p:cNvSpPr txBox="1"/>
          <p:nvPr/>
        </p:nvSpPr>
        <p:spPr>
          <a:xfrm>
            <a:off x="35481" y="3537972"/>
            <a:ext cx="251539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600" b="1">
                <a:solidFill>
                  <a:srgbClr val="FF0AA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ق&lt;1</a:t>
            </a:r>
            <a:r>
              <a:rPr lang="ar-SA" sz="1600" b="1">
                <a:solidFill>
                  <a:srgbClr val="FF0AA4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</a:t>
            </a:r>
            <a:r>
              <a:rPr lang="ar-SA" sz="1600" b="1">
                <a:solidFill>
                  <a:srgbClr val="FF0A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120° , وَ ق&lt;3 = 120° , لأن كلا منهما تكمل &lt;4 ,</a:t>
            </a:r>
            <a:r>
              <a:rPr lang="ar-SA" sz="1600" b="1">
                <a:solidFill>
                  <a:srgbClr val="FF0AA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ق&lt;2</a:t>
            </a:r>
            <a:r>
              <a:rPr lang="ar-SA" sz="1600" b="1">
                <a:solidFill>
                  <a:srgbClr val="FF0AA4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</a:t>
            </a:r>
            <a:r>
              <a:rPr lang="ar-SA" sz="1600" b="1">
                <a:solidFill>
                  <a:srgbClr val="FF0A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60° لأنها تقابل&lt;4 بالرأس, </a:t>
            </a:r>
            <a:r>
              <a:rPr lang="ar-SA" sz="1600" b="1">
                <a:solidFill>
                  <a:srgbClr val="FF0AA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ق&lt;5</a:t>
            </a:r>
            <a:r>
              <a:rPr lang="ar-SA" sz="1600" b="1">
                <a:solidFill>
                  <a:srgbClr val="FF0AA4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</a:t>
            </a:r>
            <a:r>
              <a:rPr lang="ar-SA" sz="1600" b="1">
                <a:solidFill>
                  <a:srgbClr val="FF0A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120° وَ </a:t>
            </a:r>
            <a:r>
              <a:rPr lang="ar-SA" sz="1600" b="1">
                <a:solidFill>
                  <a:srgbClr val="FF0AA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ق&lt;7</a:t>
            </a:r>
            <a:r>
              <a:rPr lang="ar-SA" sz="1600" b="1">
                <a:solidFill>
                  <a:srgbClr val="FF0AA4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</a:t>
            </a:r>
            <a:r>
              <a:rPr lang="ar-SA" sz="1600" b="1">
                <a:solidFill>
                  <a:srgbClr val="FF0A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120° , لأنكلامنهماتكمل &lt;6,ق&lt;8=</a:t>
            </a:r>
            <a:r>
              <a:rPr lang="ar-SA" sz="1600" b="1">
                <a:solidFill>
                  <a:srgbClr val="FF0AA4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600" b="1">
                <a:solidFill>
                  <a:srgbClr val="FF0A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60° لأنها تقابل&lt;6 بالرأس.</a:t>
            </a:r>
            <a:endParaRPr lang="ar-SA" sz="1600" b="1">
              <a:solidFill>
                <a:srgbClr val="FF0AA4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EFB8B52-A78F-C9A5-6ED0-0D1A2D49A41E}"/>
              </a:ext>
            </a:extLst>
          </p:cNvPr>
          <p:cNvSpPr txBox="1"/>
          <p:nvPr/>
        </p:nvSpPr>
        <p:spPr>
          <a:xfrm>
            <a:off x="2981170" y="4545942"/>
            <a:ext cx="13739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FF0AA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يبدوان متوازيين.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593CC8D-7C4F-5A97-9501-0CB2CB4F11DF}"/>
              </a:ext>
            </a:extLst>
          </p:cNvPr>
          <p:cNvSpPr txBox="1"/>
          <p:nvPr/>
        </p:nvSpPr>
        <p:spPr>
          <a:xfrm>
            <a:off x="161421" y="5769806"/>
            <a:ext cx="20669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FF62C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تبدو الزاويتان المتجاورتان متكاملتين.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C4EF882-38A0-8309-E7C7-D49B5EFADDD4}"/>
              </a:ext>
            </a:extLst>
          </p:cNvPr>
          <p:cNvSpPr txBox="1"/>
          <p:nvPr/>
        </p:nvSpPr>
        <p:spPr>
          <a:xfrm>
            <a:off x="1531138" y="2662046"/>
            <a:ext cx="509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600" b="1">
                <a:solidFill>
                  <a:srgbClr val="FF0A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60°</a:t>
            </a:r>
            <a:endParaRPr lang="ar-SA" sz="1600" b="1">
              <a:solidFill>
                <a:srgbClr val="FF0AA4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1272E9-9109-467B-2748-669C33D04693}"/>
              </a:ext>
            </a:extLst>
          </p:cNvPr>
          <p:cNvSpPr txBox="1"/>
          <p:nvPr/>
        </p:nvSpPr>
        <p:spPr>
          <a:xfrm>
            <a:off x="1973484" y="2332418"/>
            <a:ext cx="509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600" b="1">
                <a:solidFill>
                  <a:srgbClr val="FF0A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60°</a:t>
            </a:r>
            <a:endParaRPr lang="ar-SA" sz="1600" b="1">
              <a:solidFill>
                <a:srgbClr val="FF0AA4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CA0232B-BF8E-F506-DC63-15F9A1A5D42A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2" grpId="0"/>
      <p:bldP spid="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613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E8FA"/>
      </a:accent1>
      <a:accent2>
        <a:srgbClr val="FF62C5"/>
      </a:accent2>
      <a:accent3>
        <a:srgbClr val="FEEE4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海外衬线复古01">
      <a:majorFont>
        <a:latin typeface="DM Serif Displa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62C5"/>
          </a:solidFill>
          <a:prstDash val="solid"/>
        </a:ln>
        <a:effectLst>
          <a:outerShdw blurRad="228600" dist="38100" dir="5400000" algn="t" rotWithShape="0">
            <a:srgbClr val="FF62C5">
              <a:alpha val="10000"/>
            </a:srgb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E8FA"/>
    </a:accent1>
    <a:accent2>
      <a:srgbClr val="FF62C5"/>
    </a:accent2>
    <a:accent3>
      <a:srgbClr val="FEEE4E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E8FA"/>
    </a:accent1>
    <a:accent2>
      <a:srgbClr val="FF62C5"/>
    </a:accent2>
    <a:accent3>
      <a:srgbClr val="FEEE4E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1888</Words>
  <Application>Microsoft Office PowerPoint</Application>
  <PresentationFormat>عرض على الشاشة (4:3)</PresentationFormat>
  <Paragraphs>623</Paragraphs>
  <Slides>39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18</vt:i4>
      </vt:variant>
      <vt:variant>
        <vt:lpstr>نسق</vt:lpstr>
      </vt:variant>
      <vt:variant>
        <vt:i4>15</vt:i4>
      </vt:variant>
      <vt:variant>
        <vt:lpstr>عناوين الشرائح</vt:lpstr>
      </vt:variant>
      <vt:variant>
        <vt:i4>39</vt:i4>
      </vt:variant>
    </vt:vector>
  </HeadingPairs>
  <TitlesOfParts>
    <vt:vector size="72" baseType="lpstr">
      <vt:lpstr>Aljazeera</vt:lpstr>
      <vt:lpstr>Arial</vt:lpstr>
      <vt:lpstr>AXtManalBLack</vt:lpstr>
      <vt:lpstr>Calibri</vt:lpstr>
      <vt:lpstr>Calibri Light</vt:lpstr>
      <vt:lpstr>djadli_Tachkili</vt:lpstr>
      <vt:lpstr>DM Serif Display</vt:lpstr>
      <vt:lpstr>Franklin Gothic Book</vt:lpstr>
      <vt:lpstr>GE Asifa Bold</vt:lpstr>
      <vt:lpstr>GE SS Text Bold</vt:lpstr>
      <vt:lpstr>Gilroy</vt:lpstr>
      <vt:lpstr>Lotus-Light</vt:lpstr>
      <vt:lpstr>Perpetua</vt:lpstr>
      <vt:lpstr>Times New Roman</vt:lpstr>
      <vt:lpstr>Traditional Arabic</vt:lpstr>
      <vt:lpstr>Trebuchet MS</vt:lpstr>
      <vt:lpstr>Wingdings 2</vt:lpstr>
      <vt:lpstr>Wingdings 3</vt:lpstr>
      <vt:lpstr>2_Facet</vt:lpstr>
      <vt:lpstr>1_Facet</vt:lpstr>
      <vt:lpstr>تصميم افتراضي</vt:lpstr>
      <vt:lpstr>1_تصميم افتراضي</vt:lpstr>
      <vt:lpstr>1_موازنة</vt:lpstr>
      <vt:lpstr>2_موازنة</vt:lpstr>
      <vt:lpstr>5_موازنة</vt:lpstr>
      <vt:lpstr>6_موازنة</vt:lpstr>
      <vt:lpstr>نسق Office</vt:lpstr>
      <vt:lpstr>Office 主题​​</vt:lpstr>
      <vt:lpstr>4_تصميم افتراضي</vt:lpstr>
      <vt:lpstr>Contents Slide Master</vt:lpstr>
      <vt:lpstr>8_نسق Office</vt:lpstr>
      <vt:lpstr>8_سمة Office</vt:lpstr>
      <vt:lpstr>موازنة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K-W-L</vt:lpstr>
      <vt:lpstr> K-W-L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لغة الرياضيات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علاقات الزوايا و المستقيمات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لا احد</dc:creator>
  <cp:lastModifiedBy>DELL</cp:lastModifiedBy>
  <cp:revision>288</cp:revision>
  <dcterms:created xsi:type="dcterms:W3CDTF">2019-11-23T07:45:38Z</dcterms:created>
  <dcterms:modified xsi:type="dcterms:W3CDTF">2023-12-07T18:03:00Z</dcterms:modified>
</cp:coreProperties>
</file>