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50" r:id="rId2"/>
    <p:sldMasterId id="2147483838" r:id="rId3"/>
    <p:sldMasterId id="2147483880" r:id="rId4"/>
    <p:sldMasterId id="2147483892" r:id="rId5"/>
    <p:sldMasterId id="2147483904" r:id="rId6"/>
    <p:sldMasterId id="2147483928" r:id="rId7"/>
    <p:sldMasterId id="2147484050" r:id="rId8"/>
    <p:sldMasterId id="2147484062" r:id="rId9"/>
    <p:sldMasterId id="2147484073" r:id="rId10"/>
    <p:sldMasterId id="2147484103" r:id="rId11"/>
    <p:sldMasterId id="2147484151" r:id="rId12"/>
    <p:sldMasterId id="2147484163" r:id="rId13"/>
  </p:sldMasterIdLst>
  <p:notesMasterIdLst>
    <p:notesMasterId r:id="rId44"/>
  </p:notesMasterIdLst>
  <p:sldIdLst>
    <p:sldId id="2570" r:id="rId14"/>
    <p:sldId id="2590" r:id="rId15"/>
    <p:sldId id="263" r:id="rId16"/>
    <p:sldId id="297" r:id="rId17"/>
    <p:sldId id="2453" r:id="rId18"/>
    <p:sldId id="2451" r:id="rId19"/>
    <p:sldId id="2569" r:id="rId20"/>
    <p:sldId id="2456" r:id="rId21"/>
    <p:sldId id="507" r:id="rId22"/>
    <p:sldId id="262" r:id="rId23"/>
    <p:sldId id="320" r:id="rId24"/>
    <p:sldId id="2576" r:id="rId25"/>
    <p:sldId id="2545" r:id="rId26"/>
    <p:sldId id="321" r:id="rId27"/>
    <p:sldId id="324" r:id="rId28"/>
    <p:sldId id="339" r:id="rId29"/>
    <p:sldId id="2544" r:id="rId30"/>
    <p:sldId id="340" r:id="rId31"/>
    <p:sldId id="341" r:id="rId32"/>
    <p:sldId id="299" r:id="rId33"/>
    <p:sldId id="2556" r:id="rId34"/>
    <p:sldId id="342" r:id="rId35"/>
    <p:sldId id="2557" r:id="rId36"/>
    <p:sldId id="276" r:id="rId37"/>
    <p:sldId id="2586" r:id="rId38"/>
    <p:sldId id="2584" r:id="rId39"/>
    <p:sldId id="2588" r:id="rId40"/>
    <p:sldId id="2585" r:id="rId41"/>
    <p:sldId id="2589" r:id="rId42"/>
    <p:sldId id="1134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4CC5872A-8623-4A0E-8D05-568DBEBE4E3B}">
          <p14:sldIdLst>
            <p14:sldId id="2570"/>
            <p14:sldId id="2590"/>
            <p14:sldId id="263"/>
            <p14:sldId id="297"/>
            <p14:sldId id="2453"/>
            <p14:sldId id="2451"/>
            <p14:sldId id="2569"/>
            <p14:sldId id="2456"/>
            <p14:sldId id="507"/>
            <p14:sldId id="262"/>
            <p14:sldId id="320"/>
            <p14:sldId id="2576"/>
            <p14:sldId id="2545"/>
            <p14:sldId id="321"/>
            <p14:sldId id="324"/>
            <p14:sldId id="339"/>
            <p14:sldId id="2544"/>
            <p14:sldId id="340"/>
            <p14:sldId id="341"/>
            <p14:sldId id="299"/>
            <p14:sldId id="2556"/>
            <p14:sldId id="342"/>
            <p14:sldId id="2557"/>
            <p14:sldId id="276"/>
            <p14:sldId id="2586"/>
            <p14:sldId id="2584"/>
            <p14:sldId id="2588"/>
            <p14:sldId id="2585"/>
            <p14:sldId id="2589"/>
            <p14:sldId id="11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66"/>
    <a:srgbClr val="FFCCFF"/>
    <a:srgbClr val="FF0066"/>
    <a:srgbClr val="FFE5FF"/>
    <a:srgbClr val="CCECFF"/>
    <a:srgbClr val="CCFF99"/>
    <a:srgbClr val="CC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412" autoAdjust="0"/>
    <p:restoredTop sz="95560" autoAdjust="0"/>
  </p:normalViewPr>
  <p:slideViewPr>
    <p:cSldViewPr>
      <p:cViewPr varScale="1">
        <p:scale>
          <a:sx n="82" d="100"/>
          <a:sy n="82" d="100"/>
        </p:scale>
        <p:origin x="14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817E58-838A-4FE7-BE13-875ABB2CEFCC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E35CEC-F31A-4E39-A6C8-C96D9FD021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69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r" defTabSz="6858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CBD31"/>
              </a:buClr>
              <a:buSzTx/>
              <a:buFont typeface="Wingdings 2"/>
              <a:buChar char=""/>
              <a:tabLst/>
              <a:defRPr/>
            </a:pPr>
            <a:r>
              <a:rPr kumimoji="0" lang="ar-SA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احترام آراء الآخرين</a:t>
            </a:r>
            <a:r>
              <a:rPr kumimoji="0" lang="ar-SA" sz="1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 –عدم تكرار الاجابات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الهدوءوتجنب الأحاديث الجانبية</a:t>
            </a: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 أثناء الشرح</a:t>
            </a:r>
            <a:endParaRPr kumimoji="0" lang="ar-SA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324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47CDE-DF6B-45C7-9352-558FAAAF7F75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Google Shape;270;p10:notes">
            <a:extLst>
              <a:ext uri="{FF2B5EF4-FFF2-40B4-BE49-F238E27FC236}">
                <a16:creationId xmlns:a16="http://schemas.microsoft.com/office/drawing/2014/main" id="{2FC3C2D6-2F2A-ED3A-D732-028FA46ED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ar-SA" altLang="ar-SA"/>
          </a:p>
        </p:txBody>
      </p:sp>
      <p:sp>
        <p:nvSpPr>
          <p:cNvPr id="126979" name="Google Shape;271;p10:notes">
            <a:extLst>
              <a:ext uri="{FF2B5EF4-FFF2-40B4-BE49-F238E27FC236}">
                <a16:creationId xmlns:a16="http://schemas.microsoft.com/office/drawing/2014/main" id="{7F207A02-05B3-708A-B7DC-7BC2D8F525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0069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35CEC-F31A-4E39-A6C8-C96D9FD021A0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2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  <a:defRPr/>
            </a:pPr>
            <a:r>
              <a:rPr lang="ar-SA"/>
              <a:t>الإجابات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25٪ -س2 - </a:t>
            </a:r>
            <a:r>
              <a:rPr lang="ar-SA" sz="1200" b="1">
                <a:solidFill>
                  <a:srgbClr val="800000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1600-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أحسب  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!؛4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 ألـ 1600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400 شخص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 -</a:t>
            </a:r>
            <a:r>
              <a:rPr lang="ar-SA" sz="1100" b="1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100" b="1">
                <a:solidFill>
                  <a:srgbClr val="800000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أقل لأن كلا العددين قرب إلى أدنى لذلك يكون التقدير أقل من الجواب الفعلي .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35CEC-F31A-4E39-A6C8-C96D9FD021A0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8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نصف اخر – توصيل – مرايا معكوسة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35CEC-F31A-4E39-A6C8-C96D9FD021A0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2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4008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1029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523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602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878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24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73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 type="title">
  <p:cSld name="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D2941F3A-4B4F-FB6F-B02D-754EBB21DDF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493FB379-D7CD-0FBC-10C3-AE996F1FD89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3D07E8A3-E7DE-808F-045F-66B692A3261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6E23-180F-4CC8-923F-1E8E536A75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9854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 type="blank">
  <p:cSld name="Slide 6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2995F8CA-C453-2690-F6F5-2F48BE88E0B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D64CA418-37A4-2334-36CA-3575D6DB95E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9C2BB3AF-3EE4-FD23-CCF8-AD2F8E02275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ED68-B4FB-4EF9-B0FA-08FF7692D1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2936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4E081170-89A7-423B-41ED-86EA83F7AD0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BA57E797-D266-661F-4265-22D278302B5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4A2D3B99-CE42-0D0F-8E41-782DD385452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19444-F56E-486B-AF91-3FD7E1E97C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7205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lide 3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A15CCF79-C0C1-6425-F53C-E902179760E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E287DEB0-1B10-0FF9-03D0-3B6D8091365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88D47A0E-BF2F-E518-2DA2-555951D9AD3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AAC17-1270-460A-9C32-CBC35E3A16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8410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Slide 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C684C1B2-9A71-BBB6-0F44-59A29F07A9D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A2BF9E11-4425-557E-7E70-57A4077987B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5BF5A04B-1948-B889-082E-7427E19E8D5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1FE4-D948-4AF1-8EC1-5CA63ECBCE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363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Slide 5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7">
            <a:extLst>
              <a:ext uri="{FF2B5EF4-FFF2-40B4-BE49-F238E27FC236}">
                <a16:creationId xmlns:a16="http://schemas.microsoft.com/office/drawing/2014/main" id="{A7C624D9-D5E2-7386-A72C-5378A666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364288"/>
            <a:ext cx="774700" cy="328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PPT模板下载：www.1ppt.com/moban/     行业PPT模板：www.1ppt.com/hangye/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节日PPT模板：www.1ppt.com/jieri/           PPT素材下载：www.1ppt.com/sucai/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PPT背景图片：www.1ppt.com/beijing/      PPT图表下载：www.1ppt.com/tubiao/     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优秀PPT下载：www.1ppt.com/xiazai/        PPT教程： www.1ppt.com/powerpoint/     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Word教程： www.1ppt.com/word/              Excel教程：www.1ppt.com/excel/ 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资料下载：www.1ppt.com/ziliao/                PPT课件下载：www.1ppt.com/kejian/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范文下载：www.1ppt.com/fanwen/             试卷下载：www.1ppt.com/shiti/ 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教案下载：www.1ppt.com/jiaoan/        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字体下载：www.1ppt.com/ziti/</a:t>
            </a:r>
            <a:endParaRPr lang="ar-SA" altLang="ar-SA"/>
          </a:p>
          <a:p>
            <a:pPr>
              <a:buClr>
                <a:srgbClr val="FFFFFF"/>
              </a:buClr>
              <a:buSzPts val="100"/>
              <a:buFont typeface="Trebuchet MS" panose="020B0603020202020204" pitchFamily="34" charset="0"/>
              <a:buNone/>
              <a:defRPr/>
            </a:pPr>
            <a:r>
              <a:rPr lang="tr-TR" altLang="ar-SA" sz="1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endParaRPr lang="ar-SA" altLang="ar-SA" sz="1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" name="Google Shape;50;p7">
            <a:extLst>
              <a:ext uri="{FF2B5EF4-FFF2-40B4-BE49-F238E27FC236}">
                <a16:creationId xmlns:a16="http://schemas.microsoft.com/office/drawing/2014/main" id="{C7D654B1-AEB4-4B9A-3B8E-0B89844C0ECB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51;p7">
            <a:extLst>
              <a:ext uri="{FF2B5EF4-FFF2-40B4-BE49-F238E27FC236}">
                <a16:creationId xmlns:a16="http://schemas.microsoft.com/office/drawing/2014/main" id="{D7C390D0-2E28-CFEC-C43E-122A2ABEC9F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7">
            <a:extLst>
              <a:ext uri="{FF2B5EF4-FFF2-40B4-BE49-F238E27FC236}">
                <a16:creationId xmlns:a16="http://schemas.microsoft.com/office/drawing/2014/main" id="{066FBC88-C8A6-B4FD-C3DA-44A64D92C2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F42A9E-BB3D-4580-A6F4-99E3393A7A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1740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objTx">
  <p:cSld name="Slide 7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974BA626-343E-53D0-5EC5-AD2733784B3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635B3BF8-D047-3742-6675-140D0BB4E7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279093A2-A069-55CA-1E95-8E5C488CD18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0B8A-62E8-4197-8943-DCE0011DDB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0074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picTx">
  <p:cSld name="Slide 8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>
              <a:sym typeface="Trebuchet MS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9E477D4E-BB00-8DBC-80A4-DC63EB3E31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7BACCDAA-F18F-53D2-38EE-7263DCEA003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13FC7BCF-043B-49D9-ED52-DF0B23539BB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781D-EF88-4219-BCD2-AC75140B37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0369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vertTx">
  <p:cSld name="Slide 9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74425E83-3953-D34D-CF71-D6DC71CAE8C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B6FE692B-A649-3D93-B128-1A113D4D2D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C320F35B-51E8-613A-D572-B21B0694006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A1C3-AF34-4C16-9153-873DD4A388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45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695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16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10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779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vertTitleAndTx">
  <p:cSld name="Slide 10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5464175" y="1371600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600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E9B288A1-CA3B-168E-6B42-2647FA7FEAD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778A607F-925C-32A3-D115-D212A064956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662EB132-B632-E337-0B91-FEDFBDDB3F0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9994-8996-44D1-B137-83FF1E79AB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2682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337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125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64"/>
            <a:ext cx="48006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85"/>
            <a:ext cx="2057400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6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0" y="753552"/>
            <a:ext cx="8115299" cy="2801935"/>
          </a:xfrm>
        </p:spPr>
        <p:txBody>
          <a:bodyPr anchor="b">
            <a:normAutofit/>
          </a:bodyPr>
          <a:lstStyle>
            <a:lvl1pPr algn="r">
              <a:defRPr sz="22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238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1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20"/>
            <a:ext cx="5243619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1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78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78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6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1575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685"/>
            <a:ext cx="3983831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75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85"/>
            <a:ext cx="4000500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0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7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7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18"/>
            <a:ext cx="3086100" cy="309448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3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18"/>
            <a:ext cx="5154930" cy="309448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60025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16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10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9269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79"/>
            <a:ext cx="8116526" cy="819355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58"/>
            <a:ext cx="8116380" cy="347816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34"/>
            <a:ext cx="8115300" cy="701969"/>
          </a:xfrm>
        </p:spPr>
        <p:txBody>
          <a:bodyPr/>
          <a:lstStyle>
            <a:lvl1pPr marL="0" indent="0" algn="l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6949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51"/>
            <a:ext cx="8115300" cy="2802467"/>
          </a:xfrm>
        </p:spPr>
        <p:txBody>
          <a:bodyPr anchor="ctr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1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60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1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0110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81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1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60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1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2565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720"/>
            <a:ext cx="7609640" cy="2511835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90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902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1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0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10" y="762018"/>
            <a:ext cx="645794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08955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10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72" y="4191019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72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72" y="4873783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07" y="4191019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8" y="4873782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19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400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80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9183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78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4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85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9" y="745086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60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19"/>
            <a:ext cx="5243619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1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97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059001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75237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864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9046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046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4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184999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579386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638595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4757103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4904033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5261317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614866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792456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818211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87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82" y="762162"/>
            <a:ext cx="6457949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3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2131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4063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7256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23820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9460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2586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619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2217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8958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133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82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544" y="4191163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544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544" y="4873927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79" y="4191163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80" y="4873926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163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472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924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460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321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59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45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59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2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15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0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76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17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722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76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2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229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431" y="745230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010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163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7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56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92AC57-2A83-4FDB-9ABE-6500E0330133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892C0B-0A5B-4E94-93E8-5ADCF871C0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40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6439C-460B-4B61-B6EF-FF6098B90283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0B1AC9-5D16-4CE6-8629-07019C01CA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6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3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704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893DB1-62D8-4827-BAAC-2099F7BCF475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2B3E18-4AD6-49B2-8753-93CE8C1E0C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0D7BF7-0D2D-4C51-AE4E-235DCDA159C4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95AF62-2360-4CC6-A9DD-A33AF3D432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215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465759-0BA8-4FF4-9169-3DA6D5A9170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9F489C-93FC-426B-A636-CB2D3362B8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83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572EEA-7D4D-4CE3-99F7-D5CD52C3EC1C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C46A6-635B-4178-A5AA-BC145992C3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58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38081C-5143-4C92-B0C6-9CB18B5326C7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1B3CB8-7F78-49DF-8F1A-63099DFB58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93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1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68AE3B-D862-4E47-ACC2-BB8828DBD5A8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ACC2D-19F8-4DFD-885D-95F16CC714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5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743793-9736-4F84-B92C-21ED70C06664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7D7D8A-90F3-462F-9440-271FCB7D7E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32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FE8FF2-751B-442A-A762-78D5046EC8F4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3D5B15-E715-4260-9788-AA399DBD84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88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8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8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004A3-970E-47EE-A602-BE19D4FCD052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B8E627-9988-415D-8BC9-567F48550C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110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944"/>
            <a:ext cx="4800600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965"/>
            <a:ext cx="2057400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89" y="753696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16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164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163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55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89" y="753632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9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100"/>
            <a:ext cx="5243619" cy="36406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9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658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658"/>
            <a:ext cx="40005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56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765"/>
            <a:ext cx="3983831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765"/>
            <a:ext cx="4000500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98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98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459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538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814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4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631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9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040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9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6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722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722"/>
            <a:ext cx="4000500" cy="40241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48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961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9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80040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9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113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800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7" y="3648322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98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982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9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50" y="762098"/>
            <a:ext cx="645794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86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50" y="762000"/>
            <a:ext cx="645794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512" y="4191099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512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512" y="4873863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47" y="4191099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48" y="4873862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99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440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860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83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658"/>
            <a:ext cx="8115300" cy="402412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165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99" y="745166"/>
            <a:ext cx="6153151" cy="390313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0040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99"/>
            <a:ext cx="5243619" cy="365125"/>
          </a:xfrm>
        </p:spPr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99"/>
            <a:ext cx="482811" cy="365125"/>
          </a:xfrm>
        </p:spPr>
        <p:txBody>
          <a:bodyPr/>
          <a:lstStyle/>
          <a:p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FC4F-9D24-4760-886B-CDC4836D830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2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AD8F-382F-4300-8945-9DA123EE925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65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20A9-2132-49D9-B04B-D386C865D7B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1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5570-03EA-45F1-B0B2-C6520BB42E4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6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84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9" y="3132829"/>
            <a:ext cx="3983831" cy="3086019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829"/>
            <a:ext cx="4000500" cy="3086019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8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0515-F072-4A34-B3D4-E67986DABF6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4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7759-81C5-46BA-9E98-CF658A905641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7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9FC-CD15-4469-AEA4-C9EF024FD514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0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05CD-2E02-4705-A003-59EC9440B7B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54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9DA9-7FE7-4D45-9C9E-774C4C291BD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29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5FEC-A135-40E5-ABF6-67A1FAD9FB42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3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83D5-6803-45F0-AA0A-A786CE21853D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8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FC4F-9D24-4760-886B-CDC4836D830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63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AD8F-382F-4300-8945-9DA123EE925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5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20A9-2132-49D9-B04B-D386C865D7B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9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67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5570-03EA-45F1-B0B2-C6520BB42E4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0515-F072-4A34-B3D4-E67986DABF6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27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7759-81C5-46BA-9E98-CF658A905641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95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9FC-CD15-4469-AEA4-C9EF024FD514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2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05CD-2E02-4705-A003-59EC9440B7B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03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9DA9-7FE7-4D45-9C9E-774C4C291BD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78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5FEC-A135-40E5-ABF6-67A1FAD9FB42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7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83D5-6803-45F0-AA0A-A786CE21853D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1FE1-957A-472C-AAA6-0C15245B9C48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0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AC09F-8CCE-46E7-9A19-24CAD009B811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5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4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0EC9-EC20-4E78-8373-C4B1A796B646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3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294F-7A41-4791-9303-1356C354BE7E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2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C910-46EF-4908-8AFB-26F264928C08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18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9BFF-AB55-4135-AEDE-6BCC2D6A541F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3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A3D4-0046-44DD-A926-DBD9EBDE1F26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6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D6AE-09E6-43B1-993C-C7CAD10C3C1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19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CE61-72D9-4498-8DCE-17B6781D8D0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39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0D5C-1200-49BF-94A4-C72CF425FCA8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6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3033-E9BC-42F6-B356-A15D006452C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74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6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362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08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4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64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3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20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8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94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8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155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8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362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165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97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81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41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60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60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31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97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3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90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723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513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6008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7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79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69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1A4B-6DF7-4BFF-9EE0-D7EBACC710CD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64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11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2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238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5220-531B-4AA1-AA8A-B43305EA7FBB}" type="datetimeFigureOut">
              <a:rPr lang="ar-DZ" smtClean="0"/>
              <a:t>12-05-1445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DCBF-E8CB-48C2-80A6-E2B9C38D2487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8817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8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25717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51435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77152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02870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44661" indent="-14466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075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618799BF-DA42-49EA-BAFF-C0DAC84C9B05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4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1C39BB0-EA93-47F3-A535-A03A33EC72F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2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659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449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2F6E1A4B-6DF7-4BFF-9EE0-D7EBACC710C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944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4A33FF50-EE4D-4355-B4DC-4EB8294646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1EA6F-87D0-43E5-BB07-E6353298CC22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1EA6F-87D0-43E5-BB07-E6353298CC22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8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C29C1-1902-4D71-A767-9AD776BBE1F6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7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C4CD-C27D-4AFF-84B3-35C4B6928D1C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12/05/45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C5D2-1106-40A2-93F9-6C2692AA4A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5DA-6CC5-4AF5-B2B2-F09C11C76C1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0;p1">
            <a:extLst>
              <a:ext uri="{FF2B5EF4-FFF2-40B4-BE49-F238E27FC236}">
                <a16:creationId xmlns:a16="http://schemas.microsoft.com/office/drawing/2014/main" id="{2E988A76-3D75-39EF-1F7E-D8F4E389CB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SA">
              <a:sym typeface="Arial" panose="020B0604020202020204" pitchFamily="34" charset="0"/>
            </a:endParaRPr>
          </a:p>
        </p:txBody>
      </p:sp>
      <p:sp>
        <p:nvSpPr>
          <p:cNvPr id="30723" name="Google Shape;11;p1">
            <a:extLst>
              <a:ext uri="{FF2B5EF4-FFF2-40B4-BE49-F238E27FC236}">
                <a16:creationId xmlns:a16="http://schemas.microsoft.com/office/drawing/2014/main" id="{9D4A30E5-90D6-7D7A-F23B-2D34C6A45B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ar-SA">
              <a:sym typeface="Arial" panose="020B0604020202020204" pitchFamily="34" charset="0"/>
            </a:endParaRPr>
          </a:p>
        </p:txBody>
      </p:sp>
      <p:sp>
        <p:nvSpPr>
          <p:cNvPr id="12" name="Google Shape;12;p1">
            <a:extLst>
              <a:ext uri="{FF2B5EF4-FFF2-40B4-BE49-F238E27FC236}">
                <a16:creationId xmlns:a16="http://schemas.microsoft.com/office/drawing/2014/main" id="{DDFD21DC-F936-64DE-4CA9-B394C4B1FCB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>
            <a:extLst>
              <a:ext uri="{FF2B5EF4-FFF2-40B4-BE49-F238E27FC236}">
                <a16:creationId xmlns:a16="http://schemas.microsoft.com/office/drawing/2014/main" id="{C3B3880B-DA81-6D83-53C0-5617B57DD4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>
            <a:extLst>
              <a:ext uri="{FF2B5EF4-FFF2-40B4-BE49-F238E27FC236}">
                <a16:creationId xmlns:a16="http://schemas.microsoft.com/office/drawing/2014/main" id="{F7CC6D28-0D34-941A-0EB0-707048A7B7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fld id="{7D2E84CC-4D19-4652-BD64-3069B57C48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802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3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9.png"/><Relationship Id="rId11" Type="http://schemas.microsoft.com/office/2007/relationships/hdphoto" Target="../media/hdphoto2.wdp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57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39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80.xml"/><Relationship Id="rId6" Type="http://schemas.microsoft.com/office/2007/relationships/hdphoto" Target="../media/hdphoto4.wdp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39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99.png"/><Relationship Id="rId5" Type="http://schemas.openxmlformats.org/officeDocument/2006/relationships/image" Target="../media/image93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3.png"/><Relationship Id="rId7" Type="http://schemas.openxmlformats.org/officeDocument/2006/relationships/image" Target="../media/image104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39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Rectangle 6"/>
          <p:cNvSpPr/>
          <p:nvPr/>
        </p:nvSpPr>
        <p:spPr>
          <a:xfrm>
            <a:off x="0" y="791149"/>
            <a:ext cx="4279835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266386 w 4813275"/>
              <a:gd name="connsiteY2" fmla="*/ 2547868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86444 w 4813275"/>
              <a:gd name="connsiteY2" fmla="*/ 282589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3169125 w 4813275"/>
              <a:gd name="connsiteY2" fmla="*/ 281406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3169125" y="281406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55" name="Rectangle 6"/>
          <p:cNvSpPr/>
          <p:nvPr/>
        </p:nvSpPr>
        <p:spPr>
          <a:xfrm rot="5400000" flipH="1">
            <a:off x="6350213" y="4059833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6" name="Oval 10105"/>
          <p:cNvSpPr/>
          <p:nvPr/>
        </p:nvSpPr>
        <p:spPr>
          <a:xfrm>
            <a:off x="6649102" y="1772816"/>
            <a:ext cx="2057400" cy="2057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7" name="TextBox 10106"/>
          <p:cNvSpPr txBox="1"/>
          <p:nvPr/>
        </p:nvSpPr>
        <p:spPr>
          <a:xfrm>
            <a:off x="6847404" y="2028961"/>
            <a:ext cx="1660796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350" b="1" i="0" u="none" strike="noStrike" kern="1200" cap="none" spc="-225" normalizeH="0" baseline="0" noProof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0350" b="1" i="0" u="none" strike="noStrike" kern="1200" cap="none" spc="-225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08" name="Straight Connector 10107"/>
          <p:cNvCxnSpPr>
            <a:endCxn id="10106" idx="6"/>
          </p:cNvCxnSpPr>
          <p:nvPr/>
        </p:nvCxnSpPr>
        <p:spPr>
          <a:xfrm flipH="1">
            <a:off x="8706503" y="2801516"/>
            <a:ext cx="5425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3" name="Pentagon 10112"/>
          <p:cNvSpPr/>
          <p:nvPr/>
        </p:nvSpPr>
        <p:spPr>
          <a:xfrm>
            <a:off x="-14448" y="5526140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4" name="TextBox 10133"/>
          <p:cNvSpPr txBox="1"/>
          <p:nvPr/>
        </p:nvSpPr>
        <p:spPr>
          <a:xfrm rot="16200000">
            <a:off x="6305519" y="1575847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13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الفصل الرابع</a:t>
            </a:r>
            <a:endParaRPr kumimoji="0" lang="en-US" sz="3600" b="1" i="0" u="none" strike="noStrike" kern="1200" cap="none" spc="-1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ight Triangle 58"/>
          <p:cNvSpPr/>
          <p:nvPr/>
        </p:nvSpPr>
        <p:spPr>
          <a:xfrm rot="5400000">
            <a:off x="2252010" y="-2256935"/>
            <a:ext cx="523877" cy="50567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CD1C8-CC10-D95C-E9A4-E103C6C1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98" y="3573016"/>
            <a:ext cx="2076450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0476D3-FAC4-3685-4E99-71E5922D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2" y="2008944"/>
            <a:ext cx="1038225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16408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EF0C16C0-3846-0B9D-00AF-1A229F04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791450" cy="6215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133034" y="3610088"/>
            <a:ext cx="20348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>
                <a:solidFill>
                  <a:srgbClr val="FF0066"/>
                </a:solidFill>
                <a:ea typeface="Calibri"/>
                <a:cs typeface="Traditional Arabic"/>
              </a:rPr>
              <a:t>800000000</a:t>
            </a:r>
            <a:endParaRPr kumimoji="0" lang="ar-SA" sz="24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363269" y="4514442"/>
            <a:ext cx="116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>
                <a:solidFill>
                  <a:srgbClr val="FF0066"/>
                </a:solidFill>
              </a:rPr>
              <a:t>20 % </a:t>
            </a:r>
            <a:endParaRPr kumimoji="0" lang="ar-SA" sz="2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35201" y="5238042"/>
            <a:ext cx="20185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160000000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2EFF4A9-DC0D-C7AC-EF45-A9EEFD5BC3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411" y="1165824"/>
            <a:ext cx="5356457" cy="83641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C71A67-60F9-4EE1-80A9-75FFBC1D4F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9928" y="3225031"/>
            <a:ext cx="6416712" cy="466725"/>
          </a:xfrm>
          <a:prstGeom prst="rect">
            <a:avLst/>
          </a:prstGeom>
          <a:effectLst>
            <a:glow rad="101600">
              <a:srgbClr val="CCECFF">
                <a:alpha val="60000"/>
              </a:srgb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5AB5191-37C8-665C-4345-38F4CCEF57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612" y="4014528"/>
            <a:ext cx="5703706" cy="523875"/>
          </a:xfrm>
          <a:prstGeom prst="rect">
            <a:avLst/>
          </a:prstGeom>
          <a:effectLst>
            <a:glow rad="101600">
              <a:srgbClr val="FFE5FF">
                <a:alpha val="60000"/>
              </a:srgbClr>
            </a:glo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B07211-F597-4FAD-0EC7-BF5FFF3E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3282" y="4861175"/>
            <a:ext cx="6183358" cy="504825"/>
          </a:xfrm>
          <a:prstGeom prst="rect">
            <a:avLst/>
          </a:prstGeom>
          <a:effectLst>
            <a:glow rad="101600">
              <a:srgbClr val="CCECFF">
                <a:alpha val="60000"/>
              </a:srgbClr>
            </a:glo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158449D-35C2-06AA-D203-30ABB89F6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4282" y="2034846"/>
            <a:ext cx="3312368" cy="120938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15BBBEB-07B2-7AD1-2CD1-FA728CCA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604" y="5641609"/>
            <a:ext cx="618335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6444208" y="2196038"/>
            <a:ext cx="1793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</a:rPr>
              <a:t>20٪ </a:t>
            </a:r>
            <a:r>
              <a:rPr lang="ar-SA" altLang="ar-SA" sz="2400" b="1">
                <a:solidFill>
                  <a:srgbClr val="00B050"/>
                </a:solidFill>
              </a:rPr>
              <a:t>من</a:t>
            </a:r>
            <a:r>
              <a:rPr lang="ar-SA" altLang="ar-SA" sz="2400" b="1"/>
              <a:t> 30</a:t>
            </a:r>
            <a:endParaRPr lang="en-US" altLang="ar-SA" sz="2400"/>
          </a:p>
        </p:txBody>
      </p: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6936416" y="2492374"/>
            <a:ext cx="1089025" cy="771525"/>
            <a:chOff x="3674" y="2354"/>
            <a:chExt cx="686" cy="486"/>
          </a:xfrm>
        </p:grpSpPr>
        <p:grpSp>
          <p:nvGrpSpPr>
            <p:cNvPr id="11285" name="Group 30"/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11289" name="Text Box 31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1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11290" name="Line 32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Text Box 33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5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11286" name="Text Box 34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B050"/>
                  </a:solidFill>
                </a:rPr>
                <a:t>×</a:t>
              </a:r>
              <a:endParaRPr lang="en-US" altLang="ar-SA" sz="2400">
                <a:solidFill>
                  <a:srgbClr val="00B050"/>
                </a:solidFill>
              </a:endParaRPr>
            </a:p>
          </p:txBody>
        </p:sp>
        <p:sp>
          <p:nvSpPr>
            <p:cNvPr id="11287" name="Text Box 35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/>
                <a:t>30</a:t>
              </a:r>
              <a:endParaRPr lang="en-US" altLang="ar-SA" sz="2400"/>
            </a:p>
          </p:txBody>
        </p:sp>
      </p:grp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7783964" y="3102731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</a:rPr>
              <a:t>6</a:t>
            </a:r>
            <a:endParaRPr lang="en-US" altLang="ar-SA" sz="2400">
              <a:solidFill>
                <a:srgbClr val="0000CC"/>
              </a:solidFill>
            </a:endParaRPr>
          </a:p>
        </p:txBody>
      </p: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912207" y="3571875"/>
            <a:ext cx="7840662" cy="3097213"/>
            <a:chOff x="703" y="1706"/>
            <a:chExt cx="4939" cy="1951"/>
          </a:xfrm>
        </p:grpSpPr>
        <p:pic>
          <p:nvPicPr>
            <p:cNvPr id="11279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AutoShape 41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1٪ = 0.01</a:t>
              </a:r>
            </a:p>
          </p:txBody>
        </p:sp>
        <p:sp>
          <p:nvSpPr>
            <p:cNvPr id="11281" name="AutoShape 42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11282" name="AutoShape 43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11283" name="AutoShape 44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11284" name="AutoShape 45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117806" name="Oval 46"/>
          <p:cNvSpPr>
            <a:spLocks noChangeArrowheads="1"/>
          </p:cNvSpPr>
          <p:nvPr/>
        </p:nvSpPr>
        <p:spPr bwMode="auto">
          <a:xfrm>
            <a:off x="5616575" y="3933825"/>
            <a:ext cx="1223963" cy="503238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8083464" y="3094717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cs typeface="Al-KsorZulfiMath"/>
              </a:rPr>
              <a:t>ﺕ</a:t>
            </a:r>
            <a:endParaRPr lang="en-US" altLang="ar-SA" sz="2400">
              <a:solidFill>
                <a:srgbClr val="0000CC"/>
              </a:solidFill>
            </a:endParaRP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2267744" y="2237121"/>
            <a:ext cx="1712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CC0066"/>
                </a:solidFill>
                <a:latin typeface="Arial"/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25٪ </a:t>
            </a:r>
            <a:r>
              <a:rPr lang="ar-SA" altLang="ar-SA" sz="2400" b="1">
                <a:solidFill>
                  <a:srgbClr val="00B050"/>
                </a:solidFill>
                <a:latin typeface="Arial"/>
                <a:cs typeface="Arial"/>
              </a:rPr>
              <a:t>من</a:t>
            </a:r>
            <a:r>
              <a:rPr lang="ar-SA" altLang="ar-SA" sz="2400" b="1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ar-SA" altLang="ar-SA" sz="2400" b="1">
                <a:latin typeface="Arial"/>
                <a:cs typeface="Arial"/>
              </a:rPr>
              <a:t>40</a:t>
            </a:r>
            <a:endParaRPr lang="en-US" altLang="ar-SA" sz="2400">
              <a:solidFill>
                <a:srgbClr val="CC0066"/>
              </a:solidFill>
              <a:latin typeface="Arial"/>
              <a:cs typeface="Arial"/>
            </a:endParaRPr>
          </a:p>
        </p:txBody>
      </p:sp>
      <p:grpSp>
        <p:nvGrpSpPr>
          <p:cNvPr id="61" name="Group 20"/>
          <p:cNvGrpSpPr>
            <a:grpSpLocks/>
          </p:cNvGrpSpPr>
          <p:nvPr/>
        </p:nvGrpSpPr>
        <p:grpSpPr bwMode="auto">
          <a:xfrm>
            <a:off x="2475115" y="2492374"/>
            <a:ext cx="1233488" cy="771525"/>
            <a:chOff x="3583" y="2354"/>
            <a:chExt cx="777" cy="486"/>
          </a:xfrm>
        </p:grpSpPr>
        <p:grpSp>
          <p:nvGrpSpPr>
            <p:cNvPr id="62" name="Group 21"/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1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 Box 24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4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B050"/>
                  </a:solidFill>
                </a:rPr>
                <a:t>×</a:t>
              </a:r>
              <a:endParaRPr lang="en-US" altLang="ar-SA" sz="2400">
                <a:solidFill>
                  <a:srgbClr val="00B050"/>
                </a:solidFill>
              </a:endParaRP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/>
                <a:t>40</a:t>
              </a:r>
              <a:endParaRPr lang="en-US" altLang="ar-SA" sz="2400"/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3583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ar-SA" sz="2400">
                <a:solidFill>
                  <a:srgbClr val="CC0066"/>
                </a:solidFill>
              </a:endParaRPr>
            </a:p>
          </p:txBody>
        </p:sp>
      </p:grp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3372030" y="3190229"/>
            <a:ext cx="965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Arial"/>
                <a:cs typeface="Al-KsorZulfiMath"/>
              </a:rPr>
              <a:t>ﺕ</a:t>
            </a:r>
            <a:r>
              <a:rPr lang="ar-SA" altLang="ar-SA" sz="2400">
                <a:solidFill>
                  <a:srgbClr val="0000CC"/>
                </a:solidFill>
              </a:rPr>
              <a:t>10</a:t>
            </a:r>
            <a:endParaRPr lang="en-US" altLang="ar-SA" sz="240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3684791" y="267813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CC0066"/>
                </a:solidFill>
                <a:cs typeface="Al-KsorZulfiMath"/>
              </a:rPr>
              <a:t>ﺕ</a:t>
            </a:r>
            <a:endParaRPr lang="en-US" altLang="ar-SA" sz="2400">
              <a:solidFill>
                <a:srgbClr val="CC0066"/>
              </a:solidFill>
            </a:endParaRPr>
          </a:p>
        </p:txBody>
      </p:sp>
      <p:grpSp>
        <p:nvGrpSpPr>
          <p:cNvPr id="79" name="Group 30"/>
          <p:cNvGrpSpPr>
            <a:grpSpLocks/>
          </p:cNvGrpSpPr>
          <p:nvPr/>
        </p:nvGrpSpPr>
        <p:grpSpPr bwMode="auto">
          <a:xfrm>
            <a:off x="820005" y="3610845"/>
            <a:ext cx="7840663" cy="3097213"/>
            <a:chOff x="703" y="1706"/>
            <a:chExt cx="4939" cy="1951"/>
          </a:xfrm>
        </p:grpSpPr>
        <p:pic>
          <p:nvPicPr>
            <p:cNvPr id="80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AutoShape 32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400" b="1"/>
                <a:t>1٪ = 0.01</a:t>
              </a:r>
            </a:p>
          </p:txBody>
        </p:sp>
        <p:sp>
          <p:nvSpPr>
            <p:cNvPr id="82" name="AutoShape 33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400" b="1"/>
                <a:t>2٪ = 0.02</a:t>
              </a:r>
            </a:p>
          </p:txBody>
        </p:sp>
        <p:sp>
          <p:nvSpPr>
            <p:cNvPr id="83" name="AutoShape 34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400" b="1"/>
                <a:t>3٪ = 0.03</a:t>
              </a:r>
            </a:p>
          </p:txBody>
        </p:sp>
        <p:sp>
          <p:nvSpPr>
            <p:cNvPr id="84" name="AutoShape 35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400" b="1"/>
                <a:t>4٪ = 0.04</a:t>
              </a:r>
            </a:p>
          </p:txBody>
        </p:sp>
        <p:sp>
          <p:nvSpPr>
            <p:cNvPr id="85" name="AutoShape 36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400" b="1"/>
                <a:t>10٪ = 0.1</a:t>
              </a:r>
            </a:p>
          </p:txBody>
        </p:sp>
      </p:grp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7029361" y="4021931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CEA0FEA-794A-9B35-361E-B9FE2986C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470" y="879068"/>
            <a:ext cx="1389765" cy="2856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DD46F3-6C3F-B60F-73AE-2F4FE4079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925" y="1050873"/>
            <a:ext cx="1075184" cy="1679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16F93A-703B-3598-ABFB-E2425514DA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3610" y="1624916"/>
            <a:ext cx="2009719" cy="44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03AEF3C-6B00-FC7C-11D9-C7418CBB2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098" y="1624916"/>
            <a:ext cx="438150" cy="4286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0716BD-710B-AACF-BC2E-286A57D7E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661" y="1639995"/>
            <a:ext cx="447675" cy="428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FD2FCFA-5182-6724-470A-2698B0520C2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4338" y="1650242"/>
            <a:ext cx="2152650" cy="42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4E3D40BD-31F4-6248-B03F-D728793C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810" y="2641071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CC0066"/>
                </a:solidFill>
                <a:latin typeface="Arial"/>
                <a:cs typeface="Al-KsorZulfiMath"/>
              </a:rPr>
              <a:t>ﺕ</a:t>
            </a:r>
            <a:endParaRPr lang="en-US" altLang="ar-SA" sz="2400">
              <a:solidFill>
                <a:srgbClr val="0000CC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E0422F9-73B9-3BC6-3D1E-ACE6218D6DE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FB97E38-5D6A-817A-A815-DF5C38E96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318" y="3175668"/>
            <a:ext cx="1031342" cy="28958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A635E0F-F9B0-427A-6576-B0C3282EF15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9144" y="3113076"/>
            <a:ext cx="1121942" cy="36785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1DB9EFB-AA41-21C8-3B4C-0389FDF94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9425" y="2745604"/>
            <a:ext cx="1793338" cy="30020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2271EDF-E751-6723-EF17-5D3E542717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911" y="2775650"/>
            <a:ext cx="1685844" cy="2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/>
      <p:bldP spid="117797" grpId="0"/>
      <p:bldP spid="117806" grpId="0" animBg="1"/>
      <p:bldP spid="117806" grpId="1" animBg="1"/>
      <p:bldP spid="36" grpId="0"/>
      <p:bldP spid="59" grpId="0"/>
      <p:bldP spid="69" grpId="0"/>
      <p:bldP spid="70" grpId="0"/>
      <p:bldP spid="71" grpId="0" animBg="1"/>
      <p:bldP spid="71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6110925" y="2196038"/>
            <a:ext cx="2126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 </a:t>
            </a:r>
            <a:r>
              <a:rPr lang="ar-SA" altLang="ar-SA" sz="2400" b="1">
                <a:solidFill>
                  <a:srgbClr val="FF0000"/>
                </a:solidFill>
                <a:cs typeface="Al-KsorZulfiMath"/>
              </a:rPr>
              <a:t>@؛3 </a:t>
            </a:r>
            <a:r>
              <a:rPr lang="ar-SA" altLang="ar-SA" sz="2400" b="1">
                <a:solidFill>
                  <a:srgbClr val="FF0000"/>
                </a:solidFill>
              </a:rPr>
              <a:t>66٪ </a:t>
            </a:r>
            <a:r>
              <a:rPr lang="ar-SA" altLang="ar-SA" sz="2400" b="1">
                <a:solidFill>
                  <a:srgbClr val="00B050"/>
                </a:solidFill>
              </a:rPr>
              <a:t>من</a:t>
            </a:r>
            <a:r>
              <a:rPr lang="ar-SA" altLang="ar-SA" sz="2400" b="1"/>
              <a:t> 75</a:t>
            </a:r>
            <a:endParaRPr lang="en-US" altLang="ar-SA" sz="2400"/>
          </a:p>
        </p:txBody>
      </p: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6936416" y="2492374"/>
            <a:ext cx="1089025" cy="771525"/>
            <a:chOff x="3674" y="2354"/>
            <a:chExt cx="686" cy="486"/>
          </a:xfrm>
        </p:grpSpPr>
        <p:grpSp>
          <p:nvGrpSpPr>
            <p:cNvPr id="11285" name="Group 30"/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11289" name="Text Box 31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2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11290" name="Line 32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Text Box 33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CC0066"/>
                    </a:solidFill>
                  </a:rPr>
                  <a:t>3</a:t>
                </a:r>
                <a:endParaRPr lang="en-US" altLang="ar-SA" sz="2400" b="1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11286" name="Text Box 34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B050"/>
                  </a:solidFill>
                </a:rPr>
                <a:t>×</a:t>
              </a:r>
              <a:endParaRPr lang="en-US" altLang="ar-SA" sz="2400">
                <a:solidFill>
                  <a:srgbClr val="00B050"/>
                </a:solidFill>
              </a:endParaRPr>
            </a:p>
          </p:txBody>
        </p:sp>
        <p:sp>
          <p:nvSpPr>
            <p:cNvPr id="11287" name="Text Box 35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/>
                <a:t>75</a:t>
              </a:r>
              <a:endParaRPr lang="en-US" altLang="ar-SA" sz="2400"/>
            </a:p>
          </p:txBody>
        </p:sp>
      </p:grp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7512680" y="3102731"/>
            <a:ext cx="630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</a:rPr>
              <a:t>50</a:t>
            </a:r>
            <a:endParaRPr lang="en-US" altLang="ar-SA" sz="2400">
              <a:solidFill>
                <a:srgbClr val="0000CC"/>
              </a:solidFill>
            </a:endParaRPr>
          </a:p>
        </p:txBody>
      </p: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912207" y="3571875"/>
            <a:ext cx="7840662" cy="3097213"/>
            <a:chOff x="703" y="1706"/>
            <a:chExt cx="4939" cy="1951"/>
          </a:xfrm>
        </p:grpSpPr>
        <p:pic>
          <p:nvPicPr>
            <p:cNvPr id="11279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AutoShape 41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1٪ = 0.01</a:t>
              </a:r>
            </a:p>
          </p:txBody>
        </p:sp>
        <p:sp>
          <p:nvSpPr>
            <p:cNvPr id="11281" name="AutoShape 42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11282" name="AutoShape 43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11283" name="AutoShape 44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11284" name="AutoShape 45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117806" name="Oval 46"/>
          <p:cNvSpPr>
            <a:spLocks noChangeArrowheads="1"/>
          </p:cNvSpPr>
          <p:nvPr/>
        </p:nvSpPr>
        <p:spPr bwMode="auto">
          <a:xfrm>
            <a:off x="4139952" y="5013176"/>
            <a:ext cx="1223963" cy="503238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8083464" y="3094717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cs typeface="Al-KsorZulfiMath"/>
              </a:rPr>
              <a:t>ﺕ</a:t>
            </a:r>
            <a:endParaRPr lang="en-US" altLang="ar-SA" sz="2400">
              <a:solidFill>
                <a:srgbClr val="0000CC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CEA0FEA-794A-9B35-361E-B9FE2986C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470" y="879068"/>
            <a:ext cx="1389765" cy="2856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DD46F3-6C3F-B60F-73AE-2F4FE4079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925" y="1050873"/>
            <a:ext cx="1075184" cy="167998"/>
          </a:xfrm>
          <a:prstGeom prst="rect">
            <a:avLst/>
          </a:prstGeom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4E3D40BD-31F4-6248-B03F-D728793C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810" y="2641071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CC0066"/>
                </a:solidFill>
                <a:latin typeface="Arial"/>
                <a:cs typeface="Al-KsorZulfiMath"/>
              </a:rPr>
              <a:t>ﺕ</a:t>
            </a:r>
            <a:endParaRPr lang="en-US" altLang="ar-SA" sz="2400">
              <a:solidFill>
                <a:srgbClr val="0000CC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E0422F9-73B9-3BC6-3D1E-ACE6218D6D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1CAC00A-78DD-DE5B-DFA2-328C861D90C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9669" y="1487486"/>
            <a:ext cx="2219325" cy="53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336A20-41F9-8C13-3427-B282D04D1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220" y="1544636"/>
            <a:ext cx="447675" cy="4191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CC3B0BB-24E8-BDBA-B3B3-721F90720BC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6318" y="3079056"/>
            <a:ext cx="2940679" cy="36968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B91FE50-B252-480E-A114-FBF3B436C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412" y="2625168"/>
            <a:ext cx="2045767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/>
      <p:bldP spid="117797" grpId="0"/>
      <p:bldP spid="117806" grpId="0" animBg="1"/>
      <p:bldP spid="117806" grpId="1" animBg="1"/>
      <p:bldP spid="3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6371800" y="2332666"/>
            <a:ext cx="1793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</a:rPr>
              <a:t>20٪ </a:t>
            </a:r>
            <a:r>
              <a:rPr lang="ar-SA" altLang="ar-SA" sz="2400" b="1">
                <a:solidFill>
                  <a:srgbClr val="00B050"/>
                </a:solidFill>
              </a:rPr>
              <a:t>من</a:t>
            </a:r>
            <a:r>
              <a:rPr lang="ar-SA" altLang="ar-SA" sz="2400" b="1"/>
              <a:t> 30</a:t>
            </a:r>
            <a:endParaRPr lang="en-US" altLang="ar-SA" sz="2400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657416" y="3378991"/>
            <a:ext cx="856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Arial"/>
                <a:cs typeface="Al-KsorZulfiMath"/>
              </a:rPr>
              <a:t>ﺕ</a:t>
            </a:r>
            <a:r>
              <a:rPr lang="ar-SA" altLang="ar-SA" sz="240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lang="en-US" altLang="ar-SA" sz="240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3355600" y="2392863"/>
            <a:ext cx="1712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CC0066"/>
                </a:solidFill>
                <a:latin typeface="Arial"/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25٪ </a:t>
            </a:r>
            <a:r>
              <a:rPr lang="ar-SA" altLang="ar-SA" sz="2400" b="1">
                <a:solidFill>
                  <a:srgbClr val="00B050"/>
                </a:solidFill>
                <a:latin typeface="Arial"/>
                <a:cs typeface="Arial"/>
              </a:rPr>
              <a:t>من</a:t>
            </a:r>
            <a:r>
              <a:rPr lang="ar-SA" altLang="ar-SA" sz="2400" b="1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ar-SA" altLang="ar-SA" sz="2400" b="1">
                <a:latin typeface="Arial"/>
                <a:cs typeface="Arial"/>
              </a:rPr>
              <a:t>40</a:t>
            </a:r>
            <a:endParaRPr lang="en-US" altLang="ar-SA" sz="2400">
              <a:solidFill>
                <a:srgbClr val="CC0066"/>
              </a:solidFill>
              <a:latin typeface="Arial"/>
              <a:cs typeface="Arial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4365917" y="3326049"/>
            <a:ext cx="965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Arial"/>
                <a:cs typeface="Al-KsorZulfiMath"/>
              </a:rPr>
              <a:t>ﺕ</a:t>
            </a:r>
            <a:r>
              <a:rPr lang="ar-SA" altLang="ar-SA" sz="2400">
                <a:solidFill>
                  <a:srgbClr val="0000CC"/>
                </a:solidFill>
              </a:rPr>
              <a:t>10</a:t>
            </a:r>
            <a:endParaRPr lang="en-US" altLang="ar-SA" sz="2400">
              <a:solidFill>
                <a:srgbClr val="0000CC"/>
              </a:solidFill>
              <a:latin typeface="Arial"/>
              <a:cs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CEA0FEA-794A-9B35-361E-B9FE2986C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470" y="879068"/>
            <a:ext cx="1389765" cy="2856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DD46F3-6C3F-B60F-73AE-2F4FE407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925" y="1050873"/>
            <a:ext cx="1075184" cy="1679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16F93A-703B-3598-ABFB-E2425514DA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4208" y="1658323"/>
            <a:ext cx="2009719" cy="44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03AEF3C-6B00-FC7C-11D9-C7418CBB2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109" y="1639995"/>
            <a:ext cx="438150" cy="4286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0716BD-710B-AACF-BC2E-286A57D7E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168" y="1688511"/>
            <a:ext cx="447675" cy="428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FD2FCFA-5182-6724-470A-2698B0520C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8129" y="1665862"/>
            <a:ext cx="2152650" cy="42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E0422F9-73B9-3BC6-3D1E-ACE6218D6DE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B69E61A-6A80-0A5B-3D04-75176B80A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1663185"/>
            <a:ext cx="2219325" cy="45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A99135-C5FF-2610-7C5D-1C934C7872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4164" y="1732721"/>
            <a:ext cx="447675" cy="419100"/>
          </a:xfrm>
          <a:prstGeom prst="rect">
            <a:avLst/>
          </a:prstGeom>
        </p:spPr>
      </p:pic>
      <p:sp>
        <p:nvSpPr>
          <p:cNvPr id="6" name="Text Box 29">
            <a:extLst>
              <a:ext uri="{FF2B5EF4-FFF2-40B4-BE49-F238E27FC236}">
                <a16:creationId xmlns:a16="http://schemas.microsoft.com/office/drawing/2014/main" id="{A34A5B9E-311E-9085-3209-E0D1FBCB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63" y="2332666"/>
            <a:ext cx="2126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  <a:cs typeface="Al-KsorZulfiMath"/>
              </a:rPr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60٪ </a:t>
            </a:r>
            <a:r>
              <a:rPr lang="ar-SA" altLang="ar-SA" sz="2400" b="1">
                <a:solidFill>
                  <a:srgbClr val="00B050"/>
                </a:solidFill>
              </a:rPr>
              <a:t>من</a:t>
            </a:r>
            <a:r>
              <a:rPr lang="ar-SA" altLang="ar-SA" sz="2400" b="1"/>
              <a:t> 75</a:t>
            </a:r>
            <a:endParaRPr lang="en-US" altLang="ar-SA" sz="240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5D485732-6DE6-E8A1-7C2F-E40399033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326049"/>
            <a:ext cx="965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>
                <a:solidFill>
                  <a:srgbClr val="0000CC"/>
                </a:solidFill>
                <a:latin typeface="Arial"/>
                <a:cs typeface="Al-KsorZulfiMath"/>
              </a:rPr>
              <a:t>ﺕ</a:t>
            </a:r>
            <a:r>
              <a:rPr lang="ar-SA" altLang="ar-SA" sz="2400">
                <a:solidFill>
                  <a:srgbClr val="0000CC"/>
                </a:solidFill>
              </a:rPr>
              <a:t>42</a:t>
            </a:r>
            <a:endParaRPr lang="en-US" altLang="ar-SA" sz="240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07D638FA-1B0C-4669-C7B0-D94FB23D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519" y="2852786"/>
            <a:ext cx="1793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</a:rPr>
              <a:t>20 </a:t>
            </a:r>
            <a:r>
              <a:rPr lang="ar-SA" altLang="ar-SA" sz="2400" b="1">
                <a:solidFill>
                  <a:srgbClr val="00B050"/>
                </a:solidFill>
              </a:rPr>
              <a:t>×</a:t>
            </a:r>
            <a:r>
              <a:rPr lang="ar-SA" altLang="ar-SA" sz="2400" b="1"/>
              <a:t> 30</a:t>
            </a:r>
            <a:endParaRPr lang="en-US" altLang="ar-SA" sz="2400"/>
          </a:p>
        </p:txBody>
      </p:sp>
      <p:sp>
        <p:nvSpPr>
          <p:cNvPr id="15" name="Text Box 61">
            <a:extLst>
              <a:ext uri="{FF2B5EF4-FFF2-40B4-BE49-F238E27FC236}">
                <a16:creationId xmlns:a16="http://schemas.microsoft.com/office/drawing/2014/main" id="{ADE0FFF8-B578-29FA-B198-87C4E1587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600" y="2864384"/>
            <a:ext cx="1712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CC0066"/>
                </a:solidFill>
                <a:latin typeface="Arial"/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  <a:latin typeface="Arial"/>
                <a:cs typeface="Arial"/>
              </a:rPr>
              <a:t>25 </a:t>
            </a:r>
            <a:r>
              <a:rPr lang="ar-SA" altLang="ar-SA" sz="2400" b="1">
                <a:solidFill>
                  <a:srgbClr val="00B050"/>
                </a:solidFill>
                <a:latin typeface="Arial"/>
                <a:cs typeface="Arial"/>
              </a:rPr>
              <a:t>×</a:t>
            </a:r>
            <a:r>
              <a:rPr lang="ar-SA" altLang="ar-SA" sz="2400" b="1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ar-SA" altLang="ar-SA" sz="2400" b="1">
                <a:latin typeface="Arial"/>
                <a:cs typeface="Arial"/>
              </a:rPr>
              <a:t>40</a:t>
            </a:r>
            <a:endParaRPr lang="en-US" altLang="ar-SA" sz="2400">
              <a:solidFill>
                <a:srgbClr val="CC0066"/>
              </a:solidFill>
              <a:latin typeface="Arial"/>
              <a:cs typeface="Arial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477CCD12-3AFC-D1B6-2AF7-1D2F8E31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852785"/>
            <a:ext cx="1596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  <a:cs typeface="Al-KsorZulfiMath"/>
              </a:rPr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60 </a:t>
            </a:r>
            <a:r>
              <a:rPr lang="ar-SA" altLang="ar-SA" sz="2400" b="1">
                <a:solidFill>
                  <a:srgbClr val="00B050"/>
                </a:solidFill>
              </a:rPr>
              <a:t>×</a:t>
            </a:r>
            <a:r>
              <a:rPr lang="ar-SA" altLang="ar-SA" sz="2400" b="1"/>
              <a:t> 75</a:t>
            </a:r>
            <a:endParaRPr lang="en-US" altLang="ar-SA" sz="240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2D07E40D-1AB7-AA55-8C4A-82EA63645B99}"/>
              </a:ext>
            </a:extLst>
          </p:cNvPr>
          <p:cNvCxnSpPr>
            <a:cxnSpLocks/>
          </p:cNvCxnSpPr>
          <p:nvPr/>
        </p:nvCxnSpPr>
        <p:spPr>
          <a:xfrm flipH="1">
            <a:off x="7821069" y="3015699"/>
            <a:ext cx="108000" cy="1111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A166125-4A72-907C-2FD8-D227ECEB176E}"/>
              </a:ext>
            </a:extLst>
          </p:cNvPr>
          <p:cNvCxnSpPr>
            <a:cxnSpLocks/>
          </p:cNvCxnSpPr>
          <p:nvPr/>
        </p:nvCxnSpPr>
        <p:spPr>
          <a:xfrm flipH="1">
            <a:off x="7132109" y="3039644"/>
            <a:ext cx="108000" cy="1111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77BE7A5-F983-7BA7-70DB-E51D7F88A845}"/>
              </a:ext>
            </a:extLst>
          </p:cNvPr>
          <p:cNvSpPr txBox="1"/>
          <p:nvPr/>
        </p:nvSpPr>
        <p:spPr>
          <a:xfrm>
            <a:off x="3707904" y="3787714"/>
            <a:ext cx="13600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/>
              <a:t>بعد مانضرب نشيل صفرين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8EEAD0E-5D99-2B75-A226-404C3CE7FB09}"/>
              </a:ext>
            </a:extLst>
          </p:cNvPr>
          <p:cNvSpPr txBox="1"/>
          <p:nvPr/>
        </p:nvSpPr>
        <p:spPr>
          <a:xfrm>
            <a:off x="873989" y="3799313"/>
            <a:ext cx="13600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/>
              <a:t>بعد مانضرب نشيل صفرين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D8310F0-84A2-912C-9276-43D9DF9BBDDC}"/>
              </a:ext>
            </a:extLst>
          </p:cNvPr>
          <p:cNvSpPr txBox="1"/>
          <p:nvPr/>
        </p:nvSpPr>
        <p:spPr>
          <a:xfrm>
            <a:off x="2915816" y="426761"/>
            <a:ext cx="5972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highlight>
                  <a:srgbClr val="FFFF00"/>
                </a:highlight>
              </a:rPr>
              <a:t>الحل  بطريقة منتشرة في مقاطع فيديو وتستخدم للتدريب على اختبار القدرات</a:t>
            </a:r>
          </a:p>
        </p:txBody>
      </p:sp>
    </p:spTree>
    <p:extLst>
      <p:ext uri="{BB962C8B-B14F-4D97-AF65-F5344CB8AC3E}">
        <p14:creationId xmlns:p14="http://schemas.microsoft.com/office/powerpoint/2010/main" val="7450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/>
      <p:bldP spid="36" grpId="0"/>
      <p:bldP spid="59" grpId="0"/>
      <p:bldP spid="69" grpId="0"/>
      <p:bldP spid="6" grpId="0"/>
      <p:bldP spid="8" grpId="0"/>
      <p:bldP spid="12" grpId="0"/>
      <p:bldP spid="15" grpId="0"/>
      <p:bldP spid="17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4" name="Group 14"/>
          <p:cNvGrpSpPr>
            <a:grpSpLocks/>
          </p:cNvGrpSpPr>
          <p:nvPr/>
        </p:nvGrpSpPr>
        <p:grpSpPr bwMode="auto">
          <a:xfrm>
            <a:off x="6643806" y="2574328"/>
            <a:ext cx="1610753" cy="771525"/>
            <a:chOff x="3674" y="2354"/>
            <a:chExt cx="872" cy="486"/>
          </a:xfrm>
        </p:grpSpPr>
        <p:grpSp>
          <p:nvGrpSpPr>
            <p:cNvPr id="15382" name="Group 15"/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15386" name="Text Box 16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387" name="Line 17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Text Box 18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4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B050"/>
                  </a:solidFill>
                </a:rPr>
                <a:t>×</a:t>
              </a:r>
              <a:endParaRPr lang="en-US" altLang="ar-SA" sz="2400">
                <a:solidFill>
                  <a:srgbClr val="00B050"/>
                </a:solidFill>
              </a:endParaRP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/>
                <a:t>44</a:t>
              </a:r>
              <a:endParaRPr lang="en-US" altLang="ar-SA" sz="2400"/>
            </a:p>
          </p:txBody>
        </p:sp>
        <p:sp>
          <p:nvSpPr>
            <p:cNvPr id="15385" name="Text Box 21"/>
            <p:cNvSpPr txBox="1">
              <a:spLocks noChangeArrowheads="1"/>
            </p:cNvSpPr>
            <p:nvPr/>
          </p:nvSpPr>
          <p:spPr bwMode="auto">
            <a:xfrm>
              <a:off x="4320" y="2433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l-KsorZulfiMath"/>
                </a:rPr>
                <a:t>ﺕ</a:t>
              </a:r>
              <a:r>
                <a:rPr kumimoji="0" lang="en-US" altLang="ar-SA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endParaRPr kumimoji="0" lang="ar-SA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2904" name="Group 24"/>
          <p:cNvGrpSpPr>
            <a:grpSpLocks/>
          </p:cNvGrpSpPr>
          <p:nvPr/>
        </p:nvGrpSpPr>
        <p:grpSpPr bwMode="auto">
          <a:xfrm>
            <a:off x="906256" y="3613289"/>
            <a:ext cx="7840662" cy="3097212"/>
            <a:chOff x="703" y="1706"/>
            <a:chExt cx="4939" cy="1951"/>
          </a:xfrm>
        </p:grpSpPr>
        <p:pic>
          <p:nvPicPr>
            <p:cNvPr id="15376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AutoShape 26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1٪ = 0.01</a:t>
              </a:r>
            </a:p>
          </p:txBody>
        </p:sp>
        <p:sp>
          <p:nvSpPr>
            <p:cNvPr id="15378" name="AutoShape 27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15379" name="AutoShape 28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15380" name="AutoShape 29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15381" name="AutoShape 30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122913" name="Rectangle 33"/>
          <p:cNvSpPr>
            <a:spLocks noChangeArrowheads="1"/>
          </p:cNvSpPr>
          <p:nvPr/>
        </p:nvSpPr>
        <p:spPr bwMode="auto">
          <a:xfrm>
            <a:off x="7107238" y="3976688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82" name="Group 24"/>
          <p:cNvGrpSpPr>
            <a:grpSpLocks/>
          </p:cNvGrpSpPr>
          <p:nvPr/>
        </p:nvGrpSpPr>
        <p:grpSpPr bwMode="auto">
          <a:xfrm>
            <a:off x="828468" y="3613289"/>
            <a:ext cx="7840662" cy="3097212"/>
            <a:chOff x="703" y="1706"/>
            <a:chExt cx="4939" cy="1951"/>
          </a:xfrm>
        </p:grpSpPr>
        <p:pic>
          <p:nvPicPr>
            <p:cNvPr id="8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AutoShape 26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1٪ = 0.01</a:t>
              </a:r>
            </a:p>
          </p:txBody>
        </p:sp>
        <p:sp>
          <p:nvSpPr>
            <p:cNvPr id="85" name="AutoShape 27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86" name="AutoShape 28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87" name="AutoShape 29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88" name="AutoShape 30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89" name="Rectangle 33"/>
          <p:cNvSpPr>
            <a:spLocks noChangeArrowheads="1"/>
          </p:cNvSpPr>
          <p:nvPr/>
        </p:nvSpPr>
        <p:spPr bwMode="auto">
          <a:xfrm>
            <a:off x="5538125" y="4516438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90" name="Group 49"/>
          <p:cNvGrpSpPr>
            <a:grpSpLocks/>
          </p:cNvGrpSpPr>
          <p:nvPr/>
        </p:nvGrpSpPr>
        <p:grpSpPr bwMode="auto">
          <a:xfrm>
            <a:off x="3953585" y="2494034"/>
            <a:ext cx="1768476" cy="771525"/>
            <a:chOff x="3027" y="2354"/>
            <a:chExt cx="1114" cy="486"/>
          </a:xfrm>
        </p:grpSpPr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3633" y="2354"/>
              <a:ext cx="296" cy="486"/>
              <a:chOff x="2342" y="1849"/>
              <a:chExt cx="210" cy="486"/>
            </a:xfrm>
          </p:grpSpPr>
          <p:sp>
            <p:nvSpPr>
              <p:cNvPr id="95" name="Text Box 19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" name="Text Box 22"/>
            <p:cNvSpPr txBox="1">
              <a:spLocks noChangeArrowheads="1"/>
            </p:cNvSpPr>
            <p:nvPr/>
          </p:nvSpPr>
          <p:spPr bwMode="auto">
            <a:xfrm>
              <a:off x="3371" y="2449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×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3027" y="2449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 Box 24"/>
            <p:cNvSpPr txBox="1">
              <a:spLocks noChangeArrowheads="1"/>
            </p:cNvSpPr>
            <p:nvPr/>
          </p:nvSpPr>
          <p:spPr bwMode="auto">
            <a:xfrm>
              <a:off x="3823" y="246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l-KsorZulfiMath"/>
                </a:rPr>
                <a:t>ﺕ</a:t>
              </a:r>
              <a:r>
                <a:rPr kumimoji="0" lang="en-US" altLang="ar-SA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99" name="Group 24"/>
          <p:cNvGrpSpPr>
            <a:grpSpLocks/>
          </p:cNvGrpSpPr>
          <p:nvPr/>
        </p:nvGrpSpPr>
        <p:grpSpPr bwMode="auto">
          <a:xfrm>
            <a:off x="814388" y="3627304"/>
            <a:ext cx="7840662" cy="3097212"/>
            <a:chOff x="703" y="1706"/>
            <a:chExt cx="4939" cy="1951"/>
          </a:xfrm>
        </p:grpSpPr>
        <p:pic>
          <p:nvPicPr>
            <p:cNvPr id="100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AutoShape 26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1٪ = 0.01</a:t>
              </a:r>
            </a:p>
          </p:txBody>
        </p:sp>
        <p:sp>
          <p:nvSpPr>
            <p:cNvPr id="102" name="AutoShape 27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103" name="AutoShape 28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104" name="AutoShape 29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105" name="AutoShape 30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2398506" y="3989881"/>
            <a:ext cx="1547812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107" name="Group 14"/>
          <p:cNvGrpSpPr>
            <a:grpSpLocks/>
          </p:cNvGrpSpPr>
          <p:nvPr/>
        </p:nvGrpSpPr>
        <p:grpSpPr bwMode="auto">
          <a:xfrm>
            <a:off x="1627348" y="2440275"/>
            <a:ext cx="1433512" cy="771525"/>
            <a:chOff x="3674" y="2354"/>
            <a:chExt cx="903" cy="486"/>
          </a:xfrm>
        </p:grpSpPr>
        <p:grpSp>
          <p:nvGrpSpPr>
            <p:cNvPr id="108" name="Group 15"/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112" name="Text Box 16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Line 17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9" name="Text Box 19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×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64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4351" y="2419"/>
              <a:ext cx="2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l-KsorZulfiMath"/>
                </a:rPr>
                <a:t>ﺕ</a:t>
              </a: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6599858" y="2293386"/>
            <a:ext cx="1646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>
                <a:solidFill>
                  <a:srgbClr val="FF0000"/>
                </a:solidFill>
              </a:rPr>
              <a:t>25٪ </a:t>
            </a:r>
            <a:r>
              <a:rPr lang="ar-SA" altLang="ar-SA" sz="2400" b="1">
                <a:solidFill>
                  <a:srgbClr val="00B050"/>
                </a:solidFill>
              </a:rPr>
              <a:t>من</a:t>
            </a:r>
            <a:r>
              <a:rPr lang="ar-SA" altLang="ar-SA" sz="2400" b="1"/>
              <a:t> 44</a:t>
            </a:r>
            <a:endParaRPr lang="en-US" altLang="ar-SA" sz="2400"/>
          </a:p>
        </p:txBody>
      </p:sp>
      <p:sp>
        <p:nvSpPr>
          <p:cNvPr id="3" name="مربع نص 2"/>
          <p:cNvSpPr txBox="1"/>
          <p:nvPr/>
        </p:nvSpPr>
        <p:spPr>
          <a:xfrm>
            <a:off x="7399780" y="3227915"/>
            <a:ext cx="11622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ar-SA" altLang="ar-SA" sz="2400" b="1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>
                <a:solidFill>
                  <a:srgbClr val="0000CC"/>
                </a:solidFill>
                <a:cs typeface="+mj-cs"/>
              </a:rPr>
              <a:t>11</a:t>
            </a:r>
            <a:r>
              <a:rPr lang="en-US" altLang="ar-SA" sz="2400">
                <a:solidFill>
                  <a:srgbClr val="0000CC"/>
                </a:solidFill>
              </a:rPr>
              <a:t> </a:t>
            </a:r>
            <a:endParaRPr lang="ar-SA">
              <a:solidFill>
                <a:srgbClr val="0000CC"/>
              </a:solidFill>
            </a:endParaRP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3985579" y="2144356"/>
            <a:ext cx="1646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</a:t>
            </a:r>
            <a:r>
              <a:rPr lang="ar-SA" altLang="ar-SA" sz="2400" b="1"/>
              <a:t>40٪ </a:t>
            </a:r>
            <a:r>
              <a:rPr lang="ar-SA" altLang="ar-SA" sz="2400" b="1">
                <a:solidFill>
                  <a:srgbClr val="00B050"/>
                </a:solidFill>
              </a:rPr>
              <a:t>من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50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4838906" y="3188862"/>
            <a:ext cx="7934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l"/>
            <a:r>
              <a:rPr lang="ar-SA" altLang="ar-SA" sz="2400" b="1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>
                <a:solidFill>
                  <a:srgbClr val="0000CC"/>
                </a:solidFill>
              </a:rPr>
              <a:t>20</a:t>
            </a:r>
            <a:endParaRPr lang="ar-SA">
              <a:solidFill>
                <a:srgbClr val="0000CC"/>
              </a:solidFill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1043529" y="2114441"/>
            <a:ext cx="1934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cs typeface="Al-KsorZulfiMath"/>
              </a:rPr>
              <a:t>ﺕ </a:t>
            </a:r>
            <a:r>
              <a:rPr lang="ar-SA" altLang="ar-SA" sz="2400" b="1">
                <a:solidFill>
                  <a:srgbClr val="FF0000"/>
                </a:solidFill>
                <a:cs typeface="Al-KsorZulfiMath"/>
              </a:rPr>
              <a:t>!؛2 </a:t>
            </a:r>
            <a:r>
              <a:rPr lang="ar-SA" altLang="ar-SA" sz="2400" b="1">
                <a:solidFill>
                  <a:srgbClr val="FF0000"/>
                </a:solidFill>
              </a:rPr>
              <a:t>12٪</a:t>
            </a:r>
            <a:r>
              <a:rPr lang="ar-SA" altLang="ar-SA" sz="2400" b="1">
                <a:solidFill>
                  <a:srgbClr val="00B050"/>
                </a:solidFill>
              </a:rPr>
              <a:t> من </a:t>
            </a:r>
            <a:r>
              <a:rPr lang="ar-SA" altLang="ar-SA" sz="2400" b="1">
                <a:solidFill>
                  <a:srgbClr val="00B0F0"/>
                </a:solidFill>
              </a:rPr>
              <a:t>64</a:t>
            </a:r>
            <a:endParaRPr lang="en-US" altLang="ar-SA" sz="2400">
              <a:solidFill>
                <a:srgbClr val="00B0F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2446498" y="3194257"/>
            <a:ext cx="7541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l"/>
            <a:r>
              <a:rPr lang="ar-SA" altLang="ar-SA" sz="2400" b="1">
                <a:solidFill>
                  <a:srgbClr val="CC0066"/>
                </a:solidFill>
              </a:rPr>
              <a:t>  </a:t>
            </a:r>
            <a:r>
              <a:rPr lang="ar-SA" altLang="ar-SA" sz="2400" b="1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>
                <a:solidFill>
                  <a:srgbClr val="0000CC"/>
                </a:solidFill>
              </a:rPr>
              <a:t>8</a:t>
            </a:r>
            <a:endParaRPr lang="ar-SA">
              <a:solidFill>
                <a:srgbClr val="0000CC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20CB671-E3CF-4FF5-C874-7232C52AA6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858" y="350985"/>
            <a:ext cx="2197892" cy="465083"/>
          </a:xfrm>
          <a:prstGeom prst="rect">
            <a:avLst/>
          </a:prstGeom>
          <a:effectLst>
            <a:glow rad="101600">
              <a:srgbClr val="C4EAF9">
                <a:alpha val="60000"/>
              </a:srgbClr>
            </a:glo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6B6CBDF-2E6B-8C0E-BA8C-7006B7FF31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25EDD7A-AE5B-C291-7FD0-66B330D6685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31290" y="1012473"/>
            <a:ext cx="2871484" cy="362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D4D479-8F46-84CF-8951-20654A5AD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5522" y="1718028"/>
            <a:ext cx="1768118" cy="44404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D2CAFD5-0F7F-32BF-2005-6ACBF3109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1611" y="1613178"/>
            <a:ext cx="1699615" cy="43292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4C7A9E-B1B2-62C6-59FD-4392B54017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582" y="1685546"/>
            <a:ext cx="1844250" cy="4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3" grpId="0" animBg="1"/>
      <p:bldP spid="122913" grpId="1" animBg="1"/>
      <p:bldP spid="122913" grpId="2" animBg="1"/>
      <p:bldP spid="89" grpId="0" animBg="1"/>
      <p:bldP spid="89" grpId="1" animBg="1"/>
      <p:bldP spid="89" grpId="2" animBg="1"/>
      <p:bldP spid="106" grpId="0" animBg="1"/>
      <p:bldP spid="106" grpId="1" animBg="1"/>
      <p:bldP spid="106" grpId="2" animBg="1"/>
      <p:bldP spid="60" grpId="0"/>
      <p:bldP spid="3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48" name="Group 24"/>
          <p:cNvGrpSpPr>
            <a:grpSpLocks/>
          </p:cNvGrpSpPr>
          <p:nvPr/>
        </p:nvGrpSpPr>
        <p:grpSpPr bwMode="auto">
          <a:xfrm>
            <a:off x="106527" y="3760056"/>
            <a:ext cx="7237412" cy="3097212"/>
            <a:chOff x="703" y="1706"/>
            <a:chExt cx="4939" cy="1951"/>
          </a:xfrm>
        </p:grpSpPr>
        <p:pic>
          <p:nvPicPr>
            <p:cNvPr id="2153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0" name="AutoShape 26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1٪ = 0.01</a:t>
              </a:r>
            </a:p>
          </p:txBody>
        </p:sp>
        <p:sp>
          <p:nvSpPr>
            <p:cNvPr id="21541" name="AutoShape 27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2٪ = 0.02</a:t>
              </a:r>
            </a:p>
          </p:txBody>
        </p:sp>
        <p:sp>
          <p:nvSpPr>
            <p:cNvPr id="21542" name="AutoShape 28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3٪ = 0.03</a:t>
              </a:r>
            </a:p>
          </p:txBody>
        </p:sp>
        <p:sp>
          <p:nvSpPr>
            <p:cNvPr id="21543" name="AutoShape 29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4٪ = 0.04</a:t>
              </a:r>
            </a:p>
          </p:txBody>
        </p:sp>
        <p:sp>
          <p:nvSpPr>
            <p:cNvPr id="21544" name="AutoShape 30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</a:rPr>
                <a:t>10٪ = 0.1</a:t>
              </a:r>
            </a:p>
          </p:txBody>
        </p:sp>
      </p:grpSp>
      <p:sp>
        <p:nvSpPr>
          <p:cNvPr id="129056" name="Rectangle 32"/>
          <p:cNvSpPr>
            <a:spLocks noChangeArrowheads="1"/>
          </p:cNvSpPr>
          <p:nvPr/>
        </p:nvSpPr>
        <p:spPr bwMode="auto">
          <a:xfrm>
            <a:off x="4456834" y="4113460"/>
            <a:ext cx="1404938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0583"/>
            <a:ext cx="2000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47" y="2630100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26" y="2962274"/>
            <a:ext cx="19621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26" y="3531222"/>
            <a:ext cx="1657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01" y="3911054"/>
            <a:ext cx="66865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46B21D-3CD8-4B5C-E7C7-7667A012E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0447" y="492321"/>
            <a:ext cx="2603882" cy="3712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7D8514E-7FD0-EE7A-0BAF-05C3D9CB64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329" y="1274784"/>
            <a:ext cx="457200" cy="4286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9696A59-6259-B877-C993-AB82F6CD77E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38925" y="915005"/>
            <a:ext cx="6388826" cy="1148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02F1AA-2862-CF15-CB88-EA8BD5BFC7A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6" grpId="0" animBg="1"/>
      <p:bldP spid="129056" grpId="1" animBg="1"/>
      <p:bldP spid="12905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6256338" y="2399196"/>
            <a:ext cx="187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FF0000"/>
                </a:solidFill>
              </a:rPr>
              <a:t>حصة الكويت = 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4192934" y="2403661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/>
              <a:t>8 % من 1450</a:t>
            </a:r>
            <a:endParaRPr lang="en-US" altLang="ar-SA" sz="2400"/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5601267" y="3504146"/>
            <a:ext cx="997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</a:rPr>
              <a:t>= 145</a:t>
            </a:r>
            <a:endParaRPr lang="en-US" altLang="ar-SA" sz="2400">
              <a:solidFill>
                <a:srgbClr val="0000CC"/>
              </a:solidFill>
            </a:endParaRP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3786081" y="3840621"/>
            <a:ext cx="385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FF0000"/>
                </a:solidFill>
              </a:rPr>
              <a:t>حصة الكويت = </a:t>
            </a:r>
            <a:r>
              <a:rPr lang="ar-SA" altLang="ar-SA" sz="2400" b="1">
                <a:solidFill>
                  <a:srgbClr val="0000CC"/>
                </a:solidFill>
              </a:rPr>
              <a:t>145  مليار برميل</a:t>
            </a:r>
            <a:endParaRPr lang="en-US" altLang="ar-SA" sz="2400">
              <a:solidFill>
                <a:srgbClr val="0000CC"/>
              </a:solidFill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4329966" y="3165661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/>
              <a:t>= 0,1 × 1450</a:t>
            </a:r>
            <a:endParaRPr lang="en-US" altLang="ar-SA" sz="24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7A0560-6D99-3EE9-EBAA-FF5AC41A4F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35696" y="1132108"/>
            <a:ext cx="6627465" cy="777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BB60D36-57CE-C91C-E28B-9A811A99FC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8A9C8452-1A14-1A5E-FFE2-B015C2C10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252" y="2826784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latin typeface="Arial"/>
                <a:cs typeface="Al-KsorZulfiMath"/>
              </a:rPr>
              <a:t>ﺕ</a:t>
            </a:r>
            <a:r>
              <a:rPr lang="ar-SA" altLang="ar-SA" sz="2400" b="1"/>
              <a:t>10 % من 1450</a:t>
            </a:r>
            <a:endParaRPr lang="en-US" altLang="ar-SA" sz="2400"/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620EDAF4-1154-1A88-F273-EFF6EB8DFE02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2492375"/>
            <a:ext cx="1592263" cy="3024188"/>
            <a:chOff x="816" y="890"/>
            <a:chExt cx="1003" cy="1905"/>
          </a:xfrm>
        </p:grpSpPr>
        <p:sp>
          <p:nvSpPr>
            <p:cNvPr id="7" name="AutoShape 45">
              <a:extLst>
                <a:ext uri="{FF2B5EF4-FFF2-40B4-BE49-F238E27FC236}">
                  <a16:creationId xmlns:a16="http://schemas.microsoft.com/office/drawing/2014/main" id="{0B6E5822-3F4A-05B8-A797-A5EF97309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890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1٪ = 0.01</a:t>
              </a:r>
            </a:p>
          </p:txBody>
        </p:sp>
        <p:sp>
          <p:nvSpPr>
            <p:cNvPr id="8" name="AutoShape 46">
              <a:extLst>
                <a:ext uri="{FF2B5EF4-FFF2-40B4-BE49-F238E27FC236}">
                  <a16:creationId xmlns:a16="http://schemas.microsoft.com/office/drawing/2014/main" id="{A50C0CF3-7D0B-6AD7-1BD0-BE15B5C2A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75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2٪ = 0.02</a:t>
              </a:r>
            </a:p>
          </p:txBody>
        </p:sp>
        <p:sp>
          <p:nvSpPr>
            <p:cNvPr id="9" name="AutoShape 47">
              <a:extLst>
                <a:ext uri="{FF2B5EF4-FFF2-40B4-BE49-F238E27FC236}">
                  <a16:creationId xmlns:a16="http://schemas.microsoft.com/office/drawing/2014/main" id="{B96F2C6A-1F91-09EC-B3BB-A8493A1E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61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3٪ = 0.03</a:t>
              </a:r>
            </a:p>
          </p:txBody>
        </p:sp>
        <p:sp>
          <p:nvSpPr>
            <p:cNvPr id="10" name="AutoShape 48">
              <a:extLst>
                <a:ext uri="{FF2B5EF4-FFF2-40B4-BE49-F238E27FC236}">
                  <a16:creationId xmlns:a16="http://schemas.microsoft.com/office/drawing/2014/main" id="{39E31544-425A-AABC-06FF-2C4D2F547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46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4٪ = 0.04</a:t>
              </a:r>
            </a:p>
          </p:txBody>
        </p:sp>
        <p:sp>
          <p:nvSpPr>
            <p:cNvPr id="11" name="AutoShape 49">
              <a:extLst>
                <a:ext uri="{FF2B5EF4-FFF2-40B4-BE49-F238E27FC236}">
                  <a16:creationId xmlns:a16="http://schemas.microsoft.com/office/drawing/2014/main" id="{523BA9EB-4BBC-48ED-0DB9-65E527589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32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10٪ = 0.1</a:t>
              </a:r>
            </a:p>
          </p:txBody>
        </p:sp>
      </p:grpSp>
      <p:sp>
        <p:nvSpPr>
          <p:cNvPr id="12" name="Rectangle 50">
            <a:extLst>
              <a:ext uri="{FF2B5EF4-FFF2-40B4-BE49-F238E27FC236}">
                <a16:creationId xmlns:a16="http://schemas.microsoft.com/office/drawing/2014/main" id="{5EEF045F-82AD-8670-1405-058F70E4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940300"/>
            <a:ext cx="1584325" cy="5397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E1BAAE4-783C-62D1-8437-CAF6362D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513957"/>
            <a:ext cx="2197892" cy="465083"/>
          </a:xfrm>
          <a:prstGeom prst="rect">
            <a:avLst/>
          </a:prstGeom>
          <a:effectLst>
            <a:glow rad="101600">
              <a:srgbClr val="C4EAF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267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  <p:bldP spid="129037" grpId="0"/>
      <p:bldP spid="129046" grpId="0"/>
      <p:bldP spid="129059" grpId="0"/>
      <p:bldP spid="57" grpId="0"/>
      <p:bldP spid="5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6110925" y="2196038"/>
            <a:ext cx="2126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l-KsorZulfiMath"/>
              </a:rPr>
              <a:t>ﺕ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l-KsorZulfiMath"/>
              </a:rPr>
              <a:t>@؛3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66٪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من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75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6936416" y="2492374"/>
            <a:ext cx="1089025" cy="771525"/>
            <a:chOff x="3674" y="2354"/>
            <a:chExt cx="686" cy="486"/>
          </a:xfrm>
        </p:grpSpPr>
        <p:grpSp>
          <p:nvGrpSpPr>
            <p:cNvPr id="11285" name="Group 30"/>
            <p:cNvGrpSpPr>
              <a:grpSpLocks/>
            </p:cNvGrpSpPr>
            <p:nvPr/>
          </p:nvGrpSpPr>
          <p:grpSpPr bwMode="auto">
            <a:xfrm>
              <a:off x="4150" y="2354"/>
              <a:ext cx="210" cy="486"/>
              <a:chOff x="2342" y="1849"/>
              <a:chExt cx="210" cy="486"/>
            </a:xfrm>
          </p:grpSpPr>
          <p:sp>
            <p:nvSpPr>
              <p:cNvPr id="11289" name="Text Box 31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90" name="Line 32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291" name="Text Box 33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1286" name="Text Box 34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×</a:t>
              </a:r>
              <a:endParaRPr kumimoji="0" lang="en-US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87" name="Text Box 35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75</a:t>
              </a:r>
              <a:endParaRPr kumimoji="0" lang="en-US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7512680" y="3102731"/>
            <a:ext cx="630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5698179" y="4653983"/>
            <a:ext cx="3371761" cy="1655912"/>
            <a:chOff x="703" y="1706"/>
            <a:chExt cx="4939" cy="1951"/>
          </a:xfrm>
        </p:grpSpPr>
        <p:pic>
          <p:nvPicPr>
            <p:cNvPr id="11279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706"/>
              <a:ext cx="4939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AutoShape 41"/>
            <p:cNvSpPr>
              <a:spLocks noChangeArrowheads="1"/>
            </p:cNvSpPr>
            <p:nvPr/>
          </p:nvSpPr>
          <p:spPr bwMode="auto">
            <a:xfrm>
              <a:off x="4608" y="3294"/>
              <a:ext cx="100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1٪ = 0.01</a:t>
              </a:r>
            </a:p>
          </p:txBody>
        </p:sp>
        <p:sp>
          <p:nvSpPr>
            <p:cNvPr id="11281" name="AutoShape 42"/>
            <p:cNvSpPr>
              <a:spLocks noChangeArrowheads="1"/>
            </p:cNvSpPr>
            <p:nvPr/>
          </p:nvSpPr>
          <p:spPr bwMode="auto">
            <a:xfrm>
              <a:off x="3637" y="3294"/>
              <a:ext cx="976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2٪ = 0.02</a:t>
              </a:r>
            </a:p>
          </p:txBody>
        </p:sp>
        <p:sp>
          <p:nvSpPr>
            <p:cNvPr id="11282" name="AutoShape 43"/>
            <p:cNvSpPr>
              <a:spLocks noChangeArrowheads="1"/>
            </p:cNvSpPr>
            <p:nvPr/>
          </p:nvSpPr>
          <p:spPr bwMode="auto">
            <a:xfrm>
              <a:off x="2667" y="3294"/>
              <a:ext cx="975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3٪ = 0.03</a:t>
              </a:r>
            </a:p>
          </p:txBody>
        </p:sp>
        <p:sp>
          <p:nvSpPr>
            <p:cNvPr id="11283" name="AutoShape 44"/>
            <p:cNvSpPr>
              <a:spLocks noChangeArrowheads="1"/>
            </p:cNvSpPr>
            <p:nvPr/>
          </p:nvSpPr>
          <p:spPr bwMode="auto">
            <a:xfrm>
              <a:off x="1710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4٪ = 0.04</a:t>
              </a:r>
            </a:p>
          </p:txBody>
        </p:sp>
        <p:sp>
          <p:nvSpPr>
            <p:cNvPr id="11284" name="AutoShape 45"/>
            <p:cNvSpPr>
              <a:spLocks noChangeArrowheads="1"/>
            </p:cNvSpPr>
            <p:nvPr/>
          </p:nvSpPr>
          <p:spPr bwMode="auto">
            <a:xfrm>
              <a:off x="758" y="3294"/>
              <a:ext cx="943" cy="363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10٪ = 0.1</a:t>
              </a:r>
            </a:p>
          </p:txBody>
        </p:sp>
      </p:grpSp>
      <p:sp>
        <p:nvSpPr>
          <p:cNvPr id="117806" name="Oval 46"/>
          <p:cNvSpPr>
            <a:spLocks noChangeArrowheads="1"/>
          </p:cNvSpPr>
          <p:nvPr/>
        </p:nvSpPr>
        <p:spPr bwMode="auto">
          <a:xfrm>
            <a:off x="7072841" y="5331052"/>
            <a:ext cx="647899" cy="402432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8083464" y="3094717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l-KsorZulfiMath"/>
              </a:rPr>
              <a:t>ﺕ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CEA0FEA-794A-9B35-361E-B9FE2986C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62" y="607110"/>
            <a:ext cx="1389765" cy="2856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DD46F3-6C3F-B60F-73AE-2F4FE4079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51" y="832645"/>
            <a:ext cx="1075184" cy="167998"/>
          </a:xfrm>
          <a:prstGeom prst="rect">
            <a:avLst/>
          </a:prstGeom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4E3D40BD-31F4-6248-B03F-D728793C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810" y="2641071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Al-KsorZulfiMath"/>
              </a:rPr>
              <a:t>ﺕ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E0422F9-73B9-3BC6-3D1E-ACE6218D6D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1CAC00A-78DD-DE5B-DFA2-328C861D90C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9745" y="1641308"/>
            <a:ext cx="2040066" cy="49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336A20-41F9-8C13-3427-B282D04D1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606" y="1712524"/>
            <a:ext cx="447675" cy="4191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5DAA1C-E7FB-3B9B-44D2-B3005B88F4D1}"/>
              </a:ext>
            </a:extLst>
          </p:cNvPr>
          <p:cNvSpPr txBox="1"/>
          <p:nvPr/>
        </p:nvSpPr>
        <p:spPr>
          <a:xfrm>
            <a:off x="3923928" y="2348880"/>
            <a:ext cx="17742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لماذا اخترنا 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l-KsorZulfiMath"/>
              </a:rPr>
              <a:t> @؛3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66٪ 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CE5499-BF03-ABD3-B5DD-313D70C3165A}"/>
              </a:ext>
            </a:extLst>
          </p:cNvPr>
          <p:cNvSpPr txBox="1"/>
          <p:nvPr/>
        </p:nvSpPr>
        <p:spPr>
          <a:xfrm>
            <a:off x="4317641" y="2806699"/>
            <a:ext cx="12281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من اين  اتت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l-KsorZulfiMath"/>
              </a:rPr>
              <a:t>@؛3</a:t>
            </a:r>
            <a:endParaRPr kumimoji="0" lang="ar-SA" sz="1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7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/>
      <p:bldP spid="117797" grpId="0"/>
      <p:bldP spid="117806" grpId="0" animBg="1"/>
      <p:bldP spid="117806" grpId="1" animBg="1"/>
      <p:bldP spid="3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02" y="462302"/>
            <a:ext cx="4320480" cy="61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7431685" y="2685442"/>
            <a:ext cx="585787" cy="771525"/>
            <a:chOff x="2342" y="1849"/>
            <a:chExt cx="210" cy="486"/>
          </a:xfrm>
        </p:grpSpPr>
        <p:sp>
          <p:nvSpPr>
            <p:cNvPr id="10" name="Text Box 151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8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1" name="Line 152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2" name="Text Box 153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25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3" name="Text Box 154"/>
          <p:cNvSpPr txBox="1">
            <a:spLocks noChangeArrowheads="1"/>
          </p:cNvSpPr>
          <p:nvPr/>
        </p:nvSpPr>
        <p:spPr bwMode="auto">
          <a:xfrm>
            <a:off x="7107846" y="28651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14" name="Group 163"/>
          <p:cNvGrpSpPr>
            <a:grpSpLocks/>
          </p:cNvGrpSpPr>
          <p:nvPr/>
        </p:nvGrpSpPr>
        <p:grpSpPr bwMode="auto">
          <a:xfrm>
            <a:off x="6580556" y="2713252"/>
            <a:ext cx="585787" cy="771525"/>
            <a:chOff x="2342" y="1849"/>
            <a:chExt cx="210" cy="486"/>
          </a:xfrm>
        </p:grpSpPr>
        <p:sp>
          <p:nvSpPr>
            <p:cNvPr id="15" name="Text Box 164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8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6" name="Line 165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7" name="Text Box 166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24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8" name="Text Box 173"/>
          <p:cNvSpPr txBox="1">
            <a:spLocks noChangeArrowheads="1"/>
          </p:cNvSpPr>
          <p:nvPr/>
        </p:nvSpPr>
        <p:spPr bwMode="auto">
          <a:xfrm>
            <a:off x="5338499" y="2891034"/>
            <a:ext cx="422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29" name="Group 157"/>
          <p:cNvGrpSpPr>
            <a:grpSpLocks/>
          </p:cNvGrpSpPr>
          <p:nvPr/>
        </p:nvGrpSpPr>
        <p:grpSpPr bwMode="auto">
          <a:xfrm>
            <a:off x="4431158" y="2754942"/>
            <a:ext cx="1011238" cy="771525"/>
            <a:chOff x="1406" y="822"/>
            <a:chExt cx="637" cy="486"/>
          </a:xfrm>
        </p:grpSpPr>
        <p:sp>
          <p:nvSpPr>
            <p:cNvPr id="30" name="Text Box 158"/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0000CC"/>
                  </a:solidFill>
                </a:rPr>
                <a:t>33٪ </a:t>
              </a:r>
              <a:endParaRPr lang="en-US" sz="2400">
                <a:solidFill>
                  <a:srgbClr val="0000CC"/>
                </a:solidFill>
              </a:endParaRPr>
            </a:p>
          </p:txBody>
        </p:sp>
        <p:grpSp>
          <p:nvGrpSpPr>
            <p:cNvPr id="31" name="Group 159"/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32" name="Text Box 160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CC"/>
                    </a:solidFill>
                  </a:rPr>
                  <a:t>1</a:t>
                </a:r>
                <a:endParaRPr lang="en-US" sz="2400" b="1">
                  <a:solidFill>
                    <a:srgbClr val="0000CC"/>
                  </a:solidFill>
                </a:endParaRPr>
              </a:p>
            </p:txBody>
          </p:sp>
          <p:sp>
            <p:nvSpPr>
              <p:cNvPr id="33" name="Line 161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 Box 162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>
                    <a:solidFill>
                      <a:srgbClr val="0000CC"/>
                    </a:solidFill>
                  </a:rPr>
                  <a:t>3</a:t>
                </a:r>
                <a:endParaRPr lang="en-US" sz="2400" b="1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35" name="Group 150"/>
          <p:cNvGrpSpPr>
            <a:grpSpLocks/>
          </p:cNvGrpSpPr>
          <p:nvPr/>
        </p:nvGrpSpPr>
        <p:grpSpPr bwMode="auto">
          <a:xfrm>
            <a:off x="6710268" y="3880683"/>
            <a:ext cx="585787" cy="771525"/>
            <a:chOff x="2342" y="1849"/>
            <a:chExt cx="210" cy="486"/>
          </a:xfrm>
        </p:grpSpPr>
        <p:sp>
          <p:nvSpPr>
            <p:cNvPr id="36" name="Text Box 151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14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7" name="Line 152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8" name="Text Box 153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25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9" name="Text Box 154"/>
          <p:cNvSpPr txBox="1">
            <a:spLocks noChangeArrowheads="1"/>
          </p:cNvSpPr>
          <p:nvPr/>
        </p:nvSpPr>
        <p:spPr bwMode="auto">
          <a:xfrm>
            <a:off x="6392461" y="401720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40" name="Group 163"/>
          <p:cNvGrpSpPr>
            <a:grpSpLocks/>
          </p:cNvGrpSpPr>
          <p:nvPr/>
        </p:nvGrpSpPr>
        <p:grpSpPr bwMode="auto">
          <a:xfrm>
            <a:off x="5868958" y="3860045"/>
            <a:ext cx="585787" cy="771525"/>
            <a:chOff x="2342" y="1849"/>
            <a:chExt cx="210" cy="486"/>
          </a:xfrm>
        </p:grpSpPr>
        <p:sp>
          <p:nvSpPr>
            <p:cNvPr id="41" name="Text Box 164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15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42" name="Line 165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43" name="Text Box 166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25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56" name="Text Box 158"/>
          <p:cNvSpPr txBox="1">
            <a:spLocks noChangeArrowheads="1"/>
          </p:cNvSpPr>
          <p:nvPr/>
        </p:nvSpPr>
        <p:spPr bwMode="auto">
          <a:xfrm>
            <a:off x="3934996" y="5536750"/>
            <a:ext cx="1090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ar-SA" sz="2400" b="1">
                <a:solidFill>
                  <a:srgbClr val="0000CC"/>
                </a:solidFill>
              </a:rPr>
              <a:t> 75٪ </a:t>
            </a:r>
            <a:endParaRPr lang="en-US" sz="2400">
              <a:solidFill>
                <a:srgbClr val="0000CC"/>
              </a:solidFill>
            </a:endParaRPr>
          </a:p>
        </p:txBody>
      </p:sp>
      <p:grpSp>
        <p:nvGrpSpPr>
          <p:cNvPr id="61" name="Group 150"/>
          <p:cNvGrpSpPr>
            <a:grpSpLocks/>
          </p:cNvGrpSpPr>
          <p:nvPr/>
        </p:nvGrpSpPr>
        <p:grpSpPr bwMode="auto">
          <a:xfrm>
            <a:off x="6745135" y="5360642"/>
            <a:ext cx="803365" cy="776288"/>
            <a:chOff x="2342" y="1849"/>
            <a:chExt cx="288" cy="489"/>
          </a:xfrm>
        </p:grpSpPr>
        <p:sp>
          <p:nvSpPr>
            <p:cNvPr id="62" name="Text Box 151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89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63" name="Line 152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64" name="Text Box 153"/>
            <p:cNvSpPr txBox="1">
              <a:spLocks noChangeArrowheads="1"/>
            </p:cNvSpPr>
            <p:nvPr/>
          </p:nvSpPr>
          <p:spPr bwMode="auto">
            <a:xfrm>
              <a:off x="2342" y="2047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121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65" name="Text Box 154"/>
          <p:cNvSpPr txBox="1">
            <a:spLocks noChangeArrowheads="1"/>
          </p:cNvSpPr>
          <p:nvPr/>
        </p:nvSpPr>
        <p:spPr bwMode="auto">
          <a:xfrm>
            <a:off x="6449918" y="549716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66" name="Group 163"/>
          <p:cNvGrpSpPr>
            <a:grpSpLocks/>
          </p:cNvGrpSpPr>
          <p:nvPr/>
        </p:nvGrpSpPr>
        <p:grpSpPr bwMode="auto">
          <a:xfrm>
            <a:off x="5849431" y="5340002"/>
            <a:ext cx="761523" cy="812800"/>
            <a:chOff x="2335" y="1849"/>
            <a:chExt cx="273" cy="512"/>
          </a:xfrm>
        </p:grpSpPr>
        <p:sp>
          <p:nvSpPr>
            <p:cNvPr id="67" name="Text Box 164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90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68" name="Line 165"/>
            <p:cNvSpPr>
              <a:spLocks noChangeShapeType="1"/>
            </p:cNvSpPr>
            <p:nvPr/>
          </p:nvSpPr>
          <p:spPr bwMode="auto">
            <a:xfrm flipH="1">
              <a:off x="2364" y="2092"/>
              <a:ext cx="181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69" name="Text Box 166"/>
            <p:cNvSpPr txBox="1">
              <a:spLocks noChangeArrowheads="1"/>
            </p:cNvSpPr>
            <p:nvPr/>
          </p:nvSpPr>
          <p:spPr bwMode="auto">
            <a:xfrm>
              <a:off x="2335" y="2070"/>
              <a:ext cx="2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CC0066"/>
                  </a:solidFill>
                </a:rPr>
                <a:t>120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41B9CB8-14E7-DED0-2DAC-48C0228E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596" y="1133875"/>
            <a:ext cx="1947769" cy="4160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3CB0FD-7A77-95C6-43B2-F955B4BC6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202" y="1416872"/>
            <a:ext cx="1016053" cy="1686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1A1F887-11F8-2248-A5B3-3FA3B5F6CF4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12570" y="1629822"/>
            <a:ext cx="2543150" cy="490246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F60C7345-FDE6-917C-BB35-7A08DAFAFD7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7475" y="2201905"/>
            <a:ext cx="1162050" cy="41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9B648774-5CDF-266A-40DA-EEEA6B4D9EB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7647" y="3428767"/>
            <a:ext cx="1381125" cy="44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B0CF139D-EC81-7E0F-3F57-968C934F08A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0481" y="4777908"/>
            <a:ext cx="1621224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صورة 7168">
            <a:extLst>
              <a:ext uri="{FF2B5EF4-FFF2-40B4-BE49-F238E27FC236}">
                <a16:creationId xmlns:a16="http://schemas.microsoft.com/office/drawing/2014/main" id="{B4D4090E-B361-4793-F892-E7A713CF3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1618" y="2204103"/>
            <a:ext cx="466725" cy="428625"/>
          </a:xfrm>
          <a:prstGeom prst="rect">
            <a:avLst/>
          </a:prstGeom>
        </p:spPr>
      </p:pic>
      <p:pic>
        <p:nvPicPr>
          <p:cNvPr id="7176" name="صورة 7175">
            <a:extLst>
              <a:ext uri="{FF2B5EF4-FFF2-40B4-BE49-F238E27FC236}">
                <a16:creationId xmlns:a16="http://schemas.microsoft.com/office/drawing/2014/main" id="{D80873B8-4CF8-9FD9-614C-F44BCAB84C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3307" y="3433529"/>
            <a:ext cx="409575" cy="438150"/>
          </a:xfrm>
          <a:prstGeom prst="rect">
            <a:avLst/>
          </a:prstGeom>
        </p:spPr>
      </p:pic>
      <p:pic>
        <p:nvPicPr>
          <p:cNvPr id="7178" name="صورة 7177">
            <a:extLst>
              <a:ext uri="{FF2B5EF4-FFF2-40B4-BE49-F238E27FC236}">
                <a16:creationId xmlns:a16="http://schemas.microsoft.com/office/drawing/2014/main" id="{84A6C4BB-2E45-13A4-9DF1-3FFEF1B574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8527" y="4806483"/>
            <a:ext cx="447675" cy="400050"/>
          </a:xfrm>
          <a:prstGeom prst="rect">
            <a:avLst/>
          </a:prstGeom>
        </p:spPr>
      </p:pic>
      <p:sp>
        <p:nvSpPr>
          <p:cNvPr id="7179" name="مربع نص 7178">
            <a:extLst>
              <a:ext uri="{FF2B5EF4-FFF2-40B4-BE49-F238E27FC236}">
                <a16:creationId xmlns:a16="http://schemas.microsoft.com/office/drawing/2014/main" id="{40D0B113-09B3-4304-71F6-F6F94793BA5A}"/>
              </a:ext>
            </a:extLst>
          </p:cNvPr>
          <p:cNvSpPr txBox="1"/>
          <p:nvPr/>
        </p:nvSpPr>
        <p:spPr>
          <a:xfrm>
            <a:off x="6463942" y="2730255"/>
            <a:ext cx="40950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00CC"/>
                </a:solidFill>
              </a:rPr>
              <a:t>÷8</a:t>
            </a:r>
          </a:p>
        </p:txBody>
      </p:sp>
      <p:sp>
        <p:nvSpPr>
          <p:cNvPr id="7180" name="مربع نص 7179">
            <a:extLst>
              <a:ext uri="{FF2B5EF4-FFF2-40B4-BE49-F238E27FC236}">
                <a16:creationId xmlns:a16="http://schemas.microsoft.com/office/drawing/2014/main" id="{D13CD203-4BE2-7D99-D4F9-3A0384CD1221}"/>
              </a:ext>
            </a:extLst>
          </p:cNvPr>
          <p:cNvSpPr txBox="1"/>
          <p:nvPr/>
        </p:nvSpPr>
        <p:spPr>
          <a:xfrm>
            <a:off x="6397887" y="3090054"/>
            <a:ext cx="40950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00CC"/>
                </a:solidFill>
              </a:rPr>
              <a:t>÷8</a:t>
            </a:r>
          </a:p>
        </p:txBody>
      </p:sp>
      <p:grpSp>
        <p:nvGrpSpPr>
          <p:cNvPr id="7181" name="Group 157">
            <a:extLst>
              <a:ext uri="{FF2B5EF4-FFF2-40B4-BE49-F238E27FC236}">
                <a16:creationId xmlns:a16="http://schemas.microsoft.com/office/drawing/2014/main" id="{324ABC31-B979-F0FB-A066-BE07135A8023}"/>
              </a:ext>
            </a:extLst>
          </p:cNvPr>
          <p:cNvGrpSpPr>
            <a:grpSpLocks/>
          </p:cNvGrpSpPr>
          <p:nvPr/>
        </p:nvGrpSpPr>
        <p:grpSpPr bwMode="auto">
          <a:xfrm>
            <a:off x="5763699" y="2742369"/>
            <a:ext cx="669925" cy="771526"/>
            <a:chOff x="1833" y="822"/>
            <a:chExt cx="422" cy="486"/>
          </a:xfrm>
        </p:grpSpPr>
        <p:sp>
          <p:nvSpPr>
            <p:cNvPr id="7182" name="Text Box 158">
              <a:extLst>
                <a:ext uri="{FF2B5EF4-FFF2-40B4-BE49-F238E27FC236}">
                  <a16:creationId xmlns:a16="http://schemas.microsoft.com/office/drawing/2014/main" id="{C9406636-D78A-61CB-FC33-44476544A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921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7183" name="Group 159">
              <a:extLst>
                <a:ext uri="{FF2B5EF4-FFF2-40B4-BE49-F238E27FC236}">
                  <a16:creationId xmlns:a16="http://schemas.microsoft.com/office/drawing/2014/main" id="{3ACE1982-CB4C-0304-B2C7-AAF798B8E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7184" name="Text Box 160">
                <a:extLst>
                  <a:ext uri="{FF2B5EF4-FFF2-40B4-BE49-F238E27FC236}">
                    <a16:creationId xmlns:a16="http://schemas.microsoft.com/office/drawing/2014/main" id="{6069EA0C-252F-0BBF-5F28-D895C39A6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/>
                  <a:t>1</a:t>
                </a:r>
                <a:endParaRPr lang="en-US" sz="2400" b="1"/>
              </a:p>
            </p:txBody>
          </p:sp>
          <p:sp>
            <p:nvSpPr>
              <p:cNvPr id="7185" name="Line 161">
                <a:extLst>
                  <a:ext uri="{FF2B5EF4-FFF2-40B4-BE49-F238E27FC236}">
                    <a16:creationId xmlns:a16="http://schemas.microsoft.com/office/drawing/2014/main" id="{5696C5AF-57DF-9633-356D-3D8DF6798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7186" name="Text Box 162">
                <a:extLst>
                  <a:ext uri="{FF2B5EF4-FFF2-40B4-BE49-F238E27FC236}">
                    <a16:creationId xmlns:a16="http://schemas.microsoft.com/office/drawing/2014/main" id="{66B90306-7BE5-B0EC-118B-95E02520F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/>
                  <a:t>3</a:t>
                </a:r>
                <a:endParaRPr lang="en-US" sz="2400" b="1"/>
              </a:p>
            </p:txBody>
          </p:sp>
        </p:grpSp>
      </p:grpSp>
      <p:sp>
        <p:nvSpPr>
          <p:cNvPr id="7187" name="Text Box 158">
            <a:extLst>
              <a:ext uri="{FF2B5EF4-FFF2-40B4-BE49-F238E27FC236}">
                <a16:creationId xmlns:a16="http://schemas.microsoft.com/office/drawing/2014/main" id="{93FEBA67-F41C-5546-4E62-42B76F5D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965" y="4095667"/>
            <a:ext cx="998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CC"/>
                </a:solidFill>
              </a:rPr>
              <a:t>= 60٪ </a:t>
            </a: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7188" name="مربع نص 7187">
            <a:extLst>
              <a:ext uri="{FF2B5EF4-FFF2-40B4-BE49-F238E27FC236}">
                <a16:creationId xmlns:a16="http://schemas.microsoft.com/office/drawing/2014/main" id="{14257172-5A35-C379-3479-D9D25C60779B}"/>
              </a:ext>
            </a:extLst>
          </p:cNvPr>
          <p:cNvSpPr txBox="1"/>
          <p:nvPr/>
        </p:nvSpPr>
        <p:spPr>
          <a:xfrm>
            <a:off x="5503326" y="5429029"/>
            <a:ext cx="5857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00CC"/>
                </a:solidFill>
              </a:rPr>
              <a:t>÷30</a:t>
            </a:r>
          </a:p>
        </p:txBody>
      </p:sp>
      <p:sp>
        <p:nvSpPr>
          <p:cNvPr id="7189" name="مربع نص 7188">
            <a:extLst>
              <a:ext uri="{FF2B5EF4-FFF2-40B4-BE49-F238E27FC236}">
                <a16:creationId xmlns:a16="http://schemas.microsoft.com/office/drawing/2014/main" id="{8A424EF4-902D-1184-3D67-E007C2AFFDB6}"/>
              </a:ext>
            </a:extLst>
          </p:cNvPr>
          <p:cNvSpPr txBox="1"/>
          <p:nvPr/>
        </p:nvSpPr>
        <p:spPr>
          <a:xfrm>
            <a:off x="5568193" y="5734288"/>
            <a:ext cx="5349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00CC"/>
                </a:solidFill>
              </a:rPr>
              <a:t>÷30</a:t>
            </a:r>
          </a:p>
        </p:txBody>
      </p:sp>
      <p:grpSp>
        <p:nvGrpSpPr>
          <p:cNvPr id="7190" name="Group 157">
            <a:extLst>
              <a:ext uri="{FF2B5EF4-FFF2-40B4-BE49-F238E27FC236}">
                <a16:creationId xmlns:a16="http://schemas.microsoft.com/office/drawing/2014/main" id="{D99490CC-A44A-19E1-6088-034275FD72A1}"/>
              </a:ext>
            </a:extLst>
          </p:cNvPr>
          <p:cNvGrpSpPr>
            <a:grpSpLocks/>
          </p:cNvGrpSpPr>
          <p:nvPr/>
        </p:nvGrpSpPr>
        <p:grpSpPr bwMode="auto">
          <a:xfrm>
            <a:off x="4977218" y="5360642"/>
            <a:ext cx="669925" cy="771526"/>
            <a:chOff x="1833" y="822"/>
            <a:chExt cx="422" cy="486"/>
          </a:xfrm>
        </p:grpSpPr>
        <p:sp>
          <p:nvSpPr>
            <p:cNvPr id="7191" name="Text Box 158">
              <a:extLst>
                <a:ext uri="{FF2B5EF4-FFF2-40B4-BE49-F238E27FC236}">
                  <a16:creationId xmlns:a16="http://schemas.microsoft.com/office/drawing/2014/main" id="{59A06FC9-F06E-5DDF-FB3E-2C90C6C77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921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/>
                <a:t>=</a:t>
              </a:r>
              <a:endParaRPr lang="en-US" sz="2400"/>
            </a:p>
          </p:txBody>
        </p:sp>
        <p:grpSp>
          <p:nvGrpSpPr>
            <p:cNvPr id="7192" name="Group 159">
              <a:extLst>
                <a:ext uri="{FF2B5EF4-FFF2-40B4-BE49-F238E27FC236}">
                  <a16:creationId xmlns:a16="http://schemas.microsoft.com/office/drawing/2014/main" id="{AAAAFF20-786F-A9DC-BC27-8D96F1D48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7193" name="Text Box 160">
                <a:extLst>
                  <a:ext uri="{FF2B5EF4-FFF2-40B4-BE49-F238E27FC236}">
                    <a16:creationId xmlns:a16="http://schemas.microsoft.com/office/drawing/2014/main" id="{A078A625-6316-E914-2A2C-09EE4692A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/>
                  <a:t>3</a:t>
                </a:r>
                <a:endParaRPr lang="en-US" sz="2400" b="1"/>
              </a:p>
            </p:txBody>
          </p:sp>
          <p:sp>
            <p:nvSpPr>
              <p:cNvPr id="7194" name="Line 161">
                <a:extLst>
                  <a:ext uri="{FF2B5EF4-FFF2-40B4-BE49-F238E27FC236}">
                    <a16:creationId xmlns:a16="http://schemas.microsoft.com/office/drawing/2014/main" id="{519E899D-E94C-E9FD-EF7D-573D13F36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Text Box 162">
                <a:extLst>
                  <a:ext uri="{FF2B5EF4-FFF2-40B4-BE49-F238E27FC236}">
                    <a16:creationId xmlns:a16="http://schemas.microsoft.com/office/drawing/2014/main" id="{86C63726-F6B1-86FC-A365-4519CE671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/>
                  <a:t>4</a:t>
                </a:r>
                <a:endParaRPr lang="en-US" sz="2400" b="1"/>
              </a:p>
            </p:txBody>
          </p:sp>
        </p:grpSp>
      </p:grpSp>
      <p:sp>
        <p:nvSpPr>
          <p:cNvPr id="7196" name="مربع نص 7195">
            <a:extLst>
              <a:ext uri="{FF2B5EF4-FFF2-40B4-BE49-F238E27FC236}">
                <a16:creationId xmlns:a16="http://schemas.microsoft.com/office/drawing/2014/main" id="{4CFD4021-6AD5-AF15-D7BB-6641A4F2A2B2}"/>
              </a:ext>
            </a:extLst>
          </p:cNvPr>
          <p:cNvSpPr txBox="1"/>
          <p:nvPr/>
        </p:nvSpPr>
        <p:spPr>
          <a:xfrm>
            <a:off x="5729837" y="3954388"/>
            <a:ext cx="40950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00CC"/>
                </a:solidFill>
              </a:rPr>
              <a:t>÷5</a:t>
            </a:r>
          </a:p>
        </p:txBody>
      </p:sp>
      <p:sp>
        <p:nvSpPr>
          <p:cNvPr id="7197" name="مربع نص 7196">
            <a:extLst>
              <a:ext uri="{FF2B5EF4-FFF2-40B4-BE49-F238E27FC236}">
                <a16:creationId xmlns:a16="http://schemas.microsoft.com/office/drawing/2014/main" id="{4A53C4E3-5C25-FB14-08D6-AF703CE17EB9}"/>
              </a:ext>
            </a:extLst>
          </p:cNvPr>
          <p:cNvSpPr txBox="1"/>
          <p:nvPr/>
        </p:nvSpPr>
        <p:spPr>
          <a:xfrm>
            <a:off x="5704409" y="4195008"/>
            <a:ext cx="40950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0000CC"/>
                </a:solidFill>
              </a:rPr>
              <a:t>÷5</a:t>
            </a:r>
          </a:p>
        </p:txBody>
      </p:sp>
      <p:grpSp>
        <p:nvGrpSpPr>
          <p:cNvPr id="7198" name="Group 157">
            <a:extLst>
              <a:ext uri="{FF2B5EF4-FFF2-40B4-BE49-F238E27FC236}">
                <a16:creationId xmlns:a16="http://schemas.microsoft.com/office/drawing/2014/main" id="{D5AA9F4A-F74F-728B-BA88-F355FD525B46}"/>
              </a:ext>
            </a:extLst>
          </p:cNvPr>
          <p:cNvGrpSpPr>
            <a:grpSpLocks/>
          </p:cNvGrpSpPr>
          <p:nvPr/>
        </p:nvGrpSpPr>
        <p:grpSpPr bwMode="auto">
          <a:xfrm>
            <a:off x="5109021" y="3907179"/>
            <a:ext cx="669925" cy="771526"/>
            <a:chOff x="1833" y="822"/>
            <a:chExt cx="422" cy="486"/>
          </a:xfrm>
        </p:grpSpPr>
        <p:sp>
          <p:nvSpPr>
            <p:cNvPr id="7199" name="Text Box 158">
              <a:extLst>
                <a:ext uri="{FF2B5EF4-FFF2-40B4-BE49-F238E27FC236}">
                  <a16:creationId xmlns:a16="http://schemas.microsoft.com/office/drawing/2014/main" id="{C3239D44-B9F9-7683-632C-07FCFB1C9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921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/>
                <a:t>=</a:t>
              </a:r>
              <a:endParaRPr lang="en-US" sz="2400"/>
            </a:p>
          </p:txBody>
        </p:sp>
        <p:grpSp>
          <p:nvGrpSpPr>
            <p:cNvPr id="7200" name="Group 159">
              <a:extLst>
                <a:ext uri="{FF2B5EF4-FFF2-40B4-BE49-F238E27FC236}">
                  <a16:creationId xmlns:a16="http://schemas.microsoft.com/office/drawing/2014/main" id="{790EB9B0-6491-F3CF-42FE-ECA7103C8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7201" name="Text Box 160">
                <a:extLst>
                  <a:ext uri="{FF2B5EF4-FFF2-40B4-BE49-F238E27FC236}">
                    <a16:creationId xmlns:a16="http://schemas.microsoft.com/office/drawing/2014/main" id="{D13630DC-77BF-10D7-A4C8-9E6772218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/>
                  <a:t>3</a:t>
                </a:r>
                <a:endParaRPr lang="en-US" sz="2400" b="1"/>
              </a:p>
            </p:txBody>
          </p:sp>
          <p:sp>
            <p:nvSpPr>
              <p:cNvPr id="7202" name="Line 161">
                <a:extLst>
                  <a:ext uri="{FF2B5EF4-FFF2-40B4-BE49-F238E27FC236}">
                    <a16:creationId xmlns:a16="http://schemas.microsoft.com/office/drawing/2014/main" id="{7FBE858D-173D-FA17-2709-79F70D6EC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CD2CC0F7-3626-7688-1598-AFA998C30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400" b="1"/>
                  <a:t>5</a:t>
                </a:r>
                <a:endParaRPr lang="en-US" sz="2400" b="1"/>
              </a:p>
            </p:txBody>
          </p:sp>
        </p:grpSp>
      </p:grpSp>
      <p:pic>
        <p:nvPicPr>
          <p:cNvPr id="7204" name="صورة 7203">
            <a:extLst>
              <a:ext uri="{FF2B5EF4-FFF2-40B4-BE49-F238E27FC236}">
                <a16:creationId xmlns:a16="http://schemas.microsoft.com/office/drawing/2014/main" id="{168DC0A6-6D0B-DAF8-DC0C-5D6C85C9B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9" grpId="0"/>
      <p:bldP spid="56" grpId="0"/>
      <p:bldP spid="65" grpId="0"/>
      <p:bldP spid="7179" grpId="0"/>
      <p:bldP spid="7180" grpId="0"/>
      <p:bldP spid="7187" grpId="0"/>
      <p:bldP spid="7188" grpId="0"/>
      <p:bldP spid="7189" grpId="0"/>
      <p:bldP spid="7196" grpId="0"/>
      <p:bldP spid="71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418809" y="2194547"/>
            <a:ext cx="585787" cy="771525"/>
            <a:chOff x="2342" y="1849"/>
            <a:chExt cx="210" cy="486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7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57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132507" y="233107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6610248" y="2188127"/>
            <a:ext cx="585787" cy="771525"/>
            <a:chOff x="2342" y="1849"/>
            <a:chExt cx="210" cy="486"/>
          </a:xfrm>
        </p:grpSpPr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7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56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5536540" y="2214834"/>
            <a:ext cx="1090612" cy="771525"/>
            <a:chOff x="2342" y="1849"/>
            <a:chExt cx="210" cy="486"/>
          </a:xfrm>
        </p:grpSpPr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7 ÷ 7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56 ÷ 7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410458" y="2351359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5284010" y="235764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4806001" y="2194196"/>
            <a:ext cx="585788" cy="771525"/>
            <a:chOff x="2342" y="1849"/>
            <a:chExt cx="210" cy="486"/>
          </a:xfrm>
        </p:grpSpPr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1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8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3564916" y="2188127"/>
            <a:ext cx="1011238" cy="771525"/>
            <a:chOff x="1406" y="822"/>
            <a:chExt cx="637" cy="486"/>
          </a:xfrm>
        </p:grpSpPr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406" y="92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12٪ </a:t>
              </a:r>
              <a:endParaRPr lang="en-US" sz="2400">
                <a:solidFill>
                  <a:srgbClr val="CC0066"/>
                </a:solidFill>
              </a:endParaRPr>
            </a:p>
          </p:txBody>
        </p: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>
              <a:off x="1833" y="822"/>
              <a:ext cx="210" cy="486"/>
              <a:chOff x="2342" y="1849"/>
              <a:chExt cx="210" cy="486"/>
            </a:xfrm>
          </p:grpSpPr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>
                    <a:solidFill>
                      <a:srgbClr val="CC0066"/>
                    </a:solidFill>
                  </a:rPr>
                  <a:t>1</a:t>
                </a:r>
                <a:endParaRPr lang="en-US" sz="2400" b="1">
                  <a:solidFill>
                    <a:srgbClr val="CC0066"/>
                  </a:solidFill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>
                    <a:solidFill>
                      <a:srgbClr val="CC0066"/>
                    </a:solidFill>
                  </a:rPr>
                  <a:t>2</a:t>
                </a:r>
                <a:endParaRPr lang="en-US" sz="2400" b="1">
                  <a:solidFill>
                    <a:srgbClr val="CC0066"/>
                  </a:solidFill>
                </a:endParaRPr>
              </a:p>
            </p:txBody>
          </p:sp>
        </p:grp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7453676" y="3268731"/>
            <a:ext cx="585787" cy="771525"/>
            <a:chOff x="2342" y="1849"/>
            <a:chExt cx="210" cy="486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9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25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167374" y="340525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6656549" y="3268731"/>
            <a:ext cx="585787" cy="771525"/>
            <a:chOff x="2342" y="1849"/>
            <a:chExt cx="210" cy="486"/>
          </a:xfrm>
        </p:grpSpPr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10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25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5473862" y="3295100"/>
            <a:ext cx="1090612" cy="771525"/>
            <a:chOff x="2342" y="1849"/>
            <a:chExt cx="210" cy="486"/>
          </a:xfrm>
        </p:grpSpPr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10 ÷ 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25÷5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351476" y="3426863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175095" y="3431625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grpSp>
        <p:nvGrpSpPr>
          <p:cNvPr id="47" name="Group 28"/>
          <p:cNvGrpSpPr>
            <a:grpSpLocks/>
          </p:cNvGrpSpPr>
          <p:nvPr/>
        </p:nvGrpSpPr>
        <p:grpSpPr bwMode="auto">
          <a:xfrm>
            <a:off x="4639313" y="3295100"/>
            <a:ext cx="585788" cy="771525"/>
            <a:chOff x="2342" y="1849"/>
            <a:chExt cx="210" cy="486"/>
          </a:xfrm>
        </p:grpSpPr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2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5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4225770" y="3394075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3289144" y="342589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CC0066"/>
                </a:solidFill>
              </a:rPr>
              <a:t>40٪ </a:t>
            </a:r>
            <a:endParaRPr lang="en-US" sz="2400">
              <a:solidFill>
                <a:srgbClr val="CC0066"/>
              </a:solidFill>
            </a:endParaRPr>
          </a:p>
        </p:txBody>
      </p:sp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7418809" y="4365104"/>
            <a:ext cx="585787" cy="771525"/>
            <a:chOff x="2342" y="1849"/>
            <a:chExt cx="210" cy="486"/>
          </a:xfrm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7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79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116418" y="450162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≈</a:t>
            </a:r>
          </a:p>
        </p:txBody>
      </p:sp>
      <p:grpSp>
        <p:nvGrpSpPr>
          <p:cNvPr id="63" name="Group 12"/>
          <p:cNvGrpSpPr>
            <a:grpSpLocks/>
          </p:cNvGrpSpPr>
          <p:nvPr/>
        </p:nvGrpSpPr>
        <p:grpSpPr bwMode="auto">
          <a:xfrm>
            <a:off x="6590233" y="4365104"/>
            <a:ext cx="585787" cy="771525"/>
            <a:chOff x="2342" y="1849"/>
            <a:chExt cx="210" cy="486"/>
          </a:xfrm>
        </p:grpSpPr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8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80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193764" y="450791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grpSp>
        <p:nvGrpSpPr>
          <p:cNvPr id="68" name="Group 17"/>
          <p:cNvGrpSpPr>
            <a:grpSpLocks/>
          </p:cNvGrpSpPr>
          <p:nvPr/>
        </p:nvGrpSpPr>
        <p:grpSpPr bwMode="auto">
          <a:xfrm>
            <a:off x="5162185" y="4365106"/>
            <a:ext cx="1189286" cy="776288"/>
            <a:chOff x="2323" y="1849"/>
            <a:chExt cx="229" cy="489"/>
          </a:xfrm>
        </p:grpSpPr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8 ÷8 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2323" y="2047"/>
              <a:ext cx="2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80 ÷8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4947831" y="4521163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4447839" y="4365104"/>
            <a:ext cx="585788" cy="771525"/>
            <a:chOff x="2342" y="1849"/>
            <a:chExt cx="210" cy="486"/>
          </a:xfrm>
        </p:grpSpPr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1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>
                  <a:solidFill>
                    <a:srgbClr val="CC0066"/>
                  </a:solidFill>
                </a:rPr>
                <a:t>10</a:t>
              </a:r>
              <a:endParaRPr lang="en-US" sz="2400" b="1">
                <a:solidFill>
                  <a:srgbClr val="CC0066"/>
                </a:solidFill>
              </a:endParaRPr>
            </a:p>
          </p:txBody>
        </p:sp>
      </p:grpSp>
      <p:sp>
        <p:nvSpPr>
          <p:cNvPr id="77" name="Text Box 69"/>
          <p:cNvSpPr txBox="1">
            <a:spLocks noChangeArrowheads="1"/>
          </p:cNvSpPr>
          <p:nvPr/>
        </p:nvSpPr>
        <p:spPr bwMode="auto">
          <a:xfrm>
            <a:off x="4094310" y="4494658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78" name="Text Box 70"/>
          <p:cNvSpPr txBox="1">
            <a:spLocks noChangeArrowheads="1"/>
          </p:cNvSpPr>
          <p:nvPr/>
        </p:nvSpPr>
        <p:spPr bwMode="auto">
          <a:xfrm>
            <a:off x="3452329" y="449465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CC0066"/>
                </a:solidFill>
              </a:rPr>
              <a:t>0.1</a:t>
            </a:r>
            <a:endParaRPr lang="en-US" sz="2400" b="1">
              <a:solidFill>
                <a:srgbClr val="CC0066"/>
              </a:solidFill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072450" y="4462289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2365392" y="447388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CC0066"/>
                </a:solidFill>
              </a:rPr>
              <a:t>10٪</a:t>
            </a:r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4558907" y="2351359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2559C5C-37CC-3949-E045-FD8A2FD8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858" y="350985"/>
            <a:ext cx="2197892" cy="465083"/>
          </a:xfrm>
          <a:prstGeom prst="rect">
            <a:avLst/>
          </a:prstGeom>
          <a:effectLst>
            <a:glow rad="101600">
              <a:srgbClr val="C4EAF9">
                <a:alpha val="60000"/>
              </a:srgbClr>
            </a:glo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97374C4-0BF5-F440-777F-1AD2EB7589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9287" y="975287"/>
            <a:ext cx="3734296" cy="41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49F9E2-595C-77C1-BDD4-820B1D8C31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772769" y="1724699"/>
            <a:ext cx="1638300" cy="4476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013D7E-91F6-AABF-1CB1-BF6B315EE6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866657" y="2889282"/>
            <a:ext cx="1543050" cy="4476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C4C031-C3D3-4DF5-DC11-8DB51C5832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965379" y="4035010"/>
            <a:ext cx="1466850" cy="42862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60C2FB96-2014-8EF1-7612-125ABDCB8F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36" grpId="0"/>
      <p:bldP spid="45" grpId="0"/>
      <p:bldP spid="46" grpId="0"/>
      <p:bldP spid="51" grpId="0"/>
      <p:bldP spid="62" grpId="0"/>
      <p:bldP spid="67" grpId="0"/>
      <p:bldP spid="72" grpId="0"/>
      <p:bldP spid="77" grpId="0"/>
      <p:bldP spid="78" grpId="0"/>
      <p:bldP spid="79" grpId="0"/>
      <p:bldP spid="80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011" y="1565504"/>
            <a:ext cx="2708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970" y="2205251"/>
            <a:ext cx="3068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165725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JMC\Documents\فاصل تاكد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2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6742A39-BA6D-39D0-E3A2-45741FD1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908720"/>
            <a:ext cx="8136904" cy="48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7" y="378621"/>
            <a:ext cx="3670784" cy="5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21" y="1431083"/>
            <a:ext cx="18097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63" y="3250368"/>
            <a:ext cx="2009775" cy="5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994055" y="2008573"/>
            <a:ext cx="2154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ﺕ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50٪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من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160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A442605-D3D7-5E86-2819-7824BB70A766}"/>
              </a:ext>
            </a:extLst>
          </p:cNvPr>
          <p:cNvGrpSpPr/>
          <p:nvPr/>
        </p:nvGrpSpPr>
        <p:grpSpPr>
          <a:xfrm>
            <a:off x="6407230" y="2228263"/>
            <a:ext cx="1736845" cy="771525"/>
            <a:chOff x="6407230" y="2228263"/>
            <a:chExt cx="1736845" cy="771525"/>
          </a:xfrm>
        </p:grpSpPr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6407230" y="2228263"/>
              <a:ext cx="1390651" cy="771525"/>
              <a:chOff x="3484" y="2354"/>
              <a:chExt cx="876" cy="486"/>
            </a:xfrm>
          </p:grpSpPr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4150" y="2354"/>
                <a:ext cx="210" cy="486"/>
                <a:chOff x="2342" y="1849"/>
                <a:chExt cx="210" cy="486"/>
              </a:xfrm>
            </p:grpSpPr>
            <p:sp>
              <p:nvSpPr>
                <p:cNvPr id="1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1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2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2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</p:grpSp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auto">
              <a:xfrm>
                <a:off x="3964" y="2449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×</a:t>
                </a:r>
                <a:endParaRPr lang="en-US" altLang="ar-SA" sz="240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 Box 35"/>
              <p:cNvSpPr txBox="1">
                <a:spLocks noChangeArrowheads="1"/>
              </p:cNvSpPr>
              <p:nvPr/>
            </p:nvSpPr>
            <p:spPr bwMode="auto">
              <a:xfrm>
                <a:off x="3484" y="2449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/>
                  <a:t>160</a:t>
                </a:r>
                <a:endParaRPr lang="en-US" altLang="ar-SA" sz="2400"/>
              </a:p>
            </p:txBody>
          </p:sp>
        </p:grp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7785300" y="2432455"/>
              <a:ext cx="358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cs typeface="Al-KsorZulfiMath"/>
                </a:rPr>
                <a:t>ﺕ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7356850" y="2828539"/>
            <a:ext cx="815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 kern="0">
                <a:solidFill>
                  <a:srgbClr val="0000CC"/>
                </a:solidFill>
                <a:cs typeface="+mj-cs"/>
              </a:rPr>
              <a:t>80</a:t>
            </a:r>
            <a:endParaRPr lang="en-US" altLang="ar-SA" sz="2400" kern="0">
              <a:solidFill>
                <a:srgbClr val="0000CC"/>
              </a:solidFill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1107343" y="5273029"/>
            <a:ext cx="2154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l-KsorZulfiMath"/>
              </a:rPr>
              <a:t>ﺕ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30٪ من 30 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l-KsorZulfiMath"/>
              </a:rPr>
              <a:t>ﺕ</a:t>
            </a: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78" name="Group 48"/>
          <p:cNvGrpSpPr>
            <a:grpSpLocks/>
          </p:cNvGrpSpPr>
          <p:nvPr/>
        </p:nvGrpSpPr>
        <p:grpSpPr bwMode="auto">
          <a:xfrm>
            <a:off x="1785798" y="5670621"/>
            <a:ext cx="1314450" cy="776288"/>
            <a:chOff x="3674" y="2354"/>
            <a:chExt cx="828" cy="489"/>
          </a:xfrm>
        </p:grpSpPr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150" y="2354"/>
              <a:ext cx="352" cy="489"/>
              <a:chOff x="2342" y="1849"/>
              <a:chExt cx="352" cy="489"/>
            </a:xfrm>
          </p:grpSpPr>
          <p:sp>
            <p:nvSpPr>
              <p:cNvPr id="82" name="Text Box 31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/>
                  <a:t>3</a:t>
                </a:r>
                <a:endParaRPr lang="en-US" altLang="ar-SA" sz="2400" b="1"/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Text Box 33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35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/>
                  <a:t>10</a:t>
                </a:r>
                <a:endParaRPr lang="en-US" altLang="ar-SA" sz="2400" b="1"/>
              </a:p>
            </p:txBody>
          </p:sp>
        </p:grp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3964" y="244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/>
                <a:t>×</a:t>
              </a:r>
              <a:endParaRPr lang="en-US" altLang="ar-SA" sz="2400"/>
            </a:p>
          </p:txBody>
        </p:sp>
        <p:sp>
          <p:nvSpPr>
            <p:cNvPr id="81" name="Text Box 35"/>
            <p:cNvSpPr txBox="1">
              <a:spLocks noChangeArrowheads="1"/>
            </p:cNvSpPr>
            <p:nvPr/>
          </p:nvSpPr>
          <p:spPr bwMode="auto">
            <a:xfrm>
              <a:off x="3674" y="244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/>
                <a:t>30</a:t>
              </a:r>
              <a:endParaRPr lang="en-US" altLang="ar-SA" sz="2400"/>
            </a:p>
          </p:txBody>
        </p:sp>
      </p:grpSp>
      <p:sp>
        <p:nvSpPr>
          <p:cNvPr id="85" name="Text Box 36"/>
          <p:cNvSpPr txBox="1">
            <a:spLocks noChangeArrowheads="1"/>
          </p:cNvSpPr>
          <p:nvPr/>
        </p:nvSpPr>
        <p:spPr bwMode="auto">
          <a:xfrm>
            <a:off x="2830677" y="635555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l-KsorZulfiMath"/>
              </a:rPr>
              <a:t>ﺕ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6" name="Text Box 37"/>
          <p:cNvSpPr txBox="1">
            <a:spLocks noChangeArrowheads="1"/>
          </p:cNvSpPr>
          <p:nvPr/>
        </p:nvSpPr>
        <p:spPr bwMode="auto">
          <a:xfrm>
            <a:off x="1826701" y="6328984"/>
            <a:ext cx="1089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 طلاب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86" y="5132096"/>
            <a:ext cx="5406701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D6AE965-E897-80E8-C6AA-D396A46703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36018" y="892186"/>
            <a:ext cx="867916" cy="447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CC64CB-3BE4-43EC-17CD-355F12EEB5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08163" y="1416360"/>
            <a:ext cx="1894045" cy="531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9DD736-EDCB-1098-EFB2-1AF6DD45263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36478" y="3214560"/>
            <a:ext cx="2009775" cy="485775"/>
          </a:xfrm>
          <a:prstGeom prst="rect">
            <a:avLst/>
          </a:prstGeom>
        </p:spPr>
      </p:pic>
      <p:sp>
        <p:nvSpPr>
          <p:cNvPr id="7" name="Text Box 29">
            <a:extLst>
              <a:ext uri="{FF2B5EF4-FFF2-40B4-BE49-F238E27FC236}">
                <a16:creationId xmlns:a16="http://schemas.microsoft.com/office/drawing/2014/main" id="{AE332855-7058-DA80-A079-DD8E7D69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245" y="1992655"/>
            <a:ext cx="1948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ﺕ @؛3</a:t>
            </a:r>
            <a:r>
              <a:rPr kumimoji="0" lang="ar-SA" altLang="ar-SA" sz="2400" b="1" i="0" u="none" strike="noStrike" kern="0" cap="none" spc="0" normalizeH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66٪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من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21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F692659-82A7-4268-954C-FFD15C54D6EE}"/>
              </a:ext>
            </a:extLst>
          </p:cNvPr>
          <p:cNvGrpSpPr/>
          <p:nvPr/>
        </p:nvGrpSpPr>
        <p:grpSpPr>
          <a:xfrm>
            <a:off x="2583540" y="2306981"/>
            <a:ext cx="1736845" cy="754063"/>
            <a:chOff x="6407230" y="2228265"/>
            <a:chExt cx="1736845" cy="754063"/>
          </a:xfrm>
        </p:grpSpPr>
        <p:grpSp>
          <p:nvGrpSpPr>
            <p:cNvPr id="10" name="Group 48">
              <a:extLst>
                <a:ext uri="{FF2B5EF4-FFF2-40B4-BE49-F238E27FC236}">
                  <a16:creationId xmlns:a16="http://schemas.microsoft.com/office/drawing/2014/main" id="{E1DE14DD-C926-5981-9B9D-D406135C1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230" y="2228265"/>
              <a:ext cx="1390651" cy="754063"/>
              <a:chOff x="3484" y="2354"/>
              <a:chExt cx="876" cy="475"/>
            </a:xfrm>
          </p:grpSpPr>
          <p:grpSp>
            <p:nvGrpSpPr>
              <p:cNvPr id="12" name="Group 30">
                <a:extLst>
                  <a:ext uri="{FF2B5EF4-FFF2-40B4-BE49-F238E27FC236}">
                    <a16:creationId xmlns:a16="http://schemas.microsoft.com/office/drawing/2014/main" id="{E714D0EA-ABD3-D4A4-5376-AA83DDC47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2354"/>
                <a:ext cx="216" cy="475"/>
                <a:chOff x="2336" y="1849"/>
                <a:chExt cx="216" cy="475"/>
              </a:xfrm>
            </p:grpSpPr>
            <p:sp>
              <p:nvSpPr>
                <p:cNvPr id="88" name="Text Box 31">
                  <a:extLst>
                    <a:ext uri="{FF2B5EF4-FFF2-40B4-BE49-F238E27FC236}">
                      <a16:creationId xmlns:a16="http://schemas.microsoft.com/office/drawing/2014/main" id="{5233A837-1D4F-585A-46C7-2FDF19CC42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2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89" name="Line 32">
                  <a:extLst>
                    <a:ext uri="{FF2B5EF4-FFF2-40B4-BE49-F238E27FC236}">
                      <a16:creationId xmlns:a16="http://schemas.microsoft.com/office/drawing/2014/main" id="{08A9214E-5AE0-DA00-70F0-A2690D6CC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Text Box 33">
                  <a:extLst>
                    <a:ext uri="{FF2B5EF4-FFF2-40B4-BE49-F238E27FC236}">
                      <a16:creationId xmlns:a16="http://schemas.microsoft.com/office/drawing/2014/main" id="{505C777D-1B2C-E511-77BE-3DBD4380DF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6" y="2036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3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</p:grpSp>
          <p:sp>
            <p:nvSpPr>
              <p:cNvPr id="13" name="Text Box 34">
                <a:extLst>
                  <a:ext uri="{FF2B5EF4-FFF2-40B4-BE49-F238E27FC236}">
                    <a16:creationId xmlns:a16="http://schemas.microsoft.com/office/drawing/2014/main" id="{B11B05E9-7668-5140-853D-F820F57CE1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4" y="2449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×</a:t>
                </a:r>
                <a:endParaRPr lang="en-US" altLang="ar-SA" sz="2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7" name="Text Box 35">
                <a:extLst>
                  <a:ext uri="{FF2B5EF4-FFF2-40B4-BE49-F238E27FC236}">
                    <a16:creationId xmlns:a16="http://schemas.microsoft.com/office/drawing/2014/main" id="{A2F916CC-4C57-E52D-9A98-A27D6F5C9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4" y="2449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/>
                  <a:t>21</a:t>
                </a:r>
                <a:endParaRPr lang="en-US" altLang="ar-SA" sz="2400"/>
              </a:p>
            </p:txBody>
          </p:sp>
        </p:grpSp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id="{46298F14-708E-F24E-736D-CEBA5417E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300" y="2432455"/>
              <a:ext cx="358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cs typeface="Al-KsorZulfiMath"/>
                </a:rPr>
                <a:t>ﺕ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Text Box 37">
            <a:extLst>
              <a:ext uri="{FF2B5EF4-FFF2-40B4-BE49-F238E27FC236}">
                <a16:creationId xmlns:a16="http://schemas.microsoft.com/office/drawing/2014/main" id="{7F614E9E-7D9B-5CA6-1419-FCD8B373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836" y="2924893"/>
            <a:ext cx="815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 kern="0">
                <a:solidFill>
                  <a:srgbClr val="0000CC"/>
                </a:solidFill>
                <a:cs typeface="+mj-cs"/>
              </a:rPr>
              <a:t>14</a:t>
            </a:r>
            <a:endParaRPr lang="en-US" altLang="ar-SA" sz="2400" kern="0">
              <a:solidFill>
                <a:srgbClr val="0000CC"/>
              </a:solidFill>
            </a:endParaRPr>
          </a:p>
        </p:txBody>
      </p:sp>
      <p:pic>
        <p:nvPicPr>
          <p:cNvPr id="93" name="صورة 92">
            <a:extLst>
              <a:ext uri="{FF2B5EF4-FFF2-40B4-BE49-F238E27FC236}">
                <a16:creationId xmlns:a16="http://schemas.microsoft.com/office/drawing/2014/main" id="{38AA69F2-66C2-9C9D-7D60-6B5C772E44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6010"/>
            <a:ext cx="2895428" cy="1311557"/>
          </a:xfrm>
          <a:prstGeom prst="rect">
            <a:avLst/>
          </a:prstGeom>
        </p:spPr>
      </p:pic>
      <p:sp>
        <p:nvSpPr>
          <p:cNvPr id="94" name="Text Box 29">
            <a:extLst>
              <a:ext uri="{FF2B5EF4-FFF2-40B4-BE49-F238E27FC236}">
                <a16:creationId xmlns:a16="http://schemas.microsoft.com/office/drawing/2014/main" id="{FB161F19-B83F-281A-4077-0954A0E7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230" y="3723718"/>
            <a:ext cx="1736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ﺕ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75٪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من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64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E2744F88-BA66-C816-6DB9-4552A7DC1DF8}"/>
              </a:ext>
            </a:extLst>
          </p:cNvPr>
          <p:cNvGrpSpPr/>
          <p:nvPr/>
        </p:nvGrpSpPr>
        <p:grpSpPr>
          <a:xfrm>
            <a:off x="6488427" y="3974712"/>
            <a:ext cx="1736845" cy="771525"/>
            <a:chOff x="6407230" y="2228263"/>
            <a:chExt cx="1736845" cy="771525"/>
          </a:xfrm>
        </p:grpSpPr>
        <p:grpSp>
          <p:nvGrpSpPr>
            <p:cNvPr id="96" name="Group 48">
              <a:extLst>
                <a:ext uri="{FF2B5EF4-FFF2-40B4-BE49-F238E27FC236}">
                  <a16:creationId xmlns:a16="http://schemas.microsoft.com/office/drawing/2014/main" id="{21885395-C851-E484-2E36-F6ECBF913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230" y="2228263"/>
              <a:ext cx="1390651" cy="771525"/>
              <a:chOff x="3484" y="2354"/>
              <a:chExt cx="876" cy="486"/>
            </a:xfrm>
          </p:grpSpPr>
          <p:grpSp>
            <p:nvGrpSpPr>
              <p:cNvPr id="98" name="Group 30">
                <a:extLst>
                  <a:ext uri="{FF2B5EF4-FFF2-40B4-BE49-F238E27FC236}">
                    <a16:creationId xmlns:a16="http://schemas.microsoft.com/office/drawing/2014/main" id="{3DAD6C20-0F21-A503-0DED-5BA6BAE4A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0" y="2354"/>
                <a:ext cx="210" cy="486"/>
                <a:chOff x="2342" y="1849"/>
                <a:chExt cx="210" cy="486"/>
              </a:xfrm>
            </p:grpSpPr>
            <p:sp>
              <p:nvSpPr>
                <p:cNvPr id="101" name="Text Box 31">
                  <a:extLst>
                    <a:ext uri="{FF2B5EF4-FFF2-40B4-BE49-F238E27FC236}">
                      <a16:creationId xmlns:a16="http://schemas.microsoft.com/office/drawing/2014/main" id="{0E152B35-4A88-B4B8-160D-FBBEDDB1B4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3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102" name="Line 32">
                  <a:extLst>
                    <a:ext uri="{FF2B5EF4-FFF2-40B4-BE49-F238E27FC236}">
                      <a16:creationId xmlns:a16="http://schemas.microsoft.com/office/drawing/2014/main" id="{77E77F14-326D-B715-DC3E-9CD972260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Text Box 33">
                  <a:extLst>
                    <a:ext uri="{FF2B5EF4-FFF2-40B4-BE49-F238E27FC236}">
                      <a16:creationId xmlns:a16="http://schemas.microsoft.com/office/drawing/2014/main" id="{A4C5B2C2-5C6A-240D-3FDA-B10FF652CE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4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</p:grpSp>
          <p:sp>
            <p:nvSpPr>
              <p:cNvPr id="99" name="Text Box 34">
                <a:extLst>
                  <a:ext uri="{FF2B5EF4-FFF2-40B4-BE49-F238E27FC236}">
                    <a16:creationId xmlns:a16="http://schemas.microsoft.com/office/drawing/2014/main" id="{7F234C54-2205-3DB1-6689-7CCA29499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4" y="2449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×</a:t>
                </a:r>
                <a:endParaRPr lang="en-US" altLang="ar-SA" sz="2400">
                  <a:solidFill>
                    <a:srgbClr val="00B050"/>
                  </a:solidFill>
                </a:endParaRPr>
              </a:p>
            </p:txBody>
          </p:sp>
          <p:sp>
            <p:nvSpPr>
              <p:cNvPr id="100" name="Text Box 35">
                <a:extLst>
                  <a:ext uri="{FF2B5EF4-FFF2-40B4-BE49-F238E27FC236}">
                    <a16:creationId xmlns:a16="http://schemas.microsoft.com/office/drawing/2014/main" id="{6BADD244-EDB7-D6F7-46B9-D43A75015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4" y="2449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/>
                  <a:t>64</a:t>
                </a:r>
                <a:endParaRPr lang="en-US" altLang="ar-SA" sz="2400"/>
              </a:p>
            </p:txBody>
          </p:sp>
        </p:grpSp>
        <p:sp>
          <p:nvSpPr>
            <p:cNvPr id="97" name="Text Box 36">
              <a:extLst>
                <a:ext uri="{FF2B5EF4-FFF2-40B4-BE49-F238E27FC236}">
                  <a16:creationId xmlns:a16="http://schemas.microsoft.com/office/drawing/2014/main" id="{DBCF2218-9682-EBD4-546F-278D0B9CB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300" y="2432455"/>
              <a:ext cx="358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cs typeface="Al-KsorZulfiMath"/>
                </a:rPr>
                <a:t>ﺕ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Text Box 37">
            <a:extLst>
              <a:ext uri="{FF2B5EF4-FFF2-40B4-BE49-F238E27FC236}">
                <a16:creationId xmlns:a16="http://schemas.microsoft.com/office/drawing/2014/main" id="{23758E21-E79E-BD34-991A-3D1FB7E6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655" y="4697071"/>
            <a:ext cx="815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 kern="0">
                <a:solidFill>
                  <a:srgbClr val="0000CC"/>
                </a:solidFill>
                <a:cs typeface="+mj-cs"/>
              </a:rPr>
              <a:t>48</a:t>
            </a:r>
            <a:endParaRPr lang="en-US" altLang="ar-SA" sz="2400" kern="0">
              <a:solidFill>
                <a:srgbClr val="0000CC"/>
              </a:solidFill>
            </a:endParaRP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5CFF8EB-4931-1976-0CFF-3015269D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023" y="3799145"/>
            <a:ext cx="1736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ﺕ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40٪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من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40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97E80820-FDD3-8F56-FC93-3992E0F4432D}"/>
              </a:ext>
            </a:extLst>
          </p:cNvPr>
          <p:cNvGrpSpPr/>
          <p:nvPr/>
        </p:nvGrpSpPr>
        <p:grpSpPr>
          <a:xfrm>
            <a:off x="2497302" y="4063383"/>
            <a:ext cx="1736845" cy="771525"/>
            <a:chOff x="6407230" y="2228263"/>
            <a:chExt cx="1736845" cy="771525"/>
          </a:xfrm>
        </p:grpSpPr>
        <p:grpSp>
          <p:nvGrpSpPr>
            <p:cNvPr id="107" name="Group 48">
              <a:extLst>
                <a:ext uri="{FF2B5EF4-FFF2-40B4-BE49-F238E27FC236}">
                  <a16:creationId xmlns:a16="http://schemas.microsoft.com/office/drawing/2014/main" id="{1D60A9AB-8403-9ED2-13B6-7BA829D43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230" y="2228263"/>
              <a:ext cx="1390651" cy="771525"/>
              <a:chOff x="3484" y="2354"/>
              <a:chExt cx="876" cy="486"/>
            </a:xfrm>
          </p:grpSpPr>
          <p:grpSp>
            <p:nvGrpSpPr>
              <p:cNvPr id="109" name="Group 30">
                <a:extLst>
                  <a:ext uri="{FF2B5EF4-FFF2-40B4-BE49-F238E27FC236}">
                    <a16:creationId xmlns:a16="http://schemas.microsoft.com/office/drawing/2014/main" id="{34DE7DCD-3FC5-8C03-1CE9-58696B274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0" y="2354"/>
                <a:ext cx="210" cy="486"/>
                <a:chOff x="2342" y="1849"/>
                <a:chExt cx="210" cy="486"/>
              </a:xfrm>
            </p:grpSpPr>
            <p:sp>
              <p:nvSpPr>
                <p:cNvPr id="112" name="Text Box 31">
                  <a:extLst>
                    <a:ext uri="{FF2B5EF4-FFF2-40B4-BE49-F238E27FC236}">
                      <a16:creationId xmlns:a16="http://schemas.microsoft.com/office/drawing/2014/main" id="{5B768BAD-2956-8962-9290-C6D848FA0A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1849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2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  <p:sp>
              <p:nvSpPr>
                <p:cNvPr id="113" name="Line 32">
                  <a:extLst>
                    <a:ext uri="{FF2B5EF4-FFF2-40B4-BE49-F238E27FC236}">
                      <a16:creationId xmlns:a16="http://schemas.microsoft.com/office/drawing/2014/main" id="{7E915702-AC2B-342C-E78E-ADBCD0010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8" y="2079"/>
                  <a:ext cx="143" cy="0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Text Box 33">
                  <a:extLst>
                    <a:ext uri="{FF2B5EF4-FFF2-40B4-BE49-F238E27FC236}">
                      <a16:creationId xmlns:a16="http://schemas.microsoft.com/office/drawing/2014/main" id="{1573F3BF-D6C0-2356-521C-16684462AF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2047"/>
                  <a:ext cx="21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400" b="1">
                      <a:solidFill>
                        <a:srgbClr val="CC0066"/>
                      </a:solidFill>
                    </a:rPr>
                    <a:t>5</a:t>
                  </a:r>
                  <a:endParaRPr lang="en-US" altLang="ar-SA" sz="2400" b="1">
                    <a:solidFill>
                      <a:srgbClr val="CC0066"/>
                    </a:solidFill>
                  </a:endParaRPr>
                </a:p>
              </p:txBody>
            </p:sp>
          </p:grpSp>
          <p:sp>
            <p:nvSpPr>
              <p:cNvPr id="110" name="Text Box 34">
                <a:extLst>
                  <a:ext uri="{FF2B5EF4-FFF2-40B4-BE49-F238E27FC236}">
                    <a16:creationId xmlns:a16="http://schemas.microsoft.com/office/drawing/2014/main" id="{6BC2F4F7-5DBE-CCF1-5FEF-2A13D8688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4" y="2449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00B050"/>
                    </a:solidFill>
                  </a:rPr>
                  <a:t>×</a:t>
                </a:r>
                <a:endParaRPr lang="en-US" altLang="ar-SA" sz="2400">
                  <a:solidFill>
                    <a:srgbClr val="00B050"/>
                  </a:solidFill>
                </a:endParaRPr>
              </a:p>
            </p:txBody>
          </p:sp>
          <p:sp>
            <p:nvSpPr>
              <p:cNvPr id="111" name="Text Box 35">
                <a:extLst>
                  <a:ext uri="{FF2B5EF4-FFF2-40B4-BE49-F238E27FC236}">
                    <a16:creationId xmlns:a16="http://schemas.microsoft.com/office/drawing/2014/main" id="{8CAB50EB-4D19-E4D8-F9C0-A50DA45CB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4" y="2449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/>
                  <a:t>40</a:t>
                </a:r>
                <a:endParaRPr lang="en-US" altLang="ar-SA" sz="2400"/>
              </a:p>
            </p:txBody>
          </p:sp>
        </p:grpSp>
        <p:sp>
          <p:nvSpPr>
            <p:cNvPr id="108" name="Text Box 36">
              <a:extLst>
                <a:ext uri="{FF2B5EF4-FFF2-40B4-BE49-F238E27FC236}">
                  <a16:creationId xmlns:a16="http://schemas.microsoft.com/office/drawing/2014/main" id="{1A9AAB1F-7D13-F005-1E78-0E7DCADB2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300" y="2432455"/>
              <a:ext cx="358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Arial" pitchFamily="34" charset="0"/>
                  <a:cs typeface="Al-KsorZulfiMath"/>
                </a:rPr>
                <a:t>ﺕ</a:t>
              </a:r>
              <a:endPara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Text Box 37">
            <a:extLst>
              <a:ext uri="{FF2B5EF4-FFF2-40B4-BE49-F238E27FC236}">
                <a16:creationId xmlns:a16="http://schemas.microsoft.com/office/drawing/2014/main" id="{704D2773-C3C7-C938-6AF3-546DCE48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284" y="4706139"/>
            <a:ext cx="815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altLang="ar-SA" sz="2400" b="1" kern="0">
                <a:solidFill>
                  <a:srgbClr val="0000CC"/>
                </a:solidFill>
                <a:cs typeface="+mj-cs"/>
              </a:rPr>
              <a:t>16</a:t>
            </a:r>
            <a:endParaRPr lang="en-US" altLang="ar-SA" sz="2400" kern="0">
              <a:solidFill>
                <a:srgbClr val="0000CC"/>
              </a:solidFill>
            </a:endParaRPr>
          </a:p>
        </p:txBody>
      </p:sp>
      <p:pic>
        <p:nvPicPr>
          <p:cNvPr id="116" name="صورة 115">
            <a:extLst>
              <a:ext uri="{FF2B5EF4-FFF2-40B4-BE49-F238E27FC236}">
                <a16:creationId xmlns:a16="http://schemas.microsoft.com/office/drawing/2014/main" id="{701E946F-59B0-9877-F78D-494E694759A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0CC3762-E8BE-7FE1-9D86-E863B8B46BC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4687" y="127562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77" grpId="0"/>
      <p:bldP spid="85" grpId="0"/>
      <p:bldP spid="86" grpId="0"/>
      <p:bldP spid="7" grpId="0"/>
      <p:bldP spid="91" grpId="0"/>
      <p:bldP spid="94" grpId="0"/>
      <p:bldP spid="104" grpId="0"/>
      <p:bldP spid="105" grpId="0"/>
      <p:bldP spid="1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7" y="378621"/>
            <a:ext cx="3670784" cy="5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7727714" y="2505335"/>
            <a:ext cx="585787" cy="771525"/>
            <a:chOff x="2342" y="1849"/>
            <a:chExt cx="210" cy="486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6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35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417EE1D-522F-05A2-D6EC-8AE748743F05}"/>
              </a:ext>
            </a:extLst>
          </p:cNvPr>
          <p:cNvGrpSpPr/>
          <p:nvPr/>
        </p:nvGrpSpPr>
        <p:grpSpPr>
          <a:xfrm>
            <a:off x="6910719" y="2532338"/>
            <a:ext cx="919970" cy="771525"/>
            <a:chOff x="6823852" y="5052573"/>
            <a:chExt cx="919970" cy="771525"/>
          </a:xfrm>
        </p:grpSpPr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7383459" y="5189098"/>
              <a:ext cx="360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6823852" y="5052573"/>
              <a:ext cx="585787" cy="771525"/>
              <a:chOff x="2342" y="1849"/>
              <a:chExt cx="210" cy="486"/>
            </a:xfrm>
          </p:grpSpPr>
          <p:sp>
            <p:nvSpPr>
              <p:cNvPr id="40" name="Text Box 13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7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35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9EE1F64-0894-356B-517C-5683270D15EB}"/>
              </a:ext>
            </a:extLst>
          </p:cNvPr>
          <p:cNvGrpSpPr/>
          <p:nvPr/>
        </p:nvGrpSpPr>
        <p:grpSpPr>
          <a:xfrm>
            <a:off x="5956187" y="2497180"/>
            <a:ext cx="855900" cy="771525"/>
            <a:chOff x="4740851" y="5016344"/>
            <a:chExt cx="855900" cy="771525"/>
          </a:xfrm>
        </p:grpSpPr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5163363" y="5189291"/>
              <a:ext cx="4333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ar-SA" sz="2400" b="1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49" name="Group 22"/>
            <p:cNvGrpSpPr>
              <a:grpSpLocks/>
            </p:cNvGrpSpPr>
            <p:nvPr/>
          </p:nvGrpSpPr>
          <p:grpSpPr bwMode="auto">
            <a:xfrm>
              <a:off x="4740851" y="5016344"/>
              <a:ext cx="585788" cy="771525"/>
              <a:chOff x="2342" y="1849"/>
              <a:chExt cx="210" cy="486"/>
            </a:xfrm>
          </p:grpSpPr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1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5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5" name="Group 7"/>
          <p:cNvGrpSpPr>
            <a:grpSpLocks/>
          </p:cNvGrpSpPr>
          <p:nvPr/>
        </p:nvGrpSpPr>
        <p:grpSpPr bwMode="auto">
          <a:xfrm>
            <a:off x="3474007" y="2645036"/>
            <a:ext cx="585787" cy="771525"/>
            <a:chOff x="2342" y="1849"/>
            <a:chExt cx="210" cy="486"/>
          </a:xfrm>
        </p:grpSpPr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8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79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75BBC78-D3B0-BE09-EA89-16AEDC21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31087" y="1038698"/>
            <a:ext cx="3030877" cy="4823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2D8DAA-04B1-9574-CF2E-6776FAA4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07853" y="1963530"/>
            <a:ext cx="1619250" cy="4667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5883E6F-9DF7-9673-258B-333B9CBE53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24150" y="2132856"/>
            <a:ext cx="1666875" cy="4572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6B387A6-6B59-698C-2D6A-9682A42D219C}"/>
              </a:ext>
            </a:extLst>
          </p:cNvPr>
          <p:cNvSpPr txBox="1"/>
          <p:nvPr/>
        </p:nvSpPr>
        <p:spPr>
          <a:xfrm>
            <a:off x="6761464" y="2564864"/>
            <a:ext cx="44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C81DDF-A4AC-55DF-85AD-3943E7AFD971}"/>
              </a:ext>
            </a:extLst>
          </p:cNvPr>
          <p:cNvSpPr txBox="1"/>
          <p:nvPr/>
        </p:nvSpPr>
        <p:spPr>
          <a:xfrm>
            <a:off x="6745806" y="2884139"/>
            <a:ext cx="44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÷7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FFD8F938-154F-BFFE-A203-2C003AD1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207" y="2659426"/>
            <a:ext cx="91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sz="2400" b="1" kern="0">
                <a:solidFill>
                  <a:srgbClr val="0000CC"/>
                </a:solidFill>
                <a:latin typeface="Century Gothic"/>
              </a:rPr>
              <a:t>20٪ </a:t>
            </a:r>
            <a:endParaRPr lang="ar-SA" sz="2400" b="1" ker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81A4D67-2EB6-404C-D0B1-AEED0C00CAFC}"/>
              </a:ext>
            </a:extLst>
          </p:cNvPr>
          <p:cNvGrpSpPr/>
          <p:nvPr/>
        </p:nvGrpSpPr>
        <p:grpSpPr>
          <a:xfrm>
            <a:off x="2665672" y="2656231"/>
            <a:ext cx="919970" cy="771525"/>
            <a:chOff x="6823852" y="5052573"/>
            <a:chExt cx="919970" cy="771525"/>
          </a:xfrm>
        </p:grpSpPr>
        <p:sp>
          <p:nvSpPr>
            <p:cNvPr id="87" name="Text Box 11">
              <a:extLst>
                <a:ext uri="{FF2B5EF4-FFF2-40B4-BE49-F238E27FC236}">
                  <a16:creationId xmlns:a16="http://schemas.microsoft.com/office/drawing/2014/main" id="{97BCBFB0-B886-9550-F104-850055134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459" y="5189098"/>
              <a:ext cx="360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88" name="Group 12">
              <a:extLst>
                <a:ext uri="{FF2B5EF4-FFF2-40B4-BE49-F238E27FC236}">
                  <a16:creationId xmlns:a16="http://schemas.microsoft.com/office/drawing/2014/main" id="{048817B6-BEE9-8F0E-ED1F-CE6F59C4DD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3852" y="5052573"/>
              <a:ext cx="585787" cy="771525"/>
              <a:chOff x="2342" y="1849"/>
              <a:chExt cx="210" cy="486"/>
            </a:xfrm>
          </p:grpSpPr>
          <p:sp>
            <p:nvSpPr>
              <p:cNvPr id="89" name="Text Box 13">
                <a:extLst>
                  <a:ext uri="{FF2B5EF4-FFF2-40B4-BE49-F238E27FC236}">
                    <a16:creationId xmlns:a16="http://schemas.microsoft.com/office/drawing/2014/main" id="{8609BEA7-50E2-4D17-38EC-16C136873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8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1E34F167-609F-95AF-CDF3-1898FBAFE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Text Box 15">
                <a:extLst>
                  <a:ext uri="{FF2B5EF4-FFF2-40B4-BE49-F238E27FC236}">
                    <a16:creationId xmlns:a16="http://schemas.microsoft.com/office/drawing/2014/main" id="{8836A220-C8F4-CA24-E91B-42280C567A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80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420FF915-5FCD-A653-2470-095B6D929CDF}"/>
              </a:ext>
            </a:extLst>
          </p:cNvPr>
          <p:cNvSpPr txBox="1"/>
          <p:nvPr/>
        </p:nvSpPr>
        <p:spPr>
          <a:xfrm>
            <a:off x="2470953" y="2678928"/>
            <a:ext cx="44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÷8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8B6B654D-FF95-80C5-1A47-BCD9C9314792}"/>
              </a:ext>
            </a:extLst>
          </p:cNvPr>
          <p:cNvSpPr txBox="1"/>
          <p:nvPr/>
        </p:nvSpPr>
        <p:spPr>
          <a:xfrm>
            <a:off x="2447895" y="2989539"/>
            <a:ext cx="44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÷8</a:t>
            </a:r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49DA587F-741D-B7C5-12CB-71C86C6C5E93}"/>
              </a:ext>
            </a:extLst>
          </p:cNvPr>
          <p:cNvGrpSpPr/>
          <p:nvPr/>
        </p:nvGrpSpPr>
        <p:grpSpPr>
          <a:xfrm>
            <a:off x="1630671" y="2603776"/>
            <a:ext cx="938874" cy="1201325"/>
            <a:chOff x="4740851" y="5016344"/>
            <a:chExt cx="938874" cy="1201325"/>
          </a:xfrm>
        </p:grpSpPr>
        <p:sp>
          <p:nvSpPr>
            <p:cNvPr id="95" name="Text Box 21">
              <a:extLst>
                <a:ext uri="{FF2B5EF4-FFF2-40B4-BE49-F238E27FC236}">
                  <a16:creationId xmlns:a16="http://schemas.microsoft.com/office/drawing/2014/main" id="{402A34C2-E135-25CB-340A-1489981E0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6337" y="5202006"/>
              <a:ext cx="433388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  <a:p>
              <a:pPr algn="ctr">
                <a:spcBef>
                  <a:spcPct val="50000"/>
                </a:spcBef>
              </a:pPr>
              <a:endParaRPr lang="en-US" sz="2400" b="1"/>
            </a:p>
          </p:txBody>
        </p:sp>
        <p:grpSp>
          <p:nvGrpSpPr>
            <p:cNvPr id="96" name="Group 22">
              <a:extLst>
                <a:ext uri="{FF2B5EF4-FFF2-40B4-BE49-F238E27FC236}">
                  <a16:creationId xmlns:a16="http://schemas.microsoft.com/office/drawing/2014/main" id="{719C6FEC-F7EF-D052-9F5D-38C358129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851" y="5016344"/>
              <a:ext cx="585788" cy="771525"/>
              <a:chOff x="2342" y="1849"/>
              <a:chExt cx="210" cy="486"/>
            </a:xfrm>
          </p:grpSpPr>
          <p:sp>
            <p:nvSpPr>
              <p:cNvPr id="97" name="Text Box 23">
                <a:extLst>
                  <a:ext uri="{FF2B5EF4-FFF2-40B4-BE49-F238E27FC236}">
                    <a16:creationId xmlns:a16="http://schemas.microsoft.com/office/drawing/2014/main" id="{88C9739A-F7D9-4C6B-0047-37A5577313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1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Line 24">
                <a:extLst>
                  <a:ext uri="{FF2B5EF4-FFF2-40B4-BE49-F238E27FC236}">
                    <a16:creationId xmlns:a16="http://schemas.microsoft.com/office/drawing/2014/main" id="{054ABDB3-5C8F-0F6B-C6A9-F4E2E8368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Text Box 25">
                <a:extLst>
                  <a:ext uri="{FF2B5EF4-FFF2-40B4-BE49-F238E27FC236}">
                    <a16:creationId xmlns:a16="http://schemas.microsoft.com/office/drawing/2014/main" id="{028FEFF4-8366-9278-C8A8-538442216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10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0" name="Text Box 37">
            <a:extLst>
              <a:ext uri="{FF2B5EF4-FFF2-40B4-BE49-F238E27FC236}">
                <a16:creationId xmlns:a16="http://schemas.microsoft.com/office/drawing/2014/main" id="{597649E7-E6BC-3E48-E4AF-72716154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9" y="2807040"/>
            <a:ext cx="91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sz="2400" b="1" kern="0">
                <a:solidFill>
                  <a:sysClr val="windowText" lastClr="000000"/>
                </a:solidFill>
                <a:latin typeface="Century Gothic"/>
              </a:rPr>
              <a:t>10٪ </a:t>
            </a:r>
            <a:endParaRPr lang="ar-SA" sz="2400" b="1" kern="0">
              <a:solidFill>
                <a:sysClr val="windowText" lastClr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" name="صورة 101">
            <a:extLst>
              <a:ext uri="{FF2B5EF4-FFF2-40B4-BE49-F238E27FC236}">
                <a16:creationId xmlns:a16="http://schemas.microsoft.com/office/drawing/2014/main" id="{ACADEB12-A2EE-EABA-3546-4CB190C0EE8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22128" y="3581141"/>
            <a:ext cx="1790700" cy="466725"/>
          </a:xfrm>
          <a:prstGeom prst="rect">
            <a:avLst/>
          </a:prstGeom>
        </p:spPr>
      </p:pic>
      <p:pic>
        <p:nvPicPr>
          <p:cNvPr id="104" name="صورة 103">
            <a:extLst>
              <a:ext uri="{FF2B5EF4-FFF2-40B4-BE49-F238E27FC236}">
                <a16:creationId xmlns:a16="http://schemas.microsoft.com/office/drawing/2014/main" id="{EA550C8C-893D-3A2C-7386-E54695229B1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48615" y="3648987"/>
            <a:ext cx="1752600" cy="466725"/>
          </a:xfrm>
          <a:prstGeom prst="rect">
            <a:avLst/>
          </a:prstGeom>
        </p:spPr>
      </p:pic>
      <p:grpSp>
        <p:nvGrpSpPr>
          <p:cNvPr id="105" name="Group 7">
            <a:extLst>
              <a:ext uri="{FF2B5EF4-FFF2-40B4-BE49-F238E27FC236}">
                <a16:creationId xmlns:a16="http://schemas.microsoft.com/office/drawing/2014/main" id="{A77BE692-2BD1-B228-D73A-69BA64E942E6}"/>
              </a:ext>
            </a:extLst>
          </p:cNvPr>
          <p:cNvGrpSpPr>
            <a:grpSpLocks/>
          </p:cNvGrpSpPr>
          <p:nvPr/>
        </p:nvGrpSpPr>
        <p:grpSpPr bwMode="auto">
          <a:xfrm>
            <a:off x="7727714" y="4166128"/>
            <a:ext cx="585787" cy="771525"/>
            <a:chOff x="2342" y="1849"/>
            <a:chExt cx="210" cy="486"/>
          </a:xfrm>
        </p:grpSpPr>
        <p:sp>
          <p:nvSpPr>
            <p:cNvPr id="106" name="Text Box 8">
              <a:extLst>
                <a:ext uri="{FF2B5EF4-FFF2-40B4-BE49-F238E27FC236}">
                  <a16:creationId xmlns:a16="http://schemas.microsoft.com/office/drawing/2014/main" id="{C90C8E84-9EFE-839A-2DA7-7D8CD7BE9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14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Line 9">
              <a:extLst>
                <a:ext uri="{FF2B5EF4-FFF2-40B4-BE49-F238E27FC236}">
                  <a16:creationId xmlns:a16="http://schemas.microsoft.com/office/drawing/2014/main" id="{F9C889AB-0322-C4D4-27CE-7F6A6E931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 Box 10">
              <a:extLst>
                <a:ext uri="{FF2B5EF4-FFF2-40B4-BE49-F238E27FC236}">
                  <a16:creationId xmlns:a16="http://schemas.microsoft.com/office/drawing/2014/main" id="{0F0A9691-184F-F957-AB42-48D2538C5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19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B781D1D1-CE59-E646-88D1-B83AA92305C0}"/>
              </a:ext>
            </a:extLst>
          </p:cNvPr>
          <p:cNvGrpSpPr/>
          <p:nvPr/>
        </p:nvGrpSpPr>
        <p:grpSpPr>
          <a:xfrm>
            <a:off x="6895059" y="4188641"/>
            <a:ext cx="919972" cy="771525"/>
            <a:chOff x="6823850" y="5052573"/>
            <a:chExt cx="919972" cy="771525"/>
          </a:xfrm>
        </p:grpSpPr>
        <p:sp>
          <p:nvSpPr>
            <p:cNvPr id="110" name="Text Box 11">
              <a:extLst>
                <a:ext uri="{FF2B5EF4-FFF2-40B4-BE49-F238E27FC236}">
                  <a16:creationId xmlns:a16="http://schemas.microsoft.com/office/drawing/2014/main" id="{F9F3C893-F342-F9E7-DF0D-21B6630A0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459" y="5189098"/>
              <a:ext cx="360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111" name="Group 12">
              <a:extLst>
                <a:ext uri="{FF2B5EF4-FFF2-40B4-BE49-F238E27FC236}">
                  <a16:creationId xmlns:a16="http://schemas.microsoft.com/office/drawing/2014/main" id="{B616AB41-7727-20BC-C810-1DFA285EB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3850" y="5052573"/>
              <a:ext cx="641576" cy="771525"/>
              <a:chOff x="2342" y="1849"/>
              <a:chExt cx="230" cy="486"/>
            </a:xfrm>
          </p:grpSpPr>
          <p:sp>
            <p:nvSpPr>
              <p:cNvPr id="112" name="Text Box 13">
                <a:extLst>
                  <a:ext uri="{FF2B5EF4-FFF2-40B4-BE49-F238E27FC236}">
                    <a16:creationId xmlns:a16="http://schemas.microsoft.com/office/drawing/2014/main" id="{DE814204-18BB-863E-1055-EF6BA5E53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15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Line 14">
                <a:extLst>
                  <a:ext uri="{FF2B5EF4-FFF2-40B4-BE49-F238E27FC236}">
                    <a16:creationId xmlns:a16="http://schemas.microsoft.com/office/drawing/2014/main" id="{81FCBBBA-5391-E0DD-A8FE-4D49FE914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ext Box 15">
                <a:extLst>
                  <a:ext uri="{FF2B5EF4-FFF2-40B4-BE49-F238E27FC236}">
                    <a16:creationId xmlns:a16="http://schemas.microsoft.com/office/drawing/2014/main" id="{F7BE9EC4-5958-9BEA-D512-BFE868B38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20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EB359228-9B19-478D-BC71-4987C8537A63}"/>
              </a:ext>
            </a:extLst>
          </p:cNvPr>
          <p:cNvSpPr txBox="1"/>
          <p:nvPr/>
        </p:nvSpPr>
        <p:spPr>
          <a:xfrm>
            <a:off x="6733473" y="4248497"/>
            <a:ext cx="44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÷5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C79B117E-1173-7F4F-7896-7B4FFBD7C3A3}"/>
              </a:ext>
            </a:extLst>
          </p:cNvPr>
          <p:cNvSpPr txBox="1"/>
          <p:nvPr/>
        </p:nvSpPr>
        <p:spPr>
          <a:xfrm>
            <a:off x="6697064" y="4556913"/>
            <a:ext cx="44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÷5</a:t>
            </a:r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D3E0735B-DBE4-0E60-7F99-7C5AF695C010}"/>
              </a:ext>
            </a:extLst>
          </p:cNvPr>
          <p:cNvGrpSpPr/>
          <p:nvPr/>
        </p:nvGrpSpPr>
        <p:grpSpPr>
          <a:xfrm>
            <a:off x="5898664" y="4194573"/>
            <a:ext cx="855900" cy="771525"/>
            <a:chOff x="4740851" y="5016344"/>
            <a:chExt cx="855900" cy="771525"/>
          </a:xfrm>
        </p:grpSpPr>
        <p:sp>
          <p:nvSpPr>
            <p:cNvPr id="118" name="Text Box 21">
              <a:extLst>
                <a:ext uri="{FF2B5EF4-FFF2-40B4-BE49-F238E27FC236}">
                  <a16:creationId xmlns:a16="http://schemas.microsoft.com/office/drawing/2014/main" id="{4FCC6F13-D2BB-8D26-020D-CDBF0D0C0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363" y="5189291"/>
              <a:ext cx="4333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ar-SA" sz="2400" b="1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119" name="Group 22">
              <a:extLst>
                <a:ext uri="{FF2B5EF4-FFF2-40B4-BE49-F238E27FC236}">
                  <a16:creationId xmlns:a16="http://schemas.microsoft.com/office/drawing/2014/main" id="{6D2A517E-502A-DEB9-C5F3-2FF6FBE25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851" y="5016344"/>
              <a:ext cx="585788" cy="771525"/>
              <a:chOff x="2342" y="1849"/>
              <a:chExt cx="210" cy="486"/>
            </a:xfrm>
          </p:grpSpPr>
          <p:sp>
            <p:nvSpPr>
              <p:cNvPr id="120" name="Text Box 23">
                <a:extLst>
                  <a:ext uri="{FF2B5EF4-FFF2-40B4-BE49-F238E27FC236}">
                    <a16:creationId xmlns:a16="http://schemas.microsoft.com/office/drawing/2014/main" id="{61F2D571-4AFA-4181-73A9-773CE2411A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3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Line 24">
                <a:extLst>
                  <a:ext uri="{FF2B5EF4-FFF2-40B4-BE49-F238E27FC236}">
                    <a16:creationId xmlns:a16="http://schemas.microsoft.com/office/drawing/2014/main" id="{237CB2DD-C6E3-3714-5BDD-785781A10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Text Box 25">
                <a:extLst>
                  <a:ext uri="{FF2B5EF4-FFF2-40B4-BE49-F238E27FC236}">
                    <a16:creationId xmlns:a16="http://schemas.microsoft.com/office/drawing/2014/main" id="{6508FD41-36B8-C275-17D1-F9328861E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4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3" name="Text Box 37">
            <a:extLst>
              <a:ext uri="{FF2B5EF4-FFF2-40B4-BE49-F238E27FC236}">
                <a16:creationId xmlns:a16="http://schemas.microsoft.com/office/drawing/2014/main" id="{D1339032-5BF4-B74F-0EB1-009FA9C8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54" y="4386809"/>
            <a:ext cx="91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ar-SA" altLang="ar-SA" sz="2400" b="1" kern="0">
                <a:solidFill>
                  <a:srgbClr val="0000CC"/>
                </a:solidFill>
                <a:cs typeface="Al-KsorZulfiMath"/>
              </a:rPr>
              <a:t>ﺕ </a:t>
            </a:r>
            <a:r>
              <a:rPr lang="ar-SA" sz="2400" b="1" kern="0">
                <a:solidFill>
                  <a:srgbClr val="0000CC"/>
                </a:solidFill>
                <a:latin typeface="Century Gothic"/>
              </a:rPr>
              <a:t>75٪ </a:t>
            </a:r>
            <a:endParaRPr lang="ar-SA" sz="2400" b="1" ker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4" name="Group 7">
            <a:extLst>
              <a:ext uri="{FF2B5EF4-FFF2-40B4-BE49-F238E27FC236}">
                <a16:creationId xmlns:a16="http://schemas.microsoft.com/office/drawing/2014/main" id="{01295281-D015-E260-8199-2903768DEC62}"/>
              </a:ext>
            </a:extLst>
          </p:cNvPr>
          <p:cNvGrpSpPr>
            <a:grpSpLocks/>
          </p:cNvGrpSpPr>
          <p:nvPr/>
        </p:nvGrpSpPr>
        <p:grpSpPr bwMode="auto">
          <a:xfrm>
            <a:off x="3544300" y="4194252"/>
            <a:ext cx="585787" cy="771525"/>
            <a:chOff x="2342" y="1849"/>
            <a:chExt cx="210" cy="486"/>
          </a:xfrm>
        </p:grpSpPr>
        <p:sp>
          <p:nvSpPr>
            <p:cNvPr id="125" name="Text Box 8">
              <a:extLst>
                <a:ext uri="{FF2B5EF4-FFF2-40B4-BE49-F238E27FC236}">
                  <a16:creationId xmlns:a16="http://schemas.microsoft.com/office/drawing/2014/main" id="{0E644D6C-4C9A-FDCF-7F03-781310B65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849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33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05226180-453F-8C10-695D-C1FD97FDA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8" y="2079"/>
              <a:ext cx="143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F5B1880D-5CE9-5DC8-84F1-47BBA02A7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204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rPr>
                <a:t>98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4" name="مجموعة 1023">
            <a:extLst>
              <a:ext uri="{FF2B5EF4-FFF2-40B4-BE49-F238E27FC236}">
                <a16:creationId xmlns:a16="http://schemas.microsoft.com/office/drawing/2014/main" id="{1B9357FD-0C29-4967-D259-92D70B8A20FD}"/>
              </a:ext>
            </a:extLst>
          </p:cNvPr>
          <p:cNvGrpSpPr/>
          <p:nvPr/>
        </p:nvGrpSpPr>
        <p:grpSpPr>
          <a:xfrm>
            <a:off x="2680241" y="4210357"/>
            <a:ext cx="919970" cy="771525"/>
            <a:chOff x="6823852" y="5052573"/>
            <a:chExt cx="919970" cy="771525"/>
          </a:xfrm>
        </p:grpSpPr>
        <p:sp>
          <p:nvSpPr>
            <p:cNvPr id="1025" name="Text Box 11">
              <a:extLst>
                <a:ext uri="{FF2B5EF4-FFF2-40B4-BE49-F238E27FC236}">
                  <a16:creationId xmlns:a16="http://schemas.microsoft.com/office/drawing/2014/main" id="{0FDDCA6B-CFD1-3771-8062-FB5C48D4A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3459" y="5189098"/>
              <a:ext cx="360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1027" name="Group 12">
              <a:extLst>
                <a:ext uri="{FF2B5EF4-FFF2-40B4-BE49-F238E27FC236}">
                  <a16:creationId xmlns:a16="http://schemas.microsoft.com/office/drawing/2014/main" id="{3DB3FF17-B04C-9401-DE9B-A3D59845E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3852" y="5052573"/>
              <a:ext cx="585787" cy="771525"/>
              <a:chOff x="2342" y="1849"/>
              <a:chExt cx="210" cy="486"/>
            </a:xfrm>
          </p:grpSpPr>
          <p:sp>
            <p:nvSpPr>
              <p:cNvPr id="1028" name="Text Box 13">
                <a:extLst>
                  <a:ext uri="{FF2B5EF4-FFF2-40B4-BE49-F238E27FC236}">
                    <a16:creationId xmlns:a16="http://schemas.microsoft.com/office/drawing/2014/main" id="{FAD0ABA4-49A5-CDC1-B618-F6A3D938C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33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9" name="Line 14">
                <a:extLst>
                  <a:ext uri="{FF2B5EF4-FFF2-40B4-BE49-F238E27FC236}">
                    <a16:creationId xmlns:a16="http://schemas.microsoft.com/office/drawing/2014/main" id="{4586FAA4-25E1-FB63-34D8-C5A84536A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0" name="Text Box 15">
                <a:extLst>
                  <a:ext uri="{FF2B5EF4-FFF2-40B4-BE49-F238E27FC236}">
                    <a16:creationId xmlns:a16="http://schemas.microsoft.com/office/drawing/2014/main" id="{30F0304B-4739-BD22-73C5-8D79BBA610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99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31" name="مربع نص 1030">
            <a:extLst>
              <a:ext uri="{FF2B5EF4-FFF2-40B4-BE49-F238E27FC236}">
                <a16:creationId xmlns:a16="http://schemas.microsoft.com/office/drawing/2014/main" id="{ABFBA3CF-49D6-6096-5254-1AF542BBD527}"/>
              </a:ext>
            </a:extLst>
          </p:cNvPr>
          <p:cNvSpPr txBox="1"/>
          <p:nvPr/>
        </p:nvSpPr>
        <p:spPr>
          <a:xfrm>
            <a:off x="2351550" y="4250748"/>
            <a:ext cx="5791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÷33</a:t>
            </a:r>
          </a:p>
        </p:txBody>
      </p:sp>
      <p:sp>
        <p:nvSpPr>
          <p:cNvPr id="1032" name="مربع نص 1031">
            <a:extLst>
              <a:ext uri="{FF2B5EF4-FFF2-40B4-BE49-F238E27FC236}">
                <a16:creationId xmlns:a16="http://schemas.microsoft.com/office/drawing/2014/main" id="{8381A617-BFBB-D75C-143D-EAC7F2021C25}"/>
              </a:ext>
            </a:extLst>
          </p:cNvPr>
          <p:cNvSpPr txBox="1"/>
          <p:nvPr/>
        </p:nvSpPr>
        <p:spPr>
          <a:xfrm>
            <a:off x="2347400" y="4568616"/>
            <a:ext cx="5575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÷33</a:t>
            </a:r>
          </a:p>
        </p:txBody>
      </p:sp>
      <p:grpSp>
        <p:nvGrpSpPr>
          <p:cNvPr id="1033" name="مجموعة 1032">
            <a:extLst>
              <a:ext uri="{FF2B5EF4-FFF2-40B4-BE49-F238E27FC236}">
                <a16:creationId xmlns:a16="http://schemas.microsoft.com/office/drawing/2014/main" id="{BB48D78A-D5F7-31A4-9601-1C313F205EF8}"/>
              </a:ext>
            </a:extLst>
          </p:cNvPr>
          <p:cNvGrpSpPr/>
          <p:nvPr/>
        </p:nvGrpSpPr>
        <p:grpSpPr>
          <a:xfrm>
            <a:off x="1701224" y="4179939"/>
            <a:ext cx="855900" cy="771525"/>
            <a:chOff x="4740851" y="5016344"/>
            <a:chExt cx="855900" cy="771525"/>
          </a:xfrm>
        </p:grpSpPr>
        <p:sp>
          <p:nvSpPr>
            <p:cNvPr id="1034" name="Text Box 21">
              <a:extLst>
                <a:ext uri="{FF2B5EF4-FFF2-40B4-BE49-F238E27FC236}">
                  <a16:creationId xmlns:a16="http://schemas.microsoft.com/office/drawing/2014/main" id="{EAC5896A-62A1-AB9D-9E06-B266C34D4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363" y="5189291"/>
              <a:ext cx="4333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ar-SA" sz="2400" b="1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≈</a:t>
              </a:r>
            </a:p>
          </p:txBody>
        </p:sp>
        <p:grpSp>
          <p:nvGrpSpPr>
            <p:cNvPr id="1035" name="Group 22">
              <a:extLst>
                <a:ext uri="{FF2B5EF4-FFF2-40B4-BE49-F238E27FC236}">
                  <a16:creationId xmlns:a16="http://schemas.microsoft.com/office/drawing/2014/main" id="{46DCB567-9258-06AA-B4AA-F4EF15897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851" y="5016344"/>
              <a:ext cx="585788" cy="771525"/>
              <a:chOff x="2342" y="1849"/>
              <a:chExt cx="210" cy="486"/>
            </a:xfrm>
          </p:grpSpPr>
          <p:sp>
            <p:nvSpPr>
              <p:cNvPr id="1036" name="Text Box 23">
                <a:extLst>
                  <a:ext uri="{FF2B5EF4-FFF2-40B4-BE49-F238E27FC236}">
                    <a16:creationId xmlns:a16="http://schemas.microsoft.com/office/drawing/2014/main" id="{C26BA9FF-4B0C-02D8-06C7-4FB270132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1849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1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7" name="Line 24">
                <a:extLst>
                  <a:ext uri="{FF2B5EF4-FFF2-40B4-BE49-F238E27FC236}">
                    <a16:creationId xmlns:a16="http://schemas.microsoft.com/office/drawing/2014/main" id="{34F3E963-B83D-027B-ED4E-A7ED8ED7E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" y="2079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8" name="Text Box 25">
                <a:extLst>
                  <a:ext uri="{FF2B5EF4-FFF2-40B4-BE49-F238E27FC236}">
                    <a16:creationId xmlns:a16="http://schemas.microsoft.com/office/drawing/2014/main" id="{CA635818-4F0C-2C97-D8E3-6C79125A6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2" y="2047"/>
                <a:ext cx="2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</a:rPr>
                  <a:t>3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42" name="Text Box 29">
            <a:extLst>
              <a:ext uri="{FF2B5EF4-FFF2-40B4-BE49-F238E27FC236}">
                <a16:creationId xmlns:a16="http://schemas.microsoft.com/office/drawing/2014/main" id="{D1BDBA69-4A78-42F4-59A9-0B87C7C2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10" y="4374073"/>
            <a:ext cx="1290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ﺕ !؛3</a:t>
            </a:r>
            <a:r>
              <a:rPr kumimoji="0" lang="ar-SA" altLang="ar-SA" sz="2400" b="1" i="0" u="none" strike="noStrike" kern="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l-KsorZulfiMath"/>
              </a:rPr>
              <a:t> 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33٪ </a:t>
            </a:r>
            <a:endParaRPr kumimoji="0" lang="en-US" altLang="ar-SA" sz="24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صورة 1042">
            <a:extLst>
              <a:ext uri="{FF2B5EF4-FFF2-40B4-BE49-F238E27FC236}">
                <a16:creationId xmlns:a16="http://schemas.microsoft.com/office/drawing/2014/main" id="{6BA4510A-51F3-8F3C-19F1-81C1130434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92" grpId="0"/>
      <p:bldP spid="93" grpId="0"/>
      <p:bldP spid="100" grpId="0"/>
      <p:bldP spid="115" grpId="0"/>
      <p:bldP spid="116" grpId="0"/>
      <p:bldP spid="123" grpId="0"/>
      <p:bldP spid="1031" grpId="0"/>
      <p:bldP spid="1032" grpId="0"/>
      <p:bldP spid="10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MC\Documents\فاصل تاكد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مربع نص 1"/>
          <p:cNvSpPr txBox="1">
            <a:spLocks noChangeArrowheads="1"/>
          </p:cNvSpPr>
          <p:nvPr/>
        </p:nvSpPr>
        <p:spPr bwMode="auto">
          <a:xfrm>
            <a:off x="4959422" y="3068638"/>
            <a:ext cx="2735263" cy="738664"/>
          </a:xfrm>
          <a:prstGeom prst="rect">
            <a:avLst/>
          </a:prstGeom>
          <a:solidFill>
            <a:srgbClr val="FF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>
                <a:solidFill>
                  <a:srgbClr val="FFC000"/>
                </a:solidFill>
                <a:cs typeface="AdvertisingExtraBold" pitchFamily="2" charset="-78"/>
              </a:rPr>
              <a:t>تقويم ختامي </a:t>
            </a:r>
          </a:p>
        </p:txBody>
      </p:sp>
    </p:spTree>
    <p:extLst>
      <p:ext uri="{BB962C8B-B14F-4D97-AF65-F5344CB8AC3E}">
        <p14:creationId xmlns:p14="http://schemas.microsoft.com/office/powerpoint/2010/main" val="44314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9916C3E-12C4-A86C-5DAD-B6C751DD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10976"/>
            <a:ext cx="6525344" cy="432048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B156CC8-5608-D3D4-3F73-38F0A8D0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9037">
            <a:off x="4934126" y="1948594"/>
            <a:ext cx="1809750" cy="42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19828F6-3794-6F2E-4231-31397E27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381434"/>
            <a:ext cx="2404228" cy="21600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0B4DE10-260D-D96F-3EDE-17F8E482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6414">
            <a:off x="2447806" y="2736032"/>
            <a:ext cx="4610245" cy="135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06EB6AA-7AA8-7B4A-B71A-9CF9AD495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4761722"/>
            <a:ext cx="1730626" cy="1669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9A83993-B42A-57BE-4450-3C5D13590E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6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9916C3E-12C4-A86C-5DAD-B6C751DD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10976"/>
            <a:ext cx="6525344" cy="43204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15D60B-F392-A11A-F034-3D61690CB2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365104"/>
            <a:ext cx="1728192" cy="2409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33C616-F215-0DC5-41AB-139161BD1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797152"/>
            <a:ext cx="1403391" cy="19093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04E6FF-86A4-0DDF-5DAE-C1793F3A1B12}"/>
              </a:ext>
            </a:extLst>
          </p:cNvPr>
          <p:cNvSpPr txBox="1"/>
          <p:nvPr/>
        </p:nvSpPr>
        <p:spPr>
          <a:xfrm>
            <a:off x="2601768" y="310583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>
                <a:solidFill>
                  <a:srgbClr val="CCFF66"/>
                </a:solidFill>
              </a:rPr>
              <a:t>اكتبي مسألة حول نسبة مئوية إجابتها التقديرية ١٠ ، ثم فسري إجابتك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B156CC8-5608-D3D4-3F73-38F0A8D0F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9037">
            <a:off x="4934126" y="1948594"/>
            <a:ext cx="1809750" cy="42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F44FD1-B28B-7A96-9253-C808B33EF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333" y="6274387"/>
            <a:ext cx="5665638" cy="4095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A399D28-5575-C8AE-6666-6B1685323F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9E558E6-CE6B-9D58-5556-56CB5369D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802488" cy="450532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04E6FF-86A4-0DDF-5DAE-C1793F3A1B12}"/>
              </a:ext>
            </a:extLst>
          </p:cNvPr>
          <p:cNvSpPr txBox="1"/>
          <p:nvPr/>
        </p:nvSpPr>
        <p:spPr>
          <a:xfrm rot="21408710">
            <a:off x="4283968" y="2204864"/>
            <a:ext cx="4067944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ar-SA" sz="28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L-Mohanad Bold" pitchFamily="2" charset="-78"/>
              </a:rPr>
              <a:t>وضحي استعمال الأعداد المتناغمة في تقدير إجابات مسائل النسبة المئوية ووضحي ذلك بمسألة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202C76-89E8-4C37-3A9C-FCC93CAF831E}"/>
              </a:ext>
            </a:extLst>
          </p:cNvPr>
          <p:cNvSpPr txBox="1"/>
          <p:nvPr/>
        </p:nvSpPr>
        <p:spPr>
          <a:xfrm>
            <a:off x="2051720" y="2204864"/>
            <a:ext cx="1619672" cy="1691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200000"/>
              </a:lnSpc>
              <a:spcAft>
                <a:spcPts val="1000"/>
              </a:spcAft>
              <a:buSzPts val="1000"/>
            </a:pPr>
            <a:r>
              <a:rPr lang="ar-SA" sz="2800" b="1">
                <a:solidFill>
                  <a:srgbClr val="0000CC"/>
                </a:solidFill>
                <a:effectLst/>
                <a:latin typeface="Khayal" panose="02000800000000020002" pitchFamily="2" charset="-78"/>
                <a:ea typeface="Times New Roman" panose="02020603050405020304" pitchFamily="18" charset="0"/>
                <a:cs typeface="Khayal" panose="02000800000000020002" pitchFamily="2" charset="-78"/>
              </a:rPr>
              <a:t>فهم الرياضيات </a:t>
            </a:r>
            <a:endParaRPr lang="en-US" sz="280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Khayal" panose="02000800000000020002" pitchFamily="2" charset="-78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913EB9B-8333-2803-39F8-85D29538B5E5}"/>
              </a:ext>
            </a:extLst>
          </p:cNvPr>
          <p:cNvSpPr/>
          <p:nvPr/>
        </p:nvSpPr>
        <p:spPr>
          <a:xfrm rot="16200000">
            <a:off x="2423482" y="4068530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rgbClr val="00EE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Triangle 6">
            <a:extLst>
              <a:ext uri="{FF2B5EF4-FFF2-40B4-BE49-F238E27FC236}">
                <a16:creationId xmlns:a16="http://schemas.microsoft.com/office/drawing/2014/main" id="{E8021462-2F89-3116-55C6-BE48EC22362A}"/>
              </a:ext>
            </a:extLst>
          </p:cNvPr>
          <p:cNvSpPr/>
          <p:nvPr/>
        </p:nvSpPr>
        <p:spPr>
          <a:xfrm flipH="1" flipV="1">
            <a:off x="7612422" y="0"/>
            <a:ext cx="1524320" cy="1333406"/>
          </a:xfrm>
          <a:prstGeom prst="rtTriangle">
            <a:avLst/>
          </a:prstGeom>
          <a:solidFill>
            <a:srgbClr val="FF00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31C5F2E-65EC-8C4C-FF09-44ABF2FB6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9916C3E-12C4-A86C-5DAD-B6C751DD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10976"/>
            <a:ext cx="6525344" cy="432048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04E6FF-86A4-0DDF-5DAE-C1793F3A1B12}"/>
              </a:ext>
            </a:extLst>
          </p:cNvPr>
          <p:cNvSpPr txBox="1"/>
          <p:nvPr/>
        </p:nvSpPr>
        <p:spPr>
          <a:xfrm>
            <a:off x="2634478" y="2789501"/>
            <a:ext cx="457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>
                <a:solidFill>
                  <a:srgbClr val="FFFF00"/>
                </a:solidFill>
                <a:cs typeface="Fanan" pitchFamily="2" charset="-78"/>
              </a:rPr>
              <a:t>اختاري أفضل تقدير للجزء المظلل في</a:t>
            </a:r>
          </a:p>
          <a:p>
            <a:pPr algn="ctr">
              <a:lnSpc>
                <a:spcPct val="150000"/>
              </a:lnSpc>
            </a:pPr>
            <a:r>
              <a:rPr lang="ar-SA" sz="2400">
                <a:solidFill>
                  <a:srgbClr val="FFFF00"/>
                </a:solidFill>
                <a:cs typeface="Fanan" pitchFamily="2" charset="-78"/>
              </a:rPr>
              <a:t>كل شكل ، مع توضيح السبب.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B156CC8-5608-D3D4-3F73-38F0A8D0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9037">
            <a:off x="4934126" y="1948594"/>
            <a:ext cx="1809750" cy="42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3FB257F-CFF4-830C-6AC6-34D648DF51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400599"/>
            <a:ext cx="2232248" cy="1968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E42EED-0F32-3421-D56B-E9DBDAAA5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797152"/>
            <a:ext cx="1872208" cy="1981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F2561B9-52D9-1DCD-A4AB-CD8673E24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5113565"/>
            <a:ext cx="2133600" cy="163567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97A6745-E623-E070-5EEF-5980722C9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3090" y="5014186"/>
            <a:ext cx="2133600" cy="17965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195298C-B04D-BB64-A4AF-2193DE648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510" y="5931402"/>
            <a:ext cx="914400" cy="4572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19017C0-3B6D-B4E0-6958-CBCF1B8F9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904" y="5912440"/>
            <a:ext cx="747260" cy="4638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CFE011B-11BD-954B-C3FA-62FC3007598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2" y="78033"/>
            <a:ext cx="1143073" cy="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7612422" y="0"/>
            <a:ext cx="1524320" cy="133340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/>
          <p:cNvSpPr/>
          <p:nvPr/>
        </p:nvSpPr>
        <p:spPr>
          <a:xfrm rot="16200000">
            <a:off x="2423482" y="4068530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36D6793-26CB-78E8-A849-B522D9F0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098110"/>
            <a:ext cx="655488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5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73526" y="3985110"/>
            <a:ext cx="1484652" cy="498817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 fontScale="92500" lnSpcReduction="20000"/>
            <a:flatTx/>
          </a:bodyPr>
          <a:lstStyle/>
          <a:p>
            <a:pPr marL="205740" indent="-205740">
              <a:spcBef>
                <a:spcPct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1900"/>
              <a:t>رفع اليد للمشاركة</a:t>
            </a:r>
          </a:p>
          <a:p>
            <a:pPr marL="0" indent="0">
              <a:spcBef>
                <a:spcPct val="0"/>
              </a:spcBef>
              <a:buClr>
                <a:schemeClr val="accent3"/>
              </a:buClr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H="1">
            <a:off x="4304121" y="2571756"/>
            <a:ext cx="34528" cy="2250281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2195515" y="2564606"/>
            <a:ext cx="5185172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2195513" y="2564627"/>
            <a:ext cx="0" cy="378619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3545681" y="2564627"/>
            <a:ext cx="0" cy="378619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5000625" y="2564627"/>
            <a:ext cx="0" cy="37861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7380685" y="2564627"/>
            <a:ext cx="0" cy="37861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7401" name="Picture 9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3" y="2457450"/>
            <a:ext cx="998934" cy="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2" name="Picture 10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4" y="2411037"/>
            <a:ext cx="919163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1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7" y="2457471"/>
            <a:ext cx="91797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4" name="Picture 12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49" y="2511029"/>
            <a:ext cx="91797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5" name="Picture 13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15" y="4131469"/>
            <a:ext cx="1134665" cy="11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6455143" y="3026571"/>
            <a:ext cx="1509135" cy="7024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تجهيز ادواتك المدرسية</a:t>
            </a: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والكتاب المدرسي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4626007" y="3053953"/>
            <a:ext cx="1403319" cy="76440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itchFamily="34" charset="0"/>
              </a:rPr>
              <a:t>الحفاظ على الهدوء </a:t>
            </a: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itchFamily="34" charset="0"/>
              </a:rPr>
              <a:t>والانضباط داخل الفصل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3188503" y="3047092"/>
            <a:ext cx="1233908" cy="7388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itchFamily="34" charset="0"/>
              </a:rPr>
              <a:t>الاستماع الجيد</a:t>
            </a:r>
          </a:p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itchFamily="34" charset="0"/>
              </a:rPr>
              <a:t> والانصات</a:t>
            </a:r>
          </a:p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الانتباه جيدا للشرح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1785947" y="3050381"/>
            <a:ext cx="1273961" cy="7586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itchFamily="34" charset="0"/>
              </a:rPr>
              <a:t>عدم مقاطعة </a:t>
            </a: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itchFamily="34" charset="0"/>
              </a:rPr>
              <a:t>الآخرين أثناء الحديث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3330607" y="4810139"/>
            <a:ext cx="2590800" cy="61157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تسليم الواجبات في الوقت المحدد</a:t>
            </a:r>
          </a:p>
        </p:txBody>
      </p:sp>
      <p:pic>
        <p:nvPicPr>
          <p:cNvPr id="187412" name="Picture 20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161112"/>
            <a:ext cx="1134666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4950620" y="3965966"/>
            <a:ext cx="2430065" cy="70246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تنفيذالمهام الأدائية في </a:t>
            </a: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الوقت المحدد</a:t>
            </a:r>
          </a:p>
        </p:txBody>
      </p:sp>
      <p:pic>
        <p:nvPicPr>
          <p:cNvPr id="187414" name="Picture 23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11" y="3329974"/>
            <a:ext cx="1161650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7380685" y="2564627"/>
            <a:ext cx="0" cy="378619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rot="5400000">
            <a:off x="5589985" y="321468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2522183" y="1074244"/>
            <a:ext cx="5130395" cy="1235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8"/>
              </a:avLst>
            </a:prstTxWarp>
          </a:bodyPr>
          <a:lstStyle/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39" b="0" i="0" u="none" strike="noStrike" kern="10" cap="none" spc="0" normalizeH="0" baseline="0" noProof="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لقد تم الاتفاق </a:t>
            </a:r>
          </a:p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39" b="0" i="0" u="none" strike="noStrike" kern="10" cap="none" spc="0" normalizeH="0" baseline="0" noProof="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بين المعلمة / أسماء العوفي</a:t>
            </a:r>
          </a:p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39" b="0" i="0" u="none" strike="noStrike" kern="10" cap="none" spc="0" normalizeH="0" baseline="0" noProof="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وتلميذات الصف ثاني متوسط على التالي </a:t>
            </a:r>
            <a:r>
              <a:rPr kumimoji="0" lang="ar-SA" sz="27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ar-SA" sz="27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68C621C-340A-485B-C2D3-C7F58D8E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906" y="4660018"/>
            <a:ext cx="1345597" cy="433576"/>
          </a:xfrm>
          <a:prstGeom prst="rect">
            <a:avLst/>
          </a:prstGeom>
          <a:solidFill>
            <a:srgbClr val="E2D7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2D7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تدوين الملاحظات </a:t>
            </a:r>
          </a:p>
          <a:p>
            <a:pPr marL="0" marR="0" lvl="0" indent="0" algn="ctr" defTabSz="28932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والحل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0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9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74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24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49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23" grpId="0" animBg="1"/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  <p:bldP spid="184344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0648"/>
            <a:ext cx="7691143" cy="6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من الأعضاء في منتديات يزيد</a:t>
            </a:r>
            <a:endParaRPr kumimoji="0" lang="ar-SA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6D976207-ED0C-4884-8E08-E848AA87D374}"/>
              </a:ext>
            </a:extLst>
          </p:cNvPr>
          <p:cNvSpPr txBox="1"/>
          <p:nvPr/>
        </p:nvSpPr>
        <p:spPr>
          <a:xfrm>
            <a:off x="544936" y="1663293"/>
            <a:ext cx="5560898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 rtl="0">
              <a:lnSpc>
                <a:spcPct val="150000"/>
              </a:lnSpc>
            </a:pPr>
            <a:r>
              <a:rPr lang="ar-SA" sz="3600" dirty="0">
                <a:solidFill>
                  <a:prstClr val="black"/>
                </a:solidFill>
                <a:cs typeface="PT Bold Heading" panose="02010400000000000000" pitchFamily="2" charset="-78"/>
              </a:rPr>
              <a:t>-  </a:t>
            </a:r>
            <a:r>
              <a:rPr lang="ar-SA" sz="3200" dirty="0">
                <a:solidFill>
                  <a:prstClr val="black"/>
                </a:solidFill>
                <a:cs typeface="PT Bold Heading" panose="02010400000000000000" pitchFamily="2" charset="-78"/>
              </a:rPr>
              <a:t>أدواتك  ( كتاب ، أقلام )</a:t>
            </a:r>
          </a:p>
          <a:p>
            <a:pPr defTabSz="45720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cs typeface="PT Bold Heading" panose="02010400000000000000" pitchFamily="2" charset="-78"/>
              </a:rPr>
              <a:t>-  السبورة الصغيرة والأقلام والأرقام </a:t>
            </a:r>
          </a:p>
          <a:p>
            <a:pPr defTabSz="45720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cs typeface="PT Bold Heading" panose="02010400000000000000" pitchFamily="2" charset="-78"/>
              </a:rPr>
              <a:t>-  قراءة القواعد الصفية</a:t>
            </a:r>
          </a:p>
          <a:p>
            <a:pPr defTabSz="45720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cs typeface="PT Bold Heading" panose="02010400000000000000" pitchFamily="2" charset="-78"/>
              </a:rPr>
              <a:t>-  القائدة ... جاهزة</a:t>
            </a:r>
          </a:p>
          <a:p>
            <a:pPr defTabSz="457200" rtl="0">
              <a:lnSpc>
                <a:spcPct val="150000"/>
              </a:lnSpc>
            </a:pPr>
            <a:r>
              <a:rPr lang="ar-SA" sz="3200" dirty="0">
                <a:solidFill>
                  <a:prstClr val="black"/>
                </a:solidFill>
                <a:cs typeface="PT Bold Heading" panose="02010400000000000000" pitchFamily="2" charset="-78"/>
              </a:rPr>
              <a:t>-  الكاتبة ... جاهزة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902CF7-EA92-4C00-896E-382B5E7CA2F2}"/>
              </a:ext>
            </a:extLst>
          </p:cNvPr>
          <p:cNvSpPr txBox="1"/>
          <p:nvPr/>
        </p:nvSpPr>
        <p:spPr>
          <a:xfrm>
            <a:off x="683568" y="5733256"/>
            <a:ext cx="3171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ar-SA" sz="4000" dirty="0">
                <a:solidFill>
                  <a:srgbClr val="C00000"/>
                </a:solidFill>
                <a:cs typeface="mohammad bold art 1" pitchFamily="2" charset="-78"/>
              </a:rPr>
              <a:t>بسم الله نبدأ ...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F7F0941-30F1-4693-A6CF-741D96E1EE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1574" y="1556792"/>
            <a:ext cx="1921669" cy="29146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9032F5-ABE8-4779-8F49-6A805E878EC5}"/>
              </a:ext>
            </a:extLst>
          </p:cNvPr>
          <p:cNvSpPr txBox="1"/>
          <p:nvPr/>
        </p:nvSpPr>
        <p:spPr>
          <a:xfrm>
            <a:off x="6761587" y="2636912"/>
            <a:ext cx="182165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ar-SA" sz="6600" dirty="0">
                <a:solidFill>
                  <a:srgbClr val="C4220D">
                    <a:lumMod val="75000"/>
                  </a:srgbClr>
                </a:solidFill>
                <a:latin typeface="Aljazeera" panose="02000000000000000000" pitchFamily="2" charset="-78"/>
                <a:cs typeface="Aljazeera" panose="02000000000000000000" pitchFamily="2" charset="-78"/>
              </a:rPr>
              <a:t>نستعد</a:t>
            </a:r>
            <a:endParaRPr lang="ar-SA" dirty="0">
              <a:solidFill>
                <a:srgbClr val="C4220D">
                  <a:lumMod val="75000"/>
                </a:srgbClr>
              </a:solidFill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0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V="1">
            <a:off x="-108520" y="-323944"/>
            <a:ext cx="1152128" cy="1311986"/>
          </a:xfrm>
          <a:custGeom>
            <a:avLst/>
            <a:gdLst>
              <a:gd name="connsiteX0" fmla="*/ 0 w 4649118"/>
              <a:gd name="connsiteY0" fmla="*/ 3602516 h 3602516"/>
              <a:gd name="connsiteX1" fmla="*/ 2324559 w 4649118"/>
              <a:gd name="connsiteY1" fmla="*/ 2702688 h 3602516"/>
              <a:gd name="connsiteX2" fmla="*/ 4649118 w 4649118"/>
              <a:gd name="connsiteY2" fmla="*/ 3602516 h 3602516"/>
              <a:gd name="connsiteX3" fmla="*/ 2324559 w 4649118"/>
              <a:gd name="connsiteY3" fmla="*/ 0 h 360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118" h="3602516">
                <a:moveTo>
                  <a:pt x="0" y="3602516"/>
                </a:moveTo>
                <a:lnTo>
                  <a:pt x="2324559" y="2702688"/>
                </a:lnTo>
                <a:lnTo>
                  <a:pt x="4649118" y="3602516"/>
                </a:lnTo>
                <a:lnTo>
                  <a:pt x="2324559" y="0"/>
                </a:lnTo>
                <a:close/>
              </a:path>
            </a:pathLst>
          </a:custGeom>
          <a:gradFill>
            <a:gsLst>
              <a:gs pos="92656">
                <a:schemeClr val="accent5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1009">
                <a:schemeClr val="accent4">
                  <a:lumMod val="60000"/>
                  <a:lumOff val="40000"/>
                </a:schemeClr>
              </a:gs>
              <a:gs pos="74000">
                <a:schemeClr val="accent5">
                  <a:lumMod val="40000"/>
                  <a:lumOff val="60000"/>
                </a:schemeClr>
              </a:gs>
              <a:gs pos="23828">
                <a:schemeClr val="accent4">
                  <a:lumMod val="40000"/>
                  <a:lumOff val="6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amond 3">
            <a:extLst>
              <a:ext uri="{FF2B5EF4-FFF2-40B4-BE49-F238E27FC236}">
                <a16:creationId xmlns:a16="http://schemas.microsoft.com/office/drawing/2014/main" id="{CBF0FE28-2D30-E529-F8C0-49E72488F22E}"/>
              </a:ext>
            </a:extLst>
          </p:cNvPr>
          <p:cNvSpPr/>
          <p:nvPr/>
        </p:nvSpPr>
        <p:spPr>
          <a:xfrm>
            <a:off x="7229920" y="-1035496"/>
            <a:ext cx="1676024" cy="2304256"/>
          </a:xfrm>
          <a:prstGeom prst="diamond">
            <a:avLst/>
          </a:prstGeom>
          <a:gradFill flip="none" rotWithShape="1">
            <a:gsLst>
              <a:gs pos="92656">
                <a:schemeClr val="accent2"/>
              </a:gs>
              <a:gs pos="0">
                <a:schemeClr val="accent3"/>
              </a:gs>
              <a:gs pos="74000">
                <a:schemeClr val="accent2"/>
              </a:gs>
              <a:gs pos="23828">
                <a:srgbClr val="FF3D3E"/>
              </a:gs>
              <a:gs pos="83000">
                <a:schemeClr val="accent2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0719DD-30ED-4A40-8805-F9624038B64D}"/>
              </a:ext>
            </a:extLst>
          </p:cNvPr>
          <p:cNvGrpSpPr/>
          <p:nvPr/>
        </p:nvGrpSpPr>
        <p:grpSpPr>
          <a:xfrm flipH="1">
            <a:off x="4932039" y="-21131"/>
            <a:ext cx="4264509" cy="929150"/>
            <a:chOff x="0" y="0"/>
            <a:chExt cx="11523664" cy="1997050"/>
          </a:xfrm>
        </p:grpSpPr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F69A01B3-F50C-4367-B1D7-BD430FF9BA62}"/>
                </a:ext>
              </a:extLst>
            </p:cNvPr>
            <p:cNvSpPr/>
            <p:nvPr/>
          </p:nvSpPr>
          <p:spPr>
            <a:xfrm>
              <a:off x="0" y="0"/>
              <a:ext cx="5438535" cy="199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0" extrusionOk="0">
                  <a:moveTo>
                    <a:pt x="0" y="12912"/>
                  </a:moveTo>
                  <a:cubicBezTo>
                    <a:pt x="0" y="12912"/>
                    <a:pt x="3444" y="21600"/>
                    <a:pt x="8853" y="17595"/>
                  </a:cubicBezTo>
                  <a:cubicBezTo>
                    <a:pt x="13537" y="14127"/>
                    <a:pt x="16451" y="0"/>
                    <a:pt x="21600" y="0"/>
                  </a:cubicBezTo>
                  <a:lnTo>
                    <a:pt x="0" y="0"/>
                  </a:lnTo>
                  <a:cubicBezTo>
                    <a:pt x="0" y="0"/>
                    <a:pt x="0" y="12912"/>
                    <a:pt x="0" y="12912"/>
                  </a:cubicBezTo>
                  <a:close/>
                </a:path>
              </a:pathLst>
            </a:custGeom>
            <a:gradFill>
              <a:gsLst>
                <a:gs pos="20000">
                  <a:schemeClr val="accent5"/>
                </a:gs>
                <a:gs pos="72000">
                  <a:schemeClr val="accent6"/>
                </a:gs>
              </a:gsLst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AC7657DD-0415-4BDE-B6EB-C8EA22DB2995}"/>
                </a:ext>
              </a:extLst>
            </p:cNvPr>
            <p:cNvSpPr/>
            <p:nvPr/>
          </p:nvSpPr>
          <p:spPr>
            <a:xfrm>
              <a:off x="0" y="0"/>
              <a:ext cx="5438535" cy="151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0" extrusionOk="0">
                  <a:moveTo>
                    <a:pt x="0" y="12912"/>
                  </a:moveTo>
                  <a:cubicBezTo>
                    <a:pt x="0" y="12912"/>
                    <a:pt x="3444" y="21600"/>
                    <a:pt x="8853" y="17595"/>
                  </a:cubicBezTo>
                  <a:cubicBezTo>
                    <a:pt x="13537" y="14127"/>
                    <a:pt x="16451" y="0"/>
                    <a:pt x="21600" y="0"/>
                  </a:cubicBezTo>
                  <a:lnTo>
                    <a:pt x="0" y="0"/>
                  </a:lnTo>
                  <a:cubicBezTo>
                    <a:pt x="0" y="0"/>
                    <a:pt x="0" y="12912"/>
                    <a:pt x="0" y="1291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62000">
                  <a:schemeClr val="accent6"/>
                </a:gs>
              </a:gsLst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C1648A76-F26B-4480-8801-C6704CFF7D84}"/>
                </a:ext>
              </a:extLst>
            </p:cNvPr>
            <p:cNvSpPr/>
            <p:nvPr/>
          </p:nvSpPr>
          <p:spPr>
            <a:xfrm>
              <a:off x="0" y="0"/>
              <a:ext cx="11523664" cy="186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12" extrusionOk="0">
                  <a:moveTo>
                    <a:pt x="21600" y="0"/>
                  </a:moveTo>
                  <a:cubicBezTo>
                    <a:pt x="21600" y="0"/>
                    <a:pt x="18015" y="16554"/>
                    <a:pt x="11571" y="5754"/>
                  </a:cubicBezTo>
                  <a:cubicBezTo>
                    <a:pt x="5127" y="-5046"/>
                    <a:pt x="0" y="6618"/>
                    <a:pt x="0" y="6618"/>
                  </a:cubicBez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60000">
                  <a:schemeClr val="accent4"/>
                </a:gs>
                <a:gs pos="100000">
                  <a:schemeClr val="accent5"/>
                </a:gs>
              </a:gsLst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634A59E8-2917-4524-AE27-8F37C88E561F}"/>
                </a:ext>
              </a:extLst>
            </p:cNvPr>
            <p:cNvSpPr/>
            <p:nvPr/>
          </p:nvSpPr>
          <p:spPr>
            <a:xfrm>
              <a:off x="0" y="0"/>
              <a:ext cx="11523664" cy="118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412" extrusionOk="0">
                  <a:moveTo>
                    <a:pt x="21600" y="0"/>
                  </a:moveTo>
                  <a:cubicBezTo>
                    <a:pt x="21600" y="0"/>
                    <a:pt x="18015" y="16554"/>
                    <a:pt x="11571" y="5754"/>
                  </a:cubicBezTo>
                  <a:cubicBezTo>
                    <a:pt x="5127" y="-5046"/>
                    <a:pt x="0" y="6618"/>
                    <a:pt x="0" y="6618"/>
                  </a:cubicBez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8000">
                  <a:schemeClr val="accent4"/>
                </a:gs>
                <a:gs pos="76000">
                  <a:schemeClr val="accent5"/>
                </a:gs>
              </a:gsLst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83B7C4-6219-4192-AE2E-329BDBB7D892}"/>
              </a:ext>
            </a:extLst>
          </p:cNvPr>
          <p:cNvGrpSpPr/>
          <p:nvPr/>
        </p:nvGrpSpPr>
        <p:grpSpPr>
          <a:xfrm flipH="1">
            <a:off x="0" y="5915354"/>
            <a:ext cx="6285829" cy="947717"/>
            <a:chOff x="0" y="4145980"/>
            <a:chExt cx="12190322" cy="2708685"/>
          </a:xfrm>
        </p:grpSpPr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42FB9B08-5248-4DF7-B181-666EC4A4ABBE}"/>
                </a:ext>
              </a:extLst>
            </p:cNvPr>
            <p:cNvSpPr/>
            <p:nvPr/>
          </p:nvSpPr>
          <p:spPr>
            <a:xfrm>
              <a:off x="0" y="4145980"/>
              <a:ext cx="12190322" cy="270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6" extrusionOk="0">
                  <a:moveTo>
                    <a:pt x="12796" y="7279"/>
                  </a:moveTo>
                  <a:cubicBezTo>
                    <a:pt x="6734" y="21599"/>
                    <a:pt x="1977" y="19295"/>
                    <a:pt x="0" y="14999"/>
                  </a:cubicBezTo>
                  <a:lnTo>
                    <a:pt x="0" y="20875"/>
                  </a:lnTo>
                  <a:lnTo>
                    <a:pt x="21600" y="20875"/>
                  </a:lnTo>
                  <a:lnTo>
                    <a:pt x="21600" y="3710"/>
                  </a:lnTo>
                  <a:cubicBezTo>
                    <a:pt x="21242" y="2616"/>
                    <a:pt x="20203" y="0"/>
                    <a:pt x="18450" y="0"/>
                  </a:cubicBezTo>
                  <a:cubicBezTo>
                    <a:pt x="17036" y="-1"/>
                    <a:pt x="15157" y="1701"/>
                    <a:pt x="12796" y="7279"/>
                  </a:cubicBezTo>
                </a:path>
              </a:pathLst>
            </a:custGeom>
            <a:gradFill>
              <a:gsLst>
                <a:gs pos="63000">
                  <a:schemeClr val="accent2"/>
                </a:gs>
                <a:gs pos="100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32010E72-E47C-4C89-82F2-62EFD296809D}"/>
                </a:ext>
              </a:extLst>
            </p:cNvPr>
            <p:cNvSpPr/>
            <p:nvPr/>
          </p:nvSpPr>
          <p:spPr>
            <a:xfrm>
              <a:off x="0" y="4869780"/>
              <a:ext cx="12190322" cy="198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6" extrusionOk="0">
                  <a:moveTo>
                    <a:pt x="12796" y="7279"/>
                  </a:moveTo>
                  <a:cubicBezTo>
                    <a:pt x="6734" y="21599"/>
                    <a:pt x="1977" y="19295"/>
                    <a:pt x="0" y="14999"/>
                  </a:cubicBezTo>
                  <a:lnTo>
                    <a:pt x="0" y="20875"/>
                  </a:lnTo>
                  <a:lnTo>
                    <a:pt x="21600" y="20875"/>
                  </a:lnTo>
                  <a:lnTo>
                    <a:pt x="21600" y="3710"/>
                  </a:lnTo>
                  <a:cubicBezTo>
                    <a:pt x="21242" y="2616"/>
                    <a:pt x="20203" y="0"/>
                    <a:pt x="18450" y="0"/>
                  </a:cubicBezTo>
                  <a:cubicBezTo>
                    <a:pt x="17036" y="-1"/>
                    <a:pt x="15157" y="1701"/>
                    <a:pt x="12796" y="7279"/>
                  </a:cubicBezTo>
                </a:path>
              </a:pathLst>
            </a:custGeom>
            <a:gradFill>
              <a:gsLst>
                <a:gs pos="13000">
                  <a:schemeClr val="accent2"/>
                </a:gs>
                <a:gs pos="84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2635903-A6C9-CB12-D6D5-E4F02FA9A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88" y="1035912"/>
            <a:ext cx="5840823" cy="47528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8EE9C29-EC18-A60C-F762-377B859F11F8}"/>
              </a:ext>
            </a:extLst>
          </p:cNvPr>
          <p:cNvSpPr txBox="1"/>
          <p:nvPr/>
        </p:nvSpPr>
        <p:spPr>
          <a:xfrm rot="20833756">
            <a:off x="3086977" y="3701185"/>
            <a:ext cx="2709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FS_Diwany_Border" pitchFamily="2" charset="-78"/>
              </a:rPr>
              <a:t>أسعد الله صباحكم ونور قلوبكم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FS_Diwany_Border" pitchFamily="2" charset="-78"/>
              </a:rPr>
              <a:t>ورزقكم السعادة والرضى والعافية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-QuranAlKareem" panose="02000000000000000000" pitchFamily="2" charset="-78"/>
              <a:ea typeface="+mn-ea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60C46AD-6429-CE83-F594-FFE603C3A6B3}"/>
              </a:ext>
            </a:extLst>
          </p:cNvPr>
          <p:cNvSpPr txBox="1"/>
          <p:nvPr/>
        </p:nvSpPr>
        <p:spPr>
          <a:xfrm rot="20833756">
            <a:off x="3904565" y="2672839"/>
            <a:ext cx="1779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l-QuranAlKareem" panose="02000000000000000000" pitchFamily="2" charset="-78"/>
                <a:ea typeface="+mn-ea"/>
                <a:cs typeface="FS_Diwany_Border" pitchFamily="2" charset="-78"/>
              </a:rPr>
              <a:t>صباح الخير</a:t>
            </a:r>
          </a:p>
        </p:txBody>
      </p:sp>
    </p:spTree>
    <p:extLst>
      <p:ext uri="{BB962C8B-B14F-4D97-AF65-F5344CB8AC3E}">
        <p14:creationId xmlns:p14="http://schemas.microsoft.com/office/powerpoint/2010/main" val="14698556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21">
            <a:extLst>
              <a:ext uri="{FF2B5EF4-FFF2-40B4-BE49-F238E27FC236}">
                <a16:creationId xmlns:a16="http://schemas.microsoft.com/office/drawing/2014/main" id="{AE212652-7E48-77D4-27EA-A3249277D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41438"/>
            <a:ext cx="9144000" cy="0"/>
          </a:xfrm>
          <a:prstGeom prst="straightConnector1">
            <a:avLst/>
          </a:prstGeom>
          <a:noFill/>
          <a:ln w="19050">
            <a:solidFill>
              <a:srgbClr val="41445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4" name="Google Shape;274;p21">
            <a:extLst>
              <a:ext uri="{FF2B5EF4-FFF2-40B4-BE49-F238E27FC236}">
                <a16:creationId xmlns:a16="http://schemas.microsoft.com/office/drawing/2014/main" id="{AEA12C2A-C68F-3EFA-92B6-5825DB307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مهارة سابقة</a:t>
            </a:r>
          </a:p>
        </p:txBody>
      </p:sp>
      <p:sp>
        <p:nvSpPr>
          <p:cNvPr id="275" name="Google Shape;275;p21">
            <a:extLst>
              <a:ext uri="{FF2B5EF4-FFF2-40B4-BE49-F238E27FC236}">
                <a16:creationId xmlns:a16="http://schemas.microsoft.com/office/drawing/2014/main" id="{C8052E8A-E86A-4D72-8577-486BF6F87D82}"/>
              </a:ext>
            </a:extLst>
          </p:cNvPr>
          <p:cNvSpPr/>
          <p:nvPr/>
        </p:nvSpPr>
        <p:spPr>
          <a:xfrm>
            <a:off x="714375" y="2941638"/>
            <a:ext cx="3067050" cy="639762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5400000" algn="ctr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21">
            <a:extLst>
              <a:ext uri="{FF2B5EF4-FFF2-40B4-BE49-F238E27FC236}">
                <a16:creationId xmlns:a16="http://schemas.microsoft.com/office/drawing/2014/main" id="{0D018537-6975-4DAE-036D-121DD8E28A08}"/>
              </a:ext>
            </a:extLst>
          </p:cNvPr>
          <p:cNvSpPr/>
          <p:nvPr/>
        </p:nvSpPr>
        <p:spPr>
          <a:xfrm>
            <a:off x="609600" y="3581400"/>
            <a:ext cx="3275013" cy="669925"/>
          </a:xfrm>
          <a:custGeom>
            <a:avLst/>
            <a:gdLst/>
            <a:ahLst/>
            <a:cxnLst/>
            <a:rect l="l" t="t" r="r" b="b"/>
            <a:pathLst>
              <a:path w="2538189" h="451098" extrusionOk="0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40404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5400000" algn="ctr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21">
            <a:extLst>
              <a:ext uri="{FF2B5EF4-FFF2-40B4-BE49-F238E27FC236}">
                <a16:creationId xmlns:a16="http://schemas.microsoft.com/office/drawing/2014/main" id="{6DA41ED8-8CF3-FB92-89C8-D0979CDC2049}"/>
              </a:ext>
            </a:extLst>
          </p:cNvPr>
          <p:cNvSpPr/>
          <p:nvPr/>
        </p:nvSpPr>
        <p:spPr>
          <a:xfrm rot="10800000" flipH="1">
            <a:off x="609600" y="4225925"/>
            <a:ext cx="3275013" cy="668338"/>
          </a:xfrm>
          <a:custGeom>
            <a:avLst/>
            <a:gdLst/>
            <a:ahLst/>
            <a:cxnLst/>
            <a:rect l="l" t="t" r="r" b="b"/>
            <a:pathLst>
              <a:path w="2538189" h="451098" extrusionOk="0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40404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5400000" algn="ctr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21">
            <a:extLst>
              <a:ext uri="{FF2B5EF4-FFF2-40B4-BE49-F238E27FC236}">
                <a16:creationId xmlns:a16="http://schemas.microsoft.com/office/drawing/2014/main" id="{4D164CB9-4AFA-36B7-646F-D1D10905C745}"/>
              </a:ext>
            </a:extLst>
          </p:cNvPr>
          <p:cNvSpPr/>
          <p:nvPr/>
        </p:nvSpPr>
        <p:spPr>
          <a:xfrm>
            <a:off x="609600" y="4894263"/>
            <a:ext cx="3275013" cy="668337"/>
          </a:xfrm>
          <a:custGeom>
            <a:avLst/>
            <a:gdLst/>
            <a:ahLst/>
            <a:cxnLst/>
            <a:rect l="l" t="t" r="r" b="b"/>
            <a:pathLst>
              <a:path w="2538189" h="451098" extrusionOk="0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40404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8100" dir="5400000" algn="ctr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79" name="Google Shape;279;p21">
            <a:extLst>
              <a:ext uri="{FF2B5EF4-FFF2-40B4-BE49-F238E27FC236}">
                <a16:creationId xmlns:a16="http://schemas.microsoft.com/office/drawing/2014/main" id="{777596AB-DF92-CA7B-A6E4-671634E605B3}"/>
              </a:ext>
            </a:extLst>
          </p:cNvPr>
          <p:cNvGrpSpPr>
            <a:grpSpLocks/>
          </p:cNvGrpSpPr>
          <p:nvPr/>
        </p:nvGrpSpPr>
        <p:grpSpPr bwMode="auto">
          <a:xfrm>
            <a:off x="1030288" y="2282825"/>
            <a:ext cx="2455862" cy="871538"/>
            <a:chOff x="886651" y="1654399"/>
            <a:chExt cx="2455361" cy="871479"/>
          </a:xfrm>
        </p:grpSpPr>
        <p:sp>
          <p:nvSpPr>
            <p:cNvPr id="280" name="Google Shape;280;p21">
              <a:extLst>
                <a:ext uri="{FF2B5EF4-FFF2-40B4-BE49-F238E27FC236}">
                  <a16:creationId xmlns:a16="http://schemas.microsoft.com/office/drawing/2014/main" id="{5EE4AC0E-9A17-A61E-BF87-88C3F02E657F}"/>
                </a:ext>
              </a:extLst>
            </p:cNvPr>
            <p:cNvSpPr/>
            <p:nvPr/>
          </p:nvSpPr>
          <p:spPr>
            <a:xfrm>
              <a:off x="886651" y="2436984"/>
              <a:ext cx="88882" cy="88894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1" name="Google Shape;281;p21">
              <a:extLst>
                <a:ext uri="{FF2B5EF4-FFF2-40B4-BE49-F238E27FC236}">
                  <a16:creationId xmlns:a16="http://schemas.microsoft.com/office/drawing/2014/main" id="{EC14A6F0-8422-6245-E2DA-C14EB0384078}"/>
                </a:ext>
              </a:extLst>
            </p:cNvPr>
            <p:cNvSpPr/>
            <p:nvPr/>
          </p:nvSpPr>
          <p:spPr>
            <a:xfrm>
              <a:off x="3253130" y="2430634"/>
              <a:ext cx="88882" cy="9048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25977" name="Google Shape;282;p21">
              <a:extLst>
                <a:ext uri="{FF2B5EF4-FFF2-40B4-BE49-F238E27FC236}">
                  <a16:creationId xmlns:a16="http://schemas.microsoft.com/office/drawing/2014/main" id="{7A620ADE-50CA-5D0C-C29B-0143B9FD4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871" y="1654399"/>
              <a:ext cx="2429149" cy="858325"/>
              <a:chOff x="899871" y="1654399"/>
              <a:chExt cx="2429149" cy="858325"/>
            </a:xfrm>
          </p:grpSpPr>
          <p:cxnSp>
            <p:nvCxnSpPr>
              <p:cNvPr id="283" name="Google Shape;283;p21">
                <a:extLst>
                  <a:ext uri="{FF2B5EF4-FFF2-40B4-BE49-F238E27FC236}">
                    <a16:creationId xmlns:a16="http://schemas.microsoft.com/office/drawing/2014/main" id="{292362E6-2E97-3043-14C3-6341717FFAFD}"/>
                  </a:ext>
                </a:extLst>
              </p:cNvPr>
              <p:cNvCxnSpPr>
                <a:stCxn id="284" idx="6"/>
                <a:endCxn id="281" idx="5"/>
              </p:cNvCxnSpPr>
              <p:nvPr/>
            </p:nvCxnSpPr>
            <p:spPr>
              <a:xfrm>
                <a:off x="2194484" y="1773454"/>
                <a:ext cx="1134830" cy="73496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1445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85" name="Google Shape;285;p21">
                <a:extLst>
                  <a:ext uri="{FF2B5EF4-FFF2-40B4-BE49-F238E27FC236}">
                    <a16:creationId xmlns:a16="http://schemas.microsoft.com/office/drawing/2014/main" id="{654200E0-CA2E-4A88-3C0E-6D04C5F0D445}"/>
                  </a:ext>
                </a:extLst>
              </p:cNvPr>
              <p:cNvCxnSpPr>
                <a:stCxn id="0" idx="2"/>
                <a:endCxn id="280" idx="3"/>
              </p:cNvCxnSpPr>
              <p:nvPr/>
            </p:nvCxnSpPr>
            <p:spPr>
              <a:xfrm flipH="1">
                <a:off x="899348" y="1773454"/>
                <a:ext cx="1058646" cy="73972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1445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</p:cxnSp>
          <p:sp>
            <p:nvSpPr>
              <p:cNvPr id="284" name="Google Shape;284;p21">
                <a:extLst>
                  <a:ext uri="{FF2B5EF4-FFF2-40B4-BE49-F238E27FC236}">
                    <a16:creationId xmlns:a16="http://schemas.microsoft.com/office/drawing/2014/main" id="{F28430F3-AA9C-DB24-4465-722CF5F9F75E}"/>
                  </a:ext>
                </a:extLst>
              </p:cNvPr>
              <p:cNvSpPr/>
              <p:nvPr/>
            </p:nvSpPr>
            <p:spPr>
              <a:xfrm>
                <a:off x="1957971" y="1654399"/>
                <a:ext cx="237049" cy="23704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1764"/>
                  </a:srgbClr>
                </a:outerShdw>
              </a:effectLst>
            </p:spPr>
            <p:txBody>
              <a:bodyPr spcFirstLastPara="1" lIns="91425" tIns="45700" rIns="91425" bIns="457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287" name="Google Shape;287;p21">
            <a:extLst>
              <a:ext uri="{FF2B5EF4-FFF2-40B4-BE49-F238E27FC236}">
                <a16:creationId xmlns:a16="http://schemas.microsoft.com/office/drawing/2014/main" id="{9969888A-9C2D-B593-B16A-1C31D58DE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612" y="3719512"/>
            <a:ext cx="15223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8</a:t>
            </a:r>
          </a:p>
        </p:txBody>
      </p:sp>
      <p:sp>
        <p:nvSpPr>
          <p:cNvPr id="288" name="Google Shape;288;p21">
            <a:extLst>
              <a:ext uri="{FF2B5EF4-FFF2-40B4-BE49-F238E27FC236}">
                <a16:creationId xmlns:a16="http://schemas.microsoft.com/office/drawing/2014/main" id="{5B4C6E98-A837-46F3-4912-75C7874D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86" y="4353716"/>
            <a:ext cx="188007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18</a:t>
            </a:r>
          </a:p>
        </p:txBody>
      </p:sp>
      <p:sp>
        <p:nvSpPr>
          <p:cNvPr id="289" name="Google Shape;289;p21">
            <a:extLst>
              <a:ext uri="{FF2B5EF4-FFF2-40B4-BE49-F238E27FC236}">
                <a16:creationId xmlns:a16="http://schemas.microsoft.com/office/drawing/2014/main" id="{0480E5BF-865C-1D84-CC2E-B222B48DF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97" y="5011403"/>
            <a:ext cx="15841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28</a:t>
            </a:r>
          </a:p>
        </p:txBody>
      </p:sp>
      <p:sp>
        <p:nvSpPr>
          <p:cNvPr id="290" name="Google Shape;290;p21">
            <a:extLst>
              <a:ext uri="{FF2B5EF4-FFF2-40B4-BE49-F238E27FC236}">
                <a16:creationId xmlns:a16="http://schemas.microsoft.com/office/drawing/2014/main" id="{48B79E57-7CF3-9429-99A0-32ACE490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1692275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الأسئلة</a:t>
            </a:r>
          </a:p>
        </p:txBody>
      </p:sp>
      <p:sp>
        <p:nvSpPr>
          <p:cNvPr id="291" name="Google Shape;291;p21">
            <a:extLst>
              <a:ext uri="{FF2B5EF4-FFF2-40B4-BE49-F238E27FC236}">
                <a16:creationId xmlns:a16="http://schemas.microsoft.com/office/drawing/2014/main" id="{446E8834-1873-1654-711A-676A10CD30C0}"/>
              </a:ext>
            </a:extLst>
          </p:cNvPr>
          <p:cNvSpPr txBox="1">
            <a:spLocks noChangeArrowheads="1"/>
          </p:cNvSpPr>
          <p:nvPr/>
        </p:nvSpPr>
        <p:spPr bwMode="auto">
          <a:xfrm rot="-169205">
            <a:off x="4767263" y="1982788"/>
            <a:ext cx="1416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【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ر</a:t>
            </a: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】</a:t>
            </a:r>
            <a:endParaRPr kumimoji="0" lang="ar-SA" altLang="ar-SA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2" name="Google Shape;292;p21">
            <a:extLst>
              <a:ext uri="{FF2B5EF4-FFF2-40B4-BE49-F238E27FC236}">
                <a16:creationId xmlns:a16="http://schemas.microsoft.com/office/drawing/2014/main" id="{AB7634AE-A128-288A-4ED2-752F466F2152}"/>
              </a:ext>
            </a:extLst>
          </p:cNvPr>
          <p:cNvSpPr txBox="1">
            <a:spLocks noChangeArrowheads="1"/>
          </p:cNvSpPr>
          <p:nvPr/>
        </p:nvSpPr>
        <p:spPr bwMode="auto">
          <a:xfrm rot="-169205">
            <a:off x="5584825" y="1946275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【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ا</a:t>
            </a: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】</a:t>
            </a:r>
            <a:endParaRPr kumimoji="0" lang="ar-SA" altLang="ar-SA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3" name="Google Shape;293;p21">
            <a:extLst>
              <a:ext uri="{FF2B5EF4-FFF2-40B4-BE49-F238E27FC236}">
                <a16:creationId xmlns:a16="http://schemas.microsoft.com/office/drawing/2014/main" id="{FE829BDD-920F-F3D4-D1FA-1255E973D27C}"/>
              </a:ext>
            </a:extLst>
          </p:cNvPr>
          <p:cNvSpPr txBox="1">
            <a:spLocks noChangeArrowheads="1"/>
          </p:cNvSpPr>
          <p:nvPr/>
        </p:nvSpPr>
        <p:spPr bwMode="auto">
          <a:xfrm rot="-169205">
            <a:off x="6340475" y="1890713"/>
            <a:ext cx="1284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【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هـ</a:t>
            </a: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】</a:t>
            </a:r>
            <a:endParaRPr kumimoji="0" lang="ar-SA" altLang="ar-SA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4" name="Google Shape;294;p21">
            <a:extLst>
              <a:ext uri="{FF2B5EF4-FFF2-40B4-BE49-F238E27FC236}">
                <a16:creationId xmlns:a16="http://schemas.microsoft.com/office/drawing/2014/main" id="{5B87D089-6D61-81B9-B9E4-FA030AF4B4A5}"/>
              </a:ext>
            </a:extLst>
          </p:cNvPr>
          <p:cNvSpPr txBox="1">
            <a:spLocks noChangeArrowheads="1"/>
          </p:cNvSpPr>
          <p:nvPr/>
        </p:nvSpPr>
        <p:spPr bwMode="auto">
          <a:xfrm rot="-169205">
            <a:off x="7302500" y="1814513"/>
            <a:ext cx="1146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【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م</a:t>
            </a: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】</a:t>
            </a:r>
            <a:endParaRPr kumimoji="0" lang="ar-SA" altLang="ar-SA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5" name="Google Shape;295;p21">
            <a:extLst>
              <a:ext uri="{FF2B5EF4-FFF2-40B4-BE49-F238E27FC236}">
                <a16:creationId xmlns:a16="http://schemas.microsoft.com/office/drawing/2014/main" id="{7DC6DD40-9993-12A1-7192-D27F40936A36}"/>
              </a:ext>
            </a:extLst>
          </p:cNvPr>
          <p:cNvSpPr/>
          <p:nvPr/>
        </p:nvSpPr>
        <p:spPr>
          <a:xfrm rot="-248201">
            <a:off x="4138717" y="2512145"/>
            <a:ext cx="4165098" cy="3418167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4455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5971" name="صورة 4">
            <a:extLst>
              <a:ext uri="{FF2B5EF4-FFF2-40B4-BE49-F238E27FC236}">
                <a16:creationId xmlns:a16="http://schemas.microsoft.com/office/drawing/2014/main" id="{62266DA2-37BC-C64A-E595-F875D35C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701675"/>
            <a:ext cx="1304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291;p21">
            <a:extLst>
              <a:ext uri="{FF2B5EF4-FFF2-40B4-BE49-F238E27FC236}">
                <a16:creationId xmlns:a16="http://schemas.microsoft.com/office/drawing/2014/main" id="{355CBB95-7173-6401-A275-6F1FB774C0BA}"/>
              </a:ext>
            </a:extLst>
          </p:cNvPr>
          <p:cNvSpPr txBox="1">
            <a:spLocks noChangeArrowheads="1"/>
          </p:cNvSpPr>
          <p:nvPr/>
        </p:nvSpPr>
        <p:spPr bwMode="auto">
          <a:xfrm rot="-169205">
            <a:off x="3989388" y="2035175"/>
            <a:ext cx="1416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【</a:t>
            </a:r>
            <a:r>
              <a:rPr kumimoji="0" lang="ar-SA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هـ</a:t>
            </a:r>
            <a:r>
              <a:rPr kumimoji="0" lang="tr-TR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】</a:t>
            </a:r>
            <a:endParaRPr kumimoji="0" lang="ar-SA" altLang="ar-SA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25973" name="صورة 7">
            <a:extLst>
              <a:ext uri="{FF2B5EF4-FFF2-40B4-BE49-F238E27FC236}">
                <a16:creationId xmlns:a16="http://schemas.microsoft.com/office/drawing/2014/main" id="{E445B532-C563-EC37-66E6-EA309ADD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3669">
            <a:off x="7807574" y="2544743"/>
            <a:ext cx="542925" cy="330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4" name="مربع نص 1">
            <a:extLst>
              <a:ext uri="{FF2B5EF4-FFF2-40B4-BE49-F238E27FC236}">
                <a16:creationId xmlns:a16="http://schemas.microsoft.com/office/drawing/2014/main" id="{E0A5B9F3-912C-1DE5-4C1B-8894D6B0C152}"/>
              </a:ext>
            </a:extLst>
          </p:cNvPr>
          <p:cNvSpPr txBox="1">
            <a:spLocks noChangeArrowheads="1"/>
          </p:cNvSpPr>
          <p:nvPr/>
        </p:nvSpPr>
        <p:spPr bwMode="auto">
          <a:xfrm rot="21327001">
            <a:off x="3971056" y="3031728"/>
            <a:ext cx="4214375" cy="29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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قدري: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52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٪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من 10 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ﺔ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من 10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ﺕ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ﺔ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من 10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                    ﺕ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0.5× 10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                     ﺕ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بطريقة أخرى :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ar-SA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نوجد 10 ٪ من العدد: 10 ٪ من 10 = 0.1 × 10 = 1 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2-نضرب الناتج في 5  :  1 × 5 = 5 </a:t>
            </a:r>
            <a:endParaRPr kumimoji="0" lang="en-US" sz="18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13997A-1617-AFCA-CCEC-AC96BFFC6C9A}"/>
              </a:ext>
            </a:extLst>
          </p:cNvPr>
          <p:cNvSpPr txBox="1"/>
          <p:nvPr/>
        </p:nvSpPr>
        <p:spPr>
          <a:xfrm rot="21391299">
            <a:off x="4753671" y="1520173"/>
            <a:ext cx="300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Hesham Cortoba" pitchFamily="2" charset="-78"/>
              </a:rPr>
              <a:t>تقدير النسبة المئوية من عدد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376D27B-7831-CB14-8DC6-9AD7574F41E8}"/>
              </a:ext>
            </a:extLst>
          </p:cNvPr>
          <p:cNvSpPr txBox="1"/>
          <p:nvPr/>
        </p:nvSpPr>
        <p:spPr>
          <a:xfrm>
            <a:off x="1053282" y="3128222"/>
            <a:ext cx="2168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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ق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دري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21% من 90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11518DE-E49D-2139-0DF2-40EBD875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72305">
            <a:off x="4263857" y="2603212"/>
            <a:ext cx="3599036" cy="4667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219FA2-1A94-A0D1-ECE8-14517C672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357" y="6136951"/>
            <a:ext cx="4299989" cy="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85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Rectangle 6"/>
          <p:cNvSpPr/>
          <p:nvPr/>
        </p:nvSpPr>
        <p:spPr>
          <a:xfrm>
            <a:off x="0" y="791149"/>
            <a:ext cx="4279835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266386 w 4813275"/>
              <a:gd name="connsiteY2" fmla="*/ 2547868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86444 w 4813275"/>
              <a:gd name="connsiteY2" fmla="*/ 282589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3169125 w 4813275"/>
              <a:gd name="connsiteY2" fmla="*/ 281406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3169125" y="281406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55" name="Rectangle 6"/>
          <p:cNvSpPr/>
          <p:nvPr/>
        </p:nvSpPr>
        <p:spPr>
          <a:xfrm rot="5400000" flipH="1">
            <a:off x="6350213" y="4059833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6" name="Oval 10105"/>
          <p:cNvSpPr/>
          <p:nvPr/>
        </p:nvSpPr>
        <p:spPr>
          <a:xfrm>
            <a:off x="6649102" y="1772816"/>
            <a:ext cx="20574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7" name="TextBox 10106"/>
          <p:cNvSpPr txBox="1"/>
          <p:nvPr/>
        </p:nvSpPr>
        <p:spPr>
          <a:xfrm>
            <a:off x="6847404" y="2028961"/>
            <a:ext cx="1660796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350" b="1" i="0" u="none" strike="noStrike" kern="1200" cap="none" spc="-225" normalizeH="0" baseline="0" noProof="0" dirty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10350" b="1" i="0" u="none" strike="noStrike" kern="1200" cap="none" spc="-225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08" name="Straight Connector 10107"/>
          <p:cNvCxnSpPr>
            <a:endCxn id="10106" idx="6"/>
          </p:cNvCxnSpPr>
          <p:nvPr/>
        </p:nvCxnSpPr>
        <p:spPr>
          <a:xfrm flipH="1">
            <a:off x="8706503" y="2801516"/>
            <a:ext cx="5425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3" name="Pentagon 10112"/>
          <p:cNvSpPr/>
          <p:nvPr/>
        </p:nvSpPr>
        <p:spPr>
          <a:xfrm>
            <a:off x="-14448" y="5526140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4" name="TextBox 10133"/>
          <p:cNvSpPr txBox="1"/>
          <p:nvPr/>
        </p:nvSpPr>
        <p:spPr>
          <a:xfrm rot="16200000">
            <a:off x="6310661" y="1437474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13" normalizeH="0" baseline="0" noProof="0" dirty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الأول</a:t>
            </a:r>
            <a:endParaRPr kumimoji="0" lang="en-US" sz="3600" b="1" i="0" u="none" strike="noStrike" kern="1200" cap="none" spc="-113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ight Triangle 58"/>
          <p:cNvSpPr/>
          <p:nvPr/>
        </p:nvSpPr>
        <p:spPr>
          <a:xfrm rot="5400000">
            <a:off x="2252010" y="-2256935"/>
            <a:ext cx="523877" cy="50567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CD1C8-CC10-D95C-E9A4-E103C6C1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98" y="3573016"/>
            <a:ext cx="2076450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0476D3-FAC4-3685-4E99-71E5922D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04" y="2203964"/>
            <a:ext cx="1038225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870DE77-1A0A-8048-8A32-1E85140015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952344"/>
            <a:ext cx="3062304" cy="4234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7375157-6DB0-9ED5-13ED-97BC40085F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0603" y="4310255"/>
            <a:ext cx="3507192" cy="14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1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421400" y="-772198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Triangle 2"/>
          <p:cNvSpPr/>
          <p:nvPr/>
        </p:nvSpPr>
        <p:spPr>
          <a:xfrm flipH="1" flipV="1">
            <a:off x="3983990" y="-22921"/>
            <a:ext cx="5140335" cy="53686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Triangle 40"/>
          <p:cNvSpPr/>
          <p:nvPr/>
        </p:nvSpPr>
        <p:spPr>
          <a:xfrm flipH="1">
            <a:off x="6546381" y="6298918"/>
            <a:ext cx="2577944" cy="5701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iamond 42"/>
          <p:cNvSpPr/>
          <p:nvPr/>
        </p:nvSpPr>
        <p:spPr>
          <a:xfrm>
            <a:off x="-421400" y="5805264"/>
            <a:ext cx="2115239" cy="405311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25A2F2-BAB5-F00A-4991-C98FAE8E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10489"/>
            <a:ext cx="3384376" cy="12792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046F98A-2FB4-AB6A-A9B9-A803277EC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9132"/>
            <a:ext cx="8136904" cy="428887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661974F-34CF-93D5-31AE-BD24A558632C}"/>
              </a:ext>
            </a:extLst>
          </p:cNvPr>
          <p:cNvSpPr txBox="1"/>
          <p:nvPr/>
        </p:nvSpPr>
        <p:spPr>
          <a:xfrm>
            <a:off x="2222241" y="2440845"/>
            <a:ext cx="1915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L-Bsher" pitchFamily="2" charset="-78"/>
              </a:rPr>
              <a:t>فكرة الدرس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F88D76-1FAA-CD6A-DEB3-FD843EC37B1E}"/>
              </a:ext>
            </a:extLst>
          </p:cNvPr>
          <p:cNvSpPr txBox="1"/>
          <p:nvPr/>
        </p:nvSpPr>
        <p:spPr>
          <a:xfrm>
            <a:off x="1494611" y="3399299"/>
            <a:ext cx="1497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L-Bsher" pitchFamily="2" charset="-78"/>
              </a:rPr>
              <a:t>الأهداف الفرعية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6662B6-CDF2-B60B-3A3F-046702130022}"/>
              </a:ext>
            </a:extLst>
          </p:cNvPr>
          <p:cNvSpPr txBox="1"/>
          <p:nvPr/>
        </p:nvSpPr>
        <p:spPr>
          <a:xfrm>
            <a:off x="3266697" y="4041367"/>
            <a:ext cx="17424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457200"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harashi 58 Naskh" pitchFamily="2" charset="-78"/>
              </a:rPr>
              <a:t>1- </a:t>
            </a:r>
            <a:r>
              <a:rPr lang="ar-SA">
                <a:solidFill>
                  <a:prstClr val="black"/>
                </a:solidFill>
                <a:latin typeface="Century Gothic"/>
                <a:cs typeface="Al-Kharashi 58 Naskh" pitchFamily="2" charset="-78"/>
              </a:rPr>
              <a:t>تقدير النسب المئوية للأعداد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l-Kharashi 58 Naskh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A165C69-B487-4495-56A1-231ACCD1935D}"/>
              </a:ext>
            </a:extLst>
          </p:cNvPr>
          <p:cNvSpPr txBox="1"/>
          <p:nvPr/>
        </p:nvSpPr>
        <p:spPr>
          <a:xfrm>
            <a:off x="961245" y="4503032"/>
            <a:ext cx="1830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457200" rtl="0"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l-Kharashi 58 Naskh" pitchFamily="2" charset="-78"/>
              </a:rPr>
              <a:t>2- </a:t>
            </a:r>
            <a:r>
              <a:rPr lang="ar-SA">
                <a:solidFill>
                  <a:srgbClr val="000000"/>
                </a:solidFill>
                <a:latin typeface="Century Gothic"/>
                <a:cs typeface="Al-Kharashi 58 Naskh" pitchFamily="2" charset="-78"/>
              </a:rPr>
              <a:t>تقدير النسب المئوية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l-Kharashi 58 Naskh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CA8E46-B215-F45A-1F84-06B2231BD0BB}"/>
              </a:ext>
            </a:extLst>
          </p:cNvPr>
          <p:cNvSpPr txBox="1"/>
          <p:nvPr/>
        </p:nvSpPr>
        <p:spPr>
          <a:xfrm>
            <a:off x="3982773" y="2921907"/>
            <a:ext cx="1915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b="1">
                <a:solidFill>
                  <a:srgbClr val="0070C0"/>
                </a:solidFill>
                <a:ea typeface="Times New Roman" panose="02020603050405020304" pitchFamily="18" charset="0"/>
                <a:cs typeface="AGA Aladdin Regular" pitchFamily="2" charset="-78"/>
              </a:rPr>
              <a:t>أقدر باستعمال النسب المئوية والكسور الاعتيادية المكافئة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5C022B2-DC58-0C09-A974-C1A4A131DB77}"/>
              </a:ext>
            </a:extLst>
          </p:cNvPr>
          <p:cNvSpPr txBox="1"/>
          <p:nvPr/>
        </p:nvSpPr>
        <p:spPr>
          <a:xfrm>
            <a:off x="3491880" y="908720"/>
            <a:ext cx="17131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dvertisingBold" pitchFamily="2" charset="-78"/>
              </a:rPr>
              <a:t>أهداف الدرس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42253EF-BC16-882A-CE12-284B7FA5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807" y="45602"/>
            <a:ext cx="1043608" cy="19991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95BA2D0-119A-7B48-1F28-6F4F4616A19C}"/>
              </a:ext>
            </a:extLst>
          </p:cNvPr>
          <p:cNvSpPr txBox="1"/>
          <p:nvPr/>
        </p:nvSpPr>
        <p:spPr>
          <a:xfrm>
            <a:off x="5179834" y="4801277"/>
            <a:ext cx="126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الأعداد المتناغمة</a:t>
            </a:r>
            <a:r>
              <a:rPr kumimoji="0" lang="ar-SA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43CD83-F685-A25D-6AA2-78709CBB0F01}"/>
              </a:ext>
            </a:extLst>
          </p:cNvPr>
          <p:cNvSpPr txBox="1"/>
          <p:nvPr/>
        </p:nvSpPr>
        <p:spPr>
          <a:xfrm>
            <a:off x="5204985" y="4456865"/>
            <a:ext cx="13226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Dima Sogand new" panose="02000700000000000000" pitchFamily="2" charset="-78"/>
                <a:ea typeface="+mn-ea"/>
                <a:cs typeface="AL-Bsher" pitchFamily="2" charset="-78"/>
              </a:rPr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16602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سحابة 90"/>
          <p:cNvSpPr/>
          <p:nvPr/>
        </p:nvSpPr>
        <p:spPr>
          <a:xfrm>
            <a:off x="6720258" y="3856881"/>
            <a:ext cx="2594815" cy="10672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هل تقديرك يقل أو يزيد على العدد الفعلي للذين صوتوا ؟ وضح إجابتك . </a:t>
            </a:r>
          </a:p>
        </p:txBody>
      </p:sp>
      <p:sp>
        <p:nvSpPr>
          <p:cNvPr id="92" name="سحابة 91"/>
          <p:cNvSpPr/>
          <p:nvPr/>
        </p:nvSpPr>
        <p:spPr>
          <a:xfrm>
            <a:off x="179512" y="1990430"/>
            <a:ext cx="2096321" cy="10672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ar-SA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كيف يمكنك كتابة 25٪ في صورة كسر اعتيادي ؟ </a:t>
            </a:r>
          </a:p>
        </p:txBody>
      </p:sp>
      <p:sp>
        <p:nvSpPr>
          <p:cNvPr id="93" name="سحابة 92"/>
          <p:cNvSpPr/>
          <p:nvPr/>
        </p:nvSpPr>
        <p:spPr>
          <a:xfrm>
            <a:off x="70353" y="4305896"/>
            <a:ext cx="2290273" cy="10672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ar-SA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ما النسبة المئوية الشائعة التي تقترب قيمتها من 26٪ ؟  </a:t>
            </a:r>
          </a:p>
        </p:txBody>
      </p:sp>
      <p:sp>
        <p:nvSpPr>
          <p:cNvPr id="95" name="سحابة 94"/>
          <p:cNvSpPr/>
          <p:nvPr/>
        </p:nvSpPr>
        <p:spPr>
          <a:xfrm>
            <a:off x="6932353" y="2055895"/>
            <a:ext cx="2139160" cy="115351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685800"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ما عدد الأشخاص اللذين صوتوا تقريباً ؟</a:t>
            </a:r>
            <a:endParaRPr lang="ar-SA" sz="1600" b="1">
              <a:solidFill>
                <a:schemeClr val="tx1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124" name="مجموعة 123"/>
          <p:cNvGrpSpPr/>
          <p:nvPr/>
        </p:nvGrpSpPr>
        <p:grpSpPr>
          <a:xfrm>
            <a:off x="1980170" y="2844738"/>
            <a:ext cx="4416022" cy="4161101"/>
            <a:chOff x="2640226" y="2649983"/>
            <a:chExt cx="5888029" cy="5548135"/>
          </a:xfrm>
        </p:grpSpPr>
        <p:sp>
          <p:nvSpPr>
            <p:cNvPr id="102" name="شكل حر 101"/>
            <p:cNvSpPr/>
            <p:nvPr/>
          </p:nvSpPr>
          <p:spPr>
            <a:xfrm>
              <a:off x="5361077" y="4801332"/>
              <a:ext cx="1371600" cy="1372295"/>
            </a:xfrm>
            <a:custGeom>
              <a:avLst/>
              <a:gdLst>
                <a:gd name="connsiteX0" fmla="*/ 788286 w 1397886"/>
                <a:gd name="connsiteY0" fmla="*/ 38795 h 1372295"/>
                <a:gd name="connsiteX1" fmla="*/ 724786 w 1397886"/>
                <a:gd name="connsiteY1" fmla="*/ 695 h 1372295"/>
                <a:gd name="connsiteX2" fmla="*/ 458086 w 1397886"/>
                <a:gd name="connsiteY2" fmla="*/ 38795 h 1372295"/>
                <a:gd name="connsiteX3" fmla="*/ 445386 w 1397886"/>
                <a:gd name="connsiteY3" fmla="*/ 76895 h 1372295"/>
                <a:gd name="connsiteX4" fmla="*/ 26286 w 1397886"/>
                <a:gd name="connsiteY4" fmla="*/ 254695 h 1372295"/>
                <a:gd name="connsiteX5" fmla="*/ 26286 w 1397886"/>
                <a:gd name="connsiteY5" fmla="*/ 622995 h 1372295"/>
                <a:gd name="connsiteX6" fmla="*/ 64386 w 1397886"/>
                <a:gd name="connsiteY6" fmla="*/ 661095 h 1372295"/>
                <a:gd name="connsiteX7" fmla="*/ 77086 w 1397886"/>
                <a:gd name="connsiteY7" fmla="*/ 737295 h 1372295"/>
                <a:gd name="connsiteX8" fmla="*/ 102486 w 1397886"/>
                <a:gd name="connsiteY8" fmla="*/ 826195 h 1372295"/>
                <a:gd name="connsiteX9" fmla="*/ 127886 w 1397886"/>
                <a:gd name="connsiteY9" fmla="*/ 1016695 h 1372295"/>
                <a:gd name="connsiteX10" fmla="*/ 216786 w 1397886"/>
                <a:gd name="connsiteY10" fmla="*/ 1092895 h 1372295"/>
                <a:gd name="connsiteX11" fmla="*/ 267586 w 1397886"/>
                <a:gd name="connsiteY11" fmla="*/ 1130995 h 1372295"/>
                <a:gd name="connsiteX12" fmla="*/ 305686 w 1397886"/>
                <a:gd name="connsiteY12" fmla="*/ 1169095 h 1372295"/>
                <a:gd name="connsiteX13" fmla="*/ 419986 w 1397886"/>
                <a:gd name="connsiteY13" fmla="*/ 1232595 h 1372295"/>
                <a:gd name="connsiteX14" fmla="*/ 546986 w 1397886"/>
                <a:gd name="connsiteY14" fmla="*/ 1372295 h 1372295"/>
                <a:gd name="connsiteX15" fmla="*/ 597786 w 1397886"/>
                <a:gd name="connsiteY15" fmla="*/ 1334195 h 1372295"/>
                <a:gd name="connsiteX16" fmla="*/ 712086 w 1397886"/>
                <a:gd name="connsiteY16" fmla="*/ 1219895 h 1372295"/>
                <a:gd name="connsiteX17" fmla="*/ 788286 w 1397886"/>
                <a:gd name="connsiteY17" fmla="*/ 1181795 h 1372295"/>
                <a:gd name="connsiteX18" fmla="*/ 902586 w 1397886"/>
                <a:gd name="connsiteY18" fmla="*/ 1105595 h 1372295"/>
                <a:gd name="connsiteX19" fmla="*/ 927986 w 1397886"/>
                <a:gd name="connsiteY19" fmla="*/ 1067495 h 1372295"/>
                <a:gd name="connsiteX20" fmla="*/ 1156586 w 1397886"/>
                <a:gd name="connsiteY20" fmla="*/ 1029395 h 1372295"/>
                <a:gd name="connsiteX21" fmla="*/ 1194686 w 1397886"/>
                <a:gd name="connsiteY21" fmla="*/ 1016695 h 1372295"/>
                <a:gd name="connsiteX22" fmla="*/ 1321686 w 1397886"/>
                <a:gd name="connsiteY22" fmla="*/ 1003995 h 1372295"/>
                <a:gd name="connsiteX23" fmla="*/ 1359786 w 1397886"/>
                <a:gd name="connsiteY23" fmla="*/ 889695 h 1372295"/>
                <a:gd name="connsiteX24" fmla="*/ 1397886 w 1397886"/>
                <a:gd name="connsiteY24" fmla="*/ 851595 h 1372295"/>
                <a:gd name="connsiteX25" fmla="*/ 1385186 w 1397886"/>
                <a:gd name="connsiteY25" fmla="*/ 711895 h 1372295"/>
                <a:gd name="connsiteX26" fmla="*/ 1270886 w 1397886"/>
                <a:gd name="connsiteY26" fmla="*/ 635695 h 1372295"/>
                <a:gd name="connsiteX27" fmla="*/ 1181986 w 1397886"/>
                <a:gd name="connsiteY27" fmla="*/ 572195 h 1372295"/>
                <a:gd name="connsiteX28" fmla="*/ 1118486 w 1397886"/>
                <a:gd name="connsiteY28" fmla="*/ 534095 h 1372295"/>
                <a:gd name="connsiteX29" fmla="*/ 1080386 w 1397886"/>
                <a:gd name="connsiteY29" fmla="*/ 508695 h 1372295"/>
                <a:gd name="connsiteX30" fmla="*/ 1067686 w 1397886"/>
                <a:gd name="connsiteY30" fmla="*/ 305495 h 1372295"/>
                <a:gd name="connsiteX31" fmla="*/ 1054986 w 1397886"/>
                <a:gd name="connsiteY31" fmla="*/ 216595 h 1372295"/>
                <a:gd name="connsiteX32" fmla="*/ 978786 w 1397886"/>
                <a:gd name="connsiteY32" fmla="*/ 178495 h 1372295"/>
                <a:gd name="connsiteX33" fmla="*/ 940686 w 1397886"/>
                <a:gd name="connsiteY33" fmla="*/ 127695 h 1372295"/>
                <a:gd name="connsiteX34" fmla="*/ 839086 w 1397886"/>
                <a:gd name="connsiteY34" fmla="*/ 76895 h 1372295"/>
                <a:gd name="connsiteX35" fmla="*/ 788286 w 1397886"/>
                <a:gd name="connsiteY35" fmla="*/ 38795 h 1372295"/>
                <a:gd name="connsiteX0" fmla="*/ 762000 w 1371600"/>
                <a:gd name="connsiteY0" fmla="*/ 38795 h 1372295"/>
                <a:gd name="connsiteX1" fmla="*/ 698500 w 1371600"/>
                <a:gd name="connsiteY1" fmla="*/ 695 h 1372295"/>
                <a:gd name="connsiteX2" fmla="*/ 431800 w 1371600"/>
                <a:gd name="connsiteY2" fmla="*/ 38795 h 1372295"/>
                <a:gd name="connsiteX3" fmla="*/ 419100 w 1371600"/>
                <a:gd name="connsiteY3" fmla="*/ 76895 h 1372295"/>
                <a:gd name="connsiteX4" fmla="*/ 38100 w 1371600"/>
                <a:gd name="connsiteY4" fmla="*/ 508695 h 1372295"/>
                <a:gd name="connsiteX5" fmla="*/ 0 w 1371600"/>
                <a:gd name="connsiteY5" fmla="*/ 622995 h 1372295"/>
                <a:gd name="connsiteX6" fmla="*/ 38100 w 1371600"/>
                <a:gd name="connsiteY6" fmla="*/ 661095 h 1372295"/>
                <a:gd name="connsiteX7" fmla="*/ 50800 w 1371600"/>
                <a:gd name="connsiteY7" fmla="*/ 737295 h 1372295"/>
                <a:gd name="connsiteX8" fmla="*/ 76200 w 1371600"/>
                <a:gd name="connsiteY8" fmla="*/ 826195 h 1372295"/>
                <a:gd name="connsiteX9" fmla="*/ 101600 w 1371600"/>
                <a:gd name="connsiteY9" fmla="*/ 1016695 h 1372295"/>
                <a:gd name="connsiteX10" fmla="*/ 190500 w 1371600"/>
                <a:gd name="connsiteY10" fmla="*/ 1092895 h 1372295"/>
                <a:gd name="connsiteX11" fmla="*/ 241300 w 1371600"/>
                <a:gd name="connsiteY11" fmla="*/ 1130995 h 1372295"/>
                <a:gd name="connsiteX12" fmla="*/ 279400 w 1371600"/>
                <a:gd name="connsiteY12" fmla="*/ 1169095 h 1372295"/>
                <a:gd name="connsiteX13" fmla="*/ 393700 w 1371600"/>
                <a:gd name="connsiteY13" fmla="*/ 1232595 h 1372295"/>
                <a:gd name="connsiteX14" fmla="*/ 520700 w 1371600"/>
                <a:gd name="connsiteY14" fmla="*/ 1372295 h 1372295"/>
                <a:gd name="connsiteX15" fmla="*/ 571500 w 1371600"/>
                <a:gd name="connsiteY15" fmla="*/ 1334195 h 1372295"/>
                <a:gd name="connsiteX16" fmla="*/ 685800 w 1371600"/>
                <a:gd name="connsiteY16" fmla="*/ 1219895 h 1372295"/>
                <a:gd name="connsiteX17" fmla="*/ 762000 w 1371600"/>
                <a:gd name="connsiteY17" fmla="*/ 1181795 h 1372295"/>
                <a:gd name="connsiteX18" fmla="*/ 876300 w 1371600"/>
                <a:gd name="connsiteY18" fmla="*/ 1105595 h 1372295"/>
                <a:gd name="connsiteX19" fmla="*/ 901700 w 1371600"/>
                <a:gd name="connsiteY19" fmla="*/ 1067495 h 1372295"/>
                <a:gd name="connsiteX20" fmla="*/ 1130300 w 1371600"/>
                <a:gd name="connsiteY20" fmla="*/ 1029395 h 1372295"/>
                <a:gd name="connsiteX21" fmla="*/ 1168400 w 1371600"/>
                <a:gd name="connsiteY21" fmla="*/ 1016695 h 1372295"/>
                <a:gd name="connsiteX22" fmla="*/ 1295400 w 1371600"/>
                <a:gd name="connsiteY22" fmla="*/ 1003995 h 1372295"/>
                <a:gd name="connsiteX23" fmla="*/ 1333500 w 1371600"/>
                <a:gd name="connsiteY23" fmla="*/ 889695 h 1372295"/>
                <a:gd name="connsiteX24" fmla="*/ 1371600 w 1371600"/>
                <a:gd name="connsiteY24" fmla="*/ 851595 h 1372295"/>
                <a:gd name="connsiteX25" fmla="*/ 1358900 w 1371600"/>
                <a:gd name="connsiteY25" fmla="*/ 711895 h 1372295"/>
                <a:gd name="connsiteX26" fmla="*/ 1244600 w 1371600"/>
                <a:gd name="connsiteY26" fmla="*/ 635695 h 1372295"/>
                <a:gd name="connsiteX27" fmla="*/ 1155700 w 1371600"/>
                <a:gd name="connsiteY27" fmla="*/ 572195 h 1372295"/>
                <a:gd name="connsiteX28" fmla="*/ 1092200 w 1371600"/>
                <a:gd name="connsiteY28" fmla="*/ 534095 h 1372295"/>
                <a:gd name="connsiteX29" fmla="*/ 1054100 w 1371600"/>
                <a:gd name="connsiteY29" fmla="*/ 508695 h 1372295"/>
                <a:gd name="connsiteX30" fmla="*/ 1041400 w 1371600"/>
                <a:gd name="connsiteY30" fmla="*/ 305495 h 1372295"/>
                <a:gd name="connsiteX31" fmla="*/ 1028700 w 1371600"/>
                <a:gd name="connsiteY31" fmla="*/ 216595 h 1372295"/>
                <a:gd name="connsiteX32" fmla="*/ 952500 w 1371600"/>
                <a:gd name="connsiteY32" fmla="*/ 178495 h 1372295"/>
                <a:gd name="connsiteX33" fmla="*/ 914400 w 1371600"/>
                <a:gd name="connsiteY33" fmla="*/ 127695 h 1372295"/>
                <a:gd name="connsiteX34" fmla="*/ 812800 w 1371600"/>
                <a:gd name="connsiteY34" fmla="*/ 76895 h 1372295"/>
                <a:gd name="connsiteX35" fmla="*/ 762000 w 1371600"/>
                <a:gd name="connsiteY35" fmla="*/ 38795 h 1372295"/>
                <a:gd name="connsiteX0" fmla="*/ 762000 w 1371600"/>
                <a:gd name="connsiteY0" fmla="*/ 38795 h 1372295"/>
                <a:gd name="connsiteX1" fmla="*/ 698500 w 1371600"/>
                <a:gd name="connsiteY1" fmla="*/ 695 h 1372295"/>
                <a:gd name="connsiteX2" fmla="*/ 431800 w 1371600"/>
                <a:gd name="connsiteY2" fmla="*/ 38795 h 1372295"/>
                <a:gd name="connsiteX3" fmla="*/ 419100 w 1371600"/>
                <a:gd name="connsiteY3" fmla="*/ 76895 h 1372295"/>
                <a:gd name="connsiteX4" fmla="*/ 38100 w 1371600"/>
                <a:gd name="connsiteY4" fmla="*/ 508695 h 1372295"/>
                <a:gd name="connsiteX5" fmla="*/ 0 w 1371600"/>
                <a:gd name="connsiteY5" fmla="*/ 622995 h 1372295"/>
                <a:gd name="connsiteX6" fmla="*/ 38100 w 1371600"/>
                <a:gd name="connsiteY6" fmla="*/ 661095 h 1372295"/>
                <a:gd name="connsiteX7" fmla="*/ 50800 w 1371600"/>
                <a:gd name="connsiteY7" fmla="*/ 737295 h 1372295"/>
                <a:gd name="connsiteX8" fmla="*/ 76200 w 1371600"/>
                <a:gd name="connsiteY8" fmla="*/ 826195 h 1372295"/>
                <a:gd name="connsiteX9" fmla="*/ 101600 w 1371600"/>
                <a:gd name="connsiteY9" fmla="*/ 1016695 h 1372295"/>
                <a:gd name="connsiteX10" fmla="*/ 190500 w 1371600"/>
                <a:gd name="connsiteY10" fmla="*/ 1092895 h 1372295"/>
                <a:gd name="connsiteX11" fmla="*/ 241300 w 1371600"/>
                <a:gd name="connsiteY11" fmla="*/ 1130995 h 1372295"/>
                <a:gd name="connsiteX12" fmla="*/ 279400 w 1371600"/>
                <a:gd name="connsiteY12" fmla="*/ 1169095 h 1372295"/>
                <a:gd name="connsiteX13" fmla="*/ 393700 w 1371600"/>
                <a:gd name="connsiteY13" fmla="*/ 1232595 h 1372295"/>
                <a:gd name="connsiteX14" fmla="*/ 520700 w 1371600"/>
                <a:gd name="connsiteY14" fmla="*/ 1372295 h 1372295"/>
                <a:gd name="connsiteX15" fmla="*/ 571500 w 1371600"/>
                <a:gd name="connsiteY15" fmla="*/ 1334195 h 1372295"/>
                <a:gd name="connsiteX16" fmla="*/ 685800 w 1371600"/>
                <a:gd name="connsiteY16" fmla="*/ 1219895 h 1372295"/>
                <a:gd name="connsiteX17" fmla="*/ 762000 w 1371600"/>
                <a:gd name="connsiteY17" fmla="*/ 1181795 h 1372295"/>
                <a:gd name="connsiteX18" fmla="*/ 876300 w 1371600"/>
                <a:gd name="connsiteY18" fmla="*/ 1105595 h 1372295"/>
                <a:gd name="connsiteX19" fmla="*/ 901700 w 1371600"/>
                <a:gd name="connsiteY19" fmla="*/ 1067495 h 1372295"/>
                <a:gd name="connsiteX20" fmla="*/ 1130300 w 1371600"/>
                <a:gd name="connsiteY20" fmla="*/ 1029395 h 1372295"/>
                <a:gd name="connsiteX21" fmla="*/ 1168400 w 1371600"/>
                <a:gd name="connsiteY21" fmla="*/ 1016695 h 1372295"/>
                <a:gd name="connsiteX22" fmla="*/ 1295400 w 1371600"/>
                <a:gd name="connsiteY22" fmla="*/ 1003995 h 1372295"/>
                <a:gd name="connsiteX23" fmla="*/ 1333500 w 1371600"/>
                <a:gd name="connsiteY23" fmla="*/ 889695 h 1372295"/>
                <a:gd name="connsiteX24" fmla="*/ 1371600 w 1371600"/>
                <a:gd name="connsiteY24" fmla="*/ 851595 h 1372295"/>
                <a:gd name="connsiteX25" fmla="*/ 1358900 w 1371600"/>
                <a:gd name="connsiteY25" fmla="*/ 711895 h 1372295"/>
                <a:gd name="connsiteX26" fmla="*/ 1244600 w 1371600"/>
                <a:gd name="connsiteY26" fmla="*/ 635695 h 1372295"/>
                <a:gd name="connsiteX27" fmla="*/ 1155700 w 1371600"/>
                <a:gd name="connsiteY27" fmla="*/ 572195 h 1372295"/>
                <a:gd name="connsiteX28" fmla="*/ 1092200 w 1371600"/>
                <a:gd name="connsiteY28" fmla="*/ 534095 h 1372295"/>
                <a:gd name="connsiteX29" fmla="*/ 1054100 w 1371600"/>
                <a:gd name="connsiteY29" fmla="*/ 508695 h 1372295"/>
                <a:gd name="connsiteX30" fmla="*/ 1041400 w 1371600"/>
                <a:gd name="connsiteY30" fmla="*/ 305495 h 1372295"/>
                <a:gd name="connsiteX31" fmla="*/ 1028700 w 1371600"/>
                <a:gd name="connsiteY31" fmla="*/ 216595 h 1372295"/>
                <a:gd name="connsiteX32" fmla="*/ 952500 w 1371600"/>
                <a:gd name="connsiteY32" fmla="*/ 178495 h 1372295"/>
                <a:gd name="connsiteX33" fmla="*/ 914400 w 1371600"/>
                <a:gd name="connsiteY33" fmla="*/ 127695 h 1372295"/>
                <a:gd name="connsiteX34" fmla="*/ 812800 w 1371600"/>
                <a:gd name="connsiteY34" fmla="*/ 76895 h 1372295"/>
                <a:gd name="connsiteX35" fmla="*/ 762000 w 1371600"/>
                <a:gd name="connsiteY35" fmla="*/ 38795 h 137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71600" h="1372295">
                  <a:moveTo>
                    <a:pt x="762000" y="38795"/>
                  </a:moveTo>
                  <a:cubicBezTo>
                    <a:pt x="742950" y="26095"/>
                    <a:pt x="723159" y="1816"/>
                    <a:pt x="698500" y="695"/>
                  </a:cubicBezTo>
                  <a:cubicBezTo>
                    <a:pt x="594019" y="-4054"/>
                    <a:pt x="521886" y="16274"/>
                    <a:pt x="431800" y="38795"/>
                  </a:cubicBezTo>
                  <a:cubicBezTo>
                    <a:pt x="427567" y="51495"/>
                    <a:pt x="484717" y="-1422"/>
                    <a:pt x="419100" y="76895"/>
                  </a:cubicBezTo>
                  <a:cubicBezTo>
                    <a:pt x="353483" y="155212"/>
                    <a:pt x="370151" y="289959"/>
                    <a:pt x="38100" y="508695"/>
                  </a:cubicBezTo>
                  <a:cubicBezTo>
                    <a:pt x="3324" y="647799"/>
                    <a:pt x="0" y="597595"/>
                    <a:pt x="0" y="622995"/>
                  </a:cubicBezTo>
                  <a:lnTo>
                    <a:pt x="38100" y="661095"/>
                  </a:lnTo>
                  <a:cubicBezTo>
                    <a:pt x="42333" y="686495"/>
                    <a:pt x="45750" y="712045"/>
                    <a:pt x="50800" y="737295"/>
                  </a:cubicBezTo>
                  <a:cubicBezTo>
                    <a:pt x="58773" y="777162"/>
                    <a:pt x="64096" y="789882"/>
                    <a:pt x="76200" y="826195"/>
                  </a:cubicBezTo>
                  <a:cubicBezTo>
                    <a:pt x="79037" y="860244"/>
                    <a:pt x="75662" y="964819"/>
                    <a:pt x="101600" y="1016695"/>
                  </a:cubicBezTo>
                  <a:cubicBezTo>
                    <a:pt x="128401" y="1070296"/>
                    <a:pt x="133790" y="1055088"/>
                    <a:pt x="190500" y="1092895"/>
                  </a:cubicBezTo>
                  <a:cubicBezTo>
                    <a:pt x="208112" y="1104636"/>
                    <a:pt x="225229" y="1117220"/>
                    <a:pt x="241300" y="1130995"/>
                  </a:cubicBezTo>
                  <a:cubicBezTo>
                    <a:pt x="254937" y="1142684"/>
                    <a:pt x="264170" y="1159576"/>
                    <a:pt x="279400" y="1169095"/>
                  </a:cubicBezTo>
                  <a:cubicBezTo>
                    <a:pt x="348303" y="1212159"/>
                    <a:pt x="337893" y="1171715"/>
                    <a:pt x="393700" y="1232595"/>
                  </a:cubicBezTo>
                  <a:cubicBezTo>
                    <a:pt x="537095" y="1389026"/>
                    <a:pt x="428169" y="1310608"/>
                    <a:pt x="520700" y="1372295"/>
                  </a:cubicBezTo>
                  <a:cubicBezTo>
                    <a:pt x="537633" y="1359595"/>
                    <a:pt x="555947" y="1348552"/>
                    <a:pt x="571500" y="1334195"/>
                  </a:cubicBezTo>
                  <a:cubicBezTo>
                    <a:pt x="611092" y="1297648"/>
                    <a:pt x="637607" y="1243992"/>
                    <a:pt x="685800" y="1219895"/>
                  </a:cubicBezTo>
                  <a:cubicBezTo>
                    <a:pt x="711200" y="1207195"/>
                    <a:pt x="737649" y="1196406"/>
                    <a:pt x="762000" y="1181795"/>
                  </a:cubicBezTo>
                  <a:cubicBezTo>
                    <a:pt x="801265" y="1158236"/>
                    <a:pt x="876300" y="1105595"/>
                    <a:pt x="876300" y="1105595"/>
                  </a:cubicBezTo>
                  <a:cubicBezTo>
                    <a:pt x="884767" y="1092895"/>
                    <a:pt x="890907" y="1078288"/>
                    <a:pt x="901700" y="1067495"/>
                  </a:cubicBezTo>
                  <a:cubicBezTo>
                    <a:pt x="960234" y="1008961"/>
                    <a:pt x="1060157" y="1034071"/>
                    <a:pt x="1130300" y="1029395"/>
                  </a:cubicBezTo>
                  <a:cubicBezTo>
                    <a:pt x="1143000" y="1025162"/>
                    <a:pt x="1155169" y="1018731"/>
                    <a:pt x="1168400" y="1016695"/>
                  </a:cubicBezTo>
                  <a:cubicBezTo>
                    <a:pt x="1210450" y="1010226"/>
                    <a:pt x="1261678" y="1029935"/>
                    <a:pt x="1295400" y="1003995"/>
                  </a:cubicBezTo>
                  <a:cubicBezTo>
                    <a:pt x="1327233" y="979508"/>
                    <a:pt x="1305102" y="918093"/>
                    <a:pt x="1333500" y="889695"/>
                  </a:cubicBezTo>
                  <a:lnTo>
                    <a:pt x="1371600" y="851595"/>
                  </a:lnTo>
                  <a:cubicBezTo>
                    <a:pt x="1367367" y="805028"/>
                    <a:pt x="1374627" y="755930"/>
                    <a:pt x="1358900" y="711895"/>
                  </a:cubicBezTo>
                  <a:cubicBezTo>
                    <a:pt x="1354041" y="698289"/>
                    <a:pt x="1249645" y="638848"/>
                    <a:pt x="1244600" y="635695"/>
                  </a:cubicBezTo>
                  <a:cubicBezTo>
                    <a:pt x="1153725" y="578898"/>
                    <a:pt x="1267474" y="646711"/>
                    <a:pt x="1155700" y="572195"/>
                  </a:cubicBezTo>
                  <a:cubicBezTo>
                    <a:pt x="1135161" y="558503"/>
                    <a:pt x="1113132" y="547178"/>
                    <a:pt x="1092200" y="534095"/>
                  </a:cubicBezTo>
                  <a:cubicBezTo>
                    <a:pt x="1079257" y="526005"/>
                    <a:pt x="1066800" y="517162"/>
                    <a:pt x="1054100" y="508695"/>
                  </a:cubicBezTo>
                  <a:cubicBezTo>
                    <a:pt x="1049867" y="440962"/>
                    <a:pt x="1047279" y="373105"/>
                    <a:pt x="1041400" y="305495"/>
                  </a:cubicBezTo>
                  <a:cubicBezTo>
                    <a:pt x="1038807" y="275673"/>
                    <a:pt x="1040857" y="243949"/>
                    <a:pt x="1028700" y="216595"/>
                  </a:cubicBezTo>
                  <a:cubicBezTo>
                    <a:pt x="1020137" y="197328"/>
                    <a:pt x="969406" y="184130"/>
                    <a:pt x="952500" y="178495"/>
                  </a:cubicBezTo>
                  <a:cubicBezTo>
                    <a:pt x="939800" y="161562"/>
                    <a:pt x="929367" y="142662"/>
                    <a:pt x="914400" y="127695"/>
                  </a:cubicBezTo>
                  <a:cubicBezTo>
                    <a:pt x="889036" y="102331"/>
                    <a:pt x="843118" y="89022"/>
                    <a:pt x="812800" y="76895"/>
                  </a:cubicBezTo>
                  <a:cubicBezTo>
                    <a:pt x="782149" y="30919"/>
                    <a:pt x="781050" y="51495"/>
                    <a:pt x="762000" y="38795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6" name="صورة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140" y="2649983"/>
              <a:ext cx="2457583" cy="2457583"/>
            </a:xfrm>
            <a:prstGeom prst="rect">
              <a:avLst/>
            </a:prstGeom>
          </p:spPr>
        </p:pic>
        <p:sp>
          <p:nvSpPr>
            <p:cNvPr id="101" name="شكل حر 100"/>
            <p:cNvSpPr/>
            <p:nvPr/>
          </p:nvSpPr>
          <p:spPr>
            <a:xfrm>
              <a:off x="2640226" y="5517882"/>
              <a:ext cx="5888029" cy="2680236"/>
            </a:xfrm>
            <a:custGeom>
              <a:avLst/>
              <a:gdLst>
                <a:gd name="connsiteX0" fmla="*/ 3986847 w 5888029"/>
                <a:gd name="connsiteY0" fmla="*/ 518 h 2680236"/>
                <a:gd name="connsiteX1" fmla="*/ 4170595 w 5888029"/>
                <a:gd name="connsiteY1" fmla="*/ 58908 h 2680236"/>
                <a:gd name="connsiteX2" fmla="*/ 4230235 w 5888029"/>
                <a:gd name="connsiteY2" fmla="*/ 109902 h 2680236"/>
                <a:gd name="connsiteX3" fmla="*/ 4233922 w 5888029"/>
                <a:gd name="connsiteY3" fmla="*/ 113054 h 2680236"/>
                <a:gd name="connsiteX4" fmla="*/ 4491962 w 5888029"/>
                <a:gd name="connsiteY4" fmla="*/ 1281 h 2680236"/>
                <a:gd name="connsiteX5" fmla="*/ 4667477 w 5888029"/>
                <a:gd name="connsiteY5" fmla="*/ 26523 h 2680236"/>
                <a:gd name="connsiteX6" fmla="*/ 4887334 w 5888029"/>
                <a:gd name="connsiteY6" fmla="*/ 262585 h 2680236"/>
                <a:gd name="connsiteX7" fmla="*/ 4888531 w 5888029"/>
                <a:gd name="connsiteY7" fmla="*/ 263006 h 2680236"/>
                <a:gd name="connsiteX8" fmla="*/ 4981496 w 5888029"/>
                <a:gd name="connsiteY8" fmla="*/ 295706 h 2680236"/>
                <a:gd name="connsiteX9" fmla="*/ 5096351 w 5888029"/>
                <a:gd name="connsiteY9" fmla="*/ 378121 h 2680236"/>
                <a:gd name="connsiteX10" fmla="*/ 5111281 w 5888029"/>
                <a:gd name="connsiteY10" fmla="*/ 396905 h 2680236"/>
                <a:gd name="connsiteX11" fmla="*/ 5115161 w 5888029"/>
                <a:gd name="connsiteY11" fmla="*/ 396333 h 2680236"/>
                <a:gd name="connsiteX12" fmla="*/ 5290676 w 5888029"/>
                <a:gd name="connsiteY12" fmla="*/ 421575 h 2680236"/>
                <a:gd name="connsiteX13" fmla="*/ 5510533 w 5888029"/>
                <a:gd name="connsiteY13" fmla="*/ 657638 h 2680236"/>
                <a:gd name="connsiteX14" fmla="*/ 5511730 w 5888029"/>
                <a:gd name="connsiteY14" fmla="*/ 658059 h 2680236"/>
                <a:gd name="connsiteX15" fmla="*/ 5604695 w 5888029"/>
                <a:gd name="connsiteY15" fmla="*/ 690759 h 2680236"/>
                <a:gd name="connsiteX16" fmla="*/ 5792690 w 5888029"/>
                <a:gd name="connsiteY16" fmla="*/ 886743 h 2680236"/>
                <a:gd name="connsiteX17" fmla="*/ 5780061 w 5888029"/>
                <a:gd name="connsiteY17" fmla="*/ 1135173 h 2680236"/>
                <a:gd name="connsiteX18" fmla="*/ 5872317 w 5888029"/>
                <a:gd name="connsiteY18" fmla="*/ 1515017 h 2680236"/>
                <a:gd name="connsiteX19" fmla="*/ 5440148 w 5888029"/>
                <a:gd name="connsiteY19" fmla="*/ 1847514 h 2680236"/>
                <a:gd name="connsiteX20" fmla="*/ 5285439 w 5888029"/>
                <a:gd name="connsiteY20" fmla="*/ 2132421 h 2680236"/>
                <a:gd name="connsiteX21" fmla="*/ 4758705 w 5888029"/>
                <a:gd name="connsiteY21" fmla="*/ 2166918 h 2680236"/>
                <a:gd name="connsiteX22" fmla="*/ 4382290 w 5888029"/>
                <a:gd name="connsiteY22" fmla="*/ 2470861 h 2680236"/>
                <a:gd name="connsiteX23" fmla="*/ 3828833 w 5888029"/>
                <a:gd name="connsiteY23" fmla="*/ 2285335 h 2680236"/>
                <a:gd name="connsiteX24" fmla="*/ 3006697 w 5888029"/>
                <a:gd name="connsiteY24" fmla="*/ 2102032 h 2680236"/>
                <a:gd name="connsiteX25" fmla="*/ 2887980 w 5888029"/>
                <a:gd name="connsiteY25" fmla="*/ 2095876 h 2680236"/>
                <a:gd name="connsiteX26" fmla="*/ 2876723 w 5888029"/>
                <a:gd name="connsiteY26" fmla="*/ 2092630 h 2680236"/>
                <a:gd name="connsiteX27" fmla="*/ 2872305 w 5888029"/>
                <a:gd name="connsiteY27" fmla="*/ 2125270 h 2680236"/>
                <a:gd name="connsiteX28" fmla="*/ 2728514 w 5888029"/>
                <a:gd name="connsiteY28" fmla="*/ 2329508 h 2680236"/>
                <a:gd name="connsiteX29" fmla="*/ 2201780 w 5888029"/>
                <a:gd name="connsiteY29" fmla="*/ 2364005 h 2680236"/>
                <a:gd name="connsiteX30" fmla="*/ 1825365 w 5888029"/>
                <a:gd name="connsiteY30" fmla="*/ 2667948 h 2680236"/>
                <a:gd name="connsiteX31" fmla="*/ 1271908 w 5888029"/>
                <a:gd name="connsiteY31" fmla="*/ 2482422 h 2680236"/>
                <a:gd name="connsiteX32" fmla="*/ 449772 w 5888029"/>
                <a:gd name="connsiteY32" fmla="*/ 2299119 h 2680236"/>
                <a:gd name="connsiteX33" fmla="*/ 88296 w 5888029"/>
                <a:gd name="connsiteY33" fmla="*/ 2095137 h 2680236"/>
                <a:gd name="connsiteX34" fmla="*/ 165535 w 5888029"/>
                <a:gd name="connsiteY34" fmla="*/ 1819796 h 2680236"/>
                <a:gd name="connsiteX35" fmla="*/ 2432 w 5888029"/>
                <a:gd name="connsiteY35" fmla="*/ 1537305 h 2680236"/>
                <a:gd name="connsiteX36" fmla="*/ 300299 w 5888029"/>
                <a:gd name="connsiteY36" fmla="*/ 1286217 h 2680236"/>
                <a:gd name="connsiteX37" fmla="*/ 303148 w 5888029"/>
                <a:gd name="connsiteY37" fmla="*/ 1279598 h 2680236"/>
                <a:gd name="connsiteX38" fmla="*/ 435833 w 5888029"/>
                <a:gd name="connsiteY38" fmla="*/ 919031 h 2680236"/>
                <a:gd name="connsiteX39" fmla="*/ 1081314 w 5888029"/>
                <a:gd name="connsiteY39" fmla="*/ 836655 h 2680236"/>
                <a:gd name="connsiteX40" fmla="*/ 1081438 w 5888029"/>
                <a:gd name="connsiteY40" fmla="*/ 836503 h 2680236"/>
                <a:gd name="connsiteX41" fmla="*/ 1138238 w 5888029"/>
                <a:gd name="connsiteY41" fmla="*/ 766674 h 2680236"/>
                <a:gd name="connsiteX42" fmla="*/ 1732108 w 5888029"/>
                <a:gd name="connsiteY42" fmla="*/ 751140 h 2680236"/>
                <a:gd name="connsiteX43" fmla="*/ 1735011 w 5888029"/>
                <a:gd name="connsiteY43" fmla="*/ 747392 h 2680236"/>
                <a:gd name="connsiteX44" fmla="*/ 1777167 w 5888029"/>
                <a:gd name="connsiteY44" fmla="*/ 692954 h 2680236"/>
                <a:gd name="connsiteX45" fmla="*/ 1985695 w 5888029"/>
                <a:gd name="connsiteY45" fmla="*/ 594989 h 2680236"/>
                <a:gd name="connsiteX46" fmla="*/ 2180542 w 5888029"/>
                <a:gd name="connsiteY46" fmla="*/ 621327 h 2680236"/>
                <a:gd name="connsiteX47" fmla="*/ 2235809 w 5888029"/>
                <a:gd name="connsiteY47" fmla="*/ 650489 h 2680236"/>
                <a:gd name="connsiteX48" fmla="*/ 2234053 w 5888029"/>
                <a:gd name="connsiteY48" fmla="*/ 589506 h 2680236"/>
                <a:gd name="connsiteX49" fmla="*/ 2369559 w 5888029"/>
                <a:gd name="connsiteY49" fmla="*/ 326891 h 2680236"/>
                <a:gd name="connsiteX50" fmla="*/ 3015040 w 5888029"/>
                <a:gd name="connsiteY50" fmla="*/ 244516 h 2680236"/>
                <a:gd name="connsiteX51" fmla="*/ 3015164 w 5888029"/>
                <a:gd name="connsiteY51" fmla="*/ 244364 h 2680236"/>
                <a:gd name="connsiteX52" fmla="*/ 3071964 w 5888029"/>
                <a:gd name="connsiteY52" fmla="*/ 174534 h 2680236"/>
                <a:gd name="connsiteX53" fmla="*/ 3665834 w 5888029"/>
                <a:gd name="connsiteY53" fmla="*/ 159000 h 2680236"/>
                <a:gd name="connsiteX54" fmla="*/ 3668737 w 5888029"/>
                <a:gd name="connsiteY54" fmla="*/ 155252 h 2680236"/>
                <a:gd name="connsiteX55" fmla="*/ 3710893 w 5888029"/>
                <a:gd name="connsiteY55" fmla="*/ 100814 h 2680236"/>
                <a:gd name="connsiteX56" fmla="*/ 3919421 w 5888029"/>
                <a:gd name="connsiteY56" fmla="*/ 2850 h 2680236"/>
                <a:gd name="connsiteX57" fmla="*/ 3986847 w 5888029"/>
                <a:gd name="connsiteY57" fmla="*/ 518 h 26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88029" h="2680236">
                  <a:moveTo>
                    <a:pt x="3986847" y="518"/>
                  </a:moveTo>
                  <a:cubicBezTo>
                    <a:pt x="4053646" y="3955"/>
                    <a:pt x="4117645" y="24379"/>
                    <a:pt x="4170595" y="58908"/>
                  </a:cubicBezTo>
                  <a:lnTo>
                    <a:pt x="4230235" y="109902"/>
                  </a:lnTo>
                  <a:lnTo>
                    <a:pt x="4233922" y="113054"/>
                  </a:lnTo>
                  <a:cubicBezTo>
                    <a:pt x="4300437" y="46199"/>
                    <a:pt x="4394146" y="7408"/>
                    <a:pt x="4491962" y="1281"/>
                  </a:cubicBezTo>
                  <a:cubicBezTo>
                    <a:pt x="4550651" y="-2395"/>
                    <a:pt x="4610818" y="5688"/>
                    <a:pt x="4667477" y="26523"/>
                  </a:cubicBezTo>
                  <a:cubicBezTo>
                    <a:pt x="4782603" y="68846"/>
                    <a:pt x="4865156" y="157454"/>
                    <a:pt x="4887334" y="262585"/>
                  </a:cubicBezTo>
                  <a:lnTo>
                    <a:pt x="4888531" y="263006"/>
                  </a:lnTo>
                  <a:lnTo>
                    <a:pt x="4981496" y="295706"/>
                  </a:lnTo>
                  <a:cubicBezTo>
                    <a:pt x="5025477" y="316970"/>
                    <a:pt x="5064390" y="344949"/>
                    <a:pt x="5096351" y="378121"/>
                  </a:cubicBezTo>
                  <a:lnTo>
                    <a:pt x="5111281" y="396905"/>
                  </a:lnTo>
                  <a:lnTo>
                    <a:pt x="5115161" y="396333"/>
                  </a:lnTo>
                  <a:cubicBezTo>
                    <a:pt x="5173850" y="392657"/>
                    <a:pt x="5234017" y="400740"/>
                    <a:pt x="5290676" y="421575"/>
                  </a:cubicBezTo>
                  <a:cubicBezTo>
                    <a:pt x="5405802" y="463898"/>
                    <a:pt x="5488355" y="552506"/>
                    <a:pt x="5510533" y="657638"/>
                  </a:cubicBezTo>
                  <a:lnTo>
                    <a:pt x="5511730" y="658059"/>
                  </a:lnTo>
                  <a:lnTo>
                    <a:pt x="5604695" y="690759"/>
                  </a:lnTo>
                  <a:cubicBezTo>
                    <a:pt x="5692657" y="733285"/>
                    <a:pt x="5760347" y="802676"/>
                    <a:pt x="5792690" y="886743"/>
                  </a:cubicBezTo>
                  <a:cubicBezTo>
                    <a:pt x="5824033" y="968103"/>
                    <a:pt x="5819566" y="1056470"/>
                    <a:pt x="5780061" y="1135173"/>
                  </a:cubicBezTo>
                  <a:cubicBezTo>
                    <a:pt x="5877168" y="1243106"/>
                    <a:pt x="5911129" y="1383024"/>
                    <a:pt x="5872317" y="1515017"/>
                  </a:cubicBezTo>
                  <a:cubicBezTo>
                    <a:pt x="5820721" y="1690494"/>
                    <a:pt x="5649918" y="1821908"/>
                    <a:pt x="5440148" y="1847514"/>
                  </a:cubicBezTo>
                  <a:cubicBezTo>
                    <a:pt x="5439147" y="1957042"/>
                    <a:pt x="5382700" y="2060917"/>
                    <a:pt x="5285439" y="2132421"/>
                  </a:cubicBezTo>
                  <a:cubicBezTo>
                    <a:pt x="5137661" y="2241079"/>
                    <a:pt x="4924195" y="2255042"/>
                    <a:pt x="4758705" y="2166918"/>
                  </a:cubicBezTo>
                  <a:cubicBezTo>
                    <a:pt x="4705184" y="2318285"/>
                    <a:pt x="4561872" y="2433997"/>
                    <a:pt x="4382290" y="2470861"/>
                  </a:cubicBezTo>
                  <a:cubicBezTo>
                    <a:pt x="4170672" y="2514295"/>
                    <a:pt x="3949813" y="2440278"/>
                    <a:pt x="3828833" y="2285335"/>
                  </a:cubicBezTo>
                  <a:cubicBezTo>
                    <a:pt x="3543288" y="2432403"/>
                    <a:pt x="3172418" y="2349738"/>
                    <a:pt x="3006697" y="2102032"/>
                  </a:cubicBezTo>
                  <a:cubicBezTo>
                    <a:pt x="2965998" y="2106103"/>
                    <a:pt x="2925920" y="2103765"/>
                    <a:pt x="2887980" y="2095876"/>
                  </a:cubicBezTo>
                  <a:lnTo>
                    <a:pt x="2876723" y="2092630"/>
                  </a:lnTo>
                  <a:lnTo>
                    <a:pt x="2872305" y="2125270"/>
                  </a:lnTo>
                  <a:cubicBezTo>
                    <a:pt x="2851448" y="2204043"/>
                    <a:pt x="2801460" y="2275880"/>
                    <a:pt x="2728514" y="2329508"/>
                  </a:cubicBezTo>
                  <a:cubicBezTo>
                    <a:pt x="2580736" y="2438166"/>
                    <a:pt x="2367270" y="2452129"/>
                    <a:pt x="2201780" y="2364005"/>
                  </a:cubicBezTo>
                  <a:cubicBezTo>
                    <a:pt x="2148259" y="2515372"/>
                    <a:pt x="2004947" y="2631084"/>
                    <a:pt x="1825365" y="2667948"/>
                  </a:cubicBezTo>
                  <a:cubicBezTo>
                    <a:pt x="1613747" y="2711382"/>
                    <a:pt x="1392888" y="2637365"/>
                    <a:pt x="1271908" y="2482422"/>
                  </a:cubicBezTo>
                  <a:cubicBezTo>
                    <a:pt x="986363" y="2629490"/>
                    <a:pt x="615493" y="2546825"/>
                    <a:pt x="449772" y="2299119"/>
                  </a:cubicBezTo>
                  <a:cubicBezTo>
                    <a:pt x="286977" y="2315401"/>
                    <a:pt x="134116" y="2229160"/>
                    <a:pt x="88296" y="2095137"/>
                  </a:cubicBezTo>
                  <a:cubicBezTo>
                    <a:pt x="55106" y="1998171"/>
                    <a:pt x="84446" y="1893523"/>
                    <a:pt x="165535" y="1819796"/>
                  </a:cubicBezTo>
                  <a:cubicBezTo>
                    <a:pt x="50485" y="1761964"/>
                    <a:pt x="-13586" y="1650987"/>
                    <a:pt x="2432" y="1537305"/>
                  </a:cubicBezTo>
                  <a:cubicBezTo>
                    <a:pt x="21222" y="1404200"/>
                    <a:pt x="144897" y="1299938"/>
                    <a:pt x="300299" y="1286217"/>
                  </a:cubicBezTo>
                  <a:cubicBezTo>
                    <a:pt x="301223" y="1283994"/>
                    <a:pt x="302224" y="1281820"/>
                    <a:pt x="303148" y="1279598"/>
                  </a:cubicBezTo>
                  <a:cubicBezTo>
                    <a:pt x="282279" y="1148522"/>
                    <a:pt x="330948" y="1016335"/>
                    <a:pt x="435833" y="919031"/>
                  </a:cubicBezTo>
                  <a:cubicBezTo>
                    <a:pt x="601554" y="765344"/>
                    <a:pt x="870235" y="731089"/>
                    <a:pt x="1081314" y="836655"/>
                  </a:cubicBezTo>
                  <a:lnTo>
                    <a:pt x="1081438" y="836503"/>
                  </a:lnTo>
                  <a:lnTo>
                    <a:pt x="1138238" y="766674"/>
                  </a:lnTo>
                  <a:cubicBezTo>
                    <a:pt x="1289661" y="621774"/>
                    <a:pt x="1560823" y="606983"/>
                    <a:pt x="1732108" y="751140"/>
                  </a:cubicBezTo>
                  <a:lnTo>
                    <a:pt x="1735011" y="747392"/>
                  </a:lnTo>
                  <a:lnTo>
                    <a:pt x="1777167" y="692954"/>
                  </a:lnTo>
                  <a:cubicBezTo>
                    <a:pt x="1829783" y="640256"/>
                    <a:pt x="1903624" y="604918"/>
                    <a:pt x="1985695" y="594989"/>
                  </a:cubicBezTo>
                  <a:cubicBezTo>
                    <a:pt x="2053443" y="586782"/>
                    <a:pt x="2121142" y="596521"/>
                    <a:pt x="2180542" y="621327"/>
                  </a:cubicBezTo>
                  <a:lnTo>
                    <a:pt x="2235809" y="650489"/>
                  </a:lnTo>
                  <a:lnTo>
                    <a:pt x="2234053" y="589506"/>
                  </a:lnTo>
                  <a:cubicBezTo>
                    <a:pt x="2243853" y="492469"/>
                    <a:pt x="2290896" y="399870"/>
                    <a:pt x="2369559" y="326891"/>
                  </a:cubicBezTo>
                  <a:cubicBezTo>
                    <a:pt x="2535280" y="173205"/>
                    <a:pt x="2803961" y="138950"/>
                    <a:pt x="3015040" y="244516"/>
                  </a:cubicBezTo>
                  <a:lnTo>
                    <a:pt x="3015164" y="244364"/>
                  </a:lnTo>
                  <a:lnTo>
                    <a:pt x="3071964" y="174534"/>
                  </a:lnTo>
                  <a:cubicBezTo>
                    <a:pt x="3223387" y="29634"/>
                    <a:pt x="3494549" y="14844"/>
                    <a:pt x="3665834" y="159000"/>
                  </a:cubicBezTo>
                  <a:lnTo>
                    <a:pt x="3668737" y="155252"/>
                  </a:lnTo>
                  <a:lnTo>
                    <a:pt x="3710893" y="100814"/>
                  </a:lnTo>
                  <a:cubicBezTo>
                    <a:pt x="3763509" y="48117"/>
                    <a:pt x="3837350" y="12778"/>
                    <a:pt x="3919421" y="2850"/>
                  </a:cubicBezTo>
                  <a:cubicBezTo>
                    <a:pt x="3942004" y="114"/>
                    <a:pt x="3964581" y="-628"/>
                    <a:pt x="3986847" y="51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مجموعة 125"/>
          <p:cNvGrpSpPr/>
          <p:nvPr/>
        </p:nvGrpSpPr>
        <p:grpSpPr>
          <a:xfrm>
            <a:off x="2174600" y="3757423"/>
            <a:ext cx="1335399" cy="1573454"/>
            <a:chOff x="2899466" y="3866897"/>
            <a:chExt cx="1780532" cy="2097939"/>
          </a:xfrm>
        </p:grpSpPr>
        <p:sp>
          <p:nvSpPr>
            <p:cNvPr id="85" name="مثلث متساوي الساقين 84"/>
            <p:cNvSpPr/>
            <p:nvPr/>
          </p:nvSpPr>
          <p:spPr>
            <a:xfrm rot="4083186">
              <a:off x="4348276" y="4286503"/>
              <a:ext cx="305591" cy="348997"/>
            </a:xfrm>
            <a:prstGeom prst="triangle">
              <a:avLst/>
            </a:prstGeom>
            <a:solidFill>
              <a:srgbClr val="4EC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شكل حر 79"/>
            <p:cNvSpPr/>
            <p:nvPr/>
          </p:nvSpPr>
          <p:spPr>
            <a:xfrm>
              <a:off x="3993848" y="3866897"/>
              <a:ext cx="686150" cy="1374274"/>
            </a:xfrm>
            <a:custGeom>
              <a:avLst/>
              <a:gdLst>
                <a:gd name="connsiteX0" fmla="*/ 3696 w 686150"/>
                <a:gd name="connsiteY0" fmla="*/ 0 h 1374274"/>
                <a:gd name="connsiteX1" fmla="*/ 262891 w 686150"/>
                <a:gd name="connsiteY1" fmla="*/ 0 h 1374274"/>
                <a:gd name="connsiteX2" fmla="*/ 261476 w 686150"/>
                <a:gd name="connsiteY2" fmla="*/ 28026 h 1374274"/>
                <a:gd name="connsiteX3" fmla="*/ 657335 w 686150"/>
                <a:gd name="connsiteY3" fmla="*/ 1130725 h 1374274"/>
                <a:gd name="connsiteX4" fmla="*/ 686150 w 686150"/>
                <a:gd name="connsiteY4" fmla="*/ 1162430 h 1374274"/>
                <a:gd name="connsiteX5" fmla="*/ 474306 w 686150"/>
                <a:gd name="connsiteY5" fmla="*/ 1374274 h 1374274"/>
                <a:gd name="connsiteX6" fmla="*/ 462353 w 686150"/>
                <a:gd name="connsiteY6" fmla="*/ 1361122 h 1374274"/>
                <a:gd name="connsiteX7" fmla="*/ 0 w 686150"/>
                <a:gd name="connsiteY7" fmla="*/ 73197 h 1374274"/>
                <a:gd name="connsiteX8" fmla="*/ 3696 w 686150"/>
                <a:gd name="connsiteY8" fmla="*/ 0 h 13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150" h="1374274">
                  <a:moveTo>
                    <a:pt x="3696" y="0"/>
                  </a:moveTo>
                  <a:lnTo>
                    <a:pt x="262891" y="0"/>
                  </a:lnTo>
                  <a:lnTo>
                    <a:pt x="261476" y="28026"/>
                  </a:lnTo>
                  <a:cubicBezTo>
                    <a:pt x="261476" y="446894"/>
                    <a:pt x="410034" y="831065"/>
                    <a:pt x="657335" y="1130725"/>
                  </a:cubicBezTo>
                  <a:lnTo>
                    <a:pt x="686150" y="1162430"/>
                  </a:lnTo>
                  <a:lnTo>
                    <a:pt x="474306" y="1374274"/>
                  </a:lnTo>
                  <a:lnTo>
                    <a:pt x="462353" y="1361122"/>
                  </a:lnTo>
                  <a:cubicBezTo>
                    <a:pt x="173511" y="1011127"/>
                    <a:pt x="0" y="562425"/>
                    <a:pt x="0" y="73197"/>
                  </a:cubicBezTo>
                  <a:lnTo>
                    <a:pt x="3696" y="0"/>
                  </a:lnTo>
                  <a:close/>
                </a:path>
              </a:pathLst>
            </a:custGeom>
            <a:solidFill>
              <a:srgbClr val="4EC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شكل حر 72"/>
            <p:cNvSpPr/>
            <p:nvPr/>
          </p:nvSpPr>
          <p:spPr>
            <a:xfrm>
              <a:off x="2899466" y="3866897"/>
              <a:ext cx="1568688" cy="2097939"/>
            </a:xfrm>
            <a:custGeom>
              <a:avLst/>
              <a:gdLst>
                <a:gd name="connsiteX0" fmla="*/ 0 w 1568688"/>
                <a:gd name="connsiteY0" fmla="*/ 0 h 2097939"/>
                <a:gd name="connsiteX1" fmla="*/ 1098078 w 1568688"/>
                <a:gd name="connsiteY1" fmla="*/ 0 h 2097939"/>
                <a:gd name="connsiteX2" fmla="*/ 1094382 w 1568688"/>
                <a:gd name="connsiteY2" fmla="*/ 73197 h 2097939"/>
                <a:gd name="connsiteX3" fmla="*/ 1556735 w 1568688"/>
                <a:gd name="connsiteY3" fmla="*/ 1361122 h 2097939"/>
                <a:gd name="connsiteX4" fmla="*/ 1568688 w 1568688"/>
                <a:gd name="connsiteY4" fmla="*/ 1374274 h 2097939"/>
                <a:gd name="connsiteX5" fmla="*/ 845023 w 1568688"/>
                <a:gd name="connsiteY5" fmla="*/ 2097939 h 2097939"/>
                <a:gd name="connsiteX6" fmla="*/ 712527 w 1568688"/>
                <a:gd name="connsiteY6" fmla="*/ 1952157 h 2097939"/>
                <a:gd name="connsiteX7" fmla="*/ 3177 w 1568688"/>
                <a:gd name="connsiteY7" fmla="*/ 125647 h 2097939"/>
                <a:gd name="connsiteX8" fmla="*/ 0 w 1568688"/>
                <a:gd name="connsiteY8" fmla="*/ 0 h 209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688" h="2097939">
                  <a:moveTo>
                    <a:pt x="0" y="0"/>
                  </a:moveTo>
                  <a:lnTo>
                    <a:pt x="1098078" y="0"/>
                  </a:lnTo>
                  <a:lnTo>
                    <a:pt x="1094382" y="73197"/>
                  </a:lnTo>
                  <a:cubicBezTo>
                    <a:pt x="1094382" y="562425"/>
                    <a:pt x="1267893" y="1011127"/>
                    <a:pt x="1556735" y="1361122"/>
                  </a:cubicBezTo>
                  <a:lnTo>
                    <a:pt x="1568688" y="1374274"/>
                  </a:lnTo>
                  <a:lnTo>
                    <a:pt x="845023" y="2097939"/>
                  </a:lnTo>
                  <a:lnTo>
                    <a:pt x="712527" y="1952157"/>
                  </a:lnTo>
                  <a:cubicBezTo>
                    <a:pt x="298677" y="1450686"/>
                    <a:pt x="38267" y="817890"/>
                    <a:pt x="3177" y="1256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C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ربع نص 102"/>
            <p:cNvSpPr txBox="1"/>
            <p:nvPr/>
          </p:nvSpPr>
          <p:spPr>
            <a:xfrm>
              <a:off x="2966070" y="4070096"/>
              <a:ext cx="1036569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سؤال</a:t>
              </a:r>
              <a:endPara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  <p:sp>
          <p:nvSpPr>
            <p:cNvPr id="104" name="مستطيل 103"/>
            <p:cNvSpPr/>
            <p:nvPr/>
          </p:nvSpPr>
          <p:spPr>
            <a:xfrm>
              <a:off x="3016635" y="4460982"/>
              <a:ext cx="98184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3110413" y="4522409"/>
              <a:ext cx="1036569" cy="10464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1</a:t>
              </a:r>
              <a:endParaRPr kumimoji="0" lang="ar-DZ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</p:grpSp>
      <p:grpSp>
        <p:nvGrpSpPr>
          <p:cNvPr id="127" name="مجموعة 126"/>
          <p:cNvGrpSpPr/>
          <p:nvPr/>
        </p:nvGrpSpPr>
        <p:grpSpPr>
          <a:xfrm>
            <a:off x="2176046" y="2099938"/>
            <a:ext cx="1403911" cy="1644688"/>
            <a:chOff x="2901394" y="1656918"/>
            <a:chExt cx="1871881" cy="2192916"/>
          </a:xfrm>
        </p:grpSpPr>
        <p:sp>
          <p:nvSpPr>
            <p:cNvPr id="86" name="مثلث متساوي الساقين 85"/>
            <p:cNvSpPr/>
            <p:nvPr/>
          </p:nvSpPr>
          <p:spPr>
            <a:xfrm rot="6843903">
              <a:off x="4390246" y="3077476"/>
              <a:ext cx="305591" cy="348997"/>
            </a:xfrm>
            <a:prstGeom prst="triangle">
              <a:avLst/>
            </a:prstGeom>
            <a:solidFill>
              <a:srgbClr val="1BA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شكل حر 81"/>
            <p:cNvSpPr/>
            <p:nvPr/>
          </p:nvSpPr>
          <p:spPr>
            <a:xfrm>
              <a:off x="3999879" y="2485979"/>
              <a:ext cx="773396" cy="1234469"/>
            </a:xfrm>
            <a:custGeom>
              <a:avLst/>
              <a:gdLst>
                <a:gd name="connsiteX0" fmla="*/ 605304 w 773396"/>
                <a:gd name="connsiteY0" fmla="*/ 0 h 1234469"/>
                <a:gd name="connsiteX1" fmla="*/ 773396 w 773396"/>
                <a:gd name="connsiteY1" fmla="*/ 168092 h 1234469"/>
                <a:gd name="connsiteX2" fmla="*/ 756841 w 773396"/>
                <a:gd name="connsiteY2" fmla="*/ 183138 h 1234469"/>
                <a:gd name="connsiteX3" fmla="*/ 258046 w 773396"/>
                <a:gd name="connsiteY3" fmla="*/ 1231698 h 1234469"/>
                <a:gd name="connsiteX4" fmla="*/ 257906 w 773396"/>
                <a:gd name="connsiteY4" fmla="*/ 1234469 h 1234469"/>
                <a:gd name="connsiteX5" fmla="*/ 0 w 773396"/>
                <a:gd name="connsiteY5" fmla="*/ 1234469 h 1234469"/>
                <a:gd name="connsiteX6" fmla="*/ 28755 w 773396"/>
                <a:gd name="connsiteY6" fmla="*/ 1046059 h 1234469"/>
                <a:gd name="connsiteX7" fmla="*/ 580652 w 773396"/>
                <a:gd name="connsiteY7" fmla="*/ 22405 h 1234469"/>
                <a:gd name="connsiteX8" fmla="*/ 605304 w 773396"/>
                <a:gd name="connsiteY8" fmla="*/ 0 h 123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396" h="1234469">
                  <a:moveTo>
                    <a:pt x="605304" y="0"/>
                  </a:moveTo>
                  <a:lnTo>
                    <a:pt x="773396" y="168092"/>
                  </a:lnTo>
                  <a:lnTo>
                    <a:pt x="756841" y="183138"/>
                  </a:lnTo>
                  <a:cubicBezTo>
                    <a:pt x="482344" y="457635"/>
                    <a:pt x="299475" y="823760"/>
                    <a:pt x="258046" y="1231698"/>
                  </a:cubicBezTo>
                  <a:lnTo>
                    <a:pt x="257906" y="1234469"/>
                  </a:lnTo>
                  <a:lnTo>
                    <a:pt x="0" y="1234469"/>
                  </a:lnTo>
                  <a:lnTo>
                    <a:pt x="28755" y="1046059"/>
                  </a:lnTo>
                  <a:cubicBezTo>
                    <a:pt x="109669" y="650641"/>
                    <a:pt x="305848" y="297210"/>
                    <a:pt x="580652" y="22405"/>
                  </a:cubicBezTo>
                  <a:lnTo>
                    <a:pt x="605304" y="0"/>
                  </a:lnTo>
                  <a:close/>
                </a:path>
              </a:pathLst>
            </a:custGeom>
            <a:solidFill>
              <a:srgbClr val="1BA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شكل حر 74"/>
            <p:cNvSpPr/>
            <p:nvPr/>
          </p:nvSpPr>
          <p:spPr>
            <a:xfrm>
              <a:off x="2901394" y="1656918"/>
              <a:ext cx="1710139" cy="2063530"/>
            </a:xfrm>
            <a:custGeom>
              <a:avLst/>
              <a:gdLst>
                <a:gd name="connsiteX0" fmla="*/ 881078 w 1710139"/>
                <a:gd name="connsiteY0" fmla="*/ 0 h 2063530"/>
                <a:gd name="connsiteX1" fmla="*/ 1710139 w 1710139"/>
                <a:gd name="connsiteY1" fmla="*/ 829061 h 2063530"/>
                <a:gd name="connsiteX2" fmla="*/ 1685487 w 1710139"/>
                <a:gd name="connsiteY2" fmla="*/ 851466 h 2063530"/>
                <a:gd name="connsiteX3" fmla="*/ 1133590 w 1710139"/>
                <a:gd name="connsiteY3" fmla="*/ 1875120 h 2063530"/>
                <a:gd name="connsiteX4" fmla="*/ 1104835 w 1710139"/>
                <a:gd name="connsiteY4" fmla="*/ 2063530 h 2063530"/>
                <a:gd name="connsiteX5" fmla="*/ 0 w 1710139"/>
                <a:gd name="connsiteY5" fmla="*/ 2063530 h 2063530"/>
                <a:gd name="connsiteX6" fmla="*/ 1250 w 1710139"/>
                <a:gd name="connsiteY6" fmla="*/ 2014082 h 2063530"/>
                <a:gd name="connsiteX7" fmla="*/ 710600 w 1710139"/>
                <a:gd name="connsiteY7" fmla="*/ 187572 h 2063530"/>
                <a:gd name="connsiteX8" fmla="*/ 881078 w 1710139"/>
                <a:gd name="connsiteY8" fmla="*/ 0 h 206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139" h="2063530">
                  <a:moveTo>
                    <a:pt x="881078" y="0"/>
                  </a:moveTo>
                  <a:lnTo>
                    <a:pt x="1710139" y="829061"/>
                  </a:lnTo>
                  <a:lnTo>
                    <a:pt x="1685487" y="851466"/>
                  </a:lnTo>
                  <a:cubicBezTo>
                    <a:pt x="1410683" y="1126271"/>
                    <a:pt x="1214504" y="1479702"/>
                    <a:pt x="1133590" y="1875120"/>
                  </a:cubicBezTo>
                  <a:lnTo>
                    <a:pt x="1104835" y="2063530"/>
                  </a:lnTo>
                  <a:lnTo>
                    <a:pt x="0" y="2063530"/>
                  </a:lnTo>
                  <a:lnTo>
                    <a:pt x="1250" y="2014082"/>
                  </a:lnTo>
                  <a:cubicBezTo>
                    <a:pt x="36340" y="1321839"/>
                    <a:pt x="296750" y="689043"/>
                    <a:pt x="710600" y="187572"/>
                  </a:cubicBezTo>
                  <a:lnTo>
                    <a:pt x="881078" y="0"/>
                  </a:lnTo>
                  <a:close/>
                </a:path>
              </a:pathLst>
            </a:custGeom>
            <a:solidFill>
              <a:srgbClr val="2DB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ربع نص 108"/>
            <p:cNvSpPr txBox="1"/>
            <p:nvPr/>
          </p:nvSpPr>
          <p:spPr>
            <a:xfrm>
              <a:off x="3103725" y="2367202"/>
              <a:ext cx="1036569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سؤال</a:t>
              </a:r>
              <a:endPara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  <p:sp>
          <p:nvSpPr>
            <p:cNvPr id="110" name="مستطيل 109"/>
            <p:cNvSpPr/>
            <p:nvPr/>
          </p:nvSpPr>
          <p:spPr>
            <a:xfrm>
              <a:off x="3154290" y="2758088"/>
              <a:ext cx="98184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ربع نص 110"/>
            <p:cNvSpPr txBox="1"/>
            <p:nvPr/>
          </p:nvSpPr>
          <p:spPr>
            <a:xfrm>
              <a:off x="2922418" y="2803394"/>
              <a:ext cx="1222553" cy="10464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2</a:t>
              </a:r>
              <a:endParaRPr kumimoji="0" lang="ar-DZ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</p:grpSp>
      <p:grpSp>
        <p:nvGrpSpPr>
          <p:cNvPr id="129" name="مجموعة 128"/>
          <p:cNvGrpSpPr/>
          <p:nvPr/>
        </p:nvGrpSpPr>
        <p:grpSpPr>
          <a:xfrm>
            <a:off x="2915882" y="1389318"/>
            <a:ext cx="1546283" cy="1389335"/>
            <a:chOff x="3887843" y="709424"/>
            <a:chExt cx="2061710" cy="1852446"/>
          </a:xfrm>
        </p:grpSpPr>
        <p:sp>
          <p:nvSpPr>
            <p:cNvPr id="87" name="مثلث متساوي الساقين 86"/>
            <p:cNvSpPr/>
            <p:nvPr/>
          </p:nvSpPr>
          <p:spPr>
            <a:xfrm rot="9811626">
              <a:off x="5312505" y="2212873"/>
              <a:ext cx="305591" cy="348997"/>
            </a:xfrm>
            <a:prstGeom prst="triangle">
              <a:avLst/>
            </a:prstGeom>
            <a:solidFill>
              <a:srgbClr val="063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شكل حر 83"/>
            <p:cNvSpPr/>
            <p:nvPr/>
          </p:nvSpPr>
          <p:spPr>
            <a:xfrm>
              <a:off x="4720030" y="1912487"/>
              <a:ext cx="1229523" cy="636806"/>
            </a:xfrm>
            <a:custGeom>
              <a:avLst/>
              <a:gdLst>
                <a:gd name="connsiteX0" fmla="*/ 1229523 w 1229523"/>
                <a:gd name="connsiteY0" fmla="*/ 0 h 636806"/>
                <a:gd name="connsiteX1" fmla="*/ 1229523 w 1229523"/>
                <a:gd name="connsiteY1" fmla="*/ 244522 h 636806"/>
                <a:gd name="connsiteX2" fmla="*/ 1091599 w 1229523"/>
                <a:gd name="connsiteY2" fmla="*/ 251486 h 636806"/>
                <a:gd name="connsiteX3" fmla="*/ 299600 w 1229523"/>
                <a:gd name="connsiteY3" fmla="*/ 538599 h 636806"/>
                <a:gd name="connsiteX4" fmla="*/ 168271 w 1229523"/>
                <a:gd name="connsiteY4" fmla="*/ 636806 h 636806"/>
                <a:gd name="connsiteX5" fmla="*/ 0 w 1229523"/>
                <a:gd name="connsiteY5" fmla="*/ 468534 h 636806"/>
                <a:gd name="connsiteX6" fmla="*/ 10636 w 1229523"/>
                <a:gd name="connsiteY6" fmla="*/ 458867 h 636806"/>
                <a:gd name="connsiteX7" fmla="*/ 1091543 w 1229523"/>
                <a:gd name="connsiteY7" fmla="*/ 6968 h 636806"/>
                <a:gd name="connsiteX8" fmla="*/ 1229523 w 1229523"/>
                <a:gd name="connsiteY8" fmla="*/ 0 h 63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523" h="636806">
                  <a:moveTo>
                    <a:pt x="1229523" y="0"/>
                  </a:moveTo>
                  <a:lnTo>
                    <a:pt x="1229523" y="244522"/>
                  </a:lnTo>
                  <a:lnTo>
                    <a:pt x="1091599" y="251486"/>
                  </a:lnTo>
                  <a:cubicBezTo>
                    <a:pt x="800215" y="281078"/>
                    <a:pt x="530164" y="382833"/>
                    <a:pt x="299600" y="538599"/>
                  </a:cubicBezTo>
                  <a:lnTo>
                    <a:pt x="168271" y="636806"/>
                  </a:lnTo>
                  <a:lnTo>
                    <a:pt x="0" y="468534"/>
                  </a:lnTo>
                  <a:lnTo>
                    <a:pt x="10636" y="458867"/>
                  </a:lnTo>
                  <a:cubicBezTo>
                    <a:pt x="310632" y="211288"/>
                    <a:pt x="683147" y="48442"/>
                    <a:pt x="1091543" y="6968"/>
                  </a:cubicBezTo>
                  <a:lnTo>
                    <a:pt x="1229523" y="0"/>
                  </a:lnTo>
                  <a:close/>
                </a:path>
              </a:pathLst>
            </a:custGeom>
            <a:solidFill>
              <a:srgbClr val="063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شكل حر 76"/>
            <p:cNvSpPr/>
            <p:nvPr/>
          </p:nvSpPr>
          <p:spPr>
            <a:xfrm>
              <a:off x="3887843" y="709424"/>
              <a:ext cx="2061710" cy="1677947"/>
            </a:xfrm>
            <a:custGeom>
              <a:avLst/>
              <a:gdLst>
                <a:gd name="connsiteX0" fmla="*/ 2061710 w 2061710"/>
                <a:gd name="connsiteY0" fmla="*/ 0 h 1677947"/>
                <a:gd name="connsiteX1" fmla="*/ 2061710 w 2061710"/>
                <a:gd name="connsiteY1" fmla="*/ 1209413 h 1677947"/>
                <a:gd name="connsiteX2" fmla="*/ 1923730 w 2061710"/>
                <a:gd name="connsiteY2" fmla="*/ 1216381 h 1677947"/>
                <a:gd name="connsiteX3" fmla="*/ 842823 w 2061710"/>
                <a:gd name="connsiteY3" fmla="*/ 1668280 h 1677947"/>
                <a:gd name="connsiteX4" fmla="*/ 832187 w 2061710"/>
                <a:gd name="connsiteY4" fmla="*/ 1677947 h 1677947"/>
                <a:gd name="connsiteX5" fmla="*/ 0 w 2061710"/>
                <a:gd name="connsiteY5" fmla="*/ 845761 h 1677947"/>
                <a:gd name="connsiteX6" fmla="*/ 147653 w 2061710"/>
                <a:gd name="connsiteY6" fmla="*/ 711564 h 1677947"/>
                <a:gd name="connsiteX7" fmla="*/ 1974163 w 2061710"/>
                <a:gd name="connsiteY7" fmla="*/ 2214 h 1677947"/>
                <a:gd name="connsiteX8" fmla="*/ 2061710 w 2061710"/>
                <a:gd name="connsiteY8" fmla="*/ 0 h 16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1710" h="1677947">
                  <a:moveTo>
                    <a:pt x="2061710" y="0"/>
                  </a:moveTo>
                  <a:lnTo>
                    <a:pt x="2061710" y="1209413"/>
                  </a:lnTo>
                  <a:lnTo>
                    <a:pt x="1923730" y="1216381"/>
                  </a:lnTo>
                  <a:cubicBezTo>
                    <a:pt x="1515334" y="1257855"/>
                    <a:pt x="1142819" y="1420701"/>
                    <a:pt x="842823" y="1668280"/>
                  </a:cubicBezTo>
                  <a:lnTo>
                    <a:pt x="832187" y="1677947"/>
                  </a:lnTo>
                  <a:lnTo>
                    <a:pt x="0" y="845761"/>
                  </a:lnTo>
                  <a:lnTo>
                    <a:pt x="147653" y="711564"/>
                  </a:lnTo>
                  <a:cubicBezTo>
                    <a:pt x="649124" y="297714"/>
                    <a:pt x="1281920" y="37304"/>
                    <a:pt x="1974163" y="2214"/>
                  </a:cubicBezTo>
                  <a:lnTo>
                    <a:pt x="2061710" y="0"/>
                  </a:lnTo>
                  <a:close/>
                </a:path>
              </a:pathLst>
            </a:custGeom>
            <a:solidFill>
              <a:srgbClr val="0952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ربع نص 111"/>
            <p:cNvSpPr txBox="1"/>
            <p:nvPr/>
          </p:nvSpPr>
          <p:spPr>
            <a:xfrm>
              <a:off x="4591247" y="972587"/>
              <a:ext cx="1036569" cy="4924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سؤال</a:t>
              </a:r>
              <a:endPara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  <p:sp>
          <p:nvSpPr>
            <p:cNvPr id="113" name="مستطيل 112"/>
            <p:cNvSpPr/>
            <p:nvPr/>
          </p:nvSpPr>
          <p:spPr>
            <a:xfrm>
              <a:off x="4613028" y="1397001"/>
              <a:ext cx="98184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ربع نص 113"/>
            <p:cNvSpPr txBox="1"/>
            <p:nvPr/>
          </p:nvSpPr>
          <p:spPr>
            <a:xfrm>
              <a:off x="4530373" y="1330702"/>
              <a:ext cx="1036569" cy="1046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3</a:t>
              </a:r>
              <a:endParaRPr kumimoji="0" lang="ar-DZ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</p:grpSp>
      <p:grpSp>
        <p:nvGrpSpPr>
          <p:cNvPr id="130" name="مجموعة 129"/>
          <p:cNvGrpSpPr/>
          <p:nvPr/>
        </p:nvGrpSpPr>
        <p:grpSpPr>
          <a:xfrm>
            <a:off x="4572000" y="1389317"/>
            <a:ext cx="1544880" cy="1402704"/>
            <a:chOff x="6096000" y="709423"/>
            <a:chExt cx="2059840" cy="1870272"/>
          </a:xfrm>
        </p:grpSpPr>
        <p:sp>
          <p:nvSpPr>
            <p:cNvPr id="88" name="مثلث متساوي الساقين 87"/>
            <p:cNvSpPr/>
            <p:nvPr/>
          </p:nvSpPr>
          <p:spPr>
            <a:xfrm rot="12224413">
              <a:off x="6438456" y="2223456"/>
              <a:ext cx="305591" cy="348997"/>
            </a:xfrm>
            <a:prstGeom prst="triangle">
              <a:avLst/>
            </a:prstGeom>
            <a:solidFill>
              <a:srgbClr val="C11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شكل حر 82"/>
            <p:cNvSpPr/>
            <p:nvPr/>
          </p:nvSpPr>
          <p:spPr>
            <a:xfrm>
              <a:off x="6096000" y="1912910"/>
              <a:ext cx="1223667" cy="666785"/>
            </a:xfrm>
            <a:custGeom>
              <a:avLst/>
              <a:gdLst>
                <a:gd name="connsiteX0" fmla="*/ 0 w 1223667"/>
                <a:gd name="connsiteY0" fmla="*/ 0 h 666785"/>
                <a:gd name="connsiteX1" fmla="*/ 129609 w 1223667"/>
                <a:gd name="connsiteY1" fmla="*/ 6545 h 666785"/>
                <a:gd name="connsiteX2" fmla="*/ 1210516 w 1223667"/>
                <a:gd name="connsiteY2" fmla="*/ 458444 h 666785"/>
                <a:gd name="connsiteX3" fmla="*/ 1223667 w 1223667"/>
                <a:gd name="connsiteY3" fmla="*/ 470396 h 666785"/>
                <a:gd name="connsiteX4" fmla="*/ 1027277 w 1223667"/>
                <a:gd name="connsiteY4" fmla="*/ 666785 h 666785"/>
                <a:gd name="connsiteX5" fmla="*/ 995573 w 1223667"/>
                <a:gd name="connsiteY5" fmla="*/ 637971 h 666785"/>
                <a:gd name="connsiteX6" fmla="*/ 70119 w 1223667"/>
                <a:gd name="connsiteY6" fmla="*/ 251062 h 666785"/>
                <a:gd name="connsiteX7" fmla="*/ 0 w 1223667"/>
                <a:gd name="connsiteY7" fmla="*/ 247521 h 666785"/>
                <a:gd name="connsiteX8" fmla="*/ 0 w 1223667"/>
                <a:gd name="connsiteY8" fmla="*/ 0 h 6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667" h="666785">
                  <a:moveTo>
                    <a:pt x="0" y="0"/>
                  </a:moveTo>
                  <a:lnTo>
                    <a:pt x="129609" y="6545"/>
                  </a:lnTo>
                  <a:cubicBezTo>
                    <a:pt x="538005" y="48019"/>
                    <a:pt x="910520" y="210865"/>
                    <a:pt x="1210516" y="458444"/>
                  </a:cubicBezTo>
                  <a:lnTo>
                    <a:pt x="1223667" y="470396"/>
                  </a:lnTo>
                  <a:lnTo>
                    <a:pt x="1027277" y="666785"/>
                  </a:lnTo>
                  <a:lnTo>
                    <a:pt x="995573" y="637971"/>
                  </a:lnTo>
                  <a:cubicBezTo>
                    <a:pt x="738722" y="425998"/>
                    <a:pt x="419781" y="286572"/>
                    <a:pt x="70119" y="251062"/>
                  </a:cubicBezTo>
                  <a:lnTo>
                    <a:pt x="0" y="247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1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شكل حر 77"/>
            <p:cNvSpPr/>
            <p:nvPr/>
          </p:nvSpPr>
          <p:spPr>
            <a:xfrm>
              <a:off x="6096000" y="709423"/>
              <a:ext cx="2059840" cy="1680233"/>
            </a:xfrm>
            <a:custGeom>
              <a:avLst/>
              <a:gdLst>
                <a:gd name="connsiteX0" fmla="*/ 0 w 2059840"/>
                <a:gd name="connsiteY0" fmla="*/ 0 h 1680233"/>
                <a:gd name="connsiteX1" fmla="*/ 87548 w 2059840"/>
                <a:gd name="connsiteY1" fmla="*/ 2214 h 1680233"/>
                <a:gd name="connsiteX2" fmla="*/ 1914058 w 2059840"/>
                <a:gd name="connsiteY2" fmla="*/ 711564 h 1680233"/>
                <a:gd name="connsiteX3" fmla="*/ 2059840 w 2059840"/>
                <a:gd name="connsiteY3" fmla="*/ 844059 h 1680233"/>
                <a:gd name="connsiteX4" fmla="*/ 1223667 w 2059840"/>
                <a:gd name="connsiteY4" fmla="*/ 1680233 h 1680233"/>
                <a:gd name="connsiteX5" fmla="*/ 1210516 w 2059840"/>
                <a:gd name="connsiteY5" fmla="*/ 1668281 h 1680233"/>
                <a:gd name="connsiteX6" fmla="*/ 129609 w 2059840"/>
                <a:gd name="connsiteY6" fmla="*/ 1216382 h 1680233"/>
                <a:gd name="connsiteX7" fmla="*/ 0 w 2059840"/>
                <a:gd name="connsiteY7" fmla="*/ 1209837 h 1680233"/>
                <a:gd name="connsiteX8" fmla="*/ 0 w 2059840"/>
                <a:gd name="connsiteY8" fmla="*/ 0 h 168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9840" h="1680233">
                  <a:moveTo>
                    <a:pt x="0" y="0"/>
                  </a:moveTo>
                  <a:lnTo>
                    <a:pt x="87548" y="2214"/>
                  </a:lnTo>
                  <a:cubicBezTo>
                    <a:pt x="779791" y="37304"/>
                    <a:pt x="1412587" y="297714"/>
                    <a:pt x="1914058" y="711564"/>
                  </a:cubicBezTo>
                  <a:lnTo>
                    <a:pt x="2059840" y="844059"/>
                  </a:lnTo>
                  <a:lnTo>
                    <a:pt x="1223667" y="1680233"/>
                  </a:lnTo>
                  <a:lnTo>
                    <a:pt x="1210516" y="1668281"/>
                  </a:lnTo>
                  <a:cubicBezTo>
                    <a:pt x="910520" y="1420702"/>
                    <a:pt x="538005" y="1257856"/>
                    <a:pt x="129609" y="1216382"/>
                  </a:cubicBezTo>
                  <a:lnTo>
                    <a:pt x="0" y="1209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1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ربع نص 114"/>
            <p:cNvSpPr txBox="1"/>
            <p:nvPr/>
          </p:nvSpPr>
          <p:spPr>
            <a:xfrm>
              <a:off x="6291587" y="897744"/>
              <a:ext cx="1036569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سؤال</a:t>
              </a:r>
              <a:endPara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  <p:sp>
          <p:nvSpPr>
            <p:cNvPr id="116" name="مستطيل 115"/>
            <p:cNvSpPr/>
            <p:nvPr/>
          </p:nvSpPr>
          <p:spPr>
            <a:xfrm>
              <a:off x="6342151" y="1288630"/>
              <a:ext cx="98184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ربع نص 116"/>
            <p:cNvSpPr txBox="1"/>
            <p:nvPr/>
          </p:nvSpPr>
          <p:spPr>
            <a:xfrm>
              <a:off x="6181607" y="1254127"/>
              <a:ext cx="1147585" cy="10464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4</a:t>
              </a:r>
              <a:endParaRPr kumimoji="0" lang="ar-DZ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</p:grpSp>
      <p:grpSp>
        <p:nvGrpSpPr>
          <p:cNvPr id="131" name="مجموعة 130"/>
          <p:cNvGrpSpPr/>
          <p:nvPr/>
        </p:nvGrpSpPr>
        <p:grpSpPr>
          <a:xfrm>
            <a:off x="5422663" y="2098534"/>
            <a:ext cx="1435460" cy="1691450"/>
            <a:chOff x="7230217" y="1655046"/>
            <a:chExt cx="1913946" cy="2255266"/>
          </a:xfrm>
        </p:grpSpPr>
        <p:sp>
          <p:nvSpPr>
            <p:cNvPr id="89" name="مثلث متساوي الساقين 88"/>
            <p:cNvSpPr/>
            <p:nvPr/>
          </p:nvSpPr>
          <p:spPr>
            <a:xfrm rot="14733667">
              <a:off x="7290289" y="3059840"/>
              <a:ext cx="305591" cy="348997"/>
            </a:xfrm>
            <a:prstGeom prst="triangle">
              <a:avLst/>
            </a:prstGeom>
            <a:solidFill>
              <a:srgbClr val="D6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شكل حر 80"/>
            <p:cNvSpPr/>
            <p:nvPr/>
          </p:nvSpPr>
          <p:spPr>
            <a:xfrm>
              <a:off x="7230217" y="2481916"/>
              <a:ext cx="800736" cy="1232182"/>
            </a:xfrm>
            <a:custGeom>
              <a:avLst/>
              <a:gdLst>
                <a:gd name="connsiteX0" fmla="*/ 197948 w 800736"/>
                <a:gd name="connsiteY0" fmla="*/ 0 h 1232182"/>
                <a:gd name="connsiteX1" fmla="*/ 220084 w 800736"/>
                <a:gd name="connsiteY1" fmla="*/ 20118 h 1232182"/>
                <a:gd name="connsiteX2" fmla="*/ 771981 w 800736"/>
                <a:gd name="connsiteY2" fmla="*/ 1043772 h 1232182"/>
                <a:gd name="connsiteX3" fmla="*/ 800736 w 800736"/>
                <a:gd name="connsiteY3" fmla="*/ 1232182 h 1232182"/>
                <a:gd name="connsiteX4" fmla="*/ 483397 w 800736"/>
                <a:gd name="connsiteY4" fmla="*/ 1232182 h 1232182"/>
                <a:gd name="connsiteX5" fmla="*/ 483257 w 800736"/>
                <a:gd name="connsiteY5" fmla="*/ 1229411 h 1232182"/>
                <a:gd name="connsiteX6" fmla="*/ 96348 w 800736"/>
                <a:gd name="connsiteY6" fmla="*/ 303957 h 1232182"/>
                <a:gd name="connsiteX7" fmla="*/ 0 w 800736"/>
                <a:gd name="connsiteY7" fmla="*/ 197947 h 1232182"/>
                <a:gd name="connsiteX8" fmla="*/ 197948 w 800736"/>
                <a:gd name="connsiteY8" fmla="*/ 0 h 123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736" h="1232182">
                  <a:moveTo>
                    <a:pt x="197948" y="0"/>
                  </a:moveTo>
                  <a:lnTo>
                    <a:pt x="220084" y="20118"/>
                  </a:lnTo>
                  <a:cubicBezTo>
                    <a:pt x="494889" y="294923"/>
                    <a:pt x="691068" y="648354"/>
                    <a:pt x="771981" y="1043772"/>
                  </a:cubicBezTo>
                  <a:lnTo>
                    <a:pt x="800736" y="1232182"/>
                  </a:lnTo>
                  <a:lnTo>
                    <a:pt x="483397" y="1232182"/>
                  </a:lnTo>
                  <a:lnTo>
                    <a:pt x="483257" y="1229411"/>
                  </a:lnTo>
                  <a:cubicBezTo>
                    <a:pt x="447747" y="879750"/>
                    <a:pt x="308321" y="560809"/>
                    <a:pt x="96348" y="303957"/>
                  </a:cubicBezTo>
                  <a:lnTo>
                    <a:pt x="0" y="197947"/>
                  </a:lnTo>
                  <a:lnTo>
                    <a:pt x="197948" y="0"/>
                  </a:lnTo>
                  <a:close/>
                </a:path>
              </a:pathLst>
            </a:custGeom>
            <a:solidFill>
              <a:srgbClr val="D6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شكل حر 75"/>
            <p:cNvSpPr/>
            <p:nvPr/>
          </p:nvSpPr>
          <p:spPr>
            <a:xfrm>
              <a:off x="7428165" y="1655046"/>
              <a:ext cx="1715998" cy="2065402"/>
            </a:xfrm>
            <a:custGeom>
              <a:avLst/>
              <a:gdLst>
                <a:gd name="connsiteX0" fmla="*/ 833220 w 1715998"/>
                <a:gd name="connsiteY0" fmla="*/ 0 h 2065402"/>
                <a:gd name="connsiteX1" fmla="*/ 1005398 w 1715998"/>
                <a:gd name="connsiteY1" fmla="*/ 189444 h 2065402"/>
                <a:gd name="connsiteX2" fmla="*/ 1714748 w 1715998"/>
                <a:gd name="connsiteY2" fmla="*/ 2015954 h 2065402"/>
                <a:gd name="connsiteX3" fmla="*/ 1715998 w 1715998"/>
                <a:gd name="connsiteY3" fmla="*/ 2065402 h 2065402"/>
                <a:gd name="connsiteX4" fmla="*/ 602788 w 1715998"/>
                <a:gd name="connsiteY4" fmla="*/ 2065402 h 2065402"/>
                <a:gd name="connsiteX5" fmla="*/ 574033 w 1715998"/>
                <a:gd name="connsiteY5" fmla="*/ 1876992 h 2065402"/>
                <a:gd name="connsiteX6" fmla="*/ 22136 w 1715998"/>
                <a:gd name="connsiteY6" fmla="*/ 853338 h 2065402"/>
                <a:gd name="connsiteX7" fmla="*/ 0 w 1715998"/>
                <a:gd name="connsiteY7" fmla="*/ 833220 h 2065402"/>
                <a:gd name="connsiteX8" fmla="*/ 833220 w 1715998"/>
                <a:gd name="connsiteY8" fmla="*/ 0 h 206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998" h="2065402">
                  <a:moveTo>
                    <a:pt x="833220" y="0"/>
                  </a:moveTo>
                  <a:lnTo>
                    <a:pt x="1005398" y="189444"/>
                  </a:lnTo>
                  <a:cubicBezTo>
                    <a:pt x="1419248" y="690915"/>
                    <a:pt x="1679658" y="1323711"/>
                    <a:pt x="1714748" y="2015954"/>
                  </a:cubicBezTo>
                  <a:lnTo>
                    <a:pt x="1715998" y="2065402"/>
                  </a:lnTo>
                  <a:lnTo>
                    <a:pt x="602788" y="2065402"/>
                  </a:lnTo>
                  <a:lnTo>
                    <a:pt x="574033" y="1876992"/>
                  </a:lnTo>
                  <a:cubicBezTo>
                    <a:pt x="493120" y="1481574"/>
                    <a:pt x="296941" y="1128143"/>
                    <a:pt x="22136" y="853338"/>
                  </a:cubicBezTo>
                  <a:lnTo>
                    <a:pt x="0" y="833220"/>
                  </a:lnTo>
                  <a:lnTo>
                    <a:pt x="833220" y="0"/>
                  </a:lnTo>
                  <a:close/>
                </a:path>
              </a:pathLst>
            </a:custGeom>
            <a:solidFill>
              <a:srgbClr val="E84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ربع نص 117"/>
            <p:cNvSpPr txBox="1"/>
            <p:nvPr/>
          </p:nvSpPr>
          <p:spPr>
            <a:xfrm>
              <a:off x="7652381" y="2204702"/>
              <a:ext cx="1036569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سؤال</a:t>
              </a:r>
              <a:endPara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  <p:sp>
          <p:nvSpPr>
            <p:cNvPr id="119" name="مستطيل 118"/>
            <p:cNvSpPr/>
            <p:nvPr/>
          </p:nvSpPr>
          <p:spPr>
            <a:xfrm>
              <a:off x="7702946" y="2595588"/>
              <a:ext cx="98184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ربع نص 119"/>
            <p:cNvSpPr txBox="1"/>
            <p:nvPr/>
          </p:nvSpPr>
          <p:spPr>
            <a:xfrm>
              <a:off x="7731746" y="2863872"/>
              <a:ext cx="1168129" cy="10464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5</a:t>
              </a:r>
              <a:endParaRPr kumimoji="0" lang="ar-DZ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</p:grpSp>
      <p:grpSp>
        <p:nvGrpSpPr>
          <p:cNvPr id="133" name="مجموعة 132"/>
          <p:cNvGrpSpPr/>
          <p:nvPr/>
        </p:nvGrpSpPr>
        <p:grpSpPr>
          <a:xfrm>
            <a:off x="5478474" y="3757423"/>
            <a:ext cx="1381093" cy="1968962"/>
            <a:chOff x="7304632" y="3866897"/>
            <a:chExt cx="1841457" cy="2625283"/>
          </a:xfrm>
        </p:grpSpPr>
        <p:sp>
          <p:nvSpPr>
            <p:cNvPr id="90" name="مثلث متساوي الساقين 89"/>
            <p:cNvSpPr/>
            <p:nvPr/>
          </p:nvSpPr>
          <p:spPr>
            <a:xfrm rot="17825929">
              <a:off x="7326335" y="4298372"/>
              <a:ext cx="305591" cy="34899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شكل حر 78"/>
            <p:cNvSpPr/>
            <p:nvPr/>
          </p:nvSpPr>
          <p:spPr>
            <a:xfrm>
              <a:off x="7328155" y="3866897"/>
              <a:ext cx="715179" cy="1371759"/>
            </a:xfrm>
            <a:custGeom>
              <a:avLst/>
              <a:gdLst>
                <a:gd name="connsiteX0" fmla="*/ 392854 w 715179"/>
                <a:gd name="connsiteY0" fmla="*/ 0 h 1371759"/>
                <a:gd name="connsiteX1" fmla="*/ 711483 w 715179"/>
                <a:gd name="connsiteY1" fmla="*/ 0 h 1371759"/>
                <a:gd name="connsiteX2" fmla="*/ 715179 w 715179"/>
                <a:gd name="connsiteY2" fmla="*/ 73197 h 1371759"/>
                <a:gd name="connsiteX3" fmla="*/ 252826 w 715179"/>
                <a:gd name="connsiteY3" fmla="*/ 1361122 h 1371759"/>
                <a:gd name="connsiteX4" fmla="*/ 243159 w 715179"/>
                <a:gd name="connsiteY4" fmla="*/ 1371759 h 1371759"/>
                <a:gd name="connsiteX5" fmla="*/ 0 w 715179"/>
                <a:gd name="connsiteY5" fmla="*/ 1128600 h 1371759"/>
                <a:gd name="connsiteX6" fmla="*/ 98206 w 715179"/>
                <a:gd name="connsiteY6" fmla="*/ 997270 h 1371759"/>
                <a:gd name="connsiteX7" fmla="*/ 394269 w 715179"/>
                <a:gd name="connsiteY7" fmla="*/ 28026 h 1371759"/>
                <a:gd name="connsiteX8" fmla="*/ 392854 w 715179"/>
                <a:gd name="connsiteY8" fmla="*/ 0 h 137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179" h="1371759">
                  <a:moveTo>
                    <a:pt x="392854" y="0"/>
                  </a:moveTo>
                  <a:lnTo>
                    <a:pt x="711483" y="0"/>
                  </a:lnTo>
                  <a:lnTo>
                    <a:pt x="715179" y="73197"/>
                  </a:lnTo>
                  <a:cubicBezTo>
                    <a:pt x="715179" y="562425"/>
                    <a:pt x="541668" y="1011127"/>
                    <a:pt x="252826" y="1361122"/>
                  </a:cubicBezTo>
                  <a:lnTo>
                    <a:pt x="243159" y="1371759"/>
                  </a:lnTo>
                  <a:lnTo>
                    <a:pt x="0" y="1128600"/>
                  </a:lnTo>
                  <a:lnTo>
                    <a:pt x="98206" y="997270"/>
                  </a:lnTo>
                  <a:cubicBezTo>
                    <a:pt x="285125" y="720594"/>
                    <a:pt x="394269" y="387056"/>
                    <a:pt x="394269" y="28026"/>
                  </a:cubicBezTo>
                  <a:lnTo>
                    <a:pt x="392854" y="0"/>
                  </a:lnTo>
                  <a:close/>
                </a:path>
              </a:pathLst>
            </a:cu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شكل حر 71"/>
            <p:cNvSpPr/>
            <p:nvPr/>
          </p:nvSpPr>
          <p:spPr>
            <a:xfrm>
              <a:off x="7571314" y="3866897"/>
              <a:ext cx="1574775" cy="2099811"/>
            </a:xfrm>
            <a:custGeom>
              <a:avLst/>
              <a:gdLst>
                <a:gd name="connsiteX0" fmla="*/ 468324 w 1574775"/>
                <a:gd name="connsiteY0" fmla="*/ 0 h 2099811"/>
                <a:gd name="connsiteX1" fmla="*/ 1574775 w 1574775"/>
                <a:gd name="connsiteY1" fmla="*/ 0 h 2099811"/>
                <a:gd name="connsiteX2" fmla="*/ 1571598 w 1574775"/>
                <a:gd name="connsiteY2" fmla="*/ 125647 h 2099811"/>
                <a:gd name="connsiteX3" fmla="*/ 862248 w 1574775"/>
                <a:gd name="connsiteY3" fmla="*/ 1952157 h 2099811"/>
                <a:gd name="connsiteX4" fmla="*/ 728052 w 1574775"/>
                <a:gd name="connsiteY4" fmla="*/ 2099811 h 2099811"/>
                <a:gd name="connsiteX5" fmla="*/ 0 w 1574775"/>
                <a:gd name="connsiteY5" fmla="*/ 1371759 h 2099811"/>
                <a:gd name="connsiteX6" fmla="*/ 9667 w 1574775"/>
                <a:gd name="connsiteY6" fmla="*/ 1361122 h 2099811"/>
                <a:gd name="connsiteX7" fmla="*/ 472020 w 1574775"/>
                <a:gd name="connsiteY7" fmla="*/ 73197 h 2099811"/>
                <a:gd name="connsiteX8" fmla="*/ 468324 w 1574775"/>
                <a:gd name="connsiteY8" fmla="*/ 0 h 209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775" h="2099811">
                  <a:moveTo>
                    <a:pt x="468324" y="0"/>
                  </a:moveTo>
                  <a:lnTo>
                    <a:pt x="1574775" y="0"/>
                  </a:lnTo>
                  <a:lnTo>
                    <a:pt x="1571598" y="125647"/>
                  </a:lnTo>
                  <a:cubicBezTo>
                    <a:pt x="1536508" y="817890"/>
                    <a:pt x="1276098" y="1450686"/>
                    <a:pt x="862248" y="1952157"/>
                  </a:cubicBezTo>
                  <a:lnTo>
                    <a:pt x="728052" y="2099811"/>
                  </a:lnTo>
                  <a:lnTo>
                    <a:pt x="0" y="1371759"/>
                  </a:lnTo>
                  <a:lnTo>
                    <a:pt x="9667" y="1361122"/>
                  </a:lnTo>
                  <a:cubicBezTo>
                    <a:pt x="298509" y="1011127"/>
                    <a:pt x="472020" y="562425"/>
                    <a:pt x="472020" y="73197"/>
                  </a:cubicBezTo>
                  <a:lnTo>
                    <a:pt x="46832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ربع نص 120"/>
            <p:cNvSpPr txBox="1"/>
            <p:nvPr/>
          </p:nvSpPr>
          <p:spPr>
            <a:xfrm>
              <a:off x="7945312" y="4136506"/>
              <a:ext cx="1036569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وصلنا</a:t>
              </a:r>
              <a:endParaRPr kumimoji="0" lang="ar-D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  <p:sp>
          <p:nvSpPr>
            <p:cNvPr id="122" name="مستطيل 121"/>
            <p:cNvSpPr/>
            <p:nvPr/>
          </p:nvSpPr>
          <p:spPr>
            <a:xfrm>
              <a:off x="7995877" y="4527393"/>
              <a:ext cx="98184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DZ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ربع نص 122"/>
            <p:cNvSpPr txBox="1"/>
            <p:nvPr/>
          </p:nvSpPr>
          <p:spPr>
            <a:xfrm>
              <a:off x="7743659" y="4522409"/>
              <a:ext cx="1129734" cy="19697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Amiri" panose="00000500000000000000" pitchFamily="2" charset="-78"/>
                </a:rPr>
                <a:t>06</a:t>
              </a:r>
              <a:endParaRPr kumimoji="0" lang="ar-DZ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miri" panose="00000500000000000000" pitchFamily="2" charset="-78"/>
              </a:endParaRPr>
            </a:p>
          </p:txBody>
        </p:sp>
      </p:grpSp>
      <p:sp>
        <p:nvSpPr>
          <p:cNvPr id="134" name="مربع نص 133"/>
          <p:cNvSpPr txBox="1"/>
          <p:nvPr/>
        </p:nvSpPr>
        <p:spPr>
          <a:xfrm>
            <a:off x="2597486" y="5282466"/>
            <a:ext cx="36318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rial" panose="020B0604020202020204" pitchFamily="34" charset="0"/>
              </a:rPr>
              <a:t>قدم الموقف التالي : </a:t>
            </a:r>
          </a:p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rial" panose="020B0604020202020204" pitchFamily="34" charset="0"/>
              </a:rPr>
              <a:t>في الانتخابات البلدية لمدينة ما صوت 26 ٪ من المسجلين البالغ عددهم 1602 شخصاً </a:t>
            </a:r>
          </a:p>
        </p:txBody>
      </p:sp>
      <p:sp>
        <p:nvSpPr>
          <p:cNvPr id="2" name="سحابة 1">
            <a:extLst>
              <a:ext uri="{FF2B5EF4-FFF2-40B4-BE49-F238E27FC236}">
                <a16:creationId xmlns:a16="http://schemas.microsoft.com/office/drawing/2014/main" id="{63AA98BE-C4CE-E18D-6D4D-0B02912BA03B}"/>
              </a:ext>
            </a:extLst>
          </p:cNvPr>
          <p:cNvSpPr/>
          <p:nvPr/>
        </p:nvSpPr>
        <p:spPr>
          <a:xfrm>
            <a:off x="899593" y="237448"/>
            <a:ext cx="2785122" cy="10672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ar-SA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ما العدد الذي يقترب من 1602 ويقبل القسمة على 4 ؟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5ED9B0EB-A99E-30DA-863D-6461A59158B8}"/>
              </a:ext>
            </a:extLst>
          </p:cNvPr>
          <p:cNvSpPr/>
          <p:nvPr/>
        </p:nvSpPr>
        <p:spPr>
          <a:xfrm>
            <a:off x="5958984" y="260576"/>
            <a:ext cx="2439954" cy="10672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كيف تستطيع أن تقدر عدد الأشخاص اللين صوتوا تقريباً ؟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5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2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10.xml><?xml version="1.0" encoding="utf-8"?>
<a:theme xmlns:a="http://schemas.openxmlformats.org/drawingml/2006/main" name="1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ظل قوي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11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ظل قوي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YRGCBB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1B57"/>
      </a:accent1>
      <a:accent2>
        <a:srgbClr val="FFBD00"/>
      </a:accent2>
      <a:accent3>
        <a:srgbClr val="FF005B"/>
      </a:accent3>
      <a:accent4>
        <a:srgbClr val="00EEB3"/>
      </a:accent4>
      <a:accent5>
        <a:srgbClr val="00C5D6"/>
      </a:accent5>
      <a:accent6>
        <a:srgbClr val="236D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University Introduction Presentation Template www.googleslides.o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1068</Words>
  <Application>Microsoft Office PowerPoint</Application>
  <PresentationFormat>عرض على الشاشة (4:3)</PresentationFormat>
  <Paragraphs>392</Paragraphs>
  <Slides>30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13</vt:i4>
      </vt:variant>
      <vt:variant>
        <vt:lpstr>عناوين الشرائح</vt:lpstr>
      </vt:variant>
      <vt:variant>
        <vt:i4>30</vt:i4>
      </vt:variant>
    </vt:vector>
  </HeadingPairs>
  <TitlesOfParts>
    <vt:vector size="59" baseType="lpstr">
      <vt:lpstr>Arial Unicode MS</vt:lpstr>
      <vt:lpstr>Aljazeera</vt:lpstr>
      <vt:lpstr>Al-QuranAlKareem</vt:lpstr>
      <vt:lpstr>Arial</vt:lpstr>
      <vt:lpstr>Berlin Sans FB Demi</vt:lpstr>
      <vt:lpstr>Calibri</vt:lpstr>
      <vt:lpstr>Calibri Light</vt:lpstr>
      <vt:lpstr>Century Gothic</vt:lpstr>
      <vt:lpstr>Constantia</vt:lpstr>
      <vt:lpstr>Dima Sogand new</vt:lpstr>
      <vt:lpstr>Khayal</vt:lpstr>
      <vt:lpstr>Symbol</vt:lpstr>
      <vt:lpstr>Times New Roman</vt:lpstr>
      <vt:lpstr>Traditional Arabic</vt:lpstr>
      <vt:lpstr>Trebuchet MS</vt:lpstr>
      <vt:lpstr>Wingdings 2</vt:lpstr>
      <vt:lpstr>2_مسلك بخاري</vt:lpstr>
      <vt:lpstr>16_سمة Office</vt:lpstr>
      <vt:lpstr>7_مسلك بخاري</vt:lpstr>
      <vt:lpstr>1_تصميم افتراضي</vt:lpstr>
      <vt:lpstr>2_تصميم افتراضي</vt:lpstr>
      <vt:lpstr>3_تصميم افتراضي</vt:lpstr>
      <vt:lpstr>2_نسق Office</vt:lpstr>
      <vt:lpstr>2_Office Theme</vt:lpstr>
      <vt:lpstr>University Introduction Presentation Template www.googleslides.org</vt:lpstr>
      <vt:lpstr>1_مسلك بخاري</vt:lpstr>
      <vt:lpstr>6_نسق Office</vt:lpstr>
      <vt:lpstr>7_نسق Office</vt:lpstr>
      <vt:lpstr>7_سمة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لا احد</dc:creator>
  <cp:lastModifiedBy>DELL</cp:lastModifiedBy>
  <cp:revision>381</cp:revision>
  <dcterms:created xsi:type="dcterms:W3CDTF">2019-08-30T04:36:53Z</dcterms:created>
  <dcterms:modified xsi:type="dcterms:W3CDTF">2023-11-24T19:34:32Z</dcterms:modified>
</cp:coreProperties>
</file>