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6" r:id="rId10"/>
    <p:sldId id="267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80" r:id="rId20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846A4CC0-F0A4-443F-BE56-BB69DFE53F53}" type="datetimeFigureOut">
              <a:rPr lang="ar-SA" smtClean="0"/>
              <a:t>19/01/40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1B40FED3-159A-4AFB-84E0-5CC64FC6652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679469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14BAC93-00CE-43F3-A175-7C42E0003C01}" type="slidenum">
              <a:rPr lang="ar-EG" smtClean="0"/>
              <a:pPr>
                <a:defRPr/>
              </a:pPr>
              <a:t>5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9507621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14BAC93-00CE-43F3-A175-7C42E0003C01}" type="slidenum">
              <a:rPr lang="ar-EG" smtClean="0"/>
              <a:pPr>
                <a:defRPr/>
              </a:pPr>
              <a:t>7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5061245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14BAC93-00CE-43F3-A175-7C42E0003C01}" type="slidenum">
              <a:rPr lang="ar-EG" smtClean="0"/>
              <a:pPr>
                <a:defRPr/>
              </a:pPr>
              <a:t>9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6205824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14BAC93-00CE-43F3-A175-7C42E0003C01}" type="slidenum">
              <a:rPr lang="ar-EG" smtClean="0"/>
              <a:pPr>
                <a:defRPr/>
              </a:pPr>
              <a:t>11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6100527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E6F21-61C8-41D1-8370-D8EDE0E81C05}" type="datetimeFigureOut">
              <a:rPr lang="ar-SA" smtClean="0"/>
              <a:t>19/01/40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77D2E-CD06-490B-B686-388B089A67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88184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E6F21-61C8-41D1-8370-D8EDE0E81C05}" type="datetimeFigureOut">
              <a:rPr lang="ar-SA" smtClean="0"/>
              <a:t>19/01/40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77D2E-CD06-490B-B686-388B089A67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679170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E6F21-61C8-41D1-8370-D8EDE0E81C05}" type="datetimeFigureOut">
              <a:rPr lang="ar-SA" smtClean="0"/>
              <a:t>19/01/40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77D2E-CD06-490B-B686-388B089A67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25435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E6F21-61C8-41D1-8370-D8EDE0E81C05}" type="datetimeFigureOut">
              <a:rPr lang="ar-SA" smtClean="0"/>
              <a:t>19/01/40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77D2E-CD06-490B-B686-388B089A67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31998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E6F21-61C8-41D1-8370-D8EDE0E81C05}" type="datetimeFigureOut">
              <a:rPr lang="ar-SA" smtClean="0"/>
              <a:t>19/01/40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77D2E-CD06-490B-B686-388B089A67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43300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E6F21-61C8-41D1-8370-D8EDE0E81C05}" type="datetimeFigureOut">
              <a:rPr lang="ar-SA" smtClean="0"/>
              <a:t>19/01/40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77D2E-CD06-490B-B686-388B089A67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23580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E6F21-61C8-41D1-8370-D8EDE0E81C05}" type="datetimeFigureOut">
              <a:rPr lang="ar-SA" smtClean="0"/>
              <a:t>19/01/40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77D2E-CD06-490B-B686-388B089A67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7298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E6F21-61C8-41D1-8370-D8EDE0E81C05}" type="datetimeFigureOut">
              <a:rPr lang="ar-SA" smtClean="0"/>
              <a:t>19/01/40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77D2E-CD06-490B-B686-388B089A67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62751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E6F21-61C8-41D1-8370-D8EDE0E81C05}" type="datetimeFigureOut">
              <a:rPr lang="ar-SA" smtClean="0"/>
              <a:t>19/01/40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77D2E-CD06-490B-B686-388B089A67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0888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E6F21-61C8-41D1-8370-D8EDE0E81C05}" type="datetimeFigureOut">
              <a:rPr lang="ar-SA" smtClean="0"/>
              <a:t>19/01/40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77D2E-CD06-490B-B686-388B089A67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99011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E6F21-61C8-41D1-8370-D8EDE0E81C05}" type="datetimeFigureOut">
              <a:rPr lang="ar-SA" smtClean="0"/>
              <a:t>19/01/40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77D2E-CD06-490B-B686-388B089A67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49056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FE6F21-61C8-41D1-8370-D8EDE0E81C05}" type="datetimeFigureOut">
              <a:rPr lang="ar-SA" smtClean="0"/>
              <a:t>19/01/40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177D2E-CD06-490B-B686-388B089A67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49599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248985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 txBox="1">
            <a:spLocks/>
          </p:cNvSpPr>
          <p:nvPr/>
        </p:nvSpPr>
        <p:spPr>
          <a:xfrm>
            <a:off x="1847528" y="260648"/>
            <a:ext cx="8229600" cy="10801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2000" b="1" dirty="0"/>
              <a:t>نشاط (3)   الزمن(3دقائق)</a:t>
            </a:r>
            <a:r>
              <a:rPr lang="en-US" sz="2000" b="1" dirty="0"/>
              <a:t/>
            </a:r>
            <a:br>
              <a:rPr lang="en-US" sz="2000" b="1" dirty="0"/>
            </a:br>
            <a:r>
              <a:rPr lang="ar-SA" sz="2000" b="1" dirty="0"/>
              <a:t>استراتيجية الحوار الإبداعي    الية التنفيذ: جماعي</a:t>
            </a:r>
            <a:r>
              <a:rPr lang="en-US" sz="2000" b="1" dirty="0"/>
              <a:t/>
            </a:r>
            <a:br>
              <a:rPr lang="en-US" sz="2000" b="1" dirty="0"/>
            </a:br>
            <a:r>
              <a:rPr lang="ar-SA" sz="2000" b="1" dirty="0"/>
              <a:t>الهدف: أن تفرق الطالبة بين الأجهزة المنزلية من حيث العناية بها.</a:t>
            </a:r>
            <a:endParaRPr lang="ar-SA" sz="2800" dirty="0"/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1847528" y="1556792"/>
            <a:ext cx="8229600" cy="4941168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SA" sz="1800" b="1" dirty="0"/>
              <a:t>عزيزتي الطالبة اقرئي الحوار التالي وأكمليه</a:t>
            </a:r>
          </a:p>
          <a:p>
            <a:pPr algn="r"/>
            <a:r>
              <a:rPr lang="ar-SA" sz="1800" b="1" dirty="0"/>
              <a:t>سارة: لدي أسئلة عن المكنسة الكهربائية</a:t>
            </a:r>
          </a:p>
          <a:p>
            <a:pPr algn="r"/>
            <a:r>
              <a:rPr lang="ar-SA" sz="1800" b="1" dirty="0"/>
              <a:t>والدتها: .........................</a:t>
            </a:r>
          </a:p>
          <a:p>
            <a:pPr algn="r"/>
            <a:r>
              <a:rPr lang="ar-SA" sz="1800" b="1" dirty="0"/>
              <a:t>سارة: لماذا يجب </a:t>
            </a:r>
            <a:r>
              <a:rPr lang="ar-EG" altLang="ar-SA" sz="1800" b="1" dirty="0">
                <a:latin typeface="Calibri" pitchFamily="34" charset="0"/>
              </a:rPr>
              <a:t>تفريغ كيس النفايات (المرشح) </a:t>
            </a:r>
            <a:r>
              <a:rPr lang="ar-SA" altLang="ar-SA" sz="1800" b="1" dirty="0">
                <a:latin typeface="Calibri" pitchFamily="34" charset="0"/>
              </a:rPr>
              <a:t>في المكنسة </a:t>
            </a:r>
            <a:r>
              <a:rPr lang="ar-EG" altLang="ar-SA" sz="1800" b="1" dirty="0">
                <a:latin typeface="Calibri" pitchFamily="34" charset="0"/>
              </a:rPr>
              <a:t>كلما قارب على الامتلاء </a:t>
            </a:r>
            <a:r>
              <a:rPr lang="ar-SA" altLang="ar-SA" sz="1800" b="1" dirty="0">
                <a:latin typeface="Calibri" pitchFamily="34" charset="0"/>
              </a:rPr>
              <a:t>؟</a:t>
            </a:r>
          </a:p>
          <a:p>
            <a:pPr algn="r"/>
            <a:r>
              <a:rPr lang="ar-SA" sz="1800" b="1" dirty="0"/>
              <a:t>والدتها:..........................</a:t>
            </a:r>
          </a:p>
          <a:p>
            <a:pPr algn="r"/>
            <a:r>
              <a:rPr lang="ar-SA" sz="1800" b="1" dirty="0"/>
              <a:t>سارة:  وماذا سيحدث لو سحبت المكنسة من الخرطوم؟ </a:t>
            </a:r>
          </a:p>
          <a:p>
            <a:pPr algn="r"/>
            <a:r>
              <a:rPr lang="ar-SA" sz="1800" b="1" dirty="0"/>
              <a:t>والدتها:..........................</a:t>
            </a:r>
          </a:p>
          <a:p>
            <a:pPr algn="r"/>
            <a:r>
              <a:rPr lang="ar-SA" sz="1800" b="1" dirty="0"/>
              <a:t>سارة:</a:t>
            </a:r>
            <a:r>
              <a:rPr lang="ar-EG" sz="1800" b="1" dirty="0">
                <a:solidFill>
                  <a:srgbClr val="C00000"/>
                </a:solidFill>
              </a:rPr>
              <a:t> </a:t>
            </a:r>
            <a:r>
              <a:rPr lang="ar-SA" sz="1800" b="1" dirty="0">
                <a:solidFill>
                  <a:srgbClr val="C00000"/>
                </a:solidFill>
              </a:rPr>
              <a:t>ولماذا يجب </a:t>
            </a:r>
            <a:r>
              <a:rPr lang="ar-EG" sz="1800" b="1" dirty="0">
                <a:solidFill>
                  <a:srgbClr val="C00000"/>
                </a:solidFill>
              </a:rPr>
              <a:t>تجنب كنس الأرض المبللة بغير المكنسة الكهربائية المخصصة لذلك</a:t>
            </a:r>
            <a:r>
              <a:rPr lang="ar-SA" sz="1800" b="1" dirty="0">
                <a:solidFill>
                  <a:srgbClr val="C00000"/>
                </a:solidFill>
              </a:rPr>
              <a:t>؟</a:t>
            </a:r>
          </a:p>
          <a:p>
            <a:pPr algn="r"/>
            <a:r>
              <a:rPr lang="ar-SA" sz="1800" b="1" dirty="0"/>
              <a:t>والدتها..........................</a:t>
            </a:r>
          </a:p>
          <a:p>
            <a:pPr algn="r"/>
            <a:r>
              <a:rPr lang="ar-SA" sz="1800" b="1" dirty="0"/>
              <a:t>سارة: وماذا سيحدث لو استخدمت المكنسة ولم ازل الأوراق والمناديل من الأرض؟</a:t>
            </a:r>
          </a:p>
          <a:p>
            <a:pPr algn="r"/>
            <a:r>
              <a:rPr lang="ar-SA" sz="1800" b="1" dirty="0"/>
              <a:t>والدتها..........................</a:t>
            </a:r>
          </a:p>
          <a:p>
            <a:pPr algn="r"/>
            <a:endParaRPr lang="ar-SA" sz="1800" b="1" dirty="0"/>
          </a:p>
          <a:p>
            <a:pPr algn="r"/>
            <a:r>
              <a:rPr lang="ar-SA" sz="1800" b="1" dirty="0"/>
              <a:t>سارة: قدمي لي مزيدا من النصائح يا أمي لاتبعها عند استخدام المكنسة الكهربائية؟</a:t>
            </a:r>
          </a:p>
          <a:p>
            <a:pPr algn="r"/>
            <a:r>
              <a:rPr lang="ar-SA" sz="1800" b="1" dirty="0"/>
              <a:t>والدتها..........................</a:t>
            </a:r>
          </a:p>
          <a:p>
            <a:pPr algn="r"/>
            <a:endParaRPr lang="ar-SA" sz="1800" b="1" dirty="0"/>
          </a:p>
          <a:p>
            <a:pPr algn="r"/>
            <a:endParaRPr lang="ar-SA" sz="2400" b="1" dirty="0"/>
          </a:p>
          <a:p>
            <a:endParaRPr lang="ar-SA" sz="3200" dirty="0"/>
          </a:p>
        </p:txBody>
      </p:sp>
    </p:spTree>
    <p:extLst>
      <p:ext uri="{BB962C8B-B14F-4D97-AF65-F5344CB8AC3E}">
        <p14:creationId xmlns:p14="http://schemas.microsoft.com/office/powerpoint/2010/main" val="1799719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r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ستطيل 8"/>
          <p:cNvSpPr/>
          <p:nvPr/>
        </p:nvSpPr>
        <p:spPr>
          <a:xfrm>
            <a:off x="4151785" y="620689"/>
            <a:ext cx="4971776" cy="8309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4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استراتيجية من أنا ؟</a:t>
            </a:r>
          </a:p>
        </p:txBody>
      </p:sp>
      <p:pic>
        <p:nvPicPr>
          <p:cNvPr id="43011" name="صورة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5111" y="3645025"/>
            <a:ext cx="1907704" cy="138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2" name="صورة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4813" y="5528497"/>
            <a:ext cx="2476972" cy="11548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وسيلة شرح مستطيلة مستديرة الزوايا 11"/>
          <p:cNvSpPr/>
          <p:nvPr/>
        </p:nvSpPr>
        <p:spPr>
          <a:xfrm>
            <a:off x="2352984" y="1880778"/>
            <a:ext cx="6768554" cy="3850233"/>
          </a:xfrm>
          <a:prstGeom prst="wedgeRoundRectCallout">
            <a:avLst>
              <a:gd name="adj1" fmla="val 65123"/>
              <a:gd name="adj2" fmla="val -8007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>
              <a:defRPr/>
            </a:pPr>
            <a:endParaRPr lang="ar-SA" sz="3600" b="1" dirty="0">
              <a:solidFill>
                <a:schemeClr val="tx1"/>
              </a:solidFill>
            </a:endParaRPr>
          </a:p>
          <a:p>
            <a:pPr algn="ctr">
              <a:defRPr/>
            </a:pPr>
            <a:endParaRPr lang="ar-SA" sz="3600" b="1" dirty="0">
              <a:solidFill>
                <a:schemeClr val="tx1"/>
              </a:solidFill>
            </a:endParaRPr>
          </a:p>
          <a:p>
            <a:pPr algn="just"/>
            <a:r>
              <a:rPr lang="ar-SA" altLang="ar-SA" sz="4400" b="1" dirty="0">
                <a:latin typeface="Calibri" pitchFamily="34" charset="0"/>
              </a:rPr>
              <a:t>انا </a:t>
            </a:r>
            <a:r>
              <a:rPr lang="ar-EG" altLang="ar-SA" sz="4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ضرورية لكل منزل </a:t>
            </a:r>
            <a:r>
              <a:rPr lang="ar-SA" altLang="ar-SA" sz="4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ل</a:t>
            </a:r>
            <a:r>
              <a:rPr lang="ar-EG" altLang="ar-SA" sz="4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حفظ الأطعمة سليمة وطازجة فترات طويلة، وتبر</a:t>
            </a:r>
            <a:r>
              <a:rPr lang="ar-SA" altLang="ar-SA" sz="4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ي</a:t>
            </a:r>
            <a:r>
              <a:rPr lang="ar-EG" altLang="ar-SA" sz="4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د بعض الأطعمة التي تحتاج إلى تبريد بعد صنعها؛ </a:t>
            </a:r>
            <a:r>
              <a:rPr lang="ar-SA" altLang="ar-SA" sz="4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و</a:t>
            </a:r>
            <a:r>
              <a:rPr lang="ar-EG" altLang="ar-SA" sz="4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لتحسين مذاقها، كالحلويات والمشروبات</a:t>
            </a:r>
            <a:r>
              <a:rPr lang="ar-EG" altLang="ar-SA" sz="24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lang="ar-EG" altLang="ar-SA" sz="2800" dirty="0">
              <a:ea typeface="Calibri" pitchFamily="34" charset="0"/>
              <a:cs typeface="Times New Roman" pitchFamily="18" charset="0"/>
            </a:endParaRPr>
          </a:p>
          <a:p>
            <a:pPr algn="ctr">
              <a:defRPr/>
            </a:pPr>
            <a:r>
              <a:rPr lang="ar-SA" sz="4000" b="1" dirty="0">
                <a:solidFill>
                  <a:schemeClr val="tx1"/>
                </a:solidFill>
              </a:rPr>
              <a:t>فمن أنا؟؟؟</a:t>
            </a:r>
          </a:p>
          <a:p>
            <a:pPr algn="ctr">
              <a:lnSpc>
                <a:spcPct val="150000"/>
              </a:lnSpc>
              <a:defRPr/>
            </a:pPr>
            <a:endParaRPr lang="ar-SA" sz="2400" b="1" dirty="0">
              <a:solidFill>
                <a:schemeClr val="tx1"/>
              </a:solidFill>
            </a:endParaRPr>
          </a:p>
          <a:p>
            <a:pPr algn="ctr">
              <a:defRPr/>
            </a:pPr>
            <a:endParaRPr lang="ar-SA" dirty="0"/>
          </a:p>
          <a:p>
            <a:pPr algn="ctr">
              <a:defRPr/>
            </a:pPr>
            <a:endParaRPr lang="ar-SA" dirty="0"/>
          </a:p>
        </p:txBody>
      </p:sp>
      <p:sp>
        <p:nvSpPr>
          <p:cNvPr id="43014" name="مربع نص 12"/>
          <p:cNvSpPr txBox="1">
            <a:spLocks noChangeArrowheads="1"/>
          </p:cNvSpPr>
          <p:nvPr/>
        </p:nvSpPr>
        <p:spPr bwMode="auto">
          <a:xfrm>
            <a:off x="5924551" y="5734050"/>
            <a:ext cx="31988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ar-SA" altLang="ar-SA" sz="1800">
                <a:latin typeface="Arial" pitchFamily="34" charset="0"/>
              </a:rPr>
              <a:t>...............................................</a:t>
            </a:r>
          </a:p>
        </p:txBody>
      </p:sp>
    </p:spTree>
    <p:extLst>
      <p:ext uri="{BB962C8B-B14F-4D97-AF65-F5344CB8AC3E}">
        <p14:creationId xmlns:p14="http://schemas.microsoft.com/office/powerpoint/2010/main" val="1085694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 txBox="1">
            <a:spLocks/>
          </p:cNvSpPr>
          <p:nvPr/>
        </p:nvSpPr>
        <p:spPr>
          <a:xfrm>
            <a:off x="1847528" y="260648"/>
            <a:ext cx="8229600" cy="10801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2000" b="1" dirty="0"/>
              <a:t>نشاط (3)   الزمن(3دقائق)</a:t>
            </a:r>
            <a:r>
              <a:rPr lang="en-US" sz="2000" b="1" dirty="0"/>
              <a:t/>
            </a:r>
            <a:br>
              <a:rPr lang="en-US" sz="2000" b="1" dirty="0"/>
            </a:br>
            <a:r>
              <a:rPr lang="ar-SA" sz="2000" b="1" dirty="0"/>
              <a:t>استراتيجية الحوار الإبداعي    الية التنفيذ: جماعي</a:t>
            </a:r>
            <a:r>
              <a:rPr lang="en-US" sz="2000" b="1" dirty="0"/>
              <a:t/>
            </a:r>
            <a:br>
              <a:rPr lang="en-US" sz="2000" b="1" dirty="0"/>
            </a:br>
            <a:r>
              <a:rPr lang="ar-SA" sz="2000" b="1" dirty="0"/>
              <a:t>الهدف: أن تفرق الطالبة بين الأجهزة المنزلية من حيث العناية بها.</a:t>
            </a:r>
            <a:endParaRPr lang="ar-SA" sz="2800" dirty="0"/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1847528" y="1556792"/>
            <a:ext cx="8229600" cy="4941168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SA" sz="1800" b="1" dirty="0"/>
              <a:t>عزيزتي الطالبة اقرئي الحوار التالي وأكمليه</a:t>
            </a:r>
          </a:p>
          <a:p>
            <a:pPr algn="r"/>
            <a:r>
              <a:rPr lang="ar-SA" sz="1800" b="1" dirty="0"/>
              <a:t>سارة: لدي أسئلة عن الثلاجة</a:t>
            </a:r>
          </a:p>
          <a:p>
            <a:pPr algn="r"/>
            <a:r>
              <a:rPr lang="ar-SA" sz="1800" b="1" dirty="0"/>
              <a:t>والدتها: .........................</a:t>
            </a:r>
          </a:p>
          <a:p>
            <a:pPr algn="r"/>
            <a:r>
              <a:rPr lang="ar-SA" sz="1800" b="1" dirty="0"/>
              <a:t>سارة: لماذا يجب </a:t>
            </a:r>
            <a:r>
              <a:rPr lang="ar-EG" sz="1800" b="1" dirty="0"/>
              <a:t>تنظيف المكثف الخارجي بين فترة وأخرى </a:t>
            </a:r>
            <a:r>
              <a:rPr lang="ar-SA" altLang="ar-SA" sz="1800" b="1" dirty="0">
                <a:latin typeface="Calibri" pitchFamily="34" charset="0"/>
              </a:rPr>
              <a:t>؟</a:t>
            </a:r>
          </a:p>
          <a:p>
            <a:pPr algn="r"/>
            <a:r>
              <a:rPr lang="ar-SA" sz="1800" b="1" dirty="0"/>
              <a:t>والدتها:..........................</a:t>
            </a:r>
          </a:p>
          <a:p>
            <a:pPr algn="r"/>
            <a:r>
              <a:rPr lang="ar-SA" sz="1800" b="1" dirty="0"/>
              <a:t>سارة:  وماذا سيحدث لو تركنا باب الثلاجة مفتوحا لمدة طويلة؟ </a:t>
            </a:r>
          </a:p>
          <a:p>
            <a:pPr algn="r"/>
            <a:r>
              <a:rPr lang="ar-SA" sz="1800" b="1" dirty="0"/>
              <a:t>والدتها:..........................</a:t>
            </a:r>
          </a:p>
          <a:p>
            <a:pPr algn="r"/>
            <a:r>
              <a:rPr lang="ar-SA" sz="1800" b="1" dirty="0"/>
              <a:t>سارة:</a:t>
            </a:r>
            <a:r>
              <a:rPr lang="ar-EG" sz="1800" b="1" dirty="0">
                <a:solidFill>
                  <a:srgbClr val="C00000"/>
                </a:solidFill>
              </a:rPr>
              <a:t> </a:t>
            </a:r>
            <a:r>
              <a:rPr lang="ar-SA" sz="1800" b="1" dirty="0">
                <a:solidFill>
                  <a:srgbClr val="C00000"/>
                </a:solidFill>
              </a:rPr>
              <a:t>ولماذا </a:t>
            </a:r>
            <a:r>
              <a:rPr lang="ar-SA" sz="1800" b="1" dirty="0"/>
              <a:t>ن</a:t>
            </a:r>
            <a:r>
              <a:rPr lang="ar-EG" sz="1800" b="1" dirty="0"/>
              <a:t>ضع عبوات خاصة، مثل: الفحم</a:t>
            </a:r>
            <a:r>
              <a:rPr lang="ar-SA" sz="1800" b="1" dirty="0">
                <a:solidFill>
                  <a:srgbClr val="C00000"/>
                </a:solidFill>
              </a:rPr>
              <a:t>؟</a:t>
            </a:r>
          </a:p>
          <a:p>
            <a:pPr algn="r"/>
            <a:r>
              <a:rPr lang="ar-SA" sz="1800" b="1" dirty="0"/>
              <a:t>والدتها..........................</a:t>
            </a:r>
          </a:p>
          <a:p>
            <a:pPr algn="r"/>
            <a:endParaRPr lang="ar-SA" sz="1800" b="1" dirty="0"/>
          </a:p>
          <a:p>
            <a:pPr algn="r"/>
            <a:r>
              <a:rPr lang="ar-SA" sz="1800" b="1" dirty="0"/>
              <a:t>سارة: قدمي لي مزيدا من النصائح يا أمي لاتبعها عند استخدام الثلاجة؟</a:t>
            </a:r>
          </a:p>
          <a:p>
            <a:pPr algn="r"/>
            <a:r>
              <a:rPr lang="ar-SA" sz="1800" b="1" dirty="0"/>
              <a:t>والدتها..........................</a:t>
            </a:r>
          </a:p>
          <a:p>
            <a:pPr algn="r"/>
            <a:endParaRPr lang="ar-SA" sz="1800" b="1" dirty="0"/>
          </a:p>
          <a:p>
            <a:pPr algn="r"/>
            <a:endParaRPr lang="ar-SA" sz="2400" b="1" dirty="0"/>
          </a:p>
          <a:p>
            <a:endParaRPr lang="ar-SA" sz="3200" dirty="0"/>
          </a:p>
        </p:txBody>
      </p:sp>
    </p:spTree>
    <p:extLst>
      <p:ext uri="{BB962C8B-B14F-4D97-AF65-F5344CB8AC3E}">
        <p14:creationId xmlns:p14="http://schemas.microsoft.com/office/powerpoint/2010/main" val="4024400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r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903049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2"/>
          <p:cNvSpPr txBox="1">
            <a:spLocks/>
          </p:cNvSpPr>
          <p:nvPr/>
        </p:nvSpPr>
        <p:spPr>
          <a:xfrm>
            <a:off x="1997968" y="548681"/>
            <a:ext cx="8229600" cy="45259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b="1" dirty="0">
                <a:solidFill>
                  <a:srgbClr val="C00000"/>
                </a:solidFill>
              </a:rPr>
              <a:t>نشاط(1)     </a:t>
            </a:r>
            <a:r>
              <a:rPr lang="ar-SA" b="1" dirty="0" err="1">
                <a:solidFill>
                  <a:srgbClr val="C00000"/>
                </a:solidFill>
              </a:rPr>
              <a:t>استراتجية</a:t>
            </a:r>
            <a:r>
              <a:rPr lang="ar-SA" b="1" dirty="0">
                <a:solidFill>
                  <a:srgbClr val="C00000"/>
                </a:solidFill>
              </a:rPr>
              <a:t> ساعي البريد         الزمن (4)د</a:t>
            </a:r>
          </a:p>
          <a:p>
            <a:pPr marL="0" indent="0">
              <a:buNone/>
            </a:pPr>
            <a:endParaRPr lang="ar-SA" b="1" dirty="0">
              <a:solidFill>
                <a:srgbClr val="C00000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ar-SA" sz="3600" b="1" dirty="0"/>
              <a:t>ساعي البريد يحمل أظرف بعضها فارغة وبعضها مدون فيها ارشادات للعناية بالمواقد والأفران..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ar-SA" sz="3600" b="1" dirty="0"/>
              <a:t>افتحي ظرفك وانظري ما فيه... اذا كان لديك عبارة في الظرف اعرضيها أمام زميلاتك</a:t>
            </a:r>
          </a:p>
        </p:txBody>
      </p:sp>
    </p:spTree>
    <p:extLst>
      <p:ext uri="{BB962C8B-B14F-4D97-AF65-F5344CB8AC3E}">
        <p14:creationId xmlns:p14="http://schemas.microsoft.com/office/powerpoint/2010/main" val="3416160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r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702814" y="2780928"/>
            <a:ext cx="8640960" cy="378565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ar-SA" sz="3200" b="1" dirty="0"/>
              <a:t>دخلت هند ذات يوم المطبخ على والدتها وهي تعد وجبة الغداء فقالت: اشم رائحة غاز يا أمي....نظرت الأم الى هند وقالت لكني لا اشم شيئا...لكن ماذا سنفعل لنتأكد من عدم تسرب الغاز؟؟؟؟</a:t>
            </a:r>
            <a:endParaRPr lang="en-US" sz="3200" b="1" dirty="0"/>
          </a:p>
          <a:p>
            <a:pPr>
              <a:lnSpc>
                <a:spcPct val="150000"/>
              </a:lnSpc>
            </a:pPr>
            <a:r>
              <a:rPr lang="ar-SA" sz="3200" b="1" dirty="0"/>
              <a:t>بالتعاون مع مجموعتك ساعدي هند ووالدتها واقترحي حلول لهذه المشكلة؟</a:t>
            </a:r>
            <a:endParaRPr lang="en-US" sz="3200" b="1" dirty="0"/>
          </a:p>
        </p:txBody>
      </p:sp>
      <p:sp>
        <p:nvSpPr>
          <p:cNvPr id="3" name="وسيلة شرح على شكل سحابة 2"/>
          <p:cNvSpPr/>
          <p:nvPr/>
        </p:nvSpPr>
        <p:spPr>
          <a:xfrm>
            <a:off x="1703512" y="260648"/>
            <a:ext cx="5976664" cy="2088232"/>
          </a:xfrm>
          <a:prstGeom prst="cloudCallo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ar-SA" sz="2800" b="1" dirty="0"/>
              <a:t>نشاط (2)</a:t>
            </a:r>
            <a:r>
              <a:rPr lang="ar-EG" sz="2800" b="1" dirty="0"/>
              <a:t>       </a:t>
            </a:r>
            <a:r>
              <a:rPr lang="ar-SA" sz="2800" b="1" dirty="0"/>
              <a:t>نوع النشاط: جماعي     الزمن: 3دقائق      استراتيجية  حل المشكلات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595632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وسيلة شرح على شكل سحابة 1"/>
          <p:cNvSpPr/>
          <p:nvPr/>
        </p:nvSpPr>
        <p:spPr>
          <a:xfrm>
            <a:off x="1703512" y="260648"/>
            <a:ext cx="6480720" cy="2088232"/>
          </a:xfrm>
          <a:prstGeom prst="cloudCallo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ar-SA" sz="2400" b="1" dirty="0"/>
              <a:t>نشاط (3)</a:t>
            </a:r>
            <a:r>
              <a:rPr lang="ar-EG" sz="2400" b="1" dirty="0"/>
              <a:t>       </a:t>
            </a:r>
            <a:r>
              <a:rPr lang="ar-SA" sz="2400" b="1" dirty="0"/>
              <a:t>نوع النشاط: جماعي     الزمن: 3دقائق      </a:t>
            </a:r>
          </a:p>
          <a:p>
            <a:r>
              <a:rPr lang="ar-SA" sz="2400" b="1" dirty="0"/>
              <a:t>استراتيجية  خرائط المفاهيم</a:t>
            </a:r>
            <a:endParaRPr lang="en-US" sz="2400" dirty="0"/>
          </a:p>
        </p:txBody>
      </p:sp>
      <p:sp>
        <p:nvSpPr>
          <p:cNvPr id="3" name="مستطيل 2"/>
          <p:cNvSpPr/>
          <p:nvPr/>
        </p:nvSpPr>
        <p:spPr>
          <a:xfrm>
            <a:off x="1962894" y="3212976"/>
            <a:ext cx="8411278" cy="193899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ar-SA" sz="4000" b="1" dirty="0"/>
              <a:t>بالتعاون مع مجموعتك:</a:t>
            </a:r>
          </a:p>
          <a:p>
            <a:pPr algn="ctr"/>
            <a:r>
              <a:rPr lang="ar-SA" sz="4000" b="1" dirty="0"/>
              <a:t>صممي خريطة مفاهيم توضحين فيها طرق العناية </a:t>
            </a:r>
          </a:p>
          <a:p>
            <a:pPr algn="ctr"/>
            <a:r>
              <a:rPr lang="ar-SA" sz="4000" b="1" dirty="0"/>
              <a:t>بالخلاط الكهربائي </a:t>
            </a:r>
            <a:endParaRPr lang="ar-SA" sz="4000" dirty="0"/>
          </a:p>
        </p:txBody>
      </p:sp>
    </p:spTree>
    <p:extLst>
      <p:ext uri="{BB962C8B-B14F-4D97-AF65-F5344CB8AC3E}">
        <p14:creationId xmlns:p14="http://schemas.microsoft.com/office/powerpoint/2010/main" val="2842012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2783633" y="1772817"/>
            <a:ext cx="6264695" cy="10156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ar-SA" sz="6000" dirty="0"/>
              <a:t>استراتيجية تمثيل الدور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1730598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775520" y="332656"/>
            <a:ext cx="8568952" cy="35394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ar-SA" sz="3200" b="1" dirty="0">
                <a:solidFill>
                  <a:srgbClr val="C00000"/>
                </a:solidFill>
              </a:rPr>
              <a:t>من أنت؟</a:t>
            </a:r>
            <a:endParaRPr lang="en-US" sz="3200" b="1" dirty="0">
              <a:solidFill>
                <a:srgbClr val="C00000"/>
              </a:solidFill>
            </a:endParaRPr>
          </a:p>
          <a:p>
            <a:r>
              <a:rPr lang="ar-SA" sz="3200" b="1" dirty="0"/>
              <a:t>أنا الميكروويف</a:t>
            </a:r>
            <a:endParaRPr lang="en-US" sz="3200" b="1" dirty="0"/>
          </a:p>
          <a:p>
            <a:r>
              <a:rPr lang="ar-SA" sz="3200" b="1" dirty="0">
                <a:solidFill>
                  <a:srgbClr val="C00000"/>
                </a:solidFill>
              </a:rPr>
              <a:t>عرفني بنفسك أكثر؟</a:t>
            </a:r>
            <a:endParaRPr lang="en-US" sz="3200" b="1" dirty="0">
              <a:solidFill>
                <a:srgbClr val="C00000"/>
              </a:solidFill>
            </a:endParaRPr>
          </a:p>
          <a:p>
            <a:r>
              <a:rPr lang="ar-EG" sz="3200" b="1" dirty="0"/>
              <a:t>تعتمد فكرتي على توليد طاقة كهرومغناطيسية، تسري في موجات من هواء الفرن ذات تردد عالٍ</a:t>
            </a:r>
            <a:r>
              <a:rPr lang="ar-SA" sz="3200" b="1" dirty="0"/>
              <a:t>،</a:t>
            </a:r>
            <a:r>
              <a:rPr lang="ar-EG" sz="3200" b="1" dirty="0"/>
              <a:t> وبإشعاع هذه الموجات يزيد درجة حرارة الطعام فقط ولا يؤدي إلى تغيرات كيميائية في الطعام. واستعمل  لطهي الطعام أو تسخينه.</a:t>
            </a:r>
            <a:endParaRPr lang="en-US" sz="3200" b="1" dirty="0"/>
          </a:p>
        </p:txBody>
      </p:sp>
      <p:pic>
        <p:nvPicPr>
          <p:cNvPr id="3" name="Picture 8" descr="imagesCAMBKK9Q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3976" y="4365626"/>
            <a:ext cx="4752975" cy="223202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968281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631505" y="167569"/>
            <a:ext cx="8830209" cy="667875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ar-SA" sz="3600" b="1" dirty="0">
                <a:solidFill>
                  <a:srgbClr val="C00000"/>
                </a:solidFill>
              </a:rPr>
              <a:t>وماهي طرق العناية بك ؟</a:t>
            </a:r>
            <a:endParaRPr lang="en-US" sz="3600" b="1" dirty="0">
              <a:solidFill>
                <a:srgbClr val="C00000"/>
              </a:solidFill>
            </a:endParaRPr>
          </a:p>
          <a:p>
            <a:r>
              <a:rPr lang="ar-SA" sz="3200" b="1" dirty="0">
                <a:solidFill>
                  <a:srgbClr val="7030A0"/>
                </a:solidFill>
              </a:rPr>
              <a:t>اولا: </a:t>
            </a:r>
            <a:r>
              <a:rPr lang="ar-EG" sz="3200" b="1" dirty="0"/>
              <a:t>الاهتمام بتنظيفي باستمرار.</a:t>
            </a:r>
            <a:endParaRPr lang="en-US" sz="3200" b="1" dirty="0"/>
          </a:p>
          <a:p>
            <a:r>
              <a:rPr lang="ar-SA" sz="3200" b="1" dirty="0">
                <a:solidFill>
                  <a:srgbClr val="7030A0"/>
                </a:solidFill>
              </a:rPr>
              <a:t>ثانيا: </a:t>
            </a:r>
            <a:r>
              <a:rPr lang="ar-EG" sz="3200" b="1" dirty="0"/>
              <a:t>استخدام الأواني الزجاجية أو </a:t>
            </a:r>
            <a:r>
              <a:rPr lang="ar-SA" sz="3200" b="1" dirty="0"/>
              <a:t>الأواني </a:t>
            </a:r>
            <a:r>
              <a:rPr lang="ar-EG" sz="3200" b="1" dirty="0"/>
              <a:t>الخاصة وعدم استعمال الألومنيوم .</a:t>
            </a:r>
            <a:endParaRPr lang="en-US" sz="3200" b="1" dirty="0"/>
          </a:p>
          <a:p>
            <a:r>
              <a:rPr lang="ar-EG" sz="3600" b="1" dirty="0">
                <a:solidFill>
                  <a:srgbClr val="C00000"/>
                </a:solidFill>
              </a:rPr>
              <a:t>لماذا؟</a:t>
            </a:r>
            <a:endParaRPr lang="en-US" sz="3600" b="1" dirty="0">
              <a:solidFill>
                <a:srgbClr val="C00000"/>
              </a:solidFill>
            </a:endParaRPr>
          </a:p>
          <a:p>
            <a:r>
              <a:rPr lang="ar-EG" sz="3200" b="1" dirty="0"/>
              <a:t>لان ذلك قد يتسبب في حدوث الحريق لا سمح الله</a:t>
            </a:r>
            <a:endParaRPr lang="en-US" sz="3200" b="1" dirty="0"/>
          </a:p>
          <a:p>
            <a:r>
              <a:rPr lang="ar-EG" sz="3200" b="1" dirty="0">
                <a:solidFill>
                  <a:srgbClr val="7030A0"/>
                </a:solidFill>
              </a:rPr>
              <a:t>ثالثا: </a:t>
            </a:r>
            <a:r>
              <a:rPr lang="ar-EG" sz="3200" b="1" dirty="0"/>
              <a:t>عدم تشغيلي إذا كان الباب تالفاً </a:t>
            </a:r>
            <a:endParaRPr lang="en-US" sz="3200" b="1" dirty="0"/>
          </a:p>
          <a:p>
            <a:r>
              <a:rPr lang="ar-SA" sz="3200" b="1" dirty="0"/>
              <a:t>وماذا يمكن أن يحدث لو تم تشغيلك والباب تالف؟</a:t>
            </a:r>
            <a:endParaRPr lang="en-US" sz="3200" b="1" dirty="0"/>
          </a:p>
          <a:p>
            <a:r>
              <a:rPr lang="ar-SA" sz="3200" b="1" dirty="0"/>
              <a:t>ست</a:t>
            </a:r>
            <a:r>
              <a:rPr lang="ar-EG" sz="3200" b="1" dirty="0"/>
              <a:t>تسرب اشعتي للخارج فتؤذيكم.</a:t>
            </a:r>
            <a:endParaRPr lang="en-US" sz="3200" b="1" dirty="0"/>
          </a:p>
          <a:p>
            <a:r>
              <a:rPr lang="ar-EG" sz="3600" b="1" dirty="0">
                <a:solidFill>
                  <a:srgbClr val="7030A0"/>
                </a:solidFill>
              </a:rPr>
              <a:t>رابعا: </a:t>
            </a:r>
            <a:r>
              <a:rPr lang="ar-EG" sz="3200" b="1" dirty="0"/>
              <a:t>اختيار درجة الحرارة المناسبة للطعام المراد </a:t>
            </a:r>
            <a:r>
              <a:rPr lang="ar-EG" sz="3200" b="1" dirty="0" err="1"/>
              <a:t>طهيه</a:t>
            </a:r>
            <a:r>
              <a:rPr lang="ar-EG" sz="3200" b="1" dirty="0"/>
              <a:t> أو تسخينه.</a:t>
            </a:r>
            <a:endParaRPr lang="en-US" sz="3200" b="1" dirty="0"/>
          </a:p>
          <a:p>
            <a:r>
              <a:rPr lang="ar-SA" sz="3200" b="1" dirty="0">
                <a:solidFill>
                  <a:srgbClr val="7030A0"/>
                </a:solidFill>
              </a:rPr>
              <a:t>واخيرا</a:t>
            </a:r>
            <a:r>
              <a:rPr lang="ar-SA" sz="3200" b="1" dirty="0"/>
              <a:t> لا تنسي  أن تكوني فطنة وتحرصي على قراءة كتيب التعليمات </a:t>
            </a:r>
            <a:r>
              <a:rPr lang="ar-EG" sz="3200" b="1" dirty="0"/>
              <a:t>المرفق معي عند شرائي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526547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ar-SA" sz="3600" b="1" dirty="0"/>
              <a:t>يتوقع من التلميذة في نهاية الدرس أن:</a:t>
            </a:r>
            <a:endParaRPr lang="en-US" sz="3600" b="1" dirty="0"/>
          </a:p>
          <a:p>
            <a:pPr lvl="0"/>
            <a:r>
              <a:rPr lang="ar-SA" b="1" dirty="0"/>
              <a:t>تلخص الأمور الواجب مراعاتها عند شراء الأجهزة المنزلية. </a:t>
            </a:r>
            <a:endParaRPr lang="en-US" b="1" dirty="0"/>
          </a:p>
          <a:p>
            <a:pPr lvl="0"/>
            <a:r>
              <a:rPr lang="ar-SA" b="1" dirty="0"/>
              <a:t>تعدد بعض الأجهزة المستخدمة في المنزل.</a:t>
            </a:r>
            <a:endParaRPr lang="en-US" b="1" dirty="0"/>
          </a:p>
          <a:p>
            <a:pPr lvl="0"/>
            <a:r>
              <a:rPr lang="ar-SA" b="1" dirty="0"/>
              <a:t>تطبق الأسس العلمية في التعامل مع الأجهزة.</a:t>
            </a:r>
            <a:endParaRPr lang="en-US" b="1" dirty="0"/>
          </a:p>
          <a:p>
            <a:pPr lvl="0"/>
            <a:r>
              <a:rPr lang="ar-SA" b="1" dirty="0"/>
              <a:t>تفرق بين الأجهزة المنزلية من حيث العناية بها.</a:t>
            </a:r>
            <a:endParaRPr lang="en-US" b="1" dirty="0"/>
          </a:p>
          <a:p>
            <a:pPr lvl="0"/>
            <a:r>
              <a:rPr lang="ar-SA" b="1" dirty="0"/>
              <a:t>تعلل الحرص على شراء الأجهزة من مكان موثوق.</a:t>
            </a:r>
            <a:endParaRPr lang="en-US" b="1" dirty="0"/>
          </a:p>
          <a:p>
            <a:r>
              <a:rPr lang="ar-SA" b="1" dirty="0"/>
              <a:t>تشكر الله على تسخير الأجهزة لخدمة الانسان.</a:t>
            </a:r>
          </a:p>
        </p:txBody>
      </p:sp>
      <p:sp>
        <p:nvSpPr>
          <p:cNvPr id="5" name="مستطيل 4"/>
          <p:cNvSpPr/>
          <p:nvPr/>
        </p:nvSpPr>
        <p:spPr>
          <a:xfrm>
            <a:off x="7011266" y="404664"/>
            <a:ext cx="2896947" cy="9417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ar-SA" sz="4800" b="1" dirty="0">
                <a:solidFill>
                  <a:srgbClr val="C00000"/>
                </a:solidFill>
              </a:rPr>
              <a:t>أهداف الدرس</a:t>
            </a:r>
            <a:endParaRPr lang="en-US" sz="4800" b="1" dirty="0">
              <a:solidFill>
                <a:srgbClr val="C00000"/>
              </a:solidFill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96081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عنصر نائب للمحتوى 4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906" b="23000"/>
          <a:stretch/>
        </p:blipFill>
        <p:spPr>
          <a:xfrm>
            <a:off x="3323692" y="3140969"/>
            <a:ext cx="5544616" cy="3041895"/>
          </a:xfrm>
        </p:spPr>
      </p:pic>
      <p:sp>
        <p:nvSpPr>
          <p:cNvPr id="4" name="عنوان 1"/>
          <p:cNvSpPr txBox="1">
            <a:spLocks/>
          </p:cNvSpPr>
          <p:nvPr/>
        </p:nvSpPr>
        <p:spPr>
          <a:xfrm>
            <a:off x="1860358" y="476672"/>
            <a:ext cx="8255260" cy="129614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1" anchor="ctr">
            <a:normAutofit fontScale="25000" lnSpcReduction="20000"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dirty="0"/>
              <a:t/>
            </a:r>
            <a:br>
              <a:rPr lang="ar-SA" dirty="0"/>
            </a:br>
            <a:r>
              <a:rPr lang="ar-SA" dirty="0"/>
              <a:t/>
            </a:r>
            <a:br>
              <a:rPr lang="ar-SA" dirty="0"/>
            </a:br>
            <a:r>
              <a:rPr lang="ar-SA" dirty="0"/>
              <a:t/>
            </a:r>
            <a:br>
              <a:rPr lang="ar-SA" dirty="0"/>
            </a:br>
            <a:r>
              <a:rPr lang="ar-SA" dirty="0"/>
              <a:t/>
            </a:r>
            <a:br>
              <a:rPr lang="ar-SA" dirty="0"/>
            </a:br>
            <a:endParaRPr lang="ar-SA" dirty="0"/>
          </a:p>
          <a:p>
            <a:endParaRPr lang="ar-SA" sz="11200" b="1" dirty="0"/>
          </a:p>
          <a:p>
            <a:endParaRPr lang="ar-SA" sz="11200" b="1" dirty="0"/>
          </a:p>
          <a:p>
            <a:endParaRPr lang="ar-SA" sz="9600" b="1" dirty="0"/>
          </a:p>
          <a:p>
            <a:endParaRPr lang="ar-SA" sz="9600" b="1" dirty="0"/>
          </a:p>
          <a:p>
            <a:endParaRPr lang="ar-SA" sz="9600" b="1" dirty="0"/>
          </a:p>
          <a:p>
            <a:r>
              <a:rPr lang="ar-SA" sz="9600" b="1" dirty="0"/>
              <a:t>نشاط (1)   الزمن(3دقائق)</a:t>
            </a:r>
            <a:r>
              <a:rPr lang="en-US" sz="9600" b="1" dirty="0"/>
              <a:t/>
            </a:r>
            <a:br>
              <a:rPr lang="en-US" sz="9600" b="1" dirty="0"/>
            </a:br>
            <a:r>
              <a:rPr lang="ar-SA" sz="9600" b="1" dirty="0"/>
              <a:t>استراتيجية لاحظ-فكر- شارك            الية التنفيذ: جماعي</a:t>
            </a:r>
          </a:p>
          <a:p>
            <a:pPr lvl="0"/>
            <a:r>
              <a:rPr lang="ar-SA" sz="9600" b="1" dirty="0"/>
              <a:t>الهدف: أن تعدد الطالبة بعض الأجهزة المستخدمة في المنزل.</a:t>
            </a:r>
            <a:endParaRPr lang="en-US" sz="9600" b="1" dirty="0"/>
          </a:p>
          <a:p>
            <a:r>
              <a:rPr lang="en-US" sz="14400" dirty="0"/>
              <a:t/>
            </a:r>
            <a:br>
              <a:rPr lang="en-US" sz="14400" dirty="0"/>
            </a:br>
            <a:r>
              <a:rPr lang="ar-SA" sz="14400" dirty="0">
                <a:solidFill>
                  <a:srgbClr val="C00000"/>
                </a:solidFill>
              </a:rPr>
              <a:t>أمامك سحابة الكلمات استخرجي منها أهم الأجهزة المنزلية</a:t>
            </a:r>
            <a:r>
              <a:rPr lang="en-US" sz="14400" dirty="0">
                <a:solidFill>
                  <a:srgbClr val="C00000"/>
                </a:solidFill>
              </a:rPr>
              <a:t/>
            </a:r>
            <a:br>
              <a:rPr lang="en-US" sz="14400" dirty="0">
                <a:solidFill>
                  <a:srgbClr val="C00000"/>
                </a:solidFill>
              </a:rPr>
            </a:br>
            <a:endParaRPr lang="ar-SA" sz="14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2055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860358" y="476672"/>
            <a:ext cx="8255260" cy="172819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lvl="0"/>
            <a:r>
              <a:rPr lang="ar-SA" dirty="0" smtClean="0"/>
              <a:t/>
            </a:r>
            <a:br>
              <a:rPr lang="ar-SA" dirty="0" smtClean="0"/>
            </a:br>
            <a:r>
              <a:rPr lang="ar-SA" dirty="0"/>
              <a:t/>
            </a:r>
            <a:br>
              <a:rPr lang="ar-SA" dirty="0"/>
            </a:br>
            <a:r>
              <a:rPr lang="ar-SA" dirty="0" smtClean="0"/>
              <a:t/>
            </a:r>
            <a:br>
              <a:rPr lang="ar-SA" dirty="0" smtClean="0"/>
            </a:br>
            <a:r>
              <a:rPr lang="ar-SA" dirty="0" smtClean="0"/>
              <a:t/>
            </a:r>
            <a:br>
              <a:rPr lang="ar-SA" dirty="0" smtClean="0"/>
            </a:br>
            <a:r>
              <a:rPr lang="ar-SA" sz="2700" b="1" dirty="0"/>
              <a:t>نشاط (2)   الزمن(3دقائق)</a:t>
            </a:r>
            <a:r>
              <a:rPr lang="en-US" sz="2700" b="1" dirty="0"/>
              <a:t/>
            </a:r>
            <a:br>
              <a:rPr lang="en-US" sz="2700" b="1" dirty="0"/>
            </a:br>
            <a:r>
              <a:rPr lang="ar-SA" sz="2700" b="1" dirty="0"/>
              <a:t>استراتيجية خرائط المفاهيم   الية التنفيذ: جماعي</a:t>
            </a:r>
            <a:br>
              <a:rPr lang="ar-SA" sz="2700" b="1" dirty="0"/>
            </a:br>
            <a:r>
              <a:rPr lang="ar-SA" sz="2700" b="1" dirty="0"/>
              <a:t>الهدف: أن تلخص الطالبة الأمور الواجب مراعاتها عند شراء الأجهزة المنزلية. </a:t>
            </a:r>
            <a:r>
              <a:rPr lang="en-US" sz="2700" b="1" dirty="0"/>
              <a:t/>
            </a:r>
            <a:br>
              <a:rPr lang="en-US" sz="2700" b="1" dirty="0"/>
            </a:br>
            <a:r>
              <a:rPr lang="ar-SA" sz="3100" dirty="0"/>
              <a:t/>
            </a:r>
            <a:br>
              <a:rPr lang="ar-SA" sz="3100" dirty="0"/>
            </a:br>
            <a:r>
              <a:rPr lang="en-US" dirty="0"/>
              <a:t/>
            </a:r>
            <a:br>
              <a:rPr lang="en-US" dirty="0"/>
            </a:br>
            <a:r>
              <a:rPr lang="ar-SA" dirty="0"/>
              <a:t> 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 </a:t>
            </a:r>
            <a:br>
              <a:rPr lang="en-US" dirty="0"/>
            </a:b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981200" y="2780929"/>
            <a:ext cx="8229600" cy="3345235"/>
          </a:xfrm>
        </p:spPr>
        <p:txBody>
          <a:bodyPr/>
          <a:lstStyle/>
          <a:p>
            <a:endParaRPr lang="ar-SA" b="1" dirty="0"/>
          </a:p>
        </p:txBody>
      </p:sp>
      <p:sp>
        <p:nvSpPr>
          <p:cNvPr id="4" name="مستطيل 3"/>
          <p:cNvSpPr/>
          <p:nvPr/>
        </p:nvSpPr>
        <p:spPr>
          <a:xfrm>
            <a:off x="1993663" y="2636912"/>
            <a:ext cx="7992888" cy="378565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ar-SA" sz="4000" b="1" dirty="0">
                <a:cs typeface="+mj-cs"/>
              </a:rPr>
              <a:t>بالتعاون مع مجموعتك .. وبعد الرجوع للكتاب لخصي أهم الأمور التي يجب مراعاتها عند شراء الأجهزة المنزلية في خريطة مفاهيم.</a:t>
            </a:r>
            <a:endParaRPr lang="en-US" sz="4000" b="1" dirty="0">
              <a:cs typeface="+mj-cs"/>
            </a:endParaRPr>
          </a:p>
          <a:p>
            <a:pPr algn="ctr">
              <a:lnSpc>
                <a:spcPct val="150000"/>
              </a:lnSpc>
            </a:pPr>
            <a:endParaRPr lang="en-US" altLang="ar-SA" sz="4000" b="1" dirty="0">
              <a:latin typeface="Calibri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941903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ستطيل 8"/>
          <p:cNvSpPr/>
          <p:nvPr/>
        </p:nvSpPr>
        <p:spPr>
          <a:xfrm>
            <a:off x="4151785" y="620689"/>
            <a:ext cx="4971776" cy="8309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4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استراتيجية من أنا ؟</a:t>
            </a:r>
          </a:p>
        </p:txBody>
      </p:sp>
      <p:pic>
        <p:nvPicPr>
          <p:cNvPr id="43011" name="صورة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5111" y="3645025"/>
            <a:ext cx="1907704" cy="138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2" name="صورة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4813" y="5528497"/>
            <a:ext cx="2476972" cy="11548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وسيلة شرح مستطيلة مستديرة الزوايا 11"/>
          <p:cNvSpPr/>
          <p:nvPr/>
        </p:nvSpPr>
        <p:spPr>
          <a:xfrm>
            <a:off x="2352984" y="1880778"/>
            <a:ext cx="6768554" cy="3850233"/>
          </a:xfrm>
          <a:prstGeom prst="wedgeRoundRectCallout">
            <a:avLst>
              <a:gd name="adj1" fmla="val 65123"/>
              <a:gd name="adj2" fmla="val -8007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>
              <a:defRPr/>
            </a:pPr>
            <a:endParaRPr lang="ar-SA" sz="3600" b="1" dirty="0">
              <a:solidFill>
                <a:schemeClr val="tx1"/>
              </a:solidFill>
            </a:endParaRPr>
          </a:p>
          <a:p>
            <a:pPr algn="ctr">
              <a:defRPr/>
            </a:pPr>
            <a:endParaRPr lang="ar-SA" sz="3600" b="1" dirty="0">
              <a:solidFill>
                <a:schemeClr val="tx1"/>
              </a:solidFill>
            </a:endParaRPr>
          </a:p>
          <a:p>
            <a:pPr algn="ctr">
              <a:defRPr/>
            </a:pPr>
            <a:endParaRPr lang="ar-SA" sz="3600" b="1" dirty="0">
              <a:solidFill>
                <a:schemeClr val="tx1"/>
              </a:solidFill>
            </a:endParaRPr>
          </a:p>
          <a:p>
            <a:pPr algn="ctr"/>
            <a:r>
              <a:rPr lang="ar-SA" altLang="ar-SA" sz="4400" b="1" dirty="0">
                <a:latin typeface="Calibri" pitchFamily="34" charset="0"/>
              </a:rPr>
              <a:t>ا</a:t>
            </a:r>
            <a:r>
              <a:rPr lang="ar-EG" altLang="ar-SA" sz="4800" b="1" dirty="0">
                <a:latin typeface="Calibri" pitchFamily="34" charset="0"/>
              </a:rPr>
              <a:t>ستخدم لتنظيف الملابس </a:t>
            </a:r>
            <a:r>
              <a:rPr lang="ar-SA" altLang="ar-SA" sz="4800" b="1" dirty="0">
                <a:latin typeface="Calibri" pitchFamily="34" charset="0"/>
              </a:rPr>
              <a:t>واتوفر في </a:t>
            </a:r>
            <a:r>
              <a:rPr lang="ar-EG" altLang="ar-SA" sz="4800" b="1" dirty="0">
                <a:latin typeface="Calibri" pitchFamily="34" charset="0"/>
              </a:rPr>
              <a:t>الأسواق بأسعار مختلفة بحسب مميزات كل نوع.</a:t>
            </a:r>
            <a:endParaRPr lang="en-US" altLang="ar-SA" sz="4800" dirty="0">
              <a:latin typeface="Calibri" pitchFamily="34" charset="0"/>
            </a:endParaRPr>
          </a:p>
          <a:p>
            <a:pPr algn="ctr">
              <a:defRPr/>
            </a:pPr>
            <a:r>
              <a:rPr lang="ar-SA" sz="4800" b="1" dirty="0">
                <a:solidFill>
                  <a:schemeClr val="tx1"/>
                </a:solidFill>
              </a:rPr>
              <a:t>فمن أنا؟؟؟</a:t>
            </a:r>
          </a:p>
          <a:p>
            <a:pPr algn="ctr">
              <a:lnSpc>
                <a:spcPct val="150000"/>
              </a:lnSpc>
              <a:defRPr/>
            </a:pPr>
            <a:endParaRPr lang="ar-SA" sz="2400" b="1" dirty="0">
              <a:solidFill>
                <a:schemeClr val="tx1"/>
              </a:solidFill>
            </a:endParaRPr>
          </a:p>
          <a:p>
            <a:pPr algn="ctr">
              <a:defRPr/>
            </a:pPr>
            <a:endParaRPr lang="ar-SA" dirty="0"/>
          </a:p>
          <a:p>
            <a:pPr algn="ctr">
              <a:defRPr/>
            </a:pPr>
            <a:endParaRPr lang="ar-SA" dirty="0"/>
          </a:p>
        </p:txBody>
      </p:sp>
      <p:sp>
        <p:nvSpPr>
          <p:cNvPr id="43014" name="مربع نص 12"/>
          <p:cNvSpPr txBox="1">
            <a:spLocks noChangeArrowheads="1"/>
          </p:cNvSpPr>
          <p:nvPr/>
        </p:nvSpPr>
        <p:spPr bwMode="auto">
          <a:xfrm>
            <a:off x="5924551" y="5734050"/>
            <a:ext cx="31988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ar-SA" altLang="ar-SA" sz="1800">
                <a:latin typeface="Arial" pitchFamily="34" charset="0"/>
              </a:rPr>
              <a:t>...............................................</a:t>
            </a:r>
          </a:p>
        </p:txBody>
      </p:sp>
    </p:spTree>
    <p:extLst>
      <p:ext uri="{BB962C8B-B14F-4D97-AF65-F5344CB8AC3E}">
        <p14:creationId xmlns:p14="http://schemas.microsoft.com/office/powerpoint/2010/main" val="2890786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 txBox="1">
            <a:spLocks/>
          </p:cNvSpPr>
          <p:nvPr/>
        </p:nvSpPr>
        <p:spPr>
          <a:xfrm>
            <a:off x="1847528" y="260648"/>
            <a:ext cx="8229600" cy="129614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2400" b="1" dirty="0"/>
              <a:t>نشاط (3)   الزمن(3دقائق)</a:t>
            </a:r>
            <a:r>
              <a:rPr lang="en-US" sz="2400" b="1" dirty="0"/>
              <a:t/>
            </a:r>
            <a:br>
              <a:rPr lang="en-US" sz="2400" b="1" dirty="0"/>
            </a:br>
            <a:r>
              <a:rPr lang="ar-SA" sz="2400" b="1" dirty="0"/>
              <a:t>استراتيجية الحوار الإبداعي    الية التنفيذ: جماعي</a:t>
            </a:r>
            <a:r>
              <a:rPr lang="en-US" sz="2400" b="1" dirty="0"/>
              <a:t/>
            </a:r>
            <a:br>
              <a:rPr lang="en-US" sz="2400" b="1" dirty="0"/>
            </a:br>
            <a:r>
              <a:rPr lang="ar-SA" sz="2400" b="1" dirty="0"/>
              <a:t>الهدف: أن تفرق الطالبة بين الأجهزة المنزلية من حيث العناية بها.</a:t>
            </a:r>
            <a:r>
              <a:rPr lang="en-US" sz="3200" b="1" dirty="0"/>
              <a:t/>
            </a:r>
            <a:br>
              <a:rPr lang="en-US" sz="3200" b="1" dirty="0"/>
            </a:br>
            <a:endParaRPr lang="ar-SA" sz="3200" dirty="0"/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1865784" y="1772816"/>
            <a:ext cx="8229600" cy="4941168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SA" sz="2000" b="1" dirty="0"/>
              <a:t>عزيزتي الطالبة اقرئي الحوار التالي وأكمليه</a:t>
            </a:r>
          </a:p>
          <a:p>
            <a:pPr algn="r"/>
            <a:r>
              <a:rPr lang="ar-SA" sz="2000" b="1" dirty="0"/>
              <a:t>الشخصيات: سارة طالبة في الصف الثاني المتوسط وهي تحضر درس لمادة التربية الأسرية عن الأجهزة المنزلية  ووالدتها </a:t>
            </a:r>
          </a:p>
          <a:p>
            <a:pPr algn="r"/>
            <a:r>
              <a:rPr lang="ar-SA" sz="2000" b="1" dirty="0"/>
              <a:t>سارة: لدي درس يا أمي عن الأجهزة المنزلية واحتاج الى بعض الأجوبة على اسئلتي</a:t>
            </a:r>
          </a:p>
          <a:p>
            <a:pPr algn="r"/>
            <a:r>
              <a:rPr lang="ar-SA" sz="2000" b="1" dirty="0"/>
              <a:t>والدتها: .........................</a:t>
            </a:r>
          </a:p>
          <a:p>
            <a:pPr algn="r"/>
            <a:r>
              <a:rPr lang="ar-SA" sz="2000" b="1" dirty="0"/>
              <a:t>سارة: لماذا توضع </a:t>
            </a:r>
            <a:r>
              <a:rPr lang="ar-EG" sz="2000" b="1" dirty="0"/>
              <a:t>الغسالة على قاعدة خاصة </a:t>
            </a:r>
            <a:r>
              <a:rPr lang="ar-SA" sz="2000" b="1" dirty="0"/>
              <a:t>معزولة </a:t>
            </a:r>
            <a:r>
              <a:rPr lang="ar-EG" sz="2000" b="1" dirty="0"/>
              <a:t>في حالة عدم وجود أرجل لها</a:t>
            </a:r>
            <a:r>
              <a:rPr lang="ar-SA" sz="2000" b="1" dirty="0"/>
              <a:t>؟</a:t>
            </a:r>
          </a:p>
          <a:p>
            <a:pPr algn="r"/>
            <a:r>
              <a:rPr lang="ar-SA" sz="2000" b="1" dirty="0"/>
              <a:t>والدتها:..........................</a:t>
            </a:r>
          </a:p>
          <a:p>
            <a:pPr algn="r"/>
            <a:r>
              <a:rPr lang="ar-SA" sz="2000" b="1" dirty="0"/>
              <a:t>سارة: لماذا </a:t>
            </a:r>
            <a:r>
              <a:rPr lang="ar-EG" sz="2000" b="1" dirty="0"/>
              <a:t>يُفضل إجراء صيانة للغسالة من وقت لآخر</a:t>
            </a:r>
            <a:r>
              <a:rPr lang="ar-SA" sz="2000" b="1" dirty="0"/>
              <a:t>؟</a:t>
            </a:r>
          </a:p>
          <a:p>
            <a:pPr algn="r"/>
            <a:r>
              <a:rPr lang="ar-SA" sz="2000" b="1" dirty="0"/>
              <a:t>والدتها:............................</a:t>
            </a:r>
          </a:p>
          <a:p>
            <a:pPr algn="r"/>
            <a:r>
              <a:rPr lang="ar-SA" sz="2000" b="1" dirty="0"/>
              <a:t>سارة: ولماذا يجب </a:t>
            </a:r>
            <a:r>
              <a:rPr lang="ar-EG" sz="2000" b="1" dirty="0"/>
              <a:t>وقاية الغسالة من الضربات والاهتزاز وخاصة أثناء استعمالها</a:t>
            </a:r>
            <a:r>
              <a:rPr lang="ar-SA" sz="2000" b="1" dirty="0"/>
              <a:t>؟</a:t>
            </a:r>
          </a:p>
          <a:p>
            <a:pPr algn="r"/>
            <a:r>
              <a:rPr lang="ar-SA" sz="2000" b="1" dirty="0"/>
              <a:t>والدتها:............................</a:t>
            </a:r>
          </a:p>
          <a:p>
            <a:pPr algn="r"/>
            <a:r>
              <a:rPr lang="ar-SA" sz="2000" b="1" dirty="0"/>
              <a:t>سارة: وكيف يمكنني </a:t>
            </a:r>
            <a:r>
              <a:rPr lang="ar-SA" sz="2000" b="1" dirty="0" err="1"/>
              <a:t>المحافطة</a:t>
            </a:r>
            <a:r>
              <a:rPr lang="ar-SA" sz="2000" b="1" dirty="0"/>
              <a:t> على الغسالة بعد انتهاء الغسيل؟</a:t>
            </a:r>
          </a:p>
          <a:p>
            <a:pPr algn="r"/>
            <a:r>
              <a:rPr lang="ar-SA" sz="2000" b="1" dirty="0"/>
              <a:t>والدتها..................................</a:t>
            </a:r>
          </a:p>
          <a:p>
            <a:pPr algn="r"/>
            <a:r>
              <a:rPr lang="ar-SA" sz="2000" b="1" dirty="0"/>
              <a:t>سارة: شكرا لك يا امي لقد وضحتي لي أمورا لم اكن افهمها</a:t>
            </a:r>
          </a:p>
          <a:p>
            <a:pPr algn="r"/>
            <a:endParaRPr lang="ar-SA" sz="2000" b="1" dirty="0"/>
          </a:p>
          <a:p>
            <a:pPr algn="r"/>
            <a:endParaRPr lang="ar-SA" sz="2400" b="1" dirty="0"/>
          </a:p>
          <a:p>
            <a:endParaRPr lang="ar-SA" sz="3200" dirty="0"/>
          </a:p>
        </p:txBody>
      </p:sp>
    </p:spTree>
    <p:extLst>
      <p:ext uri="{BB962C8B-B14F-4D97-AF65-F5344CB8AC3E}">
        <p14:creationId xmlns:p14="http://schemas.microsoft.com/office/powerpoint/2010/main" val="2224661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r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ستطيل 8"/>
          <p:cNvSpPr/>
          <p:nvPr/>
        </p:nvSpPr>
        <p:spPr>
          <a:xfrm>
            <a:off x="4151785" y="620689"/>
            <a:ext cx="4971776" cy="8309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4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استراتيجية من أنا ؟</a:t>
            </a:r>
          </a:p>
        </p:txBody>
      </p:sp>
      <p:pic>
        <p:nvPicPr>
          <p:cNvPr id="43011" name="صورة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5111" y="3645025"/>
            <a:ext cx="1907704" cy="138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2" name="صورة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4813" y="5528497"/>
            <a:ext cx="2476972" cy="11548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وسيلة شرح مستطيلة مستديرة الزوايا 11"/>
          <p:cNvSpPr/>
          <p:nvPr/>
        </p:nvSpPr>
        <p:spPr>
          <a:xfrm>
            <a:off x="2352984" y="1880778"/>
            <a:ext cx="6768554" cy="3850233"/>
          </a:xfrm>
          <a:prstGeom prst="wedgeRoundRectCallout">
            <a:avLst>
              <a:gd name="adj1" fmla="val 65123"/>
              <a:gd name="adj2" fmla="val -8007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>
              <a:defRPr/>
            </a:pPr>
            <a:endParaRPr lang="ar-SA" sz="3600" b="1" dirty="0">
              <a:solidFill>
                <a:schemeClr val="tx1"/>
              </a:solidFill>
            </a:endParaRPr>
          </a:p>
          <a:p>
            <a:pPr algn="ctr">
              <a:defRPr/>
            </a:pPr>
            <a:endParaRPr lang="ar-SA" sz="3600" b="1" dirty="0">
              <a:solidFill>
                <a:schemeClr val="tx1"/>
              </a:solidFill>
            </a:endParaRPr>
          </a:p>
          <a:p>
            <a:pPr algn="ctr"/>
            <a:r>
              <a:rPr lang="ar-SA" altLang="ar-SA" sz="4400" b="1" dirty="0">
                <a:latin typeface="Calibri" pitchFamily="34" charset="0"/>
              </a:rPr>
              <a:t>ا</a:t>
            </a:r>
            <a:r>
              <a:rPr lang="ar-EG" altLang="ar-SA" sz="4400" b="1" dirty="0">
                <a:latin typeface="Calibri" pitchFamily="34" charset="0"/>
              </a:rPr>
              <a:t>ستخدم </a:t>
            </a:r>
            <a:r>
              <a:rPr lang="ar-SA" altLang="ar-SA" sz="4400" b="1" dirty="0">
                <a:latin typeface="Calibri" pitchFamily="34" charset="0"/>
              </a:rPr>
              <a:t>لإظهار</a:t>
            </a:r>
            <a:r>
              <a:rPr lang="ar-EG" altLang="ar-SA" sz="4400" b="1" dirty="0">
                <a:latin typeface="Calibri" pitchFamily="34" charset="0"/>
              </a:rPr>
              <a:t> الملابس</a:t>
            </a:r>
            <a:r>
              <a:rPr lang="ar-SA" altLang="ar-SA" sz="4400" b="1" dirty="0">
                <a:latin typeface="Calibri" pitchFamily="34" charset="0"/>
              </a:rPr>
              <a:t> بشكل أكثر جمالا</a:t>
            </a:r>
            <a:r>
              <a:rPr lang="ar-EG" altLang="ar-SA" sz="4400" b="1" dirty="0">
                <a:latin typeface="Calibri" pitchFamily="34" charset="0"/>
              </a:rPr>
              <a:t> </a:t>
            </a:r>
            <a:r>
              <a:rPr lang="ar-SA" altLang="ar-SA" sz="4400" b="1" dirty="0">
                <a:latin typeface="Calibri" pitchFamily="34" charset="0"/>
              </a:rPr>
              <a:t>ويتوفر مني أنواع مختلفة وأعمل عن طريق تحويل الطاقة الكهربائية الى حرارية</a:t>
            </a:r>
            <a:r>
              <a:rPr lang="ar-EG" altLang="ar-SA" sz="4400" b="1" dirty="0">
                <a:latin typeface="Calibri" pitchFamily="34" charset="0"/>
              </a:rPr>
              <a:t>.</a:t>
            </a:r>
            <a:endParaRPr lang="en-US" altLang="ar-SA" sz="4400" dirty="0">
              <a:latin typeface="Calibri" pitchFamily="34" charset="0"/>
            </a:endParaRPr>
          </a:p>
          <a:p>
            <a:pPr algn="ctr">
              <a:defRPr/>
            </a:pPr>
            <a:r>
              <a:rPr lang="ar-SA" sz="4400" b="1" dirty="0">
                <a:solidFill>
                  <a:schemeClr val="tx1"/>
                </a:solidFill>
              </a:rPr>
              <a:t>فمن أنا؟؟؟</a:t>
            </a:r>
          </a:p>
          <a:p>
            <a:pPr algn="ctr">
              <a:lnSpc>
                <a:spcPct val="150000"/>
              </a:lnSpc>
              <a:defRPr/>
            </a:pPr>
            <a:endParaRPr lang="ar-SA" sz="2400" b="1" dirty="0">
              <a:solidFill>
                <a:schemeClr val="tx1"/>
              </a:solidFill>
            </a:endParaRPr>
          </a:p>
          <a:p>
            <a:pPr algn="ctr">
              <a:defRPr/>
            </a:pPr>
            <a:endParaRPr lang="ar-SA" dirty="0"/>
          </a:p>
          <a:p>
            <a:pPr algn="ctr">
              <a:defRPr/>
            </a:pPr>
            <a:endParaRPr lang="ar-SA" dirty="0"/>
          </a:p>
        </p:txBody>
      </p:sp>
      <p:sp>
        <p:nvSpPr>
          <p:cNvPr id="43014" name="مربع نص 12"/>
          <p:cNvSpPr txBox="1">
            <a:spLocks noChangeArrowheads="1"/>
          </p:cNvSpPr>
          <p:nvPr/>
        </p:nvSpPr>
        <p:spPr bwMode="auto">
          <a:xfrm>
            <a:off x="5924551" y="5734050"/>
            <a:ext cx="31988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ar-SA" altLang="ar-SA" sz="1800">
                <a:latin typeface="Arial" pitchFamily="34" charset="0"/>
              </a:rPr>
              <a:t>...............................................</a:t>
            </a:r>
          </a:p>
        </p:txBody>
      </p:sp>
    </p:spTree>
    <p:extLst>
      <p:ext uri="{BB962C8B-B14F-4D97-AF65-F5344CB8AC3E}">
        <p14:creationId xmlns:p14="http://schemas.microsoft.com/office/powerpoint/2010/main" val="870826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 txBox="1">
            <a:spLocks/>
          </p:cNvSpPr>
          <p:nvPr/>
        </p:nvSpPr>
        <p:spPr>
          <a:xfrm>
            <a:off x="1847528" y="260648"/>
            <a:ext cx="8229600" cy="10801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2000" b="1" dirty="0"/>
              <a:t>نشاط (3)   الزمن(3دقائق)</a:t>
            </a:r>
            <a:r>
              <a:rPr lang="en-US" sz="2000" b="1" dirty="0"/>
              <a:t/>
            </a:r>
            <a:br>
              <a:rPr lang="en-US" sz="2000" b="1" dirty="0"/>
            </a:br>
            <a:r>
              <a:rPr lang="ar-SA" sz="2000" b="1" dirty="0"/>
              <a:t>استراتيجية الحوار الإبداعي    الية التنفيذ: جماعي</a:t>
            </a:r>
            <a:r>
              <a:rPr lang="en-US" sz="2000" b="1" dirty="0"/>
              <a:t/>
            </a:r>
            <a:br>
              <a:rPr lang="en-US" sz="2000" b="1" dirty="0"/>
            </a:br>
            <a:r>
              <a:rPr lang="ar-SA" sz="2000" b="1" dirty="0"/>
              <a:t>الهدف: أن تفرق الطالبة بين الأجهزة المنزلية من حيث العناية بها.</a:t>
            </a:r>
            <a:endParaRPr lang="ar-SA" sz="2800" dirty="0"/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1847528" y="1556792"/>
            <a:ext cx="8229600" cy="4941168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SA" sz="2000" b="1" dirty="0"/>
              <a:t>عزيزتي الطالبة اقرئي الحوار التالي وأكمليه</a:t>
            </a:r>
          </a:p>
          <a:p>
            <a:pPr algn="r"/>
            <a:r>
              <a:rPr lang="ar-SA" sz="2000" b="1" dirty="0"/>
              <a:t>سارة: ماهي أنواع المكواة ؟</a:t>
            </a:r>
          </a:p>
          <a:p>
            <a:pPr algn="r"/>
            <a:r>
              <a:rPr lang="ar-SA" sz="2000" b="1" dirty="0"/>
              <a:t>والدتها:..........................</a:t>
            </a:r>
          </a:p>
          <a:p>
            <a:pPr algn="r"/>
            <a:r>
              <a:rPr lang="ar-SA" sz="2000" b="1" dirty="0"/>
              <a:t>سارة: ماذا افعل اذا </a:t>
            </a:r>
            <a:r>
              <a:rPr lang="ar-EG" altLang="ar-SA" sz="2000" b="1" dirty="0">
                <a:latin typeface="Calibri" pitchFamily="34" charset="0"/>
              </a:rPr>
              <a:t>إذا اسودّ سطح المكواة </a:t>
            </a:r>
            <a:r>
              <a:rPr lang="ar-SA" sz="2000" b="1" dirty="0"/>
              <a:t>؟</a:t>
            </a:r>
          </a:p>
          <a:p>
            <a:pPr algn="r"/>
            <a:r>
              <a:rPr lang="ar-SA" sz="2000" b="1" dirty="0"/>
              <a:t>والدتها:..........................</a:t>
            </a:r>
          </a:p>
          <a:p>
            <a:pPr algn="r"/>
            <a:r>
              <a:rPr lang="ar-SA" sz="2000" b="1" dirty="0"/>
              <a:t>سارة: </a:t>
            </a:r>
            <a:r>
              <a:rPr lang="ar-EG" altLang="ar-SA" sz="2000" b="1" dirty="0">
                <a:latin typeface="Calibri" pitchFamily="34" charset="0"/>
              </a:rPr>
              <a:t>و</a:t>
            </a:r>
            <a:r>
              <a:rPr lang="ar-SA" altLang="ar-SA" sz="2000" b="1" dirty="0">
                <a:latin typeface="Calibri" pitchFamily="34" charset="0"/>
              </a:rPr>
              <a:t>ماذا افعل </a:t>
            </a:r>
            <a:r>
              <a:rPr lang="ar-EG" altLang="ar-SA" sz="2000" b="1" dirty="0">
                <a:latin typeface="Calibri" pitchFamily="34" charset="0"/>
              </a:rPr>
              <a:t>إذا خشن سطح المكواة </a:t>
            </a:r>
            <a:r>
              <a:rPr lang="ar-SA" sz="2000" b="1" dirty="0"/>
              <a:t>؟</a:t>
            </a:r>
          </a:p>
          <a:p>
            <a:pPr algn="r"/>
            <a:r>
              <a:rPr lang="ar-SA" sz="2000" b="1" dirty="0"/>
              <a:t>والدتها:............................</a:t>
            </a:r>
          </a:p>
          <a:p>
            <a:pPr algn="r"/>
            <a:r>
              <a:rPr lang="ar-SA" sz="2000" b="1" dirty="0"/>
              <a:t>سارة: وماذا افعل </a:t>
            </a:r>
            <a:r>
              <a:rPr lang="ar-EG" altLang="ar-SA" sz="2000" b="1" dirty="0">
                <a:latin typeface="Calibri" pitchFamily="34" charset="0"/>
              </a:rPr>
              <a:t>بعد الانتهاء من استعمال المكواة البخارية </a:t>
            </a:r>
            <a:r>
              <a:rPr lang="ar-SA" sz="2000" b="1" dirty="0"/>
              <a:t>؟</a:t>
            </a:r>
          </a:p>
          <a:p>
            <a:pPr algn="r"/>
            <a:r>
              <a:rPr lang="ar-SA" sz="2000" b="1" dirty="0"/>
              <a:t>والدتها..................................</a:t>
            </a:r>
          </a:p>
          <a:p>
            <a:pPr algn="r"/>
            <a:r>
              <a:rPr lang="ar-SA" sz="2000" b="1" dirty="0"/>
              <a:t>ساره: ولماذا؟</a:t>
            </a:r>
          </a:p>
          <a:p>
            <a:pPr algn="r"/>
            <a:r>
              <a:rPr lang="ar-SA" sz="2000" b="1" dirty="0"/>
              <a:t>والدتها:...............</a:t>
            </a:r>
          </a:p>
          <a:p>
            <a:pPr algn="r"/>
            <a:r>
              <a:rPr lang="ar-SA" sz="2000" b="1" dirty="0"/>
              <a:t>سارة: قدمي لي مزيدا من النصائح يا أمي لاتبعها عند استخدام المكواة؟</a:t>
            </a:r>
          </a:p>
          <a:p>
            <a:pPr algn="r"/>
            <a:r>
              <a:rPr lang="ar-SA" sz="2000" b="1" dirty="0"/>
              <a:t>والدتها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</a:t>
            </a:r>
          </a:p>
          <a:p>
            <a:pPr algn="r"/>
            <a:endParaRPr lang="ar-SA" sz="1800" b="1" dirty="0"/>
          </a:p>
          <a:p>
            <a:pPr algn="r"/>
            <a:endParaRPr lang="ar-SA" sz="2400" b="1" dirty="0"/>
          </a:p>
          <a:p>
            <a:endParaRPr lang="ar-SA" sz="3200" dirty="0"/>
          </a:p>
        </p:txBody>
      </p:sp>
    </p:spTree>
    <p:extLst>
      <p:ext uri="{BB962C8B-B14F-4D97-AF65-F5344CB8AC3E}">
        <p14:creationId xmlns:p14="http://schemas.microsoft.com/office/powerpoint/2010/main" val="2491657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r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ستطيل 8"/>
          <p:cNvSpPr/>
          <p:nvPr/>
        </p:nvSpPr>
        <p:spPr>
          <a:xfrm>
            <a:off x="4151785" y="620689"/>
            <a:ext cx="4971776" cy="8309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4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استراتيجية من أنا ؟</a:t>
            </a:r>
          </a:p>
        </p:txBody>
      </p:sp>
      <p:pic>
        <p:nvPicPr>
          <p:cNvPr id="43011" name="صورة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5111" y="3645025"/>
            <a:ext cx="1907704" cy="138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2" name="صورة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4813" y="5528497"/>
            <a:ext cx="2476972" cy="11548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وسيلة شرح مستطيلة مستديرة الزوايا 11"/>
          <p:cNvSpPr/>
          <p:nvPr/>
        </p:nvSpPr>
        <p:spPr>
          <a:xfrm>
            <a:off x="2352984" y="1880778"/>
            <a:ext cx="6768554" cy="3850233"/>
          </a:xfrm>
          <a:prstGeom prst="wedgeRoundRectCallout">
            <a:avLst>
              <a:gd name="adj1" fmla="val 65123"/>
              <a:gd name="adj2" fmla="val -8007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>
              <a:defRPr/>
            </a:pPr>
            <a:endParaRPr lang="ar-SA" sz="3600" b="1" dirty="0">
              <a:solidFill>
                <a:schemeClr val="tx1"/>
              </a:solidFill>
            </a:endParaRPr>
          </a:p>
          <a:p>
            <a:pPr algn="ctr">
              <a:defRPr/>
            </a:pPr>
            <a:endParaRPr lang="ar-SA" sz="3600" b="1" dirty="0">
              <a:solidFill>
                <a:schemeClr val="tx1"/>
              </a:solidFill>
            </a:endParaRPr>
          </a:p>
          <a:p>
            <a:pPr algn="just"/>
            <a:r>
              <a:rPr lang="ar-SA" altLang="ar-SA" sz="4400" b="1" dirty="0">
                <a:latin typeface="Calibri" pitchFamily="34" charset="0"/>
              </a:rPr>
              <a:t>ا</a:t>
            </a:r>
            <a:r>
              <a:rPr lang="ar-EG" altLang="ar-SA" sz="4000" b="1" dirty="0">
                <a:latin typeface="Calibri" pitchFamily="34" charset="0"/>
              </a:rPr>
              <a:t>ستخدم </a:t>
            </a:r>
            <a:r>
              <a:rPr lang="ar-EG" altLang="ar-SA" sz="4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لتنظيف الأرضيات والسجاد من الأتربة والغبار وغيرها. وتُستعمل ملحقات</a:t>
            </a:r>
            <a:r>
              <a:rPr lang="ar-SA" altLang="ar-SA" sz="4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ي</a:t>
            </a:r>
            <a:r>
              <a:rPr lang="ar-EG" altLang="ar-SA" sz="4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لتنظيف الأسطح والجدران والستائر والكراسي وبقية أثاث المنزل ومكملاته</a:t>
            </a:r>
            <a:r>
              <a:rPr lang="ar-EG" altLang="ar-SA" sz="4000" b="1" dirty="0">
                <a:latin typeface="Calibri" pitchFamily="34" charset="0"/>
              </a:rPr>
              <a:t>.</a:t>
            </a:r>
            <a:endParaRPr lang="en-US" altLang="ar-SA" sz="4000" dirty="0">
              <a:latin typeface="Calibri" pitchFamily="34" charset="0"/>
            </a:endParaRPr>
          </a:p>
          <a:p>
            <a:pPr algn="ctr">
              <a:defRPr/>
            </a:pPr>
            <a:r>
              <a:rPr lang="ar-SA" sz="4000" b="1" dirty="0">
                <a:solidFill>
                  <a:schemeClr val="tx1"/>
                </a:solidFill>
              </a:rPr>
              <a:t>فمن أنا؟؟؟</a:t>
            </a:r>
          </a:p>
          <a:p>
            <a:pPr algn="ctr">
              <a:lnSpc>
                <a:spcPct val="150000"/>
              </a:lnSpc>
              <a:defRPr/>
            </a:pPr>
            <a:endParaRPr lang="ar-SA" sz="2400" b="1" dirty="0">
              <a:solidFill>
                <a:schemeClr val="tx1"/>
              </a:solidFill>
            </a:endParaRPr>
          </a:p>
          <a:p>
            <a:pPr algn="ctr">
              <a:defRPr/>
            </a:pPr>
            <a:endParaRPr lang="ar-SA" dirty="0"/>
          </a:p>
          <a:p>
            <a:pPr algn="ctr">
              <a:defRPr/>
            </a:pPr>
            <a:endParaRPr lang="ar-SA" dirty="0"/>
          </a:p>
        </p:txBody>
      </p:sp>
      <p:sp>
        <p:nvSpPr>
          <p:cNvPr id="43014" name="مربع نص 12"/>
          <p:cNvSpPr txBox="1">
            <a:spLocks noChangeArrowheads="1"/>
          </p:cNvSpPr>
          <p:nvPr/>
        </p:nvSpPr>
        <p:spPr bwMode="auto">
          <a:xfrm>
            <a:off x="5924551" y="5734050"/>
            <a:ext cx="31988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ar-SA" altLang="ar-SA" sz="1800">
                <a:latin typeface="Arial" pitchFamily="34" charset="0"/>
              </a:rPr>
              <a:t>...............................................</a:t>
            </a:r>
          </a:p>
        </p:txBody>
      </p:sp>
    </p:spTree>
    <p:extLst>
      <p:ext uri="{BB962C8B-B14F-4D97-AF65-F5344CB8AC3E}">
        <p14:creationId xmlns:p14="http://schemas.microsoft.com/office/powerpoint/2010/main" val="2982406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848</Words>
  <Application>Microsoft Office PowerPoint</Application>
  <PresentationFormat>شاشة عريضة</PresentationFormat>
  <Paragraphs>139</Paragraphs>
  <Slides>19</Slides>
  <Notes>4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Times New Roman</vt:lpstr>
      <vt:lpstr>نسق Office</vt:lpstr>
      <vt:lpstr>عرض تقديمي في PowerPoint</vt:lpstr>
      <vt:lpstr>عرض تقديمي في PowerPoint</vt:lpstr>
      <vt:lpstr>عرض تقديمي في PowerPoint</vt:lpstr>
      <vt:lpstr>    نشاط (2)   الزمن(3دقائق) استراتيجية خرائط المفاهيم   الية التنفيذ: جماعي الهدف: أن تلخص الطالبة الأمور الواجب مراعاتها عند شراء الأجهزة المنزلية.        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az fahad</dc:creator>
  <cp:lastModifiedBy>az fahad</cp:lastModifiedBy>
  <cp:revision>2</cp:revision>
  <dcterms:created xsi:type="dcterms:W3CDTF">2018-09-28T21:01:12Z</dcterms:created>
  <dcterms:modified xsi:type="dcterms:W3CDTF">2018-09-29T14:09:40Z</dcterms:modified>
</cp:coreProperties>
</file>