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2" r:id="rId2"/>
    <p:sldId id="256" r:id="rId3"/>
    <p:sldId id="257" r:id="rId4"/>
    <p:sldId id="258" r:id="rId5"/>
    <p:sldId id="265" r:id="rId6"/>
    <p:sldId id="259" r:id="rId7"/>
    <p:sldId id="260" r:id="rId8"/>
    <p:sldId id="261" r:id="rId9"/>
    <p:sldId id="262" r:id="rId10"/>
    <p:sldId id="264" r:id="rId11"/>
  </p:sldIdLst>
  <p:sldSz cx="12192000" cy="6858000"/>
  <p:notesSz cx="6858000" cy="9144000"/>
  <p:custDataLst>
    <p:tags r:id="rId12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F"/>
    <a:srgbClr val="E1E1FF"/>
    <a:srgbClr val="FFF1EB"/>
    <a:srgbClr val="FFE4D9"/>
    <a:srgbClr val="FFF6D9"/>
    <a:srgbClr val="FFF7DD"/>
    <a:srgbClr val="FFF3CD"/>
    <a:srgbClr val="FFF0C1"/>
    <a:srgbClr val="F0F0F0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11/06/45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t9912876/gfm59y1mqt9j7kq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8A32767-D897-B14B-1636-5F2864F99859}"/>
              </a:ext>
            </a:extLst>
          </p:cNvPr>
          <p:cNvSpPr txBox="1"/>
          <p:nvPr/>
        </p:nvSpPr>
        <p:spPr>
          <a:xfrm>
            <a:off x="4369543" y="1631752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0B91DA13-3A0A-2DCC-A53C-FCE86578431E}"/>
              </a:ext>
            </a:extLst>
          </p:cNvPr>
          <p:cNvCxnSpPr>
            <a:cxnSpLocks/>
          </p:cNvCxnSpPr>
          <p:nvPr/>
        </p:nvCxnSpPr>
        <p:spPr>
          <a:xfrm flipH="1">
            <a:off x="9387697" y="1769533"/>
            <a:ext cx="72000" cy="480673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6EB571B1-0A22-CA05-DDB7-9D8CBE8DF9B0}"/>
              </a:ext>
            </a:extLst>
          </p:cNvPr>
          <p:cNvGrpSpPr/>
          <p:nvPr/>
        </p:nvGrpSpPr>
        <p:grpSpPr>
          <a:xfrm>
            <a:off x="9405465" y="2469488"/>
            <a:ext cx="2311587" cy="1391404"/>
            <a:chOff x="9773085" y="1646677"/>
            <a:chExt cx="1968560" cy="991206"/>
          </a:xfrm>
        </p:grpSpPr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AE434F16-59C9-FB51-4380-46ECFC6691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DEB"/>
                </a:clrFrom>
                <a:clrTo>
                  <a:srgbClr val="FFFDEB">
                    <a:alpha val="0"/>
                  </a:srgbClr>
                </a:clrTo>
              </a:clrChange>
            </a:blip>
            <a:srcRect b="85947"/>
            <a:stretch/>
          </p:blipFill>
          <p:spPr>
            <a:xfrm>
              <a:off x="9773085" y="1646677"/>
              <a:ext cx="1968560" cy="486923"/>
            </a:xfrm>
            <a:prstGeom prst="rect">
              <a:avLst/>
            </a:prstGeom>
          </p:spPr>
        </p:pic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940F42A7-CCAB-01E5-1CEE-10E781C185AE}"/>
                </a:ext>
              </a:extLst>
            </p:cNvPr>
            <p:cNvSpPr txBox="1"/>
            <p:nvPr/>
          </p:nvSpPr>
          <p:spPr>
            <a:xfrm>
              <a:off x="9948827" y="2133600"/>
              <a:ext cx="1773999" cy="50428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علاقات الزوايا والمستقيمات</a:t>
              </a:r>
            </a:p>
          </p:txBody>
        </p:sp>
      </p:grpSp>
      <p:pic>
        <p:nvPicPr>
          <p:cNvPr id="12" name="رسم 11" descr="دفتر العناوين مع تعبئة خالصة">
            <a:extLst>
              <a:ext uri="{FF2B5EF4-FFF2-40B4-BE49-F238E27FC236}">
                <a16:creationId xmlns:a16="http://schemas.microsoft.com/office/drawing/2014/main" id="{24D91EBC-8629-3835-030A-B2D5F623D2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2506" y="1013520"/>
            <a:ext cx="1318181" cy="1318181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CE4B9148-2EB9-E08F-2073-28DE1EFCB0E6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305598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898B902-3BAD-F697-CEE8-EA5ED2426D0E}"/>
              </a:ext>
            </a:extLst>
          </p:cNvPr>
          <p:cNvSpPr txBox="1"/>
          <p:nvPr/>
        </p:nvSpPr>
        <p:spPr>
          <a:xfrm>
            <a:off x="3825700" y="3621825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7  – 9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52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2690158-A3C5-86A8-0C8F-B5FDA4AD6107}"/>
              </a:ext>
            </a:extLst>
          </p:cNvPr>
          <p:cNvSpPr txBox="1"/>
          <p:nvPr/>
        </p:nvSpPr>
        <p:spPr>
          <a:xfrm>
            <a:off x="2541181" y="2349096"/>
            <a:ext cx="784682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0" i="0" dirty="0">
                <a:solidFill>
                  <a:srgbClr val="C00000"/>
                </a:solidFill>
                <a:effectLst/>
                <a:latin typeface="Noto Sans Kufi Arabic"/>
                <a:cs typeface="AGA Aladdin Regular" pitchFamily="2" charset="-78"/>
              </a:rPr>
              <a:t>إن لذة الوصول، تستحق العناء كله.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F60F1A6-2CC5-731F-DF1C-ABA15EB6D133}"/>
              </a:ext>
            </a:extLst>
          </p:cNvPr>
          <p:cNvSpPr txBox="1"/>
          <p:nvPr/>
        </p:nvSpPr>
        <p:spPr>
          <a:xfrm>
            <a:off x="1381472" y="1535727"/>
            <a:ext cx="101615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فكرة الدرس: أحل المسائل باستعمال استراتيجية "التبرير المنطقي"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DA692A2-C777-4191-1F36-6D3BDAA4028E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C86E5337-6703-AA41-55E3-B795B85B89B5}"/>
              </a:ext>
            </a:extLst>
          </p:cNvPr>
          <p:cNvSpPr txBox="1"/>
          <p:nvPr/>
        </p:nvSpPr>
        <p:spPr>
          <a:xfrm>
            <a:off x="1197915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76EB8742-F2F5-D7DC-649B-FF1738A15855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D7855CB-7BB4-7307-523A-1675CDE35A01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215F280F-EACF-814D-BD54-F55E2CF17183}"/>
              </a:ext>
            </a:extLst>
          </p:cNvPr>
          <p:cNvGrpSpPr/>
          <p:nvPr/>
        </p:nvGrpSpPr>
        <p:grpSpPr>
          <a:xfrm>
            <a:off x="1245733" y="1627073"/>
            <a:ext cx="10008434" cy="4603606"/>
            <a:chOff x="1903782" y="2017126"/>
            <a:chExt cx="8202069" cy="3641953"/>
          </a:xfrm>
        </p:grpSpPr>
        <p:pic>
          <p:nvPicPr>
            <p:cNvPr id="13" name="صورة 12">
              <a:extLst>
                <a:ext uri="{FF2B5EF4-FFF2-40B4-BE49-F238E27FC236}">
                  <a16:creationId xmlns:a16="http://schemas.microsoft.com/office/drawing/2014/main" id="{A7377B52-E7CF-8739-D7CF-D53DF9875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07579" y="2033043"/>
              <a:ext cx="8198271" cy="36260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</p:pic>
        <p:sp>
          <p:nvSpPr>
            <p:cNvPr id="14" name="مستطيل 13">
              <a:extLst>
                <a:ext uri="{FF2B5EF4-FFF2-40B4-BE49-F238E27FC236}">
                  <a16:creationId xmlns:a16="http://schemas.microsoft.com/office/drawing/2014/main" id="{5A7AD4D0-54BC-4EE6-A48A-D0A3223321FF}"/>
                </a:ext>
              </a:extLst>
            </p:cNvPr>
            <p:cNvSpPr/>
            <p:nvPr/>
          </p:nvSpPr>
          <p:spPr>
            <a:xfrm>
              <a:off x="7717351" y="2028909"/>
              <a:ext cx="2388500" cy="6847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5B158628-EB7F-652A-63D2-4C1D97DD2BDB}"/>
                </a:ext>
              </a:extLst>
            </p:cNvPr>
            <p:cNvSpPr/>
            <p:nvPr/>
          </p:nvSpPr>
          <p:spPr>
            <a:xfrm>
              <a:off x="1903782" y="2017126"/>
              <a:ext cx="2388500" cy="1411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9512053-9436-CEE4-C189-08ADC406AC99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F34984D-D06D-B3A3-16D1-42C6CE500838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D397447D-B81F-457F-C7B0-F8441AEA848C}"/>
              </a:ext>
            </a:extLst>
          </p:cNvPr>
          <p:cNvSpPr txBox="1"/>
          <p:nvPr/>
        </p:nvSpPr>
        <p:spPr>
          <a:xfrm>
            <a:off x="1163193" y="2130487"/>
            <a:ext cx="1016153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r>
              <a:rPr lang="ar-SA" sz="4800" dirty="0"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استراتيجية حل المسألة</a:t>
            </a:r>
            <a:endParaRPr lang="ar-SA" sz="4800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AD0DD58-16B9-09FF-3F6B-D9650E6B4957}"/>
              </a:ext>
            </a:extLst>
          </p:cNvPr>
          <p:cNvSpPr txBox="1"/>
          <p:nvPr/>
        </p:nvSpPr>
        <p:spPr>
          <a:xfrm>
            <a:off x="1198788" y="3322108"/>
            <a:ext cx="1016153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cs typeface="AGA Aladdin Regular" pitchFamily="2" charset="-78"/>
              </a:rPr>
              <a:t>فكرة الدرس: أحل المسائل باستعمال استراتيجية </a:t>
            </a:r>
          </a:p>
          <a:p>
            <a:pPr algn="ctr"/>
            <a:r>
              <a:rPr lang="ar-SA" sz="4800" dirty="0">
                <a:cs typeface="AGA Aladdin Regular" pitchFamily="2" charset="-78"/>
              </a:rPr>
              <a:t>"التبرير المنطقي</a:t>
            </a:r>
            <a:r>
              <a:rPr lang="ku-Arab-IQ" sz="4800" dirty="0">
                <a:cs typeface="AGA Aladdin Regular" pitchFamily="2" charset="-78"/>
              </a:rPr>
              <a:t>"</a:t>
            </a:r>
            <a:endParaRPr lang="ar-SA" sz="4800" dirty="0">
              <a:cs typeface="AGA Aladdin Regular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101AD38-1C2C-43DD-8C24-10214C251DC5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F134777-1841-217B-E9E2-E63F87B6C30E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123169"/>
              </p:ext>
            </p:extLst>
          </p:nvPr>
        </p:nvGraphicFramePr>
        <p:xfrm>
          <a:off x="2032001" y="2732566"/>
          <a:ext cx="8127999" cy="37577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85380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90394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hlinkClick r:id="rId3"/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4450755" y="2024680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9DBBCBF-3964-318E-8423-AC6E65D05EAF}"/>
              </a:ext>
            </a:extLst>
          </p:cNvPr>
          <p:cNvSpPr txBox="1"/>
          <p:nvPr/>
        </p:nvSpPr>
        <p:spPr>
          <a:xfrm>
            <a:off x="1381472" y="1535727"/>
            <a:ext cx="101615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فكرة الدرس: أحل المسائل باستعمال استراتيجية "التبرير المنطقي"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BBB2D3AB-7C06-AE6E-EEF2-245B979ADE03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C972714-6E36-04B0-F8A8-6FBD7F32A83C}"/>
              </a:ext>
            </a:extLst>
          </p:cNvPr>
          <p:cNvSpPr txBox="1"/>
          <p:nvPr/>
        </p:nvSpPr>
        <p:spPr>
          <a:xfrm>
            <a:off x="1197915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40846F68-979B-393E-AC8B-5B87809C8A49}"/>
              </a:ext>
            </a:extLst>
          </p:cNvPr>
          <p:cNvSpPr txBox="1"/>
          <p:nvPr/>
        </p:nvSpPr>
        <p:spPr>
          <a:xfrm>
            <a:off x="7747587" y="2269896"/>
            <a:ext cx="36853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4">
                    <a:lumMod val="75000"/>
                  </a:schemeClr>
                </a:solidFill>
                <a:cs typeface="AGA Aladdin Regular" pitchFamily="2" charset="-78"/>
              </a:rPr>
              <a:t>الخطوات الأربعة لحل المسألة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9AB19062-D3AE-008F-11E9-2D2E66D6B5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842" b="63858"/>
          <a:stretch/>
        </p:blipFill>
        <p:spPr>
          <a:xfrm>
            <a:off x="7093818" y="2671430"/>
            <a:ext cx="4835122" cy="2249179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2AC3AC3-2FE5-39CA-7784-A9DF041086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524" t="38014" r="1769" b="39819"/>
          <a:stretch/>
        </p:blipFill>
        <p:spPr>
          <a:xfrm>
            <a:off x="5936773" y="5249391"/>
            <a:ext cx="5882672" cy="1379501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3A95B7D-2E1F-7AF6-27D6-0EDFBD93AF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532" t="60850" r="1521" b="21054"/>
          <a:stretch/>
        </p:blipFill>
        <p:spPr>
          <a:xfrm>
            <a:off x="1180929" y="3128898"/>
            <a:ext cx="5395913" cy="1126156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04625232-3351-8CF1-D9AF-8D9FF3984B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66" t="78847" r="1960" b="-1014"/>
          <a:stretch/>
        </p:blipFill>
        <p:spPr>
          <a:xfrm>
            <a:off x="512270" y="5083763"/>
            <a:ext cx="6074760" cy="1379501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61BAE38-3B51-05D4-2CB8-4DDA10153ABF}"/>
              </a:ext>
            </a:extLst>
          </p:cNvPr>
          <p:cNvSpPr txBox="1"/>
          <p:nvPr/>
        </p:nvSpPr>
        <p:spPr>
          <a:xfrm>
            <a:off x="1381472" y="1535727"/>
            <a:ext cx="101615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فكرة الدرس: أحل المسائل باستعمال استراتيجية "التبرير المنطقي"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2F419EF-C9B4-9FFC-945A-C0EFD78D9D3B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47FA88CE-5AAC-C727-2236-D87158BBC216}"/>
              </a:ext>
            </a:extLst>
          </p:cNvPr>
          <p:cNvSpPr txBox="1"/>
          <p:nvPr/>
        </p:nvSpPr>
        <p:spPr>
          <a:xfrm>
            <a:off x="1197915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383890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3B07679F-6BE2-B82C-6251-92A43B26F7ED}"/>
              </a:ext>
            </a:extLst>
          </p:cNvPr>
          <p:cNvCxnSpPr/>
          <p:nvPr/>
        </p:nvCxnSpPr>
        <p:spPr>
          <a:xfrm>
            <a:off x="7013608" y="2686730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4809BA3-F7FC-1C69-1BBC-1DE28EA4EDB2}"/>
              </a:ext>
            </a:extLst>
          </p:cNvPr>
          <p:cNvSpPr txBox="1"/>
          <p:nvPr/>
        </p:nvSpPr>
        <p:spPr>
          <a:xfrm>
            <a:off x="10623668" y="5856130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افهم: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6B682C4A-B6AC-DC90-19CE-6DFEB3536F45}"/>
              </a:ext>
            </a:extLst>
          </p:cNvPr>
          <p:cNvSpPr txBox="1"/>
          <p:nvPr/>
        </p:nvSpPr>
        <p:spPr>
          <a:xfrm>
            <a:off x="5958876" y="2463456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خطط: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D9ECD7F-DA28-98F2-2AC5-95CE67D4D4F9}"/>
              </a:ext>
            </a:extLst>
          </p:cNvPr>
          <p:cNvSpPr txBox="1"/>
          <p:nvPr/>
        </p:nvSpPr>
        <p:spPr>
          <a:xfrm>
            <a:off x="5958876" y="3299288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حل: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2F1905A-08B6-1524-1185-F993797E39B5}"/>
              </a:ext>
            </a:extLst>
          </p:cNvPr>
          <p:cNvSpPr txBox="1"/>
          <p:nvPr/>
        </p:nvSpPr>
        <p:spPr>
          <a:xfrm>
            <a:off x="5958876" y="5255979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تحقق: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AAED4D45-1169-0823-95F6-23D1141EAD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202"/>
          <a:stretch/>
        </p:blipFill>
        <p:spPr>
          <a:xfrm>
            <a:off x="7189600" y="2288343"/>
            <a:ext cx="4689519" cy="382615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AEC3520-A6AB-8EAF-EF47-1568DD671B27}"/>
              </a:ext>
            </a:extLst>
          </p:cNvPr>
          <p:cNvSpPr txBox="1"/>
          <p:nvPr/>
        </p:nvSpPr>
        <p:spPr>
          <a:xfrm>
            <a:off x="1381472" y="1535727"/>
            <a:ext cx="101615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فكرة الدرس: أحل المسائل باستعمال استراتيجية "التبرير المنطقي"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8B8241-DF0F-3D2D-249A-B6F7049316E6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FAE5AEF-30CA-B8F2-0E22-492EE8143B78}"/>
              </a:ext>
            </a:extLst>
          </p:cNvPr>
          <p:cNvSpPr txBox="1"/>
          <p:nvPr/>
        </p:nvSpPr>
        <p:spPr>
          <a:xfrm>
            <a:off x="1197915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285116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7E8AD401-0CA8-7FAD-5131-DF0CAA7F152F}"/>
              </a:ext>
            </a:extLst>
          </p:cNvPr>
          <p:cNvCxnSpPr/>
          <p:nvPr/>
        </p:nvCxnSpPr>
        <p:spPr>
          <a:xfrm>
            <a:off x="7013608" y="2750525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858F952-52E3-15BF-C972-9A4C4EFBCB1D}"/>
              </a:ext>
            </a:extLst>
          </p:cNvPr>
          <p:cNvSpPr txBox="1"/>
          <p:nvPr/>
        </p:nvSpPr>
        <p:spPr>
          <a:xfrm>
            <a:off x="10630485" y="5340219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افهم: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9232C11F-9A0F-233E-6188-DF04DCF5B3A3}"/>
              </a:ext>
            </a:extLst>
          </p:cNvPr>
          <p:cNvSpPr txBox="1"/>
          <p:nvPr/>
        </p:nvSpPr>
        <p:spPr>
          <a:xfrm>
            <a:off x="5958876" y="2527251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خطط: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AFB7973-B70B-31DC-A8D6-CBFAAB4BA7FC}"/>
              </a:ext>
            </a:extLst>
          </p:cNvPr>
          <p:cNvSpPr txBox="1"/>
          <p:nvPr/>
        </p:nvSpPr>
        <p:spPr>
          <a:xfrm>
            <a:off x="5958876" y="3363083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حل: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02B3BF86-1C61-8F7B-AB56-2F77A7E04EA8}"/>
              </a:ext>
            </a:extLst>
          </p:cNvPr>
          <p:cNvSpPr txBox="1"/>
          <p:nvPr/>
        </p:nvSpPr>
        <p:spPr>
          <a:xfrm>
            <a:off x="5958876" y="5319774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تحقق: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417F97F2-5A7B-E391-A683-78368B7C137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91429" y="2049764"/>
            <a:ext cx="4784801" cy="3274214"/>
          </a:xfrm>
          <a:prstGeom prst="rect">
            <a:avLst/>
          </a:prstGeom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308421B-B9F0-ACA8-CC8F-03CCC71AD7EE}"/>
              </a:ext>
            </a:extLst>
          </p:cNvPr>
          <p:cNvSpPr txBox="1"/>
          <p:nvPr/>
        </p:nvSpPr>
        <p:spPr>
          <a:xfrm>
            <a:off x="1381472" y="1535727"/>
            <a:ext cx="101615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فكرة الدرس: أحل المسائل باستعمال استراتيجية "التبرير المنطقي"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D80C4EF-209F-D8DA-9F51-620D71CF2527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4336D035-059C-A164-81FE-AC4B898A1A49}"/>
              </a:ext>
            </a:extLst>
          </p:cNvPr>
          <p:cNvSpPr txBox="1"/>
          <p:nvPr/>
        </p:nvSpPr>
        <p:spPr>
          <a:xfrm>
            <a:off x="1197915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82468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58034865-0FCB-82DB-18FF-B130C776EEF6}"/>
              </a:ext>
            </a:extLst>
          </p:cNvPr>
          <p:cNvCxnSpPr/>
          <p:nvPr/>
        </p:nvCxnSpPr>
        <p:spPr>
          <a:xfrm>
            <a:off x="7013608" y="2569773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D0B0AC4-827C-8821-0C74-62E09F5FDF50}"/>
              </a:ext>
            </a:extLst>
          </p:cNvPr>
          <p:cNvSpPr txBox="1"/>
          <p:nvPr/>
        </p:nvSpPr>
        <p:spPr>
          <a:xfrm>
            <a:off x="5920677" y="2383043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افهم: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D895215-A279-4FBD-B98E-2957257124E5}"/>
              </a:ext>
            </a:extLst>
          </p:cNvPr>
          <p:cNvSpPr txBox="1"/>
          <p:nvPr/>
        </p:nvSpPr>
        <p:spPr>
          <a:xfrm>
            <a:off x="5958876" y="3280151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خطط: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C7954A7A-44A2-EE8A-1587-42454D14BF4A}"/>
              </a:ext>
            </a:extLst>
          </p:cNvPr>
          <p:cNvSpPr txBox="1"/>
          <p:nvPr/>
        </p:nvSpPr>
        <p:spPr>
          <a:xfrm>
            <a:off x="5958876" y="4115983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حل: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F5C61C53-BD31-3F3B-189E-57766ADF8EF5}"/>
              </a:ext>
            </a:extLst>
          </p:cNvPr>
          <p:cNvSpPr txBox="1"/>
          <p:nvPr/>
        </p:nvSpPr>
        <p:spPr>
          <a:xfrm>
            <a:off x="5958876" y="5139022"/>
            <a:ext cx="9506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تحقق: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F716A7BF-7BCB-5AB7-EBB3-52EEFC27B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4410" y="2151129"/>
            <a:ext cx="4516342" cy="4441059"/>
          </a:xfrm>
          <a:prstGeom prst="rect">
            <a:avLst/>
          </a:prstGeom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2E93CCC2-C335-F2F0-E245-B77C103D28C7}"/>
              </a:ext>
            </a:extLst>
          </p:cNvPr>
          <p:cNvSpPr txBox="1"/>
          <p:nvPr/>
        </p:nvSpPr>
        <p:spPr>
          <a:xfrm>
            <a:off x="1381472" y="1535727"/>
            <a:ext cx="101615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فكرة الدرس: أحل المسائل باستعمال استراتيجية "التبرير المنطقي"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87C78A43-0C7E-2447-70FF-E10022DF1BDC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6591A5BB-112E-E864-5CE1-3DC830779BF9}"/>
              </a:ext>
            </a:extLst>
          </p:cNvPr>
          <p:cNvSpPr txBox="1"/>
          <p:nvPr/>
        </p:nvSpPr>
        <p:spPr>
          <a:xfrm>
            <a:off x="1197915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الاحد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1445/06/10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الثالثة</a:t>
            </a:r>
          </a:p>
        </p:txBody>
      </p:sp>
    </p:spTree>
    <p:extLst>
      <p:ext uri="{BB962C8B-B14F-4D97-AF65-F5344CB8AC3E}">
        <p14:creationId xmlns:p14="http://schemas.microsoft.com/office/powerpoint/2010/main" val="9807967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80363419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360</Words>
  <Application>Microsoft Office PowerPoint</Application>
  <PresentationFormat>شاشة عريضة</PresentationFormat>
  <Paragraphs>132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AGA Aladdin Regular</vt:lpstr>
      <vt:lpstr>Arial</vt:lpstr>
      <vt:lpstr>Calibri</vt:lpstr>
      <vt:lpstr>Calibri Light</vt:lpstr>
      <vt:lpstr>Noto Sans Kufi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23</cp:revision>
  <dcterms:created xsi:type="dcterms:W3CDTF">2022-09-13T17:23:41Z</dcterms:created>
  <dcterms:modified xsi:type="dcterms:W3CDTF">2023-12-23T19:39:02Z</dcterms:modified>
</cp:coreProperties>
</file>