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  <p:sldMasterId id="2147483719" r:id="rId2"/>
    <p:sldMasterId id="2147483731" r:id="rId3"/>
    <p:sldMasterId id="2147483743" r:id="rId4"/>
    <p:sldMasterId id="2147483755" r:id="rId5"/>
    <p:sldMasterId id="2147483767" r:id="rId6"/>
    <p:sldMasterId id="2147483779" r:id="rId7"/>
  </p:sldMasterIdLst>
  <p:notesMasterIdLst>
    <p:notesMasterId r:id="rId26"/>
  </p:notesMasterIdLst>
  <p:sldIdLst>
    <p:sldId id="2619" r:id="rId8"/>
    <p:sldId id="2638" r:id="rId9"/>
    <p:sldId id="462" r:id="rId10"/>
    <p:sldId id="349" r:id="rId11"/>
    <p:sldId id="372" r:id="rId12"/>
    <p:sldId id="370" r:id="rId13"/>
    <p:sldId id="373" r:id="rId14"/>
    <p:sldId id="396" r:id="rId15"/>
    <p:sldId id="358" r:id="rId16"/>
    <p:sldId id="374" r:id="rId17"/>
    <p:sldId id="398" r:id="rId18"/>
    <p:sldId id="399" r:id="rId19"/>
    <p:sldId id="413" r:id="rId20"/>
    <p:sldId id="415" r:id="rId21"/>
    <p:sldId id="416" r:id="rId22"/>
    <p:sldId id="368" r:id="rId23"/>
    <p:sldId id="2617" r:id="rId24"/>
    <p:sldId id="113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5" autoAdjust="0"/>
    <p:restoredTop sz="95256" autoAdjust="0"/>
  </p:normalViewPr>
  <p:slideViewPr>
    <p:cSldViewPr snapToGrid="0">
      <p:cViewPr varScale="1">
        <p:scale>
          <a:sx n="82" d="100"/>
          <a:sy n="82" d="100"/>
        </p:scale>
        <p:origin x="15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422C6B-BE0D-4F31-9307-557A10FA5F74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9DFD30-C4C3-4746-96AC-B5B99CD9416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400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75 ريال و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الخصم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25 </a:t>
            </a: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٪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الحل : النسبة = 100 - ........... = ......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=  = ..........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السعر × النسبة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ثمن البيع = 75 ريالاً × .......... = .......ريالاً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DFD30-C4C3-4746-96AC-B5B99CD9416A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375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>
            <a:extLst>
              <a:ext uri="{FF2B5EF4-FFF2-40B4-BE49-F238E27FC236}">
                <a16:creationId xmlns:a16="http://schemas.microsoft.com/office/drawing/2014/main" id="{21DF0C80-46DE-288F-74E5-24394F59B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عنصر نائب للملاحظات 2">
            <a:extLst>
              <a:ext uri="{FF2B5EF4-FFF2-40B4-BE49-F238E27FC236}">
                <a16:creationId xmlns:a16="http://schemas.microsoft.com/office/drawing/2014/main" id="{6211C885-F719-E4E5-5056-9EFFB3471D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/>
          </a:p>
        </p:txBody>
      </p:sp>
      <p:sp>
        <p:nvSpPr>
          <p:cNvPr id="49156" name="عنصر نائب لرقم الشريحة 3">
            <a:extLst>
              <a:ext uri="{FF2B5EF4-FFF2-40B4-BE49-F238E27FC236}">
                <a16:creationId xmlns:a16="http://schemas.microsoft.com/office/drawing/2014/main" id="{48095405-4574-6290-4668-F64F41F78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621819-45EE-4037-82AA-E1EC73451454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9DE82F-0B52-28D3-6BFC-05B273000A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DD369-55EE-406C-EE20-1324EA095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54E3C5-A29C-6BC2-B16F-0279989DA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8237-5A55-4132-B021-753C8603D9C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53320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67785D-1223-2952-81BA-0D2603861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4F2F40-A02A-F60A-F9F3-5D09281C86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F42F08-6D29-3E8A-79B4-6EED8F9F3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D6A1-D97E-4A57-AE39-ADE397EA66D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635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9F34D9-9771-85BE-BB25-C5993E4EA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2AF88-84F8-5D2F-3B18-D2AB5A422F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60E59A-E7A0-1AE7-6B8D-EFEFE3BB96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22701-7983-45AA-9E01-335A47EF558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6715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040742-833F-3F53-4895-7C23D05B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8080EA-56CE-103C-C9A4-7C8C50CB8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C03FFC7-DF18-89AC-C971-90BF7C93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AC632D-77A1-0084-F837-58F8D7F0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D9DECD-19B2-A479-23D1-18BB23BB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12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076ACD-CB49-660B-CE1E-69DD09F7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5D0727C-4C70-A658-74FD-7D9FD50D9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E8BE35-C9FE-E6B7-2A03-3B5917BC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AB8576-3BF4-B68D-9C62-57967EC5C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291079-98BC-9D8B-35F1-EA4647B3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6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FF202B-88F5-261B-4784-E9BACE9AC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516A7E-5C18-73DA-6E52-61AA4C15E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541DCC6-4D5C-3AC6-15F8-92D5234A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C0C1D2-46A2-8144-DF6C-5A8286763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DB7EF-A500-819D-C1EB-A2A6B1EC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8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08CEEE-C71F-AD5E-06A1-FF860DD9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E28992-DA87-91AD-22E1-8E85E2151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0066FF-5608-162C-0162-E359B0B9D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09F7B6D-EBF7-F6BF-CE3A-7B4DCF81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9A78DE-8B95-A0C7-E822-1EDA08A9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500020-7B96-0C63-9AC2-A4E4021BD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C8950F-1301-5806-AC34-7EA02559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62DFCE-A569-FEB5-3186-127FCAC6B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2A384AF-B4C3-871B-1F3D-85F30F45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4449B95-885F-7DAB-05B8-E09838E01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E860334-A9A7-3790-C474-A962870A2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738C0D4-E3F0-5AF1-EF7A-B499B0D3B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5652063-7D83-76EA-E3C8-2F1E1806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1C6B1BB-97E7-056E-27BA-6A71C186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2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03A4A9-28FE-7F23-BA71-7D91E0CE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98CBB4E-306C-F4A5-DC3F-9E67244B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D3C5478-0BA1-0D0E-6C81-FD6221CA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06B29FA-4C8D-7650-C148-7BF20E3A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12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6E41FFC-2EFA-4AFF-CD93-6A6E6E1F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D31B62A-7687-4537-F5F4-AA60FD49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90954C9-7C02-3A4D-DC5A-C8E3CC5D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3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E2D25D-92FE-FA7F-5402-74338C5D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7518BD-2D5A-F001-7B18-99D74F05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1D25CAA-2437-5170-655C-28B0AF483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C152B9-DE52-C7C8-601F-4BFF0D012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rtl="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3AEDF3-990C-1A36-127C-5D840E8D1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rtl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50E2F7-FFE9-1E32-471F-6EE3DE05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rtl="0"/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0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035BEE-6878-9B71-60F2-BBFFC6D75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9998FC-17CE-2406-7E85-DA67FC6D2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B02AEA-DE61-E57A-9521-4A7B461C37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2C34-9DDC-46CB-8CBA-15AC596049F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4854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C4684-0FD2-DD58-CD06-5BE7DCA6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FE3AEC-CC2E-2A69-C17F-CB7BEAE56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6BDC265-4527-A55C-AF4F-F1615C4A3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4959C9-EF02-357F-5266-F9049457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80449B-476B-2C8F-05E2-C8DF7A8F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43B7683-C19A-7515-C432-8C7936A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76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51D6C0-224F-B623-C233-F6DFDA71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B0B09EB-6141-3966-05EC-A314A8F14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05E7C4-BB66-C3C1-1CE0-2AB8A716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04C8C9-B2C5-995D-EB1A-AF5962CB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665168-2CB3-A646-2411-32D2F6D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11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8D6FE37-3D79-8054-8514-92C3CFBF3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71794C7-3B4A-FE95-027C-46AC2419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A0BAD1-4E4A-AB85-A75C-C123CFC7C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98A21ED-1BFB-4DF9-FE07-98B43789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370550-FB3B-9458-1F54-9CF8D023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00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091E1D-14A9-0345-8A13-02F476B31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0FA58-D25A-10F8-6772-8C9077D3A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C85654-33CE-BE5E-6EC3-AF609397E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AE42-189E-462F-A6FB-BFF8294684B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48395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5167C-5C31-18F8-06FC-80A2F257B5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1E8A8E-DA7E-15FE-71C3-0B74A169C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673621-2A98-5A0C-C9A0-973AC2BC8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1853-810B-4555-9705-0002715C0A73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36456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3333C-F773-3D87-4A23-E577FDBE5F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030CF-5505-E048-C2A9-F07D8F9B3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0B9B89-A6C7-CA96-03B5-AFE5DEC56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72DA5-1C6F-4F76-BC0F-CED13937EBC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99592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6D30ED-9C24-EAE2-AE26-67B380028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E1A11-D041-B915-8E9A-92DFF4A37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E6EAC-91FE-F715-FF15-3024611513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DE13-71D5-4D43-82D9-610AC9C10E1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579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9ADE34-ACFF-F6CA-D81F-E2C7DC942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C5D538-F2FA-063A-DAA4-234384010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14EB6E-8FA5-EE1B-BD68-B5195F0B2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57F9C-AE87-49AD-B7D7-0887F95358D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13630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292C05-C179-E50C-CF0C-768C92968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67095F-6D86-2799-6168-D6273BED7F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1CB0BC-D75C-9BB6-CE00-97C234F0A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9765E-4D7C-415C-8E9B-99C6D218DE7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209186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32F5F1-223B-B922-A94F-5D77F28E6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58BE435-583A-817B-EA34-EE368A380A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A6DB85-B585-2EE5-1B55-C62AB1238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D7F52-4910-49D6-9F84-1899C7E19B7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774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B935D4-5229-F1A6-F2B9-104A97069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8A6FD6-0BB7-75B3-D696-E8A9793F5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8AFF63-5070-0F78-3B25-5558C53163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C346-3125-42CE-A3EB-A2783800D27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3008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BE5AF3-D112-96EC-CC8A-CEFF83C92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E3538-AC39-C146-F1C7-5D5C92AD3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D4D65A-4214-071D-52F4-F68022438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2ECAB-284F-4486-A060-40F3BB3046C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05698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8CA7D-DFB2-3772-8FE4-2B573BE17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FC5E5-E773-D53F-4FE3-8719EA674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B4670-EF11-BAD0-301E-E95A8BE1F0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C3FBF-EEA1-43FF-B460-FF8A56A4D15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4214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2566A1-E195-10B5-C6AF-51ADCF296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4C5302-0E9D-0986-7446-5DA19966D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9683A5-04FF-D93D-0F49-4171360E3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F5446-73C9-4012-ABF8-CF654D35281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55531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EA604A-45B1-F031-5215-8522DE6190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8499E-4BB4-84FF-CD9B-D399ACC832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177D51-CE58-15F8-8B7B-D7DF0D912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E0F5-5F53-4108-8DF6-AB201259FF2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47479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927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410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379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235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7745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985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4E547-D021-8C61-9F80-2D4C77848B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06DB0-7E0E-17F3-65C4-E283E5C86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D705F-D3D6-46D1-5923-D359C009E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C22E0-1E0C-495D-9588-02F998267EEE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53610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4729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253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319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911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0330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DFFD-E270-3A22-498F-FE42E681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D7B1-95A6-4CC6-AF1D-9153E6E8654E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4EA3E2-C5F0-974A-CCE9-EBCE375E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F9B563-D621-C4D6-7D84-D6D845C2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A002-C32D-4CFD-9BB3-4147CE0F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08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CA66D55-DB04-7D6C-58BA-8ADE6C30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4DE1-D0AC-4D87-BCC8-196A0B95118B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E2F072-2F60-D820-400B-B019A17D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77BBB-E1ED-A099-9D1B-9D81E919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542C-C5F8-4604-9678-29D55ABC6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364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581A55-6C46-874C-714E-538643E7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BBEA-755A-4EA9-8D0C-F196B25E1F32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F84BFD-0339-9200-E1A9-11E43DE9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41A518-5513-65E8-8FD9-F3EAF079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6E9D-0E58-4BD3-A85E-9C74BEA55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AEBC252-5C8E-BB57-B6D2-EB2FD4D6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42F3-6BA8-40D5-92A0-0165BA02EDA7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F71C8E9-3B6A-3C4D-01B9-7AD33E06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D3D958E0-C861-755B-1F3E-AAFE3F667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7CFD-74F5-407E-8346-15B2C20D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908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347F18D-A1D1-2D5D-16EF-DB1B15D3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CB2C8-AB17-4023-9120-841B5964A5FD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9493AB9F-3D4C-7A3D-0C60-34ACA2A7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5D1A0D0-A2B7-458F-348F-8FA1B2E9B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A65D4-EF2A-44B8-A7CC-74601F87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6AD64BD-6480-15D5-FFE7-9DF53F750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0E40B-54BF-DB63-D3BC-9B307FA7B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D0294C-5698-B781-6B37-777F729101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35725-8671-4CD6-B3E7-45DCC2401D2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309407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AC81BA-9428-815F-E21B-AC95A5CD0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F5F3-021C-4BF1-8BC9-868153705C6A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144EAE1F-D821-B9E6-D000-D6733B54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4E9C92BA-7CCA-199F-F022-961E8720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ED49F-99FE-4155-9C23-A86260797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135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0E01ADB0-6E21-267C-8BAA-5E799B4D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24A4-A0C1-40BD-9E62-959289E435C8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C30807F1-6EE1-4541-9216-C28AC589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D02C84C-F501-3AF4-1D1B-ED43FAF72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70C62-FE99-477C-B810-0CD673A1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173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5EFE26B-AC47-62B6-3371-C20E25A91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D3053-F5B5-4933-A621-F8778DCC9568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F934671-F613-0CBD-F374-BD6447FE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81F703-9449-0B8A-238E-2D7609DA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7EDD-36EB-4733-BC6A-1593F1642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322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475B5E7-8E0B-52D7-5EDC-8318F7E4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4A6AA-1878-49EC-B9AD-F14B19861E4B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2DCBBA1-9FF1-D13D-9F4D-F844B9F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2653D94-E13E-4332-EA94-F1FFADF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13F5-BDC2-48D5-BF60-2E42D2192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1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DA654E-AFBB-57D1-A712-1FD67360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45BB1-8221-4332-9AD9-1B2144479C70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81CB186-DCD5-AC11-C508-3B3EC47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72A918-AC7F-333C-BAFF-887E44F2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938B-D386-4805-9779-162A9B1C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57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8F3456-71C1-65AF-2DB4-EF24C6D3C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3DE1F-8775-4554-B1A0-569EA1697143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E68BED7-59A0-CBB2-27C2-B84D0722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4DB56B-FEAB-E256-A731-E46E34C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5897D-9F17-4CE5-BFDF-8AC673FD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92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20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20784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9861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C89B3F3-5390-C68C-38A4-4716E1DC9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DA3B30-8C74-B4F1-1C66-3A173BFA65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45072D-C77E-5BF4-1644-516439A992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3A56-EC89-4ADD-A8DC-CB0D1FC741D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738780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72464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66398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896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8474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5076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0308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33022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441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81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2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C949EF-4CEC-FEB6-DC8B-D960AF5F2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EF3A98-47D2-AC1F-D967-FA62474C1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7FAAE5-4268-9C2B-BE76-86C2C6346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EB0B7-91E4-4800-8DA1-9C74C39A5C5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82360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277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625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20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735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31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7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0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089C89-96F7-7411-E9BB-FB56BBE529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978460-8D22-5FD5-D507-2EF49FDC6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C4B3C7-F0F3-9AA6-F7CD-144E8D6CE8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66B48-4D16-450F-8913-369BC66B399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4538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4904E-7A71-8DDC-B956-540207146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4A7B6-56C8-6686-CD61-A89CFCE56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979F7-1A67-7D7D-1B78-A280A9D6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1A3F-CE1A-45E3-B68E-6BDD0690A59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1534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BC68E3-AA29-DE1F-DEBE-C0D3C859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2873EB7-8034-715B-FB0C-BDE9BF98C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E5D311-CA90-496F-F05F-7C2C2EB374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412123-14E7-ADA8-A796-BB0D56DD5B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7EF443-B7EA-5EA4-5633-48D23E2F27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6B3B3FDB-9853-45CE-914D-1B0D8777C0C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801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859F2AE-CF60-8489-3A2F-84A9D991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48FA92-B33B-BE8A-276A-9B5D43E45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F0DD1DF-5C92-E638-0CB9-7200AE02C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D811D8-E3F8-36BC-2DA5-D384007BD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18994C-77E9-BA57-8211-550F30CBE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3B3FDB-9853-45CE-914D-1B0D8777C0CC}" type="slidenum">
              <a:rPr lang="ar-SA" altLang="ar-SA" smtClean="0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698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7424086-5CEF-A09A-AFFD-F58FA38E0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03D9A53-4C27-0E41-E53D-A64638BCB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4E86E6-0EF0-C9D3-EA99-4FB4C8ED35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9FFA48-56BB-67AA-465D-CA8734A012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4CDD174-461F-0F4D-09A3-AFEDF1ADA4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CC8F7BDD-709F-4C8E-BCC9-1003DA249E1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568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18/05/45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688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385763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25717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51435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771525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028700" algn="r" defTabSz="385763" rtl="1" fontAlgn="base">
        <a:lnSpc>
          <a:spcPct val="90000"/>
        </a:lnSpc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96441" indent="-96441" algn="r" defTabSz="385763" rtl="1" eaLnBrk="0" fontAlgn="base" hangingPunct="0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r" defTabSz="385763" rtl="1" eaLnBrk="0" fontAlgn="base" hangingPunct="0">
        <a:lnSpc>
          <a:spcPct val="90000"/>
        </a:lnSpc>
        <a:spcBef>
          <a:spcPts val="211"/>
        </a:spcBef>
        <a:spcAft>
          <a:spcPct val="0"/>
        </a:spcAft>
        <a:buFont typeface="Arial" panose="020B0604020202020204" pitchFamily="34" charset="0"/>
        <a:buChar char="•"/>
        <a:defRPr sz="731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r" defTabSz="385763" rtl="1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r" defTabSz="385763" rtl="1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FD33E000-5ADA-2F43-5927-CB98FC8E0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4713ACB3-4F92-4450-E657-903B2EBC8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6B8DC8-77DD-10AD-D68E-F8B9C1D30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D71233-F4DF-45A5-86D8-DBD9BFE1D70F}" type="datetimeFigureOut">
              <a:rPr lang="en-US"/>
              <a:pPr>
                <a:defRPr/>
              </a:pPr>
              <a:t>11/30/2023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801E1D-1093-2594-5B73-F66C231E4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694CAB-E145-5615-6946-C0B928528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94753B-CEC3-489F-8E0E-C240CA656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1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385763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385763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25717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51435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771525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028700" algn="ctr" defTabSz="385763" rtl="0" fontAlgn="base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44463" indent="-144463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2738" indent="-119063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81013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74688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6775" indent="-95250" algn="l" defTabSz="385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spcBef>
          <a:spcPct val="20000"/>
        </a:spcBef>
        <a:buFont typeface="Arial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18553-5A8E-4C45-BECF-49E891CAEC1D}" type="datetimeFigureOut">
              <a:rPr lang="ar-SA" smtClean="0"/>
              <a:t>18/05/45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E4E5-C7A0-444E-8E66-A997A4F696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417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A5DA-6CC5-4AF5-B2B2-F09C11C76C1E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1C66-FA8D-4808-9D8E-AE1AD44A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2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2" name="Rectangle 6"/>
          <p:cNvSpPr/>
          <p:nvPr/>
        </p:nvSpPr>
        <p:spPr>
          <a:xfrm>
            <a:off x="0" y="791149"/>
            <a:ext cx="4279835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266386 w 4813275"/>
              <a:gd name="connsiteY2" fmla="*/ 2547868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386444 w 4813275"/>
              <a:gd name="connsiteY2" fmla="*/ 2825893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3169125 w 4813275"/>
              <a:gd name="connsiteY2" fmla="*/ 281406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3169125" y="281406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55" name="Rectangle 6"/>
          <p:cNvSpPr/>
          <p:nvPr/>
        </p:nvSpPr>
        <p:spPr>
          <a:xfrm rot="5400000" flipH="1">
            <a:off x="6350213" y="4059833"/>
            <a:ext cx="367688" cy="5209601"/>
          </a:xfrm>
          <a:custGeom>
            <a:avLst/>
            <a:gdLst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5122843 w 5122843"/>
              <a:gd name="connsiteY2" fmla="*/ 372370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649118 w 5122843"/>
              <a:gd name="connsiteY2" fmla="*/ 3294044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239691 w 5122843"/>
              <a:gd name="connsiteY2" fmla="*/ 2774026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369510 w 5122843"/>
              <a:gd name="connsiteY2" fmla="*/ 3026481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5122843"/>
              <a:gd name="connsiteY0" fmla="*/ 0 h 3723701"/>
              <a:gd name="connsiteX1" fmla="*/ 5122843 w 5122843"/>
              <a:gd name="connsiteY1" fmla="*/ 0 h 3723701"/>
              <a:gd name="connsiteX2" fmla="*/ 4069929 w 5122843"/>
              <a:gd name="connsiteY2" fmla="*/ 2535970 h 3723701"/>
              <a:gd name="connsiteX3" fmla="*/ 0 w 5122843"/>
              <a:gd name="connsiteY3" fmla="*/ 3723701 h 3723701"/>
              <a:gd name="connsiteX4" fmla="*/ 0 w 5122843"/>
              <a:gd name="connsiteY4" fmla="*/ 0 h 3723701"/>
              <a:gd name="connsiteX0" fmla="*/ 0 w 4813275"/>
              <a:gd name="connsiteY0" fmla="*/ 5982 h 3729683"/>
              <a:gd name="connsiteX1" fmla="*/ 4813275 w 4813275"/>
              <a:gd name="connsiteY1" fmla="*/ 0 h 3729683"/>
              <a:gd name="connsiteX2" fmla="*/ 4069929 w 4813275"/>
              <a:gd name="connsiteY2" fmla="*/ 2541952 h 3729683"/>
              <a:gd name="connsiteX3" fmla="*/ 0 w 4813275"/>
              <a:gd name="connsiteY3" fmla="*/ 3729683 h 3729683"/>
              <a:gd name="connsiteX4" fmla="*/ 0 w 4813275"/>
              <a:gd name="connsiteY4" fmla="*/ 5982 h 37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3275" h="3729683">
                <a:moveTo>
                  <a:pt x="0" y="5982"/>
                </a:moveTo>
                <a:lnTo>
                  <a:pt x="4813275" y="0"/>
                </a:lnTo>
                <a:lnTo>
                  <a:pt x="4069929" y="2541952"/>
                </a:lnTo>
                <a:lnTo>
                  <a:pt x="0" y="3729683"/>
                </a:lnTo>
                <a:lnTo>
                  <a:pt x="0" y="59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6" name="Oval 10105"/>
          <p:cNvSpPr/>
          <p:nvPr/>
        </p:nvSpPr>
        <p:spPr>
          <a:xfrm>
            <a:off x="6649102" y="1772816"/>
            <a:ext cx="2057400" cy="20574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07" name="TextBox 10106"/>
          <p:cNvSpPr txBox="1"/>
          <p:nvPr/>
        </p:nvSpPr>
        <p:spPr>
          <a:xfrm>
            <a:off x="6847404" y="2028961"/>
            <a:ext cx="1660796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0350" b="1" i="0" u="none" strike="noStrike" kern="1200" cap="none" spc="-225" normalizeH="0" baseline="0" noProof="0" dirty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  <a:endParaRPr kumimoji="0" lang="en-US" sz="10350" b="1" i="0" u="none" strike="noStrike" kern="1200" cap="none" spc="-225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08" name="Straight Connector 10107"/>
          <p:cNvCxnSpPr>
            <a:endCxn id="10106" idx="6"/>
          </p:cNvCxnSpPr>
          <p:nvPr/>
        </p:nvCxnSpPr>
        <p:spPr>
          <a:xfrm flipH="1">
            <a:off x="8706503" y="2801516"/>
            <a:ext cx="54258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13" name="Pentagon 10112"/>
          <p:cNvSpPr/>
          <p:nvPr/>
        </p:nvSpPr>
        <p:spPr>
          <a:xfrm>
            <a:off x="-14448" y="5526140"/>
            <a:ext cx="1776470" cy="1305499"/>
          </a:xfrm>
          <a:prstGeom prst="homePlate">
            <a:avLst>
              <a:gd name="adj" fmla="val 993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34" name="TextBox 10133"/>
          <p:cNvSpPr txBox="1"/>
          <p:nvPr/>
        </p:nvSpPr>
        <p:spPr>
          <a:xfrm rot="16200000">
            <a:off x="6310661" y="1437474"/>
            <a:ext cx="2924402" cy="27422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91000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-113" normalizeH="0" baseline="0" noProof="0" dirty="0">
                <a:ln>
                  <a:noFill/>
                </a:ln>
                <a:solidFill>
                  <a:srgbClr val="FFBD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الدرس الأول</a:t>
            </a:r>
            <a:endParaRPr kumimoji="0" lang="en-US" sz="3600" b="1" i="0" u="none" strike="noStrike" kern="1200" cap="none" spc="-113" normalizeH="0" baseline="0" noProof="0" dirty="0">
              <a:ln>
                <a:noFill/>
              </a:ln>
              <a:solidFill>
                <a:srgbClr val="FFBD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ight Triangle 58"/>
          <p:cNvSpPr/>
          <p:nvPr/>
        </p:nvSpPr>
        <p:spPr>
          <a:xfrm rot="5400000">
            <a:off x="2252010" y="-2256935"/>
            <a:ext cx="523877" cy="505679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BCD1C8-CC10-D95C-E9A4-E103C6C1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98" y="3573016"/>
            <a:ext cx="2076450" cy="447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0476D3-FAC4-3685-4E99-71E5922D1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704" y="2203964"/>
            <a:ext cx="1038225" cy="107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D9B4D89-DAAE-260B-0554-21860CB1355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5953" y="4605249"/>
            <a:ext cx="2638425" cy="68580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2F3CF34-FE7E-2F76-4BCF-C9126AB8B2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750" y="4050583"/>
            <a:ext cx="3007450" cy="14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45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2"/>
          <p:cNvCxnSpPr/>
          <p:nvPr/>
        </p:nvCxnSpPr>
        <p:spPr>
          <a:xfrm>
            <a:off x="4747794" y="2145432"/>
            <a:ext cx="0" cy="3947864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15705" y="3415058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10303" y="4173995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0,25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31972" y="4653273"/>
            <a:ext cx="17668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 = </a:t>
            </a:r>
            <a:r>
              <a:rPr lang="ar-SA" altLang="ar-SA" sz="2000" b="1" kern="0">
                <a:solidFill>
                  <a:srgbClr val="00B050"/>
                </a:solidFill>
              </a:rPr>
              <a:t>18.75 ريالاً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863464" y="5053081"/>
            <a:ext cx="385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ثمن البيع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75- 18,75 = </a:t>
            </a:r>
            <a:r>
              <a:rPr lang="ar-SA" altLang="ar-SA" sz="2000" b="1" kern="0">
                <a:solidFill>
                  <a:srgbClr val="CC6600"/>
                </a:solidFill>
              </a:rPr>
              <a:t>56,25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 ريال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53285" y="2519822"/>
            <a:ext cx="1546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جـ( الربح) =  ؟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386271" y="2510816"/>
            <a:ext cx="1028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= 25٪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63464" y="2519822"/>
            <a:ext cx="1471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75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981773" y="2550600"/>
            <a:ext cx="15644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  ( الخصم)=  ؟</a:t>
            </a:r>
            <a:endParaRPr kumimoji="0" lang="ar-SA" altLang="ar-SA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794411" y="2547815"/>
            <a:ext cx="1113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= 35٪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43805" y="2535211"/>
            <a:ext cx="1335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19,50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835357" y="3460602"/>
            <a:ext cx="139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</a:t>
            </a:r>
            <a:r>
              <a:rPr lang="ar-SA" altLang="ar-SA" sz="2000" b="1" kern="0">
                <a:solidFill>
                  <a:srgbClr val="0000FF"/>
                </a:solidFill>
              </a:rPr>
              <a:t>= </a:t>
            </a:r>
            <a:r>
              <a:rPr lang="ar-SA" altLang="ar-SA" sz="2000" b="1" kern="0">
                <a:solidFill>
                  <a:srgbClr val="0070C0"/>
                </a:solidFill>
              </a:rPr>
              <a:t>ن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FF0000"/>
                </a:solidFill>
                <a:latin typeface="Century Gothic"/>
              </a:rPr>
              <a:t> ك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970843" y="3886199"/>
            <a:ext cx="2225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/>
              <a:t>=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35٪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  <a:latin typeface="Century Gothic"/>
              </a:rPr>
              <a:t>19,50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336037" y="4763465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 = 6,825 ريال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243805" y="5160340"/>
            <a:ext cx="42886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ثمن البيع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19,50 – 6,825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12,68 ريال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AA1F78-A098-626F-E835-C86831427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A72A0E-88AC-1ADE-2FAC-1E0B5B8A8C5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20826" y="1049385"/>
            <a:ext cx="3676650" cy="495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D0769FA6-FEE3-5852-A0E9-D1F9B2A4F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1" y="3025068"/>
            <a:ext cx="2990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30" y="3811268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25٪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A105B97E-4398-12A2-404B-FBD435293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377" y="4372432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0,35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19,50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DFF513-4DCB-6E50-3883-43B2B92806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9729" y="1881687"/>
            <a:ext cx="2978492" cy="4290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D7A3077-B92A-1DDA-BC73-2569E724CD4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62666" y="1891898"/>
            <a:ext cx="3514145" cy="4381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C73FFEA-4A31-19B7-17C4-7DF30C8F92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6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15705" y="3415058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626773" y="4173995"/>
            <a:ext cx="28240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0,3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  <a:latin typeface="Calibri" panose="020F0502020204030204"/>
              </a:rPr>
              <a:t>( 2.6 – جـ )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539665" y="4560333"/>
            <a:ext cx="29111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/>
              <a:t>جـ       = 0.78 – 0.3 جـ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752078" y="5560411"/>
            <a:ext cx="5907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/>
              <a:t>إذن عدد الكيلو جرامات في العلية الأصلية = 2.6 – 0.6 =2 كم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53285" y="2519822"/>
            <a:ext cx="1546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جـ( الربح) =  ؟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051413" y="2510816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= 30٪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465468" y="2519822"/>
            <a:ext cx="1869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</a:t>
            </a:r>
            <a:r>
              <a:rPr lang="ar-SA" altLang="ar-SA" sz="2000" b="1" kern="0">
                <a:solidFill>
                  <a:srgbClr val="FF0000"/>
                </a:solidFill>
              </a:rPr>
              <a:t>( 2.6 – جـ )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AA1F78-A098-626F-E835-C86831427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198" y="3811268"/>
            <a:ext cx="2824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30٪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</a:rPr>
              <a:t>( 2.6 – جـ )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4896DC7-9F14-F25A-28D9-660D5368B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03" y="4924138"/>
            <a:ext cx="20732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/>
              <a:t>1.3 جـ  = 0.78 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0454C148-7A89-8A8C-E793-88AAE271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503" y="5279570"/>
            <a:ext cx="138583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 جـ  = 0.6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19C58D6D-6393-70AC-0FCE-6E34281D9A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2078" y="1153290"/>
            <a:ext cx="5709257" cy="10230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C16593D-F925-731D-6E7F-7C3E3E953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1" y="2573533"/>
            <a:ext cx="3984334" cy="208838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104CAF0-871E-1130-E80A-75527EF6E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  <p:bldP spid="9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15705" y="3415058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626773" y="4173995"/>
            <a:ext cx="28240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0,2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  <a:latin typeface="Calibri" panose="020F0502020204030204"/>
              </a:rPr>
              <a:t>( جـ + 6.8 )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465469" y="4560333"/>
            <a:ext cx="39853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/>
              <a:t>جـ  - 2. جـ = 0.2 جـ + 1.36 – 0.2 جـ 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799643" y="5560411"/>
            <a:ext cx="48600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/>
              <a:t>إذن السعر الأصلي للتذكرة = </a:t>
            </a:r>
            <a:r>
              <a:rPr lang="ar-SA" altLang="ar-SA" sz="2000" b="1" kern="0">
                <a:solidFill>
                  <a:srgbClr val="CC6600"/>
                </a:solidFill>
              </a:rPr>
              <a:t>1.7 + 6.8 = 8.5 ريالاً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53285" y="2519822"/>
            <a:ext cx="1546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جـ( الربح) =  ؟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051413" y="2510816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= 20٪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465468" y="2519822"/>
            <a:ext cx="18696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</a:t>
            </a:r>
            <a:r>
              <a:rPr lang="ar-SA" altLang="ar-SA" sz="2000" b="1" kern="0">
                <a:solidFill>
                  <a:srgbClr val="FF0000"/>
                </a:solidFill>
              </a:rPr>
              <a:t>( جـ + 6.8 )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AA1F78-A098-626F-E835-C86831427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198" y="3811268"/>
            <a:ext cx="28240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20٪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</a:rPr>
              <a:t>( جـ + 6.8 )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8E9EB0D-7E40-9C66-B187-76C6F2E4DC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72954" y="1296041"/>
            <a:ext cx="5324522" cy="9626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24896DC7-9F14-F25A-28D9-660D5368B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03" y="4924138"/>
            <a:ext cx="20732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/>
              <a:t>0.8 جـ  = 1.36</a:t>
            </a: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0454C148-7A89-8A8C-E793-88AAE271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5503" y="5279570"/>
            <a:ext cx="138583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 = 1.7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A5D08C7-56A4-D06F-8131-03206EF14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26" grpId="0"/>
      <p:bldP spid="29" grpId="0"/>
      <p:bldP spid="9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JMC\Documents\فاصل تاكد1.png">
            <a:extLst>
              <a:ext uri="{FF2B5EF4-FFF2-40B4-BE49-F238E27FC236}">
                <a16:creationId xmlns:a16="http://schemas.microsoft.com/office/drawing/2014/main" id="{5AF0ECF9-147C-D3F8-6735-9BD210BC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5">
            <a:extLst>
              <a:ext uri="{FF2B5EF4-FFF2-40B4-BE49-F238E27FC236}">
                <a16:creationId xmlns:a16="http://schemas.microsoft.com/office/drawing/2014/main" id="{397EE317-C80B-02AA-742C-841E990A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068638"/>
            <a:ext cx="3781425" cy="61277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مسائل ، مهارات التفكير العليا</a:t>
            </a:r>
            <a:endParaRPr kumimoji="0" lang="en-US" altLang="ar-SA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صورة 4">
            <a:extLst>
              <a:ext uri="{FF2B5EF4-FFF2-40B4-BE49-F238E27FC236}">
                <a16:creationId xmlns:a16="http://schemas.microsoft.com/office/drawing/2014/main" id="{41A55CD8-EFFA-7C7D-174D-E2D6CD18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28663"/>
            <a:ext cx="784701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صورة 4">
            <a:extLst>
              <a:ext uri="{FF2B5EF4-FFF2-40B4-BE49-F238E27FC236}">
                <a16:creationId xmlns:a16="http://schemas.microsoft.com/office/drawing/2014/main" id="{AAAE5F5C-1358-9A5E-AB9D-4DD724D73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98438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1E4EB880-4199-8A36-B51A-6E598EA5E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93577"/>
              </p:ext>
            </p:extLst>
          </p:nvPr>
        </p:nvGraphicFramePr>
        <p:xfrm>
          <a:off x="5504155" y="4685267"/>
          <a:ext cx="1707672" cy="304800"/>
        </p:xfrm>
        <a:graphic>
          <a:graphicData uri="http://schemas.openxmlformats.org/drawingml/2006/table">
            <a:tbl>
              <a:tblPr/>
              <a:tblGrid>
                <a:gridCol w="1707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إجابة عمار صحيحة 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114280" marR="1142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D5BA5256-887F-0047-9519-152216B7C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88022"/>
              </p:ext>
            </p:extLst>
          </p:nvPr>
        </p:nvGraphicFramePr>
        <p:xfrm>
          <a:off x="2317010" y="5209383"/>
          <a:ext cx="5205413" cy="609600"/>
        </p:xfrm>
        <a:graphic>
          <a:graphicData uri="http://schemas.openxmlformats.org/drawingml/2006/table">
            <a:tbl>
              <a:tblPr/>
              <a:tblGrid>
                <a:gridCol w="520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لأنه يجب مقارنة التغير وهو ( 20 -16 = 4 ) بالسعر الأصلي 16 ريالاً  وليس بالسعر الجديد 20 ريالاً كما فعل راشد .</a:t>
                      </a:r>
                    </a:p>
                  </a:txBody>
                  <a:tcPr marL="114303" marR="1143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47ADCEB3-1D22-9215-4B2D-636F7E66B5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725" y="1039017"/>
            <a:ext cx="6390520" cy="1278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065AB45-E816-C7B1-8A64-AEE0F3075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501" y="2504979"/>
            <a:ext cx="5619103" cy="213724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96A9DCE-9C83-C4DF-5F09-14FCE598F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صورة 4">
            <a:extLst>
              <a:ext uri="{FF2B5EF4-FFF2-40B4-BE49-F238E27FC236}">
                <a16:creationId xmlns:a16="http://schemas.microsoft.com/office/drawing/2014/main" id="{41A55CD8-EFFA-7C7D-174D-E2D6CD18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28663"/>
            <a:ext cx="784701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صورة 4">
            <a:extLst>
              <a:ext uri="{FF2B5EF4-FFF2-40B4-BE49-F238E27FC236}">
                <a16:creationId xmlns:a16="http://schemas.microsoft.com/office/drawing/2014/main" id="{AAAE5F5C-1358-9A5E-AB9D-4DD724D73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198438"/>
            <a:ext cx="1038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D5BA5256-887F-0047-9519-152216B7C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98976"/>
              </p:ext>
            </p:extLst>
          </p:nvPr>
        </p:nvGraphicFramePr>
        <p:xfrm>
          <a:off x="1347941" y="2571432"/>
          <a:ext cx="6037109" cy="2499360"/>
        </p:xfrm>
        <a:graphic>
          <a:graphicData uri="http://schemas.openxmlformats.org/drawingml/2006/table">
            <a:tbl>
              <a:tblPr/>
              <a:tblGrid>
                <a:gridCol w="603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80000"/>
                        </a:lnSpc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المسألة :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>
                        <a:lnSpc>
                          <a:spcPct val="80000"/>
                        </a:lnSpc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ارتفعت درجة ماجد في الامتحان الثاني بنسبة 25 ٪ عما كانت عليه في الامتحان الأول , فإذا كانت درجته في الامتحان الأول 12 فما </a:t>
                      </a:r>
                      <a:r>
                        <a:rPr lang="ar-SA" sz="2000" b="1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درجته في الامتحان الثاني</a:t>
                      </a: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؟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>
                        <a:lnSpc>
                          <a:spcPct val="80000"/>
                        </a:lnSpc>
                      </a:pP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الإجابة 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الجزء جـ = ؟   ,  الكل ك =  12  ,  النسبة المئوية ن = 25 ٪  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الجزء = النسبة المئوية × الكل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جـ     = 25 </a:t>
                      </a: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Traditional Arabic" panose="02020603050405020304" pitchFamily="18" charset="-78"/>
                          <a:ea typeface="Times New Roman" panose="02020603050405020304" pitchFamily="18" charset="0"/>
                          <a:cs typeface="Al-KsorZulfiMath" panose="02010000000000000000" pitchFamily="2" charset="-78"/>
                        </a:rPr>
                        <a:t>٪</a:t>
                      </a:r>
                      <a:r>
                        <a:rPr lang="ar-SA" sz="2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× 12    </a:t>
                      </a:r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جـ     = 0.25 × 12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pPr algn="r" rtl="1"/>
                      <a:r>
                        <a:rPr lang="ar-SA" sz="2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        = 3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  <a:p>
                      <a:r>
                        <a:rPr lang="ar-SA" sz="2000" b="1">
                          <a:effectLst/>
                          <a:ea typeface="Times New Roman" panose="02020603050405020304" pitchFamily="18" charset="0"/>
                          <a:cs typeface="Traditional Arabic" panose="02020603050405020304" pitchFamily="18" charset="-78"/>
                        </a:rPr>
                        <a:t>إذن درجته في الامتحان الثاني = 12 + 3 = 15 درجة</a:t>
                      </a:r>
                      <a:endParaRPr lang="en-US" sz="24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QuranAlKareem" panose="02000000000000000000" pitchFamily="2" charset="-78"/>
                      </a:endParaRPr>
                    </a:p>
                  </a:txBody>
                  <a:tcPr marL="114303" marR="1143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F2DE868D-AB7B-32B0-8146-FC6F8E3CD9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8658" y="1060450"/>
            <a:ext cx="5583946" cy="90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635BC75-1818-E083-DDEC-24E5B48CA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4F5A95F-B274-8EFC-6943-1FCAC033A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6" y="1430622"/>
            <a:ext cx="7847860" cy="399675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CFEF16B-E1A2-7D12-4642-4B3759BB0186}"/>
              </a:ext>
            </a:extLst>
          </p:cNvPr>
          <p:cNvSpPr txBox="1"/>
          <p:nvPr/>
        </p:nvSpPr>
        <p:spPr>
          <a:xfrm>
            <a:off x="5379868" y="4758431"/>
            <a:ext cx="26721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b="1">
                <a:solidFill>
                  <a:srgbClr val="FF0000"/>
                </a:solidFill>
              </a:rPr>
              <a:t>= 0,3 × 1250 = 375 ريال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C1C28E8-ECE4-0C1E-A718-A28A26E65203}"/>
              </a:ext>
            </a:extLst>
          </p:cNvPr>
          <p:cNvSpPr txBox="1"/>
          <p:nvPr/>
        </p:nvSpPr>
        <p:spPr>
          <a:xfrm>
            <a:off x="6715957" y="4204485"/>
            <a:ext cx="1260629" cy="369332"/>
          </a:xfrm>
          <a:prstGeom prst="rect">
            <a:avLst/>
          </a:prstGeom>
          <a:noFill/>
          <a:ln w="19050" cmpd="dbl">
            <a:solidFill>
              <a:schemeClr val="accent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26E2C33-1AF5-4D84-584A-EDB16B641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DC95AAB4-F906-9A82-AF10-09E25F729BEE}"/>
              </a:ext>
            </a:extLst>
          </p:cNvPr>
          <p:cNvSpPr txBox="1"/>
          <p:nvPr/>
        </p:nvSpPr>
        <p:spPr>
          <a:xfrm>
            <a:off x="1503255" y="4683457"/>
            <a:ext cx="1260629" cy="369332"/>
          </a:xfrm>
          <a:prstGeom prst="rect">
            <a:avLst/>
          </a:prstGeom>
          <a:noFill/>
          <a:ln w="19050" cmpd="dbl">
            <a:solidFill>
              <a:schemeClr val="accent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6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48" y="1673492"/>
            <a:ext cx="568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205251"/>
            <a:ext cx="39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46" y="3518888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40" y="3444080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2" y="375185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52" y="4604345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32603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مربع نص 1">
            <a:extLst>
              <a:ext uri="{FF2B5EF4-FFF2-40B4-BE49-F238E27FC236}">
                <a16:creationId xmlns:a16="http://schemas.microsoft.com/office/drawing/2014/main" id="{33A07B4B-4F31-834E-50EB-4940B7ABF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60350"/>
            <a:ext cx="7691438" cy="605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5763">
              <a:spcBef>
                <a:spcPct val="2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385763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385763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385763">
              <a:spcBef>
                <a:spcPct val="20000"/>
              </a:spcBef>
              <a:buFont typeface="Arial" panose="020B0604020202020204" pitchFamily="34" charset="0"/>
              <a:buChar char="–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385763">
              <a:spcBef>
                <a:spcPct val="20000"/>
              </a:spcBef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38576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ومذكرة الأستاذ موسى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048" y="1673492"/>
            <a:ext cx="5687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205251"/>
            <a:ext cx="3994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327203" y="2798565"/>
            <a:ext cx="2286893" cy="540247"/>
          </a:xfrm>
          <a:prstGeom prst="rect">
            <a:avLst/>
          </a:prstGeom>
        </p:spPr>
        <p:txBody>
          <a:bodyPr lIns="38576" tIns="19289" rIns="38576" bIns="19289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46" y="3518888"/>
            <a:ext cx="151805" cy="15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440" y="3444080"/>
            <a:ext cx="7724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882" y="3751857"/>
            <a:ext cx="1134964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52" y="4604345"/>
            <a:ext cx="4705624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19150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96952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9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6" y="818762"/>
            <a:ext cx="5075203" cy="6193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58" y="2472181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6612486" y="307920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538872" y="2965698"/>
            <a:ext cx="1260885" cy="688670"/>
            <a:chOff x="1414" y="3421"/>
            <a:chExt cx="532" cy="472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9 - 6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6676231" y="374189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5952458" y="3610352"/>
            <a:ext cx="754061" cy="752852"/>
            <a:chOff x="1414" y="3421"/>
            <a:chExt cx="522" cy="491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437" y="3421"/>
              <a:ext cx="38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6723506" y="429258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757640" y="469590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772161" y="5142055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379197" y="4292589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0,5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1613434" y="4414532"/>
            <a:ext cx="1233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0,4444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4918293" y="4736138"/>
            <a:ext cx="1911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0,5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× 100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5570807" y="5218682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50 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ﺔ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969345" y="4972777"/>
            <a:ext cx="1911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0,4444 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× 100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76" y="2414595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ربع نص 29"/>
          <p:cNvSpPr txBox="1"/>
          <p:nvPr/>
        </p:nvSpPr>
        <p:spPr>
          <a:xfrm>
            <a:off x="2727581" y="3011155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1271220" y="2958727"/>
            <a:ext cx="1468085" cy="749301"/>
            <a:chOff x="1414" y="3421"/>
            <a:chExt cx="532" cy="472"/>
          </a:xfrm>
        </p:grpSpPr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39 - 27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27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2665103" y="378227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1995103" y="3607906"/>
            <a:ext cx="754061" cy="774656"/>
            <a:chOff x="1414" y="3421"/>
            <a:chExt cx="522" cy="455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437" y="3421"/>
              <a:ext cx="38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12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27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مربع نص 39"/>
          <p:cNvSpPr txBox="1"/>
          <p:nvPr/>
        </p:nvSpPr>
        <p:spPr>
          <a:xfrm>
            <a:off x="2846724" y="4410863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846724" y="5022104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900269" y="5407488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80371" y="5449514"/>
            <a:ext cx="1233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44,4 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ﺔ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533732" y="6011331"/>
            <a:ext cx="3494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الجديد أكبر من الأصلي التغير زيادة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02949" y="5901175"/>
            <a:ext cx="365075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>
                <a:solidFill>
                  <a:prstClr val="black"/>
                </a:solidFill>
                <a:cs typeface="AdvertisingBold" pitchFamily="2" charset="-78"/>
              </a:rPr>
              <a:t>الجديد أكبر من الأصلي التغير زيادة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285" y="1562599"/>
            <a:ext cx="1810603" cy="74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9AFBB3A-AFFF-51F9-CBB0-95F9C57AD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73" y="468668"/>
            <a:ext cx="2535816" cy="4017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D603AF-A77B-7BFC-B280-7EE8AA0EBB7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78885" y="1562599"/>
            <a:ext cx="1665647" cy="72671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E49BCBB-AAA3-EDF9-2A7D-8131332B4F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0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5" grpId="0"/>
      <p:bldP spid="40" grpId="0"/>
      <p:bldP spid="41" grpId="0"/>
      <p:bldP spid="43" grpId="0"/>
      <p:bldP spid="44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86" y="818762"/>
            <a:ext cx="5075203" cy="6193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58" y="2472181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6612486" y="307920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538872" y="2965698"/>
            <a:ext cx="1260885" cy="720769"/>
            <a:chOff x="1414" y="3421"/>
            <a:chExt cx="532" cy="494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80 - 64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6676231" y="374189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5952458" y="3610351"/>
            <a:ext cx="754061" cy="798851"/>
            <a:chOff x="1414" y="3421"/>
            <a:chExt cx="522" cy="521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437" y="3421"/>
              <a:ext cx="386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16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6723506" y="429258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757640" y="469590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772161" y="5142055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935471" y="4292589"/>
            <a:ext cx="6770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0,2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1613434" y="4414532"/>
            <a:ext cx="1233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0,25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4918293" y="4736138"/>
            <a:ext cx="1911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0,2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× 100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5570807" y="5218682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20 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ﺔ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969345" y="4972777"/>
            <a:ext cx="1911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0,25 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× 100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76" y="2414595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ربع نص 29"/>
          <p:cNvSpPr txBox="1"/>
          <p:nvPr/>
        </p:nvSpPr>
        <p:spPr>
          <a:xfrm>
            <a:off x="2727581" y="3011155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1271220" y="2958727"/>
            <a:ext cx="1468085" cy="749301"/>
            <a:chOff x="1414" y="3421"/>
            <a:chExt cx="532" cy="472"/>
          </a:xfrm>
        </p:grpSpPr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560 - 420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560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2665103" y="378227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1995103" y="3607906"/>
            <a:ext cx="754061" cy="774656"/>
            <a:chOff x="1414" y="3421"/>
            <a:chExt cx="522" cy="455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437" y="3421"/>
              <a:ext cx="38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16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80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مربع نص 39"/>
          <p:cNvSpPr txBox="1"/>
          <p:nvPr/>
        </p:nvSpPr>
        <p:spPr>
          <a:xfrm>
            <a:off x="2846724" y="4410863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846724" y="5022104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900269" y="5407488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2042686" y="5449514"/>
            <a:ext cx="87097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25 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ﺔ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533732" y="6011331"/>
            <a:ext cx="34946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>
                <a:solidFill>
                  <a:prstClr val="black"/>
                </a:solidFill>
                <a:cs typeface="AdvertisingBold" pitchFamily="2" charset="-78"/>
              </a:rPr>
              <a:t>الجديد أصغر من الأصلي</a:t>
            </a:r>
            <a:r>
              <a:rPr lang="ar-SA">
                <a:solidFill>
                  <a:srgbClr val="0070C0"/>
                </a:solidFill>
                <a:cs typeface="AdvertisingBold" pitchFamily="2" charset="-78"/>
              </a:rPr>
              <a:t> التغير نقصان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0" y="5901175"/>
            <a:ext cx="385370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الجديد أصغر من الأصلي</a:t>
            </a: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 التغير نقصان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786" y="1504921"/>
            <a:ext cx="1950592" cy="8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9AFBB3A-AFFF-51F9-CBB0-95F9C57AD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73" y="468668"/>
            <a:ext cx="2535816" cy="401769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D16C35F-E131-77BB-B994-19F923FE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91" y="1527947"/>
            <a:ext cx="1931546" cy="7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45F0A79-04E8-33E5-8775-3DCF3A2CEF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7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5" grpId="0"/>
      <p:bldP spid="40" grpId="0"/>
      <p:bldP spid="41" grpId="0"/>
      <p:bldP spid="43" grpId="0"/>
      <p:bldP spid="44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58" y="2472181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6612486" y="307920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538872" y="2965698"/>
            <a:ext cx="1260885" cy="720769"/>
            <a:chOff x="1414" y="3421"/>
            <a:chExt cx="532" cy="494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68-51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68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6676231" y="374189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5952459" y="3610351"/>
            <a:ext cx="804621" cy="798851"/>
            <a:chOff x="1414" y="3421"/>
            <a:chExt cx="557" cy="521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437" y="3421"/>
              <a:ext cx="53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17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68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6723506" y="429258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757640" y="469590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772161" y="5142055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379197" y="4292589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0,25</a:t>
            </a:r>
          </a:p>
        </p:txBody>
      </p:sp>
      <p:sp>
        <p:nvSpPr>
          <p:cNvPr id="25" name="مربع نص 24"/>
          <p:cNvSpPr txBox="1"/>
          <p:nvPr/>
        </p:nvSpPr>
        <p:spPr>
          <a:xfrm>
            <a:off x="1613434" y="4414532"/>
            <a:ext cx="1233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0,3466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4918293" y="4736138"/>
            <a:ext cx="1911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0,25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× 100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5570807" y="5218682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25 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ﺔ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969345" y="4972777"/>
            <a:ext cx="191178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0,3466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× 100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76" y="2414595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مربع نص 29"/>
          <p:cNvSpPr txBox="1"/>
          <p:nvPr/>
        </p:nvSpPr>
        <p:spPr>
          <a:xfrm>
            <a:off x="2727581" y="3011155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1271220" y="2958727"/>
            <a:ext cx="1468085" cy="749301"/>
            <a:chOff x="1414" y="3421"/>
            <a:chExt cx="532" cy="472"/>
          </a:xfrm>
        </p:grpSpPr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150 - 98 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3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150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5" name="مربع نص 34"/>
          <p:cNvSpPr txBox="1"/>
          <p:nvPr/>
        </p:nvSpPr>
        <p:spPr>
          <a:xfrm>
            <a:off x="2665103" y="3782274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36" name="Group 20"/>
          <p:cNvGrpSpPr>
            <a:grpSpLocks/>
          </p:cNvGrpSpPr>
          <p:nvPr/>
        </p:nvGrpSpPr>
        <p:grpSpPr bwMode="auto">
          <a:xfrm>
            <a:off x="1995103" y="3607906"/>
            <a:ext cx="754061" cy="774656"/>
            <a:chOff x="1414" y="3421"/>
            <a:chExt cx="522" cy="455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437" y="3421"/>
              <a:ext cx="386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52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8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150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0" name="مربع نص 39"/>
          <p:cNvSpPr txBox="1"/>
          <p:nvPr/>
        </p:nvSpPr>
        <p:spPr>
          <a:xfrm>
            <a:off x="2846724" y="4410863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846724" y="5022104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2844776" y="557176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675872" y="5582342"/>
            <a:ext cx="1233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34,7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ﺔ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4551510" y="5806855"/>
            <a:ext cx="3926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>
                <a:solidFill>
                  <a:prstClr val="black"/>
                </a:solidFill>
                <a:cs typeface="AdvertisingBold" pitchFamily="2" charset="-78"/>
              </a:rPr>
              <a:t>الجديد أصغر من الأصلي</a:t>
            </a:r>
            <a:r>
              <a:rPr lang="ar-SA">
                <a:solidFill>
                  <a:srgbClr val="0070C0"/>
                </a:solidFill>
                <a:cs typeface="AdvertisingBold" pitchFamily="2" charset="-78"/>
              </a:rPr>
              <a:t> التغير نقصان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202949" y="5901175"/>
            <a:ext cx="365075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الجديد أصغر من الأصلي التغير نقصان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010" y="1512316"/>
            <a:ext cx="1905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8687491-C93A-9FF4-BA99-CDAFCE104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273" y="468668"/>
            <a:ext cx="2535816" cy="40176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872B5DC-8015-5D5F-6E4E-398E3584F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28" y="827225"/>
            <a:ext cx="5075203" cy="61934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193D7CC-E938-E668-C4FE-8ABF6BF000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4293" y="1532685"/>
            <a:ext cx="2653668" cy="72718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46F92F6-2A07-3A07-274C-2163923BC1DD}"/>
              </a:ext>
            </a:extLst>
          </p:cNvPr>
          <p:cNvSpPr txBox="1"/>
          <p:nvPr/>
        </p:nvSpPr>
        <p:spPr>
          <a:xfrm>
            <a:off x="1715895" y="5288344"/>
            <a:ext cx="12332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34,66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ﺔ</a:t>
            </a:r>
            <a:endParaRPr kumimoji="0" lang="ar-SA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E9046A7-9A63-FD90-9F08-7BBADA7BE2C4}"/>
              </a:ext>
            </a:extLst>
          </p:cNvPr>
          <p:cNvSpPr txBox="1"/>
          <p:nvPr/>
        </p:nvSpPr>
        <p:spPr>
          <a:xfrm>
            <a:off x="2879328" y="5334313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42E2B99-C4FC-84B6-87D6-1EB29295DF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5" grpId="0"/>
      <p:bldP spid="40" grpId="0"/>
      <p:bldP spid="41" grpId="0"/>
      <p:bldP spid="43" grpId="0"/>
      <p:bldP spid="44" grpId="0"/>
      <p:bldP spid="47" grpId="0"/>
      <p:bldP spid="48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58" y="2472181"/>
            <a:ext cx="2178546" cy="45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6612486" y="307920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5538872" y="2965698"/>
            <a:ext cx="1260885" cy="720769"/>
            <a:chOff x="1414" y="3421"/>
            <a:chExt cx="532" cy="494"/>
          </a:xfrm>
        </p:grpSpPr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1414" y="3421"/>
              <a:ext cx="53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68-51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 flipV="1">
              <a:off x="1508" y="3657"/>
              <a:ext cx="3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0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68</a:t>
              </a:r>
              <a:endParaRPr kumimoji="0" lang="en-US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6" name="مربع نص 15"/>
          <p:cNvSpPr txBox="1"/>
          <p:nvPr/>
        </p:nvSpPr>
        <p:spPr>
          <a:xfrm>
            <a:off x="6676231" y="3741890"/>
            <a:ext cx="4320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5952459" y="3610351"/>
            <a:ext cx="804621" cy="798851"/>
            <a:chOff x="1414" y="3421"/>
            <a:chExt cx="557" cy="521"/>
          </a:xfrm>
        </p:grpSpPr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1437" y="3421"/>
              <a:ext cx="534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17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1414" y="3657"/>
              <a:ext cx="418" cy="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Text Box 23"/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68</a:t>
              </a:r>
              <a:endParaRPr kumimoji="0" lang="en-US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1" name="مربع نص 20"/>
          <p:cNvSpPr txBox="1"/>
          <p:nvPr/>
        </p:nvSpPr>
        <p:spPr>
          <a:xfrm>
            <a:off x="6723506" y="429258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6757640" y="4695909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772161" y="5142055"/>
            <a:ext cx="329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=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379197" y="4292589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0,0674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4918293" y="4736138"/>
            <a:ext cx="19117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0,0674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× 100</a:t>
            </a:r>
          </a:p>
        </p:txBody>
      </p:sp>
      <p:sp>
        <p:nvSpPr>
          <p:cNvPr id="27" name="مربع نص 26"/>
          <p:cNvSpPr txBox="1"/>
          <p:nvPr/>
        </p:nvSpPr>
        <p:spPr>
          <a:xfrm>
            <a:off x="5570807" y="5218682"/>
            <a:ext cx="12332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dvertisingBold" pitchFamily="2" charset="-78"/>
              </a:rPr>
              <a:t>6,7 </a:t>
            </a: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l-KsorZulfiMath"/>
              </a:rPr>
              <a:t>ﺔ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dvertisingBold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373515" y="5806855"/>
            <a:ext cx="5104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defTabSz="914400" rtl="1">
              <a:defRPr/>
            </a:pPr>
            <a:r>
              <a:rPr lang="ar-SA">
                <a:solidFill>
                  <a:prstClr val="black"/>
                </a:solidFill>
                <a:cs typeface="AdvertisingBold" pitchFamily="2" charset="-78"/>
              </a:rPr>
              <a:t>إذن النقصان المئوي في عدد المشاهدين  </a:t>
            </a:r>
            <a:r>
              <a:rPr lang="ar-SA">
                <a:solidFill>
                  <a:schemeClr val="accent1">
                    <a:lumMod val="75000"/>
                  </a:schemeClr>
                </a:solidFill>
                <a:cs typeface="AdvertisingBold" pitchFamily="2" charset="-78"/>
              </a:rPr>
              <a:t>≈ 6.7 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8687491-C93A-9FF4-BA99-CDAFCE104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A187F2D-E75C-EC73-F376-C59BC2DEFF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9473" y="1149708"/>
            <a:ext cx="6374361" cy="1015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50F299C-C224-15C2-5139-53D9C806B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  <p:bldP spid="24" grpId="0"/>
      <p:bldP spid="26" grpId="0"/>
      <p:bldP spid="27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>
            <a:extLst>
              <a:ext uri="{FF2B5EF4-FFF2-40B4-BE49-F238E27FC236}">
                <a16:creationId xmlns:a16="http://schemas.microsoft.com/office/drawing/2014/main" id="{3644D80E-4EE4-FA77-B11D-07B91E4D37DB}"/>
              </a:ext>
            </a:extLst>
          </p:cNvPr>
          <p:cNvGrpSpPr>
            <a:grpSpLocks/>
          </p:cNvGrpSpPr>
          <p:nvPr/>
        </p:nvGrpSpPr>
        <p:grpSpPr bwMode="auto">
          <a:xfrm>
            <a:off x="3130550" y="41275"/>
            <a:ext cx="2628900" cy="579438"/>
            <a:chOff x="1669" y="452"/>
            <a:chExt cx="1996" cy="365"/>
          </a:xfrm>
        </p:grpSpPr>
        <p:sp>
          <p:nvSpPr>
            <p:cNvPr id="61464" name="AutoShape 3">
              <a:extLst>
                <a:ext uri="{FF2B5EF4-FFF2-40B4-BE49-F238E27FC236}">
                  <a16:creationId xmlns:a16="http://schemas.microsoft.com/office/drawing/2014/main" id="{200C89C2-0ACA-A8FA-EF24-73F755B6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65" name="Text Box 4">
              <a:extLst>
                <a:ext uri="{FF2B5EF4-FFF2-40B4-BE49-F238E27FC236}">
                  <a16:creationId xmlns:a16="http://schemas.microsoft.com/office/drawing/2014/main" id="{110E47F8-D694-9FFB-60CB-67E4A8B57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التغير المئوي</a:t>
              </a:r>
              <a:endParaRPr kumimoji="0" lang="en-US" altLang="ar-SA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8661" name="AutoShape 5">
            <a:extLst>
              <a:ext uri="{FF2B5EF4-FFF2-40B4-BE49-F238E27FC236}">
                <a16:creationId xmlns:a16="http://schemas.microsoft.com/office/drawing/2014/main" id="{6CF0C474-F367-BAF1-E905-C5AAFFCFC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8856662" cy="1260475"/>
          </a:xfrm>
          <a:prstGeom prst="plus">
            <a:avLst>
              <a:gd name="adj" fmla="val 1188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شاهد 17.8 مليون مشاهد أحد البرامج الثقافية في التلفاز يوم الثلاثاء ، وشاهد البرنامج نفسه 16.6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مليون مشاهد يوم الأربعاء . جد النقصان المئوي في عدد المشاهدين بين يومي الثلاثاء والأربعاء 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62" name="Text Box 6">
            <a:extLst>
              <a:ext uri="{FF2B5EF4-FFF2-40B4-BE49-F238E27FC236}">
                <a16:creationId xmlns:a16="http://schemas.microsoft.com/office/drawing/2014/main" id="{81F37FD3-EBD5-C507-02BE-7E8B34466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520825"/>
            <a:ext cx="356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العدد الأصلي = 17.8 مليون</a:t>
            </a:r>
            <a:r>
              <a:rPr kumimoji="0" lang="en-US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8663" name="Text Box 7">
            <a:extLst>
              <a:ext uri="{FF2B5EF4-FFF2-40B4-BE49-F238E27FC236}">
                <a16:creationId xmlns:a16="http://schemas.microsoft.com/office/drawing/2014/main" id="{D94687DF-1CC1-15FB-B5D5-1087E049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20825"/>
            <a:ext cx="3132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العدد الجديد = 16.6 ساعات</a:t>
            </a:r>
            <a:r>
              <a:rPr kumimoji="0" lang="en-US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8664" name="Rectangle 8">
            <a:extLst>
              <a:ext uri="{FF2B5EF4-FFF2-40B4-BE49-F238E27FC236}">
                <a16:creationId xmlns:a16="http://schemas.microsoft.com/office/drawing/2014/main" id="{442A306B-B3CF-81F3-F923-D88436673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2241550"/>
            <a:ext cx="6948487" cy="442753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65" name="AutoShape 9">
            <a:extLst>
              <a:ext uri="{FF2B5EF4-FFF2-40B4-BE49-F238E27FC236}">
                <a16:creationId xmlns:a16="http://schemas.microsoft.com/office/drawing/2014/main" id="{D0440E77-5359-3F05-2922-EEE33F09F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49500"/>
            <a:ext cx="4465637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مقدار التغير = 17.8 – 16.6 = 1.2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66" name="AutoShape 10">
            <a:extLst>
              <a:ext uri="{FF2B5EF4-FFF2-40B4-BE49-F238E27FC236}">
                <a16:creationId xmlns:a16="http://schemas.microsoft.com/office/drawing/2014/main" id="{C48EA06D-1D70-75F2-B9CA-D34514E34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997200"/>
            <a:ext cx="4465637" cy="863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التغير المئوي =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8667" name="Group 11">
            <a:extLst>
              <a:ext uri="{FF2B5EF4-FFF2-40B4-BE49-F238E27FC236}">
                <a16:creationId xmlns:a16="http://schemas.microsoft.com/office/drawing/2014/main" id="{7D904B20-D94D-6889-743E-0040CBA62D0A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3046413"/>
            <a:ext cx="1016000" cy="806450"/>
            <a:chOff x="1414" y="3421"/>
            <a:chExt cx="522" cy="508"/>
          </a:xfrm>
        </p:grpSpPr>
        <p:sp>
          <p:nvSpPr>
            <p:cNvPr id="61461" name="Text Box 12">
              <a:extLst>
                <a:ext uri="{FF2B5EF4-FFF2-40B4-BE49-F238E27FC236}">
                  <a16:creationId xmlns:a16="http://schemas.microsoft.com/office/drawing/2014/main" id="{B8FE18F0-7F7E-BE4D-B0AA-8BA292794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1" y="3421"/>
              <a:ext cx="38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1.2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62" name="Line 13">
              <a:extLst>
                <a:ext uri="{FF2B5EF4-FFF2-40B4-BE49-F238E27FC236}">
                  <a16:creationId xmlns:a16="http://schemas.microsoft.com/office/drawing/2014/main" id="{AF2D7A05-16F4-09F7-476F-C6CB82381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0" y="3657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463" name="Text Box 14">
              <a:extLst>
                <a:ext uri="{FF2B5EF4-FFF2-40B4-BE49-F238E27FC236}">
                  <a16:creationId xmlns:a16="http://schemas.microsoft.com/office/drawing/2014/main" id="{0AB966B8-BB66-668E-2DF9-FADE91659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" y="3641"/>
              <a:ext cx="52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altLang="ar-SA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17.8</a:t>
              </a:r>
              <a:endParaRPr kumimoji="0" lang="en-US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98671" name="Text Box 15">
            <a:extLst>
              <a:ext uri="{FF2B5EF4-FFF2-40B4-BE49-F238E27FC236}">
                <a16:creationId xmlns:a16="http://schemas.microsoft.com/office/drawing/2014/main" id="{BDDBC6EE-E7F1-05F1-D200-56B6AEEC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90875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198672" name="Text Box 16">
            <a:extLst>
              <a:ext uri="{FF2B5EF4-FFF2-40B4-BE49-F238E27FC236}">
                <a16:creationId xmlns:a16="http://schemas.microsoft.com/office/drawing/2014/main" id="{A9B9D50E-157B-1231-3838-184FD460C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163" y="319087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0.0674157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73" name="AutoShape 17">
            <a:extLst>
              <a:ext uri="{FF2B5EF4-FFF2-40B4-BE49-F238E27FC236}">
                <a16:creationId xmlns:a16="http://schemas.microsoft.com/office/drawing/2014/main" id="{A67A28A9-2C0B-6B5B-E166-1D6AA686B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933825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0.0674157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74" name="Text Box 18">
            <a:extLst>
              <a:ext uri="{FF2B5EF4-FFF2-40B4-BE49-F238E27FC236}">
                <a16:creationId xmlns:a16="http://schemas.microsoft.com/office/drawing/2014/main" id="{4903AFEE-5E90-889E-51F3-4DA760DF1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3998913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0.0674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75" name="AutoShape 19">
            <a:extLst>
              <a:ext uri="{FF2B5EF4-FFF2-40B4-BE49-F238E27FC236}">
                <a16:creationId xmlns:a16="http://schemas.microsoft.com/office/drawing/2014/main" id="{34CFC104-91A8-56A0-4ADC-43D13DA31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581525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0.0674× 100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676" name="Text Box 20">
            <a:extLst>
              <a:ext uri="{FF2B5EF4-FFF2-40B4-BE49-F238E27FC236}">
                <a16:creationId xmlns:a16="http://schemas.microsoft.com/office/drawing/2014/main" id="{8CC37434-C06D-E466-3505-F5DAC0A68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4664075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6.74٪</a:t>
            </a:r>
          </a:p>
        </p:txBody>
      </p:sp>
      <p:sp>
        <p:nvSpPr>
          <p:cNvPr id="198677" name="AutoShape 21">
            <a:extLst>
              <a:ext uri="{FF2B5EF4-FFF2-40B4-BE49-F238E27FC236}">
                <a16:creationId xmlns:a16="http://schemas.microsoft.com/office/drawing/2014/main" id="{7028001F-60C7-CBBC-72D3-4BEA6ACA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5229225"/>
            <a:ext cx="4427538" cy="576263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6.74٪ 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8678" name="Text Box 22">
            <a:extLst>
              <a:ext uri="{FF2B5EF4-FFF2-40B4-BE49-F238E27FC236}">
                <a16:creationId xmlns:a16="http://schemas.microsoft.com/office/drawing/2014/main" id="{8F5635C3-2E33-6ED6-D804-880796992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5308600"/>
            <a:ext cx="165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6.7٪</a:t>
            </a:r>
          </a:p>
        </p:txBody>
      </p:sp>
      <p:sp>
        <p:nvSpPr>
          <p:cNvPr id="198679" name="AutoShape 23">
            <a:extLst>
              <a:ext uri="{FF2B5EF4-FFF2-40B4-BE49-F238E27FC236}">
                <a16:creationId xmlns:a16="http://schemas.microsoft.com/office/drawing/2014/main" id="{9016F2CC-6604-903F-FE5F-81819787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913438"/>
            <a:ext cx="5689600" cy="576262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النقصان المئوي بين يومي الثلاثاء والأربعاء = 6.7٪</a:t>
            </a:r>
          </a:p>
        </p:txBody>
      </p:sp>
      <p:sp>
        <p:nvSpPr>
          <p:cNvPr id="61459" name="AutoShape 27">
            <a:extLst>
              <a:ext uri="{FF2B5EF4-FFF2-40B4-BE49-F238E27FC236}">
                <a16:creationId xmlns:a16="http://schemas.microsoft.com/office/drawing/2014/main" id="{01A4752B-44E7-CB83-D15F-3914D8CA3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95250"/>
            <a:ext cx="2881312" cy="5048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تدرب ، </a:t>
            </a:r>
            <a:r>
              <a:rPr kumimoji="0" lang="ar-SA" altLang="ar-SA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وحل المسائل</a:t>
            </a:r>
            <a:endParaRPr kumimoji="0" lang="en-US" altLang="ar-SA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460" name="مربع نص 24">
            <a:extLst>
              <a:ext uri="{FF2B5EF4-FFF2-40B4-BE49-F238E27FC236}">
                <a16:creationId xmlns:a16="http://schemas.microsoft.com/office/drawing/2014/main" id="{07E4922A-B212-9ACF-CACC-58BDAFE4D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25425"/>
            <a:ext cx="973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تمرين13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CC5A284-65D9-CA86-1F1B-4A3E21A9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9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9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9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9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9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animBg="1"/>
      <p:bldP spid="198662" grpId="0"/>
      <p:bldP spid="198663" grpId="0"/>
      <p:bldP spid="198664" grpId="0" animBg="1"/>
      <p:bldP spid="198665" grpId="0" animBg="1"/>
      <p:bldP spid="198666" grpId="0" animBg="1"/>
      <p:bldP spid="198671" grpId="0"/>
      <p:bldP spid="198672" grpId="0"/>
      <p:bldP spid="198673" grpId="0" animBg="1"/>
      <p:bldP spid="198674" grpId="0"/>
      <p:bldP spid="198675" grpId="0" animBg="1"/>
      <p:bldP spid="198676" grpId="0"/>
      <p:bldP spid="198677" grpId="0" animBg="1"/>
      <p:bldP spid="198678" grpId="0"/>
      <p:bldP spid="1986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2"/>
          <p:cNvCxnSpPr/>
          <p:nvPr/>
        </p:nvCxnSpPr>
        <p:spPr>
          <a:xfrm>
            <a:off x="4747794" y="2145432"/>
            <a:ext cx="0" cy="3947864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15705" y="3415058"/>
            <a:ext cx="1639506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ن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ك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310303" y="4173995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0,3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31972" y="4653273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 = 210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863464" y="5053081"/>
            <a:ext cx="3852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ثمن البيع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700+ 210=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910 ريال 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353285" y="2519822"/>
            <a:ext cx="15469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جـ( الربح) =  ؟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051413" y="2510816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= 30٪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63464" y="2519822"/>
            <a:ext cx="14716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700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981773" y="2550600"/>
            <a:ext cx="15644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  ( الخصم)=  ؟</a:t>
            </a:r>
            <a:endParaRPr kumimoji="0" lang="ar-SA" altLang="ar-SA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544116" y="2547815"/>
            <a:ext cx="1363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ن = 20٪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61639" y="2535211"/>
            <a:ext cx="1117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ك = 120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835357" y="3460602"/>
            <a:ext cx="139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 </a:t>
            </a:r>
            <a:r>
              <a:rPr lang="ar-SA" altLang="ar-SA" sz="2000" b="1" kern="0">
                <a:solidFill>
                  <a:srgbClr val="0000FF"/>
                </a:solidFill>
              </a:rPr>
              <a:t>= </a:t>
            </a:r>
            <a:r>
              <a:rPr lang="ar-SA" altLang="ar-SA" sz="2000" b="1" kern="0">
                <a:solidFill>
                  <a:srgbClr val="0070C0"/>
                </a:solidFill>
              </a:rPr>
              <a:t>ن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FF0000"/>
                </a:solidFill>
                <a:latin typeface="Century Gothic"/>
              </a:rPr>
              <a:t> ك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970843" y="3886199"/>
            <a:ext cx="2225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altLang="ar-SA" sz="2000" b="1" kern="0">
                <a:solidFill>
                  <a:srgbClr val="00B050"/>
                </a:solidFill>
              </a:rPr>
              <a:t>جـ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/>
              <a:t>=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20٪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prstClr val="black"/>
                </a:solidFill>
              </a:rPr>
              <a:t>×</a:t>
            </a:r>
            <a:r>
              <a:rPr lang="ar-SA" altLang="ar-SA" sz="2000" b="1" kern="0">
                <a:solidFill>
                  <a:srgbClr val="0000FF"/>
                </a:solidFill>
              </a:rPr>
              <a:t> </a:t>
            </a:r>
            <a:r>
              <a:rPr lang="ar-SA" altLang="ar-SA" sz="2000" b="1" kern="0">
                <a:solidFill>
                  <a:srgbClr val="FF0000"/>
                </a:solidFill>
                <a:latin typeface="Century Gothic"/>
              </a:rPr>
              <a:t>120</a:t>
            </a:r>
            <a:endParaRPr lang="ar-SA" altLang="ar-SA" sz="2000" b="1" ker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2336037" y="4763465"/>
            <a:ext cx="176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جـ = 24 ريال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957682" y="5160340"/>
            <a:ext cx="35748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ثمن البيع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120 + 24 =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</a:rPr>
              <a:t>144 ريال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AA1F78-A098-626F-E835-C86831427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660" y="663079"/>
            <a:ext cx="2535816" cy="4017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3A72A0E-88AC-1ADE-2FAC-1E0B5B8A8C5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20826" y="1049385"/>
            <a:ext cx="3676650" cy="4953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8B4498E-46AE-A6F0-32AC-1405843606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392664" y="1893261"/>
            <a:ext cx="3273807" cy="5048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4B990BC-E4AA-8137-9A1A-9844F075A1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7682" y="1883736"/>
            <a:ext cx="3438525" cy="514350"/>
          </a:xfrm>
          <a:prstGeom prst="rect">
            <a:avLst/>
          </a:prstGeom>
        </p:spPr>
      </p:pic>
      <p:sp>
        <p:nvSpPr>
          <p:cNvPr id="26" name="Text Box 44">
            <a:extLst>
              <a:ext uri="{FF2B5EF4-FFF2-40B4-BE49-F238E27FC236}">
                <a16:creationId xmlns:a16="http://schemas.microsoft.com/office/drawing/2014/main" id="{9FFD5DE4-7428-B1B4-5282-2B68C6276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2987541"/>
            <a:ext cx="2435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0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0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8" name="Text Box 44">
            <a:extLst>
              <a:ext uri="{FF2B5EF4-FFF2-40B4-BE49-F238E27FC236}">
                <a16:creationId xmlns:a16="http://schemas.microsoft.com/office/drawing/2014/main" id="{D0769FA6-FEE3-5852-A0E9-D1F9B2A4F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1" y="3025068"/>
            <a:ext cx="2990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الجزء =</a:t>
            </a:r>
            <a:r>
              <a:rPr lang="ar-SA" altLang="ar-SA"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النسبة المئوية 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× </a:t>
            </a:r>
            <a:r>
              <a:rPr lang="ar-SA" altLang="ar-SA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الكل</a:t>
            </a:r>
            <a:r>
              <a:rPr lang="ar-SA" altLang="ar-SA" sz="24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altLang="ar-SA" sz="24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86CCFB55-1E94-7487-DE79-86DE82BF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9730" y="3811268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 defTabSz="914400" rtl="1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= </a:t>
            </a:r>
            <a:r>
              <a:rPr lang="ar-SA" altLang="ar-SA" sz="2000" b="1" kern="0">
                <a:solidFill>
                  <a:srgbClr val="0070C0"/>
                </a:solidFill>
                <a:latin typeface="Century Gothic"/>
              </a:rPr>
              <a:t>30٪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A105B97E-4398-12A2-404B-FBD435293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377" y="4372432"/>
            <a:ext cx="214048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جـ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0,2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×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ar-SA" altLang="ar-SA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120</a:t>
            </a:r>
            <a:endParaRPr kumimoji="0" lang="ar-SA" altLang="ar-SA" sz="2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26ADA2C-6591-A10A-B881-DFF8EF7BB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165" y="71244"/>
            <a:ext cx="878012" cy="21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8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6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YRGCBB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1B57"/>
      </a:accent1>
      <a:accent2>
        <a:srgbClr val="FFBD00"/>
      </a:accent2>
      <a:accent3>
        <a:srgbClr val="FF005B"/>
      </a:accent3>
      <a:accent4>
        <a:srgbClr val="00EEB3"/>
      </a:accent4>
      <a:accent5>
        <a:srgbClr val="00C5D6"/>
      </a:accent5>
      <a:accent6>
        <a:srgbClr val="236DB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255</TotalTime>
  <Words>883</Words>
  <Application>Microsoft Office PowerPoint</Application>
  <PresentationFormat>عرض على الشاشة (4:3)</PresentationFormat>
  <Paragraphs>217</Paragraphs>
  <Slides>18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7</vt:i4>
      </vt:variant>
      <vt:variant>
        <vt:lpstr>عناوين الشرائح</vt:lpstr>
      </vt:variant>
      <vt:variant>
        <vt:i4>18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Century Gothic</vt:lpstr>
      <vt:lpstr>Times New Roman</vt:lpstr>
      <vt:lpstr>Traditional Arabic</vt:lpstr>
      <vt:lpstr>تصميم افتراضي</vt:lpstr>
      <vt:lpstr>نسق Office</vt:lpstr>
      <vt:lpstr>1_تصميم افتراضي</vt:lpstr>
      <vt:lpstr>8_نسق Office</vt:lpstr>
      <vt:lpstr>7_سمة Office</vt:lpstr>
      <vt:lpstr>1_نسق Office</vt:lpstr>
      <vt:lpstr>2_Office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54</cp:revision>
  <dcterms:created xsi:type="dcterms:W3CDTF">2023-11-27T06:08:30Z</dcterms:created>
  <dcterms:modified xsi:type="dcterms:W3CDTF">2023-11-30T12:10:41Z</dcterms:modified>
</cp:coreProperties>
</file>