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2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6" r:id="rId46"/>
    <p:sldId id="307" r:id="rId47"/>
    <p:sldId id="308" r:id="rId48"/>
    <p:sldId id="312" r:id="rId49"/>
    <p:sldId id="309" r:id="rId50"/>
    <p:sldId id="268" r:id="rId51"/>
    <p:sldId id="270" r:id="rId52"/>
    <p:sldId id="290" r:id="rId53"/>
    <p:sldId id="293" r:id="rId54"/>
    <p:sldId id="305" r:id="rId55"/>
    <p:sldId id="310" r:id="rId56"/>
    <p:sldId id="311" r:id="rId57"/>
    <p:sldId id="313" r:id="rId5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02/03/1443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124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02/03/1443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535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02/03/1443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728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02/03/1443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09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02/03/1443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151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02/03/1443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962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02/03/1443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477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02/03/1443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681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02/03/1443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20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02/03/1443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68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02/03/1443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581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F316B-FA19-435E-8C3D-756B1C92E167}" type="datetimeFigureOut">
              <a:rPr lang="ar-SA" smtClean="0"/>
              <a:t>02/03/1443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422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emf" /><Relationship Id="rId4" Type="http://schemas.microsoft.com/office/2007/relationships/hdphoto" Target="../media/hdphoto4.wdp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5.emf" /><Relationship Id="rId4" Type="http://schemas.microsoft.com/office/2007/relationships/hdphoto" Target="../media/hdphoto4.wdp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emf" /><Relationship Id="rId4" Type="http://schemas.microsoft.com/office/2007/relationships/hdphoto" Target="../media/hdphoto4.wdp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emf" /><Relationship Id="rId4" Type="http://schemas.microsoft.com/office/2007/relationships/hdphoto" Target="../media/hdphoto4.wdp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8.emf" /><Relationship Id="rId4" Type="http://schemas.microsoft.com/office/2007/relationships/hdphoto" Target="../media/hdphoto4.wdp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emf" /><Relationship Id="rId5" Type="http://schemas.microsoft.com/office/2007/relationships/hdphoto" Target="../media/hdphoto4.wdp" /><Relationship Id="rId4" Type="http://schemas.openxmlformats.org/officeDocument/2006/relationships/image" Target="../media/image7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7" Type="http://schemas.microsoft.com/office/2007/relationships/hdphoto" Target="../media/hdphoto2.wdp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microsoft.com/office/2007/relationships/hdphoto" Target="../media/hdphoto1.wdp" /><Relationship Id="rId4" Type="http://schemas.openxmlformats.org/officeDocument/2006/relationships/image" Target="../media/image4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emf" /><Relationship Id="rId4" Type="http://schemas.microsoft.com/office/2007/relationships/hdphoto" Target="../media/hdphoto4.wdp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2.emf" /><Relationship Id="rId4" Type="http://schemas.microsoft.com/office/2007/relationships/hdphoto" Target="../media/hdphoto4.wdp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3.emf" /><Relationship Id="rId4" Type="http://schemas.microsoft.com/office/2007/relationships/hdphoto" Target="../media/hdphoto4.wdp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4.emf" /><Relationship Id="rId4" Type="http://schemas.microsoft.com/office/2007/relationships/hdphoto" Target="../media/hdphoto4.wdp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7" Type="http://schemas.openxmlformats.org/officeDocument/2006/relationships/image" Target="../media/image27.emf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6.emf" /><Relationship Id="rId5" Type="http://schemas.openxmlformats.org/officeDocument/2006/relationships/image" Target="../media/image25.emf" /><Relationship Id="rId4" Type="http://schemas.microsoft.com/office/2007/relationships/hdphoto" Target="../media/hdphoto4.wdp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8.emf" /><Relationship Id="rId4" Type="http://schemas.microsoft.com/office/2007/relationships/hdphoto" Target="../media/hdphoto4.wdp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3.wdp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9.emf" /><Relationship Id="rId4" Type="http://schemas.microsoft.com/office/2007/relationships/hdphoto" Target="../media/hdphoto4.wdp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7" Type="http://schemas.openxmlformats.org/officeDocument/2006/relationships/image" Target="../media/image32.emf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1.emf" /><Relationship Id="rId5" Type="http://schemas.openxmlformats.org/officeDocument/2006/relationships/image" Target="../media/image30.emf" /><Relationship Id="rId4" Type="http://schemas.microsoft.com/office/2007/relationships/hdphoto" Target="../media/hdphoto4.wdp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3.emf" /><Relationship Id="rId4" Type="http://schemas.microsoft.com/office/2007/relationships/hdphoto" Target="../media/hdphoto4.wdp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emf" /><Relationship Id="rId4" Type="http://schemas.microsoft.com/office/2007/relationships/hdphoto" Target="../media/hdphoto4.wdp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4.emf" /><Relationship Id="rId4" Type="http://schemas.microsoft.com/office/2007/relationships/hdphoto" Target="../media/hdphoto4.wdp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emf" /><Relationship Id="rId4" Type="http://schemas.microsoft.com/office/2007/relationships/hdphoto" Target="../media/hdphoto4.wdp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microsoft.com/office/2007/relationships/hdphoto" Target="../media/hdphoto4.wdp" /><Relationship Id="rId4" Type="http://schemas.openxmlformats.org/officeDocument/2006/relationships/image" Target="../media/image7.png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6.emf" /><Relationship Id="rId4" Type="http://schemas.microsoft.com/office/2007/relationships/hdphoto" Target="../media/hdphoto4.wdp" 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8.emf" /><Relationship Id="rId5" Type="http://schemas.openxmlformats.org/officeDocument/2006/relationships/image" Target="../media/image37.emf" /><Relationship Id="rId4" Type="http://schemas.microsoft.com/office/2007/relationships/hdphoto" Target="../media/hdphoto4.wdp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9.emf" /><Relationship Id="rId4" Type="http://schemas.microsoft.com/office/2007/relationships/hdphoto" Target="../media/hdphoto4.wdp" 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7" Type="http://schemas.openxmlformats.org/officeDocument/2006/relationships/image" Target="../media/image42.emf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1.emf" /><Relationship Id="rId5" Type="http://schemas.openxmlformats.org/officeDocument/2006/relationships/image" Target="../media/image40.png" /><Relationship Id="rId4" Type="http://schemas.microsoft.com/office/2007/relationships/hdphoto" Target="../media/hdphoto4.wdp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emf" /><Relationship Id="rId4" Type="http://schemas.microsoft.com/office/2007/relationships/hdphoto" Target="../media/hdphoto4.wdp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emf" /><Relationship Id="rId4" Type="http://schemas.microsoft.com/office/2007/relationships/hdphoto" Target="../media/hdphoto4.wdp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emf" /><Relationship Id="rId4" Type="http://schemas.microsoft.com/office/2007/relationships/hdphoto" Target="../media/hdphoto4.wdp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emf" /><Relationship Id="rId4" Type="http://schemas.microsoft.com/office/2007/relationships/hdphoto" Target="../media/hdphoto4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7735" y="-1109268"/>
            <a:ext cx="6625433" cy="902970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97200" y="1155700"/>
            <a:ext cx="66040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دفتر مهاراتي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38451" y="3405583"/>
            <a:ext cx="6604000" cy="16891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قسم التوحيد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الصف الثاني متوسط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الفصل الدراسي الأول</a:t>
            </a:r>
          </a:p>
        </p:txBody>
      </p:sp>
    </p:spTree>
    <p:extLst>
      <p:ext uri="{BB962C8B-B14F-4D97-AF65-F5344CB8AC3E}">
        <p14:creationId xmlns:p14="http://schemas.microsoft.com/office/powerpoint/2010/main" val="239672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875494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صور الغلو في الأنبياء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الاقتداء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بهم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بناء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المساجد على القبور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الصلاة والسلام عليهم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75408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209089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الاعتقاد الصحيح  في الأنبياء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الاستغاثة بهم في قبورهم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بناء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المساجد على القبور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الصلاة والسلام عليهم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497" y="344928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986545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الواجب علينا تجاه نبينا محمد صلى الله عليه وسلم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شد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الرحال إلى قبره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إحياء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سنته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التبرك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بقيره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97" y="33337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58243"/>
              </p:ext>
            </p:extLst>
          </p:nvPr>
        </p:nvGraphicFramePr>
        <p:xfrm>
          <a:off x="1060940" y="1450655"/>
          <a:ext cx="9817101" cy="28651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الردود على أنه صلى الله عليه وسلم نفى عن نفسه الألوهية 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بشر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 ا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يملك نفعا و لا ضرا  لأقاربه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 نهى عن الغلو في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نفسه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97" y="389466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853309" y="2094275"/>
            <a:ext cx="6036691" cy="6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172245"/>
              </p:ext>
            </p:extLst>
          </p:nvPr>
        </p:nvGraphicFramePr>
        <p:xfrm>
          <a:off x="1060940" y="1450655"/>
          <a:ext cx="9817101" cy="3535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الردود على أنه صلى الله عليه وسلم نفى عن نفسه الألوهية 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بشر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لا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يملك نفعا و لا ضرا  لأقاربه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نهى عن الغلو في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نفسه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97" y="3907360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461756" y="2132366"/>
            <a:ext cx="6227232" cy="1195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3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55479"/>
              </p:ext>
            </p:extLst>
          </p:nvPr>
        </p:nvGraphicFramePr>
        <p:xfrm>
          <a:off x="1060940" y="1450655"/>
          <a:ext cx="9817101" cy="3535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المعتقد الصحيح في عيسى عليه السلام ما يلي ويدل على : 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بشر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لم بقتل و لم يصلب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ولد من غير أب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96" y="378036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349219" y="2235536"/>
            <a:ext cx="3308881" cy="10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190904"/>
              </p:ext>
            </p:extLst>
          </p:nvPr>
        </p:nvGraphicFramePr>
        <p:xfrm>
          <a:off x="1060940" y="1450655"/>
          <a:ext cx="9817101" cy="3535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المعتقد الصحيح في عيسى عليه السلام ما يلي ويدل على : 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ينزل في آخر الزمان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لم بقتل و لم يصلب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ولد من غير أب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96" y="3894660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396715" y="2375945"/>
            <a:ext cx="9085413" cy="80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5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190904"/>
              </p:ext>
            </p:extLst>
          </p:nvPr>
        </p:nvGraphicFramePr>
        <p:xfrm>
          <a:off x="1060940" y="1450655"/>
          <a:ext cx="9817101" cy="3535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المعتقد الصحيح في عيسى عليه السلام ما يلي ويدل على : 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ينزل في آخر الزمان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لم بقتل و لم يصلب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ولد من غير أب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96" y="366395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033247" y="2296779"/>
            <a:ext cx="9882618" cy="80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688232"/>
              </p:ext>
            </p:extLst>
          </p:nvPr>
        </p:nvGraphicFramePr>
        <p:xfrm>
          <a:off x="1060940" y="1450655"/>
          <a:ext cx="9817101" cy="28651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عيسى عليه السلام بشر و يجوز عليه ما يجوز على البشر ليس له من خصائص الألوهية شيء ويدل على ذلك: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ينزل في آخر الزمان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لم بقتل و لم يصلب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ولد من غير أب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104900" y="2844960"/>
            <a:ext cx="9766300" cy="1917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37" y="2143124"/>
            <a:ext cx="2143125" cy="21431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3100119" y="5092698"/>
            <a:ext cx="5454238" cy="146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312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667485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صور الغلو في عيسى عليه السلام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اعتقاد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أنه لم يصلب و لم يقتل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اعتقاد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أنه كان يحي الموتى بإذن الله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اعتقاد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أنه ولد الله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9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6999055" y="615030"/>
            <a:ext cx="4381500" cy="8763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أسئلة مهارات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87" y="4141612"/>
            <a:ext cx="2600788" cy="1733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949" y="1690465"/>
            <a:ext cx="5210902" cy="418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صورة 8" descr="لقطة الشاشة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08" y="1522207"/>
            <a:ext cx="3105583" cy="233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834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79108"/>
              </p:ext>
            </p:extLst>
          </p:nvPr>
        </p:nvGraphicFramePr>
        <p:xfrm>
          <a:off x="1060940" y="1450655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دل النص على صفة من صفات الملائكة ما هي؟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عظم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خلقهم و قوتهم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جمالهم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عبادتهم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97" y="381635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758900" y="2282825"/>
            <a:ext cx="5858602" cy="72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79108"/>
              </p:ext>
            </p:extLst>
          </p:nvPr>
        </p:nvGraphicFramePr>
        <p:xfrm>
          <a:off x="1060940" y="1450655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دل النص على صفة من صفات الملائكة ما هي؟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عظم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خلقهم و قوتهم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جمالهم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عبادتهم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97" y="3778250"/>
            <a:ext cx="2143125" cy="21431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462304" y="2203180"/>
            <a:ext cx="2802096" cy="82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2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521184"/>
              </p:ext>
            </p:extLst>
          </p:nvPr>
        </p:nvGraphicFramePr>
        <p:xfrm>
          <a:off x="1060940" y="1450655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دل النص على صفة من صفات الملائكة ما هي؟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عظم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خلقهم و قوتهم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جمالهم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دوام العبادة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97" y="366395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680102" y="2193925"/>
            <a:ext cx="4168497" cy="91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2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70833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دل النص على عمل من أعمال الملائكة ما هي؟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إنزال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الوحي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نزول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القطر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قبض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الأرواح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97" y="3892550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948406" y="2143125"/>
            <a:ext cx="3481094" cy="9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006592"/>
              </p:ext>
            </p:extLst>
          </p:nvPr>
        </p:nvGraphicFramePr>
        <p:xfrm>
          <a:off x="1060940" y="1450655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صور الغلو في الملائكة: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تصديق ما ورد فيهم من صفات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الاستغاثة بهم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الايمان بوجودهم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97" y="390048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371242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كل من كان لله مؤمنا تقيا .. يسمى: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نبي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ملك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ولي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9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35390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للأولياء و الصالحين منزلة رفيعة وهي::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لا خوف عليهم ولاهم يحزنون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جعلهم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واسطة بين العبد وربه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التبرك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بقبورهم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29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5128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مبدأ الغلو في (الأولياء و الصالحين ) في قوم: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موسى عليه السلام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نوح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عليه السلام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عيسى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عليه السلام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97" y="39941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7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96135"/>
              </p:ext>
            </p:extLst>
          </p:nvPr>
        </p:nvGraphicFramePr>
        <p:xfrm>
          <a:off x="1060940" y="1450655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شبهة المشركين في عبادة  (الأولياء و الصالحين )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36" y="335121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7556499" y="2789992"/>
            <a:ext cx="3200399" cy="62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4474098" y="2726492"/>
            <a:ext cx="3082401" cy="68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1121299" y="2789992"/>
            <a:ext cx="3176546" cy="62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4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961847"/>
              </p:ext>
            </p:extLst>
          </p:nvPr>
        </p:nvGraphicFramePr>
        <p:xfrm>
          <a:off x="1060940" y="1450655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شروط قبول العبادة قوله تعالى .: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المتابعة لرسول صلى الله عليه وسلم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الاقتداء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بالأنبياء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297" y="4071937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485302" y="2191351"/>
            <a:ext cx="4898797" cy="767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83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6908800" y="1517649"/>
            <a:ext cx="4191000" cy="145415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نوع أسئلة مهارات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981950" y="2590799"/>
            <a:ext cx="2019300" cy="304165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اختيار من متعدد وهي شاملة لمجموعة من المهارات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2763836"/>
            <a:ext cx="2133600" cy="2143125"/>
          </a:xfrm>
          <a:prstGeom prst="rect">
            <a:avLst/>
          </a:prstGeom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284709"/>
              </p:ext>
            </p:extLst>
          </p:nvPr>
        </p:nvGraphicFramePr>
        <p:xfrm>
          <a:off x="1686877" y="1085849"/>
          <a:ext cx="4158298" cy="46634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444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3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م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المهارة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1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تحليل</a:t>
                      </a:r>
                      <a:r>
                        <a:rPr lang="ar-SA" sz="2800" b="1" baseline="0" dirty="0">
                          <a:cs typeface="Akhbar MT" pitchFamily="2" charset="-78"/>
                        </a:rPr>
                        <a:t> نص الفهم</a:t>
                      </a:r>
                      <a:r>
                        <a:rPr lang="ar-SA" sz="2800" b="1" dirty="0">
                          <a:cs typeface="Akhbar MT" pitchFamily="2" charset="-78"/>
                        </a:rPr>
                        <a:t> </a:t>
                      </a:r>
                      <a:r>
                        <a:rPr lang="ar-SA" sz="2800" b="1" dirty="0" err="1">
                          <a:cs typeface="Akhbar MT" pitchFamily="2" charset="-78"/>
                        </a:rPr>
                        <a:t>القرآئي</a:t>
                      </a:r>
                      <a:r>
                        <a:rPr lang="ar-SA" sz="2800" b="1" dirty="0">
                          <a:cs typeface="Akhbar MT" pitchFamily="2" charset="-78"/>
                        </a:rPr>
                        <a:t> 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2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التصنيف بين الأنواع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3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dk1"/>
                          </a:solidFill>
                          <a:cs typeface="Akhbar MT" pitchFamily="2" charset="-78"/>
                        </a:rPr>
                        <a:t>الحكم</a:t>
                      </a:r>
                      <a:r>
                        <a:rPr lang="ar-SA" sz="2800" b="1" baseline="0" dirty="0">
                          <a:solidFill>
                            <a:schemeClr val="dk1"/>
                          </a:solidFill>
                          <a:cs typeface="Akhbar MT" pitchFamily="2" charset="-78"/>
                        </a:rPr>
                        <a:t> على المسائل 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4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dk1"/>
                          </a:solidFill>
                          <a:cs typeface="Akhbar MT" pitchFamily="2" charset="-78"/>
                        </a:rPr>
                        <a:t>استنباط</a:t>
                      </a:r>
                      <a:r>
                        <a:rPr lang="ar-SA" sz="2800" b="1" baseline="0" dirty="0">
                          <a:solidFill>
                            <a:schemeClr val="dk1"/>
                          </a:solidFill>
                          <a:cs typeface="Akhbar MT" pitchFamily="2" charset="-78"/>
                        </a:rPr>
                        <a:t> الدلالة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5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التوضيح بالشرح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6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التعداد 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7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التمثيل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8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مهارات تفكير عليا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615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95440"/>
              </p:ext>
            </p:extLst>
          </p:nvPr>
        </p:nvGraphicFramePr>
        <p:xfrm>
          <a:off x="1060940" y="1450655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شروط قبول العبادة قوله تعالى .: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المتابعة لرسول صلى الله عليه وسلم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الشرك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779837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399953" y="2255721"/>
            <a:ext cx="4964641" cy="7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57467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(رجل ضحى بفرس) هنا لم يكن متابعا لسنة النبي صلى الله عليه وسلم لأنه فقد شرط المتابعة في: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السبب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الكيفية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الجنس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7" y="37671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7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204680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(زيادة ركعة في الظهر تعبدا) هنا لم يكن متابعا لسنة النبي صلى الله عليه وسلم لأنه فقد شرط المتابعة في: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السبب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القدر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الجنس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37" y="35385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7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774462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(صوم رجب بدلا عن رمضان) هنا لم يكن متابعا لسنة النبي صلى الله عليه وسلم لأنه فقد شرط المتابعة في: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الزمان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القدر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الجنس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4358"/>
              </p:ext>
            </p:extLst>
          </p:nvPr>
        </p:nvGraphicFramePr>
        <p:xfrm>
          <a:off x="1060940" y="1450655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حقق شروط العبادة فهو: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مبتدع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مشرك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متبع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7" y="30797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644530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كان مخلصا ولكن لم يعبد الله بالطريقة الصحيحة فهو: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مبتدع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مشرك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متبع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223621"/>
              </p:ext>
            </p:extLst>
          </p:nvPr>
        </p:nvGraphicFramePr>
        <p:xfrm>
          <a:off x="1060940" y="1450655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صرف العبادة لغير الله فهو: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مبتدع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مشرك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متبع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1178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957744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عمل قلبي معناه التصفية من الشوائب وابتغاء وجه الله: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الرجاء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37" y="3409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6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255040"/>
              </p:ext>
            </p:extLst>
          </p:nvPr>
        </p:nvGraphicFramePr>
        <p:xfrm>
          <a:off x="1060940" y="1450655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كل عمل لم يكن فيه إخلاص فهو باطل يدل على ذلك: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37" y="340995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526650" y="2736581"/>
            <a:ext cx="2699138" cy="67336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7772399" y="2697390"/>
            <a:ext cx="2887764" cy="7517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1311549" y="2794494"/>
            <a:ext cx="2837900" cy="6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224081"/>
              </p:ext>
            </p:extLst>
          </p:nvPr>
        </p:nvGraphicFramePr>
        <p:xfrm>
          <a:off x="1060940" y="1450655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ثمرات الإخلاص في القصة :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مغفرة الذنوب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إدراك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أجر العمل الذي يعجز عنه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تفريج الهموم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36" y="5006912"/>
            <a:ext cx="2143125" cy="21431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142036" y="2227962"/>
            <a:ext cx="9508336" cy="173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3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344856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تمام استحقاقه تعالى للعبادة من الآية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السمع الواسع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الخلق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و الايجاد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المطلق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97" y="399256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>
            <a:lum bright="-20000" contrast="40000"/>
          </a:blip>
          <a:srcRect b="30236"/>
          <a:stretch/>
        </p:blipFill>
        <p:spPr>
          <a:xfrm>
            <a:off x="3474130" y="2340933"/>
            <a:ext cx="4714261" cy="94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1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587479"/>
              </p:ext>
            </p:extLst>
          </p:nvPr>
        </p:nvGraphicFramePr>
        <p:xfrm>
          <a:off x="1060940" y="1450655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يسمى الرياء: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الكفر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الأصغر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الشرك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الخفي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الطيرة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33845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15734"/>
              </p:ext>
            </p:extLst>
          </p:nvPr>
        </p:nvGraphicFramePr>
        <p:xfrm>
          <a:off x="1060940" y="1450655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أن يسمع الناس شيئا من الخير ليثنوا عليه يسمى: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السمعة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الذكر الطيب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المشاركة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37" y="33083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8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429873"/>
              </p:ext>
            </p:extLst>
          </p:nvPr>
        </p:nvGraphicFramePr>
        <p:xfrm>
          <a:off x="1060940" y="1450655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إذا كان (الرياء) في أصل العمل فإنه: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يبطل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جميع عمله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يبطل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العمل الذي خالطه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لا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يبطله ويجب دفعه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37" y="39306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25448"/>
              </p:ext>
            </p:extLst>
          </p:nvPr>
        </p:nvGraphicFramePr>
        <p:xfrm>
          <a:off x="1060940" y="1450655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إذا كان (الرياء) في وصف العبادة لأجل الناس فإنه: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يبطل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جميع عمله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يبطل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العمل الذي خالطه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لا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يبطله ويجب دفعه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8417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61058"/>
              </p:ext>
            </p:extLst>
          </p:nvPr>
        </p:nvGraphicFramePr>
        <p:xfrm>
          <a:off x="1060940" y="1450655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إذا كان (الرياء) خاطرا عارضا فإنه: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يبطل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جميع عمله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يبطل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العمل الذي خالطه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لا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يبطله ويجب دفعه و المجاهدة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7" y="39052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7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039575"/>
              </p:ext>
            </p:extLst>
          </p:nvPr>
        </p:nvGraphicFramePr>
        <p:xfrm>
          <a:off x="1060940" y="1450655"/>
          <a:ext cx="9817101" cy="452204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أي مما يأتي ليس من صور الرياء: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إطلاع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زملاء العمل على </a:t>
                      </a:r>
                      <a:r>
                        <a:rPr lang="ar-SA" sz="5400" b="1" baseline="0" dirty="0" err="1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المنجرات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لتبادل الخبرات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نشر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العلم لزيادة عدد المتابعين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نشر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العلم </a:t>
                      </a: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ليمدح بالصلاح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637" y="40322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804954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(ترك سنة الظهر خوفا من الرياء) ما رأيك: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هذا من إخلاص العمل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العمل خوف الرياء وهذا صحيح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مخطئ بل يجب عليه دفع الوسواس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8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22595"/>
              </p:ext>
            </p:extLst>
          </p:nvPr>
        </p:nvGraphicFramePr>
        <p:xfrm>
          <a:off x="1060940" y="1450655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صور إرادة الدنيا بعمل الآخر ..كمن جاهد لـ: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حماية الضعفاء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الغنيمة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إعلاء كلمة الله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7" y="32575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7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22595"/>
              </p:ext>
            </p:extLst>
          </p:nvPr>
        </p:nvGraphicFramePr>
        <p:xfrm>
          <a:off x="1060940" y="1450655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صور إرادة الدنيا بعمل الآخر ..كمن جاهد لـ: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حماية الضعفاء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الغنيمة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إعلاء كلمة الله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7" y="32575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4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14401"/>
              </p:ext>
            </p:extLst>
          </p:nvPr>
        </p:nvGraphicFramePr>
        <p:xfrm>
          <a:off x="1060940" y="1450655"/>
          <a:ext cx="9817101" cy="366860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32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الآية تحذر من :</a:t>
                      </a:r>
                    </a:p>
                    <a:p>
                      <a:pPr algn="ctr" rtl="1"/>
                      <a:endParaRPr lang="ar-SA" sz="32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32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32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32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النهي</a:t>
                      </a:r>
                      <a:r>
                        <a:rPr lang="ar-SA" sz="32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عن إرادة الدنيا بعمل الآخرة</a:t>
                      </a:r>
                      <a:endParaRPr lang="ar-SA" sz="32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صرف</a:t>
                      </a:r>
                      <a:r>
                        <a:rPr lang="ar-SA" sz="32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العبادة لغير الله</a:t>
                      </a:r>
                      <a:endParaRPr lang="ar-SA" sz="32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الشرك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337" y="442436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598883" y="2012744"/>
            <a:ext cx="6994234" cy="165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5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53337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تمام استحقاقه تعالى للعبادة من الآية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السمع الواسع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الخلق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و الايجاد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الكامل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97" y="4005262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350974" y="2533466"/>
            <a:ext cx="7059146" cy="7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7" y="4714875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1231900" y="1422400"/>
            <a:ext cx="9220200" cy="8001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أذكري الأسس التي قامت عليها دعوة الأنبياء؟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178814"/>
              </p:ext>
            </p:extLst>
          </p:nvPr>
        </p:nvGraphicFramePr>
        <p:xfrm>
          <a:off x="1511301" y="2586566"/>
          <a:ext cx="8496300" cy="283464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699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rgbClr val="00B050"/>
                          </a:solidFill>
                        </a:rPr>
                        <a:t>جميعهم يدعون لتوحيد</a:t>
                      </a:r>
                      <a:endParaRPr lang="ar-SA" sz="3600" dirty="0">
                        <a:solidFill>
                          <a:srgbClr val="00B05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rgbClr val="00B050"/>
                          </a:solidFill>
                        </a:rPr>
                        <a:t>جميعهم ينهون عن الشرك</a:t>
                      </a:r>
                      <a:endParaRPr lang="ar-SA" sz="3600" dirty="0">
                        <a:solidFill>
                          <a:srgbClr val="00B05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rgbClr val="00B050"/>
                          </a:solidFill>
                        </a:rPr>
                        <a:t>جميعهم بينوا أن الآلهة</a:t>
                      </a:r>
                      <a:r>
                        <a:rPr lang="ar-SA" sz="3600" baseline="0" dirty="0">
                          <a:solidFill>
                            <a:srgbClr val="00B050"/>
                          </a:solidFill>
                        </a:rPr>
                        <a:t> لا تنفع و لا تضر</a:t>
                      </a:r>
                      <a:endParaRPr lang="ar-SA" sz="3600" dirty="0">
                        <a:solidFill>
                          <a:srgbClr val="00B05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rgbClr val="00B050"/>
                          </a:solidFill>
                        </a:rPr>
                        <a:t>جميعهم لا يطالبون أجرا على دعوتهم</a:t>
                      </a:r>
                      <a:endParaRPr lang="ar-SA" sz="3600" dirty="0">
                        <a:solidFill>
                          <a:srgbClr val="00B05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rgbClr val="00B050"/>
                          </a:solidFill>
                        </a:rPr>
                        <a:t>جميعهم أمرهم الله بإقامة الدين.</a:t>
                      </a:r>
                      <a:endParaRPr lang="ar-SA" sz="3600" dirty="0">
                        <a:solidFill>
                          <a:srgbClr val="00B05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88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2" name="مستطيل مستدير الزوايا 1"/>
          <p:cNvSpPr/>
          <p:nvPr/>
        </p:nvSpPr>
        <p:spPr>
          <a:xfrm>
            <a:off x="1231900" y="1422400"/>
            <a:ext cx="9220200" cy="1206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بيني النصوص الشرعية التي تبين مكانة النبي صلى الله عليه وسلم؟؟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796623" y="2779027"/>
            <a:ext cx="7506554" cy="254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51" y="3180448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39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2" name="مستطيل مستدير الزوايا 1"/>
          <p:cNvSpPr/>
          <p:nvPr/>
        </p:nvSpPr>
        <p:spPr>
          <a:xfrm>
            <a:off x="7239000" y="330200"/>
            <a:ext cx="4394200" cy="1206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نصوص الفهم </a:t>
            </a:r>
            <a:r>
              <a:rPr lang="ar-SA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القرآئي</a:t>
            </a:r>
            <a:endParaRPr lang="ar-SA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51" y="3180448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776412" y="1764077"/>
            <a:ext cx="8922191" cy="41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2" name="مستطيل مستدير الزوايا 1"/>
          <p:cNvSpPr/>
          <p:nvPr/>
        </p:nvSpPr>
        <p:spPr>
          <a:xfrm>
            <a:off x="1174750" y="1524000"/>
            <a:ext cx="9842500" cy="1206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موافقة السنة وتحقق المتابعة لنبي صلى الله عليه وسلم لابد أن تكون شاملة لعدة أمور ماهي؟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51" y="3180448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904087"/>
              </p:ext>
            </p:extLst>
          </p:nvPr>
        </p:nvGraphicFramePr>
        <p:xfrm>
          <a:off x="1969874" y="3180448"/>
          <a:ext cx="8496300" cy="17373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699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rgbClr val="00B050"/>
                          </a:solidFill>
                          <a:cs typeface="+mn-cs"/>
                        </a:rPr>
                        <a:t>السبب</a:t>
                      </a:r>
                    </a:p>
                    <a:p>
                      <a:pPr algn="ctr" rtl="1"/>
                      <a:r>
                        <a:rPr lang="ar-SA" sz="3600" dirty="0">
                          <a:solidFill>
                            <a:srgbClr val="00B050"/>
                          </a:solidFill>
                          <a:cs typeface="+mn-cs"/>
                        </a:rPr>
                        <a:t>أي وجود</a:t>
                      </a:r>
                    </a:p>
                    <a:p>
                      <a:pPr algn="ctr" rtl="1"/>
                      <a:r>
                        <a:rPr lang="ar-SA" sz="3600" dirty="0">
                          <a:solidFill>
                            <a:srgbClr val="00B050"/>
                          </a:solidFill>
                          <a:cs typeface="+mn-cs"/>
                        </a:rPr>
                        <a:t>شرط</a:t>
                      </a:r>
                      <a:endParaRPr lang="ar-SA" sz="3600" dirty="0">
                        <a:solidFill>
                          <a:srgbClr val="00B05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rgbClr val="00B050"/>
                          </a:solidFill>
                          <a:cs typeface="+mn-cs"/>
                        </a:rPr>
                        <a:t>الجنس</a:t>
                      </a:r>
                    </a:p>
                    <a:p>
                      <a:pPr algn="ctr" rtl="1"/>
                      <a:r>
                        <a:rPr lang="ar-SA" sz="3600" dirty="0">
                          <a:solidFill>
                            <a:srgbClr val="00B050"/>
                          </a:solidFill>
                          <a:cs typeface="+mn-cs"/>
                        </a:rPr>
                        <a:t>أي</a:t>
                      </a:r>
                    </a:p>
                    <a:p>
                      <a:pPr algn="ctr" rtl="1"/>
                      <a:r>
                        <a:rPr lang="ar-SA" sz="3600" dirty="0">
                          <a:solidFill>
                            <a:srgbClr val="00B050"/>
                          </a:solidFill>
                          <a:cs typeface="+mn-cs"/>
                        </a:rPr>
                        <a:t>النوع</a:t>
                      </a:r>
                      <a:endParaRPr lang="ar-SA" sz="3600" dirty="0">
                        <a:solidFill>
                          <a:srgbClr val="00B05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rgbClr val="00B050"/>
                          </a:solidFill>
                          <a:cs typeface="+mn-cs"/>
                        </a:rPr>
                        <a:t>القدر</a:t>
                      </a:r>
                    </a:p>
                    <a:p>
                      <a:pPr algn="ctr" rtl="1"/>
                      <a:r>
                        <a:rPr lang="ar-SA" sz="3600" dirty="0">
                          <a:solidFill>
                            <a:srgbClr val="00B050"/>
                          </a:solidFill>
                          <a:cs typeface="+mn-cs"/>
                        </a:rPr>
                        <a:t>أي </a:t>
                      </a:r>
                    </a:p>
                    <a:p>
                      <a:pPr algn="ctr" rtl="1"/>
                      <a:r>
                        <a:rPr lang="ar-SA" sz="3600" dirty="0">
                          <a:solidFill>
                            <a:srgbClr val="00B050"/>
                          </a:solidFill>
                          <a:cs typeface="+mn-cs"/>
                        </a:rPr>
                        <a:t>العدد</a:t>
                      </a:r>
                      <a:endParaRPr lang="ar-SA" sz="3600" dirty="0">
                        <a:solidFill>
                          <a:srgbClr val="00B05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rgbClr val="00B050"/>
                          </a:solidFill>
                          <a:cs typeface="+mn-cs"/>
                        </a:rPr>
                        <a:t>الكيفية</a:t>
                      </a:r>
                    </a:p>
                    <a:p>
                      <a:pPr algn="ctr" rtl="1"/>
                      <a:r>
                        <a:rPr lang="ar-SA" sz="3600" dirty="0">
                          <a:solidFill>
                            <a:srgbClr val="00B050"/>
                          </a:solidFill>
                          <a:cs typeface="+mn-cs"/>
                        </a:rPr>
                        <a:t>أي</a:t>
                      </a:r>
                      <a:r>
                        <a:rPr lang="ar-SA" sz="3600" baseline="0" dirty="0">
                          <a:solidFill>
                            <a:srgbClr val="00B050"/>
                          </a:solidFill>
                          <a:cs typeface="+mn-cs"/>
                        </a:rPr>
                        <a:t> </a:t>
                      </a:r>
                    </a:p>
                    <a:p>
                      <a:pPr algn="ctr" rtl="1"/>
                      <a:r>
                        <a:rPr lang="ar-SA" sz="3600" baseline="0" dirty="0">
                          <a:solidFill>
                            <a:srgbClr val="00B050"/>
                          </a:solidFill>
                          <a:cs typeface="+mn-cs"/>
                        </a:rPr>
                        <a:t>الطريقة</a:t>
                      </a:r>
                      <a:endParaRPr lang="ar-SA" sz="3600" dirty="0">
                        <a:solidFill>
                          <a:srgbClr val="00B05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rgbClr val="00B050"/>
                          </a:solidFill>
                          <a:cs typeface="+mn-cs"/>
                        </a:rPr>
                        <a:t>الزمان</a:t>
                      </a:r>
                    </a:p>
                    <a:p>
                      <a:pPr algn="ctr" rtl="1"/>
                      <a:r>
                        <a:rPr lang="ar-SA" sz="3600" dirty="0">
                          <a:solidFill>
                            <a:srgbClr val="00B050"/>
                          </a:solidFill>
                          <a:cs typeface="+mn-cs"/>
                        </a:rPr>
                        <a:t>أي</a:t>
                      </a:r>
                    </a:p>
                    <a:p>
                      <a:pPr algn="ctr" rtl="1"/>
                      <a:r>
                        <a:rPr lang="ar-SA" sz="3600" dirty="0">
                          <a:solidFill>
                            <a:srgbClr val="00B050"/>
                          </a:solidFill>
                          <a:cs typeface="+mn-cs"/>
                        </a:rPr>
                        <a:t>الوقت</a:t>
                      </a:r>
                      <a:endParaRPr lang="ar-SA" sz="3600" dirty="0">
                        <a:solidFill>
                          <a:srgbClr val="00B05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9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2" name="مستطيل مستدير الزوايا 1"/>
          <p:cNvSpPr/>
          <p:nvPr/>
        </p:nvSpPr>
        <p:spPr>
          <a:xfrm>
            <a:off x="7239000" y="330200"/>
            <a:ext cx="4394200" cy="1206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نصوص الفهم </a:t>
            </a:r>
            <a:r>
              <a:rPr lang="ar-SA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القرآئي</a:t>
            </a:r>
            <a:endParaRPr lang="ar-SA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225" y="0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258674" y="1291677"/>
            <a:ext cx="8926726" cy="335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2738932" y="4911230"/>
            <a:ext cx="3843936" cy="1076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8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2" name="مستطيل مستدير الزوايا 1"/>
          <p:cNvSpPr/>
          <p:nvPr/>
        </p:nvSpPr>
        <p:spPr>
          <a:xfrm>
            <a:off x="7239000" y="330200"/>
            <a:ext cx="4394200" cy="1206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قارني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225" y="0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973114" y="1961343"/>
            <a:ext cx="9755875" cy="34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225" y="0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900" y="1561214"/>
            <a:ext cx="2140600" cy="116382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3044120" y="1561214"/>
            <a:ext cx="5113160" cy="97706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1569782" y="2756785"/>
            <a:ext cx="7325236" cy="26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1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7735" y="-1109268"/>
            <a:ext cx="6625433" cy="902970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97200" y="1155700"/>
            <a:ext cx="66040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النهاية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38451" y="3405583"/>
            <a:ext cx="6604000" cy="16891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الحمدلله</a:t>
            </a:r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الذي بفضله تتم الصالحات</a:t>
            </a:r>
          </a:p>
        </p:txBody>
      </p:sp>
    </p:spTree>
    <p:extLst>
      <p:ext uri="{BB962C8B-B14F-4D97-AF65-F5344CB8AC3E}">
        <p14:creationId xmlns:p14="http://schemas.microsoft.com/office/powerpoint/2010/main" val="268846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53337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تمام استحقاقه تعالى للعبادة من الآية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السمع الواسع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الخلق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و الايجاد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الكامل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97" y="410686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499623" y="2444652"/>
            <a:ext cx="6822993" cy="92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9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542210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تمام استحقاقه تعالى للعبادة من الآية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السمع الواسع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العلم الكامل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الكامل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97" y="3914773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590578" y="2592448"/>
            <a:ext cx="8487778" cy="8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218898"/>
              </p:ext>
            </p:extLst>
          </p:nvPr>
        </p:nvGraphicFramePr>
        <p:xfrm>
          <a:off x="1060940" y="1450655"/>
          <a:ext cx="9817101" cy="3535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بيني</a:t>
                      </a:r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مكانة الأنبياء من خلال النص التالي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أفضل الناس و سادة البشر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دعوتهم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واحدة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لا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يطلبون على دعوتهم أجرا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897" y="3800473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805262" y="2346706"/>
            <a:ext cx="8328458" cy="84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83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799791"/>
              </p:ext>
            </p:extLst>
          </p:nvPr>
        </p:nvGraphicFramePr>
        <p:xfrm>
          <a:off x="1060940" y="1450655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المقصود من النص السابق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أن الأنبياء دينهم واحد و الشرائع متعددة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دينهم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متعدد و شرائعهم واحدة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دينهم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وشرائعهم متعددة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00" y="4274782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694246" y="2311045"/>
            <a:ext cx="8838359" cy="7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1001</Words>
  <Application>Microsoft Office PowerPoint</Application>
  <PresentationFormat>شاشة عريضة</PresentationFormat>
  <Paragraphs>237</Paragraphs>
  <Slides>57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57</vt:i4>
      </vt:variant>
    </vt:vector>
  </HeadingPairs>
  <TitlesOfParts>
    <vt:vector size="5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Afaaq</dc:creator>
  <cp:lastModifiedBy>شريفة البحيري</cp:lastModifiedBy>
  <cp:revision>19</cp:revision>
  <dcterms:created xsi:type="dcterms:W3CDTF">2021-10-08T05:04:37Z</dcterms:created>
  <dcterms:modified xsi:type="dcterms:W3CDTF">2021-10-08T07:44:48Z</dcterms:modified>
</cp:coreProperties>
</file>