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6"/>
  </p:notesMasterIdLst>
  <p:sldIdLst>
    <p:sldId id="295" r:id="rId2"/>
    <p:sldId id="280" r:id="rId3"/>
    <p:sldId id="308" r:id="rId4"/>
    <p:sldId id="273" r:id="rId5"/>
    <p:sldId id="265" r:id="rId6"/>
    <p:sldId id="264" r:id="rId7"/>
    <p:sldId id="285" r:id="rId8"/>
    <p:sldId id="282" r:id="rId9"/>
    <p:sldId id="298" r:id="rId10"/>
    <p:sldId id="309" r:id="rId11"/>
    <p:sldId id="299" r:id="rId12"/>
    <p:sldId id="300" r:id="rId13"/>
    <p:sldId id="301" r:id="rId14"/>
    <p:sldId id="302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274" autoAdjust="0"/>
    <p:restoredTop sz="94660"/>
  </p:normalViewPr>
  <p:slideViewPr>
    <p:cSldViewPr>
      <p:cViewPr varScale="1">
        <p:scale>
          <a:sx n="59" d="100"/>
          <a:sy n="59" d="100"/>
        </p:scale>
        <p:origin x="149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6D3AAD0-3124-42DF-BF3F-E7E9736BCB94}" type="datetimeFigureOut">
              <a:rPr lang="ar-SA" smtClean="0"/>
              <a:t>11/09/43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C24EDB0-5AB0-43B3-87FE-2A7A6D90E97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92015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24EDB0-5AB0-43B3-87FE-2A7A6D90E976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62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BD4E-E09D-467D-B555-DC553E8DAB22}" type="datetimeFigureOut">
              <a:rPr lang="ar-SA" smtClean="0"/>
              <a:pPr/>
              <a:t>11/09/43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E5F4-EFA6-4A8A-ACB2-5B0622D9160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BD4E-E09D-467D-B555-DC553E8DAB22}" type="datetimeFigureOut">
              <a:rPr lang="ar-SA" smtClean="0"/>
              <a:pPr/>
              <a:t>11/09/43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E5F4-EFA6-4A8A-ACB2-5B0622D9160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BD4E-E09D-467D-B555-DC553E8DAB22}" type="datetimeFigureOut">
              <a:rPr lang="ar-SA" smtClean="0"/>
              <a:pPr/>
              <a:t>11/09/43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E5F4-EFA6-4A8A-ACB2-5B0622D9160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713225" y="3451333"/>
            <a:ext cx="7717500" cy="1359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9000"/>
              <a:buNone/>
              <a:defRPr sz="12000"/>
            </a:lvl1pPr>
            <a:lvl2pPr lvl="1" algn="r">
              <a:spcBef>
                <a:spcPts val="0"/>
              </a:spcBef>
              <a:spcAft>
                <a:spcPts val="0"/>
              </a:spcAft>
              <a:buSzPts val="9000"/>
              <a:buNone/>
              <a:defRPr sz="12000"/>
            </a:lvl2pPr>
            <a:lvl3pPr lvl="2" algn="r">
              <a:spcBef>
                <a:spcPts val="0"/>
              </a:spcBef>
              <a:spcAft>
                <a:spcPts val="0"/>
              </a:spcAft>
              <a:buSzPts val="9000"/>
              <a:buNone/>
              <a:defRPr sz="12000"/>
            </a:lvl3pPr>
            <a:lvl4pPr lvl="3" algn="r">
              <a:spcBef>
                <a:spcPts val="0"/>
              </a:spcBef>
              <a:spcAft>
                <a:spcPts val="0"/>
              </a:spcAft>
              <a:buSzPts val="9000"/>
              <a:buNone/>
              <a:defRPr sz="12000"/>
            </a:lvl4pPr>
            <a:lvl5pPr lvl="4" algn="r">
              <a:spcBef>
                <a:spcPts val="0"/>
              </a:spcBef>
              <a:spcAft>
                <a:spcPts val="0"/>
              </a:spcAft>
              <a:buSzPts val="9000"/>
              <a:buNone/>
              <a:defRPr sz="12000"/>
            </a:lvl5pPr>
            <a:lvl6pPr lvl="5" algn="r">
              <a:spcBef>
                <a:spcPts val="0"/>
              </a:spcBef>
              <a:spcAft>
                <a:spcPts val="0"/>
              </a:spcAft>
              <a:buSzPts val="9000"/>
              <a:buNone/>
              <a:defRPr sz="12000"/>
            </a:lvl6pPr>
            <a:lvl7pPr lvl="6" algn="r">
              <a:spcBef>
                <a:spcPts val="0"/>
              </a:spcBef>
              <a:spcAft>
                <a:spcPts val="0"/>
              </a:spcAft>
              <a:buSzPts val="9000"/>
              <a:buNone/>
              <a:defRPr sz="12000"/>
            </a:lvl7pPr>
            <a:lvl8pPr lvl="7" algn="r">
              <a:spcBef>
                <a:spcPts val="0"/>
              </a:spcBef>
              <a:spcAft>
                <a:spcPts val="0"/>
              </a:spcAft>
              <a:buSzPts val="9000"/>
              <a:buNone/>
              <a:defRPr sz="12000"/>
            </a:lvl8pPr>
            <a:lvl9pPr lvl="8" algn="r">
              <a:spcBef>
                <a:spcPts val="0"/>
              </a:spcBef>
              <a:spcAft>
                <a:spcPts val="0"/>
              </a:spcAft>
              <a:buSzPts val="9000"/>
              <a:buNone/>
              <a:defRPr sz="12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59737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BD4E-E09D-467D-B555-DC553E8DAB22}" type="datetimeFigureOut">
              <a:rPr lang="ar-SA" smtClean="0"/>
              <a:pPr/>
              <a:t>11/09/43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E5F4-EFA6-4A8A-ACB2-5B0622D9160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BD4E-E09D-467D-B555-DC553E8DAB22}" type="datetimeFigureOut">
              <a:rPr lang="ar-SA" smtClean="0"/>
              <a:pPr/>
              <a:t>11/09/43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E5F4-EFA6-4A8A-ACB2-5B0622D9160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BD4E-E09D-467D-B555-DC553E8DAB22}" type="datetimeFigureOut">
              <a:rPr lang="ar-SA" smtClean="0"/>
              <a:pPr/>
              <a:t>11/09/43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E5F4-EFA6-4A8A-ACB2-5B0622D9160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BD4E-E09D-467D-B555-DC553E8DAB22}" type="datetimeFigureOut">
              <a:rPr lang="ar-SA" smtClean="0"/>
              <a:pPr/>
              <a:t>11/09/43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E5F4-EFA6-4A8A-ACB2-5B0622D9160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BD4E-E09D-467D-B555-DC553E8DAB22}" type="datetimeFigureOut">
              <a:rPr lang="ar-SA" smtClean="0"/>
              <a:pPr/>
              <a:t>11/09/43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E5F4-EFA6-4A8A-ACB2-5B0622D9160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BD4E-E09D-467D-B555-DC553E8DAB22}" type="datetimeFigureOut">
              <a:rPr lang="ar-SA" smtClean="0"/>
              <a:pPr/>
              <a:t>11/09/43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E5F4-EFA6-4A8A-ACB2-5B0622D9160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BD4E-E09D-467D-B555-DC553E8DAB22}" type="datetimeFigureOut">
              <a:rPr lang="ar-SA" smtClean="0"/>
              <a:pPr/>
              <a:t>11/09/43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E5F4-EFA6-4A8A-ACB2-5B0622D9160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BD4E-E09D-467D-B555-DC553E8DAB22}" type="datetimeFigureOut">
              <a:rPr lang="ar-SA" smtClean="0"/>
              <a:pPr/>
              <a:t>11/09/43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0E5F4-EFA6-4A8A-ACB2-5B0622D9160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ABD4E-E09D-467D-B555-DC553E8DAB22}" type="datetimeFigureOut">
              <a:rPr lang="ar-SA" smtClean="0"/>
              <a:pPr/>
              <a:t>11/09/43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0E5F4-EFA6-4A8A-ACB2-5B0622D91604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3753236" y="2330641"/>
            <a:ext cx="2089562" cy="166093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spcBef>
                <a:spcPct val="20000"/>
              </a:spcBef>
              <a:defRPr/>
            </a:pPr>
            <a:r>
              <a:rPr lang="ar-SA" sz="2700" b="1" dirty="0">
                <a:solidFill>
                  <a:prstClr val="black"/>
                </a:solidFill>
              </a:rPr>
              <a:t>   مراجعة الدرس</a:t>
            </a:r>
          </a:p>
          <a:p>
            <a:pPr algn="ctr">
              <a:spcBef>
                <a:spcPct val="20000"/>
              </a:spcBef>
              <a:defRPr/>
            </a:pPr>
            <a:r>
              <a:rPr lang="ar-SA" sz="2700" b="1" dirty="0">
                <a:solidFill>
                  <a:prstClr val="black"/>
                </a:solidFill>
              </a:rPr>
              <a:t>السابق</a:t>
            </a:r>
          </a:p>
        </p:txBody>
      </p:sp>
      <p:pic>
        <p:nvPicPr>
          <p:cNvPr id="6" name="Picture 8" descr="نتيجة بحث الصور عن فك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5" y="2571746"/>
            <a:ext cx="696903" cy="8096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8" descr="نتيجة بحث الصور عن فك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90725" y="1253746"/>
            <a:ext cx="507305" cy="5893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8" descr="نتيجة بحث الصور عن فك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78435" y="2571744"/>
            <a:ext cx="507305" cy="5893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8" descr="نتيجة بحث الصور عن فك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30077" y="4607727"/>
            <a:ext cx="507305" cy="5893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49692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ربع نص 18"/>
          <p:cNvSpPr txBox="1"/>
          <p:nvPr/>
        </p:nvSpPr>
        <p:spPr>
          <a:xfrm>
            <a:off x="1070825" y="1037927"/>
            <a:ext cx="7558595" cy="46166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002060"/>
                </a:solidFill>
              </a:rPr>
              <a:t>من خلال الجدول التالي بيني </a:t>
            </a:r>
            <a:r>
              <a:rPr lang="ar-SA" sz="2400" b="1" dirty="0" err="1">
                <a:solidFill>
                  <a:srgbClr val="002060"/>
                </a:solidFill>
              </a:rPr>
              <a:t>ماتختص</a:t>
            </a:r>
            <a:r>
              <a:rPr lang="ar-SA" sz="2400" b="1" dirty="0">
                <a:solidFill>
                  <a:srgbClr val="002060"/>
                </a:solidFill>
              </a:rPr>
              <a:t> به المرأة في العمرة  </a:t>
            </a:r>
          </a:p>
        </p:txBody>
      </p:sp>
      <p:pic>
        <p:nvPicPr>
          <p:cNvPr id="9" name="Picture 7" descr="00047.WM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7985" y="305258"/>
            <a:ext cx="4400676" cy="46166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مربع نص 9"/>
          <p:cNvSpPr txBox="1"/>
          <p:nvPr/>
        </p:nvSpPr>
        <p:spPr>
          <a:xfrm>
            <a:off x="3947378" y="288289"/>
            <a:ext cx="459121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C00000"/>
                </a:solidFill>
              </a:rPr>
              <a:t>الهدف : </a:t>
            </a:r>
            <a:r>
              <a:rPr lang="ar-SA" sz="2400" b="1" dirty="0" err="1"/>
              <a:t>ماتختص</a:t>
            </a:r>
            <a:r>
              <a:rPr lang="ar-SA" sz="2400" b="1" dirty="0"/>
              <a:t> به المرأة في العمرة</a:t>
            </a:r>
          </a:p>
        </p:txBody>
      </p:sp>
      <p:graphicFrame>
        <p:nvGraphicFramePr>
          <p:cNvPr id="3" name="جدول 3">
            <a:extLst>
              <a:ext uri="{FF2B5EF4-FFF2-40B4-BE49-F238E27FC236}">
                <a16:creationId xmlns:a16="http://schemas.microsoft.com/office/drawing/2014/main" id="{384CA9CE-2609-4CD8-8006-FDB7E47E2D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8867131"/>
              </p:ext>
            </p:extLst>
          </p:nvPr>
        </p:nvGraphicFramePr>
        <p:xfrm>
          <a:off x="907436" y="1663170"/>
          <a:ext cx="7721984" cy="422343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120878">
                  <a:extLst>
                    <a:ext uri="{9D8B030D-6E8A-4147-A177-3AD203B41FA5}">
                      <a16:colId xmlns:a16="http://schemas.microsoft.com/office/drawing/2014/main" val="4165162838"/>
                    </a:ext>
                  </a:extLst>
                </a:gridCol>
                <a:gridCol w="3601106">
                  <a:extLst>
                    <a:ext uri="{9D8B030D-6E8A-4147-A177-3AD203B41FA5}">
                      <a16:colId xmlns:a16="http://schemas.microsoft.com/office/drawing/2014/main" val="491047093"/>
                    </a:ext>
                  </a:extLst>
                </a:gridCol>
              </a:tblGrid>
              <a:tr h="541694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>
                          <a:solidFill>
                            <a:schemeClr val="bg1"/>
                          </a:solidFill>
                        </a:rPr>
                        <a:t>الرجل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dirty="0">
                          <a:solidFill>
                            <a:schemeClr val="bg1"/>
                          </a:solidFill>
                        </a:rPr>
                        <a:t>المرأة </a:t>
                      </a:r>
                      <a:endParaRPr lang="ar-SA" sz="3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197786"/>
                  </a:ext>
                </a:extLst>
              </a:tr>
              <a:tr h="696613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يطوف ساترًا عورته من السرة إلى الركبة ويسن أن يكون </a:t>
                      </a:r>
                      <a:r>
                        <a:rPr lang="ar-SA" sz="18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مُضطبعًا</a:t>
                      </a:r>
                      <a:r>
                        <a:rPr lang="ar-SA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في جميع طوافه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>
                        <a:latin typeface="+mj-lt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7451318"/>
                  </a:ext>
                </a:extLst>
              </a:tr>
              <a:tr h="26810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يسن للرجل أن يرمُل في الأشواط الثلاثة الأولى في الطواف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>
                        <a:latin typeface="+mj-lt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757038"/>
                  </a:ext>
                </a:extLst>
              </a:tr>
              <a:tr h="696613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يستقل الحجر الأسود فإن تمكن من تقبيله قبَّله واستلمه بيده اليمنى ، وإن لم يتمكن من تقبيله استلمه وقبَّل يده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800" b="1" dirty="0">
                        <a:latin typeface="+mj-lt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093959"/>
                  </a:ext>
                </a:extLst>
              </a:tr>
              <a:tr h="696613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يستحب له أن يسعى سعيًا شديدًا بين العلامتين الخضراوين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>
                        <a:latin typeface="+mj-lt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3226182"/>
                  </a:ext>
                </a:extLst>
              </a:tr>
              <a:tr h="696613">
                <a:tc>
                  <a:txBody>
                    <a:bodyPr/>
                    <a:lstStyle/>
                    <a:p>
                      <a:pPr rtl="1"/>
                      <a:r>
                        <a:rPr lang="ar-SA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إذا أتم السعي حلق رأسه أو قصر من جميع شعره والحلق أفضل من التقصير </a:t>
                      </a:r>
                      <a:endParaRPr lang="ar-SA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800" b="1" dirty="0">
                        <a:latin typeface="+mj-lt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9035754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D76E1841-61CB-4152-A55F-4C646789D10D}"/>
              </a:ext>
            </a:extLst>
          </p:cNvPr>
          <p:cNvSpPr txBox="1"/>
          <p:nvPr/>
        </p:nvSpPr>
        <p:spPr>
          <a:xfrm>
            <a:off x="1755078" y="2348880"/>
            <a:ext cx="2266966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1800" b="1" dirty="0">
                <a:latin typeface="+mj-lt"/>
                <a:cs typeface="+mn-cs"/>
              </a:rPr>
              <a:t>تطوف مستترة غير متبرجة.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7DF1A37C-B628-493D-B4E0-8E1B79BB51FA}"/>
              </a:ext>
            </a:extLst>
          </p:cNvPr>
          <p:cNvSpPr txBox="1"/>
          <p:nvPr/>
        </p:nvSpPr>
        <p:spPr>
          <a:xfrm>
            <a:off x="1187624" y="3034590"/>
            <a:ext cx="2975495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800" b="1" dirty="0">
                <a:solidFill>
                  <a:srgbClr val="C00000"/>
                </a:solidFill>
                <a:latin typeface="+mj-lt"/>
                <a:cs typeface="+mn-cs"/>
              </a:rPr>
              <a:t>المرأة لا يشرع لها الرمل في الطواف 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B53D11FC-FB51-4DA7-9682-02ABEFB3E3BC}"/>
              </a:ext>
            </a:extLst>
          </p:cNvPr>
          <p:cNvSpPr txBox="1"/>
          <p:nvPr/>
        </p:nvSpPr>
        <p:spPr>
          <a:xfrm>
            <a:off x="1117193" y="3566622"/>
            <a:ext cx="3297935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800" b="1" dirty="0">
                <a:latin typeface="+mj-lt"/>
                <a:cs typeface="+mn-cs"/>
              </a:rPr>
              <a:t>يُحرم عليها مزاحمة الرجال للوصول الى الحجر الأسود أو الملتزم ، كما يحرم على وليها تمكينها من ذلك . 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5621F1AD-E7D0-4379-A68E-AA851F5240B1}"/>
              </a:ext>
            </a:extLst>
          </p:cNvPr>
          <p:cNvSpPr txBox="1"/>
          <p:nvPr/>
        </p:nvSpPr>
        <p:spPr>
          <a:xfrm>
            <a:off x="1031257" y="5182298"/>
            <a:ext cx="328822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800" b="1" dirty="0">
                <a:latin typeface="+mj-lt"/>
                <a:cs typeface="+mn-cs"/>
              </a:rPr>
              <a:t>لا تحلق شعرها وتكتفي بالتقصير منه قدر أنملة وهي رأس الإصبع . 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9E52F6D8-45DE-400D-9882-282B847222C7}"/>
              </a:ext>
            </a:extLst>
          </p:cNvPr>
          <p:cNvSpPr txBox="1"/>
          <p:nvPr/>
        </p:nvSpPr>
        <p:spPr>
          <a:xfrm>
            <a:off x="921525" y="4639140"/>
            <a:ext cx="350769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800" b="1" dirty="0">
                <a:solidFill>
                  <a:srgbClr val="C00000"/>
                </a:solidFill>
                <a:latin typeface="+mj-lt"/>
                <a:cs typeface="+mn-cs"/>
              </a:rPr>
              <a:t>لا تشتد في السعي بين العلامتين الخضراوين </a:t>
            </a:r>
          </a:p>
        </p:txBody>
      </p:sp>
    </p:spTree>
    <p:extLst>
      <p:ext uri="{BB962C8B-B14F-4D97-AF65-F5344CB8AC3E}">
        <p14:creationId xmlns:p14="http://schemas.microsoft.com/office/powerpoint/2010/main" val="2858920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14"/>
          <p:cNvSpPr txBox="1">
            <a:spLocks noChangeArrowheads="1"/>
          </p:cNvSpPr>
          <p:nvPr/>
        </p:nvSpPr>
        <p:spPr bwMode="auto">
          <a:xfrm>
            <a:off x="1331640" y="2698498"/>
            <a:ext cx="6446350" cy="95410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SA" sz="2800" b="1" dirty="0">
                <a:solidFill>
                  <a:srgbClr val="00B050"/>
                </a:solidFill>
                <a:cs typeface="Times New Roman" panose="02020603050405020304" pitchFamily="18" charset="0"/>
              </a:rPr>
              <a:t> </a:t>
            </a:r>
            <a:r>
              <a:rPr lang="ar-SA" sz="2800" b="1" dirty="0" err="1">
                <a:solidFill>
                  <a:srgbClr val="00B050"/>
                </a:solidFill>
                <a:cs typeface="Times New Roman" panose="02020603050405020304" pitchFamily="18" charset="0"/>
              </a:rPr>
              <a:t>مالفرق</a:t>
            </a:r>
            <a:r>
              <a:rPr lang="ar-SA" sz="2800" b="1" dirty="0">
                <a:solidFill>
                  <a:srgbClr val="00B050"/>
                </a:solidFill>
                <a:cs typeface="Times New Roman" panose="02020603050405020304" pitchFamily="18" charset="0"/>
              </a:rPr>
              <a:t> بين قولنا في أركان العمرة :الإحرام ، وقولنا في واجباتها : الإحرام من </a:t>
            </a:r>
            <a:r>
              <a:rPr lang="ar-SA" sz="2800" b="1">
                <a:solidFill>
                  <a:srgbClr val="00B050"/>
                </a:solidFill>
                <a:cs typeface="Times New Roman" panose="02020603050405020304" pitchFamily="18" charset="0"/>
              </a:rPr>
              <a:t>الميقات صـ218ــ</a:t>
            </a:r>
            <a:endParaRPr lang="ar-EG" sz="2800" dirty="0">
              <a:solidFill>
                <a:srgbClr val="00B050"/>
              </a:solidFill>
              <a:cs typeface="Times New Roman" panose="02020603050405020304" pitchFamily="18" charset="0"/>
            </a:endParaRP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2339752" y="1030515"/>
            <a:ext cx="5768416" cy="599929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افتحي كتابك تمرين : </a:t>
            </a:r>
            <a:r>
              <a:rPr lang="ar-SA" sz="2800" b="1">
                <a:solidFill>
                  <a:schemeClr val="tx1"/>
                </a:solidFill>
              </a:rPr>
              <a:t>صـ 218 </a:t>
            </a:r>
            <a:r>
              <a:rPr lang="ar-SA" sz="2800" b="1" dirty="0">
                <a:solidFill>
                  <a:schemeClr val="tx1"/>
                </a:solidFill>
              </a:rPr>
              <a:t>ـــ</a:t>
            </a:r>
            <a:endParaRPr lang="en-US" sz="2800" b="1" dirty="0">
              <a:solidFill>
                <a:schemeClr val="tx1"/>
              </a:solidFill>
            </a:endParaRPr>
          </a:p>
        </p:txBody>
      </p:sp>
      <p:pic>
        <p:nvPicPr>
          <p:cNvPr id="7" name="Picture 2" descr="نتيجة بحث الصور عن فكر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8810" y="2301293"/>
            <a:ext cx="1486138" cy="149701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مستطيل 4"/>
          <p:cNvSpPr/>
          <p:nvPr/>
        </p:nvSpPr>
        <p:spPr>
          <a:xfrm>
            <a:off x="1263802" y="3798303"/>
            <a:ext cx="7003595" cy="18158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SA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الإحرام في الأركان : </a:t>
            </a:r>
            <a:r>
              <a:rPr lang="ar-SA" sz="2800" b="1" dirty="0">
                <a:solidFill>
                  <a:schemeClr val="accent1">
                    <a:lumMod val="10000"/>
                  </a:schemeClr>
                </a:solidFill>
                <a:latin typeface="Calibri" panose="020F0502020204030204" pitchFamily="34" charset="0"/>
              </a:rPr>
              <a:t>نية الدخول في النسك.</a:t>
            </a:r>
          </a:p>
          <a:p>
            <a:pPr algn="r" rtl="1"/>
            <a:r>
              <a:rPr lang="ar-SA" sz="2800" b="1" dirty="0">
                <a:solidFill>
                  <a:srgbClr val="C00000"/>
                </a:solidFill>
                <a:latin typeface="Calibri" panose="020F0502020204030204" pitchFamily="34" charset="0"/>
              </a:rPr>
              <a:t>الإحرام في الواجبات : </a:t>
            </a:r>
            <a:r>
              <a:rPr lang="ar-SA" sz="2800" b="1" dirty="0">
                <a:latin typeface="Calibri" panose="020F0502020204030204" pitchFamily="34" charset="0"/>
              </a:rPr>
              <a:t>الإحرام من الميقات وهو الذهاب الى أماكن مخصوصه حددها النبي صلى الله عليه وسلم للناس</a:t>
            </a:r>
          </a:p>
          <a:p>
            <a:pPr algn="r" rtl="1"/>
            <a:r>
              <a:rPr lang="ar-SA" sz="2800" b="1" dirty="0">
                <a:latin typeface="Calibri" panose="020F0502020204030204" pitchFamily="34" charset="0"/>
              </a:rPr>
              <a:t> ليحرموا منها  </a:t>
            </a:r>
            <a:endParaRPr lang="ar-SA" sz="2000" b="1" dirty="0"/>
          </a:p>
        </p:txBody>
      </p:sp>
    </p:spTree>
    <p:extLst>
      <p:ext uri="{BB962C8B-B14F-4D97-AF65-F5344CB8AC3E}">
        <p14:creationId xmlns:p14="http://schemas.microsoft.com/office/powerpoint/2010/main" val="632072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49"/>
          <p:cNvSpPr/>
          <p:nvPr/>
        </p:nvSpPr>
        <p:spPr>
          <a:xfrm>
            <a:off x="5001535" y="3324904"/>
            <a:ext cx="1584509" cy="1688271"/>
          </a:xfrm>
          <a:prstGeom prst="roundRect">
            <a:avLst/>
          </a:prstGeom>
          <a:gradFill flip="none" rotWithShape="1">
            <a:gsLst>
              <a:gs pos="100000">
                <a:srgbClr val="FFC000"/>
              </a:gs>
              <a:gs pos="50000">
                <a:srgbClr val="FFC000">
                  <a:lumMod val="60000"/>
                  <a:lumOff val="40000"/>
                </a:srgbClr>
              </a:gs>
              <a:gs pos="0">
                <a:srgbClr val="FFC000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lIns="121917" tIns="60958" rIns="121917" bIns="60958" rtlCol="0" anchor="ctr"/>
          <a:lstStyle/>
          <a:p>
            <a:pPr algn="ctr">
              <a:buClrTx/>
              <a:buFontTx/>
              <a:buNone/>
              <a:defRPr/>
            </a:pPr>
            <a:r>
              <a:rPr lang="ar-SA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عددي أركان العمرة</a:t>
            </a:r>
            <a:endParaRPr lang="en-US" sz="4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5"/>
          <p:cNvSpPr/>
          <p:nvPr/>
        </p:nvSpPr>
        <p:spPr>
          <a:xfrm>
            <a:off x="4939248" y="3284150"/>
            <a:ext cx="1709081" cy="175416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>
              <a:buClrTx/>
              <a:buFontTx/>
              <a:buNone/>
              <a:defRPr/>
            </a:pPr>
            <a:endParaRPr lang="en-US" sz="8000" b="1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Rounded Rectangle 55"/>
          <p:cNvSpPr/>
          <p:nvPr/>
        </p:nvSpPr>
        <p:spPr>
          <a:xfrm>
            <a:off x="7091480" y="3284150"/>
            <a:ext cx="1594485" cy="1729025"/>
          </a:xfrm>
          <a:prstGeom prst="roundRect">
            <a:avLst/>
          </a:prstGeom>
          <a:gradFill flip="none" rotWithShape="1">
            <a:gsLst>
              <a:gs pos="100000">
                <a:srgbClr val="FFC000"/>
              </a:gs>
              <a:gs pos="50000">
                <a:srgbClr val="FFC000">
                  <a:lumMod val="60000"/>
                  <a:lumOff val="40000"/>
                </a:srgbClr>
              </a:gs>
              <a:gs pos="0">
                <a:srgbClr val="FFC000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lIns="121917" tIns="60958" rIns="121917" bIns="60958" rtlCol="0" anchor="ctr"/>
          <a:lstStyle/>
          <a:p>
            <a:pPr algn="ctr">
              <a:buClrTx/>
              <a:buFontTx/>
              <a:buNone/>
              <a:defRPr/>
            </a:pPr>
            <a:r>
              <a:rPr lang="ar-SA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عددي أعمال العمرة بالترتيب 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7"/>
          <p:cNvSpPr/>
          <p:nvPr/>
        </p:nvSpPr>
        <p:spPr>
          <a:xfrm>
            <a:off x="7091479" y="3270085"/>
            <a:ext cx="1594485" cy="1743090"/>
          </a:xfrm>
          <a:prstGeom prst="round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>
              <a:buClrTx/>
              <a:buFontTx/>
              <a:buNone/>
              <a:defRPr/>
            </a:pPr>
            <a:endParaRPr lang="en-US" sz="8000" b="1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991191" y="1841973"/>
            <a:ext cx="7625593" cy="11079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121917" tIns="60958" rIns="121917" bIns="60958" rtlCol="1">
            <a:spAutoFit/>
          </a:bodyPr>
          <a:lstStyle/>
          <a:p>
            <a:pPr algn="ctr"/>
            <a:r>
              <a:rPr lang="ar-SA" sz="3200" b="1" dirty="0" err="1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rPr>
              <a:t>أختاري</a:t>
            </a:r>
            <a:r>
              <a:rPr lang="ar-SA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من البطاقات الملونة التي أمامك للإجابة عن الأسئلة؟ </a:t>
            </a:r>
          </a:p>
        </p:txBody>
      </p:sp>
      <p:sp>
        <p:nvSpPr>
          <p:cNvPr id="14" name="Rounded Rectangle 49"/>
          <p:cNvSpPr/>
          <p:nvPr/>
        </p:nvSpPr>
        <p:spPr>
          <a:xfrm>
            <a:off x="2992086" y="3324904"/>
            <a:ext cx="1625721" cy="1713414"/>
          </a:xfrm>
          <a:prstGeom prst="roundRect">
            <a:avLst/>
          </a:prstGeom>
          <a:gradFill flip="none" rotWithShape="1">
            <a:gsLst>
              <a:gs pos="100000">
                <a:srgbClr val="FFC000"/>
              </a:gs>
              <a:gs pos="50000">
                <a:srgbClr val="FFC000">
                  <a:lumMod val="60000"/>
                  <a:lumOff val="40000"/>
                </a:srgbClr>
              </a:gs>
              <a:gs pos="0">
                <a:srgbClr val="FFC000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lIns="121917" tIns="60958" rIns="121917" bIns="60958" rtlCol="0" anchor="ctr"/>
          <a:lstStyle/>
          <a:p>
            <a:pPr algn="ctr">
              <a:buClrTx/>
              <a:buFontTx/>
              <a:buNone/>
              <a:defRPr/>
            </a:pPr>
            <a:r>
              <a:rPr lang="ar-SA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حكم من ترك ركنًا من أركان العمرة </a:t>
            </a:r>
            <a:endParaRPr lang="en-US" sz="4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18"/>
          <p:cNvSpPr/>
          <p:nvPr/>
        </p:nvSpPr>
        <p:spPr>
          <a:xfrm>
            <a:off x="2992086" y="3324903"/>
            <a:ext cx="1625721" cy="1688271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>
              <a:buClrTx/>
              <a:buFontTx/>
              <a:buNone/>
              <a:defRPr/>
            </a:pPr>
            <a:endParaRPr lang="en-US" sz="6600" b="1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6875145" y="787936"/>
            <a:ext cx="181082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تقويم ختامي </a:t>
            </a:r>
          </a:p>
        </p:txBody>
      </p:sp>
      <p:sp>
        <p:nvSpPr>
          <p:cNvPr id="12" name="Rounded Rectangle 49"/>
          <p:cNvSpPr/>
          <p:nvPr/>
        </p:nvSpPr>
        <p:spPr>
          <a:xfrm>
            <a:off x="963145" y="3324903"/>
            <a:ext cx="1733036" cy="1688271"/>
          </a:xfrm>
          <a:prstGeom prst="roundRect">
            <a:avLst/>
          </a:prstGeom>
          <a:gradFill flip="none" rotWithShape="1">
            <a:gsLst>
              <a:gs pos="100000">
                <a:srgbClr val="FFC000"/>
              </a:gs>
              <a:gs pos="50000">
                <a:srgbClr val="FFC000">
                  <a:lumMod val="60000"/>
                  <a:lumOff val="40000"/>
                </a:srgbClr>
              </a:gs>
              <a:gs pos="0">
                <a:srgbClr val="FFC000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lIns="121917" tIns="60958" rIns="121917" bIns="60958" rtlCol="0" anchor="ctr"/>
          <a:lstStyle/>
          <a:p>
            <a:pPr algn="ctr">
              <a:buClrTx/>
              <a:buFontTx/>
              <a:buNone/>
              <a:defRPr/>
            </a:pPr>
            <a:r>
              <a:rPr lang="ar-SA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أذكري واجبات العمرة</a:t>
            </a:r>
            <a:endParaRPr lang="en-US" sz="4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8"/>
          <p:cNvSpPr/>
          <p:nvPr/>
        </p:nvSpPr>
        <p:spPr>
          <a:xfrm>
            <a:off x="946647" y="3324904"/>
            <a:ext cx="1733036" cy="1713414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>
              <a:buClrTx/>
              <a:buFontTx/>
              <a:buNone/>
              <a:defRPr/>
            </a:pPr>
            <a:endParaRPr lang="en-US" sz="6600" b="1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4933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"/>
                            </p:stCondLst>
                            <p:childTnLst>
                              <p:par>
                                <p:cTn id="2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50"/>
                            </p:stCondLst>
                            <p:childTnLst>
                              <p:par>
                                <p:cTn id="3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750"/>
                            </p:stCondLst>
                            <p:childTnLst>
                              <p:par>
                                <p:cTn id="4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25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25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5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4" grpId="1" animBg="1"/>
      <p:bldP spid="6" grpId="0" animBg="1"/>
      <p:bldP spid="6" grpId="1" animBg="1"/>
      <p:bldP spid="7" grpId="0" animBg="1"/>
      <p:bldP spid="7" grpId="1" animBg="1"/>
      <p:bldP spid="14" grpId="0" animBg="1"/>
      <p:bldP spid="14" grpId="1" animBg="1"/>
      <p:bldP spid="15" grpId="0" animBg="1"/>
      <p:bldP spid="15" grpId="1" animBg="1"/>
      <p:bldP spid="12" grpId="0" animBg="1"/>
      <p:bldP spid="12" grpId="1" animBg="1"/>
      <p:bldP spid="13" grpId="0" animBg="1"/>
      <p:bldP spid="13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نتيجة بحث الصور عن احكام الحج والعمرة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512" y="3566490"/>
            <a:ext cx="3571900" cy="300039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مستطيل مستدير الزوايا 3"/>
          <p:cNvSpPr/>
          <p:nvPr/>
        </p:nvSpPr>
        <p:spPr>
          <a:xfrm>
            <a:off x="3857620" y="1571612"/>
            <a:ext cx="4929222" cy="461747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تعلمنا في هذا الدرس </a:t>
            </a:r>
          </a:p>
          <a:p>
            <a:r>
              <a:rPr lang="ar-SA" sz="2800" b="1" dirty="0">
                <a:solidFill>
                  <a:schemeClr val="tx1"/>
                </a:solidFill>
              </a:rPr>
              <a:t>1ـ أركان العمرة .</a:t>
            </a:r>
          </a:p>
          <a:p>
            <a:r>
              <a:rPr lang="ar-SA" sz="2800" b="1" dirty="0">
                <a:solidFill>
                  <a:schemeClr val="tx1"/>
                </a:solidFill>
              </a:rPr>
              <a:t>2ـ حكم من ترك أحد أركان العمرة .</a:t>
            </a:r>
          </a:p>
          <a:p>
            <a:r>
              <a:rPr lang="ar-SA" sz="2800" b="1" dirty="0">
                <a:solidFill>
                  <a:schemeClr val="tx1"/>
                </a:solidFill>
              </a:rPr>
              <a:t>3ـ واجبات العمرة . </a:t>
            </a:r>
          </a:p>
          <a:p>
            <a:r>
              <a:rPr lang="ar-SA" sz="2800" b="1" dirty="0">
                <a:solidFill>
                  <a:schemeClr val="tx1"/>
                </a:solidFill>
              </a:rPr>
              <a:t>4ـ حكم من ترك أحد واجبات العمرة .</a:t>
            </a:r>
          </a:p>
          <a:p>
            <a:r>
              <a:rPr lang="ar-SA" sz="2800" b="1" dirty="0">
                <a:solidFill>
                  <a:schemeClr val="tx1"/>
                </a:solidFill>
              </a:rPr>
              <a:t>5ـ </a:t>
            </a:r>
            <a:r>
              <a:rPr lang="ar-SA" sz="2800" b="1" dirty="0" err="1">
                <a:solidFill>
                  <a:schemeClr val="tx1"/>
                </a:solidFill>
              </a:rPr>
              <a:t>ماتختص</a:t>
            </a:r>
            <a:r>
              <a:rPr lang="ar-SA" sz="2800" b="1" dirty="0">
                <a:solidFill>
                  <a:schemeClr val="tx1"/>
                </a:solidFill>
              </a:rPr>
              <a:t> به المرأة في العمرة .</a:t>
            </a:r>
          </a:p>
        </p:txBody>
      </p:sp>
      <p:sp>
        <p:nvSpPr>
          <p:cNvPr id="5" name="شكل بيضاوي 4"/>
          <p:cNvSpPr/>
          <p:nvPr/>
        </p:nvSpPr>
        <p:spPr>
          <a:xfrm>
            <a:off x="3999372" y="229489"/>
            <a:ext cx="4860032" cy="121444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/>
              <a:t>أركان العمرة وواجباتها </a:t>
            </a:r>
          </a:p>
        </p:txBody>
      </p:sp>
    </p:spTree>
    <p:extLst>
      <p:ext uri="{BB962C8B-B14F-4D97-AF65-F5344CB8AC3E}">
        <p14:creationId xmlns:p14="http://schemas.microsoft.com/office/powerpoint/2010/main" val="4107952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3F3DA1D-9ECD-4E48-9544-60097C7A9F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093296"/>
            <a:ext cx="2592387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7D9D5244-6533-42AE-AE14-3D155FA1E282}"/>
              </a:ext>
            </a:extLst>
          </p:cNvPr>
          <p:cNvSpPr/>
          <p:nvPr/>
        </p:nvSpPr>
        <p:spPr>
          <a:xfrm>
            <a:off x="5527914" y="5958942"/>
            <a:ext cx="3313113" cy="6477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000" b="1" dirty="0"/>
              <a:t>اعداد : </a:t>
            </a:r>
            <a:r>
              <a:rPr lang="ar-SA" sz="2000" b="1" dirty="0" err="1"/>
              <a:t>وماتوفيقي</a:t>
            </a:r>
            <a:r>
              <a:rPr lang="ar-SA" sz="2000" b="1" dirty="0"/>
              <a:t> إلا بالله</a:t>
            </a:r>
          </a:p>
        </p:txBody>
      </p:sp>
    </p:spTree>
    <p:extLst>
      <p:ext uri="{BB962C8B-B14F-4D97-AF65-F5344CB8AC3E}">
        <p14:creationId xmlns:p14="http://schemas.microsoft.com/office/powerpoint/2010/main" val="2830720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00047.WM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642918"/>
            <a:ext cx="4550031" cy="8572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مستطيل 2"/>
          <p:cNvSpPr/>
          <p:nvPr/>
        </p:nvSpPr>
        <p:spPr>
          <a:xfrm>
            <a:off x="5623988" y="857232"/>
            <a:ext cx="16482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/>
              <a:t>صفه العمرة.</a:t>
            </a:r>
            <a:endParaRPr lang="en-US" sz="2800" dirty="0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3275856" y="2564904"/>
            <a:ext cx="3357586" cy="1571636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</a:rPr>
              <a:t>عددي أعمال العمرة بالترتيب </a:t>
            </a:r>
          </a:p>
          <a:p>
            <a:endParaRPr lang="ar-SA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مستطيل مستدير الزوايا 26"/>
          <p:cNvSpPr/>
          <p:nvPr/>
        </p:nvSpPr>
        <p:spPr>
          <a:xfrm>
            <a:off x="1151614" y="3035880"/>
            <a:ext cx="1977996" cy="204412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2800" b="1" dirty="0">
                <a:solidFill>
                  <a:schemeClr val="tx1"/>
                </a:solidFill>
              </a:rPr>
              <a:t>الأضحية والعقيقة</a:t>
            </a:r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5897464" y="3035880"/>
            <a:ext cx="2304255" cy="204412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2800" b="1" dirty="0">
                <a:solidFill>
                  <a:schemeClr val="tx1"/>
                </a:solidFill>
              </a:rPr>
              <a:t>الحج والعمرة فضلهما وشروط وجوبهما</a:t>
            </a:r>
          </a:p>
        </p:txBody>
      </p:sp>
      <p:sp>
        <p:nvSpPr>
          <p:cNvPr id="40" name="مستطيل مستدير الزوايا 39"/>
          <p:cNvSpPr/>
          <p:nvPr/>
        </p:nvSpPr>
        <p:spPr>
          <a:xfrm>
            <a:off x="2369144" y="1340941"/>
            <a:ext cx="4074992" cy="53578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/>
                </a:solidFill>
              </a:rPr>
              <a:t>التخطيط العام لمنهج الفقه</a:t>
            </a:r>
          </a:p>
        </p:txBody>
      </p:sp>
      <p:sp>
        <p:nvSpPr>
          <p:cNvPr id="2" name="قوس كبير أيمن 1">
            <a:extLst>
              <a:ext uri="{FF2B5EF4-FFF2-40B4-BE49-F238E27FC236}">
                <a16:creationId xmlns:a16="http://schemas.microsoft.com/office/drawing/2014/main" id="{23AFA32B-D594-4EFD-8F58-61D8AA7744FE}"/>
              </a:ext>
            </a:extLst>
          </p:cNvPr>
          <p:cNvSpPr/>
          <p:nvPr/>
        </p:nvSpPr>
        <p:spPr>
          <a:xfrm rot="16200000">
            <a:off x="4022500" y="8788"/>
            <a:ext cx="1128320" cy="4925864"/>
          </a:xfrm>
          <a:prstGeom prst="righ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4001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نتيجة بحث الصور عن اطارمورد بالكامل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16"/>
          </a:xfrm>
          <a:prstGeom prst="rect">
            <a:avLst/>
          </a:prstGeom>
          <a:noFill/>
        </p:spPr>
      </p:pic>
      <p:pic>
        <p:nvPicPr>
          <p:cNvPr id="1026" name="Picture 2" descr="نتيجة بحث الصور عن احكام الحج والعمرة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مستطيل مستدير الزوايا 5"/>
          <p:cNvSpPr/>
          <p:nvPr/>
        </p:nvSpPr>
        <p:spPr>
          <a:xfrm>
            <a:off x="6715140" y="642918"/>
            <a:ext cx="1857388" cy="17859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الوحدة الأولى  </a:t>
            </a: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500034" y="571480"/>
            <a:ext cx="1857388" cy="321756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الحج والعمرة فضلهما وشروط وجوبهما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 descr="صورة ذات صلة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642910" y="642918"/>
            <a:ext cx="7929618" cy="785818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dirty="0">
                <a:solidFill>
                  <a:schemeClr val="tx1"/>
                </a:solidFill>
              </a:rPr>
              <a:t>الـتـمـهـيـد</a:t>
            </a:r>
          </a:p>
        </p:txBody>
      </p:sp>
      <p:sp>
        <p:nvSpPr>
          <p:cNvPr id="8" name="مستطيل ذو زوايا قطرية مخدوشة 7"/>
          <p:cNvSpPr/>
          <p:nvPr/>
        </p:nvSpPr>
        <p:spPr>
          <a:xfrm>
            <a:off x="392877" y="2132856"/>
            <a:ext cx="8429684" cy="2795202"/>
          </a:xfrm>
          <a:prstGeom prst="snip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1763688" y="2276872"/>
            <a:ext cx="6629440" cy="20162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C00000"/>
                </a:solidFill>
              </a:rPr>
              <a:t>العمرة كغيرها من العبادات لها أركان وواجبات </a:t>
            </a:r>
            <a:r>
              <a:rPr lang="ar-SA" sz="3200" b="1" dirty="0" err="1">
                <a:solidFill>
                  <a:srgbClr val="C00000"/>
                </a:solidFill>
              </a:rPr>
              <a:t>لاتصح</a:t>
            </a:r>
            <a:r>
              <a:rPr lang="ar-SA" sz="3200" b="1" dirty="0">
                <a:solidFill>
                  <a:srgbClr val="C00000"/>
                </a:solidFill>
              </a:rPr>
              <a:t> إلا بتوافرها ، وهذا </a:t>
            </a:r>
            <a:r>
              <a:rPr lang="ar-SA" sz="3200" b="1" dirty="0" err="1">
                <a:solidFill>
                  <a:srgbClr val="C00000"/>
                </a:solidFill>
              </a:rPr>
              <a:t>ماسنتعرف</a:t>
            </a:r>
            <a:r>
              <a:rPr lang="ar-SA" sz="3200" b="1" dirty="0">
                <a:solidFill>
                  <a:srgbClr val="C00000"/>
                </a:solidFill>
              </a:rPr>
              <a:t> عليه في درسنا لهذا اليوم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نتيجة بحث الصور عن احكام الحج والعمرة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3571876"/>
            <a:ext cx="3571900" cy="300039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مستطيل مستدير الزوايا 3"/>
          <p:cNvSpPr/>
          <p:nvPr/>
        </p:nvSpPr>
        <p:spPr>
          <a:xfrm>
            <a:off x="4355975" y="1700808"/>
            <a:ext cx="4217391" cy="324036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ar-SA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ar-SA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ar-SA" sz="3600" b="1" dirty="0">
                <a:solidFill>
                  <a:schemeClr val="tx1"/>
                </a:solidFill>
              </a:rPr>
              <a:t>طالبتي المبدعة بعد الاطلاع على الكتاب دوني أهداف درس  </a:t>
            </a:r>
            <a:endParaRPr lang="en-US" sz="3600" b="1" dirty="0">
              <a:solidFill>
                <a:schemeClr val="tx1"/>
              </a:solidFill>
            </a:endParaRPr>
          </a:p>
          <a:p>
            <a:pPr algn="ctr"/>
            <a:endParaRPr lang="ar-SA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ar-SA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شكل بيضاوي 4"/>
          <p:cNvSpPr/>
          <p:nvPr/>
        </p:nvSpPr>
        <p:spPr>
          <a:xfrm>
            <a:off x="4070657" y="964389"/>
            <a:ext cx="4788025" cy="121444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/>
              <a:t>أركان العمرة وواجباتها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نتيجة بحث الصور عن احكام الحج والعمرة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512" y="3566490"/>
            <a:ext cx="3571900" cy="300039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مستطيل مستدير الزوايا 3"/>
          <p:cNvSpPr/>
          <p:nvPr/>
        </p:nvSpPr>
        <p:spPr>
          <a:xfrm>
            <a:off x="3925825" y="1628800"/>
            <a:ext cx="4929222" cy="461747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أهداف الدرس</a:t>
            </a:r>
          </a:p>
          <a:p>
            <a:r>
              <a:rPr lang="ar-SA" sz="2800" b="1" dirty="0">
                <a:solidFill>
                  <a:srgbClr val="C00000"/>
                </a:solidFill>
              </a:rPr>
              <a:t>أن نتعرف على </a:t>
            </a:r>
            <a:r>
              <a:rPr lang="ar-SA" sz="2800" b="1" dirty="0" err="1">
                <a:solidFill>
                  <a:srgbClr val="C00000"/>
                </a:solidFill>
              </a:rPr>
              <a:t>مايلي</a:t>
            </a:r>
            <a:r>
              <a:rPr lang="ar-SA" sz="2800" b="1" dirty="0">
                <a:solidFill>
                  <a:srgbClr val="C00000"/>
                </a:solidFill>
              </a:rPr>
              <a:t> :</a:t>
            </a:r>
          </a:p>
          <a:p>
            <a:r>
              <a:rPr lang="ar-SA" sz="2800" b="1" dirty="0">
                <a:solidFill>
                  <a:schemeClr val="tx1"/>
                </a:solidFill>
              </a:rPr>
              <a:t>1ـ أركان العمرة .</a:t>
            </a:r>
          </a:p>
          <a:p>
            <a:r>
              <a:rPr lang="ar-SA" sz="2800" b="1" dirty="0">
                <a:solidFill>
                  <a:schemeClr val="tx1"/>
                </a:solidFill>
              </a:rPr>
              <a:t>2ـ حكم من ترك أحد أركان العمرة .</a:t>
            </a:r>
          </a:p>
          <a:p>
            <a:r>
              <a:rPr lang="ar-SA" sz="2800" b="1" dirty="0">
                <a:solidFill>
                  <a:schemeClr val="tx1"/>
                </a:solidFill>
              </a:rPr>
              <a:t>3ـ واجبات العمرة . </a:t>
            </a:r>
          </a:p>
          <a:p>
            <a:r>
              <a:rPr lang="ar-SA" sz="2800" b="1" dirty="0">
                <a:solidFill>
                  <a:schemeClr val="tx1"/>
                </a:solidFill>
              </a:rPr>
              <a:t>4ـ حكم من ترك أحد واجبات العمرة .</a:t>
            </a:r>
          </a:p>
          <a:p>
            <a:r>
              <a:rPr lang="ar-SA" sz="2800" b="1" dirty="0">
                <a:solidFill>
                  <a:schemeClr val="tx1"/>
                </a:solidFill>
              </a:rPr>
              <a:t>5ـ </a:t>
            </a:r>
            <a:r>
              <a:rPr lang="ar-SA" sz="2800" b="1" dirty="0" err="1">
                <a:solidFill>
                  <a:schemeClr val="tx1"/>
                </a:solidFill>
              </a:rPr>
              <a:t>ماتختص</a:t>
            </a:r>
            <a:r>
              <a:rPr lang="ar-SA" sz="2800" b="1" dirty="0">
                <a:solidFill>
                  <a:schemeClr val="tx1"/>
                </a:solidFill>
              </a:rPr>
              <a:t> به المرأة في العمرة .</a:t>
            </a:r>
          </a:p>
        </p:txBody>
      </p:sp>
      <p:sp>
        <p:nvSpPr>
          <p:cNvPr id="5" name="شكل بيضاوي 4"/>
          <p:cNvSpPr/>
          <p:nvPr/>
        </p:nvSpPr>
        <p:spPr>
          <a:xfrm>
            <a:off x="3999372" y="229489"/>
            <a:ext cx="4860032" cy="121444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/>
              <a:t>أركان العمرة وواجباتها </a:t>
            </a:r>
          </a:p>
        </p:txBody>
      </p:sp>
    </p:spTree>
    <p:extLst>
      <p:ext uri="{BB962C8B-B14F-4D97-AF65-F5344CB8AC3E}">
        <p14:creationId xmlns:p14="http://schemas.microsoft.com/office/powerpoint/2010/main" val="2224202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مستدير الزوايا 2"/>
          <p:cNvSpPr/>
          <p:nvPr/>
        </p:nvSpPr>
        <p:spPr>
          <a:xfrm>
            <a:off x="2987823" y="1268760"/>
            <a:ext cx="3803331" cy="72008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/>
              <a:t>أركان العمرة </a:t>
            </a:r>
          </a:p>
        </p:txBody>
      </p:sp>
      <p:sp>
        <p:nvSpPr>
          <p:cNvPr id="4" name="شكل بيضاوي 3"/>
          <p:cNvSpPr/>
          <p:nvPr/>
        </p:nvSpPr>
        <p:spPr>
          <a:xfrm>
            <a:off x="6516216" y="3212976"/>
            <a:ext cx="1857372" cy="93610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7030A0"/>
                </a:solidFill>
              </a:rPr>
              <a:t> </a:t>
            </a:r>
          </a:p>
        </p:txBody>
      </p:sp>
      <p:cxnSp>
        <p:nvCxnSpPr>
          <p:cNvPr id="5" name="رابط كسهم مستقيم 4"/>
          <p:cNvCxnSpPr>
            <a:stCxn id="3" idx="2"/>
          </p:cNvCxnSpPr>
          <p:nvPr/>
        </p:nvCxnSpPr>
        <p:spPr>
          <a:xfrm>
            <a:off x="4889489" y="1988840"/>
            <a:ext cx="2058775" cy="10801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رابط كسهم مستقيم 8"/>
          <p:cNvCxnSpPr>
            <a:stCxn id="3" idx="2"/>
          </p:cNvCxnSpPr>
          <p:nvPr/>
        </p:nvCxnSpPr>
        <p:spPr>
          <a:xfrm flipH="1">
            <a:off x="4889488" y="1988840"/>
            <a:ext cx="1" cy="12241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>
            <a:stCxn id="3" idx="2"/>
          </p:cNvCxnSpPr>
          <p:nvPr/>
        </p:nvCxnSpPr>
        <p:spPr>
          <a:xfrm flipH="1">
            <a:off x="2413023" y="1988840"/>
            <a:ext cx="2476466" cy="10801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شكل بيضاوي 16"/>
          <p:cNvSpPr/>
          <p:nvPr/>
        </p:nvSpPr>
        <p:spPr>
          <a:xfrm>
            <a:off x="4194392" y="3356992"/>
            <a:ext cx="1390191" cy="122413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18" name="شكل بيضاوي 17"/>
          <p:cNvSpPr/>
          <p:nvPr/>
        </p:nvSpPr>
        <p:spPr>
          <a:xfrm>
            <a:off x="1259632" y="3221360"/>
            <a:ext cx="1857372" cy="93610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16" name="مربع نص 15"/>
          <p:cNvSpPr txBox="1"/>
          <p:nvPr/>
        </p:nvSpPr>
        <p:spPr>
          <a:xfrm>
            <a:off x="6867240" y="3356992"/>
            <a:ext cx="1104790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200" b="1" dirty="0">
                <a:solidFill>
                  <a:srgbClr val="002060"/>
                </a:solidFill>
              </a:rPr>
              <a:t>الإحرام</a:t>
            </a:r>
          </a:p>
        </p:txBody>
      </p:sp>
      <p:sp>
        <p:nvSpPr>
          <p:cNvPr id="20" name="مربع نص 19"/>
          <p:cNvSpPr txBox="1"/>
          <p:nvPr/>
        </p:nvSpPr>
        <p:spPr>
          <a:xfrm>
            <a:off x="4269765" y="3599712"/>
            <a:ext cx="1172117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200" b="1" dirty="0">
                <a:solidFill>
                  <a:srgbClr val="002060"/>
                </a:solidFill>
              </a:rPr>
              <a:t>الطواف</a:t>
            </a:r>
          </a:p>
        </p:txBody>
      </p:sp>
      <p:sp>
        <p:nvSpPr>
          <p:cNvPr id="22" name="مربع نص 21"/>
          <p:cNvSpPr txBox="1"/>
          <p:nvPr/>
        </p:nvSpPr>
        <p:spPr>
          <a:xfrm>
            <a:off x="1621496" y="3356991"/>
            <a:ext cx="1119217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200" b="1" dirty="0">
                <a:solidFill>
                  <a:srgbClr val="002060"/>
                </a:solidFill>
              </a:rPr>
              <a:t>السعي </a:t>
            </a:r>
          </a:p>
        </p:txBody>
      </p:sp>
      <p:sp>
        <p:nvSpPr>
          <p:cNvPr id="19" name="مربع نص 18"/>
          <p:cNvSpPr txBox="1"/>
          <p:nvPr/>
        </p:nvSpPr>
        <p:spPr>
          <a:xfrm>
            <a:off x="941778" y="4790714"/>
            <a:ext cx="7516409" cy="138499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002060"/>
                </a:solidFill>
              </a:rPr>
              <a:t>من ترك الإحرام لم تنعقد عمرته أصلًا ، ومن ترك الطواف أو بعضه ، أو ترك السعي أو بعضه لم تتم عمرته ولا يتحلل حتى</a:t>
            </a:r>
          </a:p>
          <a:p>
            <a:pPr algn="ctr"/>
            <a:r>
              <a:rPr lang="ar-SA" sz="2800" b="1" dirty="0">
                <a:solidFill>
                  <a:srgbClr val="002060"/>
                </a:solidFill>
              </a:rPr>
              <a:t> يأتي به </a:t>
            </a:r>
          </a:p>
        </p:txBody>
      </p:sp>
      <p:pic>
        <p:nvPicPr>
          <p:cNvPr id="13" name="Picture 7" descr="00047.WM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67867" y="305258"/>
            <a:ext cx="3760793" cy="6258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4" name="مربع نص 13"/>
          <p:cNvSpPr txBox="1"/>
          <p:nvPr/>
        </p:nvSpPr>
        <p:spPr>
          <a:xfrm>
            <a:off x="5067867" y="305258"/>
            <a:ext cx="304648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C00000"/>
                </a:solidFill>
              </a:rPr>
              <a:t>الهدف : </a:t>
            </a:r>
            <a:r>
              <a:rPr lang="ar-SA" sz="2800" b="1" dirty="0"/>
              <a:t>أركان العمرة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0" grpId="0"/>
      <p:bldP spid="22" grpId="0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ربع نص 18"/>
          <p:cNvSpPr txBox="1"/>
          <p:nvPr/>
        </p:nvSpPr>
        <p:spPr>
          <a:xfrm>
            <a:off x="1801671" y="4967590"/>
            <a:ext cx="5974419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002060"/>
                </a:solidFill>
              </a:rPr>
              <a:t>من ترك أحد هذين الواجبين فعليه دم </a:t>
            </a:r>
          </a:p>
        </p:txBody>
      </p:sp>
      <p:sp>
        <p:nvSpPr>
          <p:cNvPr id="2" name="قوس كبير أيسر 1"/>
          <p:cNvSpPr/>
          <p:nvPr/>
        </p:nvSpPr>
        <p:spPr>
          <a:xfrm rot="5400000">
            <a:off x="4296073" y="233941"/>
            <a:ext cx="1186829" cy="460851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6242983" y="2996953"/>
            <a:ext cx="1814662" cy="144016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3600" b="1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6344645" y="3178424"/>
            <a:ext cx="1611339" cy="107721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3200" b="1" dirty="0">
                <a:solidFill>
                  <a:srgbClr val="002060"/>
                </a:solidFill>
              </a:rPr>
              <a:t>الإحرام من</a:t>
            </a:r>
          </a:p>
          <a:p>
            <a:pPr algn="ctr"/>
            <a:r>
              <a:rPr lang="ar-SA" sz="3200" b="1" dirty="0">
                <a:solidFill>
                  <a:srgbClr val="002060"/>
                </a:solidFill>
              </a:rPr>
              <a:t> الميقات </a:t>
            </a:r>
          </a:p>
        </p:txBody>
      </p:sp>
      <p:sp>
        <p:nvSpPr>
          <p:cNvPr id="21" name="مستطيل مستدير الزوايا 20"/>
          <p:cNvSpPr/>
          <p:nvPr/>
        </p:nvSpPr>
        <p:spPr>
          <a:xfrm>
            <a:off x="1708477" y="2996953"/>
            <a:ext cx="1814662" cy="144016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3600" b="1" dirty="0"/>
          </a:p>
        </p:txBody>
      </p:sp>
      <p:sp>
        <p:nvSpPr>
          <p:cNvPr id="23" name="مربع نص 22"/>
          <p:cNvSpPr txBox="1"/>
          <p:nvPr/>
        </p:nvSpPr>
        <p:spPr>
          <a:xfrm>
            <a:off x="1833382" y="3142653"/>
            <a:ext cx="1564852" cy="107721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3200" b="1" dirty="0">
                <a:solidFill>
                  <a:srgbClr val="002060"/>
                </a:solidFill>
              </a:rPr>
              <a:t>الحلق أو</a:t>
            </a:r>
          </a:p>
          <a:p>
            <a:pPr algn="ctr"/>
            <a:r>
              <a:rPr lang="ar-SA" sz="3200" b="1" dirty="0">
                <a:solidFill>
                  <a:srgbClr val="002060"/>
                </a:solidFill>
              </a:rPr>
              <a:t> التقصير  </a:t>
            </a:r>
          </a:p>
        </p:txBody>
      </p:sp>
      <p:sp>
        <p:nvSpPr>
          <p:cNvPr id="24" name="مستطيل مستدير الزوايا 23"/>
          <p:cNvSpPr/>
          <p:nvPr/>
        </p:nvSpPr>
        <p:spPr>
          <a:xfrm>
            <a:off x="2987823" y="1268760"/>
            <a:ext cx="3803331" cy="7200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accent2">
                    <a:lumMod val="75000"/>
                  </a:schemeClr>
                </a:solidFill>
              </a:rPr>
              <a:t>واجبات العمرة </a:t>
            </a:r>
          </a:p>
        </p:txBody>
      </p:sp>
      <p:pic>
        <p:nvPicPr>
          <p:cNvPr id="9" name="Picture 7" descr="00047.WM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67867" y="305258"/>
            <a:ext cx="3760793" cy="6258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مربع نص 9"/>
          <p:cNvSpPr txBox="1"/>
          <p:nvPr/>
        </p:nvSpPr>
        <p:spPr>
          <a:xfrm>
            <a:off x="5067867" y="305258"/>
            <a:ext cx="304648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C00000"/>
                </a:solidFill>
              </a:rPr>
              <a:t>الهدف : </a:t>
            </a:r>
            <a:r>
              <a:rPr lang="ar-SA" sz="2800" b="1" dirty="0"/>
              <a:t>واجبات العمرة </a:t>
            </a:r>
          </a:p>
        </p:txBody>
      </p:sp>
    </p:spTree>
    <p:extLst>
      <p:ext uri="{BB962C8B-B14F-4D97-AF65-F5344CB8AC3E}">
        <p14:creationId xmlns:p14="http://schemas.microsoft.com/office/powerpoint/2010/main" val="2142757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5" grpId="0"/>
      <p:bldP spid="23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428</Words>
  <Application>Microsoft Office PowerPoint</Application>
  <PresentationFormat>عرض على الشاشة (4:3)</PresentationFormat>
  <Paragraphs>77</Paragraphs>
  <Slides>14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لؤلؤة العتيق</dc:creator>
  <cp:lastModifiedBy>l q</cp:lastModifiedBy>
  <cp:revision>92</cp:revision>
  <dcterms:created xsi:type="dcterms:W3CDTF">2018-02-18T19:59:55Z</dcterms:created>
  <dcterms:modified xsi:type="dcterms:W3CDTF">2022-04-12T04:50:56Z</dcterms:modified>
</cp:coreProperties>
</file>