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61" r:id="rId2"/>
    <p:sldId id="257" r:id="rId3"/>
    <p:sldId id="258" r:id="rId4"/>
    <p:sldId id="262" r:id="rId5"/>
    <p:sldId id="260" r:id="rId6"/>
    <p:sldId id="259" r:id="rId7"/>
    <p:sldId id="273" r:id="rId8"/>
    <p:sldId id="263" r:id="rId9"/>
    <p:sldId id="265" r:id="rId10"/>
    <p:sldId id="266" r:id="rId11"/>
    <p:sldId id="264" r:id="rId12"/>
    <p:sldId id="268" r:id="rId13"/>
    <p:sldId id="269" r:id="rId14"/>
    <p:sldId id="270" r:id="rId15"/>
    <p:sldId id="271" r:id="rId16"/>
    <p:sldId id="272" r:id="rId17"/>
    <p:sldId id="274" r:id="rId18"/>
    <p:sldId id="275" r:id="rId19"/>
    <p:sldId id="276" r:id="rId20"/>
    <p:sldId id="267"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2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r">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r">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3">
            <a:extLst>
              <a:ext uri="{FF2B5EF4-FFF2-40B4-BE49-F238E27FC236}">
                <a16:creationId xmlns:a16="http://schemas.microsoft.com/office/drawing/2014/main" id="{F8E972E3-0CF6-CD41-AFB4-FB4F2C196DE5}"/>
              </a:ext>
            </a:extLst>
          </p:cNvPr>
          <p:cNvPicPr>
            <a:picLocks noChangeAspect="1"/>
          </p:cNvPicPr>
          <p:nvPr/>
        </p:nvPicPr>
        <p:blipFill>
          <a:blip r:embed="rId2"/>
          <a:stretch>
            <a:fillRect/>
          </a:stretch>
        </p:blipFill>
        <p:spPr>
          <a:xfrm>
            <a:off x="1065541" y="1868999"/>
            <a:ext cx="4341213" cy="3779108"/>
          </a:xfrm>
          <a:prstGeom prst="rect">
            <a:avLst/>
          </a:prstGeom>
        </p:spPr>
      </p:pic>
      <p:pic>
        <p:nvPicPr>
          <p:cNvPr id="4" name="صورة 4">
            <a:extLst>
              <a:ext uri="{FF2B5EF4-FFF2-40B4-BE49-F238E27FC236}">
                <a16:creationId xmlns:a16="http://schemas.microsoft.com/office/drawing/2014/main" id="{B45D4903-CCBA-7845-A79C-D42F00AB8490}"/>
              </a:ext>
            </a:extLst>
          </p:cNvPr>
          <p:cNvPicPr>
            <a:picLocks noChangeAspect="1"/>
          </p:cNvPicPr>
          <p:nvPr/>
        </p:nvPicPr>
        <p:blipFill>
          <a:blip r:embed="rId3"/>
          <a:stretch>
            <a:fillRect/>
          </a:stretch>
        </p:blipFill>
        <p:spPr>
          <a:xfrm flipH="1">
            <a:off x="6082765" y="2830925"/>
            <a:ext cx="1819876" cy="2194556"/>
          </a:xfrm>
          <a:prstGeom prst="rect">
            <a:avLst/>
          </a:prstGeom>
        </p:spPr>
      </p:pic>
      <p:sp>
        <p:nvSpPr>
          <p:cNvPr id="5" name="مربع نص 4">
            <a:extLst>
              <a:ext uri="{FF2B5EF4-FFF2-40B4-BE49-F238E27FC236}">
                <a16:creationId xmlns:a16="http://schemas.microsoft.com/office/drawing/2014/main" id="{44268214-10E5-AE43-A299-4CB066CD2A3E}"/>
              </a:ext>
            </a:extLst>
          </p:cNvPr>
          <p:cNvSpPr txBox="1"/>
          <p:nvPr/>
        </p:nvSpPr>
        <p:spPr>
          <a:xfrm>
            <a:off x="8415498" y="2281225"/>
            <a:ext cx="2767914" cy="923330"/>
          </a:xfrm>
          <a:prstGeom prst="rect">
            <a:avLst/>
          </a:prstGeom>
          <a:noFill/>
        </p:spPr>
        <p:txBody>
          <a:bodyPr wrap="square" rtlCol="1">
            <a:spAutoFit/>
          </a:bodyPr>
          <a:lstStyle/>
          <a:p>
            <a:pPr algn="r"/>
            <a:r>
              <a:rPr lang="ar-SA" dirty="0">
                <a:solidFill>
                  <a:srgbClr val="FF0000"/>
                </a:solidFill>
              </a:rPr>
              <a:t>الصف:</a:t>
            </a:r>
            <a:r>
              <a:rPr lang="ar-SA" dirty="0"/>
              <a:t>الثاني متوسط</a:t>
            </a:r>
          </a:p>
          <a:p>
            <a:pPr algn="r"/>
            <a:r>
              <a:rPr lang="ar-SA" dirty="0">
                <a:solidFill>
                  <a:srgbClr val="FF0000"/>
                </a:solidFill>
              </a:rPr>
              <a:t>الحصه:</a:t>
            </a:r>
            <a:endParaRPr lang="ar-SA" dirty="0"/>
          </a:p>
          <a:p>
            <a:pPr algn="r"/>
            <a:r>
              <a:rPr lang="ar-SA" dirty="0">
                <a:solidFill>
                  <a:srgbClr val="FF0000"/>
                </a:solidFill>
              </a:rPr>
              <a:t>التاريخ:</a:t>
            </a:r>
            <a:r>
              <a:rPr lang="ar-SA" dirty="0"/>
              <a:t>  </a:t>
            </a:r>
            <a:r>
              <a:rPr lang="ar-SA" dirty="0">
                <a:solidFill>
                  <a:srgbClr val="FF0000"/>
                </a:solidFill>
              </a:rPr>
              <a:t>اليوم:</a:t>
            </a:r>
            <a:r>
              <a:rPr lang="ar-SA" dirty="0"/>
              <a:t>. </a:t>
            </a:r>
            <a:endParaRPr lang="ar-SA" dirty="0">
              <a:solidFill>
                <a:srgbClr val="FF0000"/>
              </a:solidFill>
            </a:endParaRPr>
          </a:p>
        </p:txBody>
      </p:sp>
      <p:sp>
        <p:nvSpPr>
          <p:cNvPr id="6" name="مربع نص 5">
            <a:extLst>
              <a:ext uri="{FF2B5EF4-FFF2-40B4-BE49-F238E27FC236}">
                <a16:creationId xmlns:a16="http://schemas.microsoft.com/office/drawing/2014/main" id="{3B5ECC14-BF94-E34C-B8E0-BD4778AEB57C}"/>
              </a:ext>
            </a:extLst>
          </p:cNvPr>
          <p:cNvSpPr txBox="1"/>
          <p:nvPr/>
        </p:nvSpPr>
        <p:spPr>
          <a:xfrm>
            <a:off x="8766874" y="5575181"/>
            <a:ext cx="2416538" cy="369332"/>
          </a:xfrm>
          <a:prstGeom prst="rect">
            <a:avLst/>
          </a:prstGeom>
          <a:noFill/>
        </p:spPr>
        <p:txBody>
          <a:bodyPr wrap="square" rtlCol="1">
            <a:spAutoFit/>
          </a:bodyPr>
          <a:lstStyle/>
          <a:p>
            <a:pPr algn="r"/>
            <a:r>
              <a:rPr lang="ar-SA" dirty="0">
                <a:solidFill>
                  <a:srgbClr val="0070C0"/>
                </a:solidFill>
              </a:rPr>
              <a:t>اعداد المعلمة:</a:t>
            </a:r>
            <a:r>
              <a:rPr lang="ar-SA" dirty="0"/>
              <a:t>سلوى فقيهي</a:t>
            </a:r>
            <a:endParaRPr lang="ar-SA" dirty="0">
              <a:solidFill>
                <a:srgbClr val="0070C0"/>
              </a:solidFill>
            </a:endParaRPr>
          </a:p>
        </p:txBody>
      </p:sp>
      <p:sp>
        <p:nvSpPr>
          <p:cNvPr id="7" name="مربع نص 6">
            <a:extLst>
              <a:ext uri="{FF2B5EF4-FFF2-40B4-BE49-F238E27FC236}">
                <a16:creationId xmlns:a16="http://schemas.microsoft.com/office/drawing/2014/main" id="{E801960E-A262-1248-A485-750B394EC2FB}"/>
              </a:ext>
            </a:extLst>
          </p:cNvPr>
          <p:cNvSpPr txBox="1"/>
          <p:nvPr/>
        </p:nvSpPr>
        <p:spPr>
          <a:xfrm>
            <a:off x="5847408" y="5578258"/>
            <a:ext cx="2416538" cy="369332"/>
          </a:xfrm>
          <a:prstGeom prst="rect">
            <a:avLst/>
          </a:prstGeom>
          <a:noFill/>
        </p:spPr>
        <p:txBody>
          <a:bodyPr wrap="square" rtlCol="1">
            <a:spAutoFit/>
          </a:bodyPr>
          <a:lstStyle/>
          <a:p>
            <a:pPr algn="r"/>
            <a:r>
              <a:rPr lang="ar-SA" dirty="0">
                <a:solidFill>
                  <a:srgbClr val="0070C0"/>
                </a:solidFill>
              </a:rPr>
              <a:t>مديرة المدرسة:</a:t>
            </a:r>
            <a:r>
              <a:rPr lang="ar-SA" dirty="0"/>
              <a:t>شريفة دغريري</a:t>
            </a:r>
            <a:endParaRPr lang="ar-SA" dirty="0">
              <a:solidFill>
                <a:srgbClr val="0070C0"/>
              </a:solidFill>
            </a:endParaRPr>
          </a:p>
        </p:txBody>
      </p:sp>
      <p:pic>
        <p:nvPicPr>
          <p:cNvPr id="8" name="صورة 8">
            <a:extLst>
              <a:ext uri="{FF2B5EF4-FFF2-40B4-BE49-F238E27FC236}">
                <a16:creationId xmlns:a16="http://schemas.microsoft.com/office/drawing/2014/main" id="{97673857-EB05-F941-8B1B-15A89AC6704B}"/>
              </a:ext>
            </a:extLst>
          </p:cNvPr>
          <p:cNvPicPr>
            <a:picLocks noChangeAspect="1"/>
          </p:cNvPicPr>
          <p:nvPr/>
        </p:nvPicPr>
        <p:blipFill>
          <a:blip r:embed="rId4"/>
          <a:stretch>
            <a:fillRect/>
          </a:stretch>
        </p:blipFill>
        <p:spPr>
          <a:xfrm>
            <a:off x="8822287" y="3825152"/>
            <a:ext cx="2310497" cy="1200329"/>
          </a:xfrm>
          <a:prstGeom prst="rect">
            <a:avLst/>
          </a:prstGeom>
        </p:spPr>
      </p:pic>
      <p:sp>
        <p:nvSpPr>
          <p:cNvPr id="10" name="مربع نص 9">
            <a:extLst>
              <a:ext uri="{FF2B5EF4-FFF2-40B4-BE49-F238E27FC236}">
                <a16:creationId xmlns:a16="http://schemas.microsoft.com/office/drawing/2014/main" id="{96795A3D-3625-7B44-9011-61031C7E7858}"/>
              </a:ext>
            </a:extLst>
          </p:cNvPr>
          <p:cNvSpPr txBox="1"/>
          <p:nvPr/>
        </p:nvSpPr>
        <p:spPr>
          <a:xfrm>
            <a:off x="2548049" y="1032301"/>
            <a:ext cx="6109040" cy="800219"/>
          </a:xfrm>
          <a:prstGeom prst="rect">
            <a:avLst/>
          </a:prstGeom>
          <a:noFill/>
        </p:spPr>
        <p:txBody>
          <a:bodyPr wrap="square">
            <a:spAutoFit/>
          </a:bodyPr>
          <a:lstStyle/>
          <a:p>
            <a:pPr algn="r"/>
            <a:r>
              <a:rPr lang="ar-SA" sz="2300" b="1" i="1" dirty="0">
                <a:solidFill>
                  <a:srgbClr val="00B050"/>
                </a:solidFill>
              </a:rPr>
              <a:t>عنوان الدرس: </a:t>
            </a:r>
            <a:r>
              <a:rPr lang="ar-SA" sz="2300" b="1" i="1" dirty="0"/>
              <a:t>فن الإلقاء والحوار.</a:t>
            </a:r>
          </a:p>
          <a:p>
            <a:pPr algn="r"/>
            <a:endParaRPr lang="ar-SA" sz="2300" b="1" i="1" dirty="0">
              <a:solidFill>
                <a:srgbClr val="FF0000"/>
              </a:solidFill>
            </a:endParaRPr>
          </a:p>
        </p:txBody>
      </p:sp>
    </p:spTree>
    <p:extLst>
      <p:ext uri="{BB962C8B-B14F-4D97-AF65-F5344CB8AC3E}">
        <p14:creationId xmlns:p14="http://schemas.microsoft.com/office/powerpoint/2010/main" val="75400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1F0B9A-B959-2A4E-97BA-32CC36C3D387}"/>
              </a:ext>
            </a:extLst>
          </p:cNvPr>
          <p:cNvSpPr>
            <a:spLocks noGrp="1"/>
          </p:cNvSpPr>
          <p:nvPr>
            <p:ph type="title"/>
          </p:nvPr>
        </p:nvSpPr>
        <p:spPr/>
        <p:txBody>
          <a:bodyPr/>
          <a:lstStyle/>
          <a:p>
            <a:r>
              <a:rPr lang="ar-SA" dirty="0">
                <a:solidFill>
                  <a:srgbClr val="FF0000"/>
                </a:solidFill>
              </a:rPr>
              <a:t>ماذا تتطلب مهارة الإلقاء؟؟🤔</a:t>
            </a:r>
          </a:p>
        </p:txBody>
      </p:sp>
      <p:sp>
        <p:nvSpPr>
          <p:cNvPr id="3" name="عنصر نائب للمحتوى 2">
            <a:extLst>
              <a:ext uri="{FF2B5EF4-FFF2-40B4-BE49-F238E27FC236}">
                <a16:creationId xmlns:a16="http://schemas.microsoft.com/office/drawing/2014/main" id="{9DB55367-2DFE-6B49-947F-20B3F01584C0}"/>
              </a:ext>
            </a:extLst>
          </p:cNvPr>
          <p:cNvSpPr>
            <a:spLocks noGrp="1"/>
          </p:cNvSpPr>
          <p:nvPr>
            <p:ph idx="1"/>
          </p:nvPr>
        </p:nvSpPr>
        <p:spPr/>
        <p:txBody>
          <a:bodyPr/>
          <a:lstStyle/>
          <a:p>
            <a:r>
              <a:rPr lang="ar-SA" dirty="0"/>
              <a:t>يتطلب الإلقاء تفاعلاً صادقاً مع مانقول، بحيث يكون الموقف طبيعياً وأن تكون الملقية على سجيتها بلا تكلف ، فالإلقاء عملية اتصال صادق وليس موقفاً تمثيلياً؛ لذا يجب أن يكون انعكاساً أميناً لشخصيتنا ليكون مؤثراً وفعالاً.</a:t>
            </a:r>
          </a:p>
        </p:txBody>
      </p:sp>
      <p:pic>
        <p:nvPicPr>
          <p:cNvPr id="4" name="صورة 4">
            <a:extLst>
              <a:ext uri="{FF2B5EF4-FFF2-40B4-BE49-F238E27FC236}">
                <a16:creationId xmlns:a16="http://schemas.microsoft.com/office/drawing/2014/main" id="{924CF9CC-ED81-4746-A034-07E633A42AAF}"/>
              </a:ext>
            </a:extLst>
          </p:cNvPr>
          <p:cNvPicPr>
            <a:picLocks noChangeAspect="1"/>
          </p:cNvPicPr>
          <p:nvPr/>
        </p:nvPicPr>
        <p:blipFill>
          <a:blip r:embed="rId2"/>
          <a:stretch>
            <a:fillRect/>
          </a:stretch>
        </p:blipFill>
        <p:spPr>
          <a:xfrm>
            <a:off x="4308033" y="3906466"/>
            <a:ext cx="3575932" cy="2023866"/>
          </a:xfrm>
          <a:prstGeom prst="rect">
            <a:avLst/>
          </a:prstGeom>
        </p:spPr>
      </p:pic>
    </p:spTree>
    <p:extLst>
      <p:ext uri="{BB962C8B-B14F-4D97-AF65-F5344CB8AC3E}">
        <p14:creationId xmlns:p14="http://schemas.microsoft.com/office/powerpoint/2010/main" val="418434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C5D356-20C8-064B-B3C9-7E41F1221FAD}"/>
              </a:ext>
            </a:extLst>
          </p:cNvPr>
          <p:cNvSpPr>
            <a:spLocks noGrp="1"/>
          </p:cNvSpPr>
          <p:nvPr>
            <p:ph type="title"/>
          </p:nvPr>
        </p:nvSpPr>
        <p:spPr/>
        <p:txBody>
          <a:bodyPr/>
          <a:lstStyle/>
          <a:p>
            <a:r>
              <a:rPr lang="ar-SA" dirty="0">
                <a:solidFill>
                  <a:srgbClr val="00B050"/>
                </a:solidFill>
              </a:rPr>
              <a:t>ماالمقصود بالاتصال</a:t>
            </a:r>
          </a:p>
        </p:txBody>
      </p:sp>
      <p:sp>
        <p:nvSpPr>
          <p:cNvPr id="3" name="عنصر نائب للمحتوى 2">
            <a:extLst>
              <a:ext uri="{FF2B5EF4-FFF2-40B4-BE49-F238E27FC236}">
                <a16:creationId xmlns:a16="http://schemas.microsoft.com/office/drawing/2014/main" id="{3BC805DE-7D54-834A-BAE3-807A242DE3AB}"/>
              </a:ext>
            </a:extLst>
          </p:cNvPr>
          <p:cNvSpPr>
            <a:spLocks noGrp="1"/>
          </p:cNvSpPr>
          <p:nvPr>
            <p:ph idx="1"/>
          </p:nvPr>
        </p:nvSpPr>
        <p:spPr/>
        <p:txBody>
          <a:bodyPr/>
          <a:lstStyle/>
          <a:p>
            <a:r>
              <a:rPr lang="ar-SA" b="0" i="0" u="none" strike="noStrike" dirty="0">
                <a:solidFill>
                  <a:srgbClr val="333333"/>
                </a:solidFill>
                <a:effectLst/>
                <a:latin typeface="DroidArabicKufi-Regular"/>
              </a:rPr>
              <a:t>يعرف مفهوم الاتصال على أنه عملية تبادل المعلومات، والآراء بين طرفين أو أكثر، من أجل التفاهم حول نقطة معينة، أو أكثر، أو من أجل إعلام الآخرين بأمر ما، أو من أجل توطيد العلاقات الإنسانية مع المجتمع المحيط.</a:t>
            </a:r>
            <a:endParaRPr lang="ar-SA" dirty="0"/>
          </a:p>
        </p:txBody>
      </p:sp>
      <p:pic>
        <p:nvPicPr>
          <p:cNvPr id="4" name="صورة 4">
            <a:extLst>
              <a:ext uri="{FF2B5EF4-FFF2-40B4-BE49-F238E27FC236}">
                <a16:creationId xmlns:a16="http://schemas.microsoft.com/office/drawing/2014/main" id="{04B4A5D1-C670-2A46-91F3-E2339C823AA2}"/>
              </a:ext>
            </a:extLst>
          </p:cNvPr>
          <p:cNvPicPr>
            <a:picLocks noChangeAspect="1"/>
          </p:cNvPicPr>
          <p:nvPr/>
        </p:nvPicPr>
        <p:blipFill>
          <a:blip r:embed="rId2"/>
          <a:stretch>
            <a:fillRect/>
          </a:stretch>
        </p:blipFill>
        <p:spPr>
          <a:xfrm>
            <a:off x="2097215" y="3817325"/>
            <a:ext cx="4349037" cy="2058543"/>
          </a:xfrm>
          <a:prstGeom prst="rect">
            <a:avLst/>
          </a:prstGeom>
        </p:spPr>
      </p:pic>
    </p:spTree>
    <p:extLst>
      <p:ext uri="{BB962C8B-B14F-4D97-AF65-F5344CB8AC3E}">
        <p14:creationId xmlns:p14="http://schemas.microsoft.com/office/powerpoint/2010/main" val="313645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2" name="صورة 2">
            <a:extLst>
              <a:ext uri="{FF2B5EF4-FFF2-40B4-BE49-F238E27FC236}">
                <a16:creationId xmlns:a16="http://schemas.microsoft.com/office/drawing/2014/main" id="{C4CCDEAF-7036-4F4D-873E-A2C808C8E7A7}"/>
              </a:ext>
            </a:extLst>
          </p:cNvPr>
          <p:cNvPicPr>
            <a:picLocks noChangeAspect="1"/>
          </p:cNvPicPr>
          <p:nvPr/>
        </p:nvPicPr>
        <p:blipFill>
          <a:blip r:embed="rId4"/>
          <a:stretch>
            <a:fillRect/>
          </a:stretch>
        </p:blipFill>
        <p:spPr>
          <a:xfrm>
            <a:off x="2892440" y="1149305"/>
            <a:ext cx="6388208" cy="4615479"/>
          </a:xfrm>
          <a:prstGeom prst="rect">
            <a:avLst/>
          </a:prstGeom>
        </p:spPr>
      </p:pic>
      <p:grpSp>
        <p:nvGrpSpPr>
          <p:cNvPr id="11" name="Group 10">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معالجة متعاقبة 2">
            <a:extLst>
              <a:ext uri="{FF2B5EF4-FFF2-40B4-BE49-F238E27FC236}">
                <a16:creationId xmlns:a16="http://schemas.microsoft.com/office/drawing/2014/main" id="{DE080494-8958-4E49-8A3D-C1A5E79EE5CA}"/>
              </a:ext>
            </a:extLst>
          </p:cNvPr>
          <p:cNvSpPr/>
          <p:nvPr/>
        </p:nvSpPr>
        <p:spPr>
          <a:xfrm>
            <a:off x="7473184" y="4233178"/>
            <a:ext cx="1828800" cy="122529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b="1" dirty="0"/>
              <a:t>تتحدث مع شخص واحد</a:t>
            </a:r>
          </a:p>
        </p:txBody>
      </p:sp>
      <p:pic>
        <p:nvPicPr>
          <p:cNvPr id="4" name="صورة 4">
            <a:extLst>
              <a:ext uri="{FF2B5EF4-FFF2-40B4-BE49-F238E27FC236}">
                <a16:creationId xmlns:a16="http://schemas.microsoft.com/office/drawing/2014/main" id="{4CEFE337-4038-B14E-AA4A-7CF1F8CF6294}"/>
              </a:ext>
            </a:extLst>
          </p:cNvPr>
          <p:cNvPicPr>
            <a:picLocks noChangeAspect="1"/>
          </p:cNvPicPr>
          <p:nvPr/>
        </p:nvPicPr>
        <p:blipFill>
          <a:blip r:embed="rId6"/>
          <a:stretch>
            <a:fillRect/>
          </a:stretch>
        </p:blipFill>
        <p:spPr>
          <a:xfrm>
            <a:off x="9458256" y="3935984"/>
            <a:ext cx="1828800" cy="1828800"/>
          </a:xfrm>
          <a:prstGeom prst="rect">
            <a:avLst/>
          </a:prstGeom>
        </p:spPr>
      </p:pic>
      <p:pic>
        <p:nvPicPr>
          <p:cNvPr id="5" name="صورة 5">
            <a:extLst>
              <a:ext uri="{FF2B5EF4-FFF2-40B4-BE49-F238E27FC236}">
                <a16:creationId xmlns:a16="http://schemas.microsoft.com/office/drawing/2014/main" id="{EB4B9673-A784-A64F-841B-79F43CC8B905}"/>
              </a:ext>
            </a:extLst>
          </p:cNvPr>
          <p:cNvPicPr>
            <a:picLocks noChangeAspect="1"/>
          </p:cNvPicPr>
          <p:nvPr/>
        </p:nvPicPr>
        <p:blipFill>
          <a:blip r:embed="rId7"/>
          <a:stretch>
            <a:fillRect/>
          </a:stretch>
        </p:blipFill>
        <p:spPr>
          <a:xfrm>
            <a:off x="657150" y="4148244"/>
            <a:ext cx="2255068" cy="1963080"/>
          </a:xfrm>
          <a:prstGeom prst="rect">
            <a:avLst/>
          </a:prstGeom>
        </p:spPr>
      </p:pic>
    </p:spTree>
    <p:extLst>
      <p:ext uri="{BB962C8B-B14F-4D97-AF65-F5344CB8AC3E}">
        <p14:creationId xmlns:p14="http://schemas.microsoft.com/office/powerpoint/2010/main" val="116608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a:extLst>
              <a:ext uri="{FF2B5EF4-FFF2-40B4-BE49-F238E27FC236}">
                <a16:creationId xmlns:a16="http://schemas.microsoft.com/office/drawing/2014/main" id="{A600C382-8133-754C-BE77-12D85542228D}"/>
              </a:ext>
            </a:extLst>
          </p:cNvPr>
          <p:cNvSpPr/>
          <p:nvPr/>
        </p:nvSpPr>
        <p:spPr>
          <a:xfrm>
            <a:off x="4953000" y="700105"/>
            <a:ext cx="2286000" cy="2066544"/>
          </a:xfrm>
          <a:prstGeom prst="horizontalScroll">
            <a:avLst/>
          </a:prstGeom>
          <a:solidFill>
            <a:srgbClr val="BDE29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i="1" dirty="0">
                <a:solidFill>
                  <a:srgbClr val="C00000"/>
                </a:solidFill>
              </a:rPr>
              <a:t>متطلبات الإلقاء الجيد</a:t>
            </a:r>
          </a:p>
        </p:txBody>
      </p:sp>
      <p:sp>
        <p:nvSpPr>
          <p:cNvPr id="3" name="معالجة متعاقبة 2">
            <a:extLst>
              <a:ext uri="{FF2B5EF4-FFF2-40B4-BE49-F238E27FC236}">
                <a16:creationId xmlns:a16="http://schemas.microsoft.com/office/drawing/2014/main" id="{4B1188EE-CDAB-584A-8080-E581DCD29A94}"/>
              </a:ext>
            </a:extLst>
          </p:cNvPr>
          <p:cNvSpPr/>
          <p:nvPr/>
        </p:nvSpPr>
        <p:spPr>
          <a:xfrm>
            <a:off x="9245600" y="4106946"/>
            <a:ext cx="1828800" cy="122529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solidFill>
                  <a:srgbClr val="0070C0"/>
                </a:solidFill>
              </a:rPr>
              <a:t>الإعداد</a:t>
            </a:r>
          </a:p>
        </p:txBody>
      </p:sp>
      <p:sp>
        <p:nvSpPr>
          <p:cNvPr id="4" name="معالجة متعاقبة 3">
            <a:extLst>
              <a:ext uri="{FF2B5EF4-FFF2-40B4-BE49-F238E27FC236}">
                <a16:creationId xmlns:a16="http://schemas.microsoft.com/office/drawing/2014/main" id="{9C296C84-42BF-4440-937F-C2D046BB9254}"/>
              </a:ext>
            </a:extLst>
          </p:cNvPr>
          <p:cNvSpPr/>
          <p:nvPr/>
        </p:nvSpPr>
        <p:spPr>
          <a:xfrm>
            <a:off x="6602626" y="4106946"/>
            <a:ext cx="1828800" cy="122529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300" b="1" dirty="0">
                <a:solidFill>
                  <a:srgbClr val="0070C0"/>
                </a:solidFill>
              </a:rPr>
              <a:t>الصوت</a:t>
            </a:r>
          </a:p>
        </p:txBody>
      </p:sp>
      <p:sp>
        <p:nvSpPr>
          <p:cNvPr id="5" name="معالجة متعاقبة 4">
            <a:extLst>
              <a:ext uri="{FF2B5EF4-FFF2-40B4-BE49-F238E27FC236}">
                <a16:creationId xmlns:a16="http://schemas.microsoft.com/office/drawing/2014/main" id="{B1501DC7-C438-0B45-9134-CCCF98DF828F}"/>
              </a:ext>
            </a:extLst>
          </p:cNvPr>
          <p:cNvSpPr/>
          <p:nvPr/>
        </p:nvSpPr>
        <p:spPr>
          <a:xfrm>
            <a:off x="4038600" y="4106946"/>
            <a:ext cx="1828800" cy="122529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300" b="1" dirty="0">
                <a:solidFill>
                  <a:srgbClr val="0070C0"/>
                </a:solidFill>
              </a:rPr>
              <a:t>التنوع</a:t>
            </a:r>
          </a:p>
        </p:txBody>
      </p:sp>
      <p:sp>
        <p:nvSpPr>
          <p:cNvPr id="7" name="معالجة متعاقبة 6">
            <a:extLst>
              <a:ext uri="{FF2B5EF4-FFF2-40B4-BE49-F238E27FC236}">
                <a16:creationId xmlns:a16="http://schemas.microsoft.com/office/drawing/2014/main" id="{DCAFF4D9-53F8-854A-B31C-2A5F19EDF3CC}"/>
              </a:ext>
            </a:extLst>
          </p:cNvPr>
          <p:cNvSpPr/>
          <p:nvPr/>
        </p:nvSpPr>
        <p:spPr>
          <a:xfrm>
            <a:off x="1395626" y="4106946"/>
            <a:ext cx="1828800" cy="122529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300" b="1" dirty="0">
                <a:solidFill>
                  <a:srgbClr val="0070C0"/>
                </a:solidFill>
              </a:rPr>
              <a:t>الوقفات</a:t>
            </a:r>
          </a:p>
        </p:txBody>
      </p:sp>
      <p:cxnSp>
        <p:nvCxnSpPr>
          <p:cNvPr id="8" name="رابط كسهم مستقيم 7">
            <a:extLst>
              <a:ext uri="{FF2B5EF4-FFF2-40B4-BE49-F238E27FC236}">
                <a16:creationId xmlns:a16="http://schemas.microsoft.com/office/drawing/2014/main" id="{DFBD8639-EE02-614C-B01B-F71981DBE801}"/>
              </a:ext>
            </a:extLst>
          </p:cNvPr>
          <p:cNvCxnSpPr>
            <a:cxnSpLocks/>
          </p:cNvCxnSpPr>
          <p:nvPr/>
        </p:nvCxnSpPr>
        <p:spPr>
          <a:xfrm flipH="1">
            <a:off x="2756587" y="2500870"/>
            <a:ext cx="2438742" cy="15904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رابط كسهم مستقيم 9">
            <a:extLst>
              <a:ext uri="{FF2B5EF4-FFF2-40B4-BE49-F238E27FC236}">
                <a16:creationId xmlns:a16="http://schemas.microsoft.com/office/drawing/2014/main" id="{F10501B9-E53D-C44D-9BB6-10AFC09F5916}"/>
              </a:ext>
            </a:extLst>
          </p:cNvPr>
          <p:cNvCxnSpPr>
            <a:cxnSpLocks/>
          </p:cNvCxnSpPr>
          <p:nvPr/>
        </p:nvCxnSpPr>
        <p:spPr>
          <a:xfrm flipH="1">
            <a:off x="5195330" y="2774446"/>
            <a:ext cx="593122" cy="1332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a:extLst>
              <a:ext uri="{FF2B5EF4-FFF2-40B4-BE49-F238E27FC236}">
                <a16:creationId xmlns:a16="http://schemas.microsoft.com/office/drawing/2014/main" id="{7A4001C2-74F4-1B48-970D-B843CF60B44D}"/>
              </a:ext>
            </a:extLst>
          </p:cNvPr>
          <p:cNvCxnSpPr>
            <a:cxnSpLocks/>
          </p:cNvCxnSpPr>
          <p:nvPr/>
        </p:nvCxnSpPr>
        <p:spPr>
          <a:xfrm>
            <a:off x="6731687" y="2782243"/>
            <a:ext cx="639118" cy="13091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a:extLst>
              <a:ext uri="{FF2B5EF4-FFF2-40B4-BE49-F238E27FC236}">
                <a16:creationId xmlns:a16="http://schemas.microsoft.com/office/drawing/2014/main" id="{1058ECD2-9220-694B-A645-1518E96E6147}"/>
              </a:ext>
            </a:extLst>
          </p:cNvPr>
          <p:cNvCxnSpPr>
            <a:cxnSpLocks/>
          </p:cNvCxnSpPr>
          <p:nvPr/>
        </p:nvCxnSpPr>
        <p:spPr>
          <a:xfrm>
            <a:off x="6996673" y="2500870"/>
            <a:ext cx="2785759" cy="1343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77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9AC5F3D-4384-BD48-9436-065128FB899D}"/>
              </a:ext>
            </a:extLst>
          </p:cNvPr>
          <p:cNvSpPr txBox="1"/>
          <p:nvPr/>
        </p:nvSpPr>
        <p:spPr>
          <a:xfrm>
            <a:off x="3624649" y="1578919"/>
            <a:ext cx="6363729" cy="2092881"/>
          </a:xfrm>
          <a:prstGeom prst="rect">
            <a:avLst/>
          </a:prstGeom>
          <a:noFill/>
        </p:spPr>
        <p:txBody>
          <a:bodyPr wrap="square">
            <a:spAutoFit/>
          </a:bodyPr>
          <a:lstStyle/>
          <a:p>
            <a:pPr algn="just" rtl="1"/>
            <a:endParaRPr lang="ar-SA" b="0" i="0" u="none" strike="noStrike" dirty="0">
              <a:solidFill>
                <a:srgbClr val="505050"/>
              </a:solidFill>
              <a:effectLst/>
              <a:latin typeface="Arial" panose="020B0604020202020204" pitchFamily="34" charset="0"/>
            </a:endParaRPr>
          </a:p>
        </p:txBody>
      </p:sp>
      <p:sp>
        <p:nvSpPr>
          <p:cNvPr id="4" name="عنوان 3">
            <a:extLst>
              <a:ext uri="{FF2B5EF4-FFF2-40B4-BE49-F238E27FC236}">
                <a16:creationId xmlns:a16="http://schemas.microsoft.com/office/drawing/2014/main" id="{E9882900-24D6-E74E-9F33-492252FEFCB0}"/>
              </a:ext>
            </a:extLst>
          </p:cNvPr>
          <p:cNvSpPr>
            <a:spLocks noGrp="1"/>
          </p:cNvSpPr>
          <p:nvPr>
            <p:ph type="title"/>
          </p:nvPr>
        </p:nvSpPr>
        <p:spPr/>
        <p:txBody>
          <a:bodyPr>
            <a:normAutofit fontScale="90000"/>
          </a:bodyPr>
          <a:lstStyle/>
          <a:p>
            <a:br>
              <a:rPr lang="ar-SA" sz="4400" b="1" i="0" u="none" strike="noStrike" dirty="0">
                <a:solidFill>
                  <a:srgbClr val="FF0066"/>
                </a:solidFill>
                <a:effectLst/>
                <a:latin typeface="Arial" panose="020B0604020202020204" pitchFamily="34" charset="0"/>
                <a:cs typeface="times new roman" panose="02020603050405020304" pitchFamily="18" charset="0"/>
              </a:rPr>
            </a:br>
            <a:r>
              <a:rPr lang="ar-SA" sz="4400" b="1" i="0" u="none" strike="noStrike" dirty="0">
                <a:solidFill>
                  <a:srgbClr val="FF0066"/>
                </a:solidFill>
                <a:effectLst/>
                <a:latin typeface="Arial" panose="020B0604020202020204" pitchFamily="34" charset="0"/>
                <a:cs typeface="times new roman" panose="02020603050405020304" pitchFamily="18" charset="0"/>
              </a:rPr>
              <a:t>1- الإعداد:</a:t>
            </a:r>
            <a:endParaRPr lang="ar-SA" dirty="0"/>
          </a:p>
        </p:txBody>
      </p:sp>
      <p:sp>
        <p:nvSpPr>
          <p:cNvPr id="5" name="عنصر نائب للمحتوى 4">
            <a:extLst>
              <a:ext uri="{FF2B5EF4-FFF2-40B4-BE49-F238E27FC236}">
                <a16:creationId xmlns:a16="http://schemas.microsoft.com/office/drawing/2014/main" id="{9BB4A38A-3FEE-CC4B-A1F1-4943B0C1EAFE}"/>
              </a:ext>
            </a:extLst>
          </p:cNvPr>
          <p:cNvSpPr>
            <a:spLocks noGrp="1"/>
          </p:cNvSpPr>
          <p:nvPr>
            <p:ph idx="1"/>
          </p:nvPr>
        </p:nvSpPr>
        <p:spPr/>
        <p:txBody>
          <a:bodyPr>
            <a:normAutofit/>
          </a:bodyPr>
          <a:lstStyle/>
          <a:p>
            <a:pPr algn="just" rtl="1"/>
            <a:endParaRPr lang="ar-SA" b="0" i="0" u="none" strike="noStrike" dirty="0">
              <a:solidFill>
                <a:srgbClr val="505050"/>
              </a:solidFill>
              <a:effectLst/>
              <a:latin typeface="Arial" panose="020B0604020202020204" pitchFamily="34" charset="0"/>
            </a:endParaRPr>
          </a:p>
          <a:p>
            <a:pPr algn="just" rtl="1"/>
            <a:r>
              <a:rPr lang="ar-SA" sz="2400" b="0" i="0" u="none" strike="noStrike" dirty="0">
                <a:solidFill>
                  <a:srgbClr val="505050"/>
                </a:solidFill>
                <a:effectLst/>
                <a:latin typeface="Arial" panose="020B0604020202020204" pitchFamily="34" charset="0"/>
                <a:cs typeface="times new roman" panose="02020603050405020304" pitchFamily="18" charset="0"/>
              </a:rPr>
              <a:t>التجهيز للموضوع المراد بجمع المعلومات، وتصنيفها كالتالي:</a:t>
            </a:r>
            <a:endParaRPr lang="ar-SA" b="0" i="0" u="none" strike="noStrike" dirty="0">
              <a:solidFill>
                <a:srgbClr val="505050"/>
              </a:solidFill>
              <a:effectLst/>
              <a:latin typeface="Arial" panose="020B0604020202020204" pitchFamily="34" charset="0"/>
            </a:endParaRPr>
          </a:p>
          <a:p>
            <a:pPr algn="just" rtl="1"/>
            <a:r>
              <a:rPr lang="ar-SA" sz="2400" b="1" i="0" u="none" strike="noStrike" dirty="0">
                <a:solidFill>
                  <a:srgbClr val="2E75B6"/>
                </a:solidFill>
                <a:effectLst/>
                <a:latin typeface="Arial" panose="020B0604020202020204" pitchFamily="34" charset="0"/>
                <a:cs typeface="times new roman" panose="02020603050405020304" pitchFamily="18" charset="0"/>
              </a:rPr>
              <a:t>المقدمة:</a:t>
            </a:r>
            <a:r>
              <a:rPr lang="ar-SA" sz="2400" b="0" i="0" u="none" strike="noStrike" dirty="0">
                <a:solidFill>
                  <a:srgbClr val="2E75B6"/>
                </a:solidFill>
                <a:effectLst/>
                <a:latin typeface="Arial" panose="020B0604020202020204" pitchFamily="34" charset="0"/>
                <a:cs typeface="times new roman" panose="02020603050405020304" pitchFamily="18" charset="0"/>
              </a:rPr>
              <a:t> </a:t>
            </a:r>
            <a:r>
              <a:rPr lang="ar-SA" sz="2400" b="0" i="0" u="none" strike="noStrike" dirty="0">
                <a:solidFill>
                  <a:srgbClr val="505050"/>
                </a:solidFill>
                <a:effectLst/>
                <a:latin typeface="Arial" panose="020B0604020202020204" pitchFamily="34" charset="0"/>
                <a:cs typeface="times new roman" panose="02020603050405020304" pitchFamily="18" charset="0"/>
              </a:rPr>
              <a:t>تعتبر مفتاح الموضوع ومن خلالها يتم اكتشاف الكلمة وثقافة المُلقية.</a:t>
            </a:r>
            <a:endParaRPr lang="ar-SA" b="0" i="0" u="none" strike="noStrike" dirty="0">
              <a:solidFill>
                <a:srgbClr val="505050"/>
              </a:solidFill>
              <a:effectLst/>
              <a:latin typeface="Arial" panose="020B0604020202020204" pitchFamily="34" charset="0"/>
            </a:endParaRPr>
          </a:p>
          <a:p>
            <a:pPr algn="just" rtl="1"/>
            <a:r>
              <a:rPr lang="ar-SA" sz="2400" b="1" i="0" u="none" strike="noStrike" dirty="0">
                <a:solidFill>
                  <a:srgbClr val="2E75B6"/>
                </a:solidFill>
                <a:effectLst/>
                <a:latin typeface="Arial" panose="020B0604020202020204" pitchFamily="34" charset="0"/>
                <a:cs typeface="times new roman" panose="02020603050405020304" pitchFamily="18" charset="0"/>
              </a:rPr>
              <a:t>الموضوع:</a:t>
            </a:r>
            <a:r>
              <a:rPr lang="ar-SA" sz="2400" b="0" i="0" u="none" strike="noStrike" dirty="0">
                <a:solidFill>
                  <a:srgbClr val="2E75B6"/>
                </a:solidFill>
                <a:effectLst/>
                <a:latin typeface="Arial" panose="020B0604020202020204" pitchFamily="34" charset="0"/>
                <a:cs typeface="times new roman" panose="02020603050405020304" pitchFamily="18" charset="0"/>
              </a:rPr>
              <a:t> </a:t>
            </a:r>
            <a:r>
              <a:rPr lang="ar-SA" sz="2400" b="0" i="0" u="none" strike="noStrike" dirty="0">
                <a:solidFill>
                  <a:srgbClr val="505050"/>
                </a:solidFill>
                <a:effectLst/>
                <a:latin typeface="Arial" panose="020B0604020202020204" pitchFamily="34" charset="0"/>
                <a:cs typeface="times new roman" panose="02020603050405020304" pitchFamily="18" charset="0"/>
              </a:rPr>
              <a:t>وفيه يتم عرض النقاط الرئيسة  بصورة مرتبة.</a:t>
            </a:r>
            <a:endParaRPr lang="ar-SA" b="0" i="0" u="none" strike="noStrike" dirty="0">
              <a:solidFill>
                <a:srgbClr val="505050"/>
              </a:solidFill>
              <a:effectLst/>
              <a:latin typeface="Arial" panose="020B0604020202020204" pitchFamily="34" charset="0"/>
            </a:endParaRPr>
          </a:p>
          <a:p>
            <a:pPr algn="just" rtl="1"/>
            <a:r>
              <a:rPr lang="ar-SA" sz="2400" b="1" i="0" u="none" strike="noStrike" dirty="0">
                <a:solidFill>
                  <a:srgbClr val="2E75B6"/>
                </a:solidFill>
                <a:effectLst/>
                <a:latin typeface="Arial" panose="020B0604020202020204" pitchFamily="34" charset="0"/>
                <a:cs typeface="times new roman" panose="02020603050405020304" pitchFamily="18" charset="0"/>
              </a:rPr>
              <a:t>الخاتمة:</a:t>
            </a:r>
            <a:r>
              <a:rPr lang="ar-SA" sz="2400" b="0" i="0" u="none" strike="noStrike" dirty="0">
                <a:solidFill>
                  <a:srgbClr val="2E75B6"/>
                </a:solidFill>
                <a:effectLst/>
                <a:latin typeface="Arial" panose="020B0604020202020204" pitchFamily="34" charset="0"/>
                <a:cs typeface="times new roman" panose="02020603050405020304" pitchFamily="18" charset="0"/>
              </a:rPr>
              <a:t> </a:t>
            </a:r>
            <a:r>
              <a:rPr lang="ar-SA" sz="2400" b="0" i="0" u="none" strike="noStrike" dirty="0">
                <a:solidFill>
                  <a:srgbClr val="505050"/>
                </a:solidFill>
                <a:effectLst/>
                <a:latin typeface="Arial" panose="020B0604020202020204" pitchFamily="34" charset="0"/>
                <a:cs typeface="times new roman" panose="02020603050405020304" pitchFamily="18" charset="0"/>
              </a:rPr>
              <a:t>ملخص لأهم ما ورد في الموضوع.</a:t>
            </a:r>
            <a:endParaRPr lang="ar-SA" b="0" i="0" u="none" strike="noStrike" dirty="0">
              <a:solidFill>
                <a:srgbClr val="505050"/>
              </a:solidFill>
              <a:effectLst/>
              <a:latin typeface="Arial" panose="020B0604020202020204" pitchFamily="34" charset="0"/>
            </a:endParaRPr>
          </a:p>
          <a:p>
            <a:endParaRPr lang="ar-SA" dirty="0"/>
          </a:p>
        </p:txBody>
      </p:sp>
      <p:pic>
        <p:nvPicPr>
          <p:cNvPr id="6" name="صورة 6">
            <a:extLst>
              <a:ext uri="{FF2B5EF4-FFF2-40B4-BE49-F238E27FC236}">
                <a16:creationId xmlns:a16="http://schemas.microsoft.com/office/drawing/2014/main" id="{6C15FBD4-6360-6A47-8CE9-1D343C8BF7AA}"/>
              </a:ext>
            </a:extLst>
          </p:cNvPr>
          <p:cNvPicPr>
            <a:picLocks noChangeAspect="1"/>
          </p:cNvPicPr>
          <p:nvPr/>
        </p:nvPicPr>
        <p:blipFill>
          <a:blip r:embed="rId2"/>
          <a:stretch>
            <a:fillRect/>
          </a:stretch>
        </p:blipFill>
        <p:spPr>
          <a:xfrm>
            <a:off x="1810265" y="4298969"/>
            <a:ext cx="2814893" cy="1576899"/>
          </a:xfrm>
          <a:prstGeom prst="rect">
            <a:avLst/>
          </a:prstGeom>
        </p:spPr>
      </p:pic>
    </p:spTree>
    <p:extLst>
      <p:ext uri="{BB962C8B-B14F-4D97-AF65-F5344CB8AC3E}">
        <p14:creationId xmlns:p14="http://schemas.microsoft.com/office/powerpoint/2010/main" val="3323179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458B1C-903C-7049-98A6-C4353213A9F6}"/>
              </a:ext>
            </a:extLst>
          </p:cNvPr>
          <p:cNvSpPr>
            <a:spLocks noGrp="1"/>
          </p:cNvSpPr>
          <p:nvPr>
            <p:ph type="title"/>
          </p:nvPr>
        </p:nvSpPr>
        <p:spPr/>
        <p:txBody>
          <a:bodyPr>
            <a:normAutofit/>
          </a:bodyPr>
          <a:lstStyle/>
          <a:p>
            <a:r>
              <a:rPr lang="ar-SA" sz="3600" b="1" i="0" u="none" strike="noStrike" dirty="0">
                <a:solidFill>
                  <a:srgbClr val="FF0066"/>
                </a:solidFill>
                <a:effectLst/>
                <a:latin typeface="Arial" panose="020B0604020202020204" pitchFamily="34" charset="0"/>
                <a:cs typeface="times new roman" panose="02020603050405020304" pitchFamily="18" charset="0"/>
              </a:rPr>
              <a:t>2- الصوت:</a:t>
            </a:r>
            <a:endParaRPr lang="ar-SA" sz="3600" dirty="0"/>
          </a:p>
        </p:txBody>
      </p:sp>
      <p:sp>
        <p:nvSpPr>
          <p:cNvPr id="3" name="عنصر نائب للمحتوى 2">
            <a:extLst>
              <a:ext uri="{FF2B5EF4-FFF2-40B4-BE49-F238E27FC236}">
                <a16:creationId xmlns:a16="http://schemas.microsoft.com/office/drawing/2014/main" id="{4615CFC1-425C-9F48-9227-26DCC9FE21A8}"/>
              </a:ext>
            </a:extLst>
          </p:cNvPr>
          <p:cNvSpPr>
            <a:spLocks noGrp="1"/>
          </p:cNvSpPr>
          <p:nvPr>
            <p:ph idx="1"/>
          </p:nvPr>
        </p:nvSpPr>
        <p:spPr/>
        <p:txBody>
          <a:bodyPr/>
          <a:lstStyle/>
          <a:p>
            <a:r>
              <a:rPr lang="ar-SA" b="0" i="0" u="none" strike="noStrike" dirty="0">
                <a:solidFill>
                  <a:srgbClr val="505050"/>
                </a:solidFill>
                <a:effectLst/>
                <a:latin typeface="times new roman" panose="02020603050405020304" pitchFamily="18" charset="0"/>
              </a:rPr>
              <a:t>لكل منّا صوتٌ يُميزه عن الآخرين وطريقة للحديث خاصة به، فلا تحاولي تقليد أحد، بل تدربي حتى يتحسن صوتك ليكون أكثر تأثيراً وقبولاً لدى الآخرين.</a:t>
            </a:r>
            <a:endParaRPr lang="ar-SA" dirty="0"/>
          </a:p>
        </p:txBody>
      </p:sp>
      <p:pic>
        <p:nvPicPr>
          <p:cNvPr id="4" name="صورة 4">
            <a:extLst>
              <a:ext uri="{FF2B5EF4-FFF2-40B4-BE49-F238E27FC236}">
                <a16:creationId xmlns:a16="http://schemas.microsoft.com/office/drawing/2014/main" id="{B2290ADE-1B8E-3749-89F5-C022BCFC677C}"/>
              </a:ext>
            </a:extLst>
          </p:cNvPr>
          <p:cNvPicPr>
            <a:picLocks noChangeAspect="1"/>
          </p:cNvPicPr>
          <p:nvPr/>
        </p:nvPicPr>
        <p:blipFill>
          <a:blip r:embed="rId2"/>
          <a:stretch>
            <a:fillRect/>
          </a:stretch>
        </p:blipFill>
        <p:spPr>
          <a:xfrm>
            <a:off x="3986436" y="3687851"/>
            <a:ext cx="5109510" cy="2458950"/>
          </a:xfrm>
          <a:prstGeom prst="rect">
            <a:avLst/>
          </a:prstGeom>
        </p:spPr>
      </p:pic>
    </p:spTree>
    <p:extLst>
      <p:ext uri="{BB962C8B-B14F-4D97-AF65-F5344CB8AC3E}">
        <p14:creationId xmlns:p14="http://schemas.microsoft.com/office/powerpoint/2010/main" val="224114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D56C6D-60AE-0443-B98F-C6CB3D5FB938}"/>
              </a:ext>
            </a:extLst>
          </p:cNvPr>
          <p:cNvSpPr>
            <a:spLocks noGrp="1"/>
          </p:cNvSpPr>
          <p:nvPr>
            <p:ph type="title"/>
          </p:nvPr>
        </p:nvSpPr>
        <p:spPr/>
        <p:txBody>
          <a:bodyPr/>
          <a:lstStyle/>
          <a:p>
            <a:r>
              <a:rPr lang="ar-SA" b="1" dirty="0">
                <a:solidFill>
                  <a:srgbClr val="FF0000"/>
                </a:solidFill>
              </a:rPr>
              <a:t>تذكري💡</a:t>
            </a:r>
          </a:p>
        </p:txBody>
      </p:sp>
      <p:sp>
        <p:nvSpPr>
          <p:cNvPr id="3" name="عنصر نائب للمحتوى 2">
            <a:extLst>
              <a:ext uri="{FF2B5EF4-FFF2-40B4-BE49-F238E27FC236}">
                <a16:creationId xmlns:a16="http://schemas.microsoft.com/office/drawing/2014/main" id="{1D49B139-3177-EB4E-A55B-2976439AE271}"/>
              </a:ext>
            </a:extLst>
          </p:cNvPr>
          <p:cNvSpPr>
            <a:spLocks noGrp="1"/>
          </p:cNvSpPr>
          <p:nvPr>
            <p:ph idx="1"/>
          </p:nvPr>
        </p:nvSpPr>
        <p:spPr/>
        <p:txBody>
          <a:bodyPr>
            <a:normAutofit/>
          </a:bodyPr>
          <a:lstStyle/>
          <a:p>
            <a:pPr rtl="1"/>
            <a:r>
              <a:rPr lang="ar-SA" sz="2500" b="1" i="0" u="none" strike="noStrike" dirty="0">
                <a:solidFill>
                  <a:srgbClr val="00B050"/>
                </a:solidFill>
                <a:effectLst/>
                <a:latin typeface="Arial" panose="020B0604020202020204" pitchFamily="34" charset="0"/>
                <a:cs typeface="times new roman" panose="02020603050405020304" pitchFamily="18" charset="0"/>
              </a:rPr>
              <a:t>الإلقاء الجيد لا يعني علو الصوت</a:t>
            </a:r>
            <a:endParaRPr lang="ar-SA" sz="2500" b="1" i="0" u="none" strike="noStrike" dirty="0">
              <a:solidFill>
                <a:srgbClr val="00B050"/>
              </a:solidFill>
              <a:effectLst/>
              <a:latin typeface="Arial" panose="020B0604020202020204" pitchFamily="34" charset="0"/>
            </a:endParaRPr>
          </a:p>
          <a:p>
            <a:pPr rtl="1"/>
            <a:br>
              <a:rPr lang="ar-SA" sz="2500" b="1" dirty="0">
                <a:solidFill>
                  <a:srgbClr val="00B050"/>
                </a:solidFill>
              </a:rPr>
            </a:br>
            <a:r>
              <a:rPr lang="ar-SA" b="1" i="0" u="none" strike="noStrike" dirty="0">
                <a:solidFill>
                  <a:srgbClr val="505050"/>
                </a:solidFill>
                <a:effectLst/>
                <a:latin typeface="Arial" panose="020B0604020202020204" pitchFamily="34" charset="0"/>
                <a:cs typeface="times new roman" panose="02020603050405020304" pitchFamily="18" charset="0"/>
              </a:rPr>
              <a:t>قال الله تعالي: </a:t>
            </a:r>
            <a:r>
              <a:rPr lang="ar-SA" b="1" i="0" u="none" strike="noStrike" dirty="0">
                <a:solidFill>
                  <a:srgbClr val="0070C0"/>
                </a:solidFill>
                <a:effectLst/>
                <a:latin typeface="Arial" panose="020B0604020202020204" pitchFamily="34" charset="0"/>
                <a:cs typeface="traditional arabic" panose="020F0502020204030204" pitchFamily="34" charset="0"/>
              </a:rPr>
              <a:t>﴿وَاقْصِدْ فِي مَشْيِكَ وَاغْضُضْ مِن صَوْتِكَ إِنَّ أَنكَرَ الْأَصْوَاتِ لَصَوْتُ الْحَمِيرِ (19)﴾</a:t>
            </a:r>
            <a:r>
              <a:rPr lang="ar-SA" b="1" dirty="0">
                <a:solidFill>
                  <a:srgbClr val="505050"/>
                </a:solidFill>
                <a:latin typeface="Arial" panose="020B0604020202020204" pitchFamily="34" charset="0"/>
                <a:cs typeface="traditional arabic" panose="020F0502020204030204" pitchFamily="34" charset="0"/>
              </a:rPr>
              <a:t>.</a:t>
            </a:r>
            <a:r>
              <a:rPr lang="ar-SA" sz="2400" b="1" i="0" u="none" strike="noStrike" dirty="0">
                <a:solidFill>
                  <a:schemeClr val="accent4"/>
                </a:solidFill>
                <a:effectLst/>
                <a:latin typeface="Arial" panose="020B0604020202020204" pitchFamily="34" charset="0"/>
                <a:cs typeface="traditional arabic" panose="020F0502020204030204" pitchFamily="34" charset="0"/>
              </a:rPr>
              <a:t> </a:t>
            </a:r>
            <a:r>
              <a:rPr lang="ar-SA" sz="1700" b="1" dirty="0">
                <a:solidFill>
                  <a:schemeClr val="accent4"/>
                </a:solidFill>
                <a:latin typeface="Arial" panose="020B0604020202020204" pitchFamily="34" charset="0"/>
                <a:cs typeface="traditional arabic" panose="020F0502020204030204" pitchFamily="34" charset="0"/>
              </a:rPr>
              <a:t>سورة لقمان.</a:t>
            </a:r>
            <a:endParaRPr lang="ar-SA" b="1" dirty="0">
              <a:solidFill>
                <a:srgbClr val="505050"/>
              </a:solidFill>
              <a:latin typeface="Arial" panose="020B0604020202020204" pitchFamily="34" charset="0"/>
              <a:cs typeface="traditional arabic" panose="020F0502020204030204" pitchFamily="34" charset="0"/>
            </a:endParaRPr>
          </a:p>
        </p:txBody>
      </p:sp>
    </p:spTree>
    <p:extLst>
      <p:ext uri="{BB962C8B-B14F-4D97-AF65-F5344CB8AC3E}">
        <p14:creationId xmlns:p14="http://schemas.microsoft.com/office/powerpoint/2010/main" val="160698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55B3C0-8CBB-254C-B596-D53F4DA88195}"/>
              </a:ext>
            </a:extLst>
          </p:cNvPr>
          <p:cNvSpPr>
            <a:spLocks noGrp="1"/>
          </p:cNvSpPr>
          <p:nvPr>
            <p:ph type="title"/>
          </p:nvPr>
        </p:nvSpPr>
        <p:spPr/>
        <p:txBody>
          <a:bodyPr>
            <a:normAutofit/>
          </a:bodyPr>
          <a:lstStyle/>
          <a:p>
            <a:r>
              <a:rPr lang="ar-SA" sz="3500" b="1" i="0" u="none" strike="noStrike" dirty="0">
                <a:solidFill>
                  <a:srgbClr val="FF0066"/>
                </a:solidFill>
                <a:effectLst/>
                <a:latin typeface="Arial" panose="020B0604020202020204" pitchFamily="34" charset="0"/>
                <a:cs typeface="times new roman" panose="02020603050405020304" pitchFamily="18" charset="0"/>
              </a:rPr>
              <a:t>3- التنوع:</a:t>
            </a:r>
            <a:endParaRPr lang="ar-SA" sz="3500" b="1" dirty="0">
              <a:solidFill>
                <a:srgbClr val="C00000"/>
              </a:solidFill>
            </a:endParaRPr>
          </a:p>
        </p:txBody>
      </p:sp>
      <p:sp>
        <p:nvSpPr>
          <p:cNvPr id="3" name="عنصر نائب للمحتوى 2">
            <a:extLst>
              <a:ext uri="{FF2B5EF4-FFF2-40B4-BE49-F238E27FC236}">
                <a16:creationId xmlns:a16="http://schemas.microsoft.com/office/drawing/2014/main" id="{B775547E-5CD2-6042-8406-BCEEB980500C}"/>
              </a:ext>
            </a:extLst>
          </p:cNvPr>
          <p:cNvSpPr>
            <a:spLocks noGrp="1"/>
          </p:cNvSpPr>
          <p:nvPr>
            <p:ph idx="1"/>
          </p:nvPr>
        </p:nvSpPr>
        <p:spPr/>
        <p:txBody>
          <a:bodyPr/>
          <a:lstStyle/>
          <a:p>
            <a:r>
              <a:rPr lang="ar-SA" b="1" i="0" u="none" strike="noStrike" dirty="0">
                <a:solidFill>
                  <a:srgbClr val="505050"/>
                </a:solidFill>
                <a:effectLst/>
                <a:latin typeface="times new roman" panose="02020603050405020304" pitchFamily="18" charset="0"/>
              </a:rPr>
              <a:t>يحسن أثناء الإلقاء الجمع بين الجدية والفكاهة واللغة الدارجة حسب الموقف.</a:t>
            </a:r>
            <a:endParaRPr lang="ar-SA" b="1" dirty="0"/>
          </a:p>
        </p:txBody>
      </p:sp>
      <p:pic>
        <p:nvPicPr>
          <p:cNvPr id="4" name="صورة 4">
            <a:extLst>
              <a:ext uri="{FF2B5EF4-FFF2-40B4-BE49-F238E27FC236}">
                <a16:creationId xmlns:a16="http://schemas.microsoft.com/office/drawing/2014/main" id="{0B2BFEB4-9F56-AA43-9EC7-AA2DA8BE5448}"/>
              </a:ext>
            </a:extLst>
          </p:cNvPr>
          <p:cNvPicPr>
            <a:picLocks noChangeAspect="1"/>
          </p:cNvPicPr>
          <p:nvPr/>
        </p:nvPicPr>
        <p:blipFill>
          <a:blip r:embed="rId2"/>
          <a:stretch>
            <a:fillRect/>
          </a:stretch>
        </p:blipFill>
        <p:spPr>
          <a:xfrm>
            <a:off x="4381498" y="3956971"/>
            <a:ext cx="3429001" cy="1902882"/>
          </a:xfrm>
          <a:prstGeom prst="rect">
            <a:avLst/>
          </a:prstGeom>
        </p:spPr>
      </p:pic>
    </p:spTree>
    <p:extLst>
      <p:ext uri="{BB962C8B-B14F-4D97-AF65-F5344CB8AC3E}">
        <p14:creationId xmlns:p14="http://schemas.microsoft.com/office/powerpoint/2010/main" val="4293447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6FD401EA-1E08-1E4A-99B7-771558E2A5CC}"/>
              </a:ext>
            </a:extLst>
          </p:cNvPr>
          <p:cNvPicPr>
            <a:picLocks noChangeAspect="1"/>
          </p:cNvPicPr>
          <p:nvPr/>
        </p:nvPicPr>
        <p:blipFill>
          <a:blip r:embed="rId2"/>
          <a:stretch>
            <a:fillRect/>
          </a:stretch>
        </p:blipFill>
        <p:spPr>
          <a:xfrm>
            <a:off x="1886527" y="1705270"/>
            <a:ext cx="8418945" cy="3447459"/>
          </a:xfrm>
          <a:prstGeom prst="rect">
            <a:avLst/>
          </a:prstGeom>
        </p:spPr>
      </p:pic>
    </p:spTree>
    <p:extLst>
      <p:ext uri="{BB962C8B-B14F-4D97-AF65-F5344CB8AC3E}">
        <p14:creationId xmlns:p14="http://schemas.microsoft.com/office/powerpoint/2010/main" val="194014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22EDB2D-D355-2A4E-A7C7-463B9419E882}"/>
              </a:ext>
            </a:extLst>
          </p:cNvPr>
          <p:cNvSpPr>
            <a:spLocks noGrp="1"/>
          </p:cNvSpPr>
          <p:nvPr>
            <p:ph type="title"/>
          </p:nvPr>
        </p:nvSpPr>
        <p:spPr/>
        <p:txBody>
          <a:bodyPr>
            <a:normAutofit/>
          </a:bodyPr>
          <a:lstStyle/>
          <a:p>
            <a:r>
              <a:rPr lang="ar-SA" sz="3000" b="1" i="0" u="none" strike="noStrike" dirty="0">
                <a:solidFill>
                  <a:srgbClr val="FF0066"/>
                </a:solidFill>
                <a:effectLst/>
                <a:latin typeface="Arial" panose="020B0604020202020204" pitchFamily="34" charset="0"/>
                <a:cs typeface="times new roman" panose="02020603050405020304" pitchFamily="18" charset="0"/>
              </a:rPr>
              <a:t>4- الوقفات:</a:t>
            </a:r>
            <a:endParaRPr lang="ar-SA" sz="3000" dirty="0"/>
          </a:p>
        </p:txBody>
      </p:sp>
      <p:sp>
        <p:nvSpPr>
          <p:cNvPr id="3" name="عنصر نائب للمحتوى 2">
            <a:extLst>
              <a:ext uri="{FF2B5EF4-FFF2-40B4-BE49-F238E27FC236}">
                <a16:creationId xmlns:a16="http://schemas.microsoft.com/office/drawing/2014/main" id="{9EE89D75-585E-A049-8D31-BE31A5629402}"/>
              </a:ext>
            </a:extLst>
          </p:cNvPr>
          <p:cNvSpPr>
            <a:spLocks noGrp="1"/>
          </p:cNvSpPr>
          <p:nvPr>
            <p:ph idx="1"/>
          </p:nvPr>
        </p:nvSpPr>
        <p:spPr/>
        <p:txBody>
          <a:bodyPr/>
          <a:lstStyle/>
          <a:p>
            <a:r>
              <a:rPr lang="ar-SA" b="0" i="0" u="none" strike="noStrike" dirty="0">
                <a:solidFill>
                  <a:srgbClr val="505050"/>
                </a:solidFill>
                <a:effectLst/>
                <a:latin typeface="times new roman" panose="02020603050405020304" pitchFamily="18" charset="0"/>
              </a:rPr>
              <a:t>لا بُد للمُلقية مراعاة التوقف في الحديث عند مواضع مناسبة؛ لتهيئ ذهن السامع وتُحافظ على ترابط الأفكار، وهناك وقفات يجدر بك الاهتمام بها، مثل:</a:t>
            </a:r>
            <a:endParaRPr lang="ar-SA" dirty="0"/>
          </a:p>
        </p:txBody>
      </p:sp>
      <p:pic>
        <p:nvPicPr>
          <p:cNvPr id="4" name="صورة 4">
            <a:extLst>
              <a:ext uri="{FF2B5EF4-FFF2-40B4-BE49-F238E27FC236}">
                <a16:creationId xmlns:a16="http://schemas.microsoft.com/office/drawing/2014/main" id="{F30BD692-C174-6E46-9E7B-7902BD4800D8}"/>
              </a:ext>
            </a:extLst>
          </p:cNvPr>
          <p:cNvPicPr>
            <a:picLocks noChangeAspect="1"/>
          </p:cNvPicPr>
          <p:nvPr/>
        </p:nvPicPr>
        <p:blipFill>
          <a:blip r:embed="rId2"/>
          <a:stretch>
            <a:fillRect/>
          </a:stretch>
        </p:blipFill>
        <p:spPr>
          <a:xfrm>
            <a:off x="4359190" y="3388052"/>
            <a:ext cx="4129952" cy="2758749"/>
          </a:xfrm>
          <a:prstGeom prst="rect">
            <a:avLst/>
          </a:prstGeom>
        </p:spPr>
      </p:pic>
    </p:spTree>
    <p:extLst>
      <p:ext uri="{BB962C8B-B14F-4D97-AF65-F5344CB8AC3E}">
        <p14:creationId xmlns:p14="http://schemas.microsoft.com/office/powerpoint/2010/main" val="80455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4B4128-8A99-A340-BA78-87E489222E0A}"/>
              </a:ext>
            </a:extLst>
          </p:cNvPr>
          <p:cNvSpPr>
            <a:spLocks noGrp="1"/>
          </p:cNvSpPr>
          <p:nvPr>
            <p:ph type="title"/>
          </p:nvPr>
        </p:nvSpPr>
        <p:spPr/>
        <p:txBody>
          <a:bodyPr/>
          <a:lstStyle/>
          <a:p>
            <a:r>
              <a:rPr lang="ar-SA">
                <a:solidFill>
                  <a:srgbClr val="FF0000"/>
                </a:solidFill>
              </a:rPr>
              <a:t>اهداف الدرس:</a:t>
            </a:r>
            <a:endParaRPr lang="ar-SA" dirty="0">
              <a:solidFill>
                <a:srgbClr val="FF0000"/>
              </a:solidFill>
            </a:endParaRPr>
          </a:p>
        </p:txBody>
      </p:sp>
      <p:sp>
        <p:nvSpPr>
          <p:cNvPr id="3" name="عنصر نائب للمحتوى 2">
            <a:extLst>
              <a:ext uri="{FF2B5EF4-FFF2-40B4-BE49-F238E27FC236}">
                <a16:creationId xmlns:a16="http://schemas.microsoft.com/office/drawing/2014/main" id="{C8D32385-F654-F544-87E8-4F7DC992D9AD}"/>
              </a:ext>
            </a:extLst>
          </p:cNvPr>
          <p:cNvSpPr>
            <a:spLocks noGrp="1"/>
          </p:cNvSpPr>
          <p:nvPr>
            <p:ph idx="1"/>
          </p:nvPr>
        </p:nvSpPr>
        <p:spPr/>
        <p:txBody>
          <a:bodyPr>
            <a:normAutofit fontScale="92500" lnSpcReduction="10000"/>
          </a:bodyPr>
          <a:lstStyle/>
          <a:p>
            <a:pPr algn="r"/>
            <a:r>
              <a:rPr lang="ar-SA" sz="2400"/>
              <a:t>يتوقع من الطالبة في نهاية الدرس أن:</a:t>
            </a:r>
          </a:p>
          <a:p>
            <a:pPr marL="342900" indent="-342900" algn="r">
              <a:buFont typeface="Arial" panose="020B0604020202020204" pitchFamily="34" charset="0"/>
              <a:buChar char="•"/>
            </a:pPr>
            <a:r>
              <a:rPr lang="ar-SA" sz="2400">
                <a:solidFill>
                  <a:srgbClr val="0070C0"/>
                </a:solidFill>
                <a:latin typeface=".SFUI-Regular"/>
              </a:rPr>
              <a:t>تصف الطالبة الإلقاء.</a:t>
            </a:r>
          </a:p>
          <a:p>
            <a:pPr marL="342900" indent="-342900" algn="r">
              <a:buFont typeface="Arial" panose="020B0604020202020204" pitchFamily="34" charset="0"/>
              <a:buChar char="•"/>
            </a:pPr>
            <a:r>
              <a:rPr lang="ar-SA" sz="2400" b="0" i="0">
                <a:solidFill>
                  <a:srgbClr val="0070C0"/>
                </a:solidFill>
                <a:effectLst/>
                <a:latin typeface=".SFUI-Regular"/>
              </a:rPr>
              <a:t>تعدد الطالبة أنواع الإلقاء.</a:t>
            </a:r>
          </a:p>
          <a:p>
            <a:pPr marL="342900" indent="-342900" algn="r">
              <a:buFont typeface="Arial" panose="020B0604020202020204" pitchFamily="34" charset="0"/>
              <a:buChar char="•"/>
            </a:pPr>
            <a:r>
              <a:rPr lang="ar-SA" sz="2400" b="0" i="0">
                <a:solidFill>
                  <a:srgbClr val="0070C0"/>
                </a:solidFill>
                <a:effectLst/>
                <a:latin typeface=".SFUI-Regular"/>
              </a:rPr>
              <a:t>تلخص الطالبة متطلبات الإلقاء الجيد.</a:t>
            </a:r>
          </a:p>
          <a:p>
            <a:pPr marL="342900" indent="-342900" algn="r">
              <a:buFont typeface="Arial" panose="020B0604020202020204" pitchFamily="34" charset="0"/>
              <a:buChar char="•"/>
            </a:pPr>
            <a:r>
              <a:rPr lang="ar-SA" sz="2400" b="0" i="0">
                <a:solidFill>
                  <a:srgbClr val="0070C0"/>
                </a:solidFill>
                <a:effectLst/>
                <a:latin typeface=".SFUI-Regular"/>
              </a:rPr>
              <a:t>تقارن بين أنواع الحوار.</a:t>
            </a:r>
          </a:p>
          <a:p>
            <a:pPr marL="342900" indent="-342900" algn="r">
              <a:buFont typeface="Arial" panose="020B0604020202020204" pitchFamily="34" charset="0"/>
              <a:buChar char="•"/>
            </a:pPr>
            <a:r>
              <a:rPr lang="ar-SA" sz="2400" b="0" i="0">
                <a:solidFill>
                  <a:srgbClr val="0070C0"/>
                </a:solidFill>
                <a:effectLst/>
                <a:latin typeface=".SFUI-Regular"/>
              </a:rPr>
              <a:t>تستنبط الطالبة آداب الحوار.</a:t>
            </a:r>
          </a:p>
          <a:p>
            <a:pPr rtl="1"/>
            <a:r>
              <a:rPr lang="ar-SA" sz="2400" b="0" i="0">
                <a:solidFill>
                  <a:srgbClr val="0070C0"/>
                </a:solidFill>
                <a:effectLst/>
                <a:latin typeface=".SFUI-Regular"/>
              </a:rPr>
              <a:t>‏</a:t>
            </a:r>
            <a:endParaRPr lang="ar-SA" sz="2400">
              <a:solidFill>
                <a:srgbClr val="0070C0"/>
              </a:solidFill>
              <a:effectLst/>
              <a:latin typeface=".AppleArabicFont"/>
            </a:endParaRPr>
          </a:p>
          <a:p>
            <a:endParaRPr lang="ar-SA" dirty="0"/>
          </a:p>
        </p:txBody>
      </p:sp>
      <p:pic>
        <p:nvPicPr>
          <p:cNvPr id="4" name="صورة 4">
            <a:extLst>
              <a:ext uri="{FF2B5EF4-FFF2-40B4-BE49-F238E27FC236}">
                <a16:creationId xmlns:a16="http://schemas.microsoft.com/office/drawing/2014/main" id="{C570CD74-7C0D-6945-B9EC-AD8AD1F8E0DC}"/>
              </a:ext>
            </a:extLst>
          </p:cNvPr>
          <p:cNvPicPr>
            <a:picLocks noChangeAspect="1"/>
          </p:cNvPicPr>
          <p:nvPr/>
        </p:nvPicPr>
        <p:blipFill>
          <a:blip r:embed="rId2"/>
          <a:stretch>
            <a:fillRect/>
          </a:stretch>
        </p:blipFill>
        <p:spPr>
          <a:xfrm>
            <a:off x="2099265" y="3429000"/>
            <a:ext cx="3699465" cy="1930401"/>
          </a:xfrm>
          <a:prstGeom prst="rect">
            <a:avLst/>
          </a:prstGeom>
        </p:spPr>
      </p:pic>
    </p:spTree>
    <p:extLst>
      <p:ext uri="{BB962C8B-B14F-4D97-AF65-F5344CB8AC3E}">
        <p14:creationId xmlns:p14="http://schemas.microsoft.com/office/powerpoint/2010/main" val="2944666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 name="Group 22">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4" name="Picture 23">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7" name="Picture 26">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9" name="Straight Connector 28">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30">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51" name="Rectangle 32">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4">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18" name="مربع نص 17">
            <a:extLst>
              <a:ext uri="{FF2B5EF4-FFF2-40B4-BE49-F238E27FC236}">
                <a16:creationId xmlns:a16="http://schemas.microsoft.com/office/drawing/2014/main" id="{CC9E4B9D-AC3D-2B4B-A15C-EAD05851AC60}"/>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ar-SA" sz="4400" dirty="0">
                <a:ln w="3175" cmpd="sng">
                  <a:noFill/>
                </a:ln>
                <a:solidFill>
                  <a:srgbClr val="262626"/>
                </a:solidFill>
                <a:latin typeface="+mj-lt"/>
                <a:ea typeface="+mj-ea"/>
                <a:cs typeface="+mj-cs"/>
              </a:rPr>
              <a:t>من وجهة نظرك اذكري متطلبات أخرى للإلقاء الجيد.🤔</a:t>
            </a:r>
            <a:endParaRPr lang="en-US" sz="4400" dirty="0">
              <a:ln w="3175" cmpd="sng">
                <a:noFill/>
              </a:ln>
              <a:solidFill>
                <a:srgbClr val="262626"/>
              </a:solidFill>
              <a:latin typeface="+mj-lt"/>
              <a:ea typeface="+mj-ea"/>
              <a:cs typeface="+mj-cs"/>
            </a:endParaRPr>
          </a:p>
        </p:txBody>
      </p:sp>
      <p:sp useBgFill="1">
        <p:nvSpPr>
          <p:cNvPr id="53" name="Rectangle 36">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صورة 6">
            <a:extLst>
              <a:ext uri="{FF2B5EF4-FFF2-40B4-BE49-F238E27FC236}">
                <a16:creationId xmlns:a16="http://schemas.microsoft.com/office/drawing/2014/main" id="{445D5EDF-6CE5-1243-AD6F-001672AF90D3}"/>
              </a:ext>
            </a:extLst>
          </p:cNvPr>
          <p:cNvPicPr>
            <a:picLocks noChangeAspect="1"/>
          </p:cNvPicPr>
          <p:nvPr/>
        </p:nvPicPr>
        <p:blipFill>
          <a:blip r:embed="rId5"/>
          <a:stretch>
            <a:fillRect/>
          </a:stretch>
        </p:blipFill>
        <p:spPr>
          <a:xfrm>
            <a:off x="5435910" y="888035"/>
            <a:ext cx="6098041" cy="5030883"/>
          </a:xfrm>
          <a:prstGeom prst="rect">
            <a:avLst/>
          </a:prstGeom>
        </p:spPr>
      </p:pic>
    </p:spTree>
    <p:extLst>
      <p:ext uri="{BB962C8B-B14F-4D97-AF65-F5344CB8AC3E}">
        <p14:creationId xmlns:p14="http://schemas.microsoft.com/office/powerpoint/2010/main" val="3585219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997BA5-6AC5-724A-AEAC-4B2A674F440D}"/>
              </a:ext>
            </a:extLst>
          </p:cNvPr>
          <p:cNvSpPr>
            <a:spLocks noGrp="1"/>
          </p:cNvSpPr>
          <p:nvPr>
            <p:ph type="title"/>
          </p:nvPr>
        </p:nvSpPr>
        <p:spPr/>
        <p:txBody>
          <a:bodyPr/>
          <a:lstStyle/>
          <a:p>
            <a:r>
              <a:rPr lang="ar-SA" b="1" dirty="0">
                <a:solidFill>
                  <a:srgbClr val="FF0000"/>
                </a:solidFill>
              </a:rPr>
              <a:t>الحوار..</a:t>
            </a:r>
          </a:p>
        </p:txBody>
      </p:sp>
      <p:sp>
        <p:nvSpPr>
          <p:cNvPr id="3" name="عنصر نائب للمحتوى 2">
            <a:extLst>
              <a:ext uri="{FF2B5EF4-FFF2-40B4-BE49-F238E27FC236}">
                <a16:creationId xmlns:a16="http://schemas.microsoft.com/office/drawing/2014/main" id="{6F4718EE-3C98-C049-BAFD-ECEC774F2E3F}"/>
              </a:ext>
            </a:extLst>
          </p:cNvPr>
          <p:cNvSpPr>
            <a:spLocks noGrp="1"/>
          </p:cNvSpPr>
          <p:nvPr>
            <p:ph idx="1"/>
          </p:nvPr>
        </p:nvSpPr>
        <p:spPr/>
        <p:txBody>
          <a:bodyPr/>
          <a:lstStyle/>
          <a:p>
            <a:r>
              <a:rPr lang="ar-SA" b="1" dirty="0"/>
              <a:t>باستراتيجية العين المبصرة ،تأملي الصورة واستنتجي منها مفهوم الحوار.</a:t>
            </a:r>
          </a:p>
        </p:txBody>
      </p:sp>
      <p:pic>
        <p:nvPicPr>
          <p:cNvPr id="5" name="صورة 5">
            <a:extLst>
              <a:ext uri="{FF2B5EF4-FFF2-40B4-BE49-F238E27FC236}">
                <a16:creationId xmlns:a16="http://schemas.microsoft.com/office/drawing/2014/main" id="{3252C531-5FB3-3140-9147-090E7BCDAFCE}"/>
              </a:ext>
            </a:extLst>
          </p:cNvPr>
          <p:cNvPicPr>
            <a:picLocks noChangeAspect="1"/>
          </p:cNvPicPr>
          <p:nvPr/>
        </p:nvPicPr>
        <p:blipFill>
          <a:blip r:embed="rId2"/>
          <a:stretch>
            <a:fillRect/>
          </a:stretch>
        </p:blipFill>
        <p:spPr>
          <a:xfrm>
            <a:off x="6755676" y="3429000"/>
            <a:ext cx="4140921" cy="1960035"/>
          </a:xfrm>
          <a:prstGeom prst="rect">
            <a:avLst/>
          </a:prstGeom>
        </p:spPr>
      </p:pic>
      <p:pic>
        <p:nvPicPr>
          <p:cNvPr id="6" name="صورة 6">
            <a:extLst>
              <a:ext uri="{FF2B5EF4-FFF2-40B4-BE49-F238E27FC236}">
                <a16:creationId xmlns:a16="http://schemas.microsoft.com/office/drawing/2014/main" id="{BB0C4FE3-D4E1-D94D-9928-F4E03956224F}"/>
              </a:ext>
            </a:extLst>
          </p:cNvPr>
          <p:cNvPicPr>
            <a:picLocks noChangeAspect="1"/>
          </p:cNvPicPr>
          <p:nvPr/>
        </p:nvPicPr>
        <p:blipFill>
          <a:blip r:embed="rId3"/>
          <a:stretch>
            <a:fillRect/>
          </a:stretch>
        </p:blipFill>
        <p:spPr>
          <a:xfrm>
            <a:off x="1971132" y="3136661"/>
            <a:ext cx="4108814" cy="2739207"/>
          </a:xfrm>
          <a:prstGeom prst="rect">
            <a:avLst/>
          </a:prstGeom>
        </p:spPr>
      </p:pic>
    </p:spTree>
    <p:extLst>
      <p:ext uri="{BB962C8B-B14F-4D97-AF65-F5344CB8AC3E}">
        <p14:creationId xmlns:p14="http://schemas.microsoft.com/office/powerpoint/2010/main" val="1227459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75932A-6086-F141-BB3B-3C9AEF2F791E}"/>
              </a:ext>
            </a:extLst>
          </p:cNvPr>
          <p:cNvSpPr>
            <a:spLocks noGrp="1"/>
          </p:cNvSpPr>
          <p:nvPr>
            <p:ph type="title"/>
          </p:nvPr>
        </p:nvSpPr>
        <p:spPr/>
        <p:txBody>
          <a:bodyPr/>
          <a:lstStyle/>
          <a:p>
            <a:r>
              <a:rPr lang="ar-SA" dirty="0">
                <a:solidFill>
                  <a:srgbClr val="0070C0"/>
                </a:solidFill>
              </a:rPr>
              <a:t>إذن الحوار هو:</a:t>
            </a:r>
          </a:p>
        </p:txBody>
      </p:sp>
      <p:sp>
        <p:nvSpPr>
          <p:cNvPr id="3" name="عنصر نائب للمحتوى 2">
            <a:extLst>
              <a:ext uri="{FF2B5EF4-FFF2-40B4-BE49-F238E27FC236}">
                <a16:creationId xmlns:a16="http://schemas.microsoft.com/office/drawing/2014/main" id="{405C59E9-72BC-704D-AEA1-09D3F07CFEAE}"/>
              </a:ext>
            </a:extLst>
          </p:cNvPr>
          <p:cNvSpPr>
            <a:spLocks noGrp="1"/>
          </p:cNvSpPr>
          <p:nvPr>
            <p:ph idx="1"/>
          </p:nvPr>
        </p:nvSpPr>
        <p:spPr/>
        <p:txBody>
          <a:bodyPr>
            <a:normAutofit/>
          </a:bodyPr>
          <a:lstStyle/>
          <a:p>
            <a:r>
              <a:rPr lang="ar-SA" sz="2600" b="1" dirty="0"/>
              <a:t>تداول الكلام بين طرفين أو أكثر، على أن لايستأثر أحدهما به دون الآخر.</a:t>
            </a:r>
          </a:p>
          <a:p>
            <a:r>
              <a:rPr lang="ar-SA" sz="2300" b="1" dirty="0">
                <a:solidFill>
                  <a:srgbClr val="FF0000"/>
                </a:solidFill>
              </a:rPr>
              <a:t>يجب أن لايكون في الحوار تعصباً لرأي وتعنتاً لفكرة ، إنما بحث عن الصواب ، فقد يرجع أحد الطرفين عن رأيه بعد حوار الطرف الآخر قناعة منه بصواب فكرته.</a:t>
            </a:r>
          </a:p>
          <a:p>
            <a:r>
              <a:rPr lang="ar-SA" sz="2300" b="1" dirty="0">
                <a:solidFill>
                  <a:srgbClr val="00B050"/>
                </a:solidFill>
              </a:rPr>
              <a:t>وقد ورد لفظ الحوار في القرآن الكريم</a:t>
            </a:r>
          </a:p>
          <a:p>
            <a:r>
              <a:rPr lang="ar-SA" sz="2300" b="1" dirty="0">
                <a:solidFill>
                  <a:srgbClr val="00B050"/>
                </a:solidFill>
              </a:rPr>
              <a:t> في أكثر من موضع، فقال تعالى:</a:t>
            </a:r>
          </a:p>
          <a:p>
            <a:endParaRPr lang="ar-SA" sz="2300" b="1" dirty="0">
              <a:solidFill>
                <a:srgbClr val="00B050"/>
              </a:solidFill>
            </a:endParaRPr>
          </a:p>
        </p:txBody>
      </p:sp>
      <p:pic>
        <p:nvPicPr>
          <p:cNvPr id="6" name="صورة 6">
            <a:extLst>
              <a:ext uri="{FF2B5EF4-FFF2-40B4-BE49-F238E27FC236}">
                <a16:creationId xmlns:a16="http://schemas.microsoft.com/office/drawing/2014/main" id="{38A83BBA-9604-9043-92DF-8F1FC73B1303}"/>
              </a:ext>
            </a:extLst>
          </p:cNvPr>
          <p:cNvPicPr>
            <a:picLocks noChangeAspect="1"/>
          </p:cNvPicPr>
          <p:nvPr/>
        </p:nvPicPr>
        <p:blipFill>
          <a:blip r:embed="rId2"/>
          <a:stretch>
            <a:fillRect/>
          </a:stretch>
        </p:blipFill>
        <p:spPr>
          <a:xfrm>
            <a:off x="2747747" y="4118919"/>
            <a:ext cx="3847195" cy="2027881"/>
          </a:xfrm>
          <a:prstGeom prst="rect">
            <a:avLst/>
          </a:prstGeom>
        </p:spPr>
      </p:pic>
    </p:spTree>
    <p:extLst>
      <p:ext uri="{BB962C8B-B14F-4D97-AF65-F5344CB8AC3E}">
        <p14:creationId xmlns:p14="http://schemas.microsoft.com/office/powerpoint/2010/main" val="2739388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C863EB-E665-BF48-B9AB-E9DBD8486C96}"/>
              </a:ext>
            </a:extLst>
          </p:cNvPr>
          <p:cNvSpPr>
            <a:spLocks noGrp="1"/>
          </p:cNvSpPr>
          <p:nvPr>
            <p:ph type="title"/>
          </p:nvPr>
        </p:nvSpPr>
        <p:spPr/>
        <p:txBody>
          <a:bodyPr/>
          <a:lstStyle/>
          <a:p>
            <a:r>
              <a:rPr lang="ar-SA" dirty="0">
                <a:solidFill>
                  <a:srgbClr val="7030A0"/>
                </a:solidFill>
              </a:rPr>
              <a:t>وقد ورد ايضاً في سورة الكهف ، هل تعرفين الآيه؟</a:t>
            </a:r>
          </a:p>
        </p:txBody>
      </p:sp>
      <p:pic>
        <p:nvPicPr>
          <p:cNvPr id="4" name="صورة 4">
            <a:extLst>
              <a:ext uri="{FF2B5EF4-FFF2-40B4-BE49-F238E27FC236}">
                <a16:creationId xmlns:a16="http://schemas.microsoft.com/office/drawing/2014/main" id="{6C7BD560-21DF-4E4C-B618-5A5BD7EDAE48}"/>
              </a:ext>
            </a:extLst>
          </p:cNvPr>
          <p:cNvPicPr>
            <a:picLocks noChangeAspect="1"/>
          </p:cNvPicPr>
          <p:nvPr/>
        </p:nvPicPr>
        <p:blipFill>
          <a:blip r:embed="rId2"/>
          <a:stretch>
            <a:fillRect/>
          </a:stretch>
        </p:blipFill>
        <p:spPr>
          <a:xfrm>
            <a:off x="4678659" y="2907981"/>
            <a:ext cx="2834682" cy="2834682"/>
          </a:xfrm>
          <a:prstGeom prst="rect">
            <a:avLst/>
          </a:prstGeom>
        </p:spPr>
      </p:pic>
    </p:spTree>
    <p:extLst>
      <p:ext uri="{BB962C8B-B14F-4D97-AF65-F5344CB8AC3E}">
        <p14:creationId xmlns:p14="http://schemas.microsoft.com/office/powerpoint/2010/main" val="220615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4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3">
            <a:extLst>
              <a:ext uri="{FF2B5EF4-FFF2-40B4-BE49-F238E27FC236}">
                <a16:creationId xmlns:a16="http://schemas.microsoft.com/office/drawing/2014/main" id="{EF72D045-34E9-7F43-8A63-D58B1C410D68}"/>
              </a:ext>
            </a:extLst>
          </p:cNvPr>
          <p:cNvPicPr>
            <a:picLocks noChangeAspect="1"/>
          </p:cNvPicPr>
          <p:nvPr/>
        </p:nvPicPr>
        <p:blipFill>
          <a:blip r:embed="rId3"/>
          <a:stretch>
            <a:fillRect/>
          </a:stretch>
        </p:blipFill>
        <p:spPr>
          <a:xfrm>
            <a:off x="471224" y="666795"/>
            <a:ext cx="6805533" cy="5840649"/>
          </a:xfrm>
          <a:prstGeom prst="rect">
            <a:avLst/>
          </a:prstGeom>
        </p:spPr>
      </p:pic>
      <p:sp>
        <p:nvSpPr>
          <p:cNvPr id="10" name="Rectangle 9">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CD4F72"/>
            </a:solidFill>
            <a:miter lim="800000"/>
          </a:ln>
        </p:spPr>
        <p:style>
          <a:lnRef idx="1">
            <a:schemeClr val="accent1"/>
          </a:lnRef>
          <a:fillRef idx="3">
            <a:schemeClr val="accent1"/>
          </a:fillRef>
          <a:effectRef idx="2">
            <a:schemeClr val="accent1"/>
          </a:effectRef>
          <a:fontRef idx="minor">
            <a:schemeClr val="lt1"/>
          </a:fontRef>
        </p:style>
      </p:sp>
      <p:sp>
        <p:nvSpPr>
          <p:cNvPr id="2" name="مربع نص 1">
            <a:extLst>
              <a:ext uri="{FF2B5EF4-FFF2-40B4-BE49-F238E27FC236}">
                <a16:creationId xmlns:a16="http://schemas.microsoft.com/office/drawing/2014/main" id="{0B2B9281-1618-E447-B43A-8C5AC19DD911}"/>
              </a:ext>
            </a:extLst>
          </p:cNvPr>
          <p:cNvSpPr txBox="1"/>
          <p:nvPr/>
        </p:nvSpPr>
        <p:spPr>
          <a:xfrm>
            <a:off x="5195329" y="2500870"/>
            <a:ext cx="1828800" cy="1828800"/>
          </a:xfrm>
          <a:prstGeom prst="rect">
            <a:avLst/>
          </a:prstGeom>
          <a:noFill/>
        </p:spPr>
        <p:txBody>
          <a:bodyPr wrap="square" rtlCol="1">
            <a:spAutoFit/>
          </a:bodyPr>
          <a:lstStyle/>
          <a:p>
            <a:pPr algn="r"/>
            <a:endParaRPr lang="ar-SA" dirty="0"/>
          </a:p>
        </p:txBody>
      </p:sp>
      <p:sp>
        <p:nvSpPr>
          <p:cNvPr id="4" name="مربع نص 3">
            <a:extLst>
              <a:ext uri="{FF2B5EF4-FFF2-40B4-BE49-F238E27FC236}">
                <a16:creationId xmlns:a16="http://schemas.microsoft.com/office/drawing/2014/main" id="{0158FBED-C35F-504D-8982-EE9CEFE1F3AB}"/>
              </a:ext>
            </a:extLst>
          </p:cNvPr>
          <p:cNvSpPr txBox="1"/>
          <p:nvPr/>
        </p:nvSpPr>
        <p:spPr>
          <a:xfrm>
            <a:off x="7489567" y="2844224"/>
            <a:ext cx="3972795" cy="1169551"/>
          </a:xfrm>
          <a:prstGeom prst="rect">
            <a:avLst/>
          </a:prstGeom>
          <a:noFill/>
        </p:spPr>
        <p:txBody>
          <a:bodyPr wrap="square" rtlCol="1">
            <a:spAutoFit/>
          </a:bodyPr>
          <a:lstStyle/>
          <a:p>
            <a:pPr algn="r"/>
            <a:r>
              <a:rPr lang="ar-SA" sz="3500" b="1" dirty="0">
                <a:solidFill>
                  <a:schemeClr val="bg1"/>
                </a:solidFill>
              </a:rPr>
              <a:t>ابحثي في الانترنت عن القصه الموجوده الآيه🤔</a:t>
            </a:r>
          </a:p>
        </p:txBody>
      </p:sp>
    </p:spTree>
    <p:extLst>
      <p:ext uri="{BB962C8B-B14F-4D97-AF65-F5344CB8AC3E}">
        <p14:creationId xmlns:p14="http://schemas.microsoft.com/office/powerpoint/2010/main" val="2709195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عنوان 1">
            <a:extLst>
              <a:ext uri="{FF2B5EF4-FFF2-40B4-BE49-F238E27FC236}">
                <a16:creationId xmlns:a16="http://schemas.microsoft.com/office/drawing/2014/main" id="{47E53AD4-856D-BE4D-A2D9-9AEDCA0D76EC}"/>
              </a:ext>
            </a:extLst>
          </p:cNvPr>
          <p:cNvSpPr>
            <a:spLocks noGrp="1"/>
          </p:cNvSpPr>
          <p:nvPr>
            <p:ph type="title"/>
          </p:nvPr>
        </p:nvSpPr>
        <p:spPr>
          <a:xfrm>
            <a:off x="7535825" y="982132"/>
            <a:ext cx="3360772" cy="1303867"/>
          </a:xfrm>
        </p:spPr>
        <p:txBody>
          <a:bodyPr>
            <a:normAutofit/>
          </a:bodyPr>
          <a:lstStyle/>
          <a:p>
            <a:r>
              <a:rPr lang="ar-SA">
                <a:solidFill>
                  <a:srgbClr val="FF0000"/>
                </a:solidFill>
              </a:rPr>
              <a:t>تذكري💡</a:t>
            </a:r>
          </a:p>
        </p:txBody>
      </p:sp>
      <p:sp>
        <p:nvSpPr>
          <p:cNvPr id="17" name="Rectangle 1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378747FE-2486-E946-912A-56A026A77FBB}"/>
              </a:ext>
            </a:extLst>
          </p:cNvPr>
          <p:cNvPicPr>
            <a:picLocks noChangeAspect="1"/>
          </p:cNvPicPr>
          <p:nvPr/>
        </p:nvPicPr>
        <p:blipFill rotWithShape="1">
          <a:blip r:embed="rId5"/>
          <a:srcRect l="1414" r="10694" b="2"/>
          <a:stretch/>
        </p:blipFill>
        <p:spPr>
          <a:xfrm>
            <a:off x="1412683" y="1410208"/>
            <a:ext cx="5278777" cy="3858780"/>
          </a:xfrm>
          <a:prstGeom prst="rect">
            <a:avLst/>
          </a:prstGeom>
        </p:spPr>
      </p:pic>
      <p:cxnSp>
        <p:nvCxnSpPr>
          <p:cNvPr id="19" name="Straight Connector 1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عنصر نائب للمحتوى 2">
            <a:extLst>
              <a:ext uri="{FF2B5EF4-FFF2-40B4-BE49-F238E27FC236}">
                <a16:creationId xmlns:a16="http://schemas.microsoft.com/office/drawing/2014/main" id="{8A5B8D04-6CD7-7644-9F47-C490E65B37F2}"/>
              </a:ext>
            </a:extLst>
          </p:cNvPr>
          <p:cNvSpPr>
            <a:spLocks noGrp="1"/>
          </p:cNvSpPr>
          <p:nvPr>
            <p:ph idx="1"/>
          </p:nvPr>
        </p:nvSpPr>
        <p:spPr>
          <a:xfrm>
            <a:off x="7535824" y="2556932"/>
            <a:ext cx="3360771" cy="3318936"/>
          </a:xfrm>
        </p:spPr>
        <p:txBody>
          <a:bodyPr>
            <a:normAutofit/>
          </a:bodyPr>
          <a:lstStyle/>
          <a:p>
            <a:r>
              <a:rPr lang="ar-SA"/>
              <a:t>إن فقدان التواصل بالعين مع المستمع هو أول خطوة تجاه فقدان اهتمامه ومتابعته</a:t>
            </a:r>
            <a:r>
              <a:rPr lang="en-US"/>
              <a:t>.</a:t>
            </a:r>
            <a:endParaRPr lang="ar-SA"/>
          </a:p>
        </p:txBody>
      </p:sp>
    </p:spTree>
    <p:extLst>
      <p:ext uri="{BB962C8B-B14F-4D97-AF65-F5344CB8AC3E}">
        <p14:creationId xmlns:p14="http://schemas.microsoft.com/office/powerpoint/2010/main" val="3967097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DF5A76-0CC1-8442-8540-F3E52C6D6F28}"/>
              </a:ext>
            </a:extLst>
          </p:cNvPr>
          <p:cNvSpPr>
            <a:spLocks noGrp="1"/>
          </p:cNvSpPr>
          <p:nvPr>
            <p:ph type="title"/>
          </p:nvPr>
        </p:nvSpPr>
        <p:spPr/>
        <p:txBody>
          <a:bodyPr/>
          <a:lstStyle/>
          <a:p>
            <a:r>
              <a:rPr lang="ar-SA" dirty="0">
                <a:solidFill>
                  <a:srgbClr val="FF0000"/>
                </a:solidFill>
              </a:rPr>
              <a:t>أنواع الحوار</a:t>
            </a:r>
          </a:p>
        </p:txBody>
      </p:sp>
      <p:sp>
        <p:nvSpPr>
          <p:cNvPr id="3" name="عنصر نائب للنص 2">
            <a:extLst>
              <a:ext uri="{FF2B5EF4-FFF2-40B4-BE49-F238E27FC236}">
                <a16:creationId xmlns:a16="http://schemas.microsoft.com/office/drawing/2014/main" id="{FDD51EF2-AF89-044C-A63B-79E1C74E4DBE}"/>
              </a:ext>
            </a:extLst>
          </p:cNvPr>
          <p:cNvSpPr>
            <a:spLocks noGrp="1"/>
          </p:cNvSpPr>
          <p:nvPr>
            <p:ph type="body" idx="1"/>
          </p:nvPr>
        </p:nvSpPr>
        <p:spPr/>
        <p:txBody>
          <a:bodyPr/>
          <a:lstStyle/>
          <a:p>
            <a:r>
              <a:rPr lang="ar-SA" dirty="0"/>
              <a:t>      </a:t>
            </a:r>
            <a:r>
              <a:rPr lang="ar-SA" dirty="0">
                <a:solidFill>
                  <a:srgbClr val="7030A0"/>
                </a:solidFill>
              </a:rPr>
              <a:t>الحوار مع الآخرين وهو نوعان:</a:t>
            </a:r>
            <a:endParaRPr lang="ar-SA" dirty="0"/>
          </a:p>
        </p:txBody>
      </p:sp>
      <p:sp>
        <p:nvSpPr>
          <p:cNvPr id="4" name="عنصر نائب للمحتوى 3">
            <a:extLst>
              <a:ext uri="{FF2B5EF4-FFF2-40B4-BE49-F238E27FC236}">
                <a16:creationId xmlns:a16="http://schemas.microsoft.com/office/drawing/2014/main" id="{481AE58A-7E1E-4943-89F4-C4974BE0AC7F}"/>
              </a:ext>
            </a:extLst>
          </p:cNvPr>
          <p:cNvSpPr>
            <a:spLocks noGrp="1"/>
          </p:cNvSpPr>
          <p:nvPr>
            <p:ph sz="half" idx="2"/>
          </p:nvPr>
        </p:nvSpPr>
        <p:spPr/>
        <p:txBody>
          <a:bodyPr/>
          <a:lstStyle/>
          <a:p>
            <a:r>
              <a:rPr lang="ar-SA" b="1" dirty="0"/>
              <a:t>أ- حوار المتوافقين في الرأي.</a:t>
            </a:r>
          </a:p>
          <a:p>
            <a:r>
              <a:rPr lang="ar-SA" b="1" dirty="0"/>
              <a:t>ب- حوار المختلفين في الرأي</a:t>
            </a:r>
          </a:p>
        </p:txBody>
      </p:sp>
      <p:sp>
        <p:nvSpPr>
          <p:cNvPr id="5" name="عنصر نائب للنص 4">
            <a:extLst>
              <a:ext uri="{FF2B5EF4-FFF2-40B4-BE49-F238E27FC236}">
                <a16:creationId xmlns:a16="http://schemas.microsoft.com/office/drawing/2014/main" id="{0884E27A-1305-4346-8995-61137F86B7FC}"/>
              </a:ext>
            </a:extLst>
          </p:cNvPr>
          <p:cNvSpPr>
            <a:spLocks noGrp="1"/>
          </p:cNvSpPr>
          <p:nvPr>
            <p:ph type="body" sz="quarter" idx="3"/>
          </p:nvPr>
        </p:nvSpPr>
        <p:spPr/>
        <p:txBody>
          <a:bodyPr/>
          <a:lstStyle/>
          <a:p>
            <a:r>
              <a:rPr lang="ar-SA" dirty="0">
                <a:solidFill>
                  <a:srgbClr val="7030A0"/>
                </a:solidFill>
              </a:rPr>
              <a:t>            حوار مع النفس</a:t>
            </a:r>
          </a:p>
        </p:txBody>
      </p:sp>
      <p:sp>
        <p:nvSpPr>
          <p:cNvPr id="6" name="عنصر نائب للمحتوى 5">
            <a:extLst>
              <a:ext uri="{FF2B5EF4-FFF2-40B4-BE49-F238E27FC236}">
                <a16:creationId xmlns:a16="http://schemas.microsoft.com/office/drawing/2014/main" id="{C864C711-9BF8-6A42-B8EC-8ACBF360CC00}"/>
              </a:ext>
            </a:extLst>
          </p:cNvPr>
          <p:cNvSpPr>
            <a:spLocks noGrp="1"/>
          </p:cNvSpPr>
          <p:nvPr>
            <p:ph sz="quarter" idx="4"/>
          </p:nvPr>
        </p:nvSpPr>
        <p:spPr/>
        <p:txBody>
          <a:bodyPr/>
          <a:lstStyle/>
          <a:p>
            <a:r>
              <a:rPr lang="ar-SA" b="1" dirty="0"/>
              <a:t>من خلال عرض الفكره على الذات ومحاورتها إما بالتخطيط الورقي أو بالتفكيرالمتأني العميق.</a:t>
            </a:r>
          </a:p>
        </p:txBody>
      </p:sp>
      <p:pic>
        <p:nvPicPr>
          <p:cNvPr id="7" name="صورة 7">
            <a:extLst>
              <a:ext uri="{FF2B5EF4-FFF2-40B4-BE49-F238E27FC236}">
                <a16:creationId xmlns:a16="http://schemas.microsoft.com/office/drawing/2014/main" id="{0429138D-F414-B840-B6C1-4931B10AF94C}"/>
              </a:ext>
            </a:extLst>
          </p:cNvPr>
          <p:cNvPicPr>
            <a:picLocks noChangeAspect="1"/>
          </p:cNvPicPr>
          <p:nvPr/>
        </p:nvPicPr>
        <p:blipFill>
          <a:blip r:embed="rId2"/>
          <a:stretch>
            <a:fillRect/>
          </a:stretch>
        </p:blipFill>
        <p:spPr>
          <a:xfrm>
            <a:off x="7887660" y="4525239"/>
            <a:ext cx="2286748" cy="1721787"/>
          </a:xfrm>
          <a:prstGeom prst="rect">
            <a:avLst/>
          </a:prstGeom>
        </p:spPr>
      </p:pic>
      <p:pic>
        <p:nvPicPr>
          <p:cNvPr id="8" name="صورة 8">
            <a:extLst>
              <a:ext uri="{FF2B5EF4-FFF2-40B4-BE49-F238E27FC236}">
                <a16:creationId xmlns:a16="http://schemas.microsoft.com/office/drawing/2014/main" id="{8C2B34F2-31F4-9A40-A371-67FE0A71BF6B}"/>
              </a:ext>
            </a:extLst>
          </p:cNvPr>
          <p:cNvPicPr>
            <a:picLocks noChangeAspect="1"/>
          </p:cNvPicPr>
          <p:nvPr/>
        </p:nvPicPr>
        <p:blipFill>
          <a:blip r:embed="rId3"/>
          <a:stretch>
            <a:fillRect/>
          </a:stretch>
        </p:blipFill>
        <p:spPr>
          <a:xfrm>
            <a:off x="2723618" y="4154080"/>
            <a:ext cx="3139420" cy="2092945"/>
          </a:xfrm>
          <a:prstGeom prst="rect">
            <a:avLst/>
          </a:prstGeom>
        </p:spPr>
      </p:pic>
    </p:spTree>
    <p:extLst>
      <p:ext uri="{BB962C8B-B14F-4D97-AF65-F5344CB8AC3E}">
        <p14:creationId xmlns:p14="http://schemas.microsoft.com/office/powerpoint/2010/main" val="286514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5B6762-4E3E-8047-A645-D38124A3D667}"/>
              </a:ext>
            </a:extLst>
          </p:cNvPr>
          <p:cNvSpPr>
            <a:spLocks noGrp="1"/>
          </p:cNvSpPr>
          <p:nvPr>
            <p:ph type="title"/>
          </p:nvPr>
        </p:nvSpPr>
        <p:spPr/>
        <p:txBody>
          <a:bodyPr/>
          <a:lstStyle/>
          <a:p>
            <a:r>
              <a:rPr lang="ar-SA" dirty="0">
                <a:solidFill>
                  <a:srgbClr val="FF0000"/>
                </a:solidFill>
              </a:rPr>
              <a:t>معلومه اثرائية💡</a:t>
            </a:r>
          </a:p>
        </p:txBody>
      </p:sp>
      <p:sp>
        <p:nvSpPr>
          <p:cNvPr id="4" name="عنصر نائب للمحتوى 3">
            <a:extLst>
              <a:ext uri="{FF2B5EF4-FFF2-40B4-BE49-F238E27FC236}">
                <a16:creationId xmlns:a16="http://schemas.microsoft.com/office/drawing/2014/main" id="{76C455AE-B28C-C742-8EFF-9D3D5867A50B}"/>
              </a:ext>
            </a:extLst>
          </p:cNvPr>
          <p:cNvSpPr>
            <a:spLocks noGrp="1"/>
          </p:cNvSpPr>
          <p:nvPr>
            <p:ph idx="1"/>
          </p:nvPr>
        </p:nvSpPr>
        <p:spPr/>
        <p:txBody>
          <a:bodyPr/>
          <a:lstStyle/>
          <a:p>
            <a:r>
              <a:rPr lang="ar-SA" b="1" dirty="0">
                <a:solidFill>
                  <a:srgbClr val="00B050"/>
                </a:solidFill>
              </a:rPr>
              <a:t>الجدل هو:</a:t>
            </a:r>
            <a:r>
              <a:rPr lang="ar-SA" b="1" dirty="0">
                <a:solidFill>
                  <a:schemeClr val="tx1"/>
                </a:solidFill>
              </a:rPr>
              <a:t>الخصومه في الكلام ويستعمل في غير الرضا.</a:t>
            </a:r>
            <a:endParaRPr lang="ar-SA" b="1" dirty="0">
              <a:solidFill>
                <a:srgbClr val="0070C0"/>
              </a:solidFill>
            </a:endParaRPr>
          </a:p>
          <a:p>
            <a:r>
              <a:rPr lang="ar-SA" b="1" dirty="0">
                <a:solidFill>
                  <a:srgbClr val="0070C0"/>
                </a:solidFill>
              </a:rPr>
              <a:t>قال تعالى في سورة الحج:</a:t>
            </a:r>
            <a:endParaRPr lang="ar-SA" b="1" dirty="0">
              <a:solidFill>
                <a:schemeClr val="tx1"/>
              </a:solidFill>
            </a:endParaRPr>
          </a:p>
        </p:txBody>
      </p:sp>
      <p:pic>
        <p:nvPicPr>
          <p:cNvPr id="7" name="صورة 7">
            <a:extLst>
              <a:ext uri="{FF2B5EF4-FFF2-40B4-BE49-F238E27FC236}">
                <a16:creationId xmlns:a16="http://schemas.microsoft.com/office/drawing/2014/main" id="{F2A82990-D4A0-3C46-B44A-F2C93B63ACB3}"/>
              </a:ext>
            </a:extLst>
          </p:cNvPr>
          <p:cNvPicPr>
            <a:picLocks noChangeAspect="1"/>
          </p:cNvPicPr>
          <p:nvPr/>
        </p:nvPicPr>
        <p:blipFill>
          <a:blip r:embed="rId2"/>
          <a:stretch>
            <a:fillRect/>
          </a:stretch>
        </p:blipFill>
        <p:spPr>
          <a:xfrm>
            <a:off x="3502682" y="3772147"/>
            <a:ext cx="5186633" cy="1959559"/>
          </a:xfrm>
          <a:prstGeom prst="rect">
            <a:avLst/>
          </a:prstGeom>
        </p:spPr>
      </p:pic>
    </p:spTree>
    <p:extLst>
      <p:ext uri="{BB962C8B-B14F-4D97-AF65-F5344CB8AC3E}">
        <p14:creationId xmlns:p14="http://schemas.microsoft.com/office/powerpoint/2010/main" val="3003926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عنوان 1">
            <a:extLst>
              <a:ext uri="{FF2B5EF4-FFF2-40B4-BE49-F238E27FC236}">
                <a16:creationId xmlns:a16="http://schemas.microsoft.com/office/drawing/2014/main" id="{140CFB75-021D-3B4F-94B9-747564DD2EE5}"/>
              </a:ext>
            </a:extLst>
          </p:cNvPr>
          <p:cNvSpPr>
            <a:spLocks noGrp="1"/>
          </p:cNvSpPr>
          <p:nvPr>
            <p:ph type="title"/>
          </p:nvPr>
        </p:nvSpPr>
        <p:spPr>
          <a:xfrm>
            <a:off x="6094412" y="982132"/>
            <a:ext cx="4802185" cy="1303867"/>
          </a:xfrm>
        </p:spPr>
        <p:txBody>
          <a:bodyPr>
            <a:normAutofit/>
          </a:bodyPr>
          <a:lstStyle/>
          <a:p>
            <a:r>
              <a:rPr lang="ar-SA">
                <a:solidFill>
                  <a:srgbClr val="FF0000"/>
                </a:solidFill>
              </a:rPr>
              <a:t>تذكري💡</a:t>
            </a:r>
          </a:p>
        </p:txBody>
      </p:sp>
      <p:sp>
        <p:nvSpPr>
          <p:cNvPr id="17" name="Rectangle 16">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520D2B7B-EE26-F447-8C07-85D1049FD9BF}"/>
              </a:ext>
            </a:extLst>
          </p:cNvPr>
          <p:cNvPicPr>
            <a:picLocks noChangeAspect="1"/>
          </p:cNvPicPr>
          <p:nvPr/>
        </p:nvPicPr>
        <p:blipFill>
          <a:blip r:embed="rId5"/>
          <a:stretch>
            <a:fillRect/>
          </a:stretch>
        </p:blipFill>
        <p:spPr>
          <a:xfrm>
            <a:off x="1412683" y="1968180"/>
            <a:ext cx="3876801" cy="2742836"/>
          </a:xfrm>
          <a:prstGeom prst="rect">
            <a:avLst/>
          </a:prstGeom>
        </p:spPr>
      </p:pic>
      <p:cxnSp>
        <p:nvCxnSpPr>
          <p:cNvPr id="19" name="Straight Connector 18">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عنصر نائب للمحتوى 2">
            <a:extLst>
              <a:ext uri="{FF2B5EF4-FFF2-40B4-BE49-F238E27FC236}">
                <a16:creationId xmlns:a16="http://schemas.microsoft.com/office/drawing/2014/main" id="{FD71A326-940E-7D47-B69A-316A2156C3AF}"/>
              </a:ext>
            </a:extLst>
          </p:cNvPr>
          <p:cNvSpPr>
            <a:spLocks noGrp="1"/>
          </p:cNvSpPr>
          <p:nvPr>
            <p:ph idx="1"/>
          </p:nvPr>
        </p:nvSpPr>
        <p:spPr>
          <a:xfrm>
            <a:off x="6094412" y="2556932"/>
            <a:ext cx="4802184" cy="3318936"/>
          </a:xfrm>
        </p:spPr>
        <p:txBody>
          <a:bodyPr>
            <a:normAutofit/>
          </a:bodyPr>
          <a:lstStyle/>
          <a:p>
            <a:r>
              <a:rPr lang="ar-SA" b="1">
                <a:solidFill>
                  <a:srgbClr val="00B0F0"/>
                </a:solidFill>
              </a:rPr>
              <a:t>الغضب والإنفعال يؤثران سلباً على الحوار.</a:t>
            </a:r>
          </a:p>
        </p:txBody>
      </p:sp>
    </p:spTree>
    <p:extLst>
      <p:ext uri="{BB962C8B-B14F-4D97-AF65-F5344CB8AC3E}">
        <p14:creationId xmlns:p14="http://schemas.microsoft.com/office/powerpoint/2010/main" val="172453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AAAFD5F-0353-F245-A95E-EE01B81C7B9D}"/>
              </a:ext>
            </a:extLst>
          </p:cNvPr>
          <p:cNvSpPr>
            <a:spLocks noGrp="1"/>
          </p:cNvSpPr>
          <p:nvPr>
            <p:ph type="title"/>
          </p:nvPr>
        </p:nvSpPr>
        <p:spPr/>
        <p:txBody>
          <a:bodyPr/>
          <a:lstStyle/>
          <a:p>
            <a:r>
              <a:rPr lang="ar-SA" dirty="0">
                <a:solidFill>
                  <a:srgbClr val="7030A0"/>
                </a:solidFill>
              </a:rPr>
              <a:t>آداب الحوار</a:t>
            </a:r>
          </a:p>
        </p:txBody>
      </p:sp>
      <p:pic>
        <p:nvPicPr>
          <p:cNvPr id="4" name="صورة 4">
            <a:extLst>
              <a:ext uri="{FF2B5EF4-FFF2-40B4-BE49-F238E27FC236}">
                <a16:creationId xmlns:a16="http://schemas.microsoft.com/office/drawing/2014/main" id="{947B010A-F4BD-4847-9D82-AF7C477531EF}"/>
              </a:ext>
            </a:extLst>
          </p:cNvPr>
          <p:cNvPicPr>
            <a:picLocks noGrp="1" noChangeAspect="1"/>
          </p:cNvPicPr>
          <p:nvPr>
            <p:ph idx="1"/>
          </p:nvPr>
        </p:nvPicPr>
        <p:blipFill>
          <a:blip r:embed="rId2"/>
          <a:stretch>
            <a:fillRect/>
          </a:stretch>
        </p:blipFill>
        <p:spPr>
          <a:xfrm>
            <a:off x="2517972" y="2285999"/>
            <a:ext cx="7156055" cy="3657539"/>
          </a:xfrm>
        </p:spPr>
      </p:pic>
    </p:spTree>
    <p:extLst>
      <p:ext uri="{BB962C8B-B14F-4D97-AF65-F5344CB8AC3E}">
        <p14:creationId xmlns:p14="http://schemas.microsoft.com/office/powerpoint/2010/main" val="17210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4" name="صورة 4">
            <a:extLst>
              <a:ext uri="{FF2B5EF4-FFF2-40B4-BE49-F238E27FC236}">
                <a16:creationId xmlns:a16="http://schemas.microsoft.com/office/drawing/2014/main" id="{672D4B0F-5071-BC40-A788-00C2662CD3A3}"/>
              </a:ext>
            </a:extLst>
          </p:cNvPr>
          <p:cNvPicPr>
            <a:picLocks noChangeAspect="1"/>
          </p:cNvPicPr>
          <p:nvPr/>
        </p:nvPicPr>
        <p:blipFill>
          <a:blip r:embed="rId4"/>
          <a:stretch>
            <a:fillRect/>
          </a:stretch>
        </p:blipFill>
        <p:spPr>
          <a:xfrm>
            <a:off x="3778804" y="1149305"/>
            <a:ext cx="4615479" cy="4615479"/>
          </a:xfrm>
          <a:prstGeom prst="rect">
            <a:avLst/>
          </a:prstGeom>
        </p:spPr>
      </p:pic>
      <p:grpSp>
        <p:nvGrpSpPr>
          <p:cNvPr id="13" name="Group 12">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4"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6"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7" name="Picture 16">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4050188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CC7592-1822-E542-A304-67E73078ED53}"/>
              </a:ext>
            </a:extLst>
          </p:cNvPr>
          <p:cNvSpPr>
            <a:spLocks noGrp="1"/>
          </p:cNvSpPr>
          <p:nvPr>
            <p:ph type="title"/>
          </p:nvPr>
        </p:nvSpPr>
        <p:spPr/>
        <p:txBody>
          <a:bodyPr>
            <a:normAutofit fontScale="90000"/>
          </a:bodyPr>
          <a:lstStyle/>
          <a:p>
            <a:r>
              <a:rPr lang="ar-SA" dirty="0">
                <a:solidFill>
                  <a:srgbClr val="FF0000"/>
                </a:solidFill>
              </a:rPr>
              <a:t>الواجب:</a:t>
            </a:r>
            <a:br>
              <a:rPr lang="ar-SA" dirty="0">
                <a:solidFill>
                  <a:srgbClr val="FF0000"/>
                </a:solidFill>
              </a:rPr>
            </a:br>
            <a:endParaRPr lang="ar-SA" dirty="0">
              <a:solidFill>
                <a:srgbClr val="FF0000"/>
              </a:solidFill>
            </a:endParaRPr>
          </a:p>
        </p:txBody>
      </p:sp>
      <p:sp>
        <p:nvSpPr>
          <p:cNvPr id="3" name="عنصر نائب للمحتوى 2">
            <a:extLst>
              <a:ext uri="{FF2B5EF4-FFF2-40B4-BE49-F238E27FC236}">
                <a16:creationId xmlns:a16="http://schemas.microsoft.com/office/drawing/2014/main" id="{DCAE16A8-B4D3-2647-9F3B-6C0B5F83FE93}"/>
              </a:ext>
            </a:extLst>
          </p:cNvPr>
          <p:cNvSpPr>
            <a:spLocks noGrp="1"/>
          </p:cNvSpPr>
          <p:nvPr>
            <p:ph idx="1"/>
          </p:nvPr>
        </p:nvSpPr>
        <p:spPr/>
        <p:txBody>
          <a:bodyPr/>
          <a:lstStyle/>
          <a:p>
            <a:r>
              <a:rPr lang="ar-SA" dirty="0"/>
              <a:t>حل نشاط (٢) صفحة ٢٩</a:t>
            </a:r>
          </a:p>
        </p:txBody>
      </p:sp>
    </p:spTree>
    <p:extLst>
      <p:ext uri="{BB962C8B-B14F-4D97-AF65-F5344CB8AC3E}">
        <p14:creationId xmlns:p14="http://schemas.microsoft.com/office/powerpoint/2010/main" val="284977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a:extLst>
              <a:ext uri="{FF2B5EF4-FFF2-40B4-BE49-F238E27FC236}">
                <a16:creationId xmlns:a16="http://schemas.microsoft.com/office/drawing/2014/main" id="{6DC11700-68C9-3F4E-890E-8A0D9A955F3F}"/>
              </a:ext>
            </a:extLst>
          </p:cNvPr>
          <p:cNvSpPr>
            <a:spLocks noGrp="1"/>
          </p:cNvSpPr>
          <p:nvPr>
            <p:ph type="title"/>
          </p:nvPr>
        </p:nvSpPr>
        <p:spPr>
          <a:xfrm>
            <a:off x="1295402" y="1102267"/>
            <a:ext cx="9601196" cy="1303867"/>
          </a:xfrm>
        </p:spPr>
        <p:txBody>
          <a:bodyPr>
            <a:normAutofit fontScale="90000"/>
          </a:bodyPr>
          <a:lstStyle/>
          <a:p>
            <a:r>
              <a:rPr lang="ar-SA" dirty="0">
                <a:solidFill>
                  <a:srgbClr val="FF0000"/>
                </a:solidFill>
              </a:rPr>
              <a:t>باستراتيجية العصف الذهني ..</a:t>
            </a:r>
            <a:br>
              <a:rPr lang="ar-SA" dirty="0">
                <a:solidFill>
                  <a:srgbClr val="FF0000"/>
                </a:solidFill>
              </a:rPr>
            </a:br>
            <a:r>
              <a:rPr lang="ar-SA" dirty="0">
                <a:solidFill>
                  <a:srgbClr val="00B0F0"/>
                </a:solidFill>
              </a:rPr>
              <a:t>استخرجي من الآيه أساليب الدعوة الى الله..</a:t>
            </a:r>
          </a:p>
        </p:txBody>
      </p:sp>
      <p:pic>
        <p:nvPicPr>
          <p:cNvPr id="5" name="صورة 5">
            <a:extLst>
              <a:ext uri="{FF2B5EF4-FFF2-40B4-BE49-F238E27FC236}">
                <a16:creationId xmlns:a16="http://schemas.microsoft.com/office/drawing/2014/main" id="{84BF241B-D452-C24E-8BA3-E4AC51A11841}"/>
              </a:ext>
            </a:extLst>
          </p:cNvPr>
          <p:cNvPicPr>
            <a:picLocks noChangeAspect="1"/>
          </p:cNvPicPr>
          <p:nvPr/>
        </p:nvPicPr>
        <p:blipFill>
          <a:blip r:embed="rId2"/>
          <a:stretch>
            <a:fillRect/>
          </a:stretch>
        </p:blipFill>
        <p:spPr>
          <a:xfrm>
            <a:off x="4668709" y="2776351"/>
            <a:ext cx="2854582" cy="3351031"/>
          </a:xfrm>
          <a:prstGeom prst="rect">
            <a:avLst/>
          </a:prstGeom>
        </p:spPr>
      </p:pic>
    </p:spTree>
    <p:extLst>
      <p:ext uri="{BB962C8B-B14F-4D97-AF65-F5344CB8AC3E}">
        <p14:creationId xmlns:p14="http://schemas.microsoft.com/office/powerpoint/2010/main" val="30744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CB0950-78E2-FB4E-B954-F269E9ACDD8A}"/>
              </a:ext>
            </a:extLst>
          </p:cNvPr>
          <p:cNvSpPr>
            <a:spLocks noGrp="1"/>
          </p:cNvSpPr>
          <p:nvPr>
            <p:ph type="title" idx="4294967295"/>
          </p:nvPr>
        </p:nvSpPr>
        <p:spPr>
          <a:xfrm>
            <a:off x="1016560" y="249129"/>
            <a:ext cx="9864250" cy="5654655"/>
          </a:xfrm>
        </p:spPr>
        <p:txBody>
          <a:bodyPr>
            <a:normAutofit/>
          </a:bodyPr>
          <a:lstStyle/>
          <a:p>
            <a:r>
              <a:rPr lang="ar-SA" dirty="0">
                <a:solidFill>
                  <a:srgbClr val="00B050"/>
                </a:solidFill>
              </a:rPr>
              <a:t>العرض الشفوي الجيد مهارة تميز بها العظماء وكبار الزعماء والقادة على مر التاريخ، وقد دعا سيدنا موسى عليه السلام ربه وهو يعد للتحدث إلى فرعون مما جاء في الآية الكريمة التالية...</a:t>
            </a:r>
          </a:p>
        </p:txBody>
      </p:sp>
      <p:pic>
        <p:nvPicPr>
          <p:cNvPr id="3" name="صورة 3">
            <a:extLst>
              <a:ext uri="{FF2B5EF4-FFF2-40B4-BE49-F238E27FC236}">
                <a16:creationId xmlns:a16="http://schemas.microsoft.com/office/drawing/2014/main" id="{31FCBF18-0C3E-2E45-8019-7CE45CC8556F}"/>
              </a:ext>
            </a:extLst>
          </p:cNvPr>
          <p:cNvPicPr>
            <a:picLocks noChangeAspect="1"/>
          </p:cNvPicPr>
          <p:nvPr/>
        </p:nvPicPr>
        <p:blipFill>
          <a:blip r:embed="rId2"/>
          <a:stretch>
            <a:fillRect/>
          </a:stretch>
        </p:blipFill>
        <p:spPr>
          <a:xfrm>
            <a:off x="8336184" y="4242905"/>
            <a:ext cx="2544626" cy="1420608"/>
          </a:xfrm>
          <a:prstGeom prst="rect">
            <a:avLst/>
          </a:prstGeom>
        </p:spPr>
      </p:pic>
    </p:spTree>
    <p:extLst>
      <p:ext uri="{BB962C8B-B14F-4D97-AF65-F5344CB8AC3E}">
        <p14:creationId xmlns:p14="http://schemas.microsoft.com/office/powerpoint/2010/main" val="2168669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8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78410B66-187D-F548-83D3-9DD4636ABFE8}"/>
              </a:ext>
            </a:extLst>
          </p:cNvPr>
          <p:cNvPicPr>
            <a:picLocks noChangeAspect="1"/>
          </p:cNvPicPr>
          <p:nvPr/>
        </p:nvPicPr>
        <p:blipFill>
          <a:blip r:embed="rId3"/>
          <a:stretch>
            <a:fillRect/>
          </a:stretch>
        </p:blipFill>
        <p:spPr>
          <a:xfrm>
            <a:off x="2983655" y="666795"/>
            <a:ext cx="6224690" cy="5524411"/>
          </a:xfrm>
          <a:prstGeom prst="rect">
            <a:avLst/>
          </a:prstGeom>
        </p:spPr>
      </p:pic>
      <p:sp>
        <p:nvSpPr>
          <p:cNvPr id="11" name="Rectangle 10">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FFC58C"/>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4489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0917BD6E-137E-484B-A9CB-E973947C1838}"/>
              </a:ext>
            </a:extLst>
          </p:cNvPr>
          <p:cNvSpPr txBox="1">
            <a:spLocks noGrp="1"/>
          </p:cNvSpPr>
          <p:nvPr>
            <p:ph type="title"/>
          </p:nvPr>
        </p:nvSpPr>
        <p:spPr>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SA" dirty="0">
                <a:solidFill>
                  <a:srgbClr val="7030A0"/>
                </a:solidFill>
              </a:rPr>
              <a:t>مالمقصود بالمهاره</a:t>
            </a:r>
          </a:p>
        </p:txBody>
      </p:sp>
      <p:pic>
        <p:nvPicPr>
          <p:cNvPr id="6" name="صورة 6">
            <a:extLst>
              <a:ext uri="{FF2B5EF4-FFF2-40B4-BE49-F238E27FC236}">
                <a16:creationId xmlns:a16="http://schemas.microsoft.com/office/drawing/2014/main" id="{F210A072-AF18-E748-AEE5-B9E26825FD11}"/>
              </a:ext>
            </a:extLst>
          </p:cNvPr>
          <p:cNvPicPr>
            <a:picLocks noChangeAspect="1"/>
          </p:cNvPicPr>
          <p:nvPr/>
        </p:nvPicPr>
        <p:blipFill>
          <a:blip r:embed="rId2"/>
          <a:stretch>
            <a:fillRect/>
          </a:stretch>
        </p:blipFill>
        <p:spPr>
          <a:xfrm>
            <a:off x="3332870" y="3112740"/>
            <a:ext cx="5526259" cy="2763128"/>
          </a:xfrm>
          <a:prstGeom prst="rect">
            <a:avLst/>
          </a:prstGeom>
        </p:spPr>
      </p:pic>
    </p:spTree>
    <p:extLst>
      <p:ext uri="{BB962C8B-B14F-4D97-AF65-F5344CB8AC3E}">
        <p14:creationId xmlns:p14="http://schemas.microsoft.com/office/powerpoint/2010/main" val="402759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ED082C4-6D7E-F045-80AA-FA3678C7B524}"/>
              </a:ext>
            </a:extLst>
          </p:cNvPr>
          <p:cNvSpPr>
            <a:spLocks noGrp="1"/>
          </p:cNvSpPr>
          <p:nvPr>
            <p:ph type="title"/>
          </p:nvPr>
        </p:nvSpPr>
        <p:spPr/>
        <p:txBody>
          <a:bodyPr/>
          <a:lstStyle/>
          <a:p>
            <a:r>
              <a:rPr lang="ar-SA" dirty="0">
                <a:solidFill>
                  <a:srgbClr val="7030A0"/>
                </a:solidFill>
              </a:rPr>
              <a:t>المهاره هي:</a:t>
            </a:r>
          </a:p>
        </p:txBody>
      </p:sp>
      <p:sp>
        <p:nvSpPr>
          <p:cNvPr id="3" name="عنصر نائب للمحتوى 2">
            <a:extLst>
              <a:ext uri="{FF2B5EF4-FFF2-40B4-BE49-F238E27FC236}">
                <a16:creationId xmlns:a16="http://schemas.microsoft.com/office/drawing/2014/main" id="{7BE71E14-957A-6249-B051-849EB6868BC5}"/>
              </a:ext>
            </a:extLst>
          </p:cNvPr>
          <p:cNvSpPr>
            <a:spLocks noGrp="1"/>
          </p:cNvSpPr>
          <p:nvPr>
            <p:ph idx="1"/>
          </p:nvPr>
        </p:nvSpPr>
        <p:spPr/>
        <p:txBody>
          <a:bodyPr/>
          <a:lstStyle/>
          <a:p>
            <a:r>
              <a:rPr lang="ar-SA" b="0" i="0" u="none" strike="noStrike" dirty="0">
                <a:solidFill>
                  <a:srgbClr val="333333"/>
                </a:solidFill>
                <a:effectLst/>
                <a:latin typeface="DroidArabicKufi-Regular"/>
              </a:rPr>
              <a:t>يمكن تعريف المهارة على أنّها مجموعة من المعارف والخبرات والقدرات الشخصية التي يجب توفرها عند شخص ما لكي يتمكن من إنجاز عمل معين.</a:t>
            </a:r>
            <a:br>
              <a:rPr lang="ar-SA" dirty="0"/>
            </a:br>
            <a:br>
              <a:rPr lang="ar-SA" dirty="0"/>
            </a:br>
            <a:endParaRPr lang="ar-SA" dirty="0"/>
          </a:p>
        </p:txBody>
      </p:sp>
      <p:pic>
        <p:nvPicPr>
          <p:cNvPr id="4" name="صورة 4">
            <a:extLst>
              <a:ext uri="{FF2B5EF4-FFF2-40B4-BE49-F238E27FC236}">
                <a16:creationId xmlns:a16="http://schemas.microsoft.com/office/drawing/2014/main" id="{D86F9054-767F-2243-A064-C1DE0AFF19E2}"/>
              </a:ext>
            </a:extLst>
          </p:cNvPr>
          <p:cNvPicPr>
            <a:picLocks noChangeAspect="1"/>
          </p:cNvPicPr>
          <p:nvPr/>
        </p:nvPicPr>
        <p:blipFill>
          <a:blip r:embed="rId2"/>
          <a:stretch>
            <a:fillRect/>
          </a:stretch>
        </p:blipFill>
        <p:spPr>
          <a:xfrm>
            <a:off x="4321647" y="4196149"/>
            <a:ext cx="3548704" cy="1679719"/>
          </a:xfrm>
          <a:prstGeom prst="rect">
            <a:avLst/>
          </a:prstGeom>
        </p:spPr>
      </p:pic>
    </p:spTree>
    <p:extLst>
      <p:ext uri="{BB962C8B-B14F-4D97-AF65-F5344CB8AC3E}">
        <p14:creationId xmlns:p14="http://schemas.microsoft.com/office/powerpoint/2010/main" val="395896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D6AF5E-5D5D-644D-AFB9-1522C5CA358E}"/>
              </a:ext>
            </a:extLst>
          </p:cNvPr>
          <p:cNvSpPr>
            <a:spLocks noGrp="1"/>
          </p:cNvSpPr>
          <p:nvPr>
            <p:ph type="title"/>
          </p:nvPr>
        </p:nvSpPr>
        <p:spPr/>
        <p:txBody>
          <a:bodyPr/>
          <a:lstStyle/>
          <a:p>
            <a:r>
              <a:rPr lang="ar-SA" dirty="0">
                <a:solidFill>
                  <a:schemeClr val="accent5"/>
                </a:solidFill>
              </a:rPr>
              <a:t>تعريف الإلقاء:</a:t>
            </a:r>
          </a:p>
        </p:txBody>
      </p:sp>
      <p:sp>
        <p:nvSpPr>
          <p:cNvPr id="3" name="عنصر نائب للمحتوى 2">
            <a:extLst>
              <a:ext uri="{FF2B5EF4-FFF2-40B4-BE49-F238E27FC236}">
                <a16:creationId xmlns:a16="http://schemas.microsoft.com/office/drawing/2014/main" id="{AB6A31A6-971D-334F-9F66-5B62F58B097C}"/>
              </a:ext>
            </a:extLst>
          </p:cNvPr>
          <p:cNvSpPr>
            <a:spLocks noGrp="1"/>
          </p:cNvSpPr>
          <p:nvPr>
            <p:ph idx="1"/>
          </p:nvPr>
        </p:nvSpPr>
        <p:spPr/>
        <p:txBody>
          <a:bodyPr/>
          <a:lstStyle/>
          <a:p>
            <a:r>
              <a:rPr lang="ar-SA" dirty="0"/>
              <a:t>التحدث أمام الآخرين لتوصيل فكرة او معلومه أو رأي معين، مع تطبيق مهارات محددة.</a:t>
            </a:r>
          </a:p>
        </p:txBody>
      </p:sp>
      <p:pic>
        <p:nvPicPr>
          <p:cNvPr id="5" name="صورة 5">
            <a:extLst>
              <a:ext uri="{FF2B5EF4-FFF2-40B4-BE49-F238E27FC236}">
                <a16:creationId xmlns:a16="http://schemas.microsoft.com/office/drawing/2014/main" id="{286B6715-4930-064E-97B4-E1D08E1BAAD3}"/>
              </a:ext>
            </a:extLst>
          </p:cNvPr>
          <p:cNvPicPr>
            <a:picLocks noChangeAspect="1"/>
          </p:cNvPicPr>
          <p:nvPr/>
        </p:nvPicPr>
        <p:blipFill>
          <a:blip r:embed="rId2"/>
          <a:stretch>
            <a:fillRect/>
          </a:stretch>
        </p:blipFill>
        <p:spPr>
          <a:xfrm>
            <a:off x="2207058" y="3945467"/>
            <a:ext cx="2972478" cy="1930401"/>
          </a:xfrm>
          <a:prstGeom prst="rect">
            <a:avLst/>
          </a:prstGeom>
        </p:spPr>
      </p:pic>
      <p:pic>
        <p:nvPicPr>
          <p:cNvPr id="6" name="صورة 6">
            <a:extLst>
              <a:ext uri="{FF2B5EF4-FFF2-40B4-BE49-F238E27FC236}">
                <a16:creationId xmlns:a16="http://schemas.microsoft.com/office/drawing/2014/main" id="{BB1C5158-B4FC-EF48-91D9-DEBC6BB2F6FF}"/>
              </a:ext>
            </a:extLst>
          </p:cNvPr>
          <p:cNvPicPr>
            <a:picLocks noChangeAspect="1"/>
          </p:cNvPicPr>
          <p:nvPr/>
        </p:nvPicPr>
        <p:blipFill>
          <a:blip r:embed="rId3"/>
          <a:stretch>
            <a:fillRect/>
          </a:stretch>
        </p:blipFill>
        <p:spPr>
          <a:xfrm>
            <a:off x="7337848" y="3429000"/>
            <a:ext cx="2269525" cy="2736780"/>
          </a:xfrm>
          <a:prstGeom prst="rect">
            <a:avLst/>
          </a:prstGeom>
        </p:spPr>
      </p:pic>
    </p:spTree>
    <p:extLst>
      <p:ext uri="{BB962C8B-B14F-4D97-AF65-F5344CB8AC3E}">
        <p14:creationId xmlns:p14="http://schemas.microsoft.com/office/powerpoint/2010/main" val="40653383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30</Slides>
  <Notes>0</Notes>
  <HiddenSlides>0</HiddenSlide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عضوي</vt:lpstr>
      <vt:lpstr>عرض تقديمي في PowerPoint</vt:lpstr>
      <vt:lpstr>اهداف الدرس:</vt:lpstr>
      <vt:lpstr>عرض تقديمي في PowerPoint</vt:lpstr>
      <vt:lpstr>باستراتيجية العصف الذهني .. استخرجي من الآيه أساليب الدعوة الى الله..</vt:lpstr>
      <vt:lpstr>العرض الشفوي الجيد مهارة تميز بها العظماء وكبار الزعماء والقادة على مر التاريخ، وقد دعا سيدنا موسى عليه السلام ربه وهو يعد للتحدث إلى فرعون مما جاء في الآية الكريمة التالية...</vt:lpstr>
      <vt:lpstr>عرض تقديمي في PowerPoint</vt:lpstr>
      <vt:lpstr>مالمقصود بالمهاره</vt:lpstr>
      <vt:lpstr>المهاره هي:</vt:lpstr>
      <vt:lpstr>تعريف الإلقاء:</vt:lpstr>
      <vt:lpstr>ماذا تتطلب مهارة الإلقاء؟؟🤔</vt:lpstr>
      <vt:lpstr>ماالمقصود بالاتصال</vt:lpstr>
      <vt:lpstr>عرض تقديمي في PowerPoint</vt:lpstr>
      <vt:lpstr>عرض تقديمي في PowerPoint</vt:lpstr>
      <vt:lpstr> 1- الإعداد:</vt:lpstr>
      <vt:lpstr>2- الصوت:</vt:lpstr>
      <vt:lpstr>تذكري💡</vt:lpstr>
      <vt:lpstr>3- التنوع:</vt:lpstr>
      <vt:lpstr>عرض تقديمي في PowerPoint</vt:lpstr>
      <vt:lpstr>4- الوقفات:</vt:lpstr>
      <vt:lpstr>عرض تقديمي في PowerPoint</vt:lpstr>
      <vt:lpstr>الحوار..</vt:lpstr>
      <vt:lpstr>إذن الحوار هو:</vt:lpstr>
      <vt:lpstr>وقد ورد ايضاً في سورة الكهف ، هل تعرفين الآيه؟</vt:lpstr>
      <vt:lpstr>عرض تقديمي في PowerPoint</vt:lpstr>
      <vt:lpstr>تذكري💡</vt:lpstr>
      <vt:lpstr>أنواع الحوار</vt:lpstr>
      <vt:lpstr>معلومه اثرائية💡</vt:lpstr>
      <vt:lpstr>تذكري💡</vt:lpstr>
      <vt:lpstr>آداب الحوار</vt:lpstr>
      <vt:lpstr>الواجب: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أهداف الدرس:</dc:title>
  <dc:creator>سلوى فقيهي</dc:creator>
  <cp:lastModifiedBy>وضحى الدلبحي</cp:lastModifiedBy>
  <cp:revision>10</cp:revision>
  <dcterms:created xsi:type="dcterms:W3CDTF">2020-09-27T00:29:06Z</dcterms:created>
  <dcterms:modified xsi:type="dcterms:W3CDTF">2021-10-20T05:47:42Z</dcterms:modified>
</cp:coreProperties>
</file>