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Lst>
  <p:notesMasterIdLst>
    <p:notesMasterId r:id="rId26"/>
  </p:notesMasterIdLst>
  <p:sldIdLst>
    <p:sldId id="398" r:id="rId3"/>
    <p:sldId id="328" r:id="rId4"/>
    <p:sldId id="301" r:id="rId5"/>
    <p:sldId id="284" r:id="rId6"/>
    <p:sldId id="338" r:id="rId7"/>
    <p:sldId id="397" r:id="rId8"/>
    <p:sldId id="339" r:id="rId9"/>
    <p:sldId id="257" r:id="rId10"/>
    <p:sldId id="258" r:id="rId11"/>
    <p:sldId id="300" r:id="rId12"/>
    <p:sldId id="308" r:id="rId13"/>
    <p:sldId id="259" r:id="rId14"/>
    <p:sldId id="260" r:id="rId15"/>
    <p:sldId id="261" r:id="rId16"/>
    <p:sldId id="295" r:id="rId17"/>
    <p:sldId id="304" r:id="rId18"/>
    <p:sldId id="306" r:id="rId19"/>
    <p:sldId id="341" r:id="rId20"/>
    <p:sldId id="263" r:id="rId21"/>
    <p:sldId id="271" r:id="rId22"/>
    <p:sldId id="264" r:id="rId23"/>
    <p:sldId id="276" r:id="rId24"/>
    <p:sldId id="340" r:id="rId25"/>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70" d="100"/>
          <a:sy n="70" d="100"/>
        </p:scale>
        <p:origin x="5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BF1427A4-8C1C-4304-BDBB-C7EDDAD63DE6}" type="datetimeFigureOut">
              <a:rPr lang="ar-SA" smtClean="0"/>
              <a:t>25/05/44</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810D697A-9468-46B4-A1BA-0DEA5C447DC7}" type="slidenum">
              <a:rPr lang="ar-SA" smtClean="0"/>
              <a:t>‹#›</a:t>
            </a:fld>
            <a:endParaRPr lang="ar-SA"/>
          </a:p>
        </p:txBody>
      </p:sp>
    </p:spTree>
    <p:extLst>
      <p:ext uri="{BB962C8B-B14F-4D97-AF65-F5344CB8AC3E}">
        <p14:creationId xmlns:p14="http://schemas.microsoft.com/office/powerpoint/2010/main" val="4790023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عنصر نائب لصورة الشريحة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عنصر نائب للملاحظا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SA"/>
          </a:p>
        </p:txBody>
      </p:sp>
      <p:sp>
        <p:nvSpPr>
          <p:cNvPr id="47108" name="عنصر نائب لرقم الشريحة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98BDD27-2B82-46EA-B007-8BAB8CFF5CC4}" type="slidenum">
              <a:rPr lang="ar-EG">
                <a:latin typeface="Calibri" panose="020F0502020204030204" pitchFamily="34" charset="0"/>
              </a:rPr>
              <a:pPr eaLnBrk="1" hangingPunct="1"/>
              <a:t>12</a:t>
            </a:fld>
            <a:endParaRPr lang="ar-EG">
              <a:latin typeface="Calibri" panose="020F0502020204030204" pitchFamily="34" charset="0"/>
            </a:endParaRPr>
          </a:p>
        </p:txBody>
      </p:sp>
    </p:spTree>
    <p:extLst>
      <p:ext uri="{BB962C8B-B14F-4D97-AF65-F5344CB8AC3E}">
        <p14:creationId xmlns:p14="http://schemas.microsoft.com/office/powerpoint/2010/main" val="538302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عنصر نائب لصورة الشريحة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عنصر نائب للملاحظا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SA"/>
          </a:p>
        </p:txBody>
      </p:sp>
      <p:sp>
        <p:nvSpPr>
          <p:cNvPr id="48132" name="عنصر نائب لرقم الشريحة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0C6B7F0-C4B2-4457-BC8A-75B8BE1F246B}" type="slidenum">
              <a:rPr lang="ar-EG">
                <a:latin typeface="Calibri" panose="020F0502020204030204" pitchFamily="34" charset="0"/>
              </a:rPr>
              <a:pPr eaLnBrk="1" hangingPunct="1"/>
              <a:t>14</a:t>
            </a:fld>
            <a:endParaRPr lang="ar-EG">
              <a:latin typeface="Calibri" panose="020F0502020204030204" pitchFamily="34" charset="0"/>
            </a:endParaRPr>
          </a:p>
        </p:txBody>
      </p:sp>
    </p:spTree>
    <p:extLst>
      <p:ext uri="{BB962C8B-B14F-4D97-AF65-F5344CB8AC3E}">
        <p14:creationId xmlns:p14="http://schemas.microsoft.com/office/powerpoint/2010/main" val="41805627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عنصر نائب لصورة الشريحة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عنصر نائب للملاحظا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SA"/>
          </a:p>
        </p:txBody>
      </p:sp>
      <p:sp>
        <p:nvSpPr>
          <p:cNvPr id="54276" name="عنصر نائب لرقم الشريحة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2B5FF80-BF47-48E2-870E-7A5C06008E43}" type="slidenum">
              <a:rPr lang="ar-EG">
                <a:latin typeface="Calibri" panose="020F0502020204030204" pitchFamily="34" charset="0"/>
              </a:rPr>
              <a:pPr eaLnBrk="1" hangingPunct="1"/>
              <a:t>15</a:t>
            </a:fld>
            <a:endParaRPr lang="ar-EG">
              <a:latin typeface="Calibri" panose="020F0502020204030204" pitchFamily="34" charset="0"/>
            </a:endParaRPr>
          </a:p>
        </p:txBody>
      </p:sp>
    </p:spTree>
    <p:extLst>
      <p:ext uri="{BB962C8B-B14F-4D97-AF65-F5344CB8AC3E}">
        <p14:creationId xmlns:p14="http://schemas.microsoft.com/office/powerpoint/2010/main" val="2808650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عنصر نائب لصورة الشريحة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عنصر نائب للملاحظا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SA"/>
          </a:p>
        </p:txBody>
      </p:sp>
      <p:sp>
        <p:nvSpPr>
          <p:cNvPr id="54276" name="عنصر نائب لرقم الشريحة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264889A-26EC-4D19-B15A-E07693312F25}" type="slidenum">
              <a:rPr lang="ar-EG">
                <a:latin typeface="Calibri" panose="020F0502020204030204" pitchFamily="34" charset="0"/>
              </a:rPr>
              <a:pPr eaLnBrk="1" hangingPunct="1"/>
              <a:t>17</a:t>
            </a:fld>
            <a:endParaRPr lang="ar-EG">
              <a:latin typeface="Calibri" panose="020F0502020204030204" pitchFamily="34" charset="0"/>
            </a:endParaRPr>
          </a:p>
        </p:txBody>
      </p:sp>
    </p:spTree>
    <p:extLst>
      <p:ext uri="{BB962C8B-B14F-4D97-AF65-F5344CB8AC3E}">
        <p14:creationId xmlns:p14="http://schemas.microsoft.com/office/powerpoint/2010/main" val="1449186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p>
        </p:txBody>
      </p:sp>
      <p:sp>
        <p:nvSpPr>
          <p:cNvPr id="3" name="عنوان فرعي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385A0B4F-7759-4159-9E21-5200BD354EAD}" type="datetimeFigureOut">
              <a:rPr lang="ar-SA" smtClean="0"/>
              <a:t>25/05/44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2589036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385A0B4F-7759-4159-9E21-5200BD354EAD}" type="datetimeFigureOut">
              <a:rPr lang="ar-SA" smtClean="0"/>
              <a:t>25/05/44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2059282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p>
        </p:txBody>
      </p:sp>
      <p:sp>
        <p:nvSpPr>
          <p:cNvPr id="3" name="عنصر نائب للنص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385A0B4F-7759-4159-9E21-5200BD354EAD}" type="datetimeFigureOut">
              <a:rPr lang="ar-SA" smtClean="0"/>
              <a:t>25/05/44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1510625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838200" y="1825625"/>
            <a:ext cx="5181600" cy="435133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72200" y="1825625"/>
            <a:ext cx="5181600" cy="435133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385A0B4F-7759-4159-9E21-5200BD354EAD}" type="datetimeFigureOut">
              <a:rPr lang="ar-SA" smtClean="0"/>
              <a:t>25/05/44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370482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a:xfrm>
            <a:off x="839788" y="365125"/>
            <a:ext cx="10515600" cy="1325563"/>
          </a:xfrm>
        </p:spPr>
        <p:txBody>
          <a:bodyPr/>
          <a:lstStyle/>
          <a:p>
            <a:r>
              <a:rPr lang="ar-SA"/>
              <a:t>انقر لتحرير نمط العنوان الرئيسي</a:t>
            </a:r>
          </a:p>
        </p:txBody>
      </p:sp>
      <p:sp>
        <p:nvSpPr>
          <p:cNvPr id="3" name="عنصر نائب للنص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839788" y="2505075"/>
            <a:ext cx="5157787" cy="368458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72200" y="2505075"/>
            <a:ext cx="5183188" cy="3684588"/>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385A0B4F-7759-4159-9E21-5200BD354EAD}" type="datetimeFigureOut">
              <a:rPr lang="ar-SA" smtClean="0"/>
              <a:t>25/05/44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935453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385A0B4F-7759-4159-9E21-5200BD354EAD}" type="datetimeFigureOut">
              <a:rPr lang="ar-SA" smtClean="0"/>
              <a:t>25/05/44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1264496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385A0B4F-7759-4159-9E21-5200BD354EAD}" type="datetimeFigureOut">
              <a:rPr lang="ar-SA" smtClean="0"/>
              <a:t>25/05/44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3221720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p>
        </p:txBody>
      </p:sp>
      <p:sp>
        <p:nvSpPr>
          <p:cNvPr id="3" name="عنصر نائب للمحتوى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385A0B4F-7759-4159-9E21-5200BD354EAD}" type="datetimeFigureOut">
              <a:rPr lang="ar-SA" smtClean="0"/>
              <a:t>25/05/44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1518306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p>
        </p:txBody>
      </p:sp>
      <p:sp>
        <p:nvSpPr>
          <p:cNvPr id="3" name="عنصر نائب للصورة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385A0B4F-7759-4159-9E21-5200BD354EAD}" type="datetimeFigureOut">
              <a:rPr lang="ar-SA" smtClean="0"/>
              <a:t>25/05/44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2502742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385A0B4F-7759-4159-9E21-5200BD354EAD}" type="datetimeFigureOut">
              <a:rPr lang="ar-SA" smtClean="0"/>
              <a:t>25/05/44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3310483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724900" y="365125"/>
            <a:ext cx="2628900" cy="5811838"/>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838200" y="365125"/>
            <a:ext cx="7734300" cy="5811838"/>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385A0B4F-7759-4159-9E21-5200BD354EAD}" type="datetimeFigureOut">
              <a:rPr lang="ar-SA" smtClean="0"/>
              <a:t>25/05/44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37B62E3-7B07-462C-8C98-D0D0F07AF594}" type="slidenum">
              <a:rPr lang="ar-SA" smtClean="0"/>
              <a:t>‹#›</a:t>
            </a:fld>
            <a:endParaRPr lang="ar-SA"/>
          </a:p>
        </p:txBody>
      </p:sp>
    </p:spTree>
    <p:extLst>
      <p:ext uri="{BB962C8B-B14F-4D97-AF65-F5344CB8AC3E}">
        <p14:creationId xmlns:p14="http://schemas.microsoft.com/office/powerpoint/2010/main" val="3918434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950967" y="3451333"/>
            <a:ext cx="10290000" cy="1359600"/>
          </a:xfrm>
          <a:prstGeom prst="rect">
            <a:avLst/>
          </a:prstGeom>
        </p:spPr>
        <p:txBody>
          <a:bodyPr spcFirstLastPara="1" lIns="121897" tIns="121897" rIns="121897" bIns="121897" anchor="t">
            <a:noAutofit/>
          </a:bodyPr>
          <a:lstStyle>
            <a:lvl1pPr lvl="0" algn="ctr">
              <a:lnSpc>
                <a:spcPct val="70000"/>
              </a:lnSpc>
              <a:spcBef>
                <a:spcPts val="0"/>
              </a:spcBef>
              <a:spcAft>
                <a:spcPts val="0"/>
              </a:spcAft>
              <a:buSzPts val="9000"/>
              <a:buNone/>
              <a:defRPr sz="6750"/>
            </a:lvl1pPr>
            <a:lvl2pPr lvl="1" algn="r">
              <a:spcBef>
                <a:spcPts val="0"/>
              </a:spcBef>
              <a:spcAft>
                <a:spcPts val="0"/>
              </a:spcAft>
              <a:buSzPts val="9000"/>
              <a:buNone/>
              <a:defRPr sz="6750"/>
            </a:lvl2pPr>
            <a:lvl3pPr lvl="2" algn="r">
              <a:spcBef>
                <a:spcPts val="0"/>
              </a:spcBef>
              <a:spcAft>
                <a:spcPts val="0"/>
              </a:spcAft>
              <a:buSzPts val="9000"/>
              <a:buNone/>
              <a:defRPr sz="6750"/>
            </a:lvl3pPr>
            <a:lvl4pPr lvl="3" algn="r">
              <a:spcBef>
                <a:spcPts val="0"/>
              </a:spcBef>
              <a:spcAft>
                <a:spcPts val="0"/>
              </a:spcAft>
              <a:buSzPts val="9000"/>
              <a:buNone/>
              <a:defRPr sz="6750"/>
            </a:lvl4pPr>
            <a:lvl5pPr lvl="4" algn="r">
              <a:spcBef>
                <a:spcPts val="0"/>
              </a:spcBef>
              <a:spcAft>
                <a:spcPts val="0"/>
              </a:spcAft>
              <a:buSzPts val="9000"/>
              <a:buNone/>
              <a:defRPr sz="6750"/>
            </a:lvl5pPr>
            <a:lvl6pPr lvl="5" algn="r">
              <a:spcBef>
                <a:spcPts val="0"/>
              </a:spcBef>
              <a:spcAft>
                <a:spcPts val="0"/>
              </a:spcAft>
              <a:buSzPts val="9000"/>
              <a:buNone/>
              <a:defRPr sz="6750"/>
            </a:lvl6pPr>
            <a:lvl7pPr lvl="6" algn="r">
              <a:spcBef>
                <a:spcPts val="0"/>
              </a:spcBef>
              <a:spcAft>
                <a:spcPts val="0"/>
              </a:spcAft>
              <a:buSzPts val="9000"/>
              <a:buNone/>
              <a:defRPr sz="6750"/>
            </a:lvl7pPr>
            <a:lvl8pPr lvl="7" algn="r">
              <a:spcBef>
                <a:spcPts val="0"/>
              </a:spcBef>
              <a:spcAft>
                <a:spcPts val="0"/>
              </a:spcAft>
              <a:buSzPts val="9000"/>
              <a:buNone/>
              <a:defRPr sz="6750"/>
            </a:lvl8pPr>
            <a:lvl9pPr lvl="8" algn="r">
              <a:spcBef>
                <a:spcPts val="0"/>
              </a:spcBef>
              <a:spcAft>
                <a:spcPts val="0"/>
              </a:spcAft>
              <a:buSzPts val="9000"/>
              <a:buNone/>
              <a:defRPr sz="6750"/>
            </a:lvl9pPr>
          </a:lstStyle>
          <a:p>
            <a:endParaRPr/>
          </a:p>
        </p:txBody>
      </p:sp>
    </p:spTree>
    <p:extLst>
      <p:ext uri="{BB962C8B-B14F-4D97-AF65-F5344CB8AC3E}">
        <p14:creationId xmlns:p14="http://schemas.microsoft.com/office/powerpoint/2010/main" val="42155179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5" name="عنصر نائب للتذييل 4"/>
          <p:cNvSpPr>
            <a:spLocks noGrp="1"/>
          </p:cNvSpPr>
          <p:nvPr>
            <p:ph type="ftr" sz="quarter" idx="11"/>
          </p:nvPr>
        </p:nvSpPr>
        <p:spPr/>
        <p:txBody>
          <a:bodyPr/>
          <a:lstStyle/>
          <a:p>
            <a:endParaRPr lang="ar-SA">
              <a:solidFill>
                <a:prstClr val="black">
                  <a:tint val="75000"/>
                </a:prstClr>
              </a:solidFill>
            </a:endParaRPr>
          </a:p>
        </p:txBody>
      </p:sp>
      <p:sp>
        <p:nvSpPr>
          <p:cNvPr id="6" name="عنصر نائب لرقم الشريحة 5"/>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2843152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5" name="عنصر نائب للتذييل 4"/>
          <p:cNvSpPr>
            <a:spLocks noGrp="1"/>
          </p:cNvSpPr>
          <p:nvPr>
            <p:ph type="ftr" sz="quarter" idx="11"/>
          </p:nvPr>
        </p:nvSpPr>
        <p:spPr/>
        <p:txBody>
          <a:bodyPr/>
          <a:lstStyle/>
          <a:p>
            <a:endParaRPr lang="ar-SA">
              <a:solidFill>
                <a:prstClr val="black">
                  <a:tint val="75000"/>
                </a:prstClr>
              </a:solidFill>
            </a:endParaRPr>
          </a:p>
        </p:txBody>
      </p:sp>
      <p:sp>
        <p:nvSpPr>
          <p:cNvPr id="6" name="عنصر نائب لرقم الشريحة 5"/>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23657044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5" name="عنصر نائب للتذييل 4"/>
          <p:cNvSpPr>
            <a:spLocks noGrp="1"/>
          </p:cNvSpPr>
          <p:nvPr>
            <p:ph type="ftr" sz="quarter" idx="11"/>
          </p:nvPr>
        </p:nvSpPr>
        <p:spPr/>
        <p:txBody>
          <a:bodyPr/>
          <a:lstStyle/>
          <a:p>
            <a:endParaRPr lang="ar-SA">
              <a:solidFill>
                <a:prstClr val="black">
                  <a:tint val="75000"/>
                </a:prstClr>
              </a:solidFill>
            </a:endParaRPr>
          </a:p>
        </p:txBody>
      </p:sp>
      <p:sp>
        <p:nvSpPr>
          <p:cNvPr id="6" name="عنصر نائب لرقم الشريحة 5"/>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6640864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6" name="عنصر نائب للتذييل 5"/>
          <p:cNvSpPr>
            <a:spLocks noGrp="1"/>
          </p:cNvSpPr>
          <p:nvPr>
            <p:ph type="ftr" sz="quarter" idx="11"/>
          </p:nvPr>
        </p:nvSpPr>
        <p:spPr/>
        <p:txBody>
          <a:bodyPr/>
          <a:lstStyle/>
          <a:p>
            <a:endParaRPr lang="ar-SA">
              <a:solidFill>
                <a:prstClr val="black">
                  <a:tint val="75000"/>
                </a:prstClr>
              </a:solidFill>
            </a:endParaRPr>
          </a:p>
        </p:txBody>
      </p:sp>
      <p:sp>
        <p:nvSpPr>
          <p:cNvPr id="7" name="عنصر نائب لرقم الشريحة 6"/>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250433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8" name="عنصر نائب للتذييل 7"/>
          <p:cNvSpPr>
            <a:spLocks noGrp="1"/>
          </p:cNvSpPr>
          <p:nvPr>
            <p:ph type="ftr" sz="quarter" idx="11"/>
          </p:nvPr>
        </p:nvSpPr>
        <p:spPr/>
        <p:txBody>
          <a:bodyPr/>
          <a:lstStyle/>
          <a:p>
            <a:endParaRPr lang="ar-SA">
              <a:solidFill>
                <a:prstClr val="black">
                  <a:tint val="75000"/>
                </a:prstClr>
              </a:solidFill>
            </a:endParaRPr>
          </a:p>
        </p:txBody>
      </p:sp>
      <p:sp>
        <p:nvSpPr>
          <p:cNvPr id="9" name="عنصر نائب لرقم الشريحة 8"/>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5546939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4" name="عنصر نائب للتذييل 3"/>
          <p:cNvSpPr>
            <a:spLocks noGrp="1"/>
          </p:cNvSpPr>
          <p:nvPr>
            <p:ph type="ftr" sz="quarter" idx="11"/>
          </p:nvPr>
        </p:nvSpPr>
        <p:spPr/>
        <p:txBody>
          <a:bodyPr/>
          <a:lstStyle/>
          <a:p>
            <a:endParaRPr lang="ar-SA">
              <a:solidFill>
                <a:prstClr val="black">
                  <a:tint val="75000"/>
                </a:prstClr>
              </a:solidFill>
            </a:endParaRPr>
          </a:p>
        </p:txBody>
      </p:sp>
      <p:sp>
        <p:nvSpPr>
          <p:cNvPr id="5" name="عنصر نائب لرقم الشريحة 4"/>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336557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3" name="عنصر نائب للتذييل 2"/>
          <p:cNvSpPr>
            <a:spLocks noGrp="1"/>
          </p:cNvSpPr>
          <p:nvPr>
            <p:ph type="ftr" sz="quarter" idx="11"/>
          </p:nvPr>
        </p:nvSpPr>
        <p:spPr/>
        <p:txBody>
          <a:bodyPr/>
          <a:lstStyle/>
          <a:p>
            <a:endParaRPr lang="ar-SA">
              <a:solidFill>
                <a:prstClr val="black">
                  <a:tint val="75000"/>
                </a:prstClr>
              </a:solidFill>
            </a:endParaRPr>
          </a:p>
        </p:txBody>
      </p:sp>
      <p:sp>
        <p:nvSpPr>
          <p:cNvPr id="4" name="عنصر نائب لرقم الشريحة 3"/>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2782502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6" name="عنصر نائب للتذييل 5"/>
          <p:cNvSpPr>
            <a:spLocks noGrp="1"/>
          </p:cNvSpPr>
          <p:nvPr>
            <p:ph type="ftr" sz="quarter" idx="11"/>
          </p:nvPr>
        </p:nvSpPr>
        <p:spPr/>
        <p:txBody>
          <a:bodyPr/>
          <a:lstStyle/>
          <a:p>
            <a:endParaRPr lang="ar-SA">
              <a:solidFill>
                <a:prstClr val="black">
                  <a:tint val="75000"/>
                </a:prstClr>
              </a:solidFill>
            </a:endParaRPr>
          </a:p>
        </p:txBody>
      </p:sp>
      <p:sp>
        <p:nvSpPr>
          <p:cNvPr id="7" name="عنصر نائب لرقم الشريحة 6"/>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8157080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6" name="عنصر نائب للتذييل 5"/>
          <p:cNvSpPr>
            <a:spLocks noGrp="1"/>
          </p:cNvSpPr>
          <p:nvPr>
            <p:ph type="ftr" sz="quarter" idx="11"/>
          </p:nvPr>
        </p:nvSpPr>
        <p:spPr/>
        <p:txBody>
          <a:bodyPr/>
          <a:lstStyle/>
          <a:p>
            <a:endParaRPr lang="ar-SA">
              <a:solidFill>
                <a:prstClr val="black">
                  <a:tint val="75000"/>
                </a:prstClr>
              </a:solidFill>
            </a:endParaRPr>
          </a:p>
        </p:txBody>
      </p:sp>
      <p:sp>
        <p:nvSpPr>
          <p:cNvPr id="7" name="عنصر نائب لرقم الشريحة 6"/>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33818858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5" name="عنصر نائب للتذييل 4"/>
          <p:cNvSpPr>
            <a:spLocks noGrp="1"/>
          </p:cNvSpPr>
          <p:nvPr>
            <p:ph type="ftr" sz="quarter" idx="11"/>
          </p:nvPr>
        </p:nvSpPr>
        <p:spPr/>
        <p:txBody>
          <a:bodyPr/>
          <a:lstStyle/>
          <a:p>
            <a:endParaRPr lang="ar-SA">
              <a:solidFill>
                <a:prstClr val="black">
                  <a:tint val="75000"/>
                </a:prstClr>
              </a:solidFill>
            </a:endParaRPr>
          </a:p>
        </p:txBody>
      </p:sp>
      <p:sp>
        <p:nvSpPr>
          <p:cNvPr id="6" name="عنصر نائب لرقم الشريحة 5"/>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2017068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5" name="عنصر نائب للتذييل 4"/>
          <p:cNvSpPr>
            <a:spLocks noGrp="1"/>
          </p:cNvSpPr>
          <p:nvPr>
            <p:ph type="ftr" sz="quarter" idx="11"/>
          </p:nvPr>
        </p:nvSpPr>
        <p:spPr/>
        <p:txBody>
          <a:bodyPr/>
          <a:lstStyle/>
          <a:p>
            <a:endParaRPr lang="ar-SA">
              <a:solidFill>
                <a:prstClr val="black">
                  <a:tint val="75000"/>
                </a:prstClr>
              </a:solidFill>
            </a:endParaRPr>
          </a:p>
        </p:txBody>
      </p:sp>
      <p:sp>
        <p:nvSpPr>
          <p:cNvPr id="6" name="عنصر نائب لرقم الشريحة 5"/>
          <p:cNvSpPr>
            <a:spLocks noGrp="1"/>
          </p:cNvSpPr>
          <p:nvPr>
            <p:ph type="sldNum" sz="quarter" idx="12"/>
          </p:nvPr>
        </p:nvSpPr>
        <p:spPr/>
        <p:txBody>
          <a:body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78048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85A0B4F-7759-4159-9E21-5200BD354EAD}" type="datetimeFigureOut">
              <a:rPr lang="ar-SA" smtClean="0"/>
              <a:t>25/05/44</a:t>
            </a:fld>
            <a:endParaRPr lang="ar-SA"/>
          </a:p>
        </p:txBody>
      </p:sp>
      <p:sp>
        <p:nvSpPr>
          <p:cNvPr id="5" name="عنصر نائب للتذييل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37B62E3-7B07-462C-8C98-D0D0F07AF594}" type="slidenum">
              <a:rPr lang="ar-SA" smtClean="0"/>
              <a:t>‹#›</a:t>
            </a:fld>
            <a:endParaRPr lang="ar-SA"/>
          </a:p>
        </p:txBody>
      </p:sp>
    </p:spTree>
    <p:extLst>
      <p:ext uri="{BB962C8B-B14F-4D97-AF65-F5344CB8AC3E}">
        <p14:creationId xmlns:p14="http://schemas.microsoft.com/office/powerpoint/2010/main" val="20285158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ABDD1B6-1300-44EE-86DB-65CE2A757E08}" type="datetimeFigureOut">
              <a:rPr lang="ar-SA" smtClean="0">
                <a:solidFill>
                  <a:prstClr val="black">
                    <a:tint val="75000"/>
                  </a:prstClr>
                </a:solidFill>
              </a:rPr>
              <a:pPr/>
              <a:t>25/05/44</a:t>
            </a:fld>
            <a:endParaRPr lang="ar-SA">
              <a:solidFill>
                <a:prstClr val="black">
                  <a:tint val="75000"/>
                </a:prstClr>
              </a:solidFill>
            </a:endParaRPr>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solidFill>
                <a:prstClr val="black">
                  <a:tint val="75000"/>
                </a:prstClr>
              </a:solidFill>
            </a:endParaRPr>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DC354C2-E4E4-4349-A083-AACBC84B2D67}" type="slidenum">
              <a:rPr lang="ar-SA" smtClean="0">
                <a:solidFill>
                  <a:prstClr val="black">
                    <a:tint val="75000"/>
                  </a:prstClr>
                </a:solidFill>
              </a:rPr>
              <a:pPr/>
              <a:t>‹#›</a:t>
            </a:fld>
            <a:endParaRPr lang="ar-SA">
              <a:solidFill>
                <a:prstClr val="black">
                  <a:tint val="75000"/>
                </a:prstClr>
              </a:solidFill>
            </a:endParaRPr>
          </a:p>
        </p:txBody>
      </p:sp>
    </p:spTree>
    <p:extLst>
      <p:ext uri="{BB962C8B-B14F-4D97-AF65-F5344CB8AC3E}">
        <p14:creationId xmlns:p14="http://schemas.microsoft.com/office/powerpoint/2010/main" val="16179337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t.me/albayan_12" TargetMode="Externa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t.me/albayan_12" TargetMode="External"/><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مستدير الزوايا 13">
            <a:extLst>
              <a:ext uri="{FF2B5EF4-FFF2-40B4-BE49-F238E27FC236}">
                <a16:creationId xmlns:a16="http://schemas.microsoft.com/office/drawing/2014/main" id="{1BEE49DB-8AA8-1548-49F8-A3316F3DE5CE}"/>
              </a:ext>
            </a:extLst>
          </p:cNvPr>
          <p:cNvSpPr/>
          <p:nvPr/>
        </p:nvSpPr>
        <p:spPr>
          <a:xfrm>
            <a:off x="753583" y="4698957"/>
            <a:ext cx="3637638" cy="789913"/>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ar-SA" sz="2800" b="1" i="1" dirty="0">
                <a:solidFill>
                  <a:srgbClr val="C00000"/>
                </a:solidFill>
                <a:latin typeface="Arial" pitchFamily="34" charset="0"/>
                <a:cs typeface="Arial" pitchFamily="34" charset="0"/>
              </a:rPr>
              <a:t>اعداد : </a:t>
            </a:r>
            <a:r>
              <a:rPr lang="ar-SA" sz="2800" b="1" i="1" dirty="0" err="1">
                <a:solidFill>
                  <a:srgbClr val="C00000"/>
                </a:solidFill>
                <a:latin typeface="Arial" pitchFamily="34" charset="0"/>
                <a:cs typeface="Arial" pitchFamily="34" charset="0"/>
              </a:rPr>
              <a:t>وماتوفيقي</a:t>
            </a:r>
            <a:r>
              <a:rPr lang="ar-SA" sz="2800" b="1" i="1" dirty="0">
                <a:solidFill>
                  <a:srgbClr val="C00000"/>
                </a:solidFill>
                <a:latin typeface="Arial" pitchFamily="34" charset="0"/>
                <a:cs typeface="Arial" pitchFamily="34" charset="0"/>
              </a:rPr>
              <a:t> إلا بالله</a:t>
            </a:r>
          </a:p>
        </p:txBody>
      </p:sp>
      <p:pic>
        <p:nvPicPr>
          <p:cNvPr id="4" name="884AEA23-EA58-47EB-8C88-9CE646949802-L0-001.png" descr="884AEA23-EA58-47EB-8C88-9CE646949802-L0-001.png">
            <a:hlinkClick r:id="rId2"/>
            <a:extLst>
              <a:ext uri="{FF2B5EF4-FFF2-40B4-BE49-F238E27FC236}">
                <a16:creationId xmlns:a16="http://schemas.microsoft.com/office/drawing/2014/main" id="{0F0BBCDE-63EF-10FD-58BD-EBF9F0FC2BFB}"/>
              </a:ext>
            </a:extLst>
          </p:cNvPr>
          <p:cNvPicPr>
            <a:picLocks noChangeAspect="1"/>
          </p:cNvPicPr>
          <p:nvPr/>
        </p:nvPicPr>
        <p:blipFill>
          <a:blip r:embed="rId3" cstate="print">
            <a:grayscl/>
          </a:blip>
          <a:stretch>
            <a:fillRect/>
          </a:stretch>
        </p:blipFill>
        <p:spPr>
          <a:xfrm>
            <a:off x="9639853" y="2795025"/>
            <a:ext cx="844276" cy="844282"/>
          </a:xfrm>
          <a:prstGeom prst="rect">
            <a:avLst/>
          </a:prstGeom>
          <a:ln w="12700" cap="flat">
            <a:noFill/>
            <a:miter lim="400000"/>
          </a:ln>
          <a:effectLst/>
        </p:spPr>
      </p:pic>
      <p:sp>
        <p:nvSpPr>
          <p:cNvPr id="5" name="بسم الله الرحمن الرحيم والصلاة والسلام على الرسول الأمين سيدنا محمد وعلى آله وصحبه أجمعين…">
            <a:extLst>
              <a:ext uri="{FF2B5EF4-FFF2-40B4-BE49-F238E27FC236}">
                <a16:creationId xmlns:a16="http://schemas.microsoft.com/office/drawing/2014/main" id="{60509F56-8A36-7E2D-95F1-41EE1E8A28A9}"/>
              </a:ext>
            </a:extLst>
          </p:cNvPr>
          <p:cNvSpPr txBox="1">
            <a:spLocks/>
          </p:cNvSpPr>
          <p:nvPr/>
        </p:nvSpPr>
        <p:spPr>
          <a:xfrm>
            <a:off x="8322714" y="4698957"/>
            <a:ext cx="3637638" cy="942998"/>
          </a:xfrm>
          <a:prstGeom prst="rect">
            <a:avLst/>
          </a:prstGeom>
          <a:solidFill>
            <a:srgbClr val="E3C5BB"/>
          </a:solidFill>
          <a:ln w="12700">
            <a:miter lim="400000"/>
          </a:ln>
          <a:effectLst>
            <a:outerShdw blurRad="635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6933" tIns="16933" rIns="16933" bIns="16933" anchor="ctr">
            <a:normAutofit fontScale="47500" lnSpcReduction="20000"/>
          </a:bodyPr>
          <a:lstStyle/>
          <a:p>
            <a:pPr algn="ctr" defTabSz="164558">
              <a:defRPr sz="3956" b="0" spc="0">
                <a:solidFill>
                  <a:srgbClr val="FFFFFF"/>
                </a:solidFill>
                <a:latin typeface="Khalid Art bold"/>
                <a:ea typeface="Khalid Art bold"/>
                <a:cs typeface="Khalid Art bold"/>
                <a:sym typeface="Khalid Art bold"/>
              </a:defRPr>
            </a:pPr>
            <a:r>
              <a:rPr lang="ar-SA" dirty="0">
                <a:ln w="0"/>
                <a:solidFill>
                  <a:schemeClr val="accent2">
                    <a:lumMod val="50000"/>
                  </a:schemeClr>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كرماً العروض للاستخدام الشخصي فقط</a:t>
            </a:r>
          </a:p>
          <a:p>
            <a:pPr algn="ctr" defTabSz="164558">
              <a:defRPr sz="3956" b="0" spc="0">
                <a:solidFill>
                  <a:srgbClr val="FFFFFF"/>
                </a:solidFill>
                <a:latin typeface="Khalid Art bold"/>
                <a:ea typeface="Khalid Art bold"/>
                <a:cs typeface="Khalid Art bold"/>
                <a:sym typeface="Khalid Art bold"/>
              </a:defRPr>
            </a:pPr>
            <a:r>
              <a:rPr lang="ar-SA" kern="0" dirty="0">
                <a:ln w="0"/>
                <a:solidFill>
                  <a:schemeClr val="accent2">
                    <a:lumMod val="50000"/>
                  </a:schemeClr>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ولا احل ولا ابيح نزع الحقوق ونشرها مرة أخرى  </a:t>
            </a:r>
          </a:p>
          <a:p>
            <a:pPr algn="ctr" defTabSz="164558">
              <a:defRPr sz="3956" b="0" spc="0">
                <a:solidFill>
                  <a:srgbClr val="FFFFFF"/>
                </a:solidFill>
                <a:latin typeface="Khalid Art bold"/>
                <a:ea typeface="Khalid Art bold"/>
                <a:cs typeface="Khalid Art bold"/>
                <a:sym typeface="Khalid Art bold"/>
              </a:defRPr>
            </a:pPr>
            <a:r>
              <a:rPr lang="ar-SA" kern="0" dirty="0">
                <a:ln w="0"/>
                <a:solidFill>
                  <a:schemeClr val="accent2">
                    <a:lumMod val="50000"/>
                  </a:schemeClr>
                </a:solidFill>
                <a:effectLst>
                  <a:outerShdw blurRad="38100" dist="19050" dir="2700000" algn="tl" rotWithShape="0">
                    <a:schemeClr val="dk1">
                      <a:alpha val="40000"/>
                    </a:schemeClr>
                  </a:outerShdw>
                </a:effectLst>
                <a:latin typeface="Khalid Art bold"/>
                <a:ea typeface="Khalid Art bold"/>
                <a:cs typeface="Khalid Art bold"/>
                <a:sym typeface="Khalid Art bold"/>
              </a:rPr>
              <a:t>أو بيعها .</a:t>
            </a:r>
          </a:p>
        </p:txBody>
      </p:sp>
      <p:sp>
        <p:nvSpPr>
          <p:cNvPr id="7" name="مربع نص 6">
            <a:extLst>
              <a:ext uri="{FF2B5EF4-FFF2-40B4-BE49-F238E27FC236}">
                <a16:creationId xmlns:a16="http://schemas.microsoft.com/office/drawing/2014/main" id="{36D40E6B-FA58-666A-0F3B-5E58721A40F2}"/>
              </a:ext>
            </a:extLst>
          </p:cNvPr>
          <p:cNvSpPr txBox="1"/>
          <p:nvPr/>
        </p:nvSpPr>
        <p:spPr>
          <a:xfrm>
            <a:off x="7014753" y="4252076"/>
            <a:ext cx="6094476" cy="369332"/>
          </a:xfrm>
          <a:prstGeom prst="rect">
            <a:avLst/>
          </a:prstGeom>
          <a:noFill/>
        </p:spPr>
        <p:txBody>
          <a:bodyPr wrap="square">
            <a:spAutoFit/>
          </a:bodyPr>
          <a:lstStyle/>
          <a:p>
            <a:pPr algn="ctr"/>
            <a:r>
              <a:rPr lang="ar-SA" sz="1800" b="1" dirty="0">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rPr>
              <a:t>قناة البيان للعروض والعلوم الشرعية </a:t>
            </a:r>
          </a:p>
        </p:txBody>
      </p:sp>
      <p:sp>
        <p:nvSpPr>
          <p:cNvPr id="11" name="مربع نص 10">
            <a:extLst>
              <a:ext uri="{FF2B5EF4-FFF2-40B4-BE49-F238E27FC236}">
                <a16:creationId xmlns:a16="http://schemas.microsoft.com/office/drawing/2014/main" id="{A911355A-79E0-D8C3-DD69-4BE82590F834}"/>
              </a:ext>
            </a:extLst>
          </p:cNvPr>
          <p:cNvSpPr txBox="1"/>
          <p:nvPr/>
        </p:nvSpPr>
        <p:spPr>
          <a:xfrm>
            <a:off x="3376421" y="1375778"/>
            <a:ext cx="6511834" cy="2123658"/>
          </a:xfrm>
          <a:prstGeom prst="rect">
            <a:avLst/>
          </a:prstGeom>
          <a:noFill/>
        </p:spPr>
        <p:txBody>
          <a:bodyPr wrap="square">
            <a:spAutoFit/>
          </a:bodyPr>
          <a:lstStyle/>
          <a:p>
            <a:pPr algn="ctr"/>
            <a:r>
              <a:rPr lang="ar-SA" sz="4400" b="1" dirty="0">
                <a:solidFill>
                  <a:schemeClr val="tx2"/>
                </a:solidFill>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rPr>
              <a:t>مادة توحيد الصف/ الثاني متوسط </a:t>
            </a:r>
          </a:p>
          <a:p>
            <a:pPr algn="ctr"/>
            <a:r>
              <a:rPr lang="ar-SA" sz="4400" b="1" dirty="0">
                <a:solidFill>
                  <a:schemeClr val="tx2"/>
                </a:solidFill>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rPr>
              <a:t>الفصل الدراسي الثاني </a:t>
            </a:r>
          </a:p>
          <a:p>
            <a:pPr algn="ctr"/>
            <a:endParaRPr lang="ar-SA" sz="4400" b="1" dirty="0">
              <a:solidFill>
                <a:schemeClr val="tx2"/>
              </a:solidFill>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endParaRPr>
          </a:p>
        </p:txBody>
      </p:sp>
      <p:pic>
        <p:nvPicPr>
          <p:cNvPr id="13" name="رسم 12" descr="إصبع سبابة يشير إلى اليمين بظهر يد مع تعبئة خالصة">
            <a:extLst>
              <a:ext uri="{FF2B5EF4-FFF2-40B4-BE49-F238E27FC236}">
                <a16:creationId xmlns:a16="http://schemas.microsoft.com/office/drawing/2014/main" id="{EECEF0D3-D3E7-D9EE-1464-2DEB92A927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6200000">
            <a:off x="9840043" y="3547764"/>
            <a:ext cx="621268" cy="621268"/>
          </a:xfrm>
          <a:prstGeom prst="rect">
            <a:avLst/>
          </a:prstGeom>
        </p:spPr>
      </p:pic>
    </p:spTree>
    <p:extLst>
      <p:ext uri="{BB962C8B-B14F-4D97-AF65-F5344CB8AC3E}">
        <p14:creationId xmlns:p14="http://schemas.microsoft.com/office/powerpoint/2010/main" val="2236050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مستدير الزوايا 3"/>
          <p:cNvSpPr/>
          <p:nvPr/>
        </p:nvSpPr>
        <p:spPr>
          <a:xfrm>
            <a:off x="4238612" y="1643050"/>
            <a:ext cx="3714776" cy="2214578"/>
          </a:xfrm>
          <a:prstGeom prst="roundRect">
            <a:avLst/>
          </a:prstGeom>
        </p:spPr>
        <p:style>
          <a:lnRef idx="1">
            <a:schemeClr val="accent2"/>
          </a:lnRef>
          <a:fillRef idx="2">
            <a:schemeClr val="accent2"/>
          </a:fillRef>
          <a:effectRef idx="1">
            <a:schemeClr val="accent2"/>
          </a:effectRef>
          <a:fontRef idx="minor">
            <a:schemeClr val="dk1"/>
          </a:fontRef>
        </p:style>
        <p:txBody>
          <a:bodyPr rtlCol="1" anchor="ctr"/>
          <a:lstStyle/>
          <a:p>
            <a:pPr>
              <a:spcBef>
                <a:spcPct val="20000"/>
              </a:spcBef>
              <a:defRPr/>
            </a:pPr>
            <a:r>
              <a:rPr lang="ar-SA" sz="3600" b="1" dirty="0">
                <a:solidFill>
                  <a:prstClr val="black"/>
                </a:solidFill>
              </a:rPr>
              <a:t>مراجعة الدرس السابق </a:t>
            </a:r>
          </a:p>
        </p:txBody>
      </p:sp>
      <p:pic>
        <p:nvPicPr>
          <p:cNvPr id="6" name="Picture 8" descr="نتيجة بحث الصور عن فكر"/>
          <p:cNvPicPr>
            <a:picLocks noChangeAspect="1" noChangeArrowheads="1"/>
          </p:cNvPicPr>
          <p:nvPr/>
        </p:nvPicPr>
        <p:blipFill>
          <a:blip r:embed="rId2" cstate="print"/>
          <a:srcRect/>
          <a:stretch>
            <a:fillRect/>
          </a:stretch>
        </p:blipFill>
        <p:spPr bwMode="auto">
          <a:xfrm>
            <a:off x="2666976" y="2285992"/>
            <a:ext cx="901874" cy="785818"/>
          </a:xfrm>
          <a:prstGeom prst="rect">
            <a:avLst/>
          </a:prstGeom>
          <a:ln>
            <a:noFill/>
          </a:ln>
          <a:effectLst>
            <a:softEdge rad="112500"/>
          </a:effectLst>
        </p:spPr>
      </p:pic>
      <p:pic>
        <p:nvPicPr>
          <p:cNvPr id="7" name="Picture 8" descr="نتيجة بحث الصور عن فكر"/>
          <p:cNvPicPr>
            <a:picLocks noChangeAspect="1" noChangeArrowheads="1"/>
          </p:cNvPicPr>
          <p:nvPr/>
        </p:nvPicPr>
        <p:blipFill>
          <a:blip r:embed="rId2" cstate="print"/>
          <a:srcRect/>
          <a:stretch>
            <a:fillRect/>
          </a:stretch>
        </p:blipFill>
        <p:spPr bwMode="auto">
          <a:xfrm>
            <a:off x="5595934" y="428604"/>
            <a:ext cx="901874" cy="785818"/>
          </a:xfrm>
          <a:prstGeom prst="rect">
            <a:avLst/>
          </a:prstGeom>
          <a:ln>
            <a:noFill/>
          </a:ln>
          <a:effectLst>
            <a:softEdge rad="112500"/>
          </a:effectLst>
        </p:spPr>
      </p:pic>
      <p:pic>
        <p:nvPicPr>
          <p:cNvPr id="8" name="Picture 8" descr="نتيجة بحث الصور عن فكر"/>
          <p:cNvPicPr>
            <a:picLocks noChangeAspect="1" noChangeArrowheads="1"/>
          </p:cNvPicPr>
          <p:nvPr/>
        </p:nvPicPr>
        <p:blipFill>
          <a:blip r:embed="rId2" cstate="print"/>
          <a:srcRect/>
          <a:stretch>
            <a:fillRect/>
          </a:stretch>
        </p:blipFill>
        <p:spPr bwMode="auto">
          <a:xfrm>
            <a:off x="8596330" y="2285992"/>
            <a:ext cx="901874" cy="785818"/>
          </a:xfrm>
          <a:prstGeom prst="rect">
            <a:avLst/>
          </a:prstGeom>
          <a:ln>
            <a:noFill/>
          </a:ln>
          <a:effectLst>
            <a:softEdge rad="112500"/>
          </a:effectLst>
        </p:spPr>
      </p:pic>
      <p:pic>
        <p:nvPicPr>
          <p:cNvPr id="10" name="Picture 8" descr="نتيجة بحث الصور عن فكر"/>
          <p:cNvPicPr>
            <a:picLocks noChangeAspect="1" noChangeArrowheads="1"/>
          </p:cNvPicPr>
          <p:nvPr/>
        </p:nvPicPr>
        <p:blipFill>
          <a:blip r:embed="rId2" cstate="print"/>
          <a:srcRect/>
          <a:stretch>
            <a:fillRect/>
          </a:stretch>
        </p:blipFill>
        <p:spPr bwMode="auto">
          <a:xfrm>
            <a:off x="5499368" y="5000636"/>
            <a:ext cx="901874" cy="785818"/>
          </a:xfrm>
          <a:prstGeom prst="rect">
            <a:avLst/>
          </a:prstGeom>
          <a:ln>
            <a:noFill/>
          </a:ln>
          <a:effectLst>
            <a:softEdge rad="112500"/>
          </a:effectLst>
        </p:spPr>
      </p:pic>
    </p:spTree>
    <p:extLst>
      <p:ext uri="{BB962C8B-B14F-4D97-AF65-F5344CB8AC3E}">
        <p14:creationId xmlns:p14="http://schemas.microsoft.com/office/powerpoint/2010/main" val="4115709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49">
            <a:extLst>
              <a:ext uri="{FF2B5EF4-FFF2-40B4-BE49-F238E27FC236}">
                <a16:creationId xmlns:a16="http://schemas.microsoft.com/office/drawing/2014/main" id="{0AC10ECF-FFE4-3C02-AA72-31AFD0BE6509}"/>
              </a:ext>
            </a:extLst>
          </p:cNvPr>
          <p:cNvSpPr/>
          <p:nvPr/>
        </p:nvSpPr>
        <p:spPr>
          <a:xfrm>
            <a:off x="4873656" y="3446008"/>
            <a:ext cx="2349153" cy="1633933"/>
          </a:xfrm>
          <a:prstGeom prst="roundRect">
            <a:avLst/>
          </a:prstGeom>
          <a:gradFill flip="none" rotWithShape="1">
            <a:gsLst>
              <a:gs pos="100000">
                <a:srgbClr val="FFC000"/>
              </a:gs>
              <a:gs pos="50000">
                <a:srgbClr val="FFC000">
                  <a:lumMod val="60000"/>
                  <a:lumOff val="40000"/>
                </a:srgbClr>
              </a:gs>
              <a:gs pos="0">
                <a:srgbClr val="FFC000"/>
              </a:gs>
            </a:gsLst>
            <a:lin ang="0" scaled="1"/>
            <a:tileRect/>
          </a:gradFill>
          <a:ln w="1270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79" tIns="34289" rIns="68579" bIns="34289" anchor="ctr"/>
          <a:lstStyle/>
          <a:p>
            <a:pPr algn="ctr">
              <a:defRPr/>
            </a:pPr>
            <a:r>
              <a:rPr lang="ar-SA" sz="2800" b="1" dirty="0"/>
              <a:t>ـ أذكري صفة الاستعاذة الشرعية ؟</a:t>
            </a:r>
          </a:p>
        </p:txBody>
      </p:sp>
      <p:sp>
        <p:nvSpPr>
          <p:cNvPr id="4" name="Rounded Rectangle 5">
            <a:extLst>
              <a:ext uri="{FF2B5EF4-FFF2-40B4-BE49-F238E27FC236}">
                <a16:creationId xmlns:a16="http://schemas.microsoft.com/office/drawing/2014/main" id="{09E6F1DE-CE3B-5508-E110-59CDC6785D6B}"/>
              </a:ext>
            </a:extLst>
          </p:cNvPr>
          <p:cNvSpPr/>
          <p:nvPr/>
        </p:nvSpPr>
        <p:spPr>
          <a:xfrm>
            <a:off x="4877725" y="3411992"/>
            <a:ext cx="2389158" cy="1653202"/>
          </a:xfrm>
          <a:prstGeom prst="roundRect">
            <a:avLst/>
          </a:prstGeom>
          <a:solidFill>
            <a:srgbClr val="00B0F0"/>
          </a:solidFill>
          <a:ln w="1905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79" tIns="34289" rIns="68579" bIns="34289" anchor="ctr"/>
          <a:lstStyle/>
          <a:p>
            <a:pPr algn="ctr">
              <a:defRPr/>
            </a:pPr>
            <a:endParaRPr lang="en-US" sz="4500" b="1" dirty="0">
              <a:solidFill>
                <a:prstClr val="white"/>
              </a:solidFill>
              <a:latin typeface="Calibri"/>
            </a:endParaRPr>
          </a:p>
        </p:txBody>
      </p:sp>
      <p:sp>
        <p:nvSpPr>
          <p:cNvPr id="6" name="Rounded Rectangle 55">
            <a:extLst>
              <a:ext uri="{FF2B5EF4-FFF2-40B4-BE49-F238E27FC236}">
                <a16:creationId xmlns:a16="http://schemas.microsoft.com/office/drawing/2014/main" id="{5A207092-C586-77C4-5125-D87FAE19719B}"/>
              </a:ext>
            </a:extLst>
          </p:cNvPr>
          <p:cNvSpPr/>
          <p:nvPr/>
        </p:nvSpPr>
        <p:spPr>
          <a:xfrm>
            <a:off x="7691977" y="3283301"/>
            <a:ext cx="2242420" cy="1509187"/>
          </a:xfrm>
          <a:prstGeom prst="roundRect">
            <a:avLst/>
          </a:prstGeom>
          <a:gradFill flip="none" rotWithShape="1">
            <a:gsLst>
              <a:gs pos="100000">
                <a:srgbClr val="FFC000"/>
              </a:gs>
              <a:gs pos="50000">
                <a:srgbClr val="FFC000">
                  <a:lumMod val="60000"/>
                  <a:lumOff val="40000"/>
                </a:srgbClr>
              </a:gs>
              <a:gs pos="0">
                <a:srgbClr val="FFC000"/>
              </a:gs>
            </a:gsLst>
            <a:lin ang="0" scaled="1"/>
            <a:tileRect/>
          </a:gradFill>
          <a:ln w="1270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79" tIns="34289" rIns="68579" bIns="34289" anchor="ctr"/>
          <a:lstStyle/>
          <a:p>
            <a:pPr algn="ctr">
              <a:defRPr/>
            </a:pPr>
            <a:r>
              <a:rPr lang="ar-SA" sz="2800" b="1" dirty="0"/>
              <a:t>ـ عرفي </a:t>
            </a:r>
          </a:p>
          <a:p>
            <a:pPr algn="ctr">
              <a:defRPr/>
            </a:pPr>
            <a:r>
              <a:rPr lang="ar-SA" sz="2800" b="1" dirty="0"/>
              <a:t>الاستعاذة ؟ </a:t>
            </a:r>
          </a:p>
        </p:txBody>
      </p:sp>
      <p:sp>
        <p:nvSpPr>
          <p:cNvPr id="7" name="Rounded Rectangle 7">
            <a:extLst>
              <a:ext uri="{FF2B5EF4-FFF2-40B4-BE49-F238E27FC236}">
                <a16:creationId xmlns:a16="http://schemas.microsoft.com/office/drawing/2014/main" id="{B14CDAE3-B14F-DE7B-7EA2-E0A8E3BEAF1B}"/>
              </a:ext>
            </a:extLst>
          </p:cNvPr>
          <p:cNvSpPr/>
          <p:nvPr/>
        </p:nvSpPr>
        <p:spPr>
          <a:xfrm>
            <a:off x="7673974" y="3283292"/>
            <a:ext cx="2278425" cy="1653203"/>
          </a:xfrm>
          <a:prstGeom prst="roundRect">
            <a:avLst/>
          </a:prstGeom>
          <a:solidFill>
            <a:srgbClr val="C00000"/>
          </a:solidFill>
          <a:ln w="1905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79" tIns="34289" rIns="68579" bIns="34289" anchor="ctr"/>
          <a:lstStyle/>
          <a:p>
            <a:pPr algn="ctr">
              <a:defRPr/>
            </a:pPr>
            <a:endParaRPr lang="en-US" sz="4500" b="1" dirty="0">
              <a:solidFill>
                <a:prstClr val="white"/>
              </a:solidFill>
              <a:latin typeface="Calibri"/>
            </a:endParaRPr>
          </a:p>
        </p:txBody>
      </p:sp>
      <p:sp>
        <p:nvSpPr>
          <p:cNvPr id="11" name="مربع نص 10">
            <a:extLst>
              <a:ext uri="{FF2B5EF4-FFF2-40B4-BE49-F238E27FC236}">
                <a16:creationId xmlns:a16="http://schemas.microsoft.com/office/drawing/2014/main" id="{EFB1D18C-B067-8B93-C686-FB3925396955}"/>
              </a:ext>
            </a:extLst>
          </p:cNvPr>
          <p:cNvSpPr txBox="1"/>
          <p:nvPr/>
        </p:nvSpPr>
        <p:spPr>
          <a:xfrm>
            <a:off x="1774825" y="1878014"/>
            <a:ext cx="8612188" cy="561975"/>
          </a:xfrm>
          <a:prstGeom prst="rect">
            <a:avLst/>
          </a:prstGeom>
        </p:spPr>
        <p:style>
          <a:lnRef idx="1">
            <a:schemeClr val="accent3"/>
          </a:lnRef>
          <a:fillRef idx="2">
            <a:schemeClr val="accent3"/>
          </a:fillRef>
          <a:effectRef idx="1">
            <a:schemeClr val="accent3"/>
          </a:effectRef>
          <a:fontRef idx="minor">
            <a:schemeClr val="dk1"/>
          </a:fontRef>
        </p:style>
        <p:txBody>
          <a:bodyPr lIns="68579" tIns="34289" rIns="68579" bIns="34289" rtlCol="1">
            <a:spAutoFit/>
          </a:bodyPr>
          <a:lstStyle/>
          <a:p>
            <a:pPr algn="ctr">
              <a:defRPr/>
            </a:pPr>
            <a:r>
              <a:rPr lang="ar-SA" sz="3200" b="1" dirty="0">
                <a:solidFill>
                  <a:schemeClr val="accent1">
                    <a:lumMod val="50000"/>
                  </a:schemeClr>
                </a:solidFill>
                <a:latin typeface="Arial" panose="020B0604020202020204" pitchFamily="34" charset="0"/>
              </a:rPr>
              <a:t> اختاري من البطاقات الملونة التي أمامك للإجابة على الأسئلة ؟ </a:t>
            </a:r>
          </a:p>
        </p:txBody>
      </p:sp>
      <p:sp>
        <p:nvSpPr>
          <p:cNvPr id="14" name="Rounded Rectangle 49">
            <a:extLst>
              <a:ext uri="{FF2B5EF4-FFF2-40B4-BE49-F238E27FC236}">
                <a16:creationId xmlns:a16="http://schemas.microsoft.com/office/drawing/2014/main" id="{72EEC002-87BA-0368-1E14-7884EBD39821}"/>
              </a:ext>
            </a:extLst>
          </p:cNvPr>
          <p:cNvSpPr/>
          <p:nvPr/>
        </p:nvSpPr>
        <p:spPr>
          <a:xfrm>
            <a:off x="1569552" y="3550126"/>
            <a:ext cx="2756435" cy="1810740"/>
          </a:xfrm>
          <a:prstGeom prst="roundRect">
            <a:avLst/>
          </a:prstGeom>
          <a:gradFill flip="none" rotWithShape="1">
            <a:gsLst>
              <a:gs pos="100000">
                <a:srgbClr val="FFC000"/>
              </a:gs>
              <a:gs pos="50000">
                <a:srgbClr val="FFC000">
                  <a:lumMod val="60000"/>
                  <a:lumOff val="40000"/>
                </a:srgbClr>
              </a:gs>
              <a:gs pos="0">
                <a:srgbClr val="FFC000"/>
              </a:gs>
            </a:gsLst>
            <a:lin ang="0" scaled="1"/>
            <a:tileRect/>
          </a:gradFill>
          <a:ln w="1270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79" tIns="34289" rIns="68579" bIns="34289" anchor="ctr"/>
          <a:lstStyle/>
          <a:p>
            <a:pPr algn="ctr">
              <a:defRPr/>
            </a:pPr>
            <a:r>
              <a:rPr lang="ar-SA" sz="2800" b="1" dirty="0"/>
              <a:t>ـ عددي بعض الأمور التي تشرع الاستعاذة بالله منها ؟</a:t>
            </a:r>
          </a:p>
        </p:txBody>
      </p:sp>
      <p:sp>
        <p:nvSpPr>
          <p:cNvPr id="15" name="Rounded Rectangle 18">
            <a:extLst>
              <a:ext uri="{FF2B5EF4-FFF2-40B4-BE49-F238E27FC236}">
                <a16:creationId xmlns:a16="http://schemas.microsoft.com/office/drawing/2014/main" id="{2741C139-79A3-AF0E-4AB1-20504223CC9C}"/>
              </a:ext>
            </a:extLst>
          </p:cNvPr>
          <p:cNvSpPr/>
          <p:nvPr/>
        </p:nvSpPr>
        <p:spPr>
          <a:xfrm>
            <a:off x="1569552" y="3550126"/>
            <a:ext cx="2756435" cy="1810740"/>
          </a:xfrm>
          <a:prstGeom prst="roundRect">
            <a:avLst/>
          </a:prstGeom>
          <a:ln w="38100">
            <a:solidFill>
              <a:schemeClr val="bg1"/>
            </a:solidFill>
          </a:ln>
        </p:spPr>
        <p:style>
          <a:lnRef idx="0">
            <a:schemeClr val="accent6"/>
          </a:lnRef>
          <a:fillRef idx="3">
            <a:schemeClr val="accent6"/>
          </a:fillRef>
          <a:effectRef idx="3">
            <a:schemeClr val="accent6"/>
          </a:effectRef>
          <a:fontRef idx="minor">
            <a:schemeClr val="lt1"/>
          </a:fontRef>
        </p:style>
        <p:txBody>
          <a:bodyPr lIns="68579" tIns="34289" rIns="68579" bIns="34289" anchor="ctr"/>
          <a:lstStyle/>
          <a:p>
            <a:pPr algn="ctr">
              <a:defRPr/>
            </a:pPr>
            <a:endParaRPr lang="en-US" sz="3713" b="1" dirty="0">
              <a:ln w="28575">
                <a:solidFill>
                  <a:schemeClr val="bg1"/>
                </a:solidFill>
              </a:ln>
              <a:solidFill>
                <a:prstClr val="white"/>
              </a:solidFill>
            </a:endParaRPr>
          </a:p>
        </p:txBody>
      </p:sp>
      <p:pic>
        <p:nvPicPr>
          <p:cNvPr id="7187" name="Picture 2" descr="نتيجة بحث الصور عن شريط الذكريات">
            <a:extLst>
              <a:ext uri="{FF2B5EF4-FFF2-40B4-BE49-F238E27FC236}">
                <a16:creationId xmlns:a16="http://schemas.microsoft.com/office/drawing/2014/main" id="{C792734A-12E5-3095-7DDD-7E2F7CDD76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403225"/>
            <a:ext cx="3960812"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مربع نص 16">
            <a:extLst>
              <a:ext uri="{FF2B5EF4-FFF2-40B4-BE49-F238E27FC236}">
                <a16:creationId xmlns:a16="http://schemas.microsoft.com/office/drawing/2014/main" id="{C9289709-B36B-BA81-EE12-18B3F2120CAB}"/>
              </a:ext>
            </a:extLst>
          </p:cNvPr>
          <p:cNvSpPr txBox="1"/>
          <p:nvPr/>
        </p:nvSpPr>
        <p:spPr>
          <a:xfrm>
            <a:off x="4446589" y="981076"/>
            <a:ext cx="1800225" cy="708025"/>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algn="ctr">
              <a:defRPr/>
            </a:pPr>
            <a:r>
              <a:rPr lang="ar-SA" sz="2000" b="1" dirty="0">
                <a:solidFill>
                  <a:srgbClr val="C00000"/>
                </a:solidFill>
                <a:cs typeface="Calibri" panose="020F0502020204030204" pitchFamily="34" charset="0"/>
              </a:rPr>
              <a:t>استراتيجية </a:t>
            </a:r>
          </a:p>
          <a:p>
            <a:pPr algn="ctr">
              <a:defRPr/>
            </a:pPr>
            <a:r>
              <a:rPr lang="ar-SA" sz="2000" b="1" dirty="0">
                <a:solidFill>
                  <a:srgbClr val="C00000"/>
                </a:solidFill>
                <a:cs typeface="Calibri" panose="020F0502020204030204" pitchFamily="34" charset="0"/>
              </a:rPr>
              <a:t>شريط الذكريات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 fill="hold"/>
                                        <p:tgtEl>
                                          <p:spTgt spid="3"/>
                                        </p:tgtEl>
                                        <p:attrNameLst>
                                          <p:attrName>ppt_w</p:attrName>
                                        </p:attrNameLst>
                                      </p:cBhvr>
                                      <p:tavLst>
                                        <p:tav tm="0">
                                          <p:val>
                                            <p:fltVal val="0"/>
                                          </p:val>
                                        </p:tav>
                                        <p:tav tm="100000">
                                          <p:val>
                                            <p:strVal val="#ppt_w"/>
                                          </p:val>
                                        </p:tav>
                                      </p:tavLst>
                                    </p:anim>
                                    <p:anim calcmode="lin" valueType="num">
                                      <p:cBhvr>
                                        <p:cTn id="8" dur="25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50"/>
                            </p:stCondLst>
                            <p:childTnLst>
                              <p:par>
                                <p:cTn id="10" presetID="17" presetClass="entr" presetSubtype="1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50" fill="hold"/>
                                        <p:tgtEl>
                                          <p:spTgt spid="4"/>
                                        </p:tgtEl>
                                        <p:attrNameLst>
                                          <p:attrName>ppt_w</p:attrName>
                                        </p:attrNameLst>
                                      </p:cBhvr>
                                      <p:tavLst>
                                        <p:tav tm="0">
                                          <p:val>
                                            <p:fltVal val="0"/>
                                          </p:val>
                                        </p:tav>
                                        <p:tav tm="100000">
                                          <p:val>
                                            <p:strVal val="#ppt_w"/>
                                          </p:val>
                                        </p:tav>
                                      </p:tavLst>
                                    </p:anim>
                                    <p:anim calcmode="lin" valueType="num">
                                      <p:cBhvr>
                                        <p:cTn id="13" dur="250" fill="hold"/>
                                        <p:tgtEl>
                                          <p:spTgt spid="4"/>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500"/>
                            </p:stCondLst>
                            <p:childTnLst>
                              <p:par>
                                <p:cTn id="15" presetID="17" presetClass="entr" presetSubtype="1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50" fill="hold"/>
                                        <p:tgtEl>
                                          <p:spTgt spid="6"/>
                                        </p:tgtEl>
                                        <p:attrNameLst>
                                          <p:attrName>ppt_w</p:attrName>
                                        </p:attrNameLst>
                                      </p:cBhvr>
                                      <p:tavLst>
                                        <p:tav tm="0">
                                          <p:val>
                                            <p:fltVal val="0"/>
                                          </p:val>
                                        </p:tav>
                                        <p:tav tm="100000">
                                          <p:val>
                                            <p:strVal val="#ppt_w"/>
                                          </p:val>
                                        </p:tav>
                                      </p:tavLst>
                                    </p:anim>
                                    <p:anim calcmode="lin" valueType="num">
                                      <p:cBhvr>
                                        <p:cTn id="18" dur="250" fill="hold"/>
                                        <p:tgtEl>
                                          <p:spTgt spid="6"/>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750"/>
                            </p:stCondLst>
                            <p:childTnLst>
                              <p:par>
                                <p:cTn id="20" presetID="17" presetClass="entr" presetSubtype="1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50" fill="hold"/>
                                        <p:tgtEl>
                                          <p:spTgt spid="7"/>
                                        </p:tgtEl>
                                        <p:attrNameLst>
                                          <p:attrName>ppt_w</p:attrName>
                                        </p:attrNameLst>
                                      </p:cBhvr>
                                      <p:tavLst>
                                        <p:tav tm="0">
                                          <p:val>
                                            <p:fltVal val="0"/>
                                          </p:val>
                                        </p:tav>
                                        <p:tav tm="100000">
                                          <p:val>
                                            <p:strVal val="#ppt_w"/>
                                          </p:val>
                                        </p:tav>
                                      </p:tavLst>
                                    </p:anim>
                                    <p:anim calcmode="lin" valueType="num">
                                      <p:cBhvr>
                                        <p:cTn id="23" dur="250" fill="hold"/>
                                        <p:tgtEl>
                                          <p:spTgt spid="7"/>
                                        </p:tgtEl>
                                        <p:attrNameLst>
                                          <p:attrName>ppt_h</p:attrName>
                                        </p:attrNameLst>
                                      </p:cBhvr>
                                      <p:tavLst>
                                        <p:tav tm="0">
                                          <p:val>
                                            <p:strVal val="#ppt_h"/>
                                          </p:val>
                                        </p:tav>
                                        <p:tav tm="100000">
                                          <p:val>
                                            <p:strVal val="#ppt_h"/>
                                          </p:val>
                                        </p:tav>
                                      </p:tavLst>
                                    </p:anim>
                                  </p:childTnLst>
                                </p:cTn>
                              </p:par>
                            </p:childTnLst>
                          </p:cTn>
                        </p:par>
                        <p:par>
                          <p:cTn id="24" fill="hold" nodeType="afterGroup">
                            <p:stCondLst>
                              <p:cond delay="1000"/>
                            </p:stCondLst>
                            <p:childTnLst>
                              <p:par>
                                <p:cTn id="25" presetID="17" presetClass="entr" presetSubtype="1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50" fill="hold"/>
                                        <p:tgtEl>
                                          <p:spTgt spid="14"/>
                                        </p:tgtEl>
                                        <p:attrNameLst>
                                          <p:attrName>ppt_w</p:attrName>
                                        </p:attrNameLst>
                                      </p:cBhvr>
                                      <p:tavLst>
                                        <p:tav tm="0">
                                          <p:val>
                                            <p:fltVal val="0"/>
                                          </p:val>
                                        </p:tav>
                                        <p:tav tm="100000">
                                          <p:val>
                                            <p:strVal val="#ppt_w"/>
                                          </p:val>
                                        </p:tav>
                                      </p:tavLst>
                                    </p:anim>
                                    <p:anim calcmode="lin" valueType="num">
                                      <p:cBhvr>
                                        <p:cTn id="28" dur="250" fill="hold"/>
                                        <p:tgtEl>
                                          <p:spTgt spid="14"/>
                                        </p:tgtEl>
                                        <p:attrNameLst>
                                          <p:attrName>ppt_h</p:attrName>
                                        </p:attrNameLst>
                                      </p:cBhvr>
                                      <p:tavLst>
                                        <p:tav tm="0">
                                          <p:val>
                                            <p:strVal val="#ppt_h"/>
                                          </p:val>
                                        </p:tav>
                                        <p:tav tm="100000">
                                          <p:val>
                                            <p:strVal val="#ppt_h"/>
                                          </p:val>
                                        </p:tav>
                                      </p:tavLst>
                                    </p:anim>
                                  </p:childTnLst>
                                </p:cTn>
                              </p:par>
                            </p:childTnLst>
                          </p:cTn>
                        </p:par>
                        <p:par>
                          <p:cTn id="29" fill="hold" nodeType="afterGroup">
                            <p:stCondLst>
                              <p:cond delay="1250"/>
                            </p:stCondLst>
                            <p:childTnLst>
                              <p:par>
                                <p:cTn id="30" presetID="17" presetClass="entr" presetSubtype="1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50" fill="hold"/>
                                        <p:tgtEl>
                                          <p:spTgt spid="15"/>
                                        </p:tgtEl>
                                        <p:attrNameLst>
                                          <p:attrName>ppt_w</p:attrName>
                                        </p:attrNameLst>
                                      </p:cBhvr>
                                      <p:tavLst>
                                        <p:tav tm="0">
                                          <p:val>
                                            <p:fltVal val="0"/>
                                          </p:val>
                                        </p:tav>
                                        <p:tav tm="100000">
                                          <p:val>
                                            <p:strVal val="#ppt_w"/>
                                          </p:val>
                                        </p:tav>
                                      </p:tavLst>
                                    </p:anim>
                                    <p:anim calcmode="lin" valueType="num">
                                      <p:cBhvr>
                                        <p:cTn id="33" dur="25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3"/>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7" presetClass="exit" presetSubtype="10" fill="hold" nodeType="clickEffect">
                                  <p:stCondLst>
                                    <p:cond delay="0"/>
                                  </p:stCondLst>
                                  <p:childTnLst>
                                    <p:anim calcmode="lin" valueType="num">
                                      <p:cBhvr>
                                        <p:cTn id="38" dur="250"/>
                                        <p:tgtEl>
                                          <p:spTgt spid="3"/>
                                        </p:tgtEl>
                                        <p:attrNameLst>
                                          <p:attrName>ppt_w</p:attrName>
                                        </p:attrNameLst>
                                      </p:cBhvr>
                                      <p:tavLst>
                                        <p:tav tm="0">
                                          <p:val>
                                            <p:strVal val="ppt_w"/>
                                          </p:val>
                                        </p:tav>
                                        <p:tav tm="100000">
                                          <p:val>
                                            <p:fltVal val="0"/>
                                          </p:val>
                                        </p:tav>
                                      </p:tavLst>
                                    </p:anim>
                                    <p:anim calcmode="lin" valueType="num">
                                      <p:cBhvr>
                                        <p:cTn id="39" dur="250"/>
                                        <p:tgtEl>
                                          <p:spTgt spid="3"/>
                                        </p:tgtEl>
                                        <p:attrNameLst>
                                          <p:attrName>ppt_h</p:attrName>
                                        </p:attrNameLst>
                                      </p:cBhvr>
                                      <p:tavLst>
                                        <p:tav tm="0">
                                          <p:val>
                                            <p:strVal val="ppt_h"/>
                                          </p:val>
                                        </p:tav>
                                        <p:tav tm="100000">
                                          <p:val>
                                            <p:strVal val="ppt_h"/>
                                          </p:val>
                                        </p:tav>
                                      </p:tavLst>
                                    </p:anim>
                                    <p:set>
                                      <p:cBhvr>
                                        <p:cTn id="40" dur="1" fill="hold">
                                          <p:stCondLst>
                                            <p:cond delay="24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41" restart="whenNotActive" fill="hold" evtFilter="cancelBubble" nodeType="interactiveSeq">
                <p:stCondLst>
                  <p:cond evt="onClick" delay="0">
                    <p:tgtEl>
                      <p:spTgt spid="4"/>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17" presetClass="exit" presetSubtype="10" fill="hold" nodeType="clickEffect">
                                  <p:stCondLst>
                                    <p:cond delay="0"/>
                                  </p:stCondLst>
                                  <p:childTnLst>
                                    <p:anim calcmode="lin" valueType="num">
                                      <p:cBhvr>
                                        <p:cTn id="45" dur="250"/>
                                        <p:tgtEl>
                                          <p:spTgt spid="4"/>
                                        </p:tgtEl>
                                        <p:attrNameLst>
                                          <p:attrName>ppt_w</p:attrName>
                                        </p:attrNameLst>
                                      </p:cBhvr>
                                      <p:tavLst>
                                        <p:tav tm="0">
                                          <p:val>
                                            <p:strVal val="ppt_w"/>
                                          </p:val>
                                        </p:tav>
                                        <p:tav tm="100000">
                                          <p:val>
                                            <p:fltVal val="0"/>
                                          </p:val>
                                        </p:tav>
                                      </p:tavLst>
                                    </p:anim>
                                    <p:anim calcmode="lin" valueType="num">
                                      <p:cBhvr>
                                        <p:cTn id="46" dur="250"/>
                                        <p:tgtEl>
                                          <p:spTgt spid="4"/>
                                        </p:tgtEl>
                                        <p:attrNameLst>
                                          <p:attrName>ppt_h</p:attrName>
                                        </p:attrNameLst>
                                      </p:cBhvr>
                                      <p:tavLst>
                                        <p:tav tm="0">
                                          <p:val>
                                            <p:strVal val="ppt_h"/>
                                          </p:val>
                                        </p:tav>
                                        <p:tav tm="100000">
                                          <p:val>
                                            <p:strVal val="ppt_h"/>
                                          </p:val>
                                        </p:tav>
                                      </p:tavLst>
                                    </p:anim>
                                    <p:set>
                                      <p:cBhvr>
                                        <p:cTn id="47" dur="1" fill="hold">
                                          <p:stCondLst>
                                            <p:cond delay="24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48" restart="whenNotActive" fill="hold" evtFilter="cancelBubble" nodeType="interactiveSeq">
                <p:stCondLst>
                  <p:cond evt="onClick" delay="0">
                    <p:tgtEl>
                      <p:spTgt spid="6"/>
                    </p:tgtEl>
                  </p:cond>
                </p:stCondLst>
                <p:endSync evt="end" delay="0">
                  <p:rtn val="all"/>
                </p:endSync>
                <p:childTnLst>
                  <p:par>
                    <p:cTn id="49" fill="hold" nodeType="clickPar">
                      <p:stCondLst>
                        <p:cond delay="0"/>
                      </p:stCondLst>
                      <p:childTnLst>
                        <p:par>
                          <p:cTn id="50" fill="hold" nodeType="withGroup">
                            <p:stCondLst>
                              <p:cond delay="0"/>
                            </p:stCondLst>
                            <p:childTnLst>
                              <p:par>
                                <p:cTn id="51" presetID="17" presetClass="exit" presetSubtype="10" fill="hold" nodeType="clickEffect">
                                  <p:stCondLst>
                                    <p:cond delay="0"/>
                                  </p:stCondLst>
                                  <p:childTnLst>
                                    <p:anim calcmode="lin" valueType="num">
                                      <p:cBhvr>
                                        <p:cTn id="52" dur="250"/>
                                        <p:tgtEl>
                                          <p:spTgt spid="6"/>
                                        </p:tgtEl>
                                        <p:attrNameLst>
                                          <p:attrName>ppt_w</p:attrName>
                                        </p:attrNameLst>
                                      </p:cBhvr>
                                      <p:tavLst>
                                        <p:tav tm="0">
                                          <p:val>
                                            <p:strVal val="ppt_w"/>
                                          </p:val>
                                        </p:tav>
                                        <p:tav tm="100000">
                                          <p:val>
                                            <p:fltVal val="0"/>
                                          </p:val>
                                        </p:tav>
                                      </p:tavLst>
                                    </p:anim>
                                    <p:anim calcmode="lin" valueType="num">
                                      <p:cBhvr>
                                        <p:cTn id="53" dur="250"/>
                                        <p:tgtEl>
                                          <p:spTgt spid="6"/>
                                        </p:tgtEl>
                                        <p:attrNameLst>
                                          <p:attrName>ppt_h</p:attrName>
                                        </p:attrNameLst>
                                      </p:cBhvr>
                                      <p:tavLst>
                                        <p:tav tm="0">
                                          <p:val>
                                            <p:strVal val="ppt_h"/>
                                          </p:val>
                                        </p:tav>
                                        <p:tav tm="100000">
                                          <p:val>
                                            <p:strVal val="ppt_h"/>
                                          </p:val>
                                        </p:tav>
                                      </p:tavLst>
                                    </p:anim>
                                    <p:set>
                                      <p:cBhvr>
                                        <p:cTn id="54" dur="1" fill="hold">
                                          <p:stCondLst>
                                            <p:cond delay="24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5" restart="whenNotActive" fill="hold" evtFilter="cancelBubble" nodeType="interactiveSeq">
                <p:stCondLst>
                  <p:cond evt="onClick" delay="0">
                    <p:tgtEl>
                      <p:spTgt spid="7"/>
                    </p:tgtEl>
                  </p:cond>
                </p:stCondLst>
                <p:endSync evt="end" delay="0">
                  <p:rtn val="all"/>
                </p:endSync>
                <p:childTnLst>
                  <p:par>
                    <p:cTn id="56" fill="hold" nodeType="clickPar">
                      <p:stCondLst>
                        <p:cond delay="0"/>
                      </p:stCondLst>
                      <p:childTnLst>
                        <p:par>
                          <p:cTn id="57" fill="hold" nodeType="withGroup">
                            <p:stCondLst>
                              <p:cond delay="0"/>
                            </p:stCondLst>
                            <p:childTnLst>
                              <p:par>
                                <p:cTn id="58" presetID="17" presetClass="exit" presetSubtype="10" fill="hold" nodeType="clickEffect">
                                  <p:stCondLst>
                                    <p:cond delay="0"/>
                                  </p:stCondLst>
                                  <p:childTnLst>
                                    <p:anim calcmode="lin" valueType="num">
                                      <p:cBhvr>
                                        <p:cTn id="59" dur="250"/>
                                        <p:tgtEl>
                                          <p:spTgt spid="7"/>
                                        </p:tgtEl>
                                        <p:attrNameLst>
                                          <p:attrName>ppt_w</p:attrName>
                                        </p:attrNameLst>
                                      </p:cBhvr>
                                      <p:tavLst>
                                        <p:tav tm="0">
                                          <p:val>
                                            <p:strVal val="ppt_w"/>
                                          </p:val>
                                        </p:tav>
                                        <p:tav tm="100000">
                                          <p:val>
                                            <p:fltVal val="0"/>
                                          </p:val>
                                        </p:tav>
                                      </p:tavLst>
                                    </p:anim>
                                    <p:anim calcmode="lin" valueType="num">
                                      <p:cBhvr>
                                        <p:cTn id="60" dur="250"/>
                                        <p:tgtEl>
                                          <p:spTgt spid="7"/>
                                        </p:tgtEl>
                                        <p:attrNameLst>
                                          <p:attrName>ppt_h</p:attrName>
                                        </p:attrNameLst>
                                      </p:cBhvr>
                                      <p:tavLst>
                                        <p:tav tm="0">
                                          <p:val>
                                            <p:strVal val="ppt_h"/>
                                          </p:val>
                                        </p:tav>
                                        <p:tav tm="100000">
                                          <p:val>
                                            <p:strVal val="ppt_h"/>
                                          </p:val>
                                        </p:tav>
                                      </p:tavLst>
                                    </p:anim>
                                    <p:set>
                                      <p:cBhvr>
                                        <p:cTn id="61" dur="1" fill="hold">
                                          <p:stCondLst>
                                            <p:cond delay="24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62" restart="whenNotActive" fill="hold" evtFilter="cancelBubble" nodeType="interactiveSeq">
                <p:stCondLst>
                  <p:cond evt="onClick" delay="0">
                    <p:tgtEl>
                      <p:spTgt spid="14"/>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7" presetClass="exit" presetSubtype="10" fill="hold" nodeType="clickEffect">
                                  <p:stCondLst>
                                    <p:cond delay="0"/>
                                  </p:stCondLst>
                                  <p:childTnLst>
                                    <p:anim calcmode="lin" valueType="num">
                                      <p:cBhvr>
                                        <p:cTn id="66" dur="250"/>
                                        <p:tgtEl>
                                          <p:spTgt spid="14"/>
                                        </p:tgtEl>
                                        <p:attrNameLst>
                                          <p:attrName>ppt_w</p:attrName>
                                        </p:attrNameLst>
                                      </p:cBhvr>
                                      <p:tavLst>
                                        <p:tav tm="0">
                                          <p:val>
                                            <p:strVal val="ppt_w"/>
                                          </p:val>
                                        </p:tav>
                                        <p:tav tm="100000">
                                          <p:val>
                                            <p:fltVal val="0"/>
                                          </p:val>
                                        </p:tav>
                                      </p:tavLst>
                                    </p:anim>
                                    <p:anim calcmode="lin" valueType="num">
                                      <p:cBhvr>
                                        <p:cTn id="67" dur="250"/>
                                        <p:tgtEl>
                                          <p:spTgt spid="14"/>
                                        </p:tgtEl>
                                        <p:attrNameLst>
                                          <p:attrName>ppt_h</p:attrName>
                                        </p:attrNameLst>
                                      </p:cBhvr>
                                      <p:tavLst>
                                        <p:tav tm="0">
                                          <p:val>
                                            <p:strVal val="ppt_h"/>
                                          </p:val>
                                        </p:tav>
                                        <p:tav tm="100000">
                                          <p:val>
                                            <p:strVal val="ppt_h"/>
                                          </p:val>
                                        </p:tav>
                                      </p:tavLst>
                                    </p:anim>
                                    <p:set>
                                      <p:cBhvr>
                                        <p:cTn id="68" dur="1" fill="hold">
                                          <p:stCondLst>
                                            <p:cond delay="24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9" restart="whenNotActive" fill="hold" evtFilter="cancelBubble" nodeType="interactiveSeq">
                <p:stCondLst>
                  <p:cond evt="onClick" delay="0">
                    <p:tgtEl>
                      <p:spTgt spid="15"/>
                    </p:tgtEl>
                  </p:cond>
                </p:stCondLst>
                <p:endSync evt="end" delay="0">
                  <p:rtn val="all"/>
                </p:endSync>
                <p:childTnLst>
                  <p:par>
                    <p:cTn id="70" fill="hold" nodeType="clickPar">
                      <p:stCondLst>
                        <p:cond delay="0"/>
                      </p:stCondLst>
                      <p:childTnLst>
                        <p:par>
                          <p:cTn id="71" fill="hold" nodeType="withGroup">
                            <p:stCondLst>
                              <p:cond delay="0"/>
                            </p:stCondLst>
                            <p:childTnLst>
                              <p:par>
                                <p:cTn id="72" presetID="17" presetClass="exit" presetSubtype="10" fill="hold" nodeType="clickEffect">
                                  <p:stCondLst>
                                    <p:cond delay="0"/>
                                  </p:stCondLst>
                                  <p:childTnLst>
                                    <p:anim calcmode="lin" valueType="num">
                                      <p:cBhvr>
                                        <p:cTn id="73" dur="250"/>
                                        <p:tgtEl>
                                          <p:spTgt spid="15"/>
                                        </p:tgtEl>
                                        <p:attrNameLst>
                                          <p:attrName>ppt_w</p:attrName>
                                        </p:attrNameLst>
                                      </p:cBhvr>
                                      <p:tavLst>
                                        <p:tav tm="0">
                                          <p:val>
                                            <p:strVal val="ppt_w"/>
                                          </p:val>
                                        </p:tav>
                                        <p:tav tm="100000">
                                          <p:val>
                                            <p:fltVal val="0"/>
                                          </p:val>
                                        </p:tav>
                                      </p:tavLst>
                                    </p:anim>
                                    <p:anim calcmode="lin" valueType="num">
                                      <p:cBhvr>
                                        <p:cTn id="74" dur="250"/>
                                        <p:tgtEl>
                                          <p:spTgt spid="15"/>
                                        </p:tgtEl>
                                        <p:attrNameLst>
                                          <p:attrName>ppt_h</p:attrName>
                                        </p:attrNameLst>
                                      </p:cBhvr>
                                      <p:tavLst>
                                        <p:tav tm="0">
                                          <p:val>
                                            <p:strVal val="ppt_h"/>
                                          </p:val>
                                        </p:tav>
                                        <p:tav tm="100000">
                                          <p:val>
                                            <p:strVal val="ppt_h"/>
                                          </p:val>
                                        </p:tav>
                                      </p:tavLst>
                                    </p:anim>
                                    <p:set>
                                      <p:cBhvr>
                                        <p:cTn id="75" dur="1" fill="hold">
                                          <p:stCondLst>
                                            <p:cond delay="24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5" grpId="0" animBg="1"/>
      <p:bldP spid="15"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rc 4"/>
          <p:cNvSpPr/>
          <p:nvPr/>
        </p:nvSpPr>
        <p:spPr>
          <a:xfrm>
            <a:off x="7913689" y="965994"/>
            <a:ext cx="1655763" cy="1223963"/>
          </a:xfrm>
          <a:prstGeom prst="arc">
            <a:avLst/>
          </a:prstGeom>
          <a:noFill/>
          <a:ln w="123825" cmpd="dbl">
            <a:solidFill>
              <a:srgbClr val="00B0F0"/>
            </a:solidFill>
          </a:ln>
        </p:spPr>
        <p:style>
          <a:lnRef idx="3">
            <a:schemeClr val="accent1"/>
          </a:lnRef>
          <a:fillRef idx="0">
            <a:schemeClr val="accent1"/>
          </a:fillRef>
          <a:effectRef idx="2">
            <a:schemeClr val="accent1"/>
          </a:effectRef>
          <a:fontRef idx="minor">
            <a:schemeClr val="tx1"/>
          </a:fontRef>
        </p:style>
        <p:txBody>
          <a:bodyPr rtlCol="1" anchor="ctr"/>
          <a:lstStyle/>
          <a:p>
            <a:pPr algn="ctr">
              <a:defRPr/>
            </a:pPr>
            <a:endParaRPr lang="ar-EG"/>
          </a:p>
        </p:txBody>
      </p:sp>
      <p:sp>
        <p:nvSpPr>
          <p:cNvPr id="6" name="Arc 5"/>
          <p:cNvSpPr/>
          <p:nvPr/>
        </p:nvSpPr>
        <p:spPr>
          <a:xfrm flipH="1">
            <a:off x="6107328" y="1094958"/>
            <a:ext cx="1258888" cy="1223962"/>
          </a:xfrm>
          <a:prstGeom prst="arc">
            <a:avLst/>
          </a:prstGeom>
          <a:noFill/>
          <a:ln w="123825" cmpd="dbl">
            <a:solidFill>
              <a:srgbClr val="00B0F0"/>
            </a:solidFill>
          </a:ln>
        </p:spPr>
        <p:style>
          <a:lnRef idx="3">
            <a:schemeClr val="accent1"/>
          </a:lnRef>
          <a:fillRef idx="0">
            <a:schemeClr val="accent1"/>
          </a:fillRef>
          <a:effectRef idx="2">
            <a:schemeClr val="accent1"/>
          </a:effectRef>
          <a:fontRef idx="minor">
            <a:schemeClr val="tx1"/>
          </a:fontRef>
        </p:style>
        <p:txBody>
          <a:bodyPr rtlCol="1" anchor="ctr"/>
          <a:lstStyle/>
          <a:p>
            <a:pPr algn="ctr">
              <a:defRPr/>
            </a:pPr>
            <a:endParaRPr lang="ar-EG"/>
          </a:p>
        </p:txBody>
      </p:sp>
      <p:sp>
        <p:nvSpPr>
          <p:cNvPr id="2" name="Flowchart: Connector 1"/>
          <p:cNvSpPr/>
          <p:nvPr/>
        </p:nvSpPr>
        <p:spPr>
          <a:xfrm>
            <a:off x="5576262" y="307079"/>
            <a:ext cx="4450928" cy="935883"/>
          </a:xfrm>
          <a:prstGeom prst="flowChartConnector">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path path="circle">
              <a:fillToRect t="100000" r="100000"/>
            </a:path>
            <a:tileRect l="-100000" b="-100000"/>
          </a:gradFill>
          <a:ln w="127000" cmpd="dbl">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ar-EG" sz="3200" b="1" dirty="0">
                <a:solidFill>
                  <a:srgbClr val="C00000"/>
                </a:solidFill>
              </a:rPr>
              <a:t>حكم </a:t>
            </a:r>
            <a:r>
              <a:rPr lang="ar-EG" sz="3200" b="1" dirty="0" err="1">
                <a:solidFill>
                  <a:srgbClr val="C00000"/>
                </a:solidFill>
              </a:rPr>
              <a:t>الاستعا</a:t>
            </a:r>
            <a:r>
              <a:rPr lang="ar-SA" sz="3200" b="1" dirty="0" err="1">
                <a:solidFill>
                  <a:srgbClr val="C00000"/>
                </a:solidFill>
              </a:rPr>
              <a:t>ذة</a:t>
            </a:r>
            <a:r>
              <a:rPr lang="ar-EG" sz="3200" b="1" dirty="0">
                <a:solidFill>
                  <a:srgbClr val="C00000"/>
                </a:solidFill>
              </a:rPr>
              <a:t> بغير الله</a:t>
            </a:r>
            <a:endParaRPr lang="en-US" sz="3200" b="1" dirty="0">
              <a:solidFill>
                <a:srgbClr val="C00000"/>
              </a:solidFill>
            </a:endParaRPr>
          </a:p>
        </p:txBody>
      </p:sp>
      <p:sp>
        <p:nvSpPr>
          <p:cNvPr id="7" name="Rounded Rectangle 6"/>
          <p:cNvSpPr/>
          <p:nvPr/>
        </p:nvSpPr>
        <p:spPr>
          <a:xfrm>
            <a:off x="7801726" y="1474932"/>
            <a:ext cx="3960440" cy="1008112"/>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w="73025" cmpd="dbl">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sz="2800" b="1" dirty="0">
              <a:solidFill>
                <a:schemeClr val="accent1">
                  <a:lumMod val="50000"/>
                </a:schemeClr>
              </a:solidFill>
            </a:endParaRPr>
          </a:p>
        </p:txBody>
      </p:sp>
      <p:sp>
        <p:nvSpPr>
          <p:cNvPr id="8" name="Rounded Rectangle 7"/>
          <p:cNvSpPr/>
          <p:nvPr/>
        </p:nvSpPr>
        <p:spPr>
          <a:xfrm>
            <a:off x="4466734" y="1582169"/>
            <a:ext cx="3120442" cy="1008112"/>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w="73025" cmpd="dbl">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sz="2800" b="1" dirty="0">
              <a:solidFill>
                <a:schemeClr val="accent1">
                  <a:lumMod val="50000"/>
                </a:schemeClr>
              </a:solidFill>
            </a:endParaRPr>
          </a:p>
        </p:txBody>
      </p:sp>
      <p:sp>
        <p:nvSpPr>
          <p:cNvPr id="11" name="Flowchart: Connector 10"/>
          <p:cNvSpPr/>
          <p:nvPr/>
        </p:nvSpPr>
        <p:spPr>
          <a:xfrm>
            <a:off x="8837280" y="2785141"/>
            <a:ext cx="1968393" cy="569061"/>
          </a:xfrm>
          <a:prstGeom prst="flowChartConnector">
            <a:avLst/>
          </a:prstGeom>
          <a:ln w="19050">
            <a:solidFill>
              <a:schemeClr val="tx1"/>
            </a:solidFill>
          </a:ln>
        </p:spPr>
        <p:style>
          <a:lnRef idx="1">
            <a:schemeClr val="accent4"/>
          </a:lnRef>
          <a:fillRef idx="2">
            <a:schemeClr val="accent4"/>
          </a:fillRef>
          <a:effectRef idx="1">
            <a:schemeClr val="accent4"/>
          </a:effectRef>
          <a:fontRef idx="minor">
            <a:schemeClr val="dk1"/>
          </a:fontRef>
        </p:style>
        <p:txBody>
          <a:bodyPr rtlCol="1" anchor="ctr"/>
          <a:lstStyle/>
          <a:p>
            <a:pPr algn="ctr"/>
            <a:r>
              <a:rPr lang="ar-EG" sz="3200" b="1" dirty="0">
                <a:solidFill>
                  <a:srgbClr val="FF0000"/>
                </a:solidFill>
              </a:rPr>
              <a:t>مثالها</a:t>
            </a:r>
            <a:endParaRPr lang="en-US" sz="3200" b="1" dirty="0">
              <a:solidFill>
                <a:srgbClr val="FF0000"/>
              </a:solidFill>
            </a:endParaRPr>
          </a:p>
        </p:txBody>
      </p:sp>
      <p:sp>
        <p:nvSpPr>
          <p:cNvPr id="13" name="Rounded Rectangle 12"/>
          <p:cNvSpPr/>
          <p:nvPr/>
        </p:nvSpPr>
        <p:spPr>
          <a:xfrm>
            <a:off x="7023427" y="3354202"/>
            <a:ext cx="4825784" cy="1756897"/>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w="73025" cmpd="dbl">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sz="2800" b="1" dirty="0">
              <a:solidFill>
                <a:schemeClr val="accent1">
                  <a:lumMod val="50000"/>
                </a:schemeClr>
              </a:solidFill>
            </a:endParaRPr>
          </a:p>
        </p:txBody>
      </p:sp>
      <p:sp>
        <p:nvSpPr>
          <p:cNvPr id="14" name="Rounded Rectangle 13"/>
          <p:cNvSpPr/>
          <p:nvPr/>
        </p:nvSpPr>
        <p:spPr>
          <a:xfrm>
            <a:off x="2286000" y="3767835"/>
            <a:ext cx="4448287" cy="1073619"/>
          </a:xfrm>
          <a:prstGeom prst="roundRect">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w="73025" cmpd="dbl">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sz="2800" b="1" dirty="0">
              <a:solidFill>
                <a:schemeClr val="accent1">
                  <a:lumMod val="50000"/>
                </a:schemeClr>
              </a:solidFill>
            </a:endParaRPr>
          </a:p>
        </p:txBody>
      </p:sp>
      <p:sp>
        <p:nvSpPr>
          <p:cNvPr id="19" name="Rounded Rectangle 18"/>
          <p:cNvSpPr/>
          <p:nvPr/>
        </p:nvSpPr>
        <p:spPr>
          <a:xfrm>
            <a:off x="8160616" y="5821746"/>
            <a:ext cx="2645057" cy="594969"/>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3025" cmpd="dbl">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sz="2800" b="1" dirty="0">
              <a:solidFill>
                <a:schemeClr val="accent1">
                  <a:lumMod val="50000"/>
                </a:schemeClr>
              </a:solidFill>
            </a:endParaRPr>
          </a:p>
        </p:txBody>
      </p:sp>
      <p:sp>
        <p:nvSpPr>
          <p:cNvPr id="20" name="Rounded Rectangle 19"/>
          <p:cNvSpPr/>
          <p:nvPr/>
        </p:nvSpPr>
        <p:spPr>
          <a:xfrm>
            <a:off x="2974939" y="5624553"/>
            <a:ext cx="3654425" cy="594969"/>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0800000" scaled="1"/>
            <a:tileRect/>
          </a:gradFill>
          <a:ln w="73025" cmpd="dbl">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sz="2400" b="1" dirty="0">
              <a:solidFill>
                <a:schemeClr val="accent1">
                  <a:lumMod val="50000"/>
                </a:schemeClr>
              </a:solidFill>
            </a:endParaRPr>
          </a:p>
        </p:txBody>
      </p:sp>
      <p:sp>
        <p:nvSpPr>
          <p:cNvPr id="32" name="Flowchart: Connector 10"/>
          <p:cNvSpPr/>
          <p:nvPr/>
        </p:nvSpPr>
        <p:spPr>
          <a:xfrm>
            <a:off x="4715125" y="3088274"/>
            <a:ext cx="1889215" cy="651931"/>
          </a:xfrm>
          <a:prstGeom prst="flowChartConnector">
            <a:avLst/>
          </a:prstGeom>
          <a:ln w="19050">
            <a:solidFill>
              <a:schemeClr val="tx1"/>
            </a:solidFill>
          </a:ln>
        </p:spPr>
        <p:style>
          <a:lnRef idx="1">
            <a:schemeClr val="accent4"/>
          </a:lnRef>
          <a:fillRef idx="2">
            <a:schemeClr val="accent4"/>
          </a:fillRef>
          <a:effectRef idx="1">
            <a:schemeClr val="accent4"/>
          </a:effectRef>
          <a:fontRef idx="minor">
            <a:schemeClr val="dk1"/>
          </a:fontRef>
        </p:style>
        <p:txBody>
          <a:bodyPr rtlCol="1" anchor="ctr"/>
          <a:lstStyle/>
          <a:p>
            <a:pPr algn="ctr"/>
            <a:r>
              <a:rPr lang="ar-EG" sz="3200" b="1" dirty="0">
                <a:solidFill>
                  <a:srgbClr val="FF0000"/>
                </a:solidFill>
              </a:rPr>
              <a:t>مثالها</a:t>
            </a:r>
            <a:endParaRPr lang="en-US" sz="3200" b="1" dirty="0">
              <a:solidFill>
                <a:srgbClr val="FF0000"/>
              </a:solidFill>
            </a:endParaRPr>
          </a:p>
        </p:txBody>
      </p:sp>
      <p:sp>
        <p:nvSpPr>
          <p:cNvPr id="33" name="Down Arrow 9"/>
          <p:cNvSpPr/>
          <p:nvPr/>
        </p:nvSpPr>
        <p:spPr>
          <a:xfrm>
            <a:off x="5380820" y="2590281"/>
            <a:ext cx="504056" cy="576064"/>
          </a:xfrm>
          <a:prstGeom prst="downArrow">
            <a:avLst/>
          </a:prstGeom>
          <a:ln>
            <a:solidFill>
              <a:schemeClr val="tx1"/>
            </a:solidFill>
          </a:ln>
          <a:effectLst>
            <a:glow rad="101600">
              <a:schemeClr val="bg1">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34" name="Down Arrow 8"/>
          <p:cNvSpPr/>
          <p:nvPr/>
        </p:nvSpPr>
        <p:spPr>
          <a:xfrm>
            <a:off x="9569449" y="2462941"/>
            <a:ext cx="504056" cy="379561"/>
          </a:xfrm>
          <a:prstGeom prst="downArrow">
            <a:avLst/>
          </a:prstGeom>
          <a:ln>
            <a:solidFill>
              <a:schemeClr val="tx1"/>
            </a:solidFill>
          </a:ln>
          <a:effectLst>
            <a:glow rad="101600">
              <a:schemeClr val="bg1">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3" name="شكل بيضاوي 2"/>
          <p:cNvSpPr/>
          <p:nvPr/>
        </p:nvSpPr>
        <p:spPr>
          <a:xfrm>
            <a:off x="8956672" y="5308292"/>
            <a:ext cx="1225552" cy="513454"/>
          </a:xfrm>
          <a:prstGeom prst="ellipse">
            <a:avLst/>
          </a:prstGeom>
        </p:spPr>
        <p:style>
          <a:lnRef idx="3">
            <a:schemeClr val="lt1"/>
          </a:lnRef>
          <a:fillRef idx="1">
            <a:schemeClr val="accent3"/>
          </a:fillRef>
          <a:effectRef idx="1">
            <a:schemeClr val="accent3"/>
          </a:effectRef>
          <a:fontRef idx="minor">
            <a:schemeClr val="lt1"/>
          </a:fontRef>
        </p:style>
        <p:txBody>
          <a:bodyPr rtlCol="1" anchor="ctr"/>
          <a:lstStyle/>
          <a:p>
            <a:pPr algn="ctr"/>
            <a:r>
              <a:rPr lang="ar-SA" sz="2400" b="1" dirty="0"/>
              <a:t>حكمها</a:t>
            </a:r>
          </a:p>
        </p:txBody>
      </p:sp>
      <p:sp>
        <p:nvSpPr>
          <p:cNvPr id="35" name="شكل بيضاوي 34"/>
          <p:cNvSpPr/>
          <p:nvPr/>
        </p:nvSpPr>
        <p:spPr>
          <a:xfrm>
            <a:off x="4284617" y="5111099"/>
            <a:ext cx="1225552" cy="513454"/>
          </a:xfrm>
          <a:prstGeom prst="ellipse">
            <a:avLst/>
          </a:prstGeom>
        </p:spPr>
        <p:style>
          <a:lnRef idx="1">
            <a:schemeClr val="accent3"/>
          </a:lnRef>
          <a:fillRef idx="3">
            <a:schemeClr val="accent3"/>
          </a:fillRef>
          <a:effectRef idx="2">
            <a:schemeClr val="accent3"/>
          </a:effectRef>
          <a:fontRef idx="minor">
            <a:schemeClr val="lt1"/>
          </a:fontRef>
        </p:style>
        <p:txBody>
          <a:bodyPr rtlCol="1" anchor="ctr"/>
          <a:lstStyle/>
          <a:p>
            <a:pPr algn="ctr"/>
            <a:r>
              <a:rPr lang="ar-SA" sz="2400" b="1" dirty="0">
                <a:solidFill>
                  <a:schemeClr val="bg1"/>
                </a:solidFill>
              </a:rPr>
              <a:t>حكمها</a:t>
            </a:r>
          </a:p>
        </p:txBody>
      </p:sp>
      <p:sp>
        <p:nvSpPr>
          <p:cNvPr id="36" name="Down Arrow 14"/>
          <p:cNvSpPr/>
          <p:nvPr/>
        </p:nvSpPr>
        <p:spPr>
          <a:xfrm>
            <a:off x="9277890" y="5111099"/>
            <a:ext cx="504056" cy="288032"/>
          </a:xfrm>
          <a:prstGeom prst="downArrow">
            <a:avLst/>
          </a:prstGeom>
          <a:ln/>
        </p:spPr>
        <p:style>
          <a:lnRef idx="1">
            <a:schemeClr val="accent6"/>
          </a:lnRef>
          <a:fillRef idx="2">
            <a:schemeClr val="accent6"/>
          </a:fillRef>
          <a:effectRef idx="1">
            <a:schemeClr val="accent6"/>
          </a:effectRef>
          <a:fontRef idx="minor">
            <a:schemeClr val="dk1"/>
          </a:fontRef>
        </p:style>
        <p:txBody>
          <a:bodyPr rtlCol="1" anchor="ctr"/>
          <a:lstStyle/>
          <a:p>
            <a:pPr algn="ctr">
              <a:defRPr/>
            </a:pPr>
            <a:endParaRPr lang="ar-EG"/>
          </a:p>
        </p:txBody>
      </p:sp>
      <p:sp>
        <p:nvSpPr>
          <p:cNvPr id="37" name="Down Arrow 15"/>
          <p:cNvSpPr/>
          <p:nvPr/>
        </p:nvSpPr>
        <p:spPr>
          <a:xfrm>
            <a:off x="4573757" y="4869085"/>
            <a:ext cx="504056" cy="288032"/>
          </a:xfrm>
          <a:prstGeom prst="downArrow">
            <a:avLst/>
          </a:prstGeom>
          <a:ln/>
        </p:spPr>
        <p:style>
          <a:lnRef idx="1">
            <a:schemeClr val="accent6"/>
          </a:lnRef>
          <a:fillRef idx="2">
            <a:schemeClr val="accent6"/>
          </a:fillRef>
          <a:effectRef idx="1">
            <a:schemeClr val="accent6"/>
          </a:effectRef>
          <a:fontRef idx="minor">
            <a:schemeClr val="dk1"/>
          </a:fontRef>
        </p:style>
        <p:txBody>
          <a:bodyPr rtlCol="1" anchor="ctr"/>
          <a:lstStyle/>
          <a:p>
            <a:pPr algn="ctr">
              <a:defRPr/>
            </a:pPr>
            <a:endParaRPr lang="ar-EG"/>
          </a:p>
        </p:txBody>
      </p:sp>
      <p:sp>
        <p:nvSpPr>
          <p:cNvPr id="4" name="مستطيل مستدير الزوايا 3">
            <a:extLst>
              <a:ext uri="{FF2B5EF4-FFF2-40B4-BE49-F238E27FC236}">
                <a16:creationId xmlns:a16="http://schemas.microsoft.com/office/drawing/2014/main" id="{618AD83D-09CD-FC47-93BD-BEAFD0D68679}"/>
              </a:ext>
            </a:extLst>
          </p:cNvPr>
          <p:cNvSpPr/>
          <p:nvPr/>
        </p:nvSpPr>
        <p:spPr>
          <a:xfrm>
            <a:off x="486425" y="463223"/>
            <a:ext cx="3714776" cy="1243716"/>
          </a:xfrm>
          <a:prstGeom prst="round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spcBef>
                <a:spcPct val="20000"/>
              </a:spcBef>
              <a:defRPr/>
            </a:pPr>
            <a:r>
              <a:rPr lang="ar-SA" sz="3200" b="1" dirty="0">
                <a:solidFill>
                  <a:prstClr val="black"/>
                </a:solidFill>
              </a:rPr>
              <a:t>أكمل الخريطة بما تعلمته في الحصة السابقة </a:t>
            </a:r>
          </a:p>
        </p:txBody>
      </p:sp>
    </p:spTree>
    <p:extLst>
      <p:ext uri="{BB962C8B-B14F-4D97-AF65-F5344CB8AC3E}">
        <p14:creationId xmlns:p14="http://schemas.microsoft.com/office/powerpoint/2010/main" val="1025657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descr="ÙØªÙØ¬Ø© Ø¨Ø­Ø« Ø§ÙØµÙØ± Ø¹Ù ÙØ±ÙØ© ÙØ²Ø®Ø±ÙØ© ÙÙØªØ§Ø¨Ø© Ø±Ø³Ø§ÙØ©"/>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p>
        </p:txBody>
      </p:sp>
      <p:sp>
        <p:nvSpPr>
          <p:cNvPr id="6148" name="AutoShape 4" descr="ÙØªÙØ¬Ø© Ø¨Ø­Ø« Ø§ÙØµÙØ± Ø¹Ù ÙØ±ÙØ© ÙØ²Ø®Ø±ÙØ© ÙÙØªØ§Ø¨Ø© Ø±Ø³Ø§ÙØ©"/>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p>
        </p:txBody>
      </p:sp>
      <p:sp>
        <p:nvSpPr>
          <p:cNvPr id="2" name="قوس كبير أيمن 1">
            <a:extLst>
              <a:ext uri="{FF2B5EF4-FFF2-40B4-BE49-F238E27FC236}">
                <a16:creationId xmlns:a16="http://schemas.microsoft.com/office/drawing/2014/main" id="{08AFB2B6-DAEE-4637-96D0-DE22F492D31E}"/>
              </a:ext>
            </a:extLst>
          </p:cNvPr>
          <p:cNvSpPr/>
          <p:nvPr/>
        </p:nvSpPr>
        <p:spPr>
          <a:xfrm rot="16200000">
            <a:off x="5093578" y="-1356385"/>
            <a:ext cx="2171995" cy="7737987"/>
          </a:xfrm>
          <a:prstGeom prst="rightBrace">
            <a:avLst/>
          </a:prstGeom>
          <a:ln w="28575"/>
        </p:spPr>
        <p:style>
          <a:lnRef idx="3">
            <a:schemeClr val="dk1"/>
          </a:lnRef>
          <a:fillRef idx="0">
            <a:schemeClr val="dk1"/>
          </a:fillRef>
          <a:effectRef idx="2">
            <a:schemeClr val="dk1"/>
          </a:effectRef>
          <a:fontRef idx="minor">
            <a:schemeClr val="tx1"/>
          </a:fontRef>
        </p:style>
        <p:txBody>
          <a:bodyPr rtlCol="1" anchor="ctr"/>
          <a:lstStyle/>
          <a:p>
            <a:pPr algn="ctr"/>
            <a:endParaRPr lang="ar-SA"/>
          </a:p>
        </p:txBody>
      </p:sp>
      <p:cxnSp>
        <p:nvCxnSpPr>
          <p:cNvPr id="4" name="رابط مستقيم 3">
            <a:extLst>
              <a:ext uri="{FF2B5EF4-FFF2-40B4-BE49-F238E27FC236}">
                <a16:creationId xmlns:a16="http://schemas.microsoft.com/office/drawing/2014/main" id="{E6616C02-6231-4F6A-9222-F2177A0CAC49}"/>
              </a:ext>
            </a:extLst>
          </p:cNvPr>
          <p:cNvCxnSpPr>
            <a:cxnSpLocks/>
          </p:cNvCxnSpPr>
          <p:nvPr/>
        </p:nvCxnSpPr>
        <p:spPr>
          <a:xfrm>
            <a:off x="6179575" y="1799303"/>
            <a:ext cx="0" cy="1976284"/>
          </a:xfrm>
          <a:prstGeom prst="line">
            <a:avLst/>
          </a:prstGeom>
          <a:ln w="28575"/>
        </p:spPr>
        <p:style>
          <a:lnRef idx="3">
            <a:schemeClr val="dk1"/>
          </a:lnRef>
          <a:fillRef idx="0">
            <a:schemeClr val="dk1"/>
          </a:fillRef>
          <a:effectRef idx="2">
            <a:schemeClr val="dk1"/>
          </a:effectRef>
          <a:fontRef idx="minor">
            <a:schemeClr val="tx1"/>
          </a:fontRef>
        </p:style>
      </p:cxnSp>
      <p:sp>
        <p:nvSpPr>
          <p:cNvPr id="11" name="مستطيل مستدير الزوايا 15">
            <a:extLst>
              <a:ext uri="{FF2B5EF4-FFF2-40B4-BE49-F238E27FC236}">
                <a16:creationId xmlns:a16="http://schemas.microsoft.com/office/drawing/2014/main" id="{342BB6AE-8931-4581-BF0F-9651A05EE0A8}"/>
              </a:ext>
            </a:extLst>
          </p:cNvPr>
          <p:cNvSpPr/>
          <p:nvPr/>
        </p:nvSpPr>
        <p:spPr>
          <a:xfrm>
            <a:off x="4124148" y="766916"/>
            <a:ext cx="4110853" cy="863826"/>
          </a:xfrm>
          <a:prstGeom prst="roundRect">
            <a:avLst/>
          </a:prstGeom>
          <a:ln/>
        </p:spPr>
        <p:style>
          <a:lnRef idx="1">
            <a:schemeClr val="accent4"/>
          </a:lnRef>
          <a:fillRef idx="2">
            <a:schemeClr val="accent4"/>
          </a:fillRef>
          <a:effectRef idx="1">
            <a:schemeClr val="accent4"/>
          </a:effectRef>
          <a:fontRef idx="minor">
            <a:schemeClr val="dk1"/>
          </a:fontRef>
        </p:style>
        <p:txBody>
          <a:bodyPr rtlCol="1" anchor="ctr"/>
          <a:lstStyle/>
          <a:p>
            <a:pPr>
              <a:spcBef>
                <a:spcPct val="20000"/>
              </a:spcBef>
              <a:defRPr/>
            </a:pPr>
            <a:endParaRPr lang="ar-SA" sz="3200" b="1" dirty="0">
              <a:solidFill>
                <a:prstClr val="black"/>
              </a:solidFill>
            </a:endParaRPr>
          </a:p>
          <a:p>
            <a:pPr>
              <a:spcBef>
                <a:spcPct val="20000"/>
              </a:spcBef>
              <a:defRPr/>
            </a:pPr>
            <a:r>
              <a:rPr lang="ar-SA" sz="3200" b="1" dirty="0">
                <a:solidFill>
                  <a:prstClr val="black"/>
                </a:solidFill>
              </a:rPr>
              <a:t>التخطيط العام لمنهج التوحيد </a:t>
            </a:r>
          </a:p>
          <a:p>
            <a:pPr>
              <a:spcBef>
                <a:spcPct val="20000"/>
              </a:spcBef>
              <a:defRPr/>
            </a:pPr>
            <a:endParaRPr lang="ar-SA" sz="2000" b="1" dirty="0">
              <a:solidFill>
                <a:prstClr val="black"/>
              </a:solidFill>
            </a:endParaRPr>
          </a:p>
        </p:txBody>
      </p:sp>
      <p:sp>
        <p:nvSpPr>
          <p:cNvPr id="12" name="مستطيل مستدير الزوايا 15">
            <a:extLst>
              <a:ext uri="{FF2B5EF4-FFF2-40B4-BE49-F238E27FC236}">
                <a16:creationId xmlns:a16="http://schemas.microsoft.com/office/drawing/2014/main" id="{C417FAC2-8FFF-44DC-BAD2-009CFE79D655}"/>
              </a:ext>
            </a:extLst>
          </p:cNvPr>
          <p:cNvSpPr/>
          <p:nvPr/>
        </p:nvSpPr>
        <p:spPr>
          <a:xfrm>
            <a:off x="9239381" y="3598606"/>
            <a:ext cx="1618375" cy="1823884"/>
          </a:xfrm>
          <a:prstGeom prst="roundRect">
            <a:avLst/>
          </a:prstGeom>
          <a:ln/>
        </p:spPr>
        <p:style>
          <a:lnRef idx="1">
            <a:schemeClr val="accent6"/>
          </a:lnRef>
          <a:fillRef idx="2">
            <a:schemeClr val="accent6"/>
          </a:fillRef>
          <a:effectRef idx="1">
            <a:schemeClr val="accent6"/>
          </a:effectRef>
          <a:fontRef idx="minor">
            <a:schemeClr val="dk1"/>
          </a:fontRef>
        </p:style>
        <p:txBody>
          <a:bodyPr rtlCol="1" anchor="ctr"/>
          <a:lstStyle/>
          <a:p>
            <a:pPr>
              <a:spcBef>
                <a:spcPct val="20000"/>
              </a:spcBef>
              <a:defRPr/>
            </a:pPr>
            <a:endParaRPr lang="ar-SA" sz="3200" b="1" dirty="0">
              <a:solidFill>
                <a:prstClr val="black"/>
              </a:solidFill>
            </a:endParaRPr>
          </a:p>
          <a:p>
            <a:pPr algn="ctr">
              <a:spcBef>
                <a:spcPct val="20000"/>
              </a:spcBef>
              <a:defRPr/>
            </a:pPr>
            <a:r>
              <a:rPr lang="ar-SA" sz="3200" b="1" dirty="0">
                <a:solidFill>
                  <a:prstClr val="black"/>
                </a:solidFill>
              </a:rPr>
              <a:t>عبادات وقع فيها الشرك </a:t>
            </a:r>
          </a:p>
          <a:p>
            <a:pPr>
              <a:spcBef>
                <a:spcPct val="20000"/>
              </a:spcBef>
              <a:defRPr/>
            </a:pPr>
            <a:endParaRPr lang="ar-SA" sz="2000" b="1" dirty="0">
              <a:solidFill>
                <a:prstClr val="black"/>
              </a:solidFill>
            </a:endParaRPr>
          </a:p>
        </p:txBody>
      </p:sp>
      <p:sp>
        <p:nvSpPr>
          <p:cNvPr id="13" name="مستطيل مستدير الزوايا 15">
            <a:extLst>
              <a:ext uri="{FF2B5EF4-FFF2-40B4-BE49-F238E27FC236}">
                <a16:creationId xmlns:a16="http://schemas.microsoft.com/office/drawing/2014/main" id="{219F54DB-C09D-428B-B78A-7B74C8D98975}"/>
              </a:ext>
            </a:extLst>
          </p:cNvPr>
          <p:cNvSpPr/>
          <p:nvPr/>
        </p:nvSpPr>
        <p:spPr>
          <a:xfrm>
            <a:off x="5370386" y="3560209"/>
            <a:ext cx="1618375" cy="1823884"/>
          </a:xfrm>
          <a:prstGeom prst="roundRect">
            <a:avLst/>
          </a:prstGeom>
          <a:ln/>
        </p:spPr>
        <p:style>
          <a:lnRef idx="1">
            <a:schemeClr val="accent6"/>
          </a:lnRef>
          <a:fillRef idx="2">
            <a:schemeClr val="accent6"/>
          </a:fillRef>
          <a:effectRef idx="1">
            <a:schemeClr val="accent6"/>
          </a:effectRef>
          <a:fontRef idx="minor">
            <a:schemeClr val="dk1"/>
          </a:fontRef>
        </p:style>
        <p:txBody>
          <a:bodyPr rtlCol="1" anchor="ctr"/>
          <a:lstStyle/>
          <a:p>
            <a:pPr>
              <a:spcBef>
                <a:spcPct val="20000"/>
              </a:spcBef>
              <a:defRPr/>
            </a:pPr>
            <a:endParaRPr lang="ar-SA" sz="3200" b="1" dirty="0">
              <a:solidFill>
                <a:prstClr val="black"/>
              </a:solidFill>
            </a:endParaRPr>
          </a:p>
          <a:p>
            <a:pPr algn="ctr">
              <a:spcBef>
                <a:spcPct val="20000"/>
              </a:spcBef>
              <a:defRPr/>
            </a:pPr>
            <a:r>
              <a:rPr lang="ar-SA" sz="3200" b="1" dirty="0">
                <a:solidFill>
                  <a:prstClr val="black"/>
                </a:solidFill>
              </a:rPr>
              <a:t>الشفاعة </a:t>
            </a:r>
          </a:p>
          <a:p>
            <a:pPr>
              <a:spcBef>
                <a:spcPct val="20000"/>
              </a:spcBef>
              <a:defRPr/>
            </a:pPr>
            <a:endParaRPr lang="ar-SA" sz="2000" b="1" dirty="0">
              <a:solidFill>
                <a:prstClr val="black"/>
              </a:solidFill>
            </a:endParaRPr>
          </a:p>
        </p:txBody>
      </p:sp>
      <p:sp>
        <p:nvSpPr>
          <p:cNvPr id="14" name="مستطيل مستدير الزوايا 15">
            <a:extLst>
              <a:ext uri="{FF2B5EF4-FFF2-40B4-BE49-F238E27FC236}">
                <a16:creationId xmlns:a16="http://schemas.microsoft.com/office/drawing/2014/main" id="{1ECDD50D-03DB-43DD-9B8B-FFA7A09C56EA}"/>
              </a:ext>
            </a:extLst>
          </p:cNvPr>
          <p:cNvSpPr/>
          <p:nvPr/>
        </p:nvSpPr>
        <p:spPr>
          <a:xfrm>
            <a:off x="1594800" y="3429000"/>
            <a:ext cx="1618375" cy="1823884"/>
          </a:xfrm>
          <a:prstGeom prst="roundRect">
            <a:avLst/>
          </a:prstGeom>
          <a:ln/>
        </p:spPr>
        <p:style>
          <a:lnRef idx="1">
            <a:schemeClr val="accent6"/>
          </a:lnRef>
          <a:fillRef idx="2">
            <a:schemeClr val="accent6"/>
          </a:fillRef>
          <a:effectRef idx="1">
            <a:schemeClr val="accent6"/>
          </a:effectRef>
          <a:fontRef idx="minor">
            <a:schemeClr val="dk1"/>
          </a:fontRef>
        </p:style>
        <p:txBody>
          <a:bodyPr rtlCol="1" anchor="ctr"/>
          <a:lstStyle/>
          <a:p>
            <a:pPr>
              <a:spcBef>
                <a:spcPct val="20000"/>
              </a:spcBef>
              <a:defRPr/>
            </a:pPr>
            <a:endParaRPr lang="ar-SA" sz="3200" b="1" dirty="0">
              <a:solidFill>
                <a:prstClr val="black"/>
              </a:solidFill>
            </a:endParaRPr>
          </a:p>
          <a:p>
            <a:pPr algn="ctr">
              <a:spcBef>
                <a:spcPct val="20000"/>
              </a:spcBef>
              <a:defRPr/>
            </a:pPr>
            <a:r>
              <a:rPr lang="ar-SA" sz="3200" b="1" dirty="0">
                <a:solidFill>
                  <a:prstClr val="black"/>
                </a:solidFill>
              </a:rPr>
              <a:t>التمائم والرقى </a:t>
            </a:r>
          </a:p>
          <a:p>
            <a:pPr>
              <a:spcBef>
                <a:spcPct val="20000"/>
              </a:spcBef>
              <a:defRPr/>
            </a:pPr>
            <a:endParaRPr lang="ar-SA" sz="2000" b="1" dirty="0">
              <a:solidFill>
                <a:prstClr val="black"/>
              </a:solidFill>
            </a:endParaRPr>
          </a:p>
        </p:txBody>
      </p:sp>
    </p:spTree>
    <p:extLst>
      <p:ext uri="{BB962C8B-B14F-4D97-AF65-F5344CB8AC3E}">
        <p14:creationId xmlns:p14="http://schemas.microsoft.com/office/powerpoint/2010/main" val="2807135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مستدير الزوايا 13">
            <a:extLst>
              <a:ext uri="{FF2B5EF4-FFF2-40B4-BE49-F238E27FC236}">
                <a16:creationId xmlns:a16="http://schemas.microsoft.com/office/drawing/2014/main" id="{1BEE49DB-8AA8-1548-49F8-A3316F3DE5CE}"/>
              </a:ext>
            </a:extLst>
          </p:cNvPr>
          <p:cNvSpPr/>
          <p:nvPr/>
        </p:nvSpPr>
        <p:spPr>
          <a:xfrm>
            <a:off x="753583" y="4698957"/>
            <a:ext cx="3637638" cy="789913"/>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ar-SA" sz="2800" b="1" i="1" dirty="0">
                <a:solidFill>
                  <a:srgbClr val="C00000"/>
                </a:solidFill>
                <a:latin typeface="Arial" pitchFamily="34" charset="0"/>
                <a:cs typeface="Arial" pitchFamily="34" charset="0"/>
              </a:rPr>
              <a:t>اعداد : </a:t>
            </a:r>
            <a:r>
              <a:rPr lang="ar-SA" sz="2800" b="1" i="1" dirty="0" err="1">
                <a:solidFill>
                  <a:srgbClr val="C00000"/>
                </a:solidFill>
                <a:latin typeface="Arial" pitchFamily="34" charset="0"/>
                <a:cs typeface="Arial" pitchFamily="34" charset="0"/>
              </a:rPr>
              <a:t>وماتوفيقي</a:t>
            </a:r>
            <a:r>
              <a:rPr lang="ar-SA" sz="2800" b="1" i="1" dirty="0">
                <a:solidFill>
                  <a:srgbClr val="C00000"/>
                </a:solidFill>
                <a:latin typeface="Arial" pitchFamily="34" charset="0"/>
                <a:cs typeface="Arial" pitchFamily="34" charset="0"/>
              </a:rPr>
              <a:t> إلا بالله</a:t>
            </a:r>
          </a:p>
        </p:txBody>
      </p:sp>
      <p:pic>
        <p:nvPicPr>
          <p:cNvPr id="4" name="884AEA23-EA58-47EB-8C88-9CE646949802-L0-001.png" descr="884AEA23-EA58-47EB-8C88-9CE646949802-L0-001.png">
            <a:hlinkClick r:id="rId2"/>
            <a:extLst>
              <a:ext uri="{FF2B5EF4-FFF2-40B4-BE49-F238E27FC236}">
                <a16:creationId xmlns:a16="http://schemas.microsoft.com/office/drawing/2014/main" id="{0F0BBCDE-63EF-10FD-58BD-EBF9F0FC2BFB}"/>
              </a:ext>
            </a:extLst>
          </p:cNvPr>
          <p:cNvPicPr>
            <a:picLocks noChangeAspect="1"/>
          </p:cNvPicPr>
          <p:nvPr/>
        </p:nvPicPr>
        <p:blipFill>
          <a:blip r:embed="rId3" cstate="print">
            <a:grayscl/>
          </a:blip>
          <a:stretch>
            <a:fillRect/>
          </a:stretch>
        </p:blipFill>
        <p:spPr>
          <a:xfrm>
            <a:off x="9639853" y="2795025"/>
            <a:ext cx="844276" cy="844282"/>
          </a:xfrm>
          <a:prstGeom prst="rect">
            <a:avLst/>
          </a:prstGeom>
          <a:ln w="12700" cap="flat">
            <a:noFill/>
            <a:miter lim="400000"/>
          </a:ln>
          <a:effectLst/>
        </p:spPr>
      </p:pic>
      <p:sp>
        <p:nvSpPr>
          <p:cNvPr id="5" name="بسم الله الرحمن الرحيم والصلاة والسلام على الرسول الأمين سيدنا محمد وعلى آله وصحبه أجمعين…">
            <a:extLst>
              <a:ext uri="{FF2B5EF4-FFF2-40B4-BE49-F238E27FC236}">
                <a16:creationId xmlns:a16="http://schemas.microsoft.com/office/drawing/2014/main" id="{60509F56-8A36-7E2D-95F1-41EE1E8A28A9}"/>
              </a:ext>
            </a:extLst>
          </p:cNvPr>
          <p:cNvSpPr txBox="1">
            <a:spLocks/>
          </p:cNvSpPr>
          <p:nvPr/>
        </p:nvSpPr>
        <p:spPr>
          <a:xfrm>
            <a:off x="8322714" y="4698957"/>
            <a:ext cx="3637638" cy="942998"/>
          </a:xfrm>
          <a:prstGeom prst="rect">
            <a:avLst/>
          </a:prstGeom>
          <a:solidFill>
            <a:srgbClr val="E3C5BB"/>
          </a:solidFill>
          <a:ln w="12700">
            <a:miter lim="400000"/>
          </a:ln>
          <a:effectLst>
            <a:outerShdw blurRad="635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6933" tIns="16933" rIns="16933" bIns="16933" anchor="ctr">
            <a:normAutofit fontScale="47500" lnSpcReduction="20000"/>
          </a:bodyPr>
          <a:lstStyle/>
          <a:p>
            <a:pPr algn="ctr" defTabSz="164558">
              <a:defRPr sz="3956" b="0" spc="0">
                <a:solidFill>
                  <a:srgbClr val="FFFFFF"/>
                </a:solidFill>
                <a:latin typeface="Khalid Art bold"/>
                <a:ea typeface="Khalid Art bold"/>
                <a:cs typeface="Khalid Art bold"/>
                <a:sym typeface="Khalid Art bold"/>
              </a:defRPr>
            </a:pPr>
            <a:r>
              <a:rPr lang="ar-SA" dirty="0">
                <a:ln w="0"/>
                <a:solidFill>
                  <a:schemeClr val="accent2">
                    <a:lumMod val="50000"/>
                  </a:schemeClr>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كرماً العروض للاستخدام الشخصي فقط</a:t>
            </a:r>
          </a:p>
          <a:p>
            <a:pPr algn="ctr" defTabSz="164558">
              <a:defRPr sz="3956" b="0" spc="0">
                <a:solidFill>
                  <a:srgbClr val="FFFFFF"/>
                </a:solidFill>
                <a:latin typeface="Khalid Art bold"/>
                <a:ea typeface="Khalid Art bold"/>
                <a:cs typeface="Khalid Art bold"/>
                <a:sym typeface="Khalid Art bold"/>
              </a:defRPr>
            </a:pPr>
            <a:r>
              <a:rPr lang="ar-SA" kern="0" dirty="0">
                <a:ln w="0"/>
                <a:solidFill>
                  <a:schemeClr val="accent2">
                    <a:lumMod val="50000"/>
                  </a:schemeClr>
                </a:solidFill>
                <a:effectLst>
                  <a:outerShdw blurRad="38100" dist="19050" dir="2700000" algn="tl" rotWithShape="0">
                    <a:schemeClr val="dk1">
                      <a:alpha val="40000"/>
                    </a:schemeClr>
                  </a:outerShdw>
                </a:effectLst>
                <a:latin typeface="Khalid Art bold"/>
                <a:ea typeface="Khalid Art bold"/>
                <a:cs typeface="Khalid Art bold"/>
                <a:sym typeface="Khalid Art bold"/>
              </a:rPr>
              <a:t>ولا احل ولا ابيح نزع الحقوق ونشرها مرة أخرى  </a:t>
            </a:r>
          </a:p>
          <a:p>
            <a:pPr algn="ctr" defTabSz="164558">
              <a:defRPr sz="3956" b="0" spc="0">
                <a:solidFill>
                  <a:srgbClr val="FFFFFF"/>
                </a:solidFill>
                <a:latin typeface="Khalid Art bold"/>
                <a:ea typeface="Khalid Art bold"/>
                <a:cs typeface="Khalid Art bold"/>
                <a:sym typeface="Khalid Art bold"/>
              </a:defRPr>
            </a:pPr>
            <a:r>
              <a:rPr lang="ar-SA" kern="0" dirty="0">
                <a:ln w="0"/>
                <a:solidFill>
                  <a:schemeClr val="accent2">
                    <a:lumMod val="50000"/>
                  </a:schemeClr>
                </a:solidFill>
                <a:effectLst>
                  <a:outerShdw blurRad="38100" dist="19050" dir="2700000" algn="tl" rotWithShape="0">
                    <a:schemeClr val="dk1">
                      <a:alpha val="40000"/>
                    </a:schemeClr>
                  </a:outerShdw>
                </a:effectLst>
                <a:latin typeface="Khalid Art bold"/>
                <a:ea typeface="Khalid Art bold"/>
                <a:cs typeface="Khalid Art bold"/>
                <a:sym typeface="Khalid Art bold"/>
              </a:rPr>
              <a:t>أو بيعها .</a:t>
            </a:r>
          </a:p>
        </p:txBody>
      </p:sp>
      <p:sp>
        <p:nvSpPr>
          <p:cNvPr id="7" name="مربع نص 6">
            <a:extLst>
              <a:ext uri="{FF2B5EF4-FFF2-40B4-BE49-F238E27FC236}">
                <a16:creationId xmlns:a16="http://schemas.microsoft.com/office/drawing/2014/main" id="{36D40E6B-FA58-666A-0F3B-5E58721A40F2}"/>
              </a:ext>
            </a:extLst>
          </p:cNvPr>
          <p:cNvSpPr txBox="1"/>
          <p:nvPr/>
        </p:nvSpPr>
        <p:spPr>
          <a:xfrm>
            <a:off x="7014753" y="4252076"/>
            <a:ext cx="6094476" cy="369332"/>
          </a:xfrm>
          <a:prstGeom prst="rect">
            <a:avLst/>
          </a:prstGeom>
          <a:noFill/>
        </p:spPr>
        <p:txBody>
          <a:bodyPr wrap="square">
            <a:spAutoFit/>
          </a:bodyPr>
          <a:lstStyle/>
          <a:p>
            <a:pPr algn="ctr"/>
            <a:r>
              <a:rPr lang="ar-SA" sz="1800" b="1" dirty="0">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rPr>
              <a:t>قناة البيان للعروض والعلوم الشرعية </a:t>
            </a:r>
          </a:p>
        </p:txBody>
      </p:sp>
      <p:sp>
        <p:nvSpPr>
          <p:cNvPr id="11" name="مربع نص 10">
            <a:extLst>
              <a:ext uri="{FF2B5EF4-FFF2-40B4-BE49-F238E27FC236}">
                <a16:creationId xmlns:a16="http://schemas.microsoft.com/office/drawing/2014/main" id="{A911355A-79E0-D8C3-DD69-4BE82590F834}"/>
              </a:ext>
            </a:extLst>
          </p:cNvPr>
          <p:cNvSpPr txBox="1"/>
          <p:nvPr/>
        </p:nvSpPr>
        <p:spPr>
          <a:xfrm>
            <a:off x="3376421" y="1375778"/>
            <a:ext cx="6511834" cy="2123658"/>
          </a:xfrm>
          <a:prstGeom prst="rect">
            <a:avLst/>
          </a:prstGeom>
          <a:noFill/>
        </p:spPr>
        <p:txBody>
          <a:bodyPr wrap="square">
            <a:spAutoFit/>
          </a:bodyPr>
          <a:lstStyle/>
          <a:p>
            <a:pPr algn="ctr"/>
            <a:r>
              <a:rPr lang="ar-SA" sz="4400" b="1" dirty="0">
                <a:solidFill>
                  <a:schemeClr val="tx2"/>
                </a:solidFill>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rPr>
              <a:t>مادة التوحيد الصف/ الثاني متوسط </a:t>
            </a:r>
          </a:p>
          <a:p>
            <a:pPr algn="ctr"/>
            <a:r>
              <a:rPr lang="ar-SA" sz="4400" b="1" dirty="0">
                <a:solidFill>
                  <a:schemeClr val="tx2"/>
                </a:solidFill>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rPr>
              <a:t>الفصل الدراسي الثاني </a:t>
            </a:r>
          </a:p>
          <a:p>
            <a:pPr algn="ctr"/>
            <a:endParaRPr lang="ar-SA" sz="4400" b="1" dirty="0">
              <a:solidFill>
                <a:schemeClr val="tx2"/>
              </a:solidFill>
              <a:effectLst>
                <a:outerShdw blurRad="38100" dist="38100" dir="2700000" algn="tl">
                  <a:srgbClr val="000000">
                    <a:alpha val="43137"/>
                  </a:srgbClr>
                </a:outerShdw>
              </a:effectLst>
              <a:latin typeface="29LT Zarid Serif Rg" panose="00000100000000000000" pitchFamily="2" charset="-78"/>
              <a:cs typeface="29LT Zarid Serif Rg" panose="00000100000000000000" pitchFamily="2" charset="-78"/>
            </a:endParaRPr>
          </a:p>
        </p:txBody>
      </p:sp>
      <p:pic>
        <p:nvPicPr>
          <p:cNvPr id="13" name="رسم 12" descr="إصبع سبابة يشير إلى اليمين بظهر يد مع تعبئة خالصة">
            <a:extLst>
              <a:ext uri="{FF2B5EF4-FFF2-40B4-BE49-F238E27FC236}">
                <a16:creationId xmlns:a16="http://schemas.microsoft.com/office/drawing/2014/main" id="{EECEF0D3-D3E7-D9EE-1464-2DEB92A927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16200000">
            <a:off x="9840043" y="3547764"/>
            <a:ext cx="621268" cy="621268"/>
          </a:xfrm>
          <a:prstGeom prst="rect">
            <a:avLst/>
          </a:prstGeom>
        </p:spPr>
      </p:pic>
    </p:spTree>
    <p:extLst>
      <p:ext uri="{BB962C8B-B14F-4D97-AF65-F5344CB8AC3E}">
        <p14:creationId xmlns:p14="http://schemas.microsoft.com/office/powerpoint/2010/main" val="25756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5524195" y="923731"/>
            <a:ext cx="6336704" cy="1665084"/>
          </a:xfrm>
          <a:prstGeom prst="cloud">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a:solidFill>
              <a:srgbClr val="FFFF00"/>
            </a:solidFill>
          </a:ln>
          <a:effectLst>
            <a:glow rad="101600">
              <a:schemeClr val="bg1">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2053" name="Rectangle 2"/>
          <p:cNvSpPr>
            <a:spLocks noChangeArrowheads="1"/>
          </p:cNvSpPr>
          <p:nvPr/>
        </p:nvSpPr>
        <p:spPr bwMode="auto">
          <a:xfrm>
            <a:off x="6846017" y="1233030"/>
            <a:ext cx="352051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ar-EG" sz="6000" b="1" dirty="0">
                <a:solidFill>
                  <a:srgbClr val="C00000"/>
                </a:solidFill>
              </a:rPr>
              <a:t>الوحدة </a:t>
            </a:r>
            <a:r>
              <a:rPr lang="ar-SA" sz="6000" b="1" dirty="0">
                <a:solidFill>
                  <a:srgbClr val="C00000"/>
                </a:solidFill>
              </a:rPr>
              <a:t>الأولى</a:t>
            </a:r>
            <a:endParaRPr lang="en-US" sz="6000" b="1" dirty="0">
              <a:solidFill>
                <a:srgbClr val="C00000"/>
              </a:solidFill>
            </a:endParaRPr>
          </a:p>
        </p:txBody>
      </p:sp>
      <p:sp>
        <p:nvSpPr>
          <p:cNvPr id="4" name="Horizontal Scroll 3"/>
          <p:cNvSpPr/>
          <p:nvPr/>
        </p:nvSpPr>
        <p:spPr>
          <a:xfrm>
            <a:off x="2551113" y="2928937"/>
            <a:ext cx="7200900" cy="2376488"/>
          </a:xfrm>
          <a:prstGeom prst="horizontalScroll">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EG"/>
          </a:p>
        </p:txBody>
      </p:sp>
      <p:sp>
        <p:nvSpPr>
          <p:cNvPr id="2055" name="Rectangle 4"/>
          <p:cNvSpPr>
            <a:spLocks noChangeArrowheads="1"/>
          </p:cNvSpPr>
          <p:nvPr/>
        </p:nvSpPr>
        <p:spPr bwMode="auto">
          <a:xfrm>
            <a:off x="3130550" y="3609181"/>
            <a:ext cx="60420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ar-EG" sz="6000" b="1" dirty="0">
                <a:solidFill>
                  <a:srgbClr val="0070C0"/>
                </a:solidFill>
              </a:rPr>
              <a:t>عباداتٌ وقع فيها الشرك</a:t>
            </a:r>
            <a:endParaRPr lang="en-US" sz="6000" b="1" dirty="0">
              <a:solidFill>
                <a:srgbClr val="0070C0"/>
              </a:solidFill>
            </a:endParaRPr>
          </a:p>
        </p:txBody>
      </p:sp>
    </p:spTree>
    <p:extLst>
      <p:ext uri="{BB962C8B-B14F-4D97-AF65-F5344CB8AC3E}">
        <p14:creationId xmlns:p14="http://schemas.microsoft.com/office/powerpoint/2010/main" val="3157529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مستدير الزوايا 1"/>
          <p:cNvSpPr/>
          <p:nvPr/>
        </p:nvSpPr>
        <p:spPr>
          <a:xfrm>
            <a:off x="5588000" y="569560"/>
            <a:ext cx="1811019" cy="7135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3600" b="1" dirty="0">
                <a:solidFill>
                  <a:schemeClr val="bg1"/>
                </a:solidFill>
                <a:latin typeface="Calibri" panose="020F0502020204030204" pitchFamily="34" charset="0"/>
              </a:rPr>
              <a:t>تمهيد</a:t>
            </a:r>
            <a:endParaRPr lang="en-US" sz="3600" b="1" dirty="0">
              <a:solidFill>
                <a:schemeClr val="bg1"/>
              </a:solidFill>
              <a:latin typeface="Calibri" panose="020F0502020204030204" pitchFamily="34" charset="0"/>
            </a:endParaRPr>
          </a:p>
        </p:txBody>
      </p:sp>
      <p:sp>
        <p:nvSpPr>
          <p:cNvPr id="8" name="مستطيل مستدير الزوايا 7"/>
          <p:cNvSpPr/>
          <p:nvPr/>
        </p:nvSpPr>
        <p:spPr>
          <a:xfrm>
            <a:off x="1409700" y="1666875"/>
            <a:ext cx="9687559" cy="3705225"/>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ar-SA" sz="3600" b="1" dirty="0">
              <a:solidFill>
                <a:schemeClr val="tx1"/>
              </a:solidFill>
              <a:latin typeface="Calibri" panose="020F0502020204030204" pitchFamily="34" charset="0"/>
            </a:endParaRPr>
          </a:p>
          <a:p>
            <a:pPr algn="ctr"/>
            <a:endParaRPr lang="ar-SA" sz="3600" b="1" dirty="0">
              <a:solidFill>
                <a:schemeClr val="tx1"/>
              </a:solidFill>
              <a:latin typeface="Calibri" panose="020F0502020204030204" pitchFamily="34" charset="0"/>
            </a:endParaRPr>
          </a:p>
          <a:p>
            <a:pPr algn="ctr"/>
            <a:r>
              <a:rPr lang="ar-EG" sz="3600" b="1" dirty="0">
                <a:solidFill>
                  <a:schemeClr val="tx1"/>
                </a:solidFill>
                <a:latin typeface="Calibri" panose="020F0502020204030204" pitchFamily="34" charset="0"/>
              </a:rPr>
              <a:t>كان بعض العرب في الجاهلية إذا بَنى بيت</a:t>
            </a:r>
            <a:r>
              <a:rPr lang="ar-SA" sz="3600" b="1" dirty="0">
                <a:solidFill>
                  <a:schemeClr val="tx1"/>
                </a:solidFill>
                <a:latin typeface="Calibri" panose="020F0502020204030204" pitchFamily="34" charset="0"/>
              </a:rPr>
              <a:t>ً</a:t>
            </a:r>
            <a:r>
              <a:rPr lang="ar-EG" sz="3600" b="1" dirty="0">
                <a:solidFill>
                  <a:schemeClr val="tx1"/>
                </a:solidFill>
                <a:latin typeface="Calibri" panose="020F0502020204030204" pitchFamily="34" charset="0"/>
              </a:rPr>
              <a:t>ا جديد</a:t>
            </a:r>
            <a:r>
              <a:rPr lang="ar-SA" sz="3600" b="1" dirty="0">
                <a:solidFill>
                  <a:schemeClr val="tx1"/>
                </a:solidFill>
                <a:latin typeface="Calibri" panose="020F0502020204030204" pitchFamily="34" charset="0"/>
              </a:rPr>
              <a:t>ً</a:t>
            </a:r>
            <a:r>
              <a:rPr lang="ar-EG" sz="3600" b="1" dirty="0">
                <a:solidFill>
                  <a:schemeClr val="tx1"/>
                </a:solidFill>
                <a:latin typeface="Calibri" panose="020F0502020204030204" pitchFamily="34" charset="0"/>
              </a:rPr>
              <a:t>ا، أو أراد السكن في بيت جديد، أو حفر بئر</a:t>
            </a:r>
            <a:r>
              <a:rPr lang="ar-SA" sz="3600" b="1" dirty="0">
                <a:solidFill>
                  <a:schemeClr val="tx1"/>
                </a:solidFill>
                <a:latin typeface="Calibri" panose="020F0502020204030204" pitchFamily="34" charset="0"/>
              </a:rPr>
              <a:t>ً</a:t>
            </a:r>
            <a:r>
              <a:rPr lang="ar-EG" sz="3600" b="1" dirty="0">
                <a:solidFill>
                  <a:schemeClr val="tx1"/>
                </a:solidFill>
                <a:latin typeface="Calibri" panose="020F0502020204030204" pitchFamily="34" charset="0"/>
              </a:rPr>
              <a:t>ا، وخاف من أذى الجنّ، ذبح ذبيحة لإرضاء الجنّ حتى لا يؤذوه ويسمونها بـ: (ذبائح الجن).</a:t>
            </a:r>
            <a:endParaRPr lang="ar-SA" sz="3600" b="1" dirty="0">
              <a:solidFill>
                <a:schemeClr val="tx1"/>
              </a:solidFill>
              <a:latin typeface="Calibri" panose="020F0502020204030204" pitchFamily="34" charset="0"/>
            </a:endParaRPr>
          </a:p>
          <a:p>
            <a:pPr algn="ctr"/>
            <a:r>
              <a:rPr lang="ar-EG" sz="3600" b="1" dirty="0">
                <a:solidFill>
                  <a:srgbClr val="0000FF"/>
                </a:solidFill>
                <a:latin typeface="Calibri" panose="020F0502020204030204" pitchFamily="34" charset="0"/>
              </a:rPr>
              <a:t>فما حكم هذا الفعل؟</a:t>
            </a:r>
            <a:endParaRPr lang="en-US" sz="3600" dirty="0">
              <a:solidFill>
                <a:srgbClr val="0000FF"/>
              </a:solidFill>
              <a:latin typeface="Calibri" panose="020F0502020204030204" pitchFamily="34" charset="0"/>
            </a:endParaRPr>
          </a:p>
          <a:p>
            <a:pPr algn="ctr"/>
            <a:endParaRPr lang="en-US" sz="3600" dirty="0">
              <a:solidFill>
                <a:schemeClr val="tx1"/>
              </a:solidFill>
              <a:latin typeface="Calibri" panose="020F0502020204030204" pitchFamily="34" charset="0"/>
            </a:endParaRPr>
          </a:p>
          <a:p>
            <a:pPr algn="ctr"/>
            <a:endParaRPr lang="en-US" sz="36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4233940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مستطيل 10"/>
          <p:cNvSpPr>
            <a:spLocks noChangeArrowheads="1"/>
          </p:cNvSpPr>
          <p:nvPr/>
        </p:nvSpPr>
        <p:spPr bwMode="auto">
          <a:xfrm>
            <a:off x="3353564" y="3429000"/>
            <a:ext cx="6770150" cy="923330"/>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ar-SA" sz="5400" b="1" dirty="0">
                <a:solidFill>
                  <a:srgbClr val="002060"/>
                </a:solidFill>
              </a:rPr>
              <a:t>الـــذبـــح </a:t>
            </a:r>
            <a:endParaRPr lang="en-US" sz="5400" b="1" dirty="0">
              <a:solidFill>
                <a:srgbClr val="002060"/>
              </a:solidFill>
            </a:endParaRPr>
          </a:p>
        </p:txBody>
      </p:sp>
      <p:sp>
        <p:nvSpPr>
          <p:cNvPr id="2" name="شكل بيضاوي 1">
            <a:extLst>
              <a:ext uri="{FF2B5EF4-FFF2-40B4-BE49-F238E27FC236}">
                <a16:creationId xmlns:a16="http://schemas.microsoft.com/office/drawing/2014/main" id="{87425885-EFF2-37D3-47F9-A4C4E89DF3B7}"/>
              </a:ext>
            </a:extLst>
          </p:cNvPr>
          <p:cNvSpPr/>
          <p:nvPr/>
        </p:nvSpPr>
        <p:spPr>
          <a:xfrm>
            <a:off x="6969968" y="1390262"/>
            <a:ext cx="4320074" cy="11943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eaLnBrk="1" hangingPunct="1"/>
            <a:r>
              <a:rPr lang="ar-SA" sz="4000" b="1" dirty="0">
                <a:solidFill>
                  <a:schemeClr val="bg1"/>
                </a:solidFill>
              </a:rPr>
              <a:t>الدرس الثاني </a:t>
            </a:r>
            <a:endParaRPr lang="en-US" sz="4000" b="1" dirty="0">
              <a:solidFill>
                <a:schemeClr val="bg1"/>
              </a:solidFill>
            </a:endParaRPr>
          </a:p>
        </p:txBody>
      </p:sp>
    </p:spTree>
    <p:extLst>
      <p:ext uri="{BB962C8B-B14F-4D97-AF65-F5344CB8AC3E}">
        <p14:creationId xmlns:p14="http://schemas.microsoft.com/office/powerpoint/2010/main" val="127608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descr="ÙØªÙØ¬Ø© Ø¨Ø­Ø« Ø§ÙØµÙØ± Ø¹Ù ÙØ±ÙØ© ÙØ²Ø®Ø±ÙØ© ÙÙØªØ§Ø¨Ø© Ø±Ø³Ø§ÙØ©"/>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p>
        </p:txBody>
      </p:sp>
      <p:sp>
        <p:nvSpPr>
          <p:cNvPr id="6148" name="AutoShape 4" descr="ÙØªÙØ¬Ø© Ø¨Ø­Ø« Ø§ÙØµÙØ± Ø¹Ù ÙØ±ÙØ© ÙØ²Ø®Ø±ÙØ© ÙÙØªØ§Ø¨Ø© Ø±Ø³Ø§ÙØ©"/>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p>
        </p:txBody>
      </p:sp>
      <p:graphicFrame>
        <p:nvGraphicFramePr>
          <p:cNvPr id="5" name="جدول 4"/>
          <p:cNvGraphicFramePr>
            <a:graphicFrameLocks noGrp="1"/>
          </p:cNvGraphicFramePr>
          <p:nvPr>
            <p:extLst>
              <p:ext uri="{D42A27DB-BD31-4B8C-83A1-F6EECF244321}">
                <p14:modId xmlns:p14="http://schemas.microsoft.com/office/powerpoint/2010/main" val="2906319504"/>
              </p:ext>
            </p:extLst>
          </p:nvPr>
        </p:nvGraphicFramePr>
        <p:xfrm>
          <a:off x="5068931" y="2438264"/>
          <a:ext cx="6619900" cy="3286148"/>
        </p:xfrm>
        <a:graphic>
          <a:graphicData uri="http://schemas.openxmlformats.org/drawingml/2006/table">
            <a:tbl>
              <a:tblPr rtl="1" firstRow="1" bandRow="1">
                <a:tableStyleId>{5C22544A-7EE6-4342-B048-85BDC9FD1C3A}</a:tableStyleId>
              </a:tblPr>
              <a:tblGrid>
                <a:gridCol w="2231880">
                  <a:extLst>
                    <a:ext uri="{9D8B030D-6E8A-4147-A177-3AD203B41FA5}">
                      <a16:colId xmlns:a16="http://schemas.microsoft.com/office/drawing/2014/main" val="20000"/>
                    </a:ext>
                  </a:extLst>
                </a:gridCol>
                <a:gridCol w="2181387">
                  <a:extLst>
                    <a:ext uri="{9D8B030D-6E8A-4147-A177-3AD203B41FA5}">
                      <a16:colId xmlns:a16="http://schemas.microsoft.com/office/drawing/2014/main" val="20001"/>
                    </a:ext>
                  </a:extLst>
                </a:gridCol>
                <a:gridCol w="2206633">
                  <a:extLst>
                    <a:ext uri="{9D8B030D-6E8A-4147-A177-3AD203B41FA5}">
                      <a16:colId xmlns:a16="http://schemas.microsoft.com/office/drawing/2014/main" val="20002"/>
                    </a:ext>
                  </a:extLst>
                </a:gridCol>
              </a:tblGrid>
              <a:tr h="966980">
                <a:tc>
                  <a:txBody>
                    <a:bodyPr/>
                    <a:lstStyle/>
                    <a:p>
                      <a:pPr rtl="1"/>
                      <a:r>
                        <a:rPr lang="ar-SA" sz="2800" dirty="0"/>
                        <a:t>     ماذا أعرف</a:t>
                      </a:r>
                    </a:p>
                  </a:txBody>
                  <a:tcPr/>
                </a:tc>
                <a:tc>
                  <a:txBody>
                    <a:bodyPr/>
                    <a:lstStyle/>
                    <a:p>
                      <a:pPr rtl="1"/>
                      <a:r>
                        <a:rPr lang="ar-SA" sz="2800" dirty="0"/>
                        <a:t>ماذا أريد أن أعرف </a:t>
                      </a:r>
                    </a:p>
                  </a:txBody>
                  <a:tcPr/>
                </a:tc>
                <a:tc>
                  <a:txBody>
                    <a:bodyPr/>
                    <a:lstStyle/>
                    <a:p>
                      <a:pPr rtl="1"/>
                      <a:r>
                        <a:rPr lang="ar-SA" sz="3200" dirty="0"/>
                        <a:t>  ماذا تعلمت </a:t>
                      </a:r>
                    </a:p>
                  </a:txBody>
                  <a:tcPr/>
                </a:tc>
                <a:extLst>
                  <a:ext uri="{0D108BD9-81ED-4DB2-BD59-A6C34878D82A}">
                    <a16:rowId xmlns:a16="http://schemas.microsoft.com/office/drawing/2014/main" val="10000"/>
                  </a:ext>
                </a:extLst>
              </a:tr>
              <a:tr h="2319168">
                <a:tc>
                  <a:txBody>
                    <a:bodyPr/>
                    <a:lstStyle/>
                    <a:p>
                      <a:pPr rtl="1"/>
                      <a:endParaRPr lang="ar-SA" dirty="0"/>
                    </a:p>
                  </a:txBody>
                  <a:tcPr/>
                </a:tc>
                <a:tc>
                  <a:txBody>
                    <a:bodyPr/>
                    <a:lstStyle/>
                    <a:p>
                      <a:pPr rtl="1"/>
                      <a:endParaRPr lang="ar-SA" dirty="0"/>
                    </a:p>
                  </a:txBody>
                  <a:tcPr/>
                </a:tc>
                <a:tc>
                  <a:txBody>
                    <a:bodyPr/>
                    <a:lstStyle/>
                    <a:p>
                      <a:pPr rtl="1"/>
                      <a:endParaRPr lang="ar-SA" dirty="0"/>
                    </a:p>
                  </a:txBody>
                  <a:tcPr/>
                </a:tc>
                <a:extLst>
                  <a:ext uri="{0D108BD9-81ED-4DB2-BD59-A6C34878D82A}">
                    <a16:rowId xmlns:a16="http://schemas.microsoft.com/office/drawing/2014/main" val="10001"/>
                  </a:ext>
                </a:extLst>
              </a:tr>
            </a:tbl>
          </a:graphicData>
        </a:graphic>
      </p:graphicFrame>
      <p:sp>
        <p:nvSpPr>
          <p:cNvPr id="7" name="مستطيل مستدير الزوايا 6"/>
          <p:cNvSpPr/>
          <p:nvPr/>
        </p:nvSpPr>
        <p:spPr>
          <a:xfrm>
            <a:off x="2532771" y="662794"/>
            <a:ext cx="2285984" cy="857256"/>
          </a:xfrm>
          <a:prstGeom prst="roundRect">
            <a:avLst/>
          </a:prstGeom>
        </p:spPr>
        <p:style>
          <a:lnRef idx="1">
            <a:schemeClr val="accent2"/>
          </a:lnRef>
          <a:fillRef idx="2">
            <a:schemeClr val="accent2"/>
          </a:fillRef>
          <a:effectRef idx="1">
            <a:schemeClr val="accent2"/>
          </a:effectRef>
          <a:fontRef idx="minor">
            <a:schemeClr val="dk1"/>
          </a:fontRef>
        </p:style>
        <p:txBody>
          <a:bodyPr rtlCol="1" anchor="ctr"/>
          <a:lstStyle/>
          <a:p>
            <a:pPr>
              <a:spcBef>
                <a:spcPct val="20000"/>
              </a:spcBef>
              <a:defRPr/>
            </a:pPr>
            <a:endParaRPr lang="ar-SA" sz="2000" b="1" dirty="0">
              <a:solidFill>
                <a:prstClr val="black"/>
              </a:solidFill>
            </a:endParaRPr>
          </a:p>
          <a:p>
            <a:pPr>
              <a:spcBef>
                <a:spcPct val="20000"/>
              </a:spcBef>
              <a:defRPr/>
            </a:pPr>
            <a:r>
              <a:rPr lang="ar-SA" sz="2000" b="1" dirty="0" err="1">
                <a:solidFill>
                  <a:prstClr val="black"/>
                </a:solidFill>
              </a:rPr>
              <a:t>استراتيجية</a:t>
            </a:r>
            <a:r>
              <a:rPr lang="ar-SA" sz="2000" b="1" dirty="0">
                <a:solidFill>
                  <a:prstClr val="black"/>
                </a:solidFill>
              </a:rPr>
              <a:t>: جدول التعلم</a:t>
            </a:r>
          </a:p>
          <a:p>
            <a:pPr>
              <a:spcBef>
                <a:spcPct val="20000"/>
              </a:spcBef>
              <a:defRPr/>
            </a:pPr>
            <a:r>
              <a:rPr lang="ar-SA" sz="2000" b="1" dirty="0">
                <a:solidFill>
                  <a:prstClr val="black"/>
                </a:solidFill>
              </a:rPr>
              <a:t> </a:t>
            </a:r>
          </a:p>
        </p:txBody>
      </p:sp>
      <p:sp>
        <p:nvSpPr>
          <p:cNvPr id="12" name="مستطيل 11"/>
          <p:cNvSpPr/>
          <p:nvPr/>
        </p:nvSpPr>
        <p:spPr>
          <a:xfrm>
            <a:off x="7948247" y="1520050"/>
            <a:ext cx="2651491" cy="646331"/>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rtl="0">
              <a:spcBef>
                <a:spcPct val="0"/>
              </a:spcBef>
            </a:pPr>
            <a:r>
              <a:rPr lang="ar-SA" sz="3600" b="1" dirty="0">
                <a:solidFill>
                  <a:srgbClr val="00B050"/>
                </a:solidFill>
              </a:rPr>
              <a:t>الذبح</a:t>
            </a:r>
            <a:endParaRPr lang="en-US" sz="3600" b="1" dirty="0">
              <a:solidFill>
                <a:srgbClr val="00B050"/>
              </a:solidFill>
            </a:endParaRPr>
          </a:p>
        </p:txBody>
      </p:sp>
    </p:spTree>
    <p:extLst>
      <p:ext uri="{BB962C8B-B14F-4D97-AF65-F5344CB8AC3E}">
        <p14:creationId xmlns:p14="http://schemas.microsoft.com/office/powerpoint/2010/main" val="3764281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مستدير الزوايا 1"/>
          <p:cNvSpPr/>
          <p:nvPr/>
        </p:nvSpPr>
        <p:spPr>
          <a:xfrm>
            <a:off x="2557624" y="2465793"/>
            <a:ext cx="8631919" cy="3636427"/>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sz="2800" b="1" dirty="0">
              <a:solidFill>
                <a:schemeClr val="tx2"/>
              </a:solidFill>
            </a:endParaRPr>
          </a:p>
          <a:p>
            <a:r>
              <a:rPr lang="ar-SA" sz="2800" b="1" dirty="0">
                <a:solidFill>
                  <a:schemeClr val="tx2"/>
                </a:solidFill>
              </a:rPr>
              <a:t>1ـ أن تعرف  الطالبة الذبح .</a:t>
            </a:r>
          </a:p>
          <a:p>
            <a:r>
              <a:rPr lang="ar-SA" sz="2800" b="1" dirty="0">
                <a:solidFill>
                  <a:schemeClr val="tx2"/>
                </a:solidFill>
              </a:rPr>
              <a:t>2ـ أن تستدل الطالبة على أن الذبح عبادة ويجب صرفها لله .</a:t>
            </a:r>
          </a:p>
          <a:p>
            <a:r>
              <a:rPr lang="ar-SA" sz="2800" b="1" dirty="0">
                <a:solidFill>
                  <a:schemeClr val="tx2"/>
                </a:solidFill>
              </a:rPr>
              <a:t>3ـ أن تشرح الطالبة أقسام الذبح مع بيان حكم كل نوع.</a:t>
            </a:r>
          </a:p>
          <a:p>
            <a:r>
              <a:rPr lang="ar-SA" sz="2800" b="1" dirty="0">
                <a:solidFill>
                  <a:srgbClr val="002060"/>
                </a:solidFill>
              </a:rPr>
              <a:t>4ـ أن توضح الطالبة </a:t>
            </a:r>
            <a:r>
              <a:rPr lang="ar-EG" sz="2800" b="1" dirty="0">
                <a:solidFill>
                  <a:srgbClr val="002060"/>
                </a:solidFill>
                <a:latin typeface="Calibri" panose="020F0502020204030204" pitchFamily="34" charset="0"/>
              </a:rPr>
              <a:t>المراد </a:t>
            </a:r>
            <a:r>
              <a:rPr lang="ar-SA" sz="2800" b="1" dirty="0">
                <a:solidFill>
                  <a:srgbClr val="002060"/>
                </a:solidFill>
                <a:latin typeface="Calibri" panose="020F0502020204030204" pitchFamily="34" charset="0"/>
              </a:rPr>
              <a:t>ب</a:t>
            </a:r>
            <a:r>
              <a:rPr lang="ar-EG" sz="2800" b="1" dirty="0">
                <a:solidFill>
                  <a:srgbClr val="002060"/>
                </a:solidFill>
                <a:latin typeface="Calibri" panose="020F0502020204030204" pitchFamily="34" charset="0"/>
              </a:rPr>
              <a:t>الذَّبح لله بمكان يُذبح فيه لغير الله</a:t>
            </a:r>
            <a:r>
              <a:rPr lang="ar-SA" sz="2800" b="1" dirty="0">
                <a:solidFill>
                  <a:srgbClr val="002060"/>
                </a:solidFill>
              </a:rPr>
              <a:t>.</a:t>
            </a:r>
          </a:p>
          <a:p>
            <a:r>
              <a:rPr lang="ar-SA" sz="2800" b="1" dirty="0">
                <a:solidFill>
                  <a:srgbClr val="002060"/>
                </a:solidFill>
              </a:rPr>
              <a:t>5ـ أن تذكر الطالبة </a:t>
            </a:r>
            <a:r>
              <a:rPr lang="ar-EG" sz="2800" b="1" dirty="0">
                <a:solidFill>
                  <a:srgbClr val="002060"/>
                </a:solidFill>
                <a:latin typeface="Calibri" panose="020F0502020204030204" pitchFamily="34" charset="0"/>
              </a:rPr>
              <a:t>حكم الذَّبح لله بمكان يُذبح فيه لغير الله</a:t>
            </a:r>
            <a:r>
              <a:rPr lang="ar-SA" sz="2800" b="1" dirty="0">
                <a:solidFill>
                  <a:srgbClr val="002060"/>
                </a:solidFill>
              </a:rPr>
              <a:t>.</a:t>
            </a:r>
          </a:p>
          <a:p>
            <a:r>
              <a:rPr lang="ar-SA" sz="2800" b="1" dirty="0">
                <a:solidFill>
                  <a:srgbClr val="002060"/>
                </a:solidFill>
              </a:rPr>
              <a:t>6ـ أن تفسر الطالبة </a:t>
            </a:r>
            <a:r>
              <a:rPr lang="ar-EG" sz="2800" b="1" dirty="0">
                <a:solidFill>
                  <a:srgbClr val="002060"/>
                </a:solidFill>
                <a:latin typeface="Calibri" panose="020F0502020204030204" pitchFamily="34" charset="0"/>
              </a:rPr>
              <a:t>الحكمة من تحريم الذَّبح لله بمكان يُذبح فيه لغير الله</a:t>
            </a:r>
            <a:r>
              <a:rPr lang="ar-SA" sz="2800" b="1" dirty="0">
                <a:solidFill>
                  <a:srgbClr val="002060"/>
                </a:solidFill>
              </a:rPr>
              <a:t>. </a:t>
            </a:r>
          </a:p>
          <a:p>
            <a:pPr algn="ctr"/>
            <a:r>
              <a:rPr lang="ar-SA" sz="2800" b="1" dirty="0">
                <a:solidFill>
                  <a:schemeClr val="tx2"/>
                </a:solidFill>
              </a:rPr>
              <a:t> </a:t>
            </a:r>
          </a:p>
        </p:txBody>
      </p:sp>
      <p:sp>
        <p:nvSpPr>
          <p:cNvPr id="4" name="مربع نص 3"/>
          <p:cNvSpPr txBox="1"/>
          <p:nvPr/>
        </p:nvSpPr>
        <p:spPr>
          <a:xfrm>
            <a:off x="8031325" y="1559768"/>
            <a:ext cx="2738119" cy="646331"/>
          </a:xfrm>
          <a:prstGeom prst="rect">
            <a:avLst/>
          </a:prstGeom>
        </p:spPr>
        <p:style>
          <a:lnRef idx="1">
            <a:schemeClr val="accent3"/>
          </a:lnRef>
          <a:fillRef idx="2">
            <a:schemeClr val="accent3"/>
          </a:fillRef>
          <a:effectRef idx="1">
            <a:schemeClr val="accent3"/>
          </a:effectRef>
          <a:fontRef idx="minor">
            <a:schemeClr val="dk1"/>
          </a:fontRef>
        </p:style>
        <p:txBody>
          <a:bodyPr wrap="square" rtlCol="1">
            <a:spAutoFit/>
          </a:bodyPr>
          <a:lstStyle/>
          <a:p>
            <a:r>
              <a:rPr lang="ar-SA" sz="3600" b="1" dirty="0">
                <a:solidFill>
                  <a:srgbClr val="00B050"/>
                </a:solidFill>
              </a:rPr>
              <a:t>أهداف الدرس </a:t>
            </a:r>
          </a:p>
        </p:txBody>
      </p:sp>
    </p:spTree>
    <p:extLst>
      <p:ext uri="{BB962C8B-B14F-4D97-AF65-F5344CB8AC3E}">
        <p14:creationId xmlns:p14="http://schemas.microsoft.com/office/powerpoint/2010/main" val="730657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مستطيل مستدير الزوايا 9"/>
          <p:cNvSpPr/>
          <p:nvPr/>
        </p:nvSpPr>
        <p:spPr>
          <a:xfrm>
            <a:off x="4415156" y="2308225"/>
            <a:ext cx="7488554" cy="2181225"/>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ar-SA" sz="3200" b="1" dirty="0">
                <a:solidFill>
                  <a:srgbClr val="C00000"/>
                </a:solidFill>
                <a:latin typeface="Calibri" panose="020F0502020204030204" pitchFamily="34" charset="0"/>
              </a:rPr>
              <a:t>رتبي الكلمات الآتية لتحصلي على تعريف الذبح:</a:t>
            </a:r>
          </a:p>
          <a:p>
            <a:pPr algn="ctr"/>
            <a:r>
              <a:rPr lang="ar-SA" sz="3200" b="1" dirty="0">
                <a:solidFill>
                  <a:srgbClr val="C00000"/>
                </a:solidFill>
                <a:latin typeface="Calibri" panose="020F0502020204030204" pitchFamily="34" charset="0"/>
              </a:rPr>
              <a:t> </a:t>
            </a:r>
            <a:r>
              <a:rPr lang="ar-SA" sz="3200" b="1" dirty="0">
                <a:solidFill>
                  <a:schemeClr val="tx1"/>
                </a:solidFill>
                <a:latin typeface="Calibri" panose="020F0502020204030204" pitchFamily="34" charset="0"/>
              </a:rPr>
              <a:t>(</a:t>
            </a:r>
            <a:r>
              <a:rPr lang="ar-EG" sz="3200" b="1" dirty="0">
                <a:solidFill>
                  <a:schemeClr val="tx1"/>
                </a:solidFill>
                <a:latin typeface="Calibri" panose="020F0502020204030204" pitchFamily="34" charset="0"/>
              </a:rPr>
              <a:t>المأكول البري</a:t>
            </a:r>
            <a:r>
              <a:rPr lang="ar-SA" sz="3200" b="1" dirty="0">
                <a:solidFill>
                  <a:schemeClr val="tx1"/>
                </a:solidFill>
                <a:latin typeface="Calibri" panose="020F0502020204030204" pitchFamily="34" charset="0"/>
              </a:rPr>
              <a:t> ــ</a:t>
            </a:r>
            <a:r>
              <a:rPr lang="ar-EG" sz="3200" b="1" dirty="0">
                <a:solidFill>
                  <a:schemeClr val="tx1"/>
                </a:solidFill>
                <a:latin typeface="Calibri" panose="020F0502020204030204" pitchFamily="34" charset="0"/>
              </a:rPr>
              <a:t> بقطع حُلقومه </a:t>
            </a:r>
            <a:r>
              <a:rPr lang="ar-EG" sz="3200" b="1" dirty="0" err="1">
                <a:solidFill>
                  <a:schemeClr val="tx1"/>
                </a:solidFill>
                <a:latin typeface="Calibri" panose="020F0502020204030204" pitchFamily="34" charset="0"/>
              </a:rPr>
              <a:t>ومَريئهِ</a:t>
            </a:r>
            <a:r>
              <a:rPr lang="ar-EG" sz="3200" b="1" dirty="0">
                <a:solidFill>
                  <a:schemeClr val="tx1"/>
                </a:solidFill>
                <a:latin typeface="Calibri" panose="020F0502020204030204" pitchFamily="34" charset="0"/>
              </a:rPr>
              <a:t> </a:t>
            </a:r>
            <a:r>
              <a:rPr lang="ar-SA" sz="3200" b="1" dirty="0">
                <a:solidFill>
                  <a:schemeClr val="tx1"/>
                </a:solidFill>
                <a:latin typeface="Calibri" panose="020F0502020204030204" pitchFamily="34" charset="0"/>
              </a:rPr>
              <a:t>ــ </a:t>
            </a:r>
            <a:r>
              <a:rPr lang="ar-EG" sz="3200" b="1" dirty="0">
                <a:solidFill>
                  <a:schemeClr val="tx1"/>
                </a:solidFill>
                <a:latin typeface="Calibri" panose="020F0502020204030204" pitchFamily="34" charset="0"/>
              </a:rPr>
              <a:t>تذكيةُ الحيوان</a:t>
            </a:r>
            <a:r>
              <a:rPr lang="ar-SA" sz="3200" b="1" dirty="0">
                <a:solidFill>
                  <a:schemeClr val="tx1"/>
                </a:solidFill>
                <a:latin typeface="Calibri" panose="020F0502020204030204" pitchFamily="34" charset="0"/>
              </a:rPr>
              <a:t> ــ </a:t>
            </a:r>
            <a:r>
              <a:rPr lang="ar-EG" sz="3200" b="1" dirty="0">
                <a:solidFill>
                  <a:schemeClr val="tx1"/>
                </a:solidFill>
                <a:latin typeface="Calibri" panose="020F0502020204030204" pitchFamily="34" charset="0"/>
              </a:rPr>
              <a:t>وأحد ودجيهِ</a:t>
            </a:r>
            <a:r>
              <a:rPr lang="ar-SA" sz="3200" b="1" dirty="0">
                <a:solidFill>
                  <a:schemeClr val="tx1"/>
                </a:solidFill>
                <a:latin typeface="Calibri" panose="020F0502020204030204" pitchFamily="34" charset="0"/>
              </a:rPr>
              <a:t>)</a:t>
            </a:r>
            <a:r>
              <a:rPr lang="ar-EG" sz="3200" b="1" dirty="0">
                <a:solidFill>
                  <a:schemeClr val="tx1"/>
                </a:solidFill>
                <a:latin typeface="Calibri" panose="020F0502020204030204" pitchFamily="34" charset="0"/>
              </a:rPr>
              <a:t>.</a:t>
            </a:r>
            <a:r>
              <a:rPr lang="ar-EG" sz="3200" b="1" dirty="0">
                <a:solidFill>
                  <a:schemeClr val="bg1"/>
                </a:solidFill>
                <a:latin typeface="Calibri" panose="020F0502020204030204" pitchFamily="34" charset="0"/>
              </a:rPr>
              <a:t> </a:t>
            </a:r>
            <a:endParaRPr lang="en-US" sz="3200" dirty="0">
              <a:solidFill>
                <a:schemeClr val="tx1"/>
              </a:solidFill>
              <a:latin typeface="Calibri" panose="020F0502020204030204" pitchFamily="34" charset="0"/>
            </a:endParaRPr>
          </a:p>
        </p:txBody>
      </p:sp>
      <p:sp>
        <p:nvSpPr>
          <p:cNvPr id="11" name="مستطيل مستدير الزوايا 10"/>
          <p:cNvSpPr/>
          <p:nvPr/>
        </p:nvSpPr>
        <p:spPr>
          <a:xfrm>
            <a:off x="7776845" y="1385641"/>
            <a:ext cx="3705859" cy="737640"/>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ar-EG" sz="3600" b="1">
                <a:solidFill>
                  <a:srgbClr val="6600CC"/>
                </a:solidFill>
                <a:latin typeface="Calibri" panose="020F0502020204030204" pitchFamily="34" charset="0"/>
              </a:rPr>
              <a:t>تعريف الذّبح</a:t>
            </a:r>
            <a:endParaRPr lang="ar-EG" sz="3600" b="1" dirty="0">
              <a:solidFill>
                <a:srgbClr val="6600CC"/>
              </a:solidFill>
              <a:latin typeface="Calibri" panose="020F0502020204030204" pitchFamily="34" charset="0"/>
            </a:endParaRPr>
          </a:p>
        </p:txBody>
      </p:sp>
      <p:sp>
        <p:nvSpPr>
          <p:cNvPr id="12" name="مستطيل مستدير الزوايا 11"/>
          <p:cNvSpPr/>
          <p:nvPr/>
        </p:nvSpPr>
        <p:spPr>
          <a:xfrm>
            <a:off x="9224010" y="251776"/>
            <a:ext cx="2679700" cy="649085"/>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ar-SA" sz="2800" b="1" dirty="0">
                <a:solidFill>
                  <a:srgbClr val="C00000"/>
                </a:solidFill>
                <a:latin typeface="Calibri" panose="020F0502020204030204" pitchFamily="34" charset="0"/>
              </a:rPr>
              <a:t>مهارة : الترتيب</a:t>
            </a:r>
            <a:endParaRPr lang="ar-EG" sz="2800" b="1" dirty="0">
              <a:solidFill>
                <a:srgbClr val="C00000"/>
              </a:solidFill>
              <a:latin typeface="Calibri" panose="020F0502020204030204" pitchFamily="34" charset="0"/>
            </a:endParaRPr>
          </a:p>
        </p:txBody>
      </p:sp>
      <p:sp>
        <p:nvSpPr>
          <p:cNvPr id="13" name="مستطيل مستدير الزوايا 12"/>
          <p:cNvSpPr/>
          <p:nvPr/>
        </p:nvSpPr>
        <p:spPr>
          <a:xfrm>
            <a:off x="2914651" y="4859338"/>
            <a:ext cx="8881107" cy="1182485"/>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r>
              <a:rPr lang="ar-EG" sz="3600" b="1" dirty="0">
                <a:solidFill>
                  <a:srgbClr val="002060"/>
                </a:solidFill>
                <a:latin typeface="Calibri" panose="020F0502020204030204" pitchFamily="34" charset="0"/>
              </a:rPr>
              <a:t>الذّبح هو: تذكيةُ الحيوان المأكول البري، بقطع حُلقومه </a:t>
            </a:r>
            <a:r>
              <a:rPr lang="ar-EG" sz="3600" b="1" dirty="0" err="1">
                <a:solidFill>
                  <a:srgbClr val="002060"/>
                </a:solidFill>
                <a:latin typeface="Calibri" panose="020F0502020204030204" pitchFamily="34" charset="0"/>
              </a:rPr>
              <a:t>ومَريئهِ</a:t>
            </a:r>
            <a:r>
              <a:rPr lang="ar-EG" sz="3600" b="1" dirty="0">
                <a:solidFill>
                  <a:srgbClr val="002060"/>
                </a:solidFill>
                <a:latin typeface="Calibri" panose="020F0502020204030204" pitchFamily="34" charset="0"/>
              </a:rPr>
              <a:t> وأحد ودجيهِ.</a:t>
            </a:r>
            <a:endParaRPr lang="en-US" sz="3600" dirty="0">
              <a:solidFill>
                <a:srgbClr val="002060"/>
              </a:solidFill>
              <a:latin typeface="Calibri" panose="020F0502020204030204" pitchFamily="34" charset="0"/>
            </a:endParaRPr>
          </a:p>
        </p:txBody>
      </p:sp>
      <p:sp>
        <p:nvSpPr>
          <p:cNvPr id="7" name="مستطيل مستدير الزوايا 1">
            <a:extLst>
              <a:ext uri="{FF2B5EF4-FFF2-40B4-BE49-F238E27FC236}">
                <a16:creationId xmlns:a16="http://schemas.microsoft.com/office/drawing/2014/main" id="{E2F07765-1789-479F-910C-56042E1928CA}"/>
              </a:ext>
            </a:extLst>
          </p:cNvPr>
          <p:cNvSpPr/>
          <p:nvPr/>
        </p:nvSpPr>
        <p:spPr>
          <a:xfrm>
            <a:off x="150041" y="138607"/>
            <a:ext cx="426511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a:solidFill>
                <a:srgbClr val="C00000"/>
              </a:solidFill>
            </a:endParaRPr>
          </a:p>
          <a:p>
            <a:endParaRPr lang="ar-SA" b="1">
              <a:solidFill>
                <a:srgbClr val="C00000"/>
              </a:solidFill>
            </a:endParaRPr>
          </a:p>
          <a:p>
            <a:r>
              <a:rPr lang="ar-SA" b="1">
                <a:solidFill>
                  <a:srgbClr val="C00000"/>
                </a:solidFill>
              </a:rPr>
              <a:t>أهداف الدرس </a:t>
            </a:r>
          </a:p>
          <a:p>
            <a:r>
              <a:rPr lang="ar-SA" sz="1600" b="1">
                <a:solidFill>
                  <a:schemeClr val="tx2"/>
                </a:solidFill>
              </a:rPr>
              <a:t>1ـ أن تعرف  الطالبة الذبح .</a:t>
            </a:r>
          </a:p>
          <a:p>
            <a:r>
              <a:rPr lang="ar-SA" sz="1600" b="1">
                <a:solidFill>
                  <a:schemeClr val="tx2"/>
                </a:solidFill>
              </a:rPr>
              <a:t>2ـ أن تستدل الطالبة على أن الذبح عبادة ويجب صرفها لله </a:t>
            </a:r>
          </a:p>
          <a:p>
            <a:r>
              <a:rPr lang="ar-SA" sz="1600" b="1">
                <a:solidFill>
                  <a:schemeClr val="tx2"/>
                </a:solidFill>
              </a:rPr>
              <a:t>3ـ أن تشرح الطالبة أقسام الذبح مع بيان حكم كل نوع.</a:t>
            </a:r>
          </a:p>
          <a:p>
            <a:r>
              <a:rPr lang="ar-SA" sz="1600" b="1">
                <a:solidFill>
                  <a:srgbClr val="002060"/>
                </a:solidFill>
              </a:rPr>
              <a:t>4ـ أن توضح الطالبة </a:t>
            </a:r>
            <a:r>
              <a:rPr lang="ar-EG" sz="1600" b="1">
                <a:solidFill>
                  <a:srgbClr val="002060"/>
                </a:solidFill>
                <a:latin typeface="Calibri" panose="020F0502020204030204" pitchFamily="34" charset="0"/>
              </a:rPr>
              <a:t>المراد </a:t>
            </a:r>
            <a:r>
              <a:rPr lang="ar-SA" sz="1600" b="1">
                <a:solidFill>
                  <a:srgbClr val="002060"/>
                </a:solidFill>
                <a:latin typeface="Calibri" panose="020F0502020204030204" pitchFamily="34" charset="0"/>
              </a:rPr>
              <a:t>ب</a:t>
            </a:r>
            <a:r>
              <a:rPr lang="ar-EG" sz="1600" b="1">
                <a:solidFill>
                  <a:srgbClr val="002060"/>
                </a:solidFill>
                <a:latin typeface="Calibri" panose="020F0502020204030204" pitchFamily="34" charset="0"/>
              </a:rPr>
              <a:t>الذَّبح لله بمكان يُذبح فيه لغير الله</a:t>
            </a:r>
            <a:r>
              <a:rPr lang="ar-SA" sz="1600" b="1">
                <a:solidFill>
                  <a:srgbClr val="002060"/>
                </a:solidFill>
              </a:rPr>
              <a:t>.</a:t>
            </a:r>
          </a:p>
          <a:p>
            <a:r>
              <a:rPr lang="ar-SA" sz="1600" b="1">
                <a:solidFill>
                  <a:srgbClr val="002060"/>
                </a:solidFill>
              </a:rPr>
              <a:t>5ـ أن تذكر الطالبة </a:t>
            </a:r>
            <a:r>
              <a:rPr lang="ar-EG" sz="1600" b="1">
                <a:solidFill>
                  <a:srgbClr val="002060"/>
                </a:solidFill>
                <a:latin typeface="Calibri" panose="020F0502020204030204" pitchFamily="34" charset="0"/>
              </a:rPr>
              <a:t>حكم الذَّبح لله بمكان يُذبح فيه لغير الله</a:t>
            </a:r>
            <a:r>
              <a:rPr lang="ar-SA" sz="1600" b="1">
                <a:solidFill>
                  <a:srgbClr val="002060"/>
                </a:solidFill>
              </a:rPr>
              <a:t>.</a:t>
            </a:r>
          </a:p>
          <a:p>
            <a:r>
              <a:rPr lang="ar-SA" sz="1600" b="1">
                <a:solidFill>
                  <a:srgbClr val="002060"/>
                </a:solidFill>
              </a:rPr>
              <a:t>6ـ أن تفسر الطالبة </a:t>
            </a:r>
            <a:r>
              <a:rPr lang="ar-EG" sz="1600" b="1">
                <a:solidFill>
                  <a:srgbClr val="002060"/>
                </a:solidFill>
                <a:latin typeface="Calibri" panose="020F0502020204030204" pitchFamily="34" charset="0"/>
              </a:rPr>
              <a:t>الحكمة من تحريم الذَّبح لله بمكان يُذبح فيه لغير الله</a:t>
            </a:r>
            <a:r>
              <a:rPr lang="ar-SA" sz="1600" b="1">
                <a:solidFill>
                  <a:srgbClr val="002060"/>
                </a:solidFill>
              </a:rPr>
              <a:t>. </a:t>
            </a:r>
          </a:p>
          <a:p>
            <a:pPr algn="ctr"/>
            <a:r>
              <a:rPr lang="ar-SA" sz="2800" b="1">
                <a:solidFill>
                  <a:schemeClr val="tx2"/>
                </a:solidFill>
              </a:rPr>
              <a:t> </a:t>
            </a:r>
            <a:endParaRPr lang="ar-SA" sz="2800" b="1" dirty="0">
              <a:solidFill>
                <a:schemeClr val="tx2"/>
              </a:solidFill>
            </a:endParaRPr>
          </a:p>
        </p:txBody>
      </p:sp>
    </p:spTree>
    <p:extLst>
      <p:ext uri="{BB962C8B-B14F-4D97-AF65-F5344CB8AC3E}">
        <p14:creationId xmlns:p14="http://schemas.microsoft.com/office/powerpoint/2010/main" val="1375647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p:cNvSpPr txBox="1">
            <a:spLocks noChangeArrowheads="1"/>
          </p:cNvSpPr>
          <p:nvPr/>
        </p:nvSpPr>
        <p:spPr bwMode="auto">
          <a:xfrm flipH="1">
            <a:off x="7147247" y="2793871"/>
            <a:ext cx="4308703" cy="646331"/>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dirty="0">
                <a:solidFill>
                  <a:srgbClr val="006600"/>
                </a:solidFill>
                <a:latin typeface="Calibri" panose="020F0502020204030204" pitchFamily="34" charset="0"/>
              </a:rPr>
              <a:t>الذَّبحُ عبادةٌ</a:t>
            </a:r>
            <a:r>
              <a:rPr lang="ar-SA" sz="3600" b="1" dirty="0">
                <a:solidFill>
                  <a:srgbClr val="006600"/>
                </a:solidFill>
                <a:latin typeface="Calibri" panose="020F0502020204030204" pitchFamily="34" charset="0"/>
              </a:rPr>
              <a:t> لله عز وجل </a:t>
            </a:r>
            <a:endParaRPr lang="en-US" sz="3600" dirty="0">
              <a:solidFill>
                <a:srgbClr val="006600"/>
              </a:solidFill>
              <a:latin typeface="Calibri" panose="020F0502020204030204" pitchFamily="34" charset="0"/>
            </a:endParaRPr>
          </a:p>
        </p:txBody>
      </p:sp>
      <p:sp>
        <p:nvSpPr>
          <p:cNvPr id="9" name="مربع نص 8"/>
          <p:cNvSpPr txBox="1">
            <a:spLocks noChangeArrowheads="1"/>
          </p:cNvSpPr>
          <p:nvPr/>
        </p:nvSpPr>
        <p:spPr bwMode="auto">
          <a:xfrm>
            <a:off x="2969401" y="4059159"/>
            <a:ext cx="8355693" cy="1446550"/>
          </a:xfrm>
          <a:prstGeom prst="rect">
            <a:avLst/>
          </a:prstGeom>
          <a:ln/>
        </p:spPr>
        <p:style>
          <a:lnRef idx="1">
            <a:schemeClr val="accent6"/>
          </a:lnRef>
          <a:fillRef idx="2">
            <a:schemeClr val="accent6"/>
          </a:fillRef>
          <a:effectRef idx="1">
            <a:schemeClr val="accent6"/>
          </a:effectRef>
          <a:fontRef idx="minor">
            <a:schemeClr val="dk1"/>
          </a:fontRef>
        </p:style>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4400" b="1" dirty="0">
                <a:latin typeface="Calibri" panose="020F0502020204030204" pitchFamily="34" charset="0"/>
              </a:rPr>
              <a:t>الذَّبحُ عبادةٌ وقُربة، ولهذا يجب صرفها لله تعالى، وعدم إشراك أحد معه في ذلك.</a:t>
            </a:r>
            <a:endParaRPr lang="en-US" sz="4400" dirty="0">
              <a:latin typeface="Calibri" panose="020F0502020204030204" pitchFamily="34" charset="0"/>
            </a:endParaRPr>
          </a:p>
        </p:txBody>
      </p:sp>
      <p:sp>
        <p:nvSpPr>
          <p:cNvPr id="5" name="مستطيل مستدير الزوايا 1">
            <a:extLst>
              <a:ext uri="{FF2B5EF4-FFF2-40B4-BE49-F238E27FC236}">
                <a16:creationId xmlns:a16="http://schemas.microsoft.com/office/drawing/2014/main" id="{D0C1B227-75B2-2185-2A67-F14EB0B4B4C6}"/>
              </a:ext>
            </a:extLst>
          </p:cNvPr>
          <p:cNvSpPr/>
          <p:nvPr/>
        </p:nvSpPr>
        <p:spPr>
          <a:xfrm>
            <a:off x="150041" y="138607"/>
            <a:ext cx="426511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a:solidFill>
                <a:srgbClr val="C00000"/>
              </a:solidFill>
            </a:endParaRPr>
          </a:p>
          <a:p>
            <a:endParaRPr lang="ar-SA" b="1">
              <a:solidFill>
                <a:srgbClr val="C00000"/>
              </a:solidFill>
            </a:endParaRPr>
          </a:p>
          <a:p>
            <a:r>
              <a:rPr lang="ar-SA" b="1">
                <a:solidFill>
                  <a:srgbClr val="C00000"/>
                </a:solidFill>
              </a:rPr>
              <a:t>أهداف الدرس </a:t>
            </a:r>
          </a:p>
          <a:p>
            <a:r>
              <a:rPr lang="ar-SA" sz="1600" b="1">
                <a:solidFill>
                  <a:schemeClr val="tx2"/>
                </a:solidFill>
              </a:rPr>
              <a:t>1ـ أن تعرف  الطالبة الذبح .</a:t>
            </a:r>
          </a:p>
          <a:p>
            <a:r>
              <a:rPr lang="ar-SA" sz="1600" b="1">
                <a:solidFill>
                  <a:schemeClr val="tx2"/>
                </a:solidFill>
              </a:rPr>
              <a:t>2ـ أن تستدل الطالبة على أن الذبح عبادة ويجب صرفها لله </a:t>
            </a:r>
          </a:p>
          <a:p>
            <a:r>
              <a:rPr lang="ar-SA" sz="1600" b="1">
                <a:solidFill>
                  <a:schemeClr val="tx2"/>
                </a:solidFill>
              </a:rPr>
              <a:t>3ـ أن تشرح الطالبة أقسام الذبح مع بيان حكم كل نوع.</a:t>
            </a:r>
          </a:p>
          <a:p>
            <a:r>
              <a:rPr lang="ar-SA" sz="1600" b="1">
                <a:solidFill>
                  <a:srgbClr val="002060"/>
                </a:solidFill>
              </a:rPr>
              <a:t>4ـ أن توضح الطالبة </a:t>
            </a:r>
            <a:r>
              <a:rPr lang="ar-EG" sz="1600" b="1">
                <a:solidFill>
                  <a:srgbClr val="002060"/>
                </a:solidFill>
                <a:latin typeface="Calibri" panose="020F0502020204030204" pitchFamily="34" charset="0"/>
              </a:rPr>
              <a:t>المراد </a:t>
            </a:r>
            <a:r>
              <a:rPr lang="ar-SA" sz="1600" b="1">
                <a:solidFill>
                  <a:srgbClr val="002060"/>
                </a:solidFill>
                <a:latin typeface="Calibri" panose="020F0502020204030204" pitchFamily="34" charset="0"/>
              </a:rPr>
              <a:t>ب</a:t>
            </a:r>
            <a:r>
              <a:rPr lang="ar-EG" sz="1600" b="1">
                <a:solidFill>
                  <a:srgbClr val="002060"/>
                </a:solidFill>
                <a:latin typeface="Calibri" panose="020F0502020204030204" pitchFamily="34" charset="0"/>
              </a:rPr>
              <a:t>الذَّبح لله بمكان يُذبح فيه لغير الله</a:t>
            </a:r>
            <a:r>
              <a:rPr lang="ar-SA" sz="1600" b="1">
                <a:solidFill>
                  <a:srgbClr val="002060"/>
                </a:solidFill>
              </a:rPr>
              <a:t>.</a:t>
            </a:r>
          </a:p>
          <a:p>
            <a:r>
              <a:rPr lang="ar-SA" sz="1600" b="1">
                <a:solidFill>
                  <a:srgbClr val="002060"/>
                </a:solidFill>
              </a:rPr>
              <a:t>5ـ أن تذكر الطالبة </a:t>
            </a:r>
            <a:r>
              <a:rPr lang="ar-EG" sz="1600" b="1">
                <a:solidFill>
                  <a:srgbClr val="002060"/>
                </a:solidFill>
                <a:latin typeface="Calibri" panose="020F0502020204030204" pitchFamily="34" charset="0"/>
              </a:rPr>
              <a:t>حكم الذَّبح لله بمكان يُذبح فيه لغير الله</a:t>
            </a:r>
            <a:r>
              <a:rPr lang="ar-SA" sz="1600" b="1">
                <a:solidFill>
                  <a:srgbClr val="002060"/>
                </a:solidFill>
              </a:rPr>
              <a:t>.</a:t>
            </a:r>
          </a:p>
          <a:p>
            <a:r>
              <a:rPr lang="ar-SA" sz="1600" b="1">
                <a:solidFill>
                  <a:srgbClr val="002060"/>
                </a:solidFill>
              </a:rPr>
              <a:t>6ـ أن تفسر الطالبة </a:t>
            </a:r>
            <a:r>
              <a:rPr lang="ar-EG" sz="1600" b="1">
                <a:solidFill>
                  <a:srgbClr val="002060"/>
                </a:solidFill>
                <a:latin typeface="Calibri" panose="020F0502020204030204" pitchFamily="34" charset="0"/>
              </a:rPr>
              <a:t>الحكمة من تحريم الذَّبح لله بمكان يُذبح فيه لغير الله</a:t>
            </a:r>
            <a:r>
              <a:rPr lang="ar-SA" sz="1600" b="1">
                <a:solidFill>
                  <a:srgbClr val="002060"/>
                </a:solidFill>
              </a:rPr>
              <a:t>. </a:t>
            </a:r>
          </a:p>
          <a:p>
            <a:pPr algn="ctr"/>
            <a:r>
              <a:rPr lang="ar-SA" sz="2800" b="1">
                <a:solidFill>
                  <a:schemeClr val="tx2"/>
                </a:solidFill>
              </a:rPr>
              <a:t> </a:t>
            </a:r>
            <a:endParaRPr lang="ar-SA" sz="2800" b="1" dirty="0">
              <a:solidFill>
                <a:schemeClr val="tx2"/>
              </a:solidFill>
            </a:endParaRPr>
          </a:p>
        </p:txBody>
      </p:sp>
    </p:spTree>
    <p:extLst>
      <p:ext uri="{BB962C8B-B14F-4D97-AF65-F5344CB8AC3E}">
        <p14:creationId xmlns:p14="http://schemas.microsoft.com/office/powerpoint/2010/main" val="200504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p:cNvSpPr txBox="1"/>
          <p:nvPr/>
        </p:nvSpPr>
        <p:spPr>
          <a:xfrm>
            <a:off x="3191070" y="3047852"/>
            <a:ext cx="7916712" cy="22467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1">
            <a:spAutoFit/>
          </a:bodyPr>
          <a:lstStyle/>
          <a:p>
            <a:endParaRPr lang="ar-SA" sz="2800" b="1" dirty="0"/>
          </a:p>
          <a:p>
            <a:r>
              <a:rPr lang="ar-SA" sz="2800" b="1" dirty="0"/>
              <a:t>قال تعالى :</a:t>
            </a:r>
          </a:p>
          <a:p>
            <a:endParaRPr lang="ar-SA" sz="2800" b="1" dirty="0"/>
          </a:p>
          <a:p>
            <a:endParaRPr lang="ar-SA" sz="2800" b="1" dirty="0"/>
          </a:p>
          <a:p>
            <a:endParaRPr lang="ar-SA" sz="2800" b="1" dirty="0"/>
          </a:p>
        </p:txBody>
      </p:sp>
      <p:sp>
        <p:nvSpPr>
          <p:cNvPr id="4" name="مربع نص 3"/>
          <p:cNvSpPr txBox="1"/>
          <p:nvPr/>
        </p:nvSpPr>
        <p:spPr>
          <a:xfrm>
            <a:off x="6876661" y="1916219"/>
            <a:ext cx="4728441" cy="584775"/>
          </a:xfrm>
          <a:prstGeom prst="rect">
            <a:avLst/>
          </a:prstGeom>
        </p:spPr>
        <p:style>
          <a:lnRef idx="1">
            <a:schemeClr val="accent3"/>
          </a:lnRef>
          <a:fillRef idx="2">
            <a:schemeClr val="accent3"/>
          </a:fillRef>
          <a:effectRef idx="1">
            <a:schemeClr val="accent3"/>
          </a:effectRef>
          <a:fontRef idx="minor">
            <a:schemeClr val="dk1"/>
          </a:fontRef>
        </p:style>
        <p:txBody>
          <a:bodyPr wrap="square" rtlCol="1">
            <a:spAutoFit/>
          </a:bodyPr>
          <a:lstStyle/>
          <a:p>
            <a:r>
              <a:rPr lang="ar-SA" sz="3200" b="1" dirty="0">
                <a:solidFill>
                  <a:srgbClr val="C00000"/>
                </a:solidFill>
              </a:rPr>
              <a:t>ـ الأدلة على أن الذبح عبادة لله </a:t>
            </a:r>
          </a:p>
        </p:txBody>
      </p:sp>
      <p:grpSp>
        <p:nvGrpSpPr>
          <p:cNvPr id="2" name="مجموعة 12">
            <a:extLst>
              <a:ext uri="{FF2B5EF4-FFF2-40B4-BE49-F238E27FC236}">
                <a16:creationId xmlns:a16="http://schemas.microsoft.com/office/drawing/2014/main" id="{F625E8ED-81C1-4868-A759-B7398AB6ED4B}"/>
              </a:ext>
            </a:extLst>
          </p:cNvPr>
          <p:cNvGrpSpPr>
            <a:grpSpLocks/>
          </p:cNvGrpSpPr>
          <p:nvPr/>
        </p:nvGrpSpPr>
        <p:grpSpPr bwMode="auto">
          <a:xfrm>
            <a:off x="3442996" y="3266867"/>
            <a:ext cx="6294081" cy="1601787"/>
            <a:chOff x="395536" y="3411299"/>
            <a:chExt cx="6200626" cy="1601877"/>
          </a:xfrm>
        </p:grpSpPr>
        <p:grpSp>
          <p:nvGrpSpPr>
            <p:cNvPr id="5" name="مجموعة 11">
              <a:extLst>
                <a:ext uri="{FF2B5EF4-FFF2-40B4-BE49-F238E27FC236}">
                  <a16:creationId xmlns:a16="http://schemas.microsoft.com/office/drawing/2014/main" id="{B4E729A9-F92F-BE0A-24E6-4E0F4FB7FD2C}"/>
                </a:ext>
              </a:extLst>
            </p:cNvPr>
            <p:cNvGrpSpPr>
              <a:grpSpLocks/>
            </p:cNvGrpSpPr>
            <p:nvPr/>
          </p:nvGrpSpPr>
          <p:grpSpPr bwMode="auto">
            <a:xfrm>
              <a:off x="395536" y="4149452"/>
              <a:ext cx="6122380" cy="863724"/>
              <a:chOff x="395536" y="4149452"/>
              <a:chExt cx="6122380" cy="863724"/>
            </a:xfrm>
          </p:grpSpPr>
          <p:pic>
            <p:nvPicPr>
              <p:cNvPr id="7" name="Picture 9">
                <a:extLst>
                  <a:ext uri="{FF2B5EF4-FFF2-40B4-BE49-F238E27FC236}">
                    <a16:creationId xmlns:a16="http://schemas.microsoft.com/office/drawing/2014/main" id="{F2A7AF32-3036-BC0C-CF53-74E3519292CF}"/>
                  </a:ext>
                </a:extLst>
              </p:cNvPr>
              <p:cNvPicPr>
                <a:picLocks noChangeAspect="1" noChangeArrowheads="1"/>
              </p:cNvPicPr>
              <p:nvPr/>
            </p:nvPicPr>
            <p:blipFill>
              <a:blip r:embed="rId3">
                <a:lum bright="-22000" contrast="38000"/>
                <a:extLst>
                  <a:ext uri="{28A0092B-C50C-407E-A947-70E740481C1C}">
                    <a14:useLocalDpi xmlns:a14="http://schemas.microsoft.com/office/drawing/2010/main" val="0"/>
                  </a:ext>
                </a:extLst>
              </a:blip>
              <a:srcRect r="6035" b="5501"/>
              <a:stretch>
                <a:fillRect/>
              </a:stretch>
            </p:blipFill>
            <p:spPr bwMode="auto">
              <a:xfrm rot="-129207">
                <a:off x="4933740" y="4197479"/>
                <a:ext cx="1584176"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a:extLst>
                  <a:ext uri="{FF2B5EF4-FFF2-40B4-BE49-F238E27FC236}">
                    <a16:creationId xmlns:a16="http://schemas.microsoft.com/office/drawing/2014/main" id="{42BD1B4A-59E1-5BBA-7997-ECED5ABF46EC}"/>
                  </a:ext>
                </a:extLst>
              </p:cNvPr>
              <p:cNvPicPr>
                <a:picLocks noChangeAspect="1" noChangeArrowheads="1"/>
              </p:cNvPicPr>
              <p:nvPr/>
            </p:nvPicPr>
            <p:blipFill>
              <a:blip r:embed="rId4">
                <a:lum bright="-22000" contrast="38000"/>
                <a:extLst>
                  <a:ext uri="{28A0092B-C50C-407E-A947-70E740481C1C}">
                    <a14:useLocalDpi xmlns:a14="http://schemas.microsoft.com/office/drawing/2010/main" val="0"/>
                  </a:ext>
                </a:extLst>
              </a:blip>
              <a:srcRect r="3838" b="-10005"/>
              <a:stretch>
                <a:fillRect/>
              </a:stretch>
            </p:blipFill>
            <p:spPr bwMode="auto">
              <a:xfrm>
                <a:off x="395536" y="4149452"/>
                <a:ext cx="4680520" cy="86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Picture 8">
              <a:extLst>
                <a:ext uri="{FF2B5EF4-FFF2-40B4-BE49-F238E27FC236}">
                  <a16:creationId xmlns:a16="http://schemas.microsoft.com/office/drawing/2014/main" id="{4A849953-A2C9-DC93-F34A-3DD2AB868450}"/>
                </a:ext>
              </a:extLst>
            </p:cNvPr>
            <p:cNvPicPr>
              <a:picLocks noChangeAspect="1" noChangeArrowheads="1"/>
            </p:cNvPicPr>
            <p:nvPr/>
          </p:nvPicPr>
          <p:blipFill>
            <a:blip r:embed="rId5">
              <a:lum bright="-22000" contrast="38000"/>
              <a:extLst>
                <a:ext uri="{28A0092B-C50C-407E-A947-70E740481C1C}">
                  <a14:useLocalDpi xmlns:a14="http://schemas.microsoft.com/office/drawing/2010/main" val="0"/>
                </a:ext>
              </a:extLst>
            </a:blip>
            <a:srcRect/>
            <a:stretch>
              <a:fillRect/>
            </a:stretch>
          </p:blipFill>
          <p:spPr bwMode="auto">
            <a:xfrm>
              <a:off x="403475" y="3411299"/>
              <a:ext cx="6192687" cy="7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مستطيل مستدير الزوايا 1">
            <a:extLst>
              <a:ext uri="{FF2B5EF4-FFF2-40B4-BE49-F238E27FC236}">
                <a16:creationId xmlns:a16="http://schemas.microsoft.com/office/drawing/2014/main" id="{36755E7F-8521-205A-5899-DF1551E89A48}"/>
              </a:ext>
            </a:extLst>
          </p:cNvPr>
          <p:cNvSpPr/>
          <p:nvPr/>
        </p:nvSpPr>
        <p:spPr>
          <a:xfrm>
            <a:off x="150041" y="138607"/>
            <a:ext cx="426511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a:solidFill>
                <a:srgbClr val="C00000"/>
              </a:solidFill>
            </a:endParaRPr>
          </a:p>
          <a:p>
            <a:endParaRPr lang="ar-SA" b="1">
              <a:solidFill>
                <a:srgbClr val="C00000"/>
              </a:solidFill>
            </a:endParaRPr>
          </a:p>
          <a:p>
            <a:r>
              <a:rPr lang="ar-SA" b="1">
                <a:solidFill>
                  <a:srgbClr val="C00000"/>
                </a:solidFill>
              </a:rPr>
              <a:t>أهداف الدرس </a:t>
            </a:r>
          </a:p>
          <a:p>
            <a:r>
              <a:rPr lang="ar-SA" sz="1600" b="1">
                <a:solidFill>
                  <a:schemeClr val="tx2"/>
                </a:solidFill>
              </a:rPr>
              <a:t>1ـ أن تعرف  الطالبة الذبح .</a:t>
            </a:r>
          </a:p>
          <a:p>
            <a:r>
              <a:rPr lang="ar-SA" sz="1600" b="1">
                <a:solidFill>
                  <a:schemeClr val="tx2"/>
                </a:solidFill>
              </a:rPr>
              <a:t>2ـ أن تستدل الطالبة على أن الذبح عبادة ويجب صرفها لله </a:t>
            </a:r>
          </a:p>
          <a:p>
            <a:r>
              <a:rPr lang="ar-SA" sz="1600" b="1">
                <a:solidFill>
                  <a:schemeClr val="tx2"/>
                </a:solidFill>
              </a:rPr>
              <a:t>3ـ أن تشرح الطالبة أقسام الذبح مع بيان حكم كل نوع.</a:t>
            </a:r>
          </a:p>
          <a:p>
            <a:r>
              <a:rPr lang="ar-SA" sz="1600" b="1">
                <a:solidFill>
                  <a:srgbClr val="002060"/>
                </a:solidFill>
              </a:rPr>
              <a:t>4ـ أن توضح الطالبة </a:t>
            </a:r>
            <a:r>
              <a:rPr lang="ar-EG" sz="1600" b="1">
                <a:solidFill>
                  <a:srgbClr val="002060"/>
                </a:solidFill>
                <a:latin typeface="Calibri" panose="020F0502020204030204" pitchFamily="34" charset="0"/>
              </a:rPr>
              <a:t>المراد </a:t>
            </a:r>
            <a:r>
              <a:rPr lang="ar-SA" sz="1600" b="1">
                <a:solidFill>
                  <a:srgbClr val="002060"/>
                </a:solidFill>
                <a:latin typeface="Calibri" panose="020F0502020204030204" pitchFamily="34" charset="0"/>
              </a:rPr>
              <a:t>ب</a:t>
            </a:r>
            <a:r>
              <a:rPr lang="ar-EG" sz="1600" b="1">
                <a:solidFill>
                  <a:srgbClr val="002060"/>
                </a:solidFill>
                <a:latin typeface="Calibri" panose="020F0502020204030204" pitchFamily="34" charset="0"/>
              </a:rPr>
              <a:t>الذَّبح لله بمكان يُذبح فيه لغير الله</a:t>
            </a:r>
            <a:r>
              <a:rPr lang="ar-SA" sz="1600" b="1">
                <a:solidFill>
                  <a:srgbClr val="002060"/>
                </a:solidFill>
              </a:rPr>
              <a:t>.</a:t>
            </a:r>
          </a:p>
          <a:p>
            <a:r>
              <a:rPr lang="ar-SA" sz="1600" b="1">
                <a:solidFill>
                  <a:srgbClr val="002060"/>
                </a:solidFill>
              </a:rPr>
              <a:t>5ـ أن تذكر الطالبة </a:t>
            </a:r>
            <a:r>
              <a:rPr lang="ar-EG" sz="1600" b="1">
                <a:solidFill>
                  <a:srgbClr val="002060"/>
                </a:solidFill>
                <a:latin typeface="Calibri" panose="020F0502020204030204" pitchFamily="34" charset="0"/>
              </a:rPr>
              <a:t>حكم الذَّبح لله بمكان يُذبح فيه لغير الله</a:t>
            </a:r>
            <a:r>
              <a:rPr lang="ar-SA" sz="1600" b="1">
                <a:solidFill>
                  <a:srgbClr val="002060"/>
                </a:solidFill>
              </a:rPr>
              <a:t>.</a:t>
            </a:r>
          </a:p>
          <a:p>
            <a:r>
              <a:rPr lang="ar-SA" sz="1600" b="1">
                <a:solidFill>
                  <a:srgbClr val="002060"/>
                </a:solidFill>
              </a:rPr>
              <a:t>6ـ أن تفسر الطالبة </a:t>
            </a:r>
            <a:r>
              <a:rPr lang="ar-EG" sz="1600" b="1">
                <a:solidFill>
                  <a:srgbClr val="002060"/>
                </a:solidFill>
                <a:latin typeface="Calibri" panose="020F0502020204030204" pitchFamily="34" charset="0"/>
              </a:rPr>
              <a:t>الحكمة من تحريم الذَّبح لله بمكان يُذبح فيه لغير الله</a:t>
            </a:r>
            <a:r>
              <a:rPr lang="ar-SA" sz="1600" b="1">
                <a:solidFill>
                  <a:srgbClr val="002060"/>
                </a:solidFill>
              </a:rPr>
              <a:t>. </a:t>
            </a:r>
          </a:p>
          <a:p>
            <a:pPr algn="ctr"/>
            <a:r>
              <a:rPr lang="ar-SA" sz="2800" b="1">
                <a:solidFill>
                  <a:schemeClr val="tx2"/>
                </a:solidFill>
              </a:rPr>
              <a:t> </a:t>
            </a:r>
            <a:endParaRPr lang="ar-SA" sz="2800" b="1" dirty="0">
              <a:solidFill>
                <a:schemeClr val="tx2"/>
              </a:solidFill>
            </a:endParaRPr>
          </a:p>
        </p:txBody>
      </p:sp>
    </p:spTree>
    <p:extLst>
      <p:ext uri="{BB962C8B-B14F-4D97-AF65-F5344CB8AC3E}">
        <p14:creationId xmlns:p14="http://schemas.microsoft.com/office/powerpoint/2010/main" val="1101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مستطيل 50"/>
          <p:cNvSpPr/>
          <p:nvPr/>
        </p:nvSpPr>
        <p:spPr>
          <a:xfrm>
            <a:off x="8826589" y="3787420"/>
            <a:ext cx="2592388" cy="2535107"/>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dirty="0"/>
          </a:p>
        </p:txBody>
      </p:sp>
      <p:sp>
        <p:nvSpPr>
          <p:cNvPr id="56" name="مستطيل 55"/>
          <p:cNvSpPr/>
          <p:nvPr/>
        </p:nvSpPr>
        <p:spPr>
          <a:xfrm>
            <a:off x="5711577" y="3762229"/>
            <a:ext cx="2745854" cy="2874800"/>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58" name="مستطيل 57"/>
          <p:cNvSpPr/>
          <p:nvPr/>
        </p:nvSpPr>
        <p:spPr>
          <a:xfrm>
            <a:off x="2623296" y="3762230"/>
            <a:ext cx="2590800" cy="2596388"/>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52" name="مربع نص 51"/>
          <p:cNvSpPr txBox="1">
            <a:spLocks noChangeArrowheads="1"/>
          </p:cNvSpPr>
          <p:nvPr/>
        </p:nvSpPr>
        <p:spPr bwMode="auto">
          <a:xfrm>
            <a:off x="8765823" y="4023921"/>
            <a:ext cx="274585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200" b="1" dirty="0">
                <a:solidFill>
                  <a:srgbClr val="002060"/>
                </a:solidFill>
                <a:latin typeface="Calibri" panose="020F0502020204030204" pitchFamily="34" charset="0"/>
              </a:rPr>
              <a:t>هي التي تذبح</a:t>
            </a:r>
            <a:endParaRPr lang="ar-SA" sz="3200" b="1" dirty="0">
              <a:solidFill>
                <a:srgbClr val="002060"/>
              </a:solidFill>
              <a:latin typeface="Calibri" panose="020F0502020204030204" pitchFamily="34" charset="0"/>
            </a:endParaRPr>
          </a:p>
          <a:p>
            <a:pPr algn="ctr" eaLnBrk="1" hangingPunct="1"/>
            <a:r>
              <a:rPr lang="ar-EG" sz="3200" b="1" dirty="0">
                <a:solidFill>
                  <a:srgbClr val="002060"/>
                </a:solidFill>
                <a:latin typeface="Calibri" panose="020F0502020204030204" pitchFamily="34" charset="0"/>
              </a:rPr>
              <a:t> تقربا إلى الله تعالى، وتذبح على اسمه جل وعلا.</a:t>
            </a:r>
            <a:endParaRPr lang="en-US" sz="3200" dirty="0">
              <a:solidFill>
                <a:srgbClr val="002060"/>
              </a:solidFill>
              <a:latin typeface="Calibri" panose="020F0502020204030204" pitchFamily="34" charset="0"/>
            </a:endParaRPr>
          </a:p>
        </p:txBody>
      </p:sp>
      <p:sp>
        <p:nvSpPr>
          <p:cNvPr id="57" name="مربع نص 56"/>
          <p:cNvSpPr txBox="1">
            <a:spLocks noChangeArrowheads="1"/>
          </p:cNvSpPr>
          <p:nvPr/>
        </p:nvSpPr>
        <p:spPr bwMode="auto">
          <a:xfrm>
            <a:off x="5752591" y="3868059"/>
            <a:ext cx="26638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2060"/>
                </a:solidFill>
                <a:latin typeface="Calibri" panose="020F0502020204030204" pitchFamily="34" charset="0"/>
              </a:rPr>
              <a:t>هي التي تذبح على اسم الله تعالى ولا </a:t>
            </a:r>
            <a:r>
              <a:rPr lang="ar-SA" sz="2800" b="1" dirty="0">
                <a:solidFill>
                  <a:srgbClr val="002060"/>
                </a:solidFill>
                <a:latin typeface="Calibri" panose="020F0502020204030204" pitchFamily="34" charset="0"/>
              </a:rPr>
              <a:t>يكون سببها </a:t>
            </a:r>
            <a:r>
              <a:rPr lang="ar-EG" sz="2800" b="1" dirty="0">
                <a:solidFill>
                  <a:srgbClr val="002060"/>
                </a:solidFill>
                <a:latin typeface="Calibri" panose="020F0502020204030204" pitchFamily="34" charset="0"/>
              </a:rPr>
              <a:t>التقرب إلى الله أو غيره، وإنما يقصد </a:t>
            </a:r>
            <a:r>
              <a:rPr lang="ar-SA" sz="2800" b="1" dirty="0">
                <a:solidFill>
                  <a:srgbClr val="002060"/>
                </a:solidFill>
                <a:latin typeface="Calibri" panose="020F0502020204030204" pitchFamily="34" charset="0"/>
              </a:rPr>
              <a:t>من ذبحها </a:t>
            </a:r>
            <a:r>
              <a:rPr lang="ar-EG" sz="2800" b="1" dirty="0">
                <a:solidFill>
                  <a:srgbClr val="002060"/>
                </a:solidFill>
                <a:latin typeface="Calibri" panose="020F0502020204030204" pitchFamily="34" charset="0"/>
              </a:rPr>
              <a:t> الأكل.</a:t>
            </a:r>
            <a:endParaRPr lang="en-US" sz="2800" dirty="0">
              <a:solidFill>
                <a:srgbClr val="002060"/>
              </a:solidFill>
              <a:latin typeface="Calibri" panose="020F0502020204030204" pitchFamily="34" charset="0"/>
            </a:endParaRPr>
          </a:p>
        </p:txBody>
      </p:sp>
      <p:sp>
        <p:nvSpPr>
          <p:cNvPr id="59" name="مربع نص 58"/>
          <p:cNvSpPr txBox="1">
            <a:spLocks noChangeArrowheads="1"/>
          </p:cNvSpPr>
          <p:nvPr/>
        </p:nvSpPr>
        <p:spPr bwMode="auto">
          <a:xfrm>
            <a:off x="2572495" y="3821318"/>
            <a:ext cx="269239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200" b="1" dirty="0">
                <a:solidFill>
                  <a:srgbClr val="002060"/>
                </a:solidFill>
                <a:latin typeface="Calibri" panose="020F0502020204030204" pitchFamily="34" charset="0"/>
              </a:rPr>
              <a:t>هي التي تذبح</a:t>
            </a:r>
            <a:endParaRPr lang="ar-SA" sz="3200" b="1" dirty="0">
              <a:solidFill>
                <a:srgbClr val="002060"/>
              </a:solidFill>
              <a:latin typeface="Calibri" panose="020F0502020204030204" pitchFamily="34" charset="0"/>
            </a:endParaRPr>
          </a:p>
          <a:p>
            <a:pPr algn="ctr" eaLnBrk="1" hangingPunct="1"/>
            <a:r>
              <a:rPr lang="ar-EG" sz="3200" b="1" dirty="0">
                <a:solidFill>
                  <a:srgbClr val="002060"/>
                </a:solidFill>
                <a:latin typeface="Calibri" panose="020F0502020204030204" pitchFamily="34" charset="0"/>
              </a:rPr>
              <a:t> </a:t>
            </a:r>
            <a:r>
              <a:rPr lang="ar-SA" sz="3200" b="1" dirty="0">
                <a:solidFill>
                  <a:srgbClr val="002060"/>
                </a:solidFill>
                <a:latin typeface="Calibri" panose="020F0502020204030204" pitchFamily="34" charset="0"/>
              </a:rPr>
              <a:t>تقربا </a:t>
            </a:r>
            <a:r>
              <a:rPr lang="ar-EG" sz="3200" b="1" dirty="0">
                <a:solidFill>
                  <a:srgbClr val="002060"/>
                </a:solidFill>
                <a:latin typeface="Calibri" panose="020F0502020204030204" pitchFamily="34" charset="0"/>
              </a:rPr>
              <a:t>لغير الله تعالى، أو تذبح </a:t>
            </a:r>
            <a:r>
              <a:rPr lang="ar-SA" sz="3200" b="1" dirty="0">
                <a:solidFill>
                  <a:srgbClr val="002060"/>
                </a:solidFill>
                <a:latin typeface="Calibri" panose="020F0502020204030204" pitchFamily="34" charset="0"/>
              </a:rPr>
              <a:t>ويسمَّى عليها غير الله</a:t>
            </a:r>
            <a:r>
              <a:rPr lang="ar-EG" sz="3200" b="1" dirty="0">
                <a:solidFill>
                  <a:srgbClr val="002060"/>
                </a:solidFill>
                <a:latin typeface="Calibri" panose="020F0502020204030204" pitchFamily="34" charset="0"/>
              </a:rPr>
              <a:t>.</a:t>
            </a:r>
            <a:endParaRPr lang="en-US" sz="3200" b="1" dirty="0">
              <a:solidFill>
                <a:srgbClr val="002060"/>
              </a:solidFill>
              <a:latin typeface="Calibri" panose="020F0502020204030204" pitchFamily="34" charset="0"/>
            </a:endParaRPr>
          </a:p>
        </p:txBody>
      </p:sp>
      <p:sp>
        <p:nvSpPr>
          <p:cNvPr id="27" name="وسيلة الشرح: سهم لأسفل 26">
            <a:extLst>
              <a:ext uri="{FF2B5EF4-FFF2-40B4-BE49-F238E27FC236}">
                <a16:creationId xmlns:a16="http://schemas.microsoft.com/office/drawing/2014/main" id="{E76B4831-2A7E-65E3-D0CC-3D46A1B2E78B}"/>
              </a:ext>
            </a:extLst>
          </p:cNvPr>
          <p:cNvSpPr/>
          <p:nvPr/>
        </p:nvSpPr>
        <p:spPr>
          <a:xfrm>
            <a:off x="8904112" y="2794914"/>
            <a:ext cx="2607564" cy="91440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eaLnBrk="1" hangingPunct="1"/>
            <a:r>
              <a:rPr lang="ar-EG" sz="3200" b="1" dirty="0">
                <a:latin typeface="Calibri" panose="020F0502020204030204" pitchFamily="34" charset="0"/>
              </a:rPr>
              <a:t>الذبائح المشروعة</a:t>
            </a:r>
            <a:endParaRPr lang="ar-SA" sz="3200" dirty="0">
              <a:latin typeface="Calibri" panose="020F0502020204030204" pitchFamily="34" charset="0"/>
            </a:endParaRPr>
          </a:p>
        </p:txBody>
      </p:sp>
      <p:sp>
        <p:nvSpPr>
          <p:cNvPr id="28" name="وسيلة الشرح: سهم لأسفل 27">
            <a:extLst>
              <a:ext uri="{FF2B5EF4-FFF2-40B4-BE49-F238E27FC236}">
                <a16:creationId xmlns:a16="http://schemas.microsoft.com/office/drawing/2014/main" id="{6A074FC3-B4AE-7635-EE14-26B77B9E4B9B}"/>
              </a:ext>
            </a:extLst>
          </p:cNvPr>
          <p:cNvSpPr/>
          <p:nvPr/>
        </p:nvSpPr>
        <p:spPr>
          <a:xfrm>
            <a:off x="5904180" y="2794914"/>
            <a:ext cx="2360645" cy="91440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eaLnBrk="1" hangingPunct="1"/>
            <a:r>
              <a:rPr lang="ar-EG" sz="3200" b="1" dirty="0">
                <a:latin typeface="Calibri" panose="020F0502020204030204" pitchFamily="34" charset="0"/>
              </a:rPr>
              <a:t>الذبائح الم</a:t>
            </a:r>
            <a:r>
              <a:rPr lang="ar-SA" sz="3200" b="1" dirty="0">
                <a:latin typeface="Calibri" panose="020F0502020204030204" pitchFamily="34" charset="0"/>
              </a:rPr>
              <a:t>باح</a:t>
            </a:r>
            <a:r>
              <a:rPr lang="ar-EG" sz="3200" b="1" dirty="0">
                <a:latin typeface="Calibri" panose="020F0502020204030204" pitchFamily="34" charset="0"/>
              </a:rPr>
              <a:t>ة</a:t>
            </a:r>
            <a:endParaRPr lang="ar-SA" sz="3200" dirty="0">
              <a:latin typeface="Calibri" panose="020F0502020204030204" pitchFamily="34" charset="0"/>
            </a:endParaRPr>
          </a:p>
        </p:txBody>
      </p:sp>
      <p:sp>
        <p:nvSpPr>
          <p:cNvPr id="29" name="وسيلة الشرح: سهم لأسفل 28">
            <a:extLst>
              <a:ext uri="{FF2B5EF4-FFF2-40B4-BE49-F238E27FC236}">
                <a16:creationId xmlns:a16="http://schemas.microsoft.com/office/drawing/2014/main" id="{059634C9-91FC-CF00-1EC3-72EA2D94AE23}"/>
              </a:ext>
            </a:extLst>
          </p:cNvPr>
          <p:cNvSpPr/>
          <p:nvPr/>
        </p:nvSpPr>
        <p:spPr>
          <a:xfrm>
            <a:off x="2904249" y="2818286"/>
            <a:ext cx="2360645" cy="91440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eaLnBrk="1" hangingPunct="1"/>
            <a:r>
              <a:rPr lang="ar-EG" sz="3200" b="1" dirty="0">
                <a:latin typeface="Calibri" panose="020F0502020204030204" pitchFamily="34" charset="0"/>
              </a:rPr>
              <a:t>الذبائح ال</a:t>
            </a:r>
            <a:r>
              <a:rPr lang="ar-SA" sz="3200" b="1" dirty="0">
                <a:latin typeface="Calibri" panose="020F0502020204030204" pitchFamily="34" charset="0"/>
              </a:rPr>
              <a:t>شركي</a:t>
            </a:r>
            <a:r>
              <a:rPr lang="ar-EG" sz="3200" b="1" dirty="0">
                <a:latin typeface="Calibri" panose="020F0502020204030204" pitchFamily="34" charset="0"/>
              </a:rPr>
              <a:t>ة</a:t>
            </a:r>
            <a:endParaRPr lang="ar-SA" sz="3200" dirty="0">
              <a:latin typeface="Calibri" panose="020F0502020204030204" pitchFamily="34" charset="0"/>
            </a:endParaRPr>
          </a:p>
        </p:txBody>
      </p:sp>
      <p:sp>
        <p:nvSpPr>
          <p:cNvPr id="30" name="قوس كبير أيسر 29">
            <a:extLst>
              <a:ext uri="{FF2B5EF4-FFF2-40B4-BE49-F238E27FC236}">
                <a16:creationId xmlns:a16="http://schemas.microsoft.com/office/drawing/2014/main" id="{86C09CA3-066B-BBB4-1F98-E6010463A525}"/>
              </a:ext>
            </a:extLst>
          </p:cNvPr>
          <p:cNvSpPr/>
          <p:nvPr/>
        </p:nvSpPr>
        <p:spPr>
          <a:xfrm rot="5400000">
            <a:off x="6707459" y="-850906"/>
            <a:ext cx="1006475" cy="6266439"/>
          </a:xfrm>
          <a:prstGeom prst="leftBrace">
            <a:avLst>
              <a:gd name="adj1" fmla="val 25409"/>
              <a:gd name="adj2" fmla="val 50232"/>
            </a:avLst>
          </a:prstGeom>
          <a:ln w="28575"/>
        </p:spPr>
        <p:style>
          <a:lnRef idx="3">
            <a:schemeClr val="dk1"/>
          </a:lnRef>
          <a:fillRef idx="0">
            <a:schemeClr val="dk1"/>
          </a:fillRef>
          <a:effectRef idx="2">
            <a:schemeClr val="dk1"/>
          </a:effectRef>
          <a:fontRef idx="minor">
            <a:schemeClr val="tx1"/>
          </a:fontRef>
        </p:style>
        <p:txBody>
          <a:bodyPr rtlCol="1" anchor="ctr"/>
          <a:lstStyle/>
          <a:p>
            <a:pPr algn="ctr">
              <a:defRPr/>
            </a:pPr>
            <a:endParaRPr lang="ar-SA"/>
          </a:p>
        </p:txBody>
      </p:sp>
      <p:sp>
        <p:nvSpPr>
          <p:cNvPr id="31" name="مستطيل 30">
            <a:extLst>
              <a:ext uri="{FF2B5EF4-FFF2-40B4-BE49-F238E27FC236}">
                <a16:creationId xmlns:a16="http://schemas.microsoft.com/office/drawing/2014/main" id="{5475E941-1481-F522-9C93-0DB5B4F6072C}"/>
              </a:ext>
            </a:extLst>
          </p:cNvPr>
          <p:cNvSpPr/>
          <p:nvPr/>
        </p:nvSpPr>
        <p:spPr>
          <a:xfrm>
            <a:off x="5158063" y="1122179"/>
            <a:ext cx="4105266" cy="684580"/>
          </a:xfrm>
          <a:prstGeom prst="rect">
            <a:avLst/>
          </a:prstGeom>
        </p:spPr>
        <p:style>
          <a:lnRef idx="1">
            <a:schemeClr val="accent6"/>
          </a:lnRef>
          <a:fillRef idx="2">
            <a:schemeClr val="accent6"/>
          </a:fillRef>
          <a:effectRef idx="1">
            <a:schemeClr val="accent6"/>
          </a:effectRef>
          <a:fontRef idx="minor">
            <a:schemeClr val="dk1"/>
          </a:fontRef>
        </p:style>
        <p:txBody>
          <a:bodyPr rtlCol="1" anchor="ctr"/>
          <a:lstStyle/>
          <a:p>
            <a:pPr algn="ctr" eaLnBrk="1" hangingPunct="1"/>
            <a:r>
              <a:rPr lang="ar-EG"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أق</a:t>
            </a:r>
            <a:r>
              <a:rPr lang="ar-SA"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ـ</a:t>
            </a:r>
            <a:r>
              <a:rPr lang="ar-EG"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س</a:t>
            </a:r>
            <a:r>
              <a:rPr lang="ar-SA"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ـ</a:t>
            </a:r>
            <a:r>
              <a:rPr lang="ar-EG"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ام ال</a:t>
            </a:r>
            <a:r>
              <a:rPr lang="ar-SA"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ـ</a:t>
            </a:r>
            <a:r>
              <a:rPr lang="ar-EG"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ذب</a:t>
            </a:r>
            <a:r>
              <a:rPr lang="ar-SA"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ـ</a:t>
            </a:r>
            <a:r>
              <a:rPr lang="ar-EG" sz="3600" b="1"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ائ</a:t>
            </a:r>
            <a:r>
              <a:rPr lang="ar-SA"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ـ</a:t>
            </a:r>
            <a:r>
              <a:rPr lang="ar-EG" sz="3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ح</a:t>
            </a:r>
            <a:endParaRPr lang="ar-EG" sz="4000" dirty="0">
              <a:solidFill>
                <a:srgbClr val="C00000"/>
              </a:solidFill>
              <a:ea typeface="Calibri" panose="020F0502020204030204" pitchFamily="34" charset="0"/>
              <a:cs typeface="Times New Roman" panose="02020603050405020304" pitchFamily="18" charset="0"/>
            </a:endParaRPr>
          </a:p>
        </p:txBody>
      </p:sp>
      <p:cxnSp>
        <p:nvCxnSpPr>
          <p:cNvPr id="32" name="رابط مستقيم 31">
            <a:extLst>
              <a:ext uri="{FF2B5EF4-FFF2-40B4-BE49-F238E27FC236}">
                <a16:creationId xmlns:a16="http://schemas.microsoft.com/office/drawing/2014/main" id="{BC10871F-2BD9-1C56-D6AC-1923F76BB87F}"/>
              </a:ext>
            </a:extLst>
          </p:cNvPr>
          <p:cNvCxnSpPr>
            <a:cxnSpLocks/>
          </p:cNvCxnSpPr>
          <p:nvPr/>
        </p:nvCxnSpPr>
        <p:spPr>
          <a:xfrm>
            <a:off x="7210696" y="1955944"/>
            <a:ext cx="0" cy="83897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 name="مستطيل مستدير الزوايا 1">
            <a:extLst>
              <a:ext uri="{FF2B5EF4-FFF2-40B4-BE49-F238E27FC236}">
                <a16:creationId xmlns:a16="http://schemas.microsoft.com/office/drawing/2014/main" id="{87B37B4B-AB73-4C03-FF3C-3C941B78BA00}"/>
              </a:ext>
            </a:extLst>
          </p:cNvPr>
          <p:cNvSpPr/>
          <p:nvPr/>
        </p:nvSpPr>
        <p:spPr>
          <a:xfrm>
            <a:off x="150041" y="138607"/>
            <a:ext cx="392743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dirty="0">
              <a:solidFill>
                <a:srgbClr val="C00000"/>
              </a:solidFill>
            </a:endParaRPr>
          </a:p>
          <a:p>
            <a:endParaRPr lang="ar-SA" b="1" dirty="0">
              <a:solidFill>
                <a:srgbClr val="C00000"/>
              </a:solidFill>
            </a:endParaRPr>
          </a:p>
          <a:p>
            <a:r>
              <a:rPr lang="ar-SA" b="1" dirty="0">
                <a:solidFill>
                  <a:srgbClr val="C00000"/>
                </a:solidFill>
              </a:rPr>
              <a:t>أهداف الدرس </a:t>
            </a:r>
          </a:p>
          <a:p>
            <a:r>
              <a:rPr lang="ar-SA" sz="1500" b="1" dirty="0">
                <a:solidFill>
                  <a:schemeClr val="tx2"/>
                </a:solidFill>
              </a:rPr>
              <a:t>1ـ أن تعرف  الطالبة الذبح .</a:t>
            </a:r>
          </a:p>
          <a:p>
            <a:r>
              <a:rPr lang="ar-SA" sz="1500" b="1" dirty="0">
                <a:solidFill>
                  <a:schemeClr val="tx2"/>
                </a:solidFill>
              </a:rPr>
              <a:t>2ـ أن تستدل الطالبة على أن الذبح عبادة ويجب صرفها لله </a:t>
            </a:r>
          </a:p>
          <a:p>
            <a:r>
              <a:rPr lang="ar-SA" sz="1500" b="1" dirty="0">
                <a:solidFill>
                  <a:schemeClr val="tx2"/>
                </a:solidFill>
              </a:rPr>
              <a:t>3ـ أن تشرح الطالبة أقسام الذبح مع بيان حكم كل نوع.</a:t>
            </a:r>
          </a:p>
          <a:p>
            <a:r>
              <a:rPr lang="ar-SA" sz="1500" b="1" dirty="0">
                <a:solidFill>
                  <a:srgbClr val="002060"/>
                </a:solidFill>
              </a:rPr>
              <a:t>4ـ أن توضح الطالبة </a:t>
            </a:r>
            <a:r>
              <a:rPr lang="ar-EG" sz="1500" b="1" dirty="0">
                <a:solidFill>
                  <a:srgbClr val="002060"/>
                </a:solidFill>
                <a:latin typeface="Calibri" panose="020F0502020204030204" pitchFamily="34" charset="0"/>
              </a:rPr>
              <a:t>المراد </a:t>
            </a:r>
            <a:r>
              <a:rPr lang="ar-SA" sz="1500" b="1" dirty="0">
                <a:solidFill>
                  <a:srgbClr val="002060"/>
                </a:solidFill>
                <a:latin typeface="Calibri" panose="020F0502020204030204" pitchFamily="34" charset="0"/>
              </a:rPr>
              <a:t>ب</a:t>
            </a:r>
            <a:r>
              <a:rPr lang="ar-EG" sz="1500" b="1" dirty="0">
                <a:solidFill>
                  <a:srgbClr val="002060"/>
                </a:solidFill>
                <a:latin typeface="Calibri" panose="020F0502020204030204" pitchFamily="34" charset="0"/>
              </a:rPr>
              <a:t>الذَّبح لله بمكان يُذبح فيه لغير الله</a:t>
            </a:r>
            <a:r>
              <a:rPr lang="ar-SA" sz="1500" b="1" dirty="0">
                <a:solidFill>
                  <a:srgbClr val="002060"/>
                </a:solidFill>
              </a:rPr>
              <a:t>.</a:t>
            </a:r>
          </a:p>
          <a:p>
            <a:r>
              <a:rPr lang="ar-SA" sz="1500" b="1" dirty="0">
                <a:solidFill>
                  <a:srgbClr val="002060"/>
                </a:solidFill>
              </a:rPr>
              <a:t>5ـ أن تذكر الطالبة </a:t>
            </a:r>
            <a:r>
              <a:rPr lang="ar-EG" sz="1500" b="1" dirty="0">
                <a:solidFill>
                  <a:srgbClr val="002060"/>
                </a:solidFill>
                <a:latin typeface="Calibri" panose="020F0502020204030204" pitchFamily="34" charset="0"/>
              </a:rPr>
              <a:t>حكم الذَّبح لله بمكان يُذبح فيه لغير الله</a:t>
            </a:r>
            <a:r>
              <a:rPr lang="ar-SA" sz="1500" b="1" dirty="0">
                <a:solidFill>
                  <a:srgbClr val="002060"/>
                </a:solidFill>
              </a:rPr>
              <a:t>.</a:t>
            </a:r>
          </a:p>
          <a:p>
            <a:r>
              <a:rPr lang="ar-SA" sz="1500" b="1" dirty="0">
                <a:solidFill>
                  <a:srgbClr val="002060"/>
                </a:solidFill>
              </a:rPr>
              <a:t>6ـ أن تفسر الطالبة </a:t>
            </a:r>
            <a:r>
              <a:rPr lang="ar-EG" sz="1500" b="1" dirty="0">
                <a:solidFill>
                  <a:srgbClr val="002060"/>
                </a:solidFill>
                <a:latin typeface="Calibri" panose="020F0502020204030204" pitchFamily="34" charset="0"/>
              </a:rPr>
              <a:t>الحكمة من تحريم الذَّبح لله بمكان يُذبح فيه لغير الله</a:t>
            </a:r>
            <a:r>
              <a:rPr lang="ar-SA" sz="1500" b="1" dirty="0">
                <a:solidFill>
                  <a:srgbClr val="002060"/>
                </a:solidFill>
              </a:rPr>
              <a:t>. </a:t>
            </a:r>
          </a:p>
          <a:p>
            <a:pPr algn="ctr"/>
            <a:r>
              <a:rPr lang="ar-SA" sz="2800" b="1" dirty="0">
                <a:solidFill>
                  <a:schemeClr val="tx2"/>
                </a:solidFill>
              </a:rPr>
              <a:t> </a:t>
            </a:r>
          </a:p>
        </p:txBody>
      </p:sp>
    </p:spTree>
    <p:extLst>
      <p:ext uri="{BB962C8B-B14F-4D97-AF65-F5344CB8AC3E}">
        <p14:creationId xmlns:p14="http://schemas.microsoft.com/office/powerpoint/2010/main" val="3313996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fill="hold"/>
                                        <p:tgtEl>
                                          <p:spTgt spid="51"/>
                                        </p:tgtEl>
                                        <p:attrNameLst>
                                          <p:attrName>ppt_x</p:attrName>
                                        </p:attrNameLst>
                                      </p:cBhvr>
                                      <p:tavLst>
                                        <p:tav tm="0">
                                          <p:val>
                                            <p:strVal val="#ppt_x"/>
                                          </p:val>
                                        </p:tav>
                                        <p:tav tm="100000">
                                          <p:val>
                                            <p:strVal val="#ppt_x"/>
                                          </p:val>
                                        </p:tav>
                                      </p:tavLst>
                                    </p:anim>
                                    <p:anim calcmode="lin" valueType="num">
                                      <p:cBhvr additive="base">
                                        <p:cTn id="26"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additive="base">
                                        <p:cTn id="37" dur="500" fill="hold"/>
                                        <p:tgtEl>
                                          <p:spTgt spid="56"/>
                                        </p:tgtEl>
                                        <p:attrNameLst>
                                          <p:attrName>ppt_x</p:attrName>
                                        </p:attrNameLst>
                                      </p:cBhvr>
                                      <p:tavLst>
                                        <p:tav tm="0">
                                          <p:val>
                                            <p:strVal val="#ppt_x"/>
                                          </p:val>
                                        </p:tav>
                                        <p:tav tm="100000">
                                          <p:val>
                                            <p:strVal val="#ppt_x"/>
                                          </p:val>
                                        </p:tav>
                                      </p:tavLst>
                                    </p:anim>
                                    <p:anim calcmode="lin" valueType="num">
                                      <p:cBhvr additive="base">
                                        <p:cTn id="3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500" fill="hold"/>
                                        <p:tgtEl>
                                          <p:spTgt spid="57"/>
                                        </p:tgtEl>
                                        <p:attrNameLst>
                                          <p:attrName>ppt_x</p:attrName>
                                        </p:attrNameLst>
                                      </p:cBhvr>
                                      <p:tavLst>
                                        <p:tav tm="0">
                                          <p:val>
                                            <p:strVal val="#ppt_x"/>
                                          </p:val>
                                        </p:tav>
                                        <p:tav tm="100000">
                                          <p:val>
                                            <p:strVal val="#ppt_x"/>
                                          </p:val>
                                        </p:tav>
                                      </p:tavLst>
                                    </p:anim>
                                    <p:anim calcmode="lin" valueType="num">
                                      <p:cBhvr additive="base">
                                        <p:cTn id="44"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fill="hold"/>
                                        <p:tgtEl>
                                          <p:spTgt spid="58"/>
                                        </p:tgtEl>
                                        <p:attrNameLst>
                                          <p:attrName>ppt_x</p:attrName>
                                        </p:attrNameLst>
                                      </p:cBhvr>
                                      <p:tavLst>
                                        <p:tav tm="0">
                                          <p:val>
                                            <p:strVal val="#ppt_x"/>
                                          </p:val>
                                        </p:tav>
                                        <p:tav tm="100000">
                                          <p:val>
                                            <p:strVal val="#ppt_x"/>
                                          </p:val>
                                        </p:tav>
                                      </p:tavLst>
                                    </p:anim>
                                    <p:anim calcmode="lin" valueType="num">
                                      <p:cBhvr additive="base">
                                        <p:cTn id="5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9"/>
                                        </p:tgtEl>
                                        <p:attrNameLst>
                                          <p:attrName>style.visibility</p:attrName>
                                        </p:attrNameLst>
                                      </p:cBhvr>
                                      <p:to>
                                        <p:strVal val="visible"/>
                                      </p:to>
                                    </p:set>
                                    <p:anim calcmode="lin" valueType="num">
                                      <p:cBhvr additive="base">
                                        <p:cTn id="55" dur="500" fill="hold"/>
                                        <p:tgtEl>
                                          <p:spTgt spid="59"/>
                                        </p:tgtEl>
                                        <p:attrNameLst>
                                          <p:attrName>ppt_x</p:attrName>
                                        </p:attrNameLst>
                                      </p:cBhvr>
                                      <p:tavLst>
                                        <p:tav tm="0">
                                          <p:val>
                                            <p:strVal val="#ppt_x"/>
                                          </p:val>
                                        </p:tav>
                                        <p:tav tm="100000">
                                          <p:val>
                                            <p:strVal val="#ppt_x"/>
                                          </p:val>
                                        </p:tav>
                                      </p:tavLst>
                                    </p:anim>
                                    <p:anim calcmode="lin" valueType="num">
                                      <p:cBhvr additive="base">
                                        <p:cTn id="56"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6" grpId="0" animBg="1"/>
      <p:bldP spid="58" grpId="0" animBg="1"/>
      <p:bldP spid="52" grpId="0"/>
      <p:bldP spid="57" grpId="0"/>
      <p:bldP spid="59" grpId="0"/>
      <p:bldP spid="27" grpId="0" animBg="1"/>
      <p:bldP spid="28" grpId="0" animBg="1"/>
      <p:bldP spid="2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قوس كبير أيسر 2"/>
          <p:cNvSpPr/>
          <p:nvPr/>
        </p:nvSpPr>
        <p:spPr>
          <a:xfrm rot="5400000">
            <a:off x="6536009" y="-334655"/>
            <a:ext cx="1187488" cy="7000289"/>
          </a:xfrm>
          <a:prstGeom prst="leftBrace">
            <a:avLst>
              <a:gd name="adj1" fmla="val 25409"/>
              <a:gd name="adj2" fmla="val 50232"/>
            </a:avLst>
          </a:prstGeom>
          <a:ln w="28575"/>
        </p:spPr>
        <p:style>
          <a:lnRef idx="3">
            <a:schemeClr val="dk1"/>
          </a:lnRef>
          <a:fillRef idx="0">
            <a:schemeClr val="dk1"/>
          </a:fillRef>
          <a:effectRef idx="2">
            <a:schemeClr val="dk1"/>
          </a:effectRef>
          <a:fontRef idx="minor">
            <a:schemeClr val="tx1"/>
          </a:fontRef>
        </p:style>
        <p:txBody>
          <a:bodyPr rtlCol="1" anchor="ctr"/>
          <a:lstStyle/>
          <a:p>
            <a:pPr algn="ctr">
              <a:defRPr/>
            </a:pPr>
            <a:endParaRPr lang="ar-SA"/>
          </a:p>
        </p:txBody>
      </p:sp>
      <p:cxnSp>
        <p:nvCxnSpPr>
          <p:cNvPr id="7" name="رابط مستقيم 6"/>
          <p:cNvCxnSpPr>
            <a:cxnSpLocks/>
          </p:cNvCxnSpPr>
          <p:nvPr/>
        </p:nvCxnSpPr>
        <p:spPr>
          <a:xfrm>
            <a:off x="7141154" y="2789709"/>
            <a:ext cx="0" cy="87216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رابط مستقيم 7"/>
          <p:cNvCxnSpPr>
            <a:cxnSpLocks/>
          </p:cNvCxnSpPr>
          <p:nvPr/>
        </p:nvCxnSpPr>
        <p:spPr>
          <a:xfrm>
            <a:off x="9001370" y="3158382"/>
            <a:ext cx="0" cy="92024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مستطيل مستدير الزوايا 8"/>
          <p:cNvSpPr/>
          <p:nvPr/>
        </p:nvSpPr>
        <p:spPr>
          <a:xfrm>
            <a:off x="9990974" y="3571875"/>
            <a:ext cx="1413672" cy="1990724"/>
          </a:xfrm>
          <a:prstGeom prst="round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SA" dirty="0"/>
          </a:p>
        </p:txBody>
      </p:sp>
      <p:sp>
        <p:nvSpPr>
          <p:cNvPr id="10" name="مستطيل مستدير الزوايا 9"/>
          <p:cNvSpPr/>
          <p:nvPr/>
        </p:nvSpPr>
        <p:spPr>
          <a:xfrm>
            <a:off x="8236357" y="4017022"/>
            <a:ext cx="1456866" cy="1879925"/>
          </a:xfrm>
          <a:prstGeom prst="round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SA" dirty="0"/>
          </a:p>
        </p:txBody>
      </p:sp>
      <p:sp>
        <p:nvSpPr>
          <p:cNvPr id="11" name="مستطيل مستدير الزوايا 10"/>
          <p:cNvSpPr/>
          <p:nvPr/>
        </p:nvSpPr>
        <p:spPr>
          <a:xfrm>
            <a:off x="6576512" y="3640150"/>
            <a:ext cx="1088408" cy="2152648"/>
          </a:xfrm>
          <a:prstGeom prst="round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SA" dirty="0"/>
          </a:p>
        </p:txBody>
      </p:sp>
      <p:sp>
        <p:nvSpPr>
          <p:cNvPr id="12" name="مستطيل مستدير الزوايا 11"/>
          <p:cNvSpPr/>
          <p:nvPr/>
        </p:nvSpPr>
        <p:spPr>
          <a:xfrm>
            <a:off x="4751658" y="3620047"/>
            <a:ext cx="1476560" cy="2947933"/>
          </a:xfrm>
          <a:prstGeom prst="round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SA" dirty="0"/>
          </a:p>
        </p:txBody>
      </p:sp>
      <p:sp>
        <p:nvSpPr>
          <p:cNvPr id="14" name="مستطيل مستدير الزوايا 13"/>
          <p:cNvSpPr/>
          <p:nvPr/>
        </p:nvSpPr>
        <p:spPr>
          <a:xfrm>
            <a:off x="2934520" y="3778247"/>
            <a:ext cx="1375202" cy="2334453"/>
          </a:xfrm>
          <a:prstGeom prst="round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endParaRPr lang="ar-SA" dirty="0"/>
          </a:p>
        </p:txBody>
      </p:sp>
      <p:cxnSp>
        <p:nvCxnSpPr>
          <p:cNvPr id="15" name="رابط مستقيم 14"/>
          <p:cNvCxnSpPr>
            <a:cxnSpLocks/>
          </p:cNvCxnSpPr>
          <p:nvPr/>
        </p:nvCxnSpPr>
        <p:spPr>
          <a:xfrm>
            <a:off x="5617981" y="3158382"/>
            <a:ext cx="0" cy="46166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مستطيل مستدير الزوايا 33"/>
          <p:cNvSpPr/>
          <p:nvPr/>
        </p:nvSpPr>
        <p:spPr>
          <a:xfrm>
            <a:off x="5526216" y="1777983"/>
            <a:ext cx="3348321" cy="785818"/>
          </a:xfrm>
          <a:prstGeom prst="roundRect">
            <a:avLst/>
          </a:prstGeom>
        </p:spPr>
        <p:style>
          <a:lnRef idx="3">
            <a:schemeClr val="lt1"/>
          </a:lnRef>
          <a:fillRef idx="1">
            <a:schemeClr val="accent1"/>
          </a:fillRef>
          <a:effectRef idx="1">
            <a:schemeClr val="accent1"/>
          </a:effectRef>
          <a:fontRef idx="minor">
            <a:schemeClr val="lt1"/>
          </a:fontRef>
        </p:style>
        <p:txBody>
          <a:bodyPr rtlCol="1" anchor="ctr"/>
          <a:lstStyle/>
          <a:p>
            <a:pPr algn="ctr"/>
            <a:r>
              <a:rPr lang="ar-SA" sz="3200" b="1" dirty="0"/>
              <a:t>1ـ الذبائح المشروعة</a:t>
            </a:r>
            <a:endParaRPr lang="ar-SA" sz="1600" dirty="0"/>
          </a:p>
        </p:txBody>
      </p:sp>
      <p:sp>
        <p:nvSpPr>
          <p:cNvPr id="29" name="مستطيل مستدير الزوايا 28"/>
          <p:cNvSpPr/>
          <p:nvPr/>
        </p:nvSpPr>
        <p:spPr>
          <a:xfrm>
            <a:off x="6310314" y="857232"/>
            <a:ext cx="3848128" cy="714380"/>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ar-SA" sz="3600" b="1" dirty="0"/>
              <a:t>أقسام الذبائح </a:t>
            </a:r>
            <a:endParaRPr lang="ar-SA" dirty="0"/>
          </a:p>
        </p:txBody>
      </p:sp>
      <p:sp>
        <p:nvSpPr>
          <p:cNvPr id="35" name="مستطيل مستدير الزوايا 34"/>
          <p:cNvSpPr/>
          <p:nvPr/>
        </p:nvSpPr>
        <p:spPr>
          <a:xfrm>
            <a:off x="8925706" y="1776420"/>
            <a:ext cx="2914664" cy="785818"/>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lgn="ctr"/>
            <a:r>
              <a:rPr lang="ar-SA" b="1" dirty="0"/>
              <a:t>استراتيجية : خريطة المفاهيم</a:t>
            </a:r>
          </a:p>
        </p:txBody>
      </p:sp>
      <p:sp>
        <p:nvSpPr>
          <p:cNvPr id="2" name="مربع نص 1"/>
          <p:cNvSpPr txBox="1"/>
          <p:nvPr/>
        </p:nvSpPr>
        <p:spPr>
          <a:xfrm>
            <a:off x="10117012" y="3555357"/>
            <a:ext cx="1071688" cy="461665"/>
          </a:xfrm>
          <a:prstGeom prst="rect">
            <a:avLst/>
          </a:prstGeom>
          <a:noFill/>
        </p:spPr>
        <p:txBody>
          <a:bodyPr wrap="square" rtlCol="1">
            <a:spAutoFit/>
          </a:bodyPr>
          <a:lstStyle/>
          <a:p>
            <a:r>
              <a:rPr lang="ar-SA" sz="2400" b="1" dirty="0">
                <a:solidFill>
                  <a:srgbClr val="C00000"/>
                </a:solidFill>
              </a:rPr>
              <a:t>الأضحية</a:t>
            </a:r>
          </a:p>
        </p:txBody>
      </p:sp>
      <p:sp>
        <p:nvSpPr>
          <p:cNvPr id="17" name="مربع نص 16"/>
          <p:cNvSpPr txBox="1"/>
          <p:nvPr/>
        </p:nvSpPr>
        <p:spPr>
          <a:xfrm>
            <a:off x="10136915" y="3913512"/>
            <a:ext cx="1121790" cy="1569660"/>
          </a:xfrm>
          <a:prstGeom prst="rect">
            <a:avLst/>
          </a:prstGeom>
          <a:noFill/>
        </p:spPr>
        <p:txBody>
          <a:bodyPr wrap="square" rtlCol="1">
            <a:spAutoFit/>
          </a:bodyPr>
          <a:lstStyle/>
          <a:p>
            <a:pPr algn="ctr"/>
            <a:r>
              <a:rPr lang="ar-SA" sz="2400" b="1" dirty="0"/>
              <a:t>هي التي تذبح أيام عيد الأضحى</a:t>
            </a:r>
          </a:p>
        </p:txBody>
      </p:sp>
      <p:sp>
        <p:nvSpPr>
          <p:cNvPr id="6" name="مربع نص 5"/>
          <p:cNvSpPr txBox="1"/>
          <p:nvPr/>
        </p:nvSpPr>
        <p:spPr>
          <a:xfrm>
            <a:off x="8515739" y="4097639"/>
            <a:ext cx="819934" cy="461665"/>
          </a:xfrm>
          <a:prstGeom prst="rect">
            <a:avLst/>
          </a:prstGeom>
          <a:noFill/>
        </p:spPr>
        <p:txBody>
          <a:bodyPr wrap="square" rtlCol="1">
            <a:spAutoFit/>
          </a:bodyPr>
          <a:lstStyle/>
          <a:p>
            <a:r>
              <a:rPr lang="ar-SA" sz="2400" b="1" dirty="0">
                <a:solidFill>
                  <a:srgbClr val="C00000"/>
                </a:solidFill>
              </a:rPr>
              <a:t>الهدي</a:t>
            </a:r>
          </a:p>
        </p:txBody>
      </p:sp>
      <p:sp>
        <p:nvSpPr>
          <p:cNvPr id="22" name="مربع نص 21"/>
          <p:cNvSpPr txBox="1"/>
          <p:nvPr/>
        </p:nvSpPr>
        <p:spPr>
          <a:xfrm>
            <a:off x="8350812" y="4559304"/>
            <a:ext cx="1301115" cy="1200329"/>
          </a:xfrm>
          <a:prstGeom prst="rect">
            <a:avLst/>
          </a:prstGeom>
          <a:noFill/>
        </p:spPr>
        <p:txBody>
          <a:bodyPr wrap="square" rtlCol="1">
            <a:spAutoFit/>
          </a:bodyPr>
          <a:lstStyle/>
          <a:p>
            <a:pPr algn="ctr"/>
            <a:r>
              <a:rPr lang="ar-SA" sz="2400" b="1" dirty="0"/>
              <a:t>الذي يذبح في الحج </a:t>
            </a:r>
            <a:r>
              <a:rPr lang="ar-SA" sz="2400" b="1" dirty="0" err="1"/>
              <a:t>أوالعمرة</a:t>
            </a:r>
            <a:endParaRPr lang="ar-SA" sz="2400" b="1" dirty="0"/>
          </a:p>
        </p:txBody>
      </p:sp>
      <p:sp>
        <p:nvSpPr>
          <p:cNvPr id="23" name="مربع نص 22"/>
          <p:cNvSpPr txBox="1"/>
          <p:nvPr/>
        </p:nvSpPr>
        <p:spPr>
          <a:xfrm>
            <a:off x="6505952" y="3778248"/>
            <a:ext cx="1020184" cy="461665"/>
          </a:xfrm>
          <a:prstGeom prst="rect">
            <a:avLst/>
          </a:prstGeom>
          <a:noFill/>
        </p:spPr>
        <p:txBody>
          <a:bodyPr wrap="square" rtlCol="1">
            <a:spAutoFit/>
          </a:bodyPr>
          <a:lstStyle/>
          <a:p>
            <a:r>
              <a:rPr lang="ar-SA" sz="2400" b="1" dirty="0">
                <a:solidFill>
                  <a:srgbClr val="C00000"/>
                </a:solidFill>
              </a:rPr>
              <a:t>العقيقة </a:t>
            </a:r>
          </a:p>
        </p:txBody>
      </p:sp>
      <p:sp>
        <p:nvSpPr>
          <p:cNvPr id="24" name="مربع نص 23"/>
          <p:cNvSpPr txBox="1"/>
          <p:nvPr/>
        </p:nvSpPr>
        <p:spPr>
          <a:xfrm>
            <a:off x="6492999" y="4117876"/>
            <a:ext cx="1279914" cy="1569660"/>
          </a:xfrm>
          <a:prstGeom prst="rect">
            <a:avLst/>
          </a:prstGeom>
          <a:noFill/>
        </p:spPr>
        <p:txBody>
          <a:bodyPr wrap="square" rtlCol="1">
            <a:spAutoFit/>
          </a:bodyPr>
          <a:lstStyle/>
          <a:p>
            <a:pPr algn="ctr"/>
            <a:r>
              <a:rPr lang="ar-SA" sz="2400" b="1" dirty="0"/>
              <a:t>التي </a:t>
            </a:r>
          </a:p>
          <a:p>
            <a:pPr algn="ctr"/>
            <a:r>
              <a:rPr lang="ar-SA" sz="2400" b="1" dirty="0"/>
              <a:t>تذبح </a:t>
            </a:r>
          </a:p>
          <a:p>
            <a:pPr algn="ctr"/>
            <a:r>
              <a:rPr lang="ar-SA" sz="2400" b="1" dirty="0"/>
              <a:t>عن </a:t>
            </a:r>
          </a:p>
          <a:p>
            <a:pPr algn="ctr"/>
            <a:r>
              <a:rPr lang="ar-SA" sz="2400" b="1" dirty="0"/>
              <a:t>المولود</a:t>
            </a:r>
          </a:p>
        </p:txBody>
      </p:sp>
      <p:sp>
        <p:nvSpPr>
          <p:cNvPr id="25" name="مربع نص 24"/>
          <p:cNvSpPr txBox="1"/>
          <p:nvPr/>
        </p:nvSpPr>
        <p:spPr>
          <a:xfrm>
            <a:off x="4685684" y="4036830"/>
            <a:ext cx="1688373" cy="2462213"/>
          </a:xfrm>
          <a:prstGeom prst="rect">
            <a:avLst/>
          </a:prstGeom>
          <a:noFill/>
        </p:spPr>
        <p:txBody>
          <a:bodyPr wrap="square" rtlCol="1">
            <a:spAutoFit/>
          </a:bodyPr>
          <a:lstStyle/>
          <a:p>
            <a:pPr algn="ctr"/>
            <a:r>
              <a:rPr lang="ar-SA" sz="2200" b="1" dirty="0"/>
              <a:t>التي تذبح </a:t>
            </a:r>
          </a:p>
          <a:p>
            <a:pPr algn="ctr"/>
            <a:r>
              <a:rPr lang="ar-SA" sz="2200" b="1" dirty="0"/>
              <a:t>بسبب فعل محظور</a:t>
            </a:r>
          </a:p>
          <a:p>
            <a:pPr algn="ctr"/>
            <a:r>
              <a:rPr lang="ar-SA" sz="2200" b="1" dirty="0"/>
              <a:t>أو بسبب ترك واجب  </a:t>
            </a:r>
          </a:p>
          <a:p>
            <a:pPr algn="ctr"/>
            <a:r>
              <a:rPr lang="ar-SA" sz="2200" b="1" dirty="0"/>
              <a:t>في الحج </a:t>
            </a:r>
          </a:p>
          <a:p>
            <a:pPr algn="ctr"/>
            <a:r>
              <a:rPr lang="ar-SA" sz="2200" b="1" dirty="0"/>
              <a:t>والعمرة </a:t>
            </a:r>
          </a:p>
        </p:txBody>
      </p:sp>
      <p:sp>
        <p:nvSpPr>
          <p:cNvPr id="26" name="مربع نص 25"/>
          <p:cNvSpPr txBox="1"/>
          <p:nvPr/>
        </p:nvSpPr>
        <p:spPr>
          <a:xfrm>
            <a:off x="3057268" y="3998360"/>
            <a:ext cx="1020184" cy="461665"/>
          </a:xfrm>
          <a:prstGeom prst="rect">
            <a:avLst/>
          </a:prstGeom>
          <a:noFill/>
        </p:spPr>
        <p:txBody>
          <a:bodyPr wrap="square" rtlCol="1">
            <a:spAutoFit/>
          </a:bodyPr>
          <a:lstStyle/>
          <a:p>
            <a:r>
              <a:rPr lang="ar-SA" sz="2400" b="1" dirty="0" err="1">
                <a:solidFill>
                  <a:srgbClr val="C00000"/>
                </a:solidFill>
              </a:rPr>
              <a:t>المنذورة</a:t>
            </a:r>
            <a:r>
              <a:rPr lang="ar-SA" sz="2400" b="1" dirty="0">
                <a:solidFill>
                  <a:srgbClr val="C00000"/>
                </a:solidFill>
              </a:rPr>
              <a:t> </a:t>
            </a:r>
          </a:p>
        </p:txBody>
      </p:sp>
      <p:sp>
        <p:nvSpPr>
          <p:cNvPr id="28" name="مربع نص 27"/>
          <p:cNvSpPr txBox="1"/>
          <p:nvPr/>
        </p:nvSpPr>
        <p:spPr>
          <a:xfrm>
            <a:off x="4858994" y="3656211"/>
            <a:ext cx="1020184" cy="461665"/>
          </a:xfrm>
          <a:prstGeom prst="rect">
            <a:avLst/>
          </a:prstGeom>
          <a:noFill/>
        </p:spPr>
        <p:txBody>
          <a:bodyPr wrap="square" rtlCol="1">
            <a:spAutoFit/>
          </a:bodyPr>
          <a:lstStyle/>
          <a:p>
            <a:r>
              <a:rPr lang="ar-SA" sz="2400" b="1" dirty="0">
                <a:solidFill>
                  <a:srgbClr val="C00000"/>
                </a:solidFill>
              </a:rPr>
              <a:t>الفدية </a:t>
            </a:r>
          </a:p>
        </p:txBody>
      </p:sp>
      <p:sp>
        <p:nvSpPr>
          <p:cNvPr id="31" name="مربع نص 30"/>
          <p:cNvSpPr txBox="1"/>
          <p:nvPr/>
        </p:nvSpPr>
        <p:spPr>
          <a:xfrm>
            <a:off x="2866934" y="4429510"/>
            <a:ext cx="1493424" cy="1569660"/>
          </a:xfrm>
          <a:prstGeom prst="rect">
            <a:avLst/>
          </a:prstGeom>
          <a:noFill/>
        </p:spPr>
        <p:txBody>
          <a:bodyPr wrap="square" rtlCol="1">
            <a:spAutoFit/>
          </a:bodyPr>
          <a:lstStyle/>
          <a:p>
            <a:pPr algn="ctr"/>
            <a:r>
              <a:rPr lang="ar-SA" sz="2400" b="1" dirty="0"/>
              <a:t>هي التي</a:t>
            </a:r>
          </a:p>
          <a:p>
            <a:pPr algn="ctr"/>
            <a:r>
              <a:rPr lang="ar-SA" sz="2400" b="1" dirty="0"/>
              <a:t> تنذر تقربا لله في أي وقت </a:t>
            </a:r>
          </a:p>
        </p:txBody>
      </p:sp>
      <p:sp>
        <p:nvSpPr>
          <p:cNvPr id="4" name="مستطيل مستدير الزوايا 1">
            <a:extLst>
              <a:ext uri="{FF2B5EF4-FFF2-40B4-BE49-F238E27FC236}">
                <a16:creationId xmlns:a16="http://schemas.microsoft.com/office/drawing/2014/main" id="{4AFD7ECB-8568-1F3C-C325-38654AE88316}"/>
              </a:ext>
            </a:extLst>
          </p:cNvPr>
          <p:cNvSpPr/>
          <p:nvPr/>
        </p:nvSpPr>
        <p:spPr>
          <a:xfrm>
            <a:off x="150041" y="138607"/>
            <a:ext cx="426511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a:solidFill>
                <a:srgbClr val="C00000"/>
              </a:solidFill>
            </a:endParaRPr>
          </a:p>
          <a:p>
            <a:endParaRPr lang="ar-SA" b="1">
              <a:solidFill>
                <a:srgbClr val="C00000"/>
              </a:solidFill>
            </a:endParaRPr>
          </a:p>
          <a:p>
            <a:r>
              <a:rPr lang="ar-SA" b="1">
                <a:solidFill>
                  <a:srgbClr val="C00000"/>
                </a:solidFill>
              </a:rPr>
              <a:t>أهداف الدرس </a:t>
            </a:r>
          </a:p>
          <a:p>
            <a:r>
              <a:rPr lang="ar-SA" sz="1600" b="1">
                <a:solidFill>
                  <a:schemeClr val="tx2"/>
                </a:solidFill>
              </a:rPr>
              <a:t>1ـ أن تعرف  الطالبة الذبح .</a:t>
            </a:r>
          </a:p>
          <a:p>
            <a:r>
              <a:rPr lang="ar-SA" sz="1600" b="1">
                <a:solidFill>
                  <a:schemeClr val="tx2"/>
                </a:solidFill>
              </a:rPr>
              <a:t>2ـ أن تستدل الطالبة على أن الذبح عبادة ويجب صرفها لله </a:t>
            </a:r>
          </a:p>
          <a:p>
            <a:r>
              <a:rPr lang="ar-SA" sz="1600" b="1">
                <a:solidFill>
                  <a:schemeClr val="tx2"/>
                </a:solidFill>
              </a:rPr>
              <a:t>3ـ أن تشرح الطالبة أقسام الذبح مع بيان حكم كل نوع.</a:t>
            </a:r>
          </a:p>
          <a:p>
            <a:r>
              <a:rPr lang="ar-SA" sz="1600" b="1">
                <a:solidFill>
                  <a:srgbClr val="002060"/>
                </a:solidFill>
              </a:rPr>
              <a:t>4ـ أن توضح الطالبة </a:t>
            </a:r>
            <a:r>
              <a:rPr lang="ar-EG" sz="1600" b="1">
                <a:solidFill>
                  <a:srgbClr val="002060"/>
                </a:solidFill>
                <a:latin typeface="Calibri" panose="020F0502020204030204" pitchFamily="34" charset="0"/>
              </a:rPr>
              <a:t>المراد </a:t>
            </a:r>
            <a:r>
              <a:rPr lang="ar-SA" sz="1600" b="1">
                <a:solidFill>
                  <a:srgbClr val="002060"/>
                </a:solidFill>
                <a:latin typeface="Calibri" panose="020F0502020204030204" pitchFamily="34" charset="0"/>
              </a:rPr>
              <a:t>ب</a:t>
            </a:r>
            <a:r>
              <a:rPr lang="ar-EG" sz="1600" b="1">
                <a:solidFill>
                  <a:srgbClr val="002060"/>
                </a:solidFill>
                <a:latin typeface="Calibri" panose="020F0502020204030204" pitchFamily="34" charset="0"/>
              </a:rPr>
              <a:t>الذَّبح لله بمكان يُذبح فيه لغير الله</a:t>
            </a:r>
            <a:r>
              <a:rPr lang="ar-SA" sz="1600" b="1">
                <a:solidFill>
                  <a:srgbClr val="002060"/>
                </a:solidFill>
              </a:rPr>
              <a:t>.</a:t>
            </a:r>
          </a:p>
          <a:p>
            <a:r>
              <a:rPr lang="ar-SA" sz="1600" b="1">
                <a:solidFill>
                  <a:srgbClr val="002060"/>
                </a:solidFill>
              </a:rPr>
              <a:t>5ـ أن تذكر الطالبة </a:t>
            </a:r>
            <a:r>
              <a:rPr lang="ar-EG" sz="1600" b="1">
                <a:solidFill>
                  <a:srgbClr val="002060"/>
                </a:solidFill>
                <a:latin typeface="Calibri" panose="020F0502020204030204" pitchFamily="34" charset="0"/>
              </a:rPr>
              <a:t>حكم الذَّبح لله بمكان يُذبح فيه لغير الله</a:t>
            </a:r>
            <a:r>
              <a:rPr lang="ar-SA" sz="1600" b="1">
                <a:solidFill>
                  <a:srgbClr val="002060"/>
                </a:solidFill>
              </a:rPr>
              <a:t>.</a:t>
            </a:r>
          </a:p>
          <a:p>
            <a:r>
              <a:rPr lang="ar-SA" sz="1600" b="1">
                <a:solidFill>
                  <a:srgbClr val="002060"/>
                </a:solidFill>
              </a:rPr>
              <a:t>6ـ أن تفسر الطالبة </a:t>
            </a:r>
            <a:r>
              <a:rPr lang="ar-EG" sz="1600" b="1">
                <a:solidFill>
                  <a:srgbClr val="002060"/>
                </a:solidFill>
                <a:latin typeface="Calibri" panose="020F0502020204030204" pitchFamily="34" charset="0"/>
              </a:rPr>
              <a:t>الحكمة من تحريم الذَّبح لله بمكان يُذبح فيه لغير الله</a:t>
            </a:r>
            <a:r>
              <a:rPr lang="ar-SA" sz="1600" b="1">
                <a:solidFill>
                  <a:srgbClr val="002060"/>
                </a:solidFill>
              </a:rPr>
              <a:t>. </a:t>
            </a:r>
          </a:p>
          <a:p>
            <a:pPr algn="ctr"/>
            <a:r>
              <a:rPr lang="ar-SA" sz="2800" b="1">
                <a:solidFill>
                  <a:schemeClr val="tx2"/>
                </a:solidFill>
              </a:rPr>
              <a:t> </a:t>
            </a:r>
            <a:endParaRPr lang="ar-SA" sz="2800" b="1" dirty="0">
              <a:solidFill>
                <a:schemeClr val="tx2"/>
              </a:solidFill>
            </a:endParaRPr>
          </a:p>
        </p:txBody>
      </p:sp>
    </p:spTree>
    <p:extLst>
      <p:ext uri="{BB962C8B-B14F-4D97-AF65-F5344CB8AC3E}">
        <p14:creationId xmlns:p14="http://schemas.microsoft.com/office/powerpoint/2010/main" val="398676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500" fill="hold"/>
                                        <p:tgtEl>
                                          <p:spTgt spid="28"/>
                                        </p:tgtEl>
                                        <p:attrNameLst>
                                          <p:attrName>ppt_x</p:attrName>
                                        </p:attrNameLst>
                                      </p:cBhvr>
                                      <p:tavLst>
                                        <p:tav tm="0">
                                          <p:val>
                                            <p:strVal val="#ppt_x"/>
                                          </p:val>
                                        </p:tav>
                                        <p:tav tm="100000">
                                          <p:val>
                                            <p:strVal val="#ppt_x"/>
                                          </p:val>
                                        </p:tav>
                                      </p:tavLst>
                                    </p:anim>
                                    <p:anim calcmode="lin" valueType="num">
                                      <p:cBhvr additive="base">
                                        <p:cTn id="4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6" grpId="0"/>
      <p:bldP spid="22" grpId="0"/>
      <p:bldP spid="23" grpId="0"/>
      <p:bldP spid="24" grpId="0"/>
      <p:bldP spid="25" grpId="0"/>
      <p:bldP spid="26" grpId="0"/>
      <p:bldP spid="28"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سهم منحني إلى الأسفل 4"/>
          <p:cNvSpPr/>
          <p:nvPr/>
        </p:nvSpPr>
        <p:spPr>
          <a:xfrm rot="448437">
            <a:off x="5619075" y="297799"/>
            <a:ext cx="3384550" cy="1144811"/>
          </a:xfrm>
          <a:prstGeom prst="curvedDownArrow">
            <a:avLst>
              <a:gd name="adj1" fmla="val 25000"/>
              <a:gd name="adj2" fmla="val 0"/>
              <a:gd name="adj3" fmla="val 25000"/>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SA">
              <a:solidFill>
                <a:schemeClr val="tx1"/>
              </a:solidFill>
            </a:endParaRPr>
          </a:p>
        </p:txBody>
      </p:sp>
      <p:sp>
        <p:nvSpPr>
          <p:cNvPr id="6" name="سهم منحني إلى الأسفل 5"/>
          <p:cNvSpPr/>
          <p:nvPr/>
        </p:nvSpPr>
        <p:spPr>
          <a:xfrm>
            <a:off x="2780107" y="286539"/>
            <a:ext cx="3384550" cy="1274690"/>
          </a:xfrm>
          <a:prstGeom prst="curvedDownArrow">
            <a:avLst>
              <a:gd name="adj1" fmla="val 25000"/>
              <a:gd name="adj2" fmla="val 0"/>
              <a:gd name="adj3" fmla="val 25000"/>
            </a:avLst>
          </a:prstGeom>
          <a:solidFill>
            <a:srgbClr val="66006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SA">
              <a:solidFill>
                <a:schemeClr val="tx1"/>
              </a:solidFill>
            </a:endParaRPr>
          </a:p>
        </p:txBody>
      </p:sp>
      <p:sp>
        <p:nvSpPr>
          <p:cNvPr id="3" name="شكل بيضاوي 2"/>
          <p:cNvSpPr/>
          <p:nvPr/>
        </p:nvSpPr>
        <p:spPr>
          <a:xfrm>
            <a:off x="3432175" y="0"/>
            <a:ext cx="4967288" cy="863600"/>
          </a:xfrm>
          <a:prstGeom prst="ellipse">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46085" name="Rectangle 3"/>
          <p:cNvSpPr>
            <a:spLocks noChangeArrowheads="1"/>
          </p:cNvSpPr>
          <p:nvPr/>
        </p:nvSpPr>
        <p:spPr bwMode="auto">
          <a:xfrm>
            <a:off x="4367213" y="1"/>
            <a:ext cx="30273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5400" b="1">
                <a:solidFill>
                  <a:srgbClr val="0000FF"/>
                </a:solidFill>
                <a:latin typeface="Times New Roman" panose="02020603050405020304" pitchFamily="18" charset="0"/>
                <a:ea typeface="Calibri" panose="020F0502020204030204" pitchFamily="34" charset="0"/>
                <a:cs typeface="Times New Roman" panose="02020603050405020304" pitchFamily="18" charset="0"/>
              </a:rPr>
              <a:t>أقسام الذبائح</a:t>
            </a:r>
            <a:endParaRPr lang="ar-EG" sz="6000">
              <a:solidFill>
                <a:srgbClr val="0000FF"/>
              </a:solidFill>
              <a:ea typeface="Calibri" panose="020F0502020204030204" pitchFamily="34" charset="0"/>
              <a:cs typeface="Times New Roman" panose="02020603050405020304" pitchFamily="18" charset="0"/>
            </a:endParaRPr>
          </a:p>
        </p:txBody>
      </p:sp>
      <p:sp>
        <p:nvSpPr>
          <p:cNvPr id="8" name="مستطيل 7"/>
          <p:cNvSpPr/>
          <p:nvPr/>
        </p:nvSpPr>
        <p:spPr>
          <a:xfrm>
            <a:off x="7391400" y="1196975"/>
            <a:ext cx="2592388" cy="863600"/>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9" name="مربع نص 8"/>
          <p:cNvSpPr txBox="1">
            <a:spLocks noChangeArrowheads="1"/>
          </p:cNvSpPr>
          <p:nvPr/>
        </p:nvSpPr>
        <p:spPr bwMode="auto">
          <a:xfrm>
            <a:off x="7391400" y="911226"/>
            <a:ext cx="25923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200" b="1" dirty="0">
                <a:latin typeface="Calibri" panose="020F0502020204030204" pitchFamily="34" charset="0"/>
              </a:rPr>
              <a:t>1</a:t>
            </a:r>
          </a:p>
          <a:p>
            <a:pPr algn="ctr" eaLnBrk="1" hangingPunct="1"/>
            <a:r>
              <a:rPr lang="ar-EG" sz="3200" b="1" dirty="0">
                <a:latin typeface="Calibri" panose="020F0502020204030204" pitchFamily="34" charset="0"/>
              </a:rPr>
              <a:t>الذبائح المشروعة</a:t>
            </a:r>
            <a:endParaRPr lang="ar-SA" sz="3200" dirty="0">
              <a:latin typeface="Calibri" panose="020F0502020204030204" pitchFamily="34" charset="0"/>
            </a:endParaRPr>
          </a:p>
        </p:txBody>
      </p:sp>
      <p:sp>
        <p:nvSpPr>
          <p:cNvPr id="10" name="مستطيل 9"/>
          <p:cNvSpPr/>
          <p:nvPr/>
        </p:nvSpPr>
        <p:spPr>
          <a:xfrm>
            <a:off x="4656139" y="1196975"/>
            <a:ext cx="2663825" cy="863600"/>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11" name="مربع نص 10"/>
          <p:cNvSpPr txBox="1">
            <a:spLocks noChangeArrowheads="1"/>
          </p:cNvSpPr>
          <p:nvPr/>
        </p:nvSpPr>
        <p:spPr bwMode="auto">
          <a:xfrm>
            <a:off x="4656139" y="981076"/>
            <a:ext cx="259238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200" b="1">
                <a:latin typeface="Calibri" panose="020F0502020204030204" pitchFamily="34" charset="0"/>
              </a:rPr>
              <a:t>2</a:t>
            </a:r>
          </a:p>
          <a:p>
            <a:pPr algn="ctr" eaLnBrk="1" hangingPunct="1"/>
            <a:r>
              <a:rPr lang="ar-EG" sz="3200" b="1">
                <a:latin typeface="Calibri" panose="020F0502020204030204" pitchFamily="34" charset="0"/>
              </a:rPr>
              <a:t>الذبائح المباحة</a:t>
            </a:r>
            <a:endParaRPr lang="ar-SA" sz="3200">
              <a:latin typeface="Calibri" panose="020F0502020204030204" pitchFamily="34" charset="0"/>
            </a:endParaRPr>
          </a:p>
        </p:txBody>
      </p:sp>
      <p:sp>
        <p:nvSpPr>
          <p:cNvPr id="12" name="مستطيل 11"/>
          <p:cNvSpPr/>
          <p:nvPr/>
        </p:nvSpPr>
        <p:spPr>
          <a:xfrm>
            <a:off x="1992313" y="1196975"/>
            <a:ext cx="2590800" cy="863600"/>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13" name="مربع نص 12"/>
          <p:cNvSpPr txBox="1">
            <a:spLocks noChangeArrowheads="1"/>
          </p:cNvSpPr>
          <p:nvPr/>
        </p:nvSpPr>
        <p:spPr bwMode="auto">
          <a:xfrm>
            <a:off x="1919289" y="981076"/>
            <a:ext cx="259238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200" b="1">
                <a:latin typeface="Calibri" panose="020F0502020204030204" pitchFamily="34" charset="0"/>
              </a:rPr>
              <a:t>3</a:t>
            </a:r>
          </a:p>
          <a:p>
            <a:pPr algn="ctr" eaLnBrk="1" hangingPunct="1"/>
            <a:r>
              <a:rPr lang="ar-EG" sz="3200" b="1">
                <a:latin typeface="Calibri" panose="020F0502020204030204" pitchFamily="34" charset="0"/>
              </a:rPr>
              <a:t>الذبائح الشركية</a:t>
            </a:r>
            <a:endParaRPr lang="ar-SA" sz="3200">
              <a:latin typeface="Calibri" panose="020F0502020204030204" pitchFamily="34" charset="0"/>
            </a:endParaRPr>
          </a:p>
        </p:txBody>
      </p:sp>
      <p:cxnSp>
        <p:nvCxnSpPr>
          <p:cNvPr id="15" name="رابط كسهم مستقيم 14"/>
          <p:cNvCxnSpPr/>
          <p:nvPr/>
        </p:nvCxnSpPr>
        <p:spPr>
          <a:xfrm>
            <a:off x="8688388" y="2205038"/>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22" name="رابط كسهم مستقيم 21"/>
          <p:cNvCxnSpPr/>
          <p:nvPr/>
        </p:nvCxnSpPr>
        <p:spPr>
          <a:xfrm>
            <a:off x="6024563" y="2205038"/>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23" name="رابط كسهم مستقيم 22"/>
          <p:cNvCxnSpPr/>
          <p:nvPr/>
        </p:nvCxnSpPr>
        <p:spPr>
          <a:xfrm>
            <a:off x="3287713" y="2205038"/>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25" name="رابط كسهم مستقيم 24"/>
          <p:cNvCxnSpPr/>
          <p:nvPr/>
        </p:nvCxnSpPr>
        <p:spPr>
          <a:xfrm>
            <a:off x="8831263" y="3743325"/>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26" name="رابط كسهم مستقيم 25"/>
          <p:cNvCxnSpPr/>
          <p:nvPr/>
        </p:nvCxnSpPr>
        <p:spPr>
          <a:xfrm>
            <a:off x="8831263" y="4248150"/>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27" name="رابط كسهم مستقيم 26"/>
          <p:cNvCxnSpPr/>
          <p:nvPr/>
        </p:nvCxnSpPr>
        <p:spPr>
          <a:xfrm>
            <a:off x="8831263" y="4868863"/>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28" name="رابط كسهم مستقيم 27"/>
          <p:cNvCxnSpPr/>
          <p:nvPr/>
        </p:nvCxnSpPr>
        <p:spPr>
          <a:xfrm>
            <a:off x="8831263" y="5443539"/>
            <a:ext cx="0" cy="217487"/>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sp>
        <p:nvSpPr>
          <p:cNvPr id="30" name="مستطيل 29"/>
          <p:cNvSpPr/>
          <p:nvPr/>
        </p:nvSpPr>
        <p:spPr>
          <a:xfrm>
            <a:off x="7969250" y="2393950"/>
            <a:ext cx="1582738" cy="674688"/>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3600" b="1" dirty="0">
              <a:solidFill>
                <a:srgbClr val="0000FF"/>
              </a:solidFill>
            </a:endParaRPr>
          </a:p>
        </p:txBody>
      </p:sp>
      <p:sp>
        <p:nvSpPr>
          <p:cNvPr id="31" name="مستطيل 30"/>
          <p:cNvSpPr/>
          <p:nvPr/>
        </p:nvSpPr>
        <p:spPr>
          <a:xfrm>
            <a:off x="7823200" y="3284538"/>
            <a:ext cx="1944688" cy="43180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2800" b="1" dirty="0">
              <a:solidFill>
                <a:srgbClr val="0000FF"/>
              </a:solidFill>
            </a:endParaRPr>
          </a:p>
        </p:txBody>
      </p:sp>
      <p:sp>
        <p:nvSpPr>
          <p:cNvPr id="32" name="مستطيل 31"/>
          <p:cNvSpPr/>
          <p:nvPr/>
        </p:nvSpPr>
        <p:spPr>
          <a:xfrm>
            <a:off x="7823200" y="3860800"/>
            <a:ext cx="1944688" cy="43180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2800" b="1" dirty="0">
              <a:solidFill>
                <a:srgbClr val="0000FF"/>
              </a:solidFill>
            </a:endParaRPr>
          </a:p>
        </p:txBody>
      </p:sp>
      <p:sp>
        <p:nvSpPr>
          <p:cNvPr id="33" name="مستطيل 32"/>
          <p:cNvSpPr/>
          <p:nvPr/>
        </p:nvSpPr>
        <p:spPr>
          <a:xfrm>
            <a:off x="7823200" y="4437064"/>
            <a:ext cx="1944688" cy="433387"/>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2800" b="1" dirty="0">
              <a:solidFill>
                <a:srgbClr val="0000FF"/>
              </a:solidFill>
            </a:endParaRPr>
          </a:p>
        </p:txBody>
      </p:sp>
      <p:sp>
        <p:nvSpPr>
          <p:cNvPr id="34" name="مستطيل 33"/>
          <p:cNvSpPr/>
          <p:nvPr/>
        </p:nvSpPr>
        <p:spPr>
          <a:xfrm>
            <a:off x="7823200" y="5013325"/>
            <a:ext cx="1944688" cy="43180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2800" b="1" dirty="0">
              <a:solidFill>
                <a:srgbClr val="0000FF"/>
              </a:solidFill>
            </a:endParaRPr>
          </a:p>
        </p:txBody>
      </p:sp>
      <p:sp>
        <p:nvSpPr>
          <p:cNvPr id="36" name="مستطيل 35"/>
          <p:cNvSpPr/>
          <p:nvPr/>
        </p:nvSpPr>
        <p:spPr>
          <a:xfrm>
            <a:off x="7907338" y="5634036"/>
            <a:ext cx="1944688" cy="43180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2800" b="1" dirty="0">
              <a:solidFill>
                <a:srgbClr val="0000FF"/>
              </a:solidFill>
            </a:endParaRPr>
          </a:p>
        </p:txBody>
      </p:sp>
      <p:cxnSp>
        <p:nvCxnSpPr>
          <p:cNvPr id="37" name="رابط كسهم مستقيم 36"/>
          <p:cNvCxnSpPr/>
          <p:nvPr/>
        </p:nvCxnSpPr>
        <p:spPr>
          <a:xfrm>
            <a:off x="8759825" y="3141663"/>
            <a:ext cx="0" cy="2159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46" name="رابط كسهم مستقيم 45"/>
          <p:cNvCxnSpPr/>
          <p:nvPr/>
        </p:nvCxnSpPr>
        <p:spPr>
          <a:xfrm>
            <a:off x="6024563" y="4579938"/>
            <a:ext cx="0" cy="4318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sp>
        <p:nvSpPr>
          <p:cNvPr id="38" name="مستطيل 37"/>
          <p:cNvSpPr/>
          <p:nvPr/>
        </p:nvSpPr>
        <p:spPr>
          <a:xfrm>
            <a:off x="4656139" y="3357564"/>
            <a:ext cx="2808287" cy="1366837"/>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cxnSp>
        <p:nvCxnSpPr>
          <p:cNvPr id="45" name="رابط كسهم مستقيم 44"/>
          <p:cNvCxnSpPr/>
          <p:nvPr/>
        </p:nvCxnSpPr>
        <p:spPr>
          <a:xfrm flipH="1">
            <a:off x="3143251" y="4437063"/>
            <a:ext cx="36513" cy="557212"/>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sp>
        <p:nvSpPr>
          <p:cNvPr id="39" name="مستطيل 38"/>
          <p:cNvSpPr/>
          <p:nvPr/>
        </p:nvSpPr>
        <p:spPr>
          <a:xfrm>
            <a:off x="1536700" y="3357564"/>
            <a:ext cx="3046413" cy="1366837"/>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cxnSp>
        <p:nvCxnSpPr>
          <p:cNvPr id="40" name="رابط كسهم مستقيم 39"/>
          <p:cNvCxnSpPr/>
          <p:nvPr/>
        </p:nvCxnSpPr>
        <p:spPr>
          <a:xfrm>
            <a:off x="6024563" y="2925763"/>
            <a:ext cx="0" cy="431800"/>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cxnSp>
        <p:nvCxnSpPr>
          <p:cNvPr id="41" name="رابط كسهم مستقيم 40"/>
          <p:cNvCxnSpPr/>
          <p:nvPr/>
        </p:nvCxnSpPr>
        <p:spPr>
          <a:xfrm>
            <a:off x="3287713" y="2852739"/>
            <a:ext cx="0" cy="504825"/>
          </a:xfrm>
          <a:prstGeom prst="straightConnector1">
            <a:avLst/>
          </a:prstGeom>
          <a:ln w="76200">
            <a:solidFill>
              <a:srgbClr val="800080"/>
            </a:solidFill>
            <a:tailEnd type="arrow"/>
          </a:ln>
        </p:spPr>
        <p:style>
          <a:lnRef idx="1">
            <a:schemeClr val="accent1"/>
          </a:lnRef>
          <a:fillRef idx="0">
            <a:schemeClr val="accent1"/>
          </a:fillRef>
          <a:effectRef idx="0">
            <a:schemeClr val="accent1"/>
          </a:effectRef>
          <a:fontRef idx="minor">
            <a:schemeClr val="tx1"/>
          </a:fontRef>
        </p:style>
      </p:cxnSp>
      <p:sp>
        <p:nvSpPr>
          <p:cNvPr id="47" name="مستطيل 46"/>
          <p:cNvSpPr/>
          <p:nvPr/>
        </p:nvSpPr>
        <p:spPr>
          <a:xfrm>
            <a:off x="2424113" y="2420938"/>
            <a:ext cx="1727200" cy="64770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3600" b="1" dirty="0">
              <a:solidFill>
                <a:srgbClr val="0000FF"/>
              </a:solidFill>
            </a:endParaRPr>
          </a:p>
        </p:txBody>
      </p:sp>
      <p:sp>
        <p:nvSpPr>
          <p:cNvPr id="48" name="مستطيل 47"/>
          <p:cNvSpPr/>
          <p:nvPr/>
        </p:nvSpPr>
        <p:spPr>
          <a:xfrm>
            <a:off x="5159375" y="2420938"/>
            <a:ext cx="1728788" cy="64770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3600" b="1" dirty="0">
              <a:solidFill>
                <a:srgbClr val="0000FF"/>
              </a:solidFill>
            </a:endParaRPr>
          </a:p>
        </p:txBody>
      </p:sp>
      <p:sp>
        <p:nvSpPr>
          <p:cNvPr id="49" name="مربع نص 48"/>
          <p:cNvSpPr txBox="1">
            <a:spLocks noChangeArrowheads="1"/>
          </p:cNvSpPr>
          <p:nvPr/>
        </p:nvSpPr>
        <p:spPr bwMode="auto">
          <a:xfrm>
            <a:off x="4727576" y="3554414"/>
            <a:ext cx="26638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latin typeface="Calibri" panose="020F0502020204030204" pitchFamily="34" charset="0"/>
              </a:rPr>
              <a:t>التي تذبح ل</a:t>
            </a:r>
            <a:r>
              <a:rPr lang="ar-SA" sz="2800" b="1" dirty="0">
                <a:solidFill>
                  <a:srgbClr val="0000FF"/>
                </a:solidFill>
                <a:latin typeface="Calibri" panose="020F0502020204030204" pitchFamily="34" charset="0"/>
              </a:rPr>
              <a:t>يأكل منها الأهل </a:t>
            </a:r>
            <a:r>
              <a:rPr lang="ar-EG" sz="2800" b="1" dirty="0">
                <a:solidFill>
                  <a:srgbClr val="0000FF"/>
                </a:solidFill>
                <a:latin typeface="Calibri" panose="020F0502020204030204" pitchFamily="34" charset="0"/>
              </a:rPr>
              <a:t>، أو</a:t>
            </a:r>
            <a:r>
              <a:rPr lang="ar-SA" sz="2800" b="1" dirty="0">
                <a:solidFill>
                  <a:srgbClr val="0000FF"/>
                </a:solidFill>
                <a:latin typeface="Calibri" panose="020F0502020204030204" pitchFamily="34" charset="0"/>
              </a:rPr>
              <a:t>ا</a:t>
            </a:r>
            <a:r>
              <a:rPr lang="ar-EG" sz="2800" b="1" dirty="0">
                <a:solidFill>
                  <a:srgbClr val="0000FF"/>
                </a:solidFill>
                <a:latin typeface="Calibri" panose="020F0502020204030204" pitchFamily="34" charset="0"/>
              </a:rPr>
              <a:t>لضيف</a:t>
            </a:r>
            <a:endParaRPr lang="en-US" sz="2800" dirty="0">
              <a:solidFill>
                <a:srgbClr val="0000FF"/>
              </a:solidFill>
              <a:latin typeface="Calibri" panose="020F0502020204030204" pitchFamily="34" charset="0"/>
            </a:endParaRPr>
          </a:p>
        </p:txBody>
      </p:sp>
      <p:sp>
        <p:nvSpPr>
          <p:cNvPr id="53" name="مستطيل 52"/>
          <p:cNvSpPr/>
          <p:nvPr/>
        </p:nvSpPr>
        <p:spPr>
          <a:xfrm>
            <a:off x="1703389" y="5434014"/>
            <a:ext cx="3240087" cy="1379537"/>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54" name="مربع نص 53"/>
          <p:cNvSpPr txBox="1">
            <a:spLocks noChangeArrowheads="1"/>
          </p:cNvSpPr>
          <p:nvPr/>
        </p:nvSpPr>
        <p:spPr bwMode="auto">
          <a:xfrm>
            <a:off x="1774825" y="5445125"/>
            <a:ext cx="29527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latin typeface="Calibri" panose="020F0502020204030204" pitchFamily="34" charset="0"/>
              </a:rPr>
              <a:t>هذه الذبائح محرمة وذبحها شرك أكبر</a:t>
            </a:r>
            <a:r>
              <a:rPr lang="ar-SA" sz="2800" b="1" dirty="0">
                <a:solidFill>
                  <a:srgbClr val="0000FF"/>
                </a:solidFill>
                <a:latin typeface="Calibri" panose="020F0502020204030204" pitchFamily="34" charset="0"/>
              </a:rPr>
              <a:t>،</a:t>
            </a:r>
          </a:p>
          <a:p>
            <a:pPr algn="ctr" eaLnBrk="1" hangingPunct="1"/>
            <a:r>
              <a:rPr lang="ar-SA" sz="2800" b="1" dirty="0">
                <a:solidFill>
                  <a:srgbClr val="0000FF"/>
                </a:solidFill>
                <a:latin typeface="Calibri" panose="020F0502020204030204" pitchFamily="34" charset="0"/>
              </a:rPr>
              <a:t>و</a:t>
            </a:r>
            <a:r>
              <a:rPr lang="ar-EG" sz="2800" b="1" dirty="0">
                <a:solidFill>
                  <a:srgbClr val="0000FF"/>
                </a:solidFill>
                <a:latin typeface="Calibri" panose="020F0502020204030204" pitchFamily="34" charset="0"/>
              </a:rPr>
              <a:t>لا يجوز الأكل منها</a:t>
            </a:r>
            <a:r>
              <a:rPr lang="ar-SA" sz="2800" b="1" dirty="0">
                <a:solidFill>
                  <a:srgbClr val="0000FF"/>
                </a:solidFill>
                <a:latin typeface="Calibri" panose="020F0502020204030204" pitchFamily="34" charset="0"/>
              </a:rPr>
              <a:t>.</a:t>
            </a:r>
            <a:endParaRPr lang="en-US" sz="2800" dirty="0">
              <a:solidFill>
                <a:srgbClr val="0000FF"/>
              </a:solidFill>
              <a:latin typeface="Calibri" panose="020F0502020204030204" pitchFamily="34" charset="0"/>
            </a:endParaRPr>
          </a:p>
        </p:txBody>
      </p:sp>
      <p:sp>
        <p:nvSpPr>
          <p:cNvPr id="55" name="مستطيل 54"/>
          <p:cNvSpPr/>
          <p:nvPr/>
        </p:nvSpPr>
        <p:spPr>
          <a:xfrm>
            <a:off x="5303839" y="5589589"/>
            <a:ext cx="1512887" cy="719137"/>
          </a:xfrm>
          <a:prstGeom prst="rect">
            <a:avLst/>
          </a:prstGeom>
        </p:spPr>
        <p:style>
          <a:lnRef idx="1">
            <a:schemeClr val="accent3"/>
          </a:lnRef>
          <a:fillRef idx="2">
            <a:schemeClr val="accent3"/>
          </a:fillRef>
          <a:effectRef idx="1">
            <a:schemeClr val="accent3"/>
          </a:effectRef>
          <a:fontRef idx="minor">
            <a:schemeClr val="dk1"/>
          </a:fontRef>
        </p:style>
        <p:txBody>
          <a:bodyPr rtlCol="1" anchor="ctr"/>
          <a:lstStyle/>
          <a:p>
            <a:pPr algn="ctr">
              <a:defRPr/>
            </a:pPr>
            <a:endParaRPr lang="ar-SA"/>
          </a:p>
        </p:txBody>
      </p:sp>
      <p:sp>
        <p:nvSpPr>
          <p:cNvPr id="60" name="مربع نص 59"/>
          <p:cNvSpPr txBox="1">
            <a:spLocks noChangeArrowheads="1"/>
          </p:cNvSpPr>
          <p:nvPr/>
        </p:nvSpPr>
        <p:spPr bwMode="auto">
          <a:xfrm>
            <a:off x="4727576" y="5732464"/>
            <a:ext cx="2663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latin typeface="Calibri" panose="020F0502020204030204" pitchFamily="34" charset="0"/>
              </a:rPr>
              <a:t>جائزة</a:t>
            </a:r>
            <a:endParaRPr lang="en-US" sz="2800" dirty="0">
              <a:solidFill>
                <a:srgbClr val="0000FF"/>
              </a:solidFill>
              <a:latin typeface="Calibri" panose="020F0502020204030204" pitchFamily="34" charset="0"/>
            </a:endParaRPr>
          </a:p>
        </p:txBody>
      </p:sp>
      <p:sp>
        <p:nvSpPr>
          <p:cNvPr id="62" name="مستطيل 61"/>
          <p:cNvSpPr/>
          <p:nvPr/>
        </p:nvSpPr>
        <p:spPr>
          <a:xfrm>
            <a:off x="2351088" y="4941889"/>
            <a:ext cx="1727200" cy="503237"/>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3600" b="1" dirty="0">
              <a:solidFill>
                <a:srgbClr val="0000FF"/>
              </a:solidFill>
            </a:endParaRPr>
          </a:p>
        </p:txBody>
      </p:sp>
      <p:sp>
        <p:nvSpPr>
          <p:cNvPr id="61" name="مستطيل 60"/>
          <p:cNvSpPr/>
          <p:nvPr/>
        </p:nvSpPr>
        <p:spPr>
          <a:xfrm>
            <a:off x="5086350" y="4941889"/>
            <a:ext cx="1728788" cy="503237"/>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defRPr/>
            </a:pPr>
            <a:endParaRPr lang="ar-SA" sz="3600" b="1" dirty="0">
              <a:solidFill>
                <a:srgbClr val="0000FF"/>
              </a:solidFill>
            </a:endParaRPr>
          </a:p>
        </p:txBody>
      </p:sp>
      <p:sp>
        <p:nvSpPr>
          <p:cNvPr id="64" name="مربع نص 63"/>
          <p:cNvSpPr txBox="1">
            <a:spLocks noChangeArrowheads="1"/>
          </p:cNvSpPr>
          <p:nvPr/>
        </p:nvSpPr>
        <p:spPr bwMode="auto">
          <a:xfrm>
            <a:off x="1487488" y="3347767"/>
            <a:ext cx="3095625"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sz="2700" b="1" dirty="0">
                <a:solidFill>
                  <a:srgbClr val="0000FF"/>
                </a:solidFill>
                <a:latin typeface="Calibri" panose="020F0502020204030204" pitchFamily="34" charset="0"/>
              </a:rPr>
              <a:t>ـ </a:t>
            </a:r>
            <a:r>
              <a:rPr lang="ar-EG" sz="2700" b="1" dirty="0">
                <a:solidFill>
                  <a:srgbClr val="0000FF"/>
                </a:solidFill>
                <a:latin typeface="Calibri" panose="020F0502020204030204" pitchFamily="34" charset="0"/>
              </a:rPr>
              <a:t>الذبح </a:t>
            </a:r>
            <a:r>
              <a:rPr lang="ar-SA" sz="2700" b="1" dirty="0">
                <a:solidFill>
                  <a:srgbClr val="0000FF"/>
                </a:solidFill>
                <a:latin typeface="Calibri" panose="020F0502020204030204" pitchFamily="34" charset="0"/>
              </a:rPr>
              <a:t>تقربًا ل</a:t>
            </a:r>
            <a:r>
              <a:rPr lang="ar-EG" sz="2700" b="1" dirty="0">
                <a:solidFill>
                  <a:srgbClr val="0000FF"/>
                </a:solidFill>
                <a:latin typeface="Calibri" panose="020F0502020204030204" pitchFamily="34" charset="0"/>
              </a:rPr>
              <a:t>نبي أو وليّ</a:t>
            </a:r>
            <a:r>
              <a:rPr lang="ar-SA" sz="2700" b="1" dirty="0">
                <a:solidFill>
                  <a:srgbClr val="0000FF"/>
                </a:solidFill>
                <a:latin typeface="Calibri" panose="020F0502020204030204" pitchFamily="34" charset="0"/>
              </a:rPr>
              <a:t> ويذكر اسمه على الذبيحة</a:t>
            </a:r>
          </a:p>
          <a:p>
            <a:pPr algn="ctr" eaLnBrk="1" hangingPunct="1"/>
            <a:r>
              <a:rPr lang="ar-SA" sz="2700" b="1" dirty="0">
                <a:solidFill>
                  <a:srgbClr val="0000FF"/>
                </a:solidFill>
                <a:latin typeface="Calibri" panose="020F0502020204030204" pitchFamily="34" charset="0"/>
              </a:rPr>
              <a:t>ـ الذبح للجن والشياطين.</a:t>
            </a:r>
            <a:endParaRPr lang="en-US" sz="2700" dirty="0">
              <a:solidFill>
                <a:srgbClr val="0000FF"/>
              </a:solidFill>
              <a:latin typeface="Calibri" panose="020F0502020204030204" pitchFamily="34" charset="0"/>
            </a:endParaRPr>
          </a:p>
        </p:txBody>
      </p:sp>
      <p:sp>
        <p:nvSpPr>
          <p:cNvPr id="44" name="مستطيل 43"/>
          <p:cNvSpPr>
            <a:spLocks noChangeArrowheads="1"/>
          </p:cNvSpPr>
          <p:nvPr/>
        </p:nvSpPr>
        <p:spPr bwMode="auto">
          <a:xfrm>
            <a:off x="8112125" y="2420938"/>
            <a:ext cx="12842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a:solidFill>
                  <a:srgbClr val="0000FF"/>
                </a:solidFill>
              </a:rPr>
              <a:t>أنواعها</a:t>
            </a:r>
            <a:endParaRPr lang="ar-SA" sz="3600" b="1">
              <a:solidFill>
                <a:srgbClr val="0000FF"/>
              </a:solidFill>
            </a:endParaRPr>
          </a:p>
        </p:txBody>
      </p:sp>
      <p:sp>
        <p:nvSpPr>
          <p:cNvPr id="50" name="مستطيل 49"/>
          <p:cNvSpPr>
            <a:spLocks noChangeArrowheads="1"/>
          </p:cNvSpPr>
          <p:nvPr/>
        </p:nvSpPr>
        <p:spPr bwMode="auto">
          <a:xfrm>
            <a:off x="5448300" y="2422526"/>
            <a:ext cx="10366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a:solidFill>
                  <a:srgbClr val="0000FF"/>
                </a:solidFill>
              </a:rPr>
              <a:t>مثالها</a:t>
            </a:r>
            <a:endParaRPr lang="ar-SA" sz="3600" b="1">
              <a:solidFill>
                <a:srgbClr val="0000FF"/>
              </a:solidFill>
            </a:endParaRPr>
          </a:p>
        </p:txBody>
      </p:sp>
      <p:sp>
        <p:nvSpPr>
          <p:cNvPr id="51" name="مستطيل 50"/>
          <p:cNvSpPr>
            <a:spLocks noChangeArrowheads="1"/>
          </p:cNvSpPr>
          <p:nvPr/>
        </p:nvSpPr>
        <p:spPr bwMode="auto">
          <a:xfrm>
            <a:off x="2711451" y="2420938"/>
            <a:ext cx="10382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a:solidFill>
                  <a:srgbClr val="0000FF"/>
                </a:solidFill>
              </a:rPr>
              <a:t>مثالها</a:t>
            </a:r>
            <a:endParaRPr lang="ar-SA" sz="3600" b="1">
              <a:solidFill>
                <a:srgbClr val="0000FF"/>
              </a:solidFill>
            </a:endParaRPr>
          </a:p>
        </p:txBody>
      </p:sp>
      <p:sp>
        <p:nvSpPr>
          <p:cNvPr id="52" name="مستطيل 51"/>
          <p:cNvSpPr>
            <a:spLocks noChangeArrowheads="1"/>
          </p:cNvSpPr>
          <p:nvPr/>
        </p:nvSpPr>
        <p:spPr bwMode="auto">
          <a:xfrm>
            <a:off x="5424488" y="4868863"/>
            <a:ext cx="1103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a:solidFill>
                  <a:srgbClr val="0000FF"/>
                </a:solidFill>
              </a:rPr>
              <a:t>حكمها</a:t>
            </a:r>
            <a:endParaRPr lang="ar-SA" sz="3600" b="1">
              <a:solidFill>
                <a:srgbClr val="0000FF"/>
              </a:solidFill>
            </a:endParaRPr>
          </a:p>
        </p:txBody>
      </p:sp>
      <p:sp>
        <p:nvSpPr>
          <p:cNvPr id="56" name="مستطيل 55"/>
          <p:cNvSpPr>
            <a:spLocks noChangeArrowheads="1"/>
          </p:cNvSpPr>
          <p:nvPr/>
        </p:nvSpPr>
        <p:spPr bwMode="auto">
          <a:xfrm>
            <a:off x="2689226" y="4868863"/>
            <a:ext cx="1103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a:solidFill>
                  <a:srgbClr val="0000FF"/>
                </a:solidFill>
              </a:rPr>
              <a:t>حكمها</a:t>
            </a:r>
            <a:endParaRPr lang="ar-SA" sz="3600" b="1">
              <a:solidFill>
                <a:srgbClr val="0000FF"/>
              </a:solidFill>
            </a:endParaRPr>
          </a:p>
        </p:txBody>
      </p:sp>
      <p:sp>
        <p:nvSpPr>
          <p:cNvPr id="57" name="مستطيل 56"/>
          <p:cNvSpPr>
            <a:spLocks noChangeArrowheads="1"/>
          </p:cNvSpPr>
          <p:nvPr/>
        </p:nvSpPr>
        <p:spPr bwMode="auto">
          <a:xfrm>
            <a:off x="8215314" y="3265489"/>
            <a:ext cx="1150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rPr>
              <a:t>الأضحية</a:t>
            </a:r>
            <a:endParaRPr lang="ar-SA" sz="2800" b="1" dirty="0">
              <a:solidFill>
                <a:srgbClr val="0000FF"/>
              </a:solidFill>
            </a:endParaRPr>
          </a:p>
        </p:txBody>
      </p:sp>
      <p:sp>
        <p:nvSpPr>
          <p:cNvPr id="58" name="مستطيل 57"/>
          <p:cNvSpPr>
            <a:spLocks noChangeArrowheads="1"/>
          </p:cNvSpPr>
          <p:nvPr/>
        </p:nvSpPr>
        <p:spPr bwMode="auto">
          <a:xfrm>
            <a:off x="8399464" y="3841751"/>
            <a:ext cx="865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rPr>
              <a:t>الهدي</a:t>
            </a:r>
            <a:endParaRPr lang="ar-SA" sz="2800" b="1" dirty="0">
              <a:solidFill>
                <a:srgbClr val="0000FF"/>
              </a:solidFill>
            </a:endParaRPr>
          </a:p>
        </p:txBody>
      </p:sp>
      <p:sp>
        <p:nvSpPr>
          <p:cNvPr id="59" name="مستطيل 58"/>
          <p:cNvSpPr>
            <a:spLocks noChangeArrowheads="1"/>
          </p:cNvSpPr>
          <p:nvPr/>
        </p:nvSpPr>
        <p:spPr bwMode="auto">
          <a:xfrm>
            <a:off x="8399464" y="4437064"/>
            <a:ext cx="9604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rPr>
              <a:t>العقيقة</a:t>
            </a:r>
            <a:endParaRPr lang="ar-SA" sz="2800" b="1" dirty="0">
              <a:solidFill>
                <a:srgbClr val="0000FF"/>
              </a:solidFill>
            </a:endParaRPr>
          </a:p>
        </p:txBody>
      </p:sp>
      <p:sp>
        <p:nvSpPr>
          <p:cNvPr id="63" name="مستطيل 62"/>
          <p:cNvSpPr>
            <a:spLocks noChangeArrowheads="1"/>
          </p:cNvSpPr>
          <p:nvPr/>
        </p:nvSpPr>
        <p:spPr bwMode="auto">
          <a:xfrm>
            <a:off x="8429626" y="4994275"/>
            <a:ext cx="8350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00FF"/>
                </a:solidFill>
              </a:rPr>
              <a:t>الفدية</a:t>
            </a:r>
            <a:endParaRPr lang="ar-SA" sz="2800" b="1" dirty="0">
              <a:solidFill>
                <a:srgbClr val="0000FF"/>
              </a:solidFill>
            </a:endParaRPr>
          </a:p>
        </p:txBody>
      </p:sp>
      <p:sp>
        <p:nvSpPr>
          <p:cNvPr id="66" name="مستطيل 65"/>
          <p:cNvSpPr>
            <a:spLocks noChangeArrowheads="1"/>
          </p:cNvSpPr>
          <p:nvPr/>
        </p:nvSpPr>
        <p:spPr bwMode="auto">
          <a:xfrm>
            <a:off x="8211344" y="5587999"/>
            <a:ext cx="1158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err="1">
                <a:solidFill>
                  <a:srgbClr val="0000FF"/>
                </a:solidFill>
              </a:rPr>
              <a:t>المنذورة</a:t>
            </a:r>
            <a:endParaRPr lang="ar-SA" sz="2800" b="1" dirty="0">
              <a:solidFill>
                <a:srgbClr val="0000FF"/>
              </a:solidFill>
            </a:endParaRPr>
          </a:p>
        </p:txBody>
      </p:sp>
    </p:spTree>
    <p:extLst>
      <p:ext uri="{BB962C8B-B14F-4D97-AF65-F5344CB8AC3E}">
        <p14:creationId xmlns:p14="http://schemas.microsoft.com/office/powerpoint/2010/main" val="1862348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additive="base">
                                        <p:cTn id="13" dur="500" fill="hold"/>
                                        <p:tgtEl>
                                          <p:spTgt spid="60"/>
                                        </p:tgtEl>
                                        <p:attrNameLst>
                                          <p:attrName>ppt_x</p:attrName>
                                        </p:attrNameLst>
                                      </p:cBhvr>
                                      <p:tavLst>
                                        <p:tav tm="0">
                                          <p:val>
                                            <p:strVal val="#ppt_x"/>
                                          </p:val>
                                        </p:tav>
                                        <p:tav tm="100000">
                                          <p:val>
                                            <p:strVal val="#ppt_x"/>
                                          </p:val>
                                        </p:tav>
                                      </p:tavLst>
                                    </p:anim>
                                    <p:anim calcmode="lin" valueType="num">
                                      <p:cBhvr additive="base">
                                        <p:cTn id="14"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fill="hold"/>
                                        <p:tgtEl>
                                          <p:spTgt spid="64"/>
                                        </p:tgtEl>
                                        <p:attrNameLst>
                                          <p:attrName>ppt_x</p:attrName>
                                        </p:attrNameLst>
                                      </p:cBhvr>
                                      <p:tavLst>
                                        <p:tav tm="0">
                                          <p:val>
                                            <p:strVal val="#ppt_x"/>
                                          </p:val>
                                        </p:tav>
                                        <p:tav tm="100000">
                                          <p:val>
                                            <p:strVal val="#ppt_x"/>
                                          </p:val>
                                        </p:tav>
                                      </p:tavLst>
                                    </p:anim>
                                    <p:anim calcmode="lin" valueType="num">
                                      <p:cBhvr additive="base">
                                        <p:cTn id="20"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additive="base">
                                        <p:cTn id="25" dur="500" fill="hold"/>
                                        <p:tgtEl>
                                          <p:spTgt spid="54"/>
                                        </p:tgtEl>
                                        <p:attrNameLst>
                                          <p:attrName>ppt_x</p:attrName>
                                        </p:attrNameLst>
                                      </p:cBhvr>
                                      <p:tavLst>
                                        <p:tav tm="0">
                                          <p:val>
                                            <p:strVal val="#ppt_x"/>
                                          </p:val>
                                        </p:tav>
                                        <p:tav tm="100000">
                                          <p:val>
                                            <p:strVal val="#ppt_x"/>
                                          </p:val>
                                        </p:tav>
                                      </p:tavLst>
                                    </p:anim>
                                    <p:anim calcmode="lin" valueType="num">
                                      <p:cBhvr additive="base">
                                        <p:cTn id="26"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60"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مستدير الزوايا 3">
            <a:extLst>
              <a:ext uri="{FF2B5EF4-FFF2-40B4-BE49-F238E27FC236}">
                <a16:creationId xmlns:a16="http://schemas.microsoft.com/office/drawing/2014/main" id="{894E6B60-51FB-4284-8723-E5AB8D5338F1}"/>
              </a:ext>
            </a:extLst>
          </p:cNvPr>
          <p:cNvSpPr/>
          <p:nvPr/>
        </p:nvSpPr>
        <p:spPr>
          <a:xfrm>
            <a:off x="7809046" y="913925"/>
            <a:ext cx="3500462" cy="1000132"/>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a:defRPr/>
            </a:pPr>
            <a:endParaRPr lang="ar-SA" sz="3600" b="1" dirty="0">
              <a:solidFill>
                <a:srgbClr val="C00000"/>
              </a:solidFill>
            </a:endParaRPr>
          </a:p>
          <a:p>
            <a:pPr algn="ctr">
              <a:defRPr/>
            </a:pPr>
            <a:r>
              <a:rPr lang="ar-SA" sz="2800" b="1" dirty="0" err="1">
                <a:solidFill>
                  <a:schemeClr val="tx1"/>
                </a:solidFill>
              </a:rPr>
              <a:t>استراتيجية</a:t>
            </a:r>
            <a:r>
              <a:rPr lang="ar-SA" sz="2800" b="1" dirty="0">
                <a:solidFill>
                  <a:schemeClr val="tx1"/>
                </a:solidFill>
              </a:rPr>
              <a:t> : المفتاح والقفل</a:t>
            </a:r>
          </a:p>
          <a:p>
            <a:pPr algn="ctr">
              <a:defRPr/>
            </a:pPr>
            <a:r>
              <a:rPr lang="ar-SA" sz="2800" b="1" dirty="0">
                <a:solidFill>
                  <a:schemeClr val="tx1"/>
                </a:solidFill>
              </a:rPr>
              <a:t>نشاط : فردي  </a:t>
            </a:r>
          </a:p>
          <a:p>
            <a:pPr algn="ctr">
              <a:defRPr/>
            </a:pPr>
            <a:endParaRPr lang="ar-SA" sz="3600" b="1" dirty="0">
              <a:solidFill>
                <a:schemeClr val="tx1"/>
              </a:solidFill>
            </a:endParaRPr>
          </a:p>
        </p:txBody>
      </p:sp>
      <p:sp>
        <p:nvSpPr>
          <p:cNvPr id="8" name="مستطيل مستدير الزوايا 4">
            <a:extLst>
              <a:ext uri="{FF2B5EF4-FFF2-40B4-BE49-F238E27FC236}">
                <a16:creationId xmlns:a16="http://schemas.microsoft.com/office/drawing/2014/main" id="{A6F7E4EB-C94F-46A8-8393-19F57C8A012A}"/>
              </a:ext>
            </a:extLst>
          </p:cNvPr>
          <p:cNvSpPr/>
          <p:nvPr/>
        </p:nvSpPr>
        <p:spPr>
          <a:xfrm>
            <a:off x="1738282" y="571480"/>
            <a:ext cx="2786082" cy="642942"/>
          </a:xfrm>
          <a:prstGeom prst="roundRect">
            <a:avLst/>
          </a:prstGeom>
        </p:spPr>
        <p:style>
          <a:lnRef idx="2">
            <a:schemeClr val="accent1"/>
          </a:lnRef>
          <a:fillRef idx="1">
            <a:schemeClr val="lt1"/>
          </a:fillRef>
          <a:effectRef idx="0">
            <a:schemeClr val="accent1"/>
          </a:effectRef>
          <a:fontRef idx="minor">
            <a:schemeClr val="dk1"/>
          </a:fontRef>
        </p:style>
        <p:txBody>
          <a:bodyPr rtlCol="1" anchor="ctr"/>
          <a:lstStyle/>
          <a:p>
            <a:pPr>
              <a:defRPr/>
            </a:pPr>
            <a:endParaRPr lang="ar-SA" sz="3600" b="1" dirty="0">
              <a:solidFill>
                <a:srgbClr val="C00000"/>
              </a:solidFill>
            </a:endParaRPr>
          </a:p>
          <a:p>
            <a:pPr algn="ctr">
              <a:defRPr/>
            </a:pPr>
            <a:r>
              <a:rPr lang="ar-SA" sz="2800" b="1" dirty="0">
                <a:solidFill>
                  <a:schemeClr val="tx1"/>
                </a:solidFill>
              </a:rPr>
              <a:t>مهارة : التقويم </a:t>
            </a:r>
          </a:p>
          <a:p>
            <a:pPr algn="ctr">
              <a:defRPr/>
            </a:pPr>
            <a:endParaRPr lang="ar-SA" sz="3600" b="1" dirty="0">
              <a:solidFill>
                <a:schemeClr val="tx1"/>
              </a:solidFill>
            </a:endParaRPr>
          </a:p>
        </p:txBody>
      </p:sp>
      <p:pic>
        <p:nvPicPr>
          <p:cNvPr id="9" name="Picture 2" descr="ÙØªÙØ¬Ø© Ø¨Ø­Ø« Ø§ÙØµÙØ± Ø¹Ù ÙÙØªØ§Ø­ ÙÙÙÙ">
            <a:extLst>
              <a:ext uri="{FF2B5EF4-FFF2-40B4-BE49-F238E27FC236}">
                <a16:creationId xmlns:a16="http://schemas.microsoft.com/office/drawing/2014/main" id="{DF848016-1C12-4A06-818A-EDB1BECDED93}"/>
              </a:ext>
            </a:extLst>
          </p:cNvPr>
          <p:cNvPicPr>
            <a:picLocks noChangeAspect="1" noChangeArrowheads="1"/>
          </p:cNvPicPr>
          <p:nvPr/>
        </p:nvPicPr>
        <p:blipFill>
          <a:blip r:embed="rId2"/>
          <a:srcRect/>
          <a:stretch>
            <a:fillRect/>
          </a:stretch>
        </p:blipFill>
        <p:spPr bwMode="auto">
          <a:xfrm>
            <a:off x="2499621" y="2248669"/>
            <a:ext cx="4929222" cy="4143384"/>
          </a:xfrm>
          <a:prstGeom prst="rect">
            <a:avLst/>
          </a:prstGeom>
          <a:noFill/>
        </p:spPr>
      </p:pic>
      <p:sp>
        <p:nvSpPr>
          <p:cNvPr id="2" name="مستطيل مستدير الزوايا 4">
            <a:extLst>
              <a:ext uri="{FF2B5EF4-FFF2-40B4-BE49-F238E27FC236}">
                <a16:creationId xmlns:a16="http://schemas.microsoft.com/office/drawing/2014/main" id="{6A13E1E3-1B58-216B-D16A-5894EE26A57C}"/>
              </a:ext>
            </a:extLst>
          </p:cNvPr>
          <p:cNvSpPr/>
          <p:nvPr/>
        </p:nvSpPr>
        <p:spPr>
          <a:xfrm>
            <a:off x="8100922" y="2776536"/>
            <a:ext cx="2786082" cy="2598471"/>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a:defRPr/>
            </a:pPr>
            <a:endParaRPr lang="ar-SA" sz="3600" b="1" dirty="0">
              <a:solidFill>
                <a:srgbClr val="C00000"/>
              </a:solidFill>
            </a:endParaRPr>
          </a:p>
          <a:p>
            <a:pPr algn="ctr">
              <a:defRPr/>
            </a:pPr>
            <a:r>
              <a:rPr lang="ar-SA" sz="2800" b="1" dirty="0">
                <a:solidFill>
                  <a:srgbClr val="C00000"/>
                </a:solidFill>
              </a:rPr>
              <a:t>طالبتي الرائعة من خلال </a:t>
            </a:r>
            <a:r>
              <a:rPr lang="ar-SA" sz="2800" b="1" dirty="0" err="1">
                <a:solidFill>
                  <a:srgbClr val="C00000"/>
                </a:solidFill>
              </a:rPr>
              <a:t>ماتعلمناه</a:t>
            </a:r>
            <a:r>
              <a:rPr lang="ar-SA" sz="2800" b="1" dirty="0">
                <a:solidFill>
                  <a:srgbClr val="C00000"/>
                </a:solidFill>
              </a:rPr>
              <a:t> في الدرس من لديها القفل تسأل ومن لديها المفتاح تجيب </a:t>
            </a:r>
          </a:p>
          <a:p>
            <a:pPr algn="ctr">
              <a:defRPr/>
            </a:pPr>
            <a:endParaRPr lang="ar-SA" sz="3600" b="1" dirty="0">
              <a:solidFill>
                <a:schemeClr val="tx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p:cNvSpPr txBox="1">
            <a:spLocks noChangeArrowheads="1"/>
          </p:cNvSpPr>
          <p:nvPr/>
        </p:nvSpPr>
        <p:spPr bwMode="auto">
          <a:xfrm>
            <a:off x="4313239" y="3338513"/>
            <a:ext cx="7270750" cy="1754326"/>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dirty="0">
                <a:solidFill>
                  <a:srgbClr val="003300"/>
                </a:solidFill>
                <a:latin typeface="Calibri" panose="020F0502020204030204" pitchFamily="34" charset="0"/>
              </a:rPr>
              <a:t>أن يذبح المسلم ذبيحة يتقربُ بها إلى الله تعالى، في موضع يذبح فيه المشركون ذبائحهم لآلهتهم الباطلة.</a:t>
            </a:r>
            <a:endParaRPr lang="en-US" sz="3600" dirty="0">
              <a:solidFill>
                <a:srgbClr val="003300"/>
              </a:solidFill>
              <a:latin typeface="Calibri" panose="020F0502020204030204" pitchFamily="34" charset="0"/>
            </a:endParaRPr>
          </a:p>
        </p:txBody>
      </p:sp>
      <p:sp>
        <p:nvSpPr>
          <p:cNvPr id="4" name="Rectangle 1"/>
          <p:cNvSpPr>
            <a:spLocks noChangeArrowheads="1"/>
          </p:cNvSpPr>
          <p:nvPr/>
        </p:nvSpPr>
        <p:spPr bwMode="auto">
          <a:xfrm>
            <a:off x="4553405" y="2501160"/>
            <a:ext cx="7046459" cy="707886"/>
          </a:xfrm>
          <a:prstGeom prst="rect">
            <a:avLst/>
          </a:prstGeom>
          <a:ln/>
        </p:spPr>
        <p:style>
          <a:lnRef idx="1">
            <a:schemeClr val="accent3"/>
          </a:lnRef>
          <a:fillRef idx="2">
            <a:schemeClr val="accent3"/>
          </a:fillRef>
          <a:effectRef idx="1">
            <a:schemeClr val="accent3"/>
          </a:effectRef>
          <a:fontRef idx="minor">
            <a:schemeClr val="dk1"/>
          </a:fontRef>
        </p:style>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4000" b="1" dirty="0">
                <a:solidFill>
                  <a:srgbClr val="C00000"/>
                </a:solidFill>
                <a:latin typeface="Calibri" panose="020F0502020204030204" pitchFamily="34" charset="0"/>
              </a:rPr>
              <a:t>المراد الذَّبح لله بمكان يُذبح فيه لغير الله</a:t>
            </a:r>
            <a:endParaRPr lang="en-US" sz="4000" dirty="0">
              <a:solidFill>
                <a:srgbClr val="C00000"/>
              </a:solidFill>
              <a:latin typeface="Calibri" panose="020F0502020204030204" pitchFamily="34" charset="0"/>
            </a:endParaRPr>
          </a:p>
        </p:txBody>
      </p:sp>
      <p:sp>
        <p:nvSpPr>
          <p:cNvPr id="2" name="مستطيل مستدير الزوايا 1">
            <a:extLst>
              <a:ext uri="{FF2B5EF4-FFF2-40B4-BE49-F238E27FC236}">
                <a16:creationId xmlns:a16="http://schemas.microsoft.com/office/drawing/2014/main" id="{C19C824E-EFAB-C92E-E2E5-CF784BF600DF}"/>
              </a:ext>
            </a:extLst>
          </p:cNvPr>
          <p:cNvSpPr/>
          <p:nvPr/>
        </p:nvSpPr>
        <p:spPr>
          <a:xfrm>
            <a:off x="150041" y="138607"/>
            <a:ext cx="426511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a:solidFill>
                <a:srgbClr val="C00000"/>
              </a:solidFill>
            </a:endParaRPr>
          </a:p>
          <a:p>
            <a:endParaRPr lang="ar-SA" b="1">
              <a:solidFill>
                <a:srgbClr val="C00000"/>
              </a:solidFill>
            </a:endParaRPr>
          </a:p>
          <a:p>
            <a:r>
              <a:rPr lang="ar-SA" b="1">
                <a:solidFill>
                  <a:srgbClr val="C00000"/>
                </a:solidFill>
              </a:rPr>
              <a:t>أهداف الدرس </a:t>
            </a:r>
          </a:p>
          <a:p>
            <a:r>
              <a:rPr lang="ar-SA" sz="1600" b="1">
                <a:solidFill>
                  <a:schemeClr val="tx2"/>
                </a:solidFill>
              </a:rPr>
              <a:t>1ـ أن تعرف  الطالبة الذبح .</a:t>
            </a:r>
          </a:p>
          <a:p>
            <a:r>
              <a:rPr lang="ar-SA" sz="1600" b="1">
                <a:solidFill>
                  <a:schemeClr val="tx2"/>
                </a:solidFill>
              </a:rPr>
              <a:t>2ـ أن تستدل الطالبة على أن الذبح عبادة ويجب صرفها لله </a:t>
            </a:r>
          </a:p>
          <a:p>
            <a:r>
              <a:rPr lang="ar-SA" sz="1600" b="1">
                <a:solidFill>
                  <a:schemeClr val="tx2"/>
                </a:solidFill>
              </a:rPr>
              <a:t>3ـ أن تشرح الطالبة أقسام الذبح مع بيان حكم كل نوع.</a:t>
            </a:r>
          </a:p>
          <a:p>
            <a:r>
              <a:rPr lang="ar-SA" sz="1600" b="1">
                <a:solidFill>
                  <a:srgbClr val="002060"/>
                </a:solidFill>
              </a:rPr>
              <a:t>4ـ أن توضح الطالبة </a:t>
            </a:r>
            <a:r>
              <a:rPr lang="ar-EG" sz="1600" b="1">
                <a:solidFill>
                  <a:srgbClr val="002060"/>
                </a:solidFill>
                <a:latin typeface="Calibri" panose="020F0502020204030204" pitchFamily="34" charset="0"/>
              </a:rPr>
              <a:t>المراد </a:t>
            </a:r>
            <a:r>
              <a:rPr lang="ar-SA" sz="1600" b="1">
                <a:solidFill>
                  <a:srgbClr val="002060"/>
                </a:solidFill>
                <a:latin typeface="Calibri" panose="020F0502020204030204" pitchFamily="34" charset="0"/>
              </a:rPr>
              <a:t>ب</a:t>
            </a:r>
            <a:r>
              <a:rPr lang="ar-EG" sz="1600" b="1">
                <a:solidFill>
                  <a:srgbClr val="002060"/>
                </a:solidFill>
                <a:latin typeface="Calibri" panose="020F0502020204030204" pitchFamily="34" charset="0"/>
              </a:rPr>
              <a:t>الذَّبح لله بمكان يُذبح فيه لغير الله</a:t>
            </a:r>
            <a:r>
              <a:rPr lang="ar-SA" sz="1600" b="1">
                <a:solidFill>
                  <a:srgbClr val="002060"/>
                </a:solidFill>
              </a:rPr>
              <a:t>.</a:t>
            </a:r>
          </a:p>
          <a:p>
            <a:r>
              <a:rPr lang="ar-SA" sz="1600" b="1">
                <a:solidFill>
                  <a:srgbClr val="002060"/>
                </a:solidFill>
              </a:rPr>
              <a:t>5ـ أن تذكر الطالبة </a:t>
            </a:r>
            <a:r>
              <a:rPr lang="ar-EG" sz="1600" b="1">
                <a:solidFill>
                  <a:srgbClr val="002060"/>
                </a:solidFill>
                <a:latin typeface="Calibri" panose="020F0502020204030204" pitchFamily="34" charset="0"/>
              </a:rPr>
              <a:t>حكم الذَّبح لله بمكان يُذبح فيه لغير الله</a:t>
            </a:r>
            <a:r>
              <a:rPr lang="ar-SA" sz="1600" b="1">
                <a:solidFill>
                  <a:srgbClr val="002060"/>
                </a:solidFill>
              </a:rPr>
              <a:t>.</a:t>
            </a:r>
          </a:p>
          <a:p>
            <a:r>
              <a:rPr lang="ar-SA" sz="1600" b="1">
                <a:solidFill>
                  <a:srgbClr val="002060"/>
                </a:solidFill>
              </a:rPr>
              <a:t>6ـ أن تفسر الطالبة </a:t>
            </a:r>
            <a:r>
              <a:rPr lang="ar-EG" sz="1600" b="1">
                <a:solidFill>
                  <a:srgbClr val="002060"/>
                </a:solidFill>
                <a:latin typeface="Calibri" panose="020F0502020204030204" pitchFamily="34" charset="0"/>
              </a:rPr>
              <a:t>الحكمة من تحريم الذَّبح لله بمكان يُذبح فيه لغير الله</a:t>
            </a:r>
            <a:r>
              <a:rPr lang="ar-SA" sz="1600" b="1">
                <a:solidFill>
                  <a:srgbClr val="002060"/>
                </a:solidFill>
              </a:rPr>
              <a:t>. </a:t>
            </a:r>
          </a:p>
          <a:p>
            <a:pPr algn="ctr"/>
            <a:r>
              <a:rPr lang="ar-SA" sz="2800" b="1">
                <a:solidFill>
                  <a:schemeClr val="tx2"/>
                </a:solidFill>
              </a:rPr>
              <a:t> </a:t>
            </a:r>
            <a:endParaRPr lang="ar-SA" sz="2800" b="1" dirty="0">
              <a:solidFill>
                <a:schemeClr val="tx2"/>
              </a:solidFill>
            </a:endParaRPr>
          </a:p>
        </p:txBody>
      </p:sp>
    </p:spTree>
    <p:extLst>
      <p:ext uri="{BB962C8B-B14F-4D97-AF65-F5344CB8AC3E}">
        <p14:creationId xmlns:p14="http://schemas.microsoft.com/office/powerpoint/2010/main" val="311694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104900" y="2473194"/>
            <a:ext cx="10850563" cy="2246769"/>
          </a:xfrm>
          <a:prstGeom prst="rect">
            <a:avLst/>
          </a:prstGeom>
          <a:ln/>
        </p:spPr>
        <p:style>
          <a:lnRef idx="1">
            <a:schemeClr val="accent3"/>
          </a:lnRef>
          <a:fillRef idx="2">
            <a:schemeClr val="accent3"/>
          </a:fillRef>
          <a:effectRef idx="1">
            <a:schemeClr val="accent3"/>
          </a:effectRef>
          <a:fontRef idx="minor">
            <a:schemeClr val="dk1"/>
          </a:fontRef>
        </p:style>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latin typeface="Calibri" panose="020F0502020204030204" pitchFamily="34" charset="0"/>
              </a:rPr>
              <a:t>2- حديث ثابت بن الضَّحاكِ الأنصاري رضي الله عنه، قال: نذرَ رجلٌ على عهد رسُول الله صلى الله عليه وسلم أن يَنحر إبلاً </a:t>
            </a:r>
            <a:r>
              <a:rPr lang="ar-EG" sz="2800" b="1" dirty="0" err="1">
                <a:latin typeface="Calibri" panose="020F0502020204030204" pitchFamily="34" charset="0"/>
              </a:rPr>
              <a:t>بِبُوانة</a:t>
            </a:r>
            <a:r>
              <a:rPr lang="ar-EG" sz="2800" b="1" dirty="0">
                <a:latin typeface="Calibri" panose="020F0502020204030204" pitchFamily="34" charset="0"/>
              </a:rPr>
              <a:t>، فأتى النبي صلى الله عليه وسلم فقال: إنِّي نذرتُ أن أنحرَ إبلاً </a:t>
            </a:r>
            <a:r>
              <a:rPr lang="ar-EG" sz="2800" b="1" dirty="0" err="1">
                <a:latin typeface="Calibri" panose="020F0502020204030204" pitchFamily="34" charset="0"/>
              </a:rPr>
              <a:t>ببُوانة</a:t>
            </a:r>
            <a:r>
              <a:rPr lang="ar-EG" sz="2800" b="1" dirty="0">
                <a:latin typeface="Calibri" panose="020F0502020204030204" pitchFamily="34" charset="0"/>
              </a:rPr>
              <a:t>، </a:t>
            </a:r>
            <a:r>
              <a:rPr lang="ar-EG" sz="2800" b="1" dirty="0">
                <a:solidFill>
                  <a:srgbClr val="00B050"/>
                </a:solidFill>
                <a:latin typeface="Calibri" panose="020F0502020204030204" pitchFamily="34" charset="0"/>
              </a:rPr>
              <a:t>فقال النبي صلى الله عليه وسلم "هل كان فيها وثنٌ من أوثانِ الجاهليةِ يُعبدُ؟" </a:t>
            </a:r>
            <a:r>
              <a:rPr lang="ar-EG" sz="2800" b="1" dirty="0">
                <a:solidFill>
                  <a:srgbClr val="C00000"/>
                </a:solidFill>
                <a:latin typeface="Calibri" panose="020F0502020204030204" pitchFamily="34" charset="0"/>
              </a:rPr>
              <a:t>قالوا: لا</a:t>
            </a:r>
            <a:r>
              <a:rPr lang="ar-EG" sz="2800" b="1" dirty="0">
                <a:latin typeface="Calibri" panose="020F0502020204030204" pitchFamily="34" charset="0"/>
              </a:rPr>
              <a:t>، </a:t>
            </a:r>
            <a:r>
              <a:rPr lang="ar-EG" sz="2800" b="1" dirty="0">
                <a:solidFill>
                  <a:srgbClr val="00B050"/>
                </a:solidFill>
                <a:latin typeface="Calibri" panose="020F0502020204030204" pitchFamily="34" charset="0"/>
              </a:rPr>
              <a:t>قال: "هل كان فيها عيدٌ من أعيادهم؟" </a:t>
            </a:r>
            <a:r>
              <a:rPr lang="ar-EG" sz="2800" b="1" dirty="0">
                <a:solidFill>
                  <a:srgbClr val="C00000"/>
                </a:solidFill>
                <a:latin typeface="Calibri" panose="020F0502020204030204" pitchFamily="34" charset="0"/>
              </a:rPr>
              <a:t>قالوا: لا</a:t>
            </a:r>
            <a:r>
              <a:rPr lang="ar-EG" sz="2800" b="1" dirty="0">
                <a:latin typeface="Calibri" panose="020F0502020204030204" pitchFamily="34" charset="0"/>
              </a:rPr>
              <a:t>، </a:t>
            </a:r>
            <a:r>
              <a:rPr lang="ar-EG" sz="2800" b="1" dirty="0">
                <a:solidFill>
                  <a:srgbClr val="00B050"/>
                </a:solidFill>
                <a:latin typeface="Calibri" panose="020F0502020204030204" pitchFamily="34" charset="0"/>
              </a:rPr>
              <a:t>قال رسول الله صلى الله عليه وسلم: "أوفِ بنذركَ، فإنَّه لا وفاء لنذرٍ في معصيةِ اللهِ، ولا فيما لا يملكُ ابنُ آدم" </a:t>
            </a:r>
            <a:endParaRPr lang="en-US" sz="2800" dirty="0">
              <a:solidFill>
                <a:srgbClr val="00B050"/>
              </a:solidFill>
              <a:latin typeface="Calibri" panose="020F0502020204030204" pitchFamily="34" charset="0"/>
            </a:endParaRPr>
          </a:p>
        </p:txBody>
      </p:sp>
      <p:sp>
        <p:nvSpPr>
          <p:cNvPr id="4" name="Rectangle 1"/>
          <p:cNvSpPr>
            <a:spLocks noChangeArrowheads="1"/>
          </p:cNvSpPr>
          <p:nvPr/>
        </p:nvSpPr>
        <p:spPr bwMode="auto">
          <a:xfrm>
            <a:off x="5113953" y="1529495"/>
            <a:ext cx="6748463" cy="646331"/>
          </a:xfrm>
          <a:prstGeom prst="rect">
            <a:avLst/>
          </a:prstGeom>
          <a:ln/>
        </p:spPr>
        <p:style>
          <a:lnRef idx="1">
            <a:schemeClr val="accent4"/>
          </a:lnRef>
          <a:fillRef idx="2">
            <a:schemeClr val="accent4"/>
          </a:fillRef>
          <a:effectRef idx="1">
            <a:schemeClr val="accent4"/>
          </a:effectRef>
          <a:fontRef idx="minor">
            <a:schemeClr val="dk1"/>
          </a:fontRef>
        </p:style>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dirty="0">
                <a:solidFill>
                  <a:srgbClr val="990000"/>
                </a:solidFill>
                <a:latin typeface="Calibri" panose="020F0502020204030204" pitchFamily="34" charset="0"/>
              </a:rPr>
              <a:t>حكم  الذَّبح لله بمكان يُذبح فيه لغير الله</a:t>
            </a:r>
            <a:endParaRPr lang="en-US" sz="3600" dirty="0">
              <a:solidFill>
                <a:srgbClr val="990000"/>
              </a:solidFill>
              <a:latin typeface="Calibri" panose="020F0502020204030204" pitchFamily="34" charset="0"/>
            </a:endParaRPr>
          </a:p>
        </p:txBody>
      </p:sp>
      <p:sp>
        <p:nvSpPr>
          <p:cNvPr id="6" name="Rectangle 1"/>
          <p:cNvSpPr>
            <a:spLocks noChangeArrowheads="1"/>
          </p:cNvSpPr>
          <p:nvPr/>
        </p:nvSpPr>
        <p:spPr bwMode="auto">
          <a:xfrm>
            <a:off x="1104901" y="4800371"/>
            <a:ext cx="10850562" cy="1384995"/>
          </a:xfrm>
          <a:prstGeom prst="rect">
            <a:avLst/>
          </a:prstGeom>
          <a:ln/>
        </p:spPr>
        <p:style>
          <a:lnRef idx="1">
            <a:schemeClr val="accent3"/>
          </a:lnRef>
          <a:fillRef idx="2">
            <a:schemeClr val="accent3"/>
          </a:fillRef>
          <a:effectRef idx="1">
            <a:schemeClr val="accent3"/>
          </a:effectRef>
          <a:fontRef idx="minor">
            <a:schemeClr val="dk1"/>
          </a:fontRef>
        </p:style>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solidFill>
                  <a:srgbClr val="0070C0"/>
                </a:solidFill>
                <a:latin typeface="Calibri" panose="020F0502020204030204" pitchFamily="34" charset="0"/>
              </a:rPr>
              <a:t>ففي هذا الحديث تنبيه إلى أنه لو كان في المكان الذي نذر الذبح فيه وثن يعبد؛ لكان ذلك نذر معصية لا يجوز الوفاء به، فدل على أن الذبح لله تعالى في مكان يعبد فيه غير الله تعالى – بالذبح أو غيره – معصية لله تعالى.</a:t>
            </a:r>
            <a:endParaRPr lang="en-US" sz="2800" dirty="0">
              <a:solidFill>
                <a:srgbClr val="0070C0"/>
              </a:solidFill>
              <a:latin typeface="Calibri" panose="020F0502020204030204" pitchFamily="34" charset="0"/>
            </a:endParaRPr>
          </a:p>
        </p:txBody>
      </p:sp>
      <p:sp>
        <p:nvSpPr>
          <p:cNvPr id="2" name="مستطيل مستدير الزوايا 1">
            <a:extLst>
              <a:ext uri="{FF2B5EF4-FFF2-40B4-BE49-F238E27FC236}">
                <a16:creationId xmlns:a16="http://schemas.microsoft.com/office/drawing/2014/main" id="{AB80F3B3-9155-1950-38A1-FE0D24B04B76}"/>
              </a:ext>
            </a:extLst>
          </p:cNvPr>
          <p:cNvSpPr/>
          <p:nvPr/>
        </p:nvSpPr>
        <p:spPr>
          <a:xfrm>
            <a:off x="150041" y="138607"/>
            <a:ext cx="4265115" cy="2254179"/>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dirty="0">
              <a:solidFill>
                <a:srgbClr val="C00000"/>
              </a:solidFill>
            </a:endParaRPr>
          </a:p>
          <a:p>
            <a:endParaRPr lang="ar-SA" b="1" dirty="0">
              <a:solidFill>
                <a:srgbClr val="C00000"/>
              </a:solidFill>
            </a:endParaRPr>
          </a:p>
          <a:p>
            <a:r>
              <a:rPr lang="ar-SA" b="1" dirty="0">
                <a:solidFill>
                  <a:srgbClr val="C00000"/>
                </a:solidFill>
              </a:rPr>
              <a:t>أهداف الدرس </a:t>
            </a:r>
          </a:p>
          <a:p>
            <a:r>
              <a:rPr lang="ar-SA" sz="1600" b="1" dirty="0">
                <a:solidFill>
                  <a:schemeClr val="tx2"/>
                </a:solidFill>
              </a:rPr>
              <a:t>1ـ أن تعرف  الطالبة الذبح .</a:t>
            </a:r>
          </a:p>
          <a:p>
            <a:r>
              <a:rPr lang="ar-SA" sz="1600" b="1" dirty="0">
                <a:solidFill>
                  <a:schemeClr val="tx2"/>
                </a:solidFill>
              </a:rPr>
              <a:t>2ـ أن تستدل الطالبة على أن الذبح عبادة ويجب صرفها لله </a:t>
            </a:r>
          </a:p>
          <a:p>
            <a:r>
              <a:rPr lang="ar-SA" sz="1600" b="1" dirty="0">
                <a:solidFill>
                  <a:schemeClr val="tx2"/>
                </a:solidFill>
              </a:rPr>
              <a:t>3ـ أن تشرح الطالبة أقسام الذبح مع بيان حكم كل نوع.</a:t>
            </a:r>
          </a:p>
          <a:p>
            <a:r>
              <a:rPr lang="ar-SA" sz="1600" b="1" dirty="0">
                <a:solidFill>
                  <a:srgbClr val="002060"/>
                </a:solidFill>
              </a:rPr>
              <a:t>4ـ أن توضح الطالبة </a:t>
            </a:r>
            <a:r>
              <a:rPr lang="ar-EG" sz="1600" b="1" dirty="0">
                <a:solidFill>
                  <a:srgbClr val="002060"/>
                </a:solidFill>
                <a:latin typeface="Calibri" panose="020F0502020204030204" pitchFamily="34" charset="0"/>
              </a:rPr>
              <a:t>المراد </a:t>
            </a:r>
            <a:r>
              <a:rPr lang="ar-SA" sz="1600" b="1" dirty="0">
                <a:solidFill>
                  <a:srgbClr val="002060"/>
                </a:solidFill>
                <a:latin typeface="Calibri" panose="020F0502020204030204" pitchFamily="34" charset="0"/>
              </a:rPr>
              <a:t>ب</a:t>
            </a:r>
            <a:r>
              <a:rPr lang="ar-EG" sz="1600" b="1" dirty="0">
                <a:solidFill>
                  <a:srgbClr val="002060"/>
                </a:solidFill>
                <a:latin typeface="Calibri" panose="020F0502020204030204" pitchFamily="34" charset="0"/>
              </a:rPr>
              <a:t>الذَّبح لله بمكان يُذبح فيه لغير الله</a:t>
            </a:r>
            <a:r>
              <a:rPr lang="ar-SA" sz="1600" b="1" dirty="0">
                <a:solidFill>
                  <a:srgbClr val="002060"/>
                </a:solidFill>
              </a:rPr>
              <a:t>.</a:t>
            </a:r>
          </a:p>
          <a:p>
            <a:r>
              <a:rPr lang="ar-SA" sz="1600" b="1" dirty="0">
                <a:solidFill>
                  <a:srgbClr val="002060"/>
                </a:solidFill>
              </a:rPr>
              <a:t>5ـ أن تذكر الطالبة </a:t>
            </a:r>
            <a:r>
              <a:rPr lang="ar-EG" sz="1600" b="1" dirty="0">
                <a:solidFill>
                  <a:srgbClr val="002060"/>
                </a:solidFill>
                <a:latin typeface="Calibri" panose="020F0502020204030204" pitchFamily="34" charset="0"/>
              </a:rPr>
              <a:t>حكم الذَّبح لله بمكان يُذبح فيه لغير الله</a:t>
            </a:r>
            <a:r>
              <a:rPr lang="ar-SA" sz="1600" b="1" dirty="0">
                <a:solidFill>
                  <a:srgbClr val="002060"/>
                </a:solidFill>
              </a:rPr>
              <a:t>.</a:t>
            </a:r>
          </a:p>
          <a:p>
            <a:r>
              <a:rPr lang="ar-SA" sz="1600" b="1" dirty="0">
                <a:solidFill>
                  <a:srgbClr val="002060"/>
                </a:solidFill>
              </a:rPr>
              <a:t>6ـ أن تفسر الطالبة </a:t>
            </a:r>
            <a:r>
              <a:rPr lang="ar-EG" sz="1600" b="1" dirty="0">
                <a:solidFill>
                  <a:srgbClr val="002060"/>
                </a:solidFill>
                <a:latin typeface="Calibri" panose="020F0502020204030204" pitchFamily="34" charset="0"/>
              </a:rPr>
              <a:t>الحكمة من تحريم الذَّبح لله بمكان يُذبح فيه لغير الله</a:t>
            </a:r>
            <a:r>
              <a:rPr lang="ar-SA" sz="1600" b="1" dirty="0">
                <a:solidFill>
                  <a:srgbClr val="002060"/>
                </a:solidFill>
              </a:rPr>
              <a:t>. </a:t>
            </a:r>
          </a:p>
          <a:p>
            <a:pPr algn="ctr"/>
            <a:r>
              <a:rPr lang="ar-SA" sz="2800" b="1" dirty="0">
                <a:solidFill>
                  <a:schemeClr val="tx2"/>
                </a:solidFill>
              </a:rPr>
              <a:t> </a:t>
            </a:r>
          </a:p>
        </p:txBody>
      </p:sp>
    </p:spTree>
    <p:extLst>
      <p:ext uri="{BB962C8B-B14F-4D97-AF65-F5344CB8AC3E}">
        <p14:creationId xmlns:p14="http://schemas.microsoft.com/office/powerpoint/2010/main" val="102034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5202854" y="315009"/>
            <a:ext cx="6748463" cy="646331"/>
          </a:xfrm>
          <a:prstGeom prst="rect">
            <a:avLst/>
          </a:prstGeom>
          <a:ln/>
        </p:spPr>
        <p:style>
          <a:lnRef idx="2">
            <a:schemeClr val="accent1"/>
          </a:lnRef>
          <a:fillRef idx="1">
            <a:schemeClr val="lt1"/>
          </a:fillRef>
          <a:effectRef idx="0">
            <a:schemeClr val="accent1"/>
          </a:effectRef>
          <a:fontRef idx="minor">
            <a:schemeClr val="dk1"/>
          </a:fontRef>
        </p:style>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600" b="1" dirty="0">
                <a:solidFill>
                  <a:srgbClr val="990000"/>
                </a:solidFill>
                <a:latin typeface="Calibri" panose="020F0502020204030204" pitchFamily="34" charset="0"/>
              </a:rPr>
              <a:t>حكم  الذَّبح لله بمكان يُذبح فيه لغير الله</a:t>
            </a:r>
            <a:endParaRPr lang="en-US" sz="3600" dirty="0">
              <a:solidFill>
                <a:srgbClr val="990000"/>
              </a:solidFill>
              <a:latin typeface="Calibri" panose="020F0502020204030204" pitchFamily="34" charset="0"/>
            </a:endParaRPr>
          </a:p>
        </p:txBody>
      </p:sp>
      <p:sp>
        <p:nvSpPr>
          <p:cNvPr id="4" name="Rectangle 1"/>
          <p:cNvSpPr>
            <a:spLocks noChangeArrowheads="1"/>
          </p:cNvSpPr>
          <p:nvPr/>
        </p:nvSpPr>
        <p:spPr bwMode="auto">
          <a:xfrm>
            <a:off x="3542987" y="1113751"/>
            <a:ext cx="8302626" cy="3416320"/>
          </a:xfrm>
          <a:prstGeom prst="rect">
            <a:avLst/>
          </a:prstGeom>
          <a:ln/>
        </p:spPr>
        <p:style>
          <a:lnRef idx="2">
            <a:schemeClr val="dk1"/>
          </a:lnRef>
          <a:fillRef idx="1">
            <a:schemeClr val="lt1"/>
          </a:fillRef>
          <a:effectRef idx="0">
            <a:schemeClr val="dk1"/>
          </a:effectRef>
          <a:fontRef idx="minor">
            <a:schemeClr val="dk1"/>
          </a:fontRef>
        </p:style>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ar-SA" sz="3600" b="1" dirty="0">
                <a:solidFill>
                  <a:srgbClr val="C00000"/>
                </a:solidFill>
                <a:latin typeface="Calibri" panose="020F0502020204030204" pitchFamily="34" charset="0"/>
              </a:rPr>
              <a:t>  </a:t>
            </a:r>
            <a:r>
              <a:rPr lang="ar-EG" sz="3600" b="1" dirty="0">
                <a:solidFill>
                  <a:srgbClr val="C00000"/>
                </a:solidFill>
                <a:latin typeface="Calibri" panose="020F0502020204030204" pitchFamily="34" charset="0"/>
              </a:rPr>
              <a:t>يحرم </a:t>
            </a:r>
            <a:r>
              <a:rPr lang="ar-SA" sz="3600" b="1" dirty="0">
                <a:solidFill>
                  <a:srgbClr val="3A1D00"/>
                </a:solidFill>
                <a:latin typeface="Calibri" panose="020F0502020204030204" pitchFamily="34" charset="0"/>
              </a:rPr>
              <a:t>والدليل قوله تعالى :</a:t>
            </a:r>
          </a:p>
          <a:p>
            <a:pPr eaLnBrk="1" hangingPunct="1"/>
            <a:endParaRPr lang="ar-SA" sz="3600" b="1" dirty="0">
              <a:solidFill>
                <a:srgbClr val="3A1D00"/>
              </a:solidFill>
              <a:latin typeface="Calibri" panose="020F0502020204030204" pitchFamily="34" charset="0"/>
            </a:endParaRPr>
          </a:p>
          <a:p>
            <a:pPr eaLnBrk="1" hangingPunct="1"/>
            <a:endParaRPr lang="ar-SA" sz="3600" b="1" dirty="0">
              <a:solidFill>
                <a:srgbClr val="3A1D00"/>
              </a:solidFill>
              <a:latin typeface="Calibri" panose="020F0502020204030204" pitchFamily="34" charset="0"/>
            </a:endParaRPr>
          </a:p>
          <a:p>
            <a:pPr eaLnBrk="1" hangingPunct="1"/>
            <a:endParaRPr lang="ar-SA" sz="3600" b="1" dirty="0">
              <a:solidFill>
                <a:srgbClr val="3A1D00"/>
              </a:solidFill>
              <a:latin typeface="Calibri" panose="020F0502020204030204" pitchFamily="34" charset="0"/>
            </a:endParaRPr>
          </a:p>
          <a:p>
            <a:pPr eaLnBrk="1" hangingPunct="1"/>
            <a:endParaRPr lang="ar-SA" sz="3600" dirty="0">
              <a:solidFill>
                <a:srgbClr val="3A1D00"/>
              </a:solidFill>
            </a:endParaRPr>
          </a:p>
          <a:p>
            <a:pPr eaLnBrk="1" hangingPunct="1"/>
            <a:endParaRPr lang="ar-EG" sz="3600" dirty="0">
              <a:solidFill>
                <a:srgbClr val="3A1D00"/>
              </a:solidFill>
            </a:endParaRPr>
          </a:p>
        </p:txBody>
      </p:sp>
      <p:grpSp>
        <p:nvGrpSpPr>
          <p:cNvPr id="5" name="مجموعة 10"/>
          <p:cNvGrpSpPr>
            <a:grpSpLocks/>
          </p:cNvGrpSpPr>
          <p:nvPr/>
        </p:nvGrpSpPr>
        <p:grpSpPr bwMode="auto">
          <a:xfrm>
            <a:off x="3677925" y="1757978"/>
            <a:ext cx="8032750" cy="2520950"/>
            <a:chOff x="827584" y="2492896"/>
            <a:chExt cx="7344816" cy="2520280"/>
          </a:xfrm>
        </p:grpSpPr>
        <p:pic>
          <p:nvPicPr>
            <p:cNvPr id="6" name="Picture 6"/>
            <p:cNvPicPr>
              <a:picLocks noChangeAspect="1" noChangeArrowheads="1"/>
            </p:cNvPicPr>
            <p:nvPr/>
          </p:nvPicPr>
          <p:blipFill>
            <a:blip r:embed="rId2">
              <a:lum bright="-22000" contrast="32000"/>
              <a:extLst>
                <a:ext uri="{28A0092B-C50C-407E-A947-70E740481C1C}">
                  <a14:useLocalDpi xmlns:a14="http://schemas.microsoft.com/office/drawing/2010/main" val="0"/>
                </a:ext>
              </a:extLst>
            </a:blip>
            <a:srcRect/>
            <a:stretch>
              <a:fillRect/>
            </a:stretch>
          </p:blipFill>
          <p:spPr bwMode="auto">
            <a:xfrm>
              <a:off x="827584" y="2492896"/>
              <a:ext cx="7324303" cy="923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noChangeArrowheads="1"/>
            </p:cNvPicPr>
            <p:nvPr/>
          </p:nvPicPr>
          <p:blipFill>
            <a:blip r:embed="rId3">
              <a:lum bright="-22000" contrast="32000"/>
              <a:extLst>
                <a:ext uri="{28A0092B-C50C-407E-A947-70E740481C1C}">
                  <a14:useLocalDpi xmlns:a14="http://schemas.microsoft.com/office/drawing/2010/main" val="0"/>
                </a:ext>
              </a:extLst>
            </a:blip>
            <a:srcRect l="27293" b="-3560"/>
            <a:stretch>
              <a:fillRect/>
            </a:stretch>
          </p:blipFill>
          <p:spPr bwMode="auto">
            <a:xfrm>
              <a:off x="899592" y="3356992"/>
              <a:ext cx="7272808"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p:cNvPicPr>
              <a:picLocks noChangeAspect="1" noChangeArrowheads="1"/>
            </p:cNvPicPr>
            <p:nvPr/>
          </p:nvPicPr>
          <p:blipFill>
            <a:blip r:embed="rId4">
              <a:lum bright="-22000" contrast="32000"/>
              <a:extLst>
                <a:ext uri="{28A0092B-C50C-407E-A947-70E740481C1C}">
                  <a14:useLocalDpi xmlns:a14="http://schemas.microsoft.com/office/drawing/2010/main" val="0"/>
                </a:ext>
              </a:extLst>
            </a:blip>
            <a:srcRect r="5086" b="-7130"/>
            <a:stretch>
              <a:fillRect/>
            </a:stretch>
          </p:blipFill>
          <p:spPr bwMode="auto">
            <a:xfrm>
              <a:off x="827584" y="4149080"/>
              <a:ext cx="4104456"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p:cNvPicPr>
              <a:picLocks noChangeAspect="1" noChangeArrowheads="1"/>
            </p:cNvPicPr>
            <p:nvPr/>
          </p:nvPicPr>
          <p:blipFill>
            <a:blip r:embed="rId3">
              <a:lum bright="-22000" contrast="32000"/>
              <a:extLst>
                <a:ext uri="{28A0092B-C50C-407E-A947-70E740481C1C}">
                  <a14:useLocalDpi xmlns:a14="http://schemas.microsoft.com/office/drawing/2010/main" val="0"/>
                </a:ext>
              </a:extLst>
            </a:blip>
            <a:srcRect r="72070" b="17152"/>
            <a:stretch>
              <a:fillRect/>
            </a:stretch>
          </p:blipFill>
          <p:spPr bwMode="auto">
            <a:xfrm>
              <a:off x="4932040" y="4221088"/>
              <a:ext cx="3096344" cy="79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مربع نص 2">
            <a:extLst>
              <a:ext uri="{FF2B5EF4-FFF2-40B4-BE49-F238E27FC236}">
                <a16:creationId xmlns:a16="http://schemas.microsoft.com/office/drawing/2014/main" id="{04F59173-84A3-7CD3-D8D6-553AC9D69ACF}"/>
              </a:ext>
            </a:extLst>
          </p:cNvPr>
          <p:cNvSpPr txBox="1">
            <a:spLocks noChangeArrowheads="1"/>
          </p:cNvSpPr>
          <p:nvPr/>
        </p:nvSpPr>
        <p:spPr bwMode="auto">
          <a:xfrm>
            <a:off x="1109094" y="4354781"/>
            <a:ext cx="10736519" cy="1815882"/>
          </a:xfrm>
          <a:prstGeom prst="rect">
            <a:avLst/>
          </a:prstGeom>
          <a:ln/>
        </p:spPr>
        <p:style>
          <a:lnRef idx="1">
            <a:schemeClr val="accent3"/>
          </a:lnRef>
          <a:fillRef idx="2">
            <a:schemeClr val="accent3"/>
          </a:fillRef>
          <a:effectRef idx="1">
            <a:schemeClr val="accent3"/>
          </a:effectRef>
          <a:fontRef idx="minor">
            <a:schemeClr val="dk1"/>
          </a:fontRef>
        </p:style>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800" b="1" dirty="0">
                <a:latin typeface="Calibri" panose="020F0502020204030204" pitchFamily="34" charset="0"/>
              </a:rPr>
              <a:t>قصة مسجد </a:t>
            </a:r>
            <a:r>
              <a:rPr lang="ar-EG" sz="2800" b="1" dirty="0" err="1">
                <a:latin typeface="Calibri" panose="020F0502020204030204" pitchFamily="34" charset="0"/>
              </a:rPr>
              <a:t>الضرار</a:t>
            </a:r>
            <a:r>
              <a:rPr lang="ar-EG" sz="2800" b="1" dirty="0">
                <a:latin typeface="Calibri" panose="020F0502020204030204" pitchFamily="34" charset="0"/>
              </a:rPr>
              <a:t>: أن النبي صلى الله عليه وسلم نهى المسلمين الصلاة في هذا المسجد لأنه أُسس على معصية الله تعالى، مع أنه صلى الله عليه وسلم لا يصلي إلا لله.</a:t>
            </a:r>
            <a:endParaRPr lang="ar-SA" sz="2800" b="1" dirty="0">
              <a:latin typeface="Calibri" panose="020F0502020204030204" pitchFamily="34" charset="0"/>
            </a:endParaRPr>
          </a:p>
          <a:p>
            <a:pPr algn="ctr" eaLnBrk="1" hangingPunct="1"/>
            <a:r>
              <a:rPr lang="ar-EG" sz="2800" b="1" dirty="0">
                <a:latin typeface="Calibri" panose="020F0502020204030204" pitchFamily="34" charset="0"/>
              </a:rPr>
              <a:t> </a:t>
            </a:r>
            <a:r>
              <a:rPr lang="ar-EG" sz="2800" b="1" dirty="0">
                <a:solidFill>
                  <a:srgbClr val="C00000"/>
                </a:solidFill>
                <a:latin typeface="Calibri" panose="020F0502020204030204" pitchFamily="34" charset="0"/>
              </a:rPr>
              <a:t>والدليل قول الله تعالى:</a:t>
            </a:r>
            <a:r>
              <a:rPr lang="ar-EG" sz="2800" b="1" dirty="0">
                <a:latin typeface="Calibri" panose="020F0502020204030204" pitchFamily="34" charset="0"/>
              </a:rPr>
              <a:t> </a:t>
            </a:r>
            <a:r>
              <a:rPr lang="ar-EG" sz="2800" b="1" dirty="0">
                <a:solidFill>
                  <a:srgbClr val="002060"/>
                </a:solidFill>
                <a:latin typeface="Calibri" panose="020F0502020204030204" pitchFamily="34" charset="0"/>
              </a:rPr>
              <a:t>{وَالَّذِينَ اتَّخَذُوا مَسْجِداً ضِرَاراً وَكُفْراً وَتَفْرِيقاً بَيْنَ المُؤْمِنِينَ وَإِرْصَاداً لِّمَنْ حَارَبَ اللَّهَ وَرَسُولَهُ مِن قَبْلُ وَلَيَحْلِفُنَّ إِنْ أَرَدْنَا إِلاَّ الحُسْنَى وَاللَّهُ يَشْهَدُ إِنَّهُمْ لَكَاذِبُونَ}</a:t>
            </a:r>
            <a:endParaRPr lang="en-US" sz="2800" b="1" dirty="0">
              <a:solidFill>
                <a:srgbClr val="002060"/>
              </a:solidFill>
              <a:latin typeface="Calibri" panose="020F0502020204030204" pitchFamily="34" charset="0"/>
            </a:endParaRPr>
          </a:p>
        </p:txBody>
      </p:sp>
      <p:pic>
        <p:nvPicPr>
          <p:cNvPr id="10" name="Picture 4" descr="ÙØªÙØ¬Ø© Ø¨Ø­Ø« Ø§ÙØµÙØ± Ø¹Ù ÙÙØ¨Ø©">
            <a:extLst>
              <a:ext uri="{FF2B5EF4-FFF2-40B4-BE49-F238E27FC236}">
                <a16:creationId xmlns:a16="http://schemas.microsoft.com/office/drawing/2014/main" id="{FF7A9A9B-2F1A-45E4-C527-4BC8EAEB8E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584797">
            <a:off x="639399" y="405389"/>
            <a:ext cx="2177296" cy="3063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11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4747338" y="3136612"/>
            <a:ext cx="6953250" cy="584775"/>
          </a:xfrm>
          <a:prstGeom prst="rect">
            <a:avLst/>
          </a:prstGeom>
          <a:ln/>
        </p:spPr>
        <p:style>
          <a:lnRef idx="1">
            <a:schemeClr val="accent3"/>
          </a:lnRef>
          <a:fillRef idx="2">
            <a:schemeClr val="accent3"/>
          </a:fillRef>
          <a:effectRef idx="1">
            <a:schemeClr val="accent3"/>
          </a:effectRef>
          <a:fontRef idx="minor">
            <a:schemeClr val="dk1"/>
          </a:fontRef>
        </p:style>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3200" b="1" dirty="0">
                <a:solidFill>
                  <a:srgbClr val="C00000"/>
                </a:solidFill>
                <a:latin typeface="Calibri" panose="020F0502020204030204" pitchFamily="34" charset="0"/>
              </a:rPr>
              <a:t>الحكمة من تحريم الذَّبح لله بمكان يُذبح فيه لغير الله</a:t>
            </a:r>
            <a:endParaRPr lang="en-US" sz="3200" dirty="0">
              <a:solidFill>
                <a:srgbClr val="C00000"/>
              </a:solidFill>
              <a:latin typeface="Calibri" panose="020F0502020204030204" pitchFamily="34" charset="0"/>
            </a:endParaRPr>
          </a:p>
        </p:txBody>
      </p:sp>
      <p:sp>
        <p:nvSpPr>
          <p:cNvPr id="8" name="مربع نص 7"/>
          <p:cNvSpPr txBox="1">
            <a:spLocks noChangeArrowheads="1"/>
          </p:cNvSpPr>
          <p:nvPr/>
        </p:nvSpPr>
        <p:spPr bwMode="auto">
          <a:xfrm>
            <a:off x="3844212" y="4021945"/>
            <a:ext cx="7856376" cy="1200329"/>
          </a:xfrm>
          <a:prstGeom prst="rect">
            <a:avLst/>
          </a:prstGeom>
          <a:ln/>
        </p:spPr>
        <p:style>
          <a:lnRef idx="1">
            <a:schemeClr val="accent6"/>
          </a:lnRef>
          <a:fillRef idx="2">
            <a:schemeClr val="accent6"/>
          </a:fillRef>
          <a:effectRef idx="1">
            <a:schemeClr val="accent6"/>
          </a:effectRef>
          <a:fontRef idx="minor">
            <a:schemeClr val="dk1"/>
          </a:fontRef>
        </p:style>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EG" sz="2400" b="1" dirty="0">
                <a:solidFill>
                  <a:srgbClr val="0000FF"/>
                </a:solidFill>
                <a:latin typeface="Calibri" panose="020F0502020204030204" pitchFamily="34" charset="0"/>
              </a:rPr>
              <a:t> </a:t>
            </a:r>
            <a:r>
              <a:rPr lang="ar-SA" sz="4000" b="1" dirty="0">
                <a:solidFill>
                  <a:srgbClr val="0000FF"/>
                </a:solidFill>
                <a:latin typeface="Calibri" panose="020F0502020204030204" pitchFamily="34" charset="0"/>
              </a:rPr>
              <a:t> </a:t>
            </a:r>
            <a:r>
              <a:rPr lang="ar-EG" sz="3200" b="1" dirty="0">
                <a:solidFill>
                  <a:srgbClr val="002060"/>
                </a:solidFill>
                <a:latin typeface="Calibri" panose="020F0502020204030204" pitchFamily="34" charset="0"/>
              </a:rPr>
              <a:t>سد</a:t>
            </a:r>
            <a:r>
              <a:rPr lang="ar-SA" sz="3200" b="1" dirty="0">
                <a:solidFill>
                  <a:srgbClr val="002060"/>
                </a:solidFill>
                <a:latin typeface="Calibri" panose="020F0502020204030204" pitchFamily="34" charset="0"/>
              </a:rPr>
              <a:t>ًا</a:t>
            </a:r>
            <a:r>
              <a:rPr lang="ar-EG" sz="3200" b="1" dirty="0">
                <a:solidFill>
                  <a:srgbClr val="002060"/>
                </a:solidFill>
                <a:latin typeface="Calibri" panose="020F0502020204030204" pitchFamily="34" charset="0"/>
              </a:rPr>
              <a:t> لذريعة  الشرك بالله تعالى</a:t>
            </a:r>
            <a:r>
              <a:rPr lang="ar-SA" sz="3200" b="1" dirty="0">
                <a:solidFill>
                  <a:srgbClr val="002060"/>
                </a:solidFill>
                <a:latin typeface="Calibri" panose="020F0502020204030204" pitchFamily="34" charset="0"/>
              </a:rPr>
              <a:t> </a:t>
            </a:r>
            <a:r>
              <a:rPr lang="ar-EG" sz="3200" b="1" dirty="0">
                <a:solidFill>
                  <a:srgbClr val="002060"/>
                </a:solidFill>
                <a:latin typeface="Calibri" panose="020F0502020204030204" pitchFamily="34" charset="0"/>
              </a:rPr>
              <a:t>؛ </a:t>
            </a:r>
            <a:r>
              <a:rPr lang="ar-SA" sz="3200" b="1" dirty="0">
                <a:solidFill>
                  <a:srgbClr val="002060"/>
                </a:solidFill>
                <a:latin typeface="Calibri" panose="020F0502020204030204" pitchFamily="34" charset="0"/>
              </a:rPr>
              <a:t>حيث يظن الناس أن هذا الذي يذبح لله تعالى في هذا المكان إنما يذبح لغير الله </a:t>
            </a:r>
            <a:r>
              <a:rPr lang="ar-EG" sz="3200" b="1" dirty="0">
                <a:solidFill>
                  <a:srgbClr val="002060"/>
                </a:solidFill>
                <a:latin typeface="Calibri" panose="020F0502020204030204" pitchFamily="34" charset="0"/>
              </a:rPr>
              <a:t>.</a:t>
            </a:r>
            <a:endParaRPr lang="en-US" sz="2400" b="1" dirty="0">
              <a:solidFill>
                <a:srgbClr val="002060"/>
              </a:solidFill>
              <a:latin typeface="Calibri" panose="020F0502020204030204" pitchFamily="34" charset="0"/>
            </a:endParaRPr>
          </a:p>
        </p:txBody>
      </p:sp>
      <p:sp>
        <p:nvSpPr>
          <p:cNvPr id="2" name="مستطيل مستدير الزوايا 1">
            <a:extLst>
              <a:ext uri="{FF2B5EF4-FFF2-40B4-BE49-F238E27FC236}">
                <a16:creationId xmlns:a16="http://schemas.microsoft.com/office/drawing/2014/main" id="{0B722573-33AC-38AE-64A3-0EF446A5CC1D}"/>
              </a:ext>
            </a:extLst>
          </p:cNvPr>
          <p:cNvSpPr/>
          <p:nvPr/>
        </p:nvSpPr>
        <p:spPr>
          <a:xfrm>
            <a:off x="150041" y="138607"/>
            <a:ext cx="4265115" cy="2494068"/>
          </a:xfrm>
          <a:prstGeom prst="roundRect">
            <a:avLst/>
          </a:prstGeom>
          <a:ln/>
        </p:spPr>
        <p:style>
          <a:lnRef idx="2">
            <a:schemeClr val="accent2"/>
          </a:lnRef>
          <a:fillRef idx="1">
            <a:schemeClr val="lt1"/>
          </a:fillRef>
          <a:effectRef idx="0">
            <a:schemeClr val="accent2"/>
          </a:effectRef>
          <a:fontRef idx="minor">
            <a:schemeClr val="dk1"/>
          </a:fontRef>
        </p:style>
        <p:txBody>
          <a:bodyPr rtlCol="1" anchor="ctr"/>
          <a:lstStyle/>
          <a:p>
            <a:endParaRPr lang="ar-SA" b="1">
              <a:solidFill>
                <a:srgbClr val="C00000"/>
              </a:solidFill>
            </a:endParaRPr>
          </a:p>
          <a:p>
            <a:endParaRPr lang="ar-SA" b="1">
              <a:solidFill>
                <a:srgbClr val="C00000"/>
              </a:solidFill>
            </a:endParaRPr>
          </a:p>
          <a:p>
            <a:r>
              <a:rPr lang="ar-SA" b="1">
                <a:solidFill>
                  <a:srgbClr val="C00000"/>
                </a:solidFill>
              </a:rPr>
              <a:t>أهداف الدرس </a:t>
            </a:r>
          </a:p>
          <a:p>
            <a:r>
              <a:rPr lang="ar-SA" sz="1600" b="1">
                <a:solidFill>
                  <a:schemeClr val="tx2"/>
                </a:solidFill>
              </a:rPr>
              <a:t>1ـ أن تعرف  الطالبة الذبح .</a:t>
            </a:r>
          </a:p>
          <a:p>
            <a:r>
              <a:rPr lang="ar-SA" sz="1600" b="1">
                <a:solidFill>
                  <a:schemeClr val="tx2"/>
                </a:solidFill>
              </a:rPr>
              <a:t>2ـ أن تستدل الطالبة على أن الذبح عبادة ويجب صرفها لله </a:t>
            </a:r>
          </a:p>
          <a:p>
            <a:r>
              <a:rPr lang="ar-SA" sz="1600" b="1">
                <a:solidFill>
                  <a:schemeClr val="tx2"/>
                </a:solidFill>
              </a:rPr>
              <a:t>3ـ أن تشرح الطالبة أقسام الذبح مع بيان حكم كل نوع.</a:t>
            </a:r>
          </a:p>
          <a:p>
            <a:r>
              <a:rPr lang="ar-SA" sz="1600" b="1">
                <a:solidFill>
                  <a:srgbClr val="002060"/>
                </a:solidFill>
              </a:rPr>
              <a:t>4ـ أن توضح الطالبة </a:t>
            </a:r>
            <a:r>
              <a:rPr lang="ar-EG" sz="1600" b="1">
                <a:solidFill>
                  <a:srgbClr val="002060"/>
                </a:solidFill>
                <a:latin typeface="Calibri" panose="020F0502020204030204" pitchFamily="34" charset="0"/>
              </a:rPr>
              <a:t>المراد </a:t>
            </a:r>
            <a:r>
              <a:rPr lang="ar-SA" sz="1600" b="1">
                <a:solidFill>
                  <a:srgbClr val="002060"/>
                </a:solidFill>
                <a:latin typeface="Calibri" panose="020F0502020204030204" pitchFamily="34" charset="0"/>
              </a:rPr>
              <a:t>ب</a:t>
            </a:r>
            <a:r>
              <a:rPr lang="ar-EG" sz="1600" b="1">
                <a:solidFill>
                  <a:srgbClr val="002060"/>
                </a:solidFill>
                <a:latin typeface="Calibri" panose="020F0502020204030204" pitchFamily="34" charset="0"/>
              </a:rPr>
              <a:t>الذَّبح لله بمكان يُذبح فيه لغير الله</a:t>
            </a:r>
            <a:r>
              <a:rPr lang="ar-SA" sz="1600" b="1">
                <a:solidFill>
                  <a:srgbClr val="002060"/>
                </a:solidFill>
              </a:rPr>
              <a:t>.</a:t>
            </a:r>
          </a:p>
          <a:p>
            <a:r>
              <a:rPr lang="ar-SA" sz="1600" b="1">
                <a:solidFill>
                  <a:srgbClr val="002060"/>
                </a:solidFill>
              </a:rPr>
              <a:t>5ـ أن تذكر الطالبة </a:t>
            </a:r>
            <a:r>
              <a:rPr lang="ar-EG" sz="1600" b="1">
                <a:solidFill>
                  <a:srgbClr val="002060"/>
                </a:solidFill>
                <a:latin typeface="Calibri" panose="020F0502020204030204" pitchFamily="34" charset="0"/>
              </a:rPr>
              <a:t>حكم الذَّبح لله بمكان يُذبح فيه لغير الله</a:t>
            </a:r>
            <a:r>
              <a:rPr lang="ar-SA" sz="1600" b="1">
                <a:solidFill>
                  <a:srgbClr val="002060"/>
                </a:solidFill>
              </a:rPr>
              <a:t>.</a:t>
            </a:r>
          </a:p>
          <a:p>
            <a:r>
              <a:rPr lang="ar-SA" sz="1600" b="1">
                <a:solidFill>
                  <a:srgbClr val="002060"/>
                </a:solidFill>
              </a:rPr>
              <a:t>6ـ أن تفسر الطالبة </a:t>
            </a:r>
            <a:r>
              <a:rPr lang="ar-EG" sz="1600" b="1">
                <a:solidFill>
                  <a:srgbClr val="002060"/>
                </a:solidFill>
                <a:latin typeface="Calibri" panose="020F0502020204030204" pitchFamily="34" charset="0"/>
              </a:rPr>
              <a:t>الحكمة من تحريم الذَّبح لله بمكان يُذبح فيه لغير الله</a:t>
            </a:r>
            <a:r>
              <a:rPr lang="ar-SA" sz="1600" b="1">
                <a:solidFill>
                  <a:srgbClr val="002060"/>
                </a:solidFill>
              </a:rPr>
              <a:t>. </a:t>
            </a:r>
          </a:p>
          <a:p>
            <a:pPr algn="ctr"/>
            <a:r>
              <a:rPr lang="ar-SA" sz="2800" b="1">
                <a:solidFill>
                  <a:schemeClr val="tx2"/>
                </a:solidFill>
              </a:rPr>
              <a:t> </a:t>
            </a:r>
            <a:endParaRPr lang="ar-SA" sz="2800" b="1" dirty="0">
              <a:solidFill>
                <a:schemeClr val="tx2"/>
              </a:solidFill>
            </a:endParaRPr>
          </a:p>
        </p:txBody>
      </p:sp>
    </p:spTree>
    <p:extLst>
      <p:ext uri="{BB962C8B-B14F-4D97-AF65-F5344CB8AC3E}">
        <p14:creationId xmlns:p14="http://schemas.microsoft.com/office/powerpoint/2010/main" val="262902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descr="ÙØªÙØ¬Ø© Ø¨Ø­Ø« Ø§ÙØµÙØ± Ø¹Ù ÙØ±ÙØ© ÙØ²Ø®Ø±ÙØ© ÙÙØªØ§Ø¨Ø© Ø±Ø³Ø§ÙØ©"/>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p>
        </p:txBody>
      </p:sp>
      <p:sp>
        <p:nvSpPr>
          <p:cNvPr id="6148" name="AutoShape 4" descr="ÙØªÙØ¬Ø© Ø¨Ø­Ø« Ø§ÙØµÙØ± Ø¹Ù ÙØ±ÙØ© ÙØ²Ø®Ø±ÙØ© ÙÙØªØ§Ø¨Ø© Ø±Ø³Ø§ÙØ©"/>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p>
        </p:txBody>
      </p:sp>
      <p:graphicFrame>
        <p:nvGraphicFramePr>
          <p:cNvPr id="5" name="جدول 4"/>
          <p:cNvGraphicFramePr>
            <a:graphicFrameLocks noGrp="1"/>
          </p:cNvGraphicFramePr>
          <p:nvPr>
            <p:extLst>
              <p:ext uri="{D42A27DB-BD31-4B8C-83A1-F6EECF244321}">
                <p14:modId xmlns:p14="http://schemas.microsoft.com/office/powerpoint/2010/main" val="2764833885"/>
              </p:ext>
            </p:extLst>
          </p:nvPr>
        </p:nvGraphicFramePr>
        <p:xfrm>
          <a:off x="5068931" y="2438264"/>
          <a:ext cx="6619900" cy="3690768"/>
        </p:xfrm>
        <a:graphic>
          <a:graphicData uri="http://schemas.openxmlformats.org/drawingml/2006/table">
            <a:tbl>
              <a:tblPr rtl="1" firstRow="1" bandRow="1">
                <a:tableStyleId>{5C22544A-7EE6-4342-B048-85BDC9FD1C3A}</a:tableStyleId>
              </a:tblPr>
              <a:tblGrid>
                <a:gridCol w="1173231">
                  <a:extLst>
                    <a:ext uri="{9D8B030D-6E8A-4147-A177-3AD203B41FA5}">
                      <a16:colId xmlns:a16="http://schemas.microsoft.com/office/drawing/2014/main" val="20000"/>
                    </a:ext>
                  </a:extLst>
                </a:gridCol>
                <a:gridCol w="1240971">
                  <a:extLst>
                    <a:ext uri="{9D8B030D-6E8A-4147-A177-3AD203B41FA5}">
                      <a16:colId xmlns:a16="http://schemas.microsoft.com/office/drawing/2014/main" val="20001"/>
                    </a:ext>
                  </a:extLst>
                </a:gridCol>
                <a:gridCol w="4205698">
                  <a:extLst>
                    <a:ext uri="{9D8B030D-6E8A-4147-A177-3AD203B41FA5}">
                      <a16:colId xmlns:a16="http://schemas.microsoft.com/office/drawing/2014/main" val="20002"/>
                    </a:ext>
                  </a:extLst>
                </a:gridCol>
              </a:tblGrid>
              <a:tr h="966980">
                <a:tc>
                  <a:txBody>
                    <a:bodyPr/>
                    <a:lstStyle/>
                    <a:p>
                      <a:pPr algn="ctr" rtl="1"/>
                      <a:r>
                        <a:rPr lang="ar-SA" sz="2800" dirty="0"/>
                        <a:t>ماذا أعرف</a:t>
                      </a:r>
                    </a:p>
                  </a:txBody>
                  <a:tcPr/>
                </a:tc>
                <a:tc>
                  <a:txBody>
                    <a:bodyPr/>
                    <a:lstStyle/>
                    <a:p>
                      <a:pPr algn="ctr" rtl="1"/>
                      <a:r>
                        <a:rPr lang="ar-SA" sz="2800" dirty="0"/>
                        <a:t>ماذا أريد أن أعرف </a:t>
                      </a:r>
                    </a:p>
                  </a:txBody>
                  <a:tcPr/>
                </a:tc>
                <a:tc>
                  <a:txBody>
                    <a:bodyPr/>
                    <a:lstStyle/>
                    <a:p>
                      <a:pPr rtl="1"/>
                      <a:r>
                        <a:rPr lang="ar-SA" sz="3200" dirty="0"/>
                        <a:t> </a:t>
                      </a:r>
                    </a:p>
                    <a:p>
                      <a:pPr rtl="1"/>
                      <a:r>
                        <a:rPr lang="ar-SA" sz="3200" dirty="0"/>
                        <a:t> ماذا تعلمت </a:t>
                      </a:r>
                    </a:p>
                  </a:txBody>
                  <a:tcPr/>
                </a:tc>
                <a:extLst>
                  <a:ext uri="{0D108BD9-81ED-4DB2-BD59-A6C34878D82A}">
                    <a16:rowId xmlns:a16="http://schemas.microsoft.com/office/drawing/2014/main" val="10000"/>
                  </a:ext>
                </a:extLst>
              </a:tr>
              <a:tr h="2319168">
                <a:tc>
                  <a:txBody>
                    <a:bodyPr/>
                    <a:lstStyle/>
                    <a:p>
                      <a:pPr rtl="1"/>
                      <a:endParaRPr lang="ar-SA" dirty="0"/>
                    </a:p>
                  </a:txBody>
                  <a:tcPr/>
                </a:tc>
                <a:tc>
                  <a:txBody>
                    <a:bodyPr/>
                    <a:lstStyle/>
                    <a:p>
                      <a:pPr rtl="1"/>
                      <a:endParaRPr lang="ar-SA" dirty="0"/>
                    </a:p>
                  </a:txBody>
                  <a:tcPr/>
                </a:tc>
                <a:tc>
                  <a:txBody>
                    <a:bodyPr/>
                    <a:lstStyle/>
                    <a:p>
                      <a:pPr rtl="1"/>
                      <a:endParaRPr lang="ar-SA" dirty="0"/>
                    </a:p>
                  </a:txBody>
                  <a:tcPr/>
                </a:tc>
                <a:extLst>
                  <a:ext uri="{0D108BD9-81ED-4DB2-BD59-A6C34878D82A}">
                    <a16:rowId xmlns:a16="http://schemas.microsoft.com/office/drawing/2014/main" val="10001"/>
                  </a:ext>
                </a:extLst>
              </a:tr>
            </a:tbl>
          </a:graphicData>
        </a:graphic>
      </p:graphicFrame>
      <p:sp>
        <p:nvSpPr>
          <p:cNvPr id="7" name="مستطيل مستدير الزوايا 6"/>
          <p:cNvSpPr/>
          <p:nvPr/>
        </p:nvSpPr>
        <p:spPr>
          <a:xfrm>
            <a:off x="2532771" y="662794"/>
            <a:ext cx="2285984" cy="857256"/>
          </a:xfrm>
          <a:prstGeom prst="roundRect">
            <a:avLst/>
          </a:prstGeom>
        </p:spPr>
        <p:style>
          <a:lnRef idx="1">
            <a:schemeClr val="accent2"/>
          </a:lnRef>
          <a:fillRef idx="2">
            <a:schemeClr val="accent2"/>
          </a:fillRef>
          <a:effectRef idx="1">
            <a:schemeClr val="accent2"/>
          </a:effectRef>
          <a:fontRef idx="minor">
            <a:schemeClr val="dk1"/>
          </a:fontRef>
        </p:style>
        <p:txBody>
          <a:bodyPr rtlCol="1" anchor="ctr"/>
          <a:lstStyle/>
          <a:p>
            <a:pPr>
              <a:spcBef>
                <a:spcPct val="20000"/>
              </a:spcBef>
              <a:defRPr/>
            </a:pPr>
            <a:endParaRPr lang="ar-SA" sz="2000" b="1" dirty="0">
              <a:solidFill>
                <a:prstClr val="black"/>
              </a:solidFill>
            </a:endParaRPr>
          </a:p>
          <a:p>
            <a:pPr>
              <a:spcBef>
                <a:spcPct val="20000"/>
              </a:spcBef>
              <a:defRPr/>
            </a:pPr>
            <a:r>
              <a:rPr lang="ar-SA" sz="2000" b="1" dirty="0" err="1">
                <a:solidFill>
                  <a:prstClr val="black"/>
                </a:solidFill>
              </a:rPr>
              <a:t>استراتيجية</a:t>
            </a:r>
            <a:r>
              <a:rPr lang="ar-SA" sz="2000" b="1" dirty="0">
                <a:solidFill>
                  <a:prstClr val="black"/>
                </a:solidFill>
              </a:rPr>
              <a:t>: جدول التعلم</a:t>
            </a:r>
          </a:p>
          <a:p>
            <a:pPr>
              <a:spcBef>
                <a:spcPct val="20000"/>
              </a:spcBef>
              <a:defRPr/>
            </a:pPr>
            <a:r>
              <a:rPr lang="ar-SA" sz="2000" b="1" dirty="0">
                <a:solidFill>
                  <a:prstClr val="black"/>
                </a:solidFill>
              </a:rPr>
              <a:t> </a:t>
            </a:r>
          </a:p>
        </p:txBody>
      </p:sp>
      <p:sp>
        <p:nvSpPr>
          <p:cNvPr id="12" name="مستطيل 11"/>
          <p:cNvSpPr/>
          <p:nvPr/>
        </p:nvSpPr>
        <p:spPr>
          <a:xfrm>
            <a:off x="7948247" y="1520050"/>
            <a:ext cx="2651491" cy="646331"/>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rtl="0">
              <a:spcBef>
                <a:spcPct val="0"/>
              </a:spcBef>
            </a:pPr>
            <a:r>
              <a:rPr lang="ar-SA" sz="3600" b="1" dirty="0">
                <a:solidFill>
                  <a:srgbClr val="00B050"/>
                </a:solidFill>
              </a:rPr>
              <a:t>الذبح</a:t>
            </a:r>
            <a:endParaRPr lang="en-US" sz="3600" b="1" dirty="0">
              <a:solidFill>
                <a:srgbClr val="00B050"/>
              </a:solidFill>
            </a:endParaRPr>
          </a:p>
        </p:txBody>
      </p:sp>
    </p:spTree>
    <p:extLst>
      <p:ext uri="{BB962C8B-B14F-4D97-AF65-F5344CB8AC3E}">
        <p14:creationId xmlns:p14="http://schemas.microsoft.com/office/powerpoint/2010/main" val="383523545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1487</Words>
  <Application>Microsoft Office PowerPoint</Application>
  <PresentationFormat>شاشة عريضة</PresentationFormat>
  <Paragraphs>238</Paragraphs>
  <Slides>23</Slides>
  <Notes>4</Notes>
  <HiddenSlides>0</HiddenSlides>
  <MMClips>0</MMClips>
  <ScaleCrop>false</ScaleCrop>
  <HeadingPairs>
    <vt:vector size="6" baseType="variant">
      <vt:variant>
        <vt:lpstr>الخطوط المستخدمة</vt:lpstr>
      </vt:variant>
      <vt:variant>
        <vt:i4>6</vt:i4>
      </vt:variant>
      <vt:variant>
        <vt:lpstr>نسق</vt:lpstr>
      </vt:variant>
      <vt:variant>
        <vt:i4>2</vt:i4>
      </vt:variant>
      <vt:variant>
        <vt:lpstr>عناوين الشرائح</vt:lpstr>
      </vt:variant>
      <vt:variant>
        <vt:i4>23</vt:i4>
      </vt:variant>
    </vt:vector>
  </HeadingPairs>
  <TitlesOfParts>
    <vt:vector size="31" baseType="lpstr">
      <vt:lpstr>29LT Zarid Serif Rg</vt:lpstr>
      <vt:lpstr>Arial</vt:lpstr>
      <vt:lpstr>Calibri</vt:lpstr>
      <vt:lpstr>Calibri Light</vt:lpstr>
      <vt:lpstr>Khalid Art bold</vt:lpstr>
      <vt:lpstr>Times New Roman</vt:lpstr>
      <vt:lpstr>نسق Office</vt:lpstr>
      <vt:lpstr>سمة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قناة البيان</dc:creator>
  <cp:keywords>قناة البيان للعروض والعلوم الشرعية</cp:keywords>
  <cp:lastModifiedBy>l q</cp:lastModifiedBy>
  <cp:revision>50</cp:revision>
  <dcterms:created xsi:type="dcterms:W3CDTF">2018-10-06T19:54:15Z</dcterms:created>
  <dcterms:modified xsi:type="dcterms:W3CDTF">2022-12-18T14:50:58Z</dcterms:modified>
</cp:coreProperties>
</file>