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3" r:id="rId2"/>
    <p:sldMasterId id="2147483695" r:id="rId3"/>
    <p:sldMasterId id="2147483719" r:id="rId4"/>
    <p:sldMasterId id="2147483743" r:id="rId5"/>
    <p:sldMasterId id="2147483767" r:id="rId6"/>
  </p:sldMasterIdLst>
  <p:notesMasterIdLst>
    <p:notesMasterId r:id="rId29"/>
  </p:notesMasterIdLst>
  <p:sldIdLst>
    <p:sldId id="1079" r:id="rId7"/>
    <p:sldId id="2650" r:id="rId8"/>
    <p:sldId id="2648" r:id="rId9"/>
    <p:sldId id="2649" r:id="rId10"/>
    <p:sldId id="300" r:id="rId11"/>
    <p:sldId id="288" r:id="rId12"/>
    <p:sldId id="289" r:id="rId13"/>
    <p:sldId id="299" r:id="rId14"/>
    <p:sldId id="290" r:id="rId15"/>
    <p:sldId id="298" r:id="rId16"/>
    <p:sldId id="2503" r:id="rId17"/>
    <p:sldId id="2504" r:id="rId18"/>
    <p:sldId id="291" r:id="rId19"/>
    <p:sldId id="292" r:id="rId20"/>
    <p:sldId id="2508" r:id="rId21"/>
    <p:sldId id="1139" r:id="rId22"/>
    <p:sldId id="293" r:id="rId23"/>
    <p:sldId id="2505" r:id="rId24"/>
    <p:sldId id="2506" r:id="rId25"/>
    <p:sldId id="2499" r:id="rId26"/>
    <p:sldId id="2651" r:id="rId27"/>
    <p:sldId id="2662" r:id="rId28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EC8B"/>
    <a:srgbClr val="CCFF99"/>
    <a:srgbClr val="FF9999"/>
    <a:srgbClr val="EEF25C"/>
    <a:srgbClr val="FFD69F"/>
    <a:srgbClr val="FFCCCC"/>
    <a:srgbClr val="FF9900"/>
    <a:srgbClr val="FF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211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6A05626F-3355-FBF5-02FA-445576CB26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D4B3C5F-930E-835A-DFEA-5011BD0383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11BA0754-99C8-4070-9CDF-F7E6DBEAC789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7F412C2B-1D3D-4E14-BF6D-FCCA91AE2C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18830919-7299-3C03-9665-7EC21D84A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noProof="0"/>
              <a:t>انقر لتحرير أنماط نص الشكل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4FD91DD-53B5-FEFA-3259-7D4E94A04D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E71AEC1-79B6-6C23-98E1-24994DA7C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0CBBC136-6DD8-4067-AC2B-F0776988975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BBC136-6DD8-4067-AC2B-F07769889754}" type="slidenum">
              <a:rPr lang="ar-SA" smtClean="0"/>
              <a:pPr>
                <a:defRPr/>
              </a:pPr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6690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7F861-C473-6A30-EECC-8F2CAB5CD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653CC12-FD5E-5E0D-BA87-3357105A1F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94EEBD2-5597-02CE-33EC-417D0E77F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5A63EB9-8376-31B2-C991-3E7087157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BBC136-6DD8-4067-AC2B-F07769889754}" type="slidenum">
              <a:rPr lang="ar-SA" smtClean="0"/>
              <a:pPr>
                <a:defRPr/>
              </a:pPr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15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عنصر نائب لصورة الشريحة 1">
            <a:extLst>
              <a:ext uri="{FF2B5EF4-FFF2-40B4-BE49-F238E27FC236}">
                <a16:creationId xmlns:a16="http://schemas.microsoft.com/office/drawing/2014/main" id="{4A2D2169-A019-D323-B4F7-5D28736B4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عنصر نائب للملاحظات 2">
            <a:extLst>
              <a:ext uri="{FF2B5EF4-FFF2-40B4-BE49-F238E27FC236}">
                <a16:creationId xmlns:a16="http://schemas.microsoft.com/office/drawing/2014/main" id="{8602A1E5-CC00-8093-E00A-471157739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645124" name="عنصر نائب لرقم الشريحة 3">
            <a:extLst>
              <a:ext uri="{FF2B5EF4-FFF2-40B4-BE49-F238E27FC236}">
                <a16:creationId xmlns:a16="http://schemas.microsoft.com/office/drawing/2014/main" id="{380EA051-FA42-00AB-68A9-AC4B817F4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F7853-6BE7-47CA-9EE8-793A00CDA6EA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F50D5-4ABC-518D-361E-D45EEA1FA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عنصر نائب لصورة الشريحة 1">
            <a:extLst>
              <a:ext uri="{FF2B5EF4-FFF2-40B4-BE49-F238E27FC236}">
                <a16:creationId xmlns:a16="http://schemas.microsoft.com/office/drawing/2014/main" id="{6340A8B6-4077-3288-AC63-B9E5C5B05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عنصر نائب للملاحظات 2">
            <a:extLst>
              <a:ext uri="{FF2B5EF4-FFF2-40B4-BE49-F238E27FC236}">
                <a16:creationId xmlns:a16="http://schemas.microsoft.com/office/drawing/2014/main" id="{F00B89B7-72C4-9FF3-CE65-061A220B6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645124" name="عنصر نائب لرقم الشريحة 3">
            <a:extLst>
              <a:ext uri="{FF2B5EF4-FFF2-40B4-BE49-F238E27FC236}">
                <a16:creationId xmlns:a16="http://schemas.microsoft.com/office/drawing/2014/main" id="{A118BA5F-87B3-4568-A920-04251D10F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F7853-6BE7-47CA-9EE8-793A00CDA6EA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3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11DA1-3304-37D5-CF4C-4543367E9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عنصر نائب لصورة الشريحة 1">
            <a:extLst>
              <a:ext uri="{FF2B5EF4-FFF2-40B4-BE49-F238E27FC236}">
                <a16:creationId xmlns:a16="http://schemas.microsoft.com/office/drawing/2014/main" id="{C685DE1F-0BD5-A8E3-F33C-ADE1221F62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عنصر نائب للملاحظات 2">
            <a:extLst>
              <a:ext uri="{FF2B5EF4-FFF2-40B4-BE49-F238E27FC236}">
                <a16:creationId xmlns:a16="http://schemas.microsoft.com/office/drawing/2014/main" id="{D0DA4D0E-C952-9483-1876-72FFF9B16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645124" name="عنصر نائب لرقم الشريحة 3">
            <a:extLst>
              <a:ext uri="{FF2B5EF4-FFF2-40B4-BE49-F238E27FC236}">
                <a16:creationId xmlns:a16="http://schemas.microsoft.com/office/drawing/2014/main" id="{A6790D95-4610-E0D3-DA48-C7C4A4C8B9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F7853-6BE7-47CA-9EE8-793A00CDA6EA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9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55879C-E89D-808C-66B0-9D5B48C63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3EFF86-4403-7F68-9A7A-C6B5885F7E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98DA6A-BB2B-01E1-E842-EF8DF335A7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35D24-020A-423D-AE3F-3CD7EA88776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7919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FEE30C-C19A-A896-1F89-CE70EB0B17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E700D0-8D72-C690-E030-CECB8052C8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8C0A1E-3C54-650C-9D27-C99D5F19DF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3B909-8407-45DB-AA26-516FF2192C4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7041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0CA00F-03A4-6985-7DC3-74A154A35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ABE55-A10E-A3BD-EDF1-007AC37D3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74C4F6-AA78-954C-A003-D7BDBBCE1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BE1E6-42BF-4590-991F-093C3D18310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012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1A6B3D-B6A0-7E4B-8A7C-17881248F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136536-6C21-43C6-3EDF-709E7E1CC3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DB1A28-4A24-19EC-42D6-5E4D4E590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BA50B-3C07-4BAF-976C-BACF6D79B8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23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B62490-B25C-681D-05E7-BE2548EFD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5330E0-3BE9-1086-518D-F8DDF041C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772982-C6B5-48BE-5632-EC81B7E8B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9D839-D262-4B94-8254-C21411D2C6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26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CC0B21-2AF4-F1BF-625D-4B0CAC1A3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8F6828-E8C2-D45F-2A1B-4F1BC030F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2F65A5-1BA6-C200-A3C7-DA213B581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F5DD7-DB7A-4773-9EF5-BF09CB7A703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70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6CDBE-412E-5C1A-264E-D0672A9627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E9C28-E02B-55BE-22CC-3294AEE6A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EC8A4-CE1C-977E-5907-FBCECDCFB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E92CC-5B28-4D99-A0C8-6ECDF0DAF0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71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DB9DFA-704B-CF9C-BAE9-55CD4E034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EDB108-46AB-D271-C4C8-7573B116D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38921F6-CAE0-2CCD-D96E-1743D7512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C455-88D4-455B-AE68-A0384B5868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9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779EA3-0E81-4AA3-EAD2-753F11431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B9C939-8D07-FB20-4BEB-DE6867F50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E4C58C-2317-5F4F-39F3-0CE420757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1575F-BD44-49A0-A515-95741146BC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62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F82B8F-17E0-7754-C5A8-6FD0D85CE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4E6DC3-FAA9-836B-B0F1-AD428D37E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21226E-7EEA-9CFC-E87C-B9FEE2C4A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72E20-0D03-405A-AF69-6A651F18FE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40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D9795-8632-ED00-2681-4ADEFF261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8D49E-8D08-E31E-E6C0-5CDBE209E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B18ED-99A7-43C0-CBF4-CD40A606A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90FD-F9C7-4C6B-B367-CC04E4B684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3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15CD6-A93D-7FD6-EEEA-037752A16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5F1FD1-E20C-9E72-842E-79A6002102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774E32-5F46-1B35-6C1D-7C609AED1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2F066-083B-4434-9AF1-85D60C2D111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82508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3FB8C-3ED4-A117-9793-D70C853B3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2F718-2D4D-D870-C50B-B041BD027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DD6F16-E362-F46C-CBBE-F9D833D30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0E796-BE78-4BEC-8C5B-30DF8E13D0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39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4EC982-6C49-2AFD-A1E4-E3CF00138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367862-9FA0-E7C0-5FF4-15AB2103D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E2FDAD-2B3C-A764-63DC-447E94537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C599-DC20-478D-9329-2FF7E26C38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23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951C53-0E0B-558F-A758-E92702C7C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79727F-AE4A-1E7E-B85B-5BBEC8FCD0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DD8435-0BEC-887C-DF06-32CC12E64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2DB7A-C270-4D10-8C60-370E2C43D33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02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C336C-D6CD-4613-A835-38DD76B0A70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36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FA4AC-B955-4566-95E5-85B3F8A5DB8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29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1A220-EFC9-4303-B254-0A66F765A18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68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AE634-2C77-4440-821E-793B1D81033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98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30C5A-E8EA-46BA-B428-B9493F18C8B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95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E7DF-BCB0-4868-BEEE-7A231D383F2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67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DDEF1-BDEE-4A4E-8AFA-FBC0B094FD8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F854CD-88D9-C47B-7FA5-F69EEA0FE5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BB6DCF-B066-3793-FFCA-107BF1DB9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E9A892-279E-11B6-58ED-770A679097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B2E2-030E-4FFE-BF8D-61B15718C0B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485834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C3E7B-3E74-49B9-B94C-8132B166127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88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C418-D163-477E-A861-1B9C8C4CDCB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69F91-1C2F-4BD4-8CB5-2A5D322FE0E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40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A2EB0-D719-47A4-8347-E82C6C1A588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47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EC464-5EA7-4844-8C79-EC787059BC47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25531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1CA00-5DDC-47E0-9222-8E69B4E2F3FC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40867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118D9-F87D-4535-ABBA-E7E6D7254D20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11919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3AAE4-81E7-42CA-8D27-01F1D43F1B85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97601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76D88-0AC0-4406-9D07-E1B7AC15608D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57840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10C6E-BB75-4F96-BDAC-5A42AC2C65A7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1685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D5CBE4-E282-C6D8-9DE5-D88BD9EB9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59D91-EE14-791E-5DB5-44769076F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5525D-5A7A-5D88-0CFB-900222804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325D-F3BA-474F-8548-70FA01E318D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33968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E11E-081B-4AD6-861D-D2FA95F4B28E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57421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DA606-6A73-4BD7-A61D-6C7DA33A2601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02666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D6A95-5A51-4FBD-A369-051DF69DA60B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31118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9B266-60D0-4022-A19F-DA3B21097E30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675087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EF549-FE5B-4379-918F-A83CB3B23EC6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869784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760"/>
            </a:lvl1pPr>
            <a:lvl2pPr marL="144661" indent="0" algn="ctr">
              <a:buNone/>
              <a:defRPr sz="633"/>
            </a:lvl2pPr>
            <a:lvl3pPr marL="289322" indent="0" algn="ctr">
              <a:buNone/>
              <a:defRPr sz="570"/>
            </a:lvl3pPr>
            <a:lvl4pPr marL="433983" indent="0" algn="ctr">
              <a:buNone/>
              <a:defRPr sz="506"/>
            </a:lvl4pPr>
            <a:lvl5pPr marL="578644" indent="0" algn="ctr">
              <a:buNone/>
              <a:defRPr sz="506"/>
            </a:lvl5pPr>
            <a:lvl6pPr marL="723305" indent="0" algn="ctr">
              <a:buNone/>
              <a:defRPr sz="506"/>
            </a:lvl6pPr>
            <a:lvl7pPr marL="867966" indent="0" algn="ctr">
              <a:buNone/>
              <a:defRPr sz="506"/>
            </a:lvl7pPr>
            <a:lvl8pPr marL="1012627" indent="0" algn="ctr">
              <a:buNone/>
              <a:defRPr sz="506"/>
            </a:lvl8pPr>
            <a:lvl9pPr marL="1157288" indent="0" algn="ctr">
              <a:buNone/>
              <a:defRPr sz="506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275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9495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7705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0324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104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BDD761-B27E-83E8-99A8-64E956D10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E290BC-04BF-BFFB-DB1C-D959DE569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AADE27-D697-5B79-2D57-E7947A24F5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C6C6A-4662-4913-BDA3-68261DE7DBE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83047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5890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8929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65912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3904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5652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23904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1424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570"/>
            </a:lvl1pPr>
            <a:lvl2pPr marL="108496" indent="0" algn="ctr">
              <a:buNone/>
              <a:defRPr sz="475"/>
            </a:lvl2pPr>
            <a:lvl3pPr marL="216992" indent="0" algn="ctr">
              <a:buNone/>
              <a:defRPr sz="428"/>
            </a:lvl3pPr>
            <a:lvl4pPr marL="325487" indent="0" algn="ctr">
              <a:buNone/>
              <a:defRPr sz="380"/>
            </a:lvl4pPr>
            <a:lvl5pPr marL="433983" indent="0" algn="ctr">
              <a:buNone/>
              <a:defRPr sz="380"/>
            </a:lvl5pPr>
            <a:lvl6pPr marL="542479" indent="0" algn="ctr">
              <a:buNone/>
              <a:defRPr sz="380"/>
            </a:lvl6pPr>
            <a:lvl7pPr marL="650975" indent="0" algn="ctr">
              <a:buNone/>
              <a:defRPr sz="380"/>
            </a:lvl7pPr>
            <a:lvl8pPr marL="759470" indent="0" algn="ctr">
              <a:buNone/>
              <a:defRPr sz="380"/>
            </a:lvl8pPr>
            <a:lvl9pPr marL="867966" indent="0" algn="ctr">
              <a:buNone/>
              <a:defRPr sz="38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6142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7221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1424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1pPr>
            <a:lvl2pPr marL="108496" indent="0">
              <a:buNone/>
              <a:defRPr sz="475">
                <a:solidFill>
                  <a:schemeClr val="tx1">
                    <a:tint val="75000"/>
                  </a:schemeClr>
                </a:solidFill>
              </a:defRPr>
            </a:lvl2pPr>
            <a:lvl3pPr marL="216992" indent="0">
              <a:buNone/>
              <a:defRPr sz="428">
                <a:solidFill>
                  <a:schemeClr val="tx1">
                    <a:tint val="75000"/>
                  </a:schemeClr>
                </a:solidFill>
              </a:defRPr>
            </a:lvl3pPr>
            <a:lvl4pPr marL="325487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4pPr>
            <a:lvl5pPr marL="433983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5pPr>
            <a:lvl6pPr marL="542479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6pPr>
            <a:lvl7pPr marL="650975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7pPr>
            <a:lvl8pPr marL="759470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8pPr>
            <a:lvl9pPr marL="867966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96810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58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35A50-80BA-706F-CCF1-3B6090D18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B39864-2DE6-D3F1-8DE7-758AEF6C8C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C5C24A-28B7-9BB2-6DA5-F428A77A24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77DE-9F9C-4AA9-AAE8-9CF32D5F4E8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157805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570" b="1"/>
            </a:lvl1pPr>
            <a:lvl2pPr marL="108496" indent="0">
              <a:buNone/>
              <a:defRPr sz="475" b="1"/>
            </a:lvl2pPr>
            <a:lvl3pPr marL="216992" indent="0">
              <a:buNone/>
              <a:defRPr sz="428" b="1"/>
            </a:lvl3pPr>
            <a:lvl4pPr marL="325487" indent="0">
              <a:buNone/>
              <a:defRPr sz="380" b="1"/>
            </a:lvl4pPr>
            <a:lvl5pPr marL="433983" indent="0">
              <a:buNone/>
              <a:defRPr sz="380" b="1"/>
            </a:lvl5pPr>
            <a:lvl6pPr marL="542479" indent="0">
              <a:buNone/>
              <a:defRPr sz="380" b="1"/>
            </a:lvl6pPr>
            <a:lvl7pPr marL="650975" indent="0">
              <a:buNone/>
              <a:defRPr sz="380" b="1"/>
            </a:lvl7pPr>
            <a:lvl8pPr marL="759470" indent="0">
              <a:buNone/>
              <a:defRPr sz="380" b="1"/>
            </a:lvl8pPr>
            <a:lvl9pPr marL="867966" indent="0">
              <a:buNone/>
              <a:defRPr sz="38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570" b="1"/>
            </a:lvl1pPr>
            <a:lvl2pPr marL="108496" indent="0">
              <a:buNone/>
              <a:defRPr sz="475" b="1"/>
            </a:lvl2pPr>
            <a:lvl3pPr marL="216992" indent="0">
              <a:buNone/>
              <a:defRPr sz="428" b="1"/>
            </a:lvl3pPr>
            <a:lvl4pPr marL="325487" indent="0">
              <a:buNone/>
              <a:defRPr sz="380" b="1"/>
            </a:lvl4pPr>
            <a:lvl5pPr marL="433983" indent="0">
              <a:buNone/>
              <a:defRPr sz="380" b="1"/>
            </a:lvl5pPr>
            <a:lvl6pPr marL="542479" indent="0">
              <a:buNone/>
              <a:defRPr sz="380" b="1"/>
            </a:lvl6pPr>
            <a:lvl7pPr marL="650975" indent="0">
              <a:buNone/>
              <a:defRPr sz="380" b="1"/>
            </a:lvl7pPr>
            <a:lvl8pPr marL="759470" indent="0">
              <a:buNone/>
              <a:defRPr sz="380" b="1"/>
            </a:lvl8pPr>
            <a:lvl9pPr marL="867966" indent="0">
              <a:buNone/>
              <a:defRPr sz="38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28310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25320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42782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76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760"/>
            </a:lvl1pPr>
            <a:lvl2pPr>
              <a:defRPr sz="665"/>
            </a:lvl2pPr>
            <a:lvl3pPr>
              <a:defRPr sz="570"/>
            </a:lvl3pPr>
            <a:lvl4pPr>
              <a:defRPr sz="475"/>
            </a:lvl4pPr>
            <a:lvl5pPr>
              <a:defRPr sz="475"/>
            </a:lvl5pPr>
            <a:lvl6pPr>
              <a:defRPr sz="475"/>
            </a:lvl6pPr>
            <a:lvl7pPr>
              <a:defRPr sz="475"/>
            </a:lvl7pPr>
            <a:lvl8pPr>
              <a:defRPr sz="475"/>
            </a:lvl8pPr>
            <a:lvl9pPr>
              <a:defRPr sz="4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380"/>
            </a:lvl1pPr>
            <a:lvl2pPr marL="108496" indent="0">
              <a:buNone/>
              <a:defRPr sz="332"/>
            </a:lvl2pPr>
            <a:lvl3pPr marL="216992" indent="0">
              <a:buNone/>
              <a:defRPr sz="285"/>
            </a:lvl3pPr>
            <a:lvl4pPr marL="325487" indent="0">
              <a:buNone/>
              <a:defRPr sz="237"/>
            </a:lvl4pPr>
            <a:lvl5pPr marL="433983" indent="0">
              <a:buNone/>
              <a:defRPr sz="237"/>
            </a:lvl5pPr>
            <a:lvl6pPr marL="542479" indent="0">
              <a:buNone/>
              <a:defRPr sz="237"/>
            </a:lvl6pPr>
            <a:lvl7pPr marL="650975" indent="0">
              <a:buNone/>
              <a:defRPr sz="237"/>
            </a:lvl7pPr>
            <a:lvl8pPr marL="759470" indent="0">
              <a:buNone/>
              <a:defRPr sz="237"/>
            </a:lvl8pPr>
            <a:lvl9pPr marL="867966" indent="0">
              <a:buNone/>
              <a:defRPr sz="23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59344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76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760"/>
            </a:lvl1pPr>
            <a:lvl2pPr marL="108496" indent="0">
              <a:buNone/>
              <a:defRPr sz="665"/>
            </a:lvl2pPr>
            <a:lvl3pPr marL="216992" indent="0">
              <a:buNone/>
              <a:defRPr sz="570"/>
            </a:lvl3pPr>
            <a:lvl4pPr marL="325487" indent="0">
              <a:buNone/>
              <a:defRPr sz="475"/>
            </a:lvl4pPr>
            <a:lvl5pPr marL="433983" indent="0">
              <a:buNone/>
              <a:defRPr sz="475"/>
            </a:lvl5pPr>
            <a:lvl6pPr marL="542479" indent="0">
              <a:buNone/>
              <a:defRPr sz="475"/>
            </a:lvl6pPr>
            <a:lvl7pPr marL="650975" indent="0">
              <a:buNone/>
              <a:defRPr sz="475"/>
            </a:lvl7pPr>
            <a:lvl8pPr marL="759470" indent="0">
              <a:buNone/>
              <a:defRPr sz="475"/>
            </a:lvl8pPr>
            <a:lvl9pPr marL="867966" indent="0">
              <a:buNone/>
              <a:defRPr sz="475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380"/>
            </a:lvl1pPr>
            <a:lvl2pPr marL="108496" indent="0">
              <a:buNone/>
              <a:defRPr sz="332"/>
            </a:lvl2pPr>
            <a:lvl3pPr marL="216992" indent="0">
              <a:buNone/>
              <a:defRPr sz="285"/>
            </a:lvl3pPr>
            <a:lvl4pPr marL="325487" indent="0">
              <a:buNone/>
              <a:defRPr sz="237"/>
            </a:lvl4pPr>
            <a:lvl5pPr marL="433983" indent="0">
              <a:buNone/>
              <a:defRPr sz="237"/>
            </a:lvl5pPr>
            <a:lvl6pPr marL="542479" indent="0">
              <a:buNone/>
              <a:defRPr sz="237"/>
            </a:lvl6pPr>
            <a:lvl7pPr marL="650975" indent="0">
              <a:buNone/>
              <a:defRPr sz="237"/>
            </a:lvl7pPr>
            <a:lvl8pPr marL="759470" indent="0">
              <a:buNone/>
              <a:defRPr sz="237"/>
            </a:lvl8pPr>
            <a:lvl9pPr marL="867966" indent="0">
              <a:buNone/>
              <a:defRPr sz="23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0429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20493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774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41F876F-CB37-E726-D04C-5FF52E3839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E82350-1697-3D76-3433-C8213C6FC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81C6C2-70F6-BA7C-FE2A-51266D232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647D-9A0F-4CBB-8A4B-0BFFB46EC89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3609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17254-B4AD-BB6E-E321-B39A19CDA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5C733-74D9-423B-E257-E72D085645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EB8D3E-CD3E-97F4-0213-560B8708F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B253-5317-45EF-9CA9-2AF87C41463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6097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867343-7835-8CBC-458B-9EBDD4FBCC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5DC6C5-688A-78B8-EA7B-6BC1EFCE6F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32FAA-8846-E489-213A-B36650F515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C758B-3FC3-472B-9CFE-9B00534B1E6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6628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4823D5-DF37-F0BB-7569-97F221D5C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0AE96A-838C-08C8-32DA-4789DD956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926FDC-F31E-F410-4E13-A2BBEF678B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5375D4-050E-3CC4-6F47-2F6BAA40F2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1A6151-1873-97FA-D119-41C1884A71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smtClean="0"/>
            </a:lvl1pPr>
          </a:lstStyle>
          <a:p>
            <a:pPr>
              <a:defRPr/>
            </a:pPr>
            <a:fld id="{FD4EBBCC-3943-4B11-87F5-A3894727DCE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53586B7-3FC0-1024-29B0-6534B1097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BEE0C6E-A1DD-A4A7-CDF5-02C195588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CF4CD4-F947-88B2-088C-36140CB6FF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8AEBD2-DA3D-3C0A-DE48-1CD8ECEFE2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5A0AB1-6AF1-3067-6418-7BA47069DC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/>
            </a:lvl1pPr>
          </a:lstStyle>
          <a:p>
            <a:pPr>
              <a:defRPr/>
            </a:pPr>
            <a:fld id="{DA0361CE-3F06-42EC-A30F-82CB5D0764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4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57175" indent="-257175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rtl="1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r" rtl="1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r" rtl="1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r" rtl="1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/>
            </a:lvl1pPr>
          </a:lstStyle>
          <a:p>
            <a:fld id="{49803B53-53BF-47A6-B8AC-E923610F3B1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7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57175" indent="-257175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rtl="1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r" rtl="1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r" rtl="1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9002F0-138D-4E2C-82E7-C6F968B21F6F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233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652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192881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385763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578644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771525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72331" indent="-72331" algn="r" defTabSz="289322" rtl="1" eaLnBrk="0" fontAlgn="base" hangingPunct="0">
        <a:lnSpc>
          <a:spcPct val="90000"/>
        </a:lnSpc>
        <a:spcBef>
          <a:spcPts val="316"/>
        </a:spcBef>
        <a:spcAft>
          <a:spcPct val="0"/>
        </a:spcAft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1pPr>
      <a:lvl2pPr marL="216992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771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r" defTabSz="21699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44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21699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21699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21699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21699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144661" algn="r" defTabSz="216992" rtl="1" fontAlgn="base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289322" algn="r" defTabSz="216992" rtl="1" fontAlgn="base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433983" algn="r" defTabSz="216992" rtl="1" fontAlgn="base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578644" algn="r" defTabSz="216992" rtl="1" fontAlgn="base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54248" indent="-54248" algn="r" defTabSz="216992" rtl="1" eaLnBrk="0" fontAlgn="base" hangingPunct="0">
        <a:lnSpc>
          <a:spcPct val="90000"/>
        </a:lnSpc>
        <a:spcBef>
          <a:spcPts val="237"/>
        </a:spcBef>
        <a:spcAft>
          <a:spcPct val="0"/>
        </a:spcAft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1pPr>
      <a:lvl2pPr marL="162744" indent="-54248" algn="r" defTabSz="216992" rtl="1" eaLnBrk="0" fontAlgn="base" hangingPunct="0">
        <a:lnSpc>
          <a:spcPct val="90000"/>
        </a:lnSpc>
        <a:spcBef>
          <a:spcPts val="119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71240" indent="-54248" algn="r" defTabSz="216992" rtl="1" eaLnBrk="0" fontAlgn="base" hangingPunct="0">
        <a:lnSpc>
          <a:spcPct val="90000"/>
        </a:lnSpc>
        <a:spcBef>
          <a:spcPts val="119"/>
        </a:spcBef>
        <a:spcAft>
          <a:spcPct val="0"/>
        </a:spcAft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3pPr>
      <a:lvl4pPr marL="379736" indent="-54248" algn="r" defTabSz="216992" rtl="1" eaLnBrk="0" fontAlgn="base" hangingPunct="0">
        <a:lnSpc>
          <a:spcPct val="90000"/>
        </a:lnSpc>
        <a:spcBef>
          <a:spcPts val="119"/>
        </a:spcBef>
        <a:spcAft>
          <a:spcPct val="0"/>
        </a:spcAft>
        <a:buFont typeface="Arial" panose="020B0604020202020204" pitchFamily="34" charset="0"/>
        <a:buChar char="•"/>
        <a:defRPr sz="411" kern="1200">
          <a:solidFill>
            <a:schemeClr val="tx1"/>
          </a:solidFill>
          <a:latin typeface="+mn-lt"/>
          <a:ea typeface="+mn-ea"/>
          <a:cs typeface="+mn-cs"/>
        </a:defRPr>
      </a:lvl4pPr>
      <a:lvl5pPr marL="488231" indent="-54248" algn="r" defTabSz="216992" rtl="1" eaLnBrk="0" fontAlgn="base" hangingPunct="0">
        <a:lnSpc>
          <a:spcPct val="90000"/>
        </a:lnSpc>
        <a:spcBef>
          <a:spcPts val="119"/>
        </a:spcBef>
        <a:spcAft>
          <a:spcPct val="0"/>
        </a:spcAft>
        <a:buFont typeface="Arial" panose="020B0604020202020204" pitchFamily="34" charset="0"/>
        <a:buChar char="•"/>
        <a:defRPr sz="411" kern="1200">
          <a:solidFill>
            <a:schemeClr val="tx1"/>
          </a:solidFill>
          <a:latin typeface="+mn-lt"/>
          <a:ea typeface="+mn-ea"/>
          <a:cs typeface="+mn-cs"/>
        </a:defRPr>
      </a:lvl5pPr>
      <a:lvl6pPr marL="596726" indent="-54248" algn="r" defTabSz="216992" rtl="1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r" defTabSz="216992" rtl="1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r" defTabSz="216992" rtl="1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r" defTabSz="216992" rtl="1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C\Documents\فاصل تاكد1.png">
            <a:extLst>
              <a:ext uri="{FF2B5EF4-FFF2-40B4-BE49-F238E27FC236}">
                <a16:creationId xmlns:a16="http://schemas.microsoft.com/office/drawing/2014/main" id="{FBDF7327-EE61-5E70-CA54-C6CDD9AEE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0668"/>
            <a:ext cx="8460940" cy="58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A86225-B1A1-65B2-51AC-FFFD75CD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2924944"/>
            <a:ext cx="7100546" cy="79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64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394C776-E5D1-93B7-82D5-E02DBE6A4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39" y="1598613"/>
            <a:ext cx="3292224" cy="2190750"/>
          </a:xfrm>
          <a:prstGeom prst="rect">
            <a:avLst/>
          </a:prstGeom>
        </p:spPr>
      </p:pic>
      <p:sp>
        <p:nvSpPr>
          <p:cNvPr id="36873" name="Text Box 9">
            <a:extLst>
              <a:ext uri="{FF2B5EF4-FFF2-40B4-BE49-F238E27FC236}">
                <a16:creationId xmlns:a16="http://schemas.microsoft.com/office/drawing/2014/main" id="{67577218-561E-FF30-DBFB-5333E0BFC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5327650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مساحة الشكل =</a:t>
            </a:r>
            <a:endParaRPr lang="en-US" altLang="ar-SA" sz="2000" b="1"/>
          </a:p>
        </p:txBody>
      </p:sp>
      <p:sp>
        <p:nvSpPr>
          <p:cNvPr id="36874" name="Text Box 10">
            <a:extLst>
              <a:ext uri="{FF2B5EF4-FFF2-40B4-BE49-F238E27FC236}">
                <a16:creationId xmlns:a16="http://schemas.microsoft.com/office/drawing/2014/main" id="{44138C8D-0A92-4EEA-966F-A9C75C882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362575"/>
            <a:ext cx="1979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200</a:t>
            </a:r>
            <a:r>
              <a:rPr lang="ar-SA" altLang="ar-SA" sz="2000" b="1"/>
              <a:t> + </a:t>
            </a:r>
            <a:r>
              <a:rPr lang="ar-SA" altLang="ar-SA" sz="2000" b="1">
                <a:solidFill>
                  <a:srgbClr val="006600"/>
                </a:solidFill>
              </a:rPr>
              <a:t>60</a:t>
            </a:r>
            <a:r>
              <a:rPr lang="ar-SA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703723CF-F38E-A25C-50F4-F25A922EC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278" y="5351388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highlight>
                  <a:srgbClr val="FFFF00"/>
                </a:highlight>
              </a:rPr>
              <a:t>260 سم2</a:t>
            </a:r>
            <a:endParaRPr lang="en-US" altLang="ar-SA" sz="2000" b="1">
              <a:highlight>
                <a:srgbClr val="FFFF00"/>
              </a:highlight>
            </a:endParaRPr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78F9195F-3717-527F-13D2-3FA3BE9B4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1" y="2289969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نقسم الشكل إلى مثلث ونصف دائرة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6901" name="Text Box 37">
            <a:extLst>
              <a:ext uri="{FF2B5EF4-FFF2-40B4-BE49-F238E27FC236}">
                <a16:creationId xmlns:a16="http://schemas.microsoft.com/office/drawing/2014/main" id="{5437EDD3-255C-1CB1-71A8-5A4B5DDFD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846" y="3414552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</a:t>
            </a:r>
            <a:r>
              <a:rPr lang="ar-SA" altLang="ar-SA" sz="2000" b="1">
                <a:solidFill>
                  <a:srgbClr val="006600"/>
                </a:solidFill>
              </a:rPr>
              <a:t>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6902" name="Text Box 38">
            <a:extLst>
              <a:ext uri="{FF2B5EF4-FFF2-40B4-BE49-F238E27FC236}">
                <a16:creationId xmlns:a16="http://schemas.microsoft.com/office/drawing/2014/main" id="{A669EA4A-073D-5FED-BC2A-52267077B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913" y="4440076"/>
            <a:ext cx="147449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highlight>
                  <a:srgbClr val="FFFF00"/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ar-SA" sz="2000" b="1">
                <a:highlight>
                  <a:srgbClr val="FFFF00"/>
                </a:highlight>
              </a:rPr>
              <a:t> </a:t>
            </a:r>
            <a:r>
              <a:rPr lang="ar-SA" altLang="ar-SA" sz="2000" b="1">
                <a:solidFill>
                  <a:srgbClr val="FF0000"/>
                </a:solidFill>
                <a:highlight>
                  <a:srgbClr val="FFFF00"/>
                </a:highlight>
              </a:rPr>
              <a:t>200</a:t>
            </a:r>
            <a:r>
              <a:rPr lang="ar-SA" altLang="ar-SA" sz="2000" b="1">
                <a:solidFill>
                  <a:srgbClr val="006600"/>
                </a:solidFill>
                <a:highlight>
                  <a:srgbClr val="FFFF00"/>
                </a:highlight>
              </a:rPr>
              <a:t> </a:t>
            </a:r>
            <a:r>
              <a:rPr lang="ar-SA" altLang="ar-SA" sz="2000" b="1">
                <a:solidFill>
                  <a:srgbClr val="FF0000"/>
                </a:solidFill>
                <a:highlight>
                  <a:srgbClr val="FFFF00"/>
                </a:highlight>
              </a:rPr>
              <a:t>سم2</a:t>
            </a:r>
            <a:endParaRPr lang="en-US" altLang="ar-SA" sz="20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6903" name="Text Box 39">
            <a:extLst>
              <a:ext uri="{FF2B5EF4-FFF2-40B4-BE49-F238E27FC236}">
                <a16:creationId xmlns:a16="http://schemas.microsoft.com/office/drawing/2014/main" id="{5A0D8575-C572-8DEC-5153-ACA68DFB4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889250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مساحة المستطيل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36916" name="Line 52">
            <a:extLst>
              <a:ext uri="{FF2B5EF4-FFF2-40B4-BE49-F238E27FC236}">
                <a16:creationId xmlns:a16="http://schemas.microsoft.com/office/drawing/2014/main" id="{639AB8F9-CF84-726A-D6E4-57A549028E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9315" y="2359819"/>
            <a:ext cx="0" cy="360000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6898" name="Text Box 34">
            <a:extLst>
              <a:ext uri="{FF2B5EF4-FFF2-40B4-BE49-F238E27FC236}">
                <a16:creationId xmlns:a16="http://schemas.microsoft.com/office/drawing/2014/main" id="{E0C42EEB-55FF-3791-8AD8-6B943E1A6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56" y="2339721"/>
            <a:ext cx="790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70C0"/>
                </a:solidFill>
              </a:rPr>
              <a:t>4 سم</a:t>
            </a:r>
            <a:endParaRPr lang="en-US" altLang="ar-SA" sz="2000" b="1">
              <a:solidFill>
                <a:srgbClr val="0070C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9FC33F2-B382-E30A-76AB-DDA04769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" y="46998"/>
            <a:ext cx="1622426" cy="2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7">
            <a:extLst>
              <a:ext uri="{FF2B5EF4-FFF2-40B4-BE49-F238E27FC236}">
                <a16:creationId xmlns:a16="http://schemas.microsoft.com/office/drawing/2014/main" id="{8B36FE98-878C-C5B5-D7CA-C4200505E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3436872"/>
            <a:ext cx="1726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rtl="0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5050"/>
                </a:solidFill>
              </a:rPr>
              <a:t>الطول × العرض</a:t>
            </a:r>
            <a:endParaRPr lang="en-US" altLang="ar-SA" sz="2000" b="1">
              <a:solidFill>
                <a:srgbClr val="FF5050"/>
              </a:solidFill>
            </a:endParaRPr>
          </a:p>
        </p:txBody>
      </p:sp>
      <p:sp>
        <p:nvSpPr>
          <p:cNvPr id="5" name="Text Box 79">
            <a:extLst>
              <a:ext uri="{FF2B5EF4-FFF2-40B4-BE49-F238E27FC236}">
                <a16:creationId xmlns:a16="http://schemas.microsoft.com/office/drawing/2014/main" id="{AFE4CDFF-A069-BB11-6458-8C4A5373A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421" y="3927314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= </a:t>
            </a:r>
            <a:r>
              <a:rPr lang="ar-SA" altLang="ar-SA" sz="2000" b="1">
                <a:solidFill>
                  <a:srgbClr val="FF5050"/>
                </a:solidFill>
              </a:rPr>
              <a:t>10 ×  20</a:t>
            </a:r>
            <a:endParaRPr lang="en-US" altLang="ar-SA" sz="2000" b="1">
              <a:solidFill>
                <a:srgbClr val="FF5050"/>
              </a:solidFill>
            </a:endParaRPr>
          </a:p>
        </p:txBody>
      </p:sp>
      <p:sp>
        <p:nvSpPr>
          <p:cNvPr id="6" name="Text Box 49">
            <a:extLst>
              <a:ext uri="{FF2B5EF4-FFF2-40B4-BE49-F238E27FC236}">
                <a16:creationId xmlns:a16="http://schemas.microsoft.com/office/drawing/2014/main" id="{ACC0D54E-2B54-0407-9352-0BF1F9185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656" y="2889250"/>
            <a:ext cx="194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مساحة شبه المنحرف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40701139-B8BE-1DA8-4C2C-C1F27061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31" y="3301467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</a:t>
            </a:r>
            <a:r>
              <a:rPr lang="ar-SA" altLang="ar-SA" sz="2000" b="1">
                <a:solidFill>
                  <a:srgbClr val="006600"/>
                </a:solidFill>
              </a:rPr>
              <a:t>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grpSp>
        <p:nvGrpSpPr>
          <p:cNvPr id="15" name="Group 50">
            <a:extLst>
              <a:ext uri="{FF2B5EF4-FFF2-40B4-BE49-F238E27FC236}">
                <a16:creationId xmlns:a16="http://schemas.microsoft.com/office/drawing/2014/main" id="{FCA65922-7C66-7CE8-7463-52C7D5F2C534}"/>
              </a:ext>
            </a:extLst>
          </p:cNvPr>
          <p:cNvGrpSpPr>
            <a:grpSpLocks/>
          </p:cNvGrpSpPr>
          <p:nvPr/>
        </p:nvGrpSpPr>
        <p:grpSpPr bwMode="auto">
          <a:xfrm>
            <a:off x="2398778" y="3187701"/>
            <a:ext cx="2197100" cy="700087"/>
            <a:chOff x="3492" y="1947"/>
            <a:chExt cx="1384" cy="441"/>
          </a:xfrm>
        </p:grpSpPr>
        <p:grpSp>
          <p:nvGrpSpPr>
            <p:cNvPr id="16" name="Group 51">
              <a:extLst>
                <a:ext uri="{FF2B5EF4-FFF2-40B4-BE49-F238E27FC236}">
                  <a16:creationId xmlns:a16="http://schemas.microsoft.com/office/drawing/2014/main" id="{3ACED2D1-58DB-771C-365F-51F81A37CB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18" name="Text Box 52">
                <a:extLst>
                  <a:ext uri="{FF2B5EF4-FFF2-40B4-BE49-F238E27FC236}">
                    <a16:creationId xmlns:a16="http://schemas.microsoft.com/office/drawing/2014/main" id="{D6BD59DE-8FA6-EC8D-BDD8-B5354AF034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9" name="Line 53">
                <a:extLst>
                  <a:ext uri="{FF2B5EF4-FFF2-40B4-BE49-F238E27FC236}">
                    <a16:creationId xmlns:a16="http://schemas.microsoft.com/office/drawing/2014/main" id="{B41349D1-A465-FD7E-6D97-BA7AB0D09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Text Box 54">
                <a:extLst>
                  <a:ext uri="{FF2B5EF4-FFF2-40B4-BE49-F238E27FC236}">
                    <a16:creationId xmlns:a16="http://schemas.microsoft.com/office/drawing/2014/main" id="{5A376121-6477-EF44-C3E8-105BCE3A87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  <p:sp>
          <p:nvSpPr>
            <p:cNvPr id="17" name="Text Box 55">
              <a:extLst>
                <a:ext uri="{FF2B5EF4-FFF2-40B4-BE49-F238E27FC236}">
                  <a16:creationId xmlns:a16="http://schemas.microsoft.com/office/drawing/2014/main" id="{EC094465-BBFC-84B7-4B56-3FE21715F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006600"/>
                  </a:solidFill>
                </a:rPr>
                <a:t>ع ( ق</a:t>
              </a:r>
              <a:r>
                <a:rPr lang="ar-SA" altLang="ar-SA" sz="2800" b="1" baseline="-25000">
                  <a:solidFill>
                    <a:srgbClr val="006600"/>
                  </a:solidFill>
                </a:rPr>
                <a:t>1</a:t>
              </a:r>
              <a:r>
                <a:rPr lang="ar-SA" altLang="ar-SA" sz="2000" b="1">
                  <a:solidFill>
                    <a:srgbClr val="006600"/>
                  </a:solidFill>
                </a:rPr>
                <a:t> + ق</a:t>
              </a:r>
              <a:r>
                <a:rPr lang="ar-SA" altLang="ar-SA" sz="2800" b="1" baseline="-25000">
                  <a:solidFill>
                    <a:srgbClr val="006600"/>
                  </a:solidFill>
                </a:rPr>
                <a:t>2</a:t>
              </a:r>
              <a:r>
                <a:rPr lang="ar-SA" altLang="ar-SA" sz="2000" b="1">
                  <a:solidFill>
                    <a:srgbClr val="006600"/>
                  </a:solidFill>
                </a:rPr>
                <a:t> )</a:t>
              </a:r>
              <a:endParaRPr lang="en-US" altLang="ar-SA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21" name="Group 56">
            <a:extLst>
              <a:ext uri="{FF2B5EF4-FFF2-40B4-BE49-F238E27FC236}">
                <a16:creationId xmlns:a16="http://schemas.microsoft.com/office/drawing/2014/main" id="{319AAEB6-9666-10EC-F96B-C36643B65ACF}"/>
              </a:ext>
            </a:extLst>
          </p:cNvPr>
          <p:cNvGrpSpPr>
            <a:grpSpLocks/>
          </p:cNvGrpSpPr>
          <p:nvPr/>
        </p:nvGrpSpPr>
        <p:grpSpPr bwMode="auto">
          <a:xfrm>
            <a:off x="2299187" y="3765551"/>
            <a:ext cx="2590800" cy="700087"/>
            <a:chOff x="3403" y="2287"/>
            <a:chExt cx="1632" cy="441"/>
          </a:xfrm>
        </p:grpSpPr>
        <p:sp>
          <p:nvSpPr>
            <p:cNvPr id="22" name="Text Box 57">
              <a:extLst>
                <a:ext uri="{FF2B5EF4-FFF2-40B4-BE49-F238E27FC236}">
                  <a16:creationId xmlns:a16="http://schemas.microsoft.com/office/drawing/2014/main" id="{BE1ABFC8-CDA9-E65B-35A4-A1D3D0801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006600"/>
                  </a:solidFill>
                </a:rPr>
                <a:t>=      × 4 ( 10 + 20 )</a:t>
              </a:r>
              <a:endParaRPr lang="en-US" altLang="ar-SA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23" name="Group 58">
              <a:extLst>
                <a:ext uri="{FF2B5EF4-FFF2-40B4-BE49-F238E27FC236}">
                  <a16:creationId xmlns:a16="http://schemas.microsoft.com/office/drawing/2014/main" id="{9C791181-9DA0-5E37-2A90-3AAF4DDAD0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24" name="Text Box 59">
                <a:extLst>
                  <a:ext uri="{FF2B5EF4-FFF2-40B4-BE49-F238E27FC236}">
                    <a16:creationId xmlns:a16="http://schemas.microsoft.com/office/drawing/2014/main" id="{6B26E681-7590-B7D9-5525-51BF182C3F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25" name="Line 60">
                <a:extLst>
                  <a:ext uri="{FF2B5EF4-FFF2-40B4-BE49-F238E27FC236}">
                    <a16:creationId xmlns:a16="http://schemas.microsoft.com/office/drawing/2014/main" id="{196242AD-BAAC-1EA2-1DAA-2B15F7CF42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Text Box 61">
                <a:extLst>
                  <a:ext uri="{FF2B5EF4-FFF2-40B4-BE49-F238E27FC236}">
                    <a16:creationId xmlns:a16="http://schemas.microsoft.com/office/drawing/2014/main" id="{36F4CB95-A3A5-72E8-94BF-8442C97671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grpSp>
        <p:nvGrpSpPr>
          <p:cNvPr id="27" name="Group 56">
            <a:extLst>
              <a:ext uri="{FF2B5EF4-FFF2-40B4-BE49-F238E27FC236}">
                <a16:creationId xmlns:a16="http://schemas.microsoft.com/office/drawing/2014/main" id="{4FDF535F-BB91-CB1A-270B-11FEB3DB7018}"/>
              </a:ext>
            </a:extLst>
          </p:cNvPr>
          <p:cNvGrpSpPr>
            <a:grpSpLocks/>
          </p:cNvGrpSpPr>
          <p:nvPr/>
        </p:nvGrpSpPr>
        <p:grpSpPr bwMode="auto">
          <a:xfrm>
            <a:off x="2211343" y="4315096"/>
            <a:ext cx="2590800" cy="700087"/>
            <a:chOff x="3403" y="2287"/>
            <a:chExt cx="1632" cy="441"/>
          </a:xfrm>
        </p:grpSpPr>
        <p:sp>
          <p:nvSpPr>
            <p:cNvPr id="28" name="Text Box 57">
              <a:extLst>
                <a:ext uri="{FF2B5EF4-FFF2-40B4-BE49-F238E27FC236}">
                  <a16:creationId xmlns:a16="http://schemas.microsoft.com/office/drawing/2014/main" id="{930286FD-04D5-DED5-DCB0-5065BDEA7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006600"/>
                  </a:solidFill>
                </a:rPr>
                <a:t>=      × 4 × 30</a:t>
              </a:r>
              <a:endParaRPr lang="en-US" altLang="ar-SA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29" name="Group 58">
              <a:extLst>
                <a:ext uri="{FF2B5EF4-FFF2-40B4-BE49-F238E27FC236}">
                  <a16:creationId xmlns:a16="http://schemas.microsoft.com/office/drawing/2014/main" id="{61394F58-CCE7-DBDC-7BF5-1BB60215D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30" name="Text Box 59">
                <a:extLst>
                  <a:ext uri="{FF2B5EF4-FFF2-40B4-BE49-F238E27FC236}">
                    <a16:creationId xmlns:a16="http://schemas.microsoft.com/office/drawing/2014/main" id="{2DC39C30-CDF9-AAAB-22AB-232A9E4A78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31" name="Line 60">
                <a:extLst>
                  <a:ext uri="{FF2B5EF4-FFF2-40B4-BE49-F238E27FC236}">
                    <a16:creationId xmlns:a16="http://schemas.microsoft.com/office/drawing/2014/main" id="{7F231E9F-7B8A-203D-6A84-5F3AB7831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61">
                <a:extLst>
                  <a:ext uri="{FF2B5EF4-FFF2-40B4-BE49-F238E27FC236}">
                    <a16:creationId xmlns:a16="http://schemas.microsoft.com/office/drawing/2014/main" id="{5A583090-D234-66B5-8836-9BD9774EF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sp>
        <p:nvSpPr>
          <p:cNvPr id="33" name="Text Box 38">
            <a:extLst>
              <a:ext uri="{FF2B5EF4-FFF2-40B4-BE49-F238E27FC236}">
                <a16:creationId xmlns:a16="http://schemas.microsoft.com/office/drawing/2014/main" id="{D5E93368-F4BA-82F6-3553-69BF9D32B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977" y="5091330"/>
            <a:ext cx="147449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  <a:highlight>
                  <a:srgbClr val="FFFF00"/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ar-SA" sz="2000" b="1">
                <a:solidFill>
                  <a:srgbClr val="006600"/>
                </a:solidFill>
                <a:highlight>
                  <a:srgbClr val="FFFF00"/>
                </a:highlight>
              </a:rPr>
              <a:t> 60 سم2</a:t>
            </a:r>
            <a:endParaRPr lang="en-US" altLang="ar-SA" sz="2000" b="1">
              <a:solidFill>
                <a:srgbClr val="006600"/>
              </a:solidFill>
              <a:highlight>
                <a:srgbClr val="FFFF00"/>
              </a:highlight>
            </a:endParaRPr>
          </a:p>
        </p:txBody>
      </p:sp>
      <p:sp>
        <p:nvSpPr>
          <p:cNvPr id="34" name="Text Box 79">
            <a:extLst>
              <a:ext uri="{FF2B5EF4-FFF2-40B4-BE49-F238E27FC236}">
                <a16:creationId xmlns:a16="http://schemas.microsoft.com/office/drawing/2014/main" id="{DAB8FEB6-B6D6-DF17-81CF-E815C46B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881" y="4781194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= 2 ×  30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351BAF2-1252-C9A0-8B92-EC176CF128B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EEF25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47231" y="906942"/>
            <a:ext cx="6447482" cy="55422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1350884-4C41-2AF8-30EE-640E32F77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3222" y="399812"/>
            <a:ext cx="2635355" cy="4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5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  <p:bldP spid="36874" grpId="0"/>
      <p:bldP spid="36875" grpId="0"/>
      <p:bldP spid="36876" grpId="0"/>
      <p:bldP spid="36901" grpId="0"/>
      <p:bldP spid="36902" grpId="0"/>
      <p:bldP spid="36903" grpId="0"/>
      <p:bldP spid="36898" grpId="0"/>
      <p:bldP spid="4" grpId="0"/>
      <p:bldP spid="5" grpId="0"/>
      <p:bldP spid="7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3852F-6E92-6E95-CDC1-EEF456C7A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Text Box 9">
            <a:extLst>
              <a:ext uri="{FF2B5EF4-FFF2-40B4-BE49-F238E27FC236}">
                <a16:creationId xmlns:a16="http://schemas.microsoft.com/office/drawing/2014/main" id="{A44E3544-2FE0-2AA6-4B4E-E593BBBFE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5868372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مساحة الشكل =</a:t>
            </a:r>
            <a:endParaRPr lang="en-US" altLang="ar-SA" sz="2000" b="1"/>
          </a:p>
        </p:txBody>
      </p:sp>
      <p:sp>
        <p:nvSpPr>
          <p:cNvPr id="36874" name="Text Box 10">
            <a:extLst>
              <a:ext uri="{FF2B5EF4-FFF2-40B4-BE49-F238E27FC236}">
                <a16:creationId xmlns:a16="http://schemas.microsoft.com/office/drawing/2014/main" id="{2BC44AFD-0E45-751B-2F4E-850733BF5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898" y="5912535"/>
            <a:ext cx="1979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60</a:t>
            </a:r>
            <a:r>
              <a:rPr lang="ar-SA" altLang="ar-SA" sz="2000" b="1"/>
              <a:t> + </a:t>
            </a:r>
            <a:r>
              <a:rPr lang="ar-SA" altLang="ar-SA" sz="2000" b="1">
                <a:solidFill>
                  <a:srgbClr val="006600"/>
                </a:solidFill>
              </a:rPr>
              <a:t>29,75</a:t>
            </a:r>
            <a:r>
              <a:rPr lang="ar-SA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51A422ED-762E-2739-D964-22721D0CC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926" y="5912535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highlight>
                  <a:srgbClr val="FFFF00"/>
                </a:highlight>
              </a:rPr>
              <a:t>1195,5قدم2</a:t>
            </a:r>
            <a:endParaRPr lang="en-US" altLang="ar-SA" sz="2000" b="1">
              <a:highlight>
                <a:srgbClr val="FFFF00"/>
              </a:highlight>
            </a:endParaRPr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840CBC3E-3060-B771-6219-6138906F1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2299709"/>
            <a:ext cx="3870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نقسم الشكل إلى شبهي منحرف ومستطيل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6901" name="Text Box 37">
            <a:extLst>
              <a:ext uri="{FF2B5EF4-FFF2-40B4-BE49-F238E27FC236}">
                <a16:creationId xmlns:a16="http://schemas.microsoft.com/office/drawing/2014/main" id="{13992948-28C3-E9DB-247D-E98FCC65F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846" y="3414552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</a:t>
            </a:r>
            <a:r>
              <a:rPr lang="ar-SA" altLang="ar-SA" sz="2000" b="1">
                <a:solidFill>
                  <a:srgbClr val="006600"/>
                </a:solidFill>
              </a:rPr>
              <a:t>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6902" name="Text Box 38">
            <a:extLst>
              <a:ext uri="{FF2B5EF4-FFF2-40B4-BE49-F238E27FC236}">
                <a16:creationId xmlns:a16="http://schemas.microsoft.com/office/drawing/2014/main" id="{13836181-72BF-BB0E-1D1E-2A41177C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913" y="4440076"/>
            <a:ext cx="147449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highlight>
                  <a:srgbClr val="FFFF00"/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ar-SA" sz="2000" b="1">
                <a:highlight>
                  <a:srgbClr val="FFFF00"/>
                </a:highlight>
              </a:rPr>
              <a:t> </a:t>
            </a:r>
            <a:r>
              <a:rPr lang="ar-SA" altLang="ar-SA" sz="2000" b="1">
                <a:solidFill>
                  <a:srgbClr val="FF0000"/>
                </a:solidFill>
                <a:highlight>
                  <a:srgbClr val="FFFF00"/>
                </a:highlight>
              </a:rPr>
              <a:t>60</a:t>
            </a:r>
            <a:r>
              <a:rPr lang="ar-SA" altLang="ar-SA" sz="2000" b="1">
                <a:solidFill>
                  <a:srgbClr val="006600"/>
                </a:solidFill>
                <a:highlight>
                  <a:srgbClr val="FFFF00"/>
                </a:highlight>
              </a:rPr>
              <a:t> </a:t>
            </a:r>
            <a:r>
              <a:rPr lang="ar-SA" altLang="ar-SA" sz="2000" b="1">
                <a:solidFill>
                  <a:srgbClr val="FF0000"/>
                </a:solidFill>
                <a:highlight>
                  <a:srgbClr val="FFFF00"/>
                </a:highlight>
              </a:rPr>
              <a:t>قدم2</a:t>
            </a:r>
            <a:endParaRPr lang="en-US" altLang="ar-SA" sz="20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6903" name="Text Box 39">
            <a:extLst>
              <a:ext uri="{FF2B5EF4-FFF2-40B4-BE49-F238E27FC236}">
                <a16:creationId xmlns:a16="http://schemas.microsoft.com/office/drawing/2014/main" id="{9A7CC1C1-9632-55EE-25D3-309550BD5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889250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مساحة المستطيل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36898" name="Text Box 34">
            <a:extLst>
              <a:ext uri="{FF2B5EF4-FFF2-40B4-BE49-F238E27FC236}">
                <a16:creationId xmlns:a16="http://schemas.microsoft.com/office/drawing/2014/main" id="{44AAB58A-0EDA-1852-7195-BE1683C8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871" y="2165596"/>
            <a:ext cx="790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70C0"/>
                </a:solidFill>
              </a:rPr>
              <a:t>5 قدم</a:t>
            </a:r>
            <a:endParaRPr lang="en-US" altLang="ar-SA" sz="2000" b="1">
              <a:solidFill>
                <a:srgbClr val="0070C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4CF7212-6F3E-06A6-4045-C84233DB3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" y="46998"/>
            <a:ext cx="1622426" cy="2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7">
            <a:extLst>
              <a:ext uri="{FF2B5EF4-FFF2-40B4-BE49-F238E27FC236}">
                <a16:creationId xmlns:a16="http://schemas.microsoft.com/office/drawing/2014/main" id="{1468FE79-BF0F-5AD1-5913-8FC1A5B2B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3436872"/>
            <a:ext cx="1726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rtl="0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5050"/>
                </a:solidFill>
              </a:rPr>
              <a:t>الطول × العرض</a:t>
            </a:r>
            <a:endParaRPr lang="en-US" altLang="ar-SA" sz="2000" b="1">
              <a:solidFill>
                <a:srgbClr val="FF5050"/>
              </a:solidFill>
            </a:endParaRPr>
          </a:p>
        </p:txBody>
      </p:sp>
      <p:sp>
        <p:nvSpPr>
          <p:cNvPr id="5" name="Text Box 79">
            <a:extLst>
              <a:ext uri="{FF2B5EF4-FFF2-40B4-BE49-F238E27FC236}">
                <a16:creationId xmlns:a16="http://schemas.microsoft.com/office/drawing/2014/main" id="{0C541E3A-1B4A-6914-1C5C-D69C1B5B1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421" y="3927314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= </a:t>
            </a:r>
            <a:r>
              <a:rPr lang="ar-SA" altLang="ar-SA" sz="2000" b="1">
                <a:solidFill>
                  <a:srgbClr val="FF5050"/>
                </a:solidFill>
              </a:rPr>
              <a:t>12 ×  5</a:t>
            </a:r>
            <a:endParaRPr lang="en-US" altLang="ar-SA" sz="2000" b="1">
              <a:solidFill>
                <a:srgbClr val="FF5050"/>
              </a:solidFill>
            </a:endParaRPr>
          </a:p>
        </p:txBody>
      </p:sp>
      <p:sp>
        <p:nvSpPr>
          <p:cNvPr id="6" name="Text Box 49">
            <a:extLst>
              <a:ext uri="{FF2B5EF4-FFF2-40B4-BE49-F238E27FC236}">
                <a16:creationId xmlns:a16="http://schemas.microsoft.com/office/drawing/2014/main" id="{2ABF07B7-C3A0-067F-0026-8AA50FFDF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212" y="2880982"/>
            <a:ext cx="194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مساحة شبه المنحرف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B6182714-2C7E-A547-27E2-A65991A39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840" y="3323266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</a:t>
            </a:r>
            <a:r>
              <a:rPr lang="ar-SA" altLang="ar-SA" sz="2000" b="1">
                <a:solidFill>
                  <a:srgbClr val="006600"/>
                </a:solidFill>
              </a:rPr>
              <a:t>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grpSp>
        <p:nvGrpSpPr>
          <p:cNvPr id="15" name="Group 50">
            <a:extLst>
              <a:ext uri="{FF2B5EF4-FFF2-40B4-BE49-F238E27FC236}">
                <a16:creationId xmlns:a16="http://schemas.microsoft.com/office/drawing/2014/main" id="{01B0E9BD-9902-C37E-1614-C5E4C97F9301}"/>
              </a:ext>
            </a:extLst>
          </p:cNvPr>
          <p:cNvGrpSpPr>
            <a:grpSpLocks/>
          </p:cNvGrpSpPr>
          <p:nvPr/>
        </p:nvGrpSpPr>
        <p:grpSpPr bwMode="auto">
          <a:xfrm>
            <a:off x="3360740" y="3206783"/>
            <a:ext cx="2197100" cy="700087"/>
            <a:chOff x="3492" y="1947"/>
            <a:chExt cx="1384" cy="441"/>
          </a:xfrm>
        </p:grpSpPr>
        <p:grpSp>
          <p:nvGrpSpPr>
            <p:cNvPr id="16" name="Group 51">
              <a:extLst>
                <a:ext uri="{FF2B5EF4-FFF2-40B4-BE49-F238E27FC236}">
                  <a16:creationId xmlns:a16="http://schemas.microsoft.com/office/drawing/2014/main" id="{FE1E8954-2289-9197-EC8F-792C5DDA86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18" name="Text Box 52">
                <a:extLst>
                  <a:ext uri="{FF2B5EF4-FFF2-40B4-BE49-F238E27FC236}">
                    <a16:creationId xmlns:a16="http://schemas.microsoft.com/office/drawing/2014/main" id="{5F19B690-7CAE-B6DA-9D62-24287847FC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9" name="Line 53">
                <a:extLst>
                  <a:ext uri="{FF2B5EF4-FFF2-40B4-BE49-F238E27FC236}">
                    <a16:creationId xmlns:a16="http://schemas.microsoft.com/office/drawing/2014/main" id="{6976AFFF-3871-2219-5C3B-983C0D090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Text Box 54">
                <a:extLst>
                  <a:ext uri="{FF2B5EF4-FFF2-40B4-BE49-F238E27FC236}">
                    <a16:creationId xmlns:a16="http://schemas.microsoft.com/office/drawing/2014/main" id="{C2EECECE-03D1-DA5B-4359-6EB03E0F0F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  <p:sp>
          <p:nvSpPr>
            <p:cNvPr id="17" name="Text Box 55">
              <a:extLst>
                <a:ext uri="{FF2B5EF4-FFF2-40B4-BE49-F238E27FC236}">
                  <a16:creationId xmlns:a16="http://schemas.microsoft.com/office/drawing/2014/main" id="{2B4CECE4-8082-E170-06B6-F0BF71BAF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006600"/>
                  </a:solidFill>
                </a:rPr>
                <a:t>ع ( ق</a:t>
              </a:r>
              <a:r>
                <a:rPr lang="ar-SA" altLang="ar-SA" sz="2800" b="1" baseline="-25000">
                  <a:solidFill>
                    <a:srgbClr val="006600"/>
                  </a:solidFill>
                </a:rPr>
                <a:t>1</a:t>
              </a:r>
              <a:r>
                <a:rPr lang="ar-SA" altLang="ar-SA" sz="2000" b="1">
                  <a:solidFill>
                    <a:srgbClr val="006600"/>
                  </a:solidFill>
                </a:rPr>
                <a:t> + ق</a:t>
              </a:r>
              <a:r>
                <a:rPr lang="ar-SA" altLang="ar-SA" sz="2800" b="1" baseline="-25000">
                  <a:solidFill>
                    <a:srgbClr val="006600"/>
                  </a:solidFill>
                </a:rPr>
                <a:t>2</a:t>
              </a:r>
              <a:r>
                <a:rPr lang="ar-SA" altLang="ar-SA" sz="2000" b="1">
                  <a:solidFill>
                    <a:srgbClr val="006600"/>
                  </a:solidFill>
                </a:rPr>
                <a:t> )</a:t>
              </a:r>
              <a:endParaRPr lang="en-US" altLang="ar-SA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21" name="Group 56">
            <a:extLst>
              <a:ext uri="{FF2B5EF4-FFF2-40B4-BE49-F238E27FC236}">
                <a16:creationId xmlns:a16="http://schemas.microsoft.com/office/drawing/2014/main" id="{A9D1C06D-4271-44AA-DF19-526034E2EC6D}"/>
              </a:ext>
            </a:extLst>
          </p:cNvPr>
          <p:cNvGrpSpPr>
            <a:grpSpLocks/>
          </p:cNvGrpSpPr>
          <p:nvPr/>
        </p:nvGrpSpPr>
        <p:grpSpPr bwMode="auto">
          <a:xfrm>
            <a:off x="3221977" y="3848998"/>
            <a:ext cx="2590800" cy="700087"/>
            <a:chOff x="3403" y="2287"/>
            <a:chExt cx="1632" cy="441"/>
          </a:xfrm>
        </p:grpSpPr>
        <p:sp>
          <p:nvSpPr>
            <p:cNvPr id="22" name="Text Box 57">
              <a:extLst>
                <a:ext uri="{FF2B5EF4-FFF2-40B4-BE49-F238E27FC236}">
                  <a16:creationId xmlns:a16="http://schemas.microsoft.com/office/drawing/2014/main" id="{F90A6FDD-096B-CBDC-A7B0-EEFE17454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006600"/>
                  </a:solidFill>
                </a:rPr>
                <a:t>=      × 3,5 ( 12 + 5 )</a:t>
              </a:r>
              <a:endParaRPr lang="en-US" altLang="ar-SA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23" name="Group 58">
              <a:extLst>
                <a:ext uri="{FF2B5EF4-FFF2-40B4-BE49-F238E27FC236}">
                  <a16:creationId xmlns:a16="http://schemas.microsoft.com/office/drawing/2014/main" id="{950BAD27-92F1-9FD3-520B-126FF5BBF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24" name="Text Box 59">
                <a:extLst>
                  <a:ext uri="{FF2B5EF4-FFF2-40B4-BE49-F238E27FC236}">
                    <a16:creationId xmlns:a16="http://schemas.microsoft.com/office/drawing/2014/main" id="{62519116-BBE7-B9BF-83F8-1421318364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25" name="Line 60">
                <a:extLst>
                  <a:ext uri="{FF2B5EF4-FFF2-40B4-BE49-F238E27FC236}">
                    <a16:creationId xmlns:a16="http://schemas.microsoft.com/office/drawing/2014/main" id="{2B3F6807-18C8-7E84-A66D-D37476BE9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" name="Text Box 61">
                <a:extLst>
                  <a:ext uri="{FF2B5EF4-FFF2-40B4-BE49-F238E27FC236}">
                    <a16:creationId xmlns:a16="http://schemas.microsoft.com/office/drawing/2014/main" id="{C79184A1-8189-2B34-D37A-2E0C0CBCBB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grpSp>
        <p:nvGrpSpPr>
          <p:cNvPr id="27" name="Group 56">
            <a:extLst>
              <a:ext uri="{FF2B5EF4-FFF2-40B4-BE49-F238E27FC236}">
                <a16:creationId xmlns:a16="http://schemas.microsoft.com/office/drawing/2014/main" id="{92D9D916-7281-E402-2ADF-27B805CEAB81}"/>
              </a:ext>
            </a:extLst>
          </p:cNvPr>
          <p:cNvGrpSpPr>
            <a:grpSpLocks/>
          </p:cNvGrpSpPr>
          <p:nvPr/>
        </p:nvGrpSpPr>
        <p:grpSpPr bwMode="auto">
          <a:xfrm>
            <a:off x="3224005" y="4370840"/>
            <a:ext cx="2590800" cy="700087"/>
            <a:chOff x="3403" y="2287"/>
            <a:chExt cx="1632" cy="441"/>
          </a:xfrm>
        </p:grpSpPr>
        <p:sp>
          <p:nvSpPr>
            <p:cNvPr id="28" name="Text Box 57">
              <a:extLst>
                <a:ext uri="{FF2B5EF4-FFF2-40B4-BE49-F238E27FC236}">
                  <a16:creationId xmlns:a16="http://schemas.microsoft.com/office/drawing/2014/main" id="{87CBDF6A-71A3-FB40-F66A-3573CA684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006600"/>
                  </a:solidFill>
                </a:rPr>
                <a:t>=      × 3,5 × 17</a:t>
              </a:r>
              <a:endParaRPr lang="en-US" altLang="ar-SA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29" name="Group 58">
              <a:extLst>
                <a:ext uri="{FF2B5EF4-FFF2-40B4-BE49-F238E27FC236}">
                  <a16:creationId xmlns:a16="http://schemas.microsoft.com/office/drawing/2014/main" id="{0BAA1C6C-35F2-60CC-3CF5-4FA41A34D1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30" name="Text Box 59">
                <a:extLst>
                  <a:ext uri="{FF2B5EF4-FFF2-40B4-BE49-F238E27FC236}">
                    <a16:creationId xmlns:a16="http://schemas.microsoft.com/office/drawing/2014/main" id="{642C1462-8713-EDD9-C29F-20267FDDD6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31" name="Line 60">
                <a:extLst>
                  <a:ext uri="{FF2B5EF4-FFF2-40B4-BE49-F238E27FC236}">
                    <a16:creationId xmlns:a16="http://schemas.microsoft.com/office/drawing/2014/main" id="{13390BDD-4446-19B9-592A-B4F127340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61">
                <a:extLst>
                  <a:ext uri="{FF2B5EF4-FFF2-40B4-BE49-F238E27FC236}">
                    <a16:creationId xmlns:a16="http://schemas.microsoft.com/office/drawing/2014/main" id="{99EDA2AC-43F5-6C2E-BFE6-5080EC33CA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sp>
        <p:nvSpPr>
          <p:cNvPr id="33" name="Text Box 38">
            <a:extLst>
              <a:ext uri="{FF2B5EF4-FFF2-40B4-BE49-F238E27FC236}">
                <a16:creationId xmlns:a16="http://schemas.microsoft.com/office/drawing/2014/main" id="{24091125-925D-6828-4B1C-E7706EE0C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904" y="5334998"/>
            <a:ext cx="147449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  <a:highlight>
                  <a:srgbClr val="FFFF00"/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ar-SA" sz="2000" b="1">
                <a:solidFill>
                  <a:srgbClr val="006600"/>
                </a:solidFill>
                <a:highlight>
                  <a:srgbClr val="FFFF00"/>
                </a:highlight>
              </a:rPr>
              <a:t> 29,75قدم2</a:t>
            </a:r>
            <a:endParaRPr lang="en-US" altLang="ar-SA" sz="2000" b="1">
              <a:solidFill>
                <a:srgbClr val="006600"/>
              </a:solidFill>
              <a:highlight>
                <a:srgbClr val="FFFF00"/>
              </a:highlight>
            </a:endParaRPr>
          </a:p>
        </p:txBody>
      </p:sp>
      <p:sp>
        <p:nvSpPr>
          <p:cNvPr id="34" name="Text Box 79">
            <a:extLst>
              <a:ext uri="{FF2B5EF4-FFF2-40B4-BE49-F238E27FC236}">
                <a16:creationId xmlns:a16="http://schemas.microsoft.com/office/drawing/2014/main" id="{E629567E-9CC1-1E2A-6DE6-B1481640C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15" y="4922019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= 3,5 ×  8,5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21CD483-66F6-A746-D233-46DEA217F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222" y="399812"/>
            <a:ext cx="2635355" cy="46896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5742F10-A671-744E-7D55-B7C76BAAD5F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CFF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05703" y="989628"/>
            <a:ext cx="4141740" cy="9474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226D119-0117-7AE5-F00E-7E335F382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6883" y="743780"/>
            <a:ext cx="2308843" cy="1465956"/>
          </a:xfrm>
          <a:prstGeom prst="rect">
            <a:avLst/>
          </a:prstGeom>
        </p:spPr>
      </p:pic>
      <p:sp>
        <p:nvSpPr>
          <p:cNvPr id="13" name="Text Box 49">
            <a:extLst>
              <a:ext uri="{FF2B5EF4-FFF2-40B4-BE49-F238E27FC236}">
                <a16:creationId xmlns:a16="http://schemas.microsoft.com/office/drawing/2014/main" id="{794B9B9D-13B3-66FE-807E-302C5E9A4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28" y="3190977"/>
            <a:ext cx="31813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CC"/>
                </a:solidFill>
              </a:rPr>
              <a:t>مساحة شبهي المنحرف=2×29,75 =59,5 </a:t>
            </a:r>
            <a:endParaRPr lang="en-US" altLang="ar-SA" sz="2000" b="1">
              <a:solidFill>
                <a:srgbClr val="0000CC"/>
              </a:solidFill>
            </a:endParaRPr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1B37B529-A51E-60D4-D92B-5CD58460B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901" y="1133442"/>
            <a:ext cx="1483482" cy="531203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0939AFC4-2473-C917-7A0A-C1D0D1A3FA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97" y="1686448"/>
            <a:ext cx="1422364" cy="59395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ED57859F-6F69-229C-FDAF-A7CEDB5FAE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732" y="650745"/>
            <a:ext cx="1360095" cy="553006"/>
          </a:xfrm>
          <a:prstGeom prst="rect">
            <a:avLst/>
          </a:prstGeom>
        </p:spPr>
      </p:pic>
      <p:sp>
        <p:nvSpPr>
          <p:cNvPr id="36916" name="Line 52">
            <a:extLst>
              <a:ext uri="{FF2B5EF4-FFF2-40B4-BE49-F238E27FC236}">
                <a16:creationId xmlns:a16="http://schemas.microsoft.com/office/drawing/2014/main" id="{797B07A8-392C-B972-9DCA-27614B9A4B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34909" y="1399043"/>
            <a:ext cx="1080000" cy="0"/>
          </a:xfrm>
          <a:prstGeom prst="line">
            <a:avLst/>
          </a:prstGeom>
          <a:noFill/>
          <a:ln w="508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" name="Line 52">
            <a:extLst>
              <a:ext uri="{FF2B5EF4-FFF2-40B4-BE49-F238E27FC236}">
                <a16:creationId xmlns:a16="http://schemas.microsoft.com/office/drawing/2014/main" id="{6001B9EB-6093-7EA8-99E5-988B33FDC5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5599" y="1844824"/>
            <a:ext cx="1080000" cy="0"/>
          </a:xfrm>
          <a:prstGeom prst="line">
            <a:avLst/>
          </a:prstGeom>
          <a:noFill/>
          <a:ln w="508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879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  <p:bldP spid="36874" grpId="0"/>
      <p:bldP spid="36875" grpId="0"/>
      <p:bldP spid="36876" grpId="0"/>
      <p:bldP spid="36901" grpId="0"/>
      <p:bldP spid="36902" grpId="0"/>
      <p:bldP spid="36903" grpId="0"/>
      <p:bldP spid="36898" grpId="0"/>
      <p:bldP spid="4" grpId="0"/>
      <p:bldP spid="5" grpId="0"/>
      <p:bldP spid="7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6492E-5CF5-EA26-F43D-187ED6704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9C1A07F1-B0C3-DB86-0FDC-2176CFEAA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88" y="804176"/>
            <a:ext cx="1889125" cy="1757125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D2A1C919-717E-78E9-32DF-6857B45ED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" y="46998"/>
            <a:ext cx="1622426" cy="2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>
            <a:extLst>
              <a:ext uri="{FF2B5EF4-FFF2-40B4-BE49-F238E27FC236}">
                <a16:creationId xmlns:a16="http://schemas.microsoft.com/office/drawing/2014/main" id="{5D339349-CC84-F4BF-EFA7-707AF4686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0863" y="34274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م</a:t>
            </a:r>
            <a:r>
              <a:rPr lang="ar-SA" altLang="ar-SA" sz="2000" b="1">
                <a:solidFill>
                  <a:srgbClr val="FF0000"/>
                </a:solidFill>
              </a:rPr>
              <a:t>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326B70E6-1E88-5EB8-AC4E-AC3B597D4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463925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الطول × العرض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258C6655-2C15-7FC5-D434-9535FB685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396716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= </a:t>
            </a:r>
            <a:r>
              <a:rPr lang="ar-SA" altLang="ar-SA" sz="2000" b="1">
                <a:solidFill>
                  <a:srgbClr val="0000FF"/>
                </a:solidFill>
              </a:rPr>
              <a:t>3 ×  2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8EFE3DBD-F291-E474-549A-B23D5C5DC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19" y="4471988"/>
            <a:ext cx="104239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= </a:t>
            </a:r>
            <a:r>
              <a:rPr lang="ar-SA" altLang="ar-SA" sz="2000" b="1">
                <a:solidFill>
                  <a:srgbClr val="0000FF"/>
                </a:solidFill>
              </a:rPr>
              <a:t>6</a:t>
            </a:r>
            <a:r>
              <a:rPr lang="ar-SA" altLang="ar-SA" sz="2000" b="1">
                <a:solidFill>
                  <a:srgbClr val="FF0000"/>
                </a:solidFill>
              </a:rPr>
              <a:t> </a:t>
            </a:r>
            <a:r>
              <a:rPr lang="ar-SA" altLang="ar-SA" sz="2000" b="1">
                <a:solidFill>
                  <a:srgbClr val="0000FF"/>
                </a:solidFill>
              </a:rPr>
              <a:t>سم2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845E06EE-3CCF-0F8E-DAD0-E0424FD7E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2994026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مساحة المستطيل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5849" name="Text Box 9">
            <a:extLst>
              <a:ext uri="{FF2B5EF4-FFF2-40B4-BE49-F238E27FC236}">
                <a16:creationId xmlns:a16="http://schemas.microsoft.com/office/drawing/2014/main" id="{64624987-179F-0576-A16B-395F73AC5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5327650"/>
            <a:ext cx="1835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مساحة الشكل =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35850" name="Text Box 10">
            <a:extLst>
              <a:ext uri="{FF2B5EF4-FFF2-40B4-BE49-F238E27FC236}">
                <a16:creationId xmlns:a16="http://schemas.microsoft.com/office/drawing/2014/main" id="{3F969140-CF80-0D10-334A-D63F759CA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290" y="5362575"/>
            <a:ext cx="114348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6</a:t>
            </a:r>
            <a:r>
              <a:rPr lang="ar-SA" altLang="ar-SA" sz="2000" b="1"/>
              <a:t> + </a:t>
            </a:r>
            <a:r>
              <a:rPr lang="ar-SA" altLang="ar-SA" sz="2000" b="1">
                <a:solidFill>
                  <a:srgbClr val="006600"/>
                </a:solidFill>
              </a:rPr>
              <a:t>3</a:t>
            </a:r>
            <a:r>
              <a:rPr lang="ar-SA" altLang="ar-SA" sz="2000" b="1"/>
              <a:t> =</a:t>
            </a:r>
            <a:endParaRPr lang="en-US" altLang="ar-SA" sz="2000" b="1"/>
          </a:p>
        </p:txBody>
      </p:sp>
      <p:sp>
        <p:nvSpPr>
          <p:cNvPr id="35851" name="Text Box 11">
            <a:extLst>
              <a:ext uri="{FF2B5EF4-FFF2-40B4-BE49-F238E27FC236}">
                <a16:creationId xmlns:a16="http://schemas.microsoft.com/office/drawing/2014/main" id="{A1F9058D-806C-84BE-5FC1-3DF8B2FE0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989" y="5327650"/>
            <a:ext cx="1079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9 سم2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56CFD62D-5773-55FA-B2A0-95C7BC69C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2354966"/>
            <a:ext cx="3421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نقسم الشكل إلى مثلث ومستطيل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35854" name="Text Box 14">
            <a:extLst>
              <a:ext uri="{FF2B5EF4-FFF2-40B4-BE49-F238E27FC236}">
                <a16:creationId xmlns:a16="http://schemas.microsoft.com/office/drawing/2014/main" id="{0CF4F21E-B04D-3D04-4015-6A4E640B7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775" y="353695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5855" name="Text Box 15">
            <a:extLst>
              <a:ext uri="{FF2B5EF4-FFF2-40B4-BE49-F238E27FC236}">
                <a16:creationId xmlns:a16="http://schemas.microsoft.com/office/drawing/2014/main" id="{DAAA24DC-D31E-49FE-D0C2-5B3A4A5DD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344" y="5007639"/>
            <a:ext cx="13253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ar-SA" sz="2000" b="1"/>
              <a:t> </a:t>
            </a:r>
            <a:r>
              <a:rPr lang="ar-SA" altLang="ar-SA" sz="2000" b="1">
                <a:solidFill>
                  <a:srgbClr val="006600"/>
                </a:solidFill>
              </a:rPr>
              <a:t>1,5 سم2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35856" name="Text Box 16">
            <a:extLst>
              <a:ext uri="{FF2B5EF4-FFF2-40B4-BE49-F238E27FC236}">
                <a16:creationId xmlns:a16="http://schemas.microsoft.com/office/drawing/2014/main" id="{14966224-C2B8-82C6-4485-0BE19D45F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5" y="2924175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مساحة المثلث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grpSp>
        <p:nvGrpSpPr>
          <p:cNvPr id="35857" name="Group 17">
            <a:extLst>
              <a:ext uri="{FF2B5EF4-FFF2-40B4-BE49-F238E27FC236}">
                <a16:creationId xmlns:a16="http://schemas.microsoft.com/office/drawing/2014/main" id="{AC927FAC-CCE0-CCFA-133E-06A0BB20A134}"/>
              </a:ext>
            </a:extLst>
          </p:cNvPr>
          <p:cNvGrpSpPr>
            <a:grpSpLocks/>
          </p:cNvGrpSpPr>
          <p:nvPr/>
        </p:nvGrpSpPr>
        <p:grpSpPr bwMode="auto">
          <a:xfrm>
            <a:off x="3706816" y="3416300"/>
            <a:ext cx="1042988" cy="700088"/>
            <a:chOff x="4219" y="1947"/>
            <a:chExt cx="657" cy="441"/>
          </a:xfrm>
        </p:grpSpPr>
        <p:grpSp>
          <p:nvGrpSpPr>
            <p:cNvPr id="15391" name="Group 18">
              <a:extLst>
                <a:ext uri="{FF2B5EF4-FFF2-40B4-BE49-F238E27FC236}">
                  <a16:creationId xmlns:a16="http://schemas.microsoft.com/office/drawing/2014/main" id="{C46B8DA7-B7D9-C385-4A0C-9B6CE735C3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15393" name="Text Box 19">
                <a:extLst>
                  <a:ext uri="{FF2B5EF4-FFF2-40B4-BE49-F238E27FC236}">
                    <a16:creationId xmlns:a16="http://schemas.microsoft.com/office/drawing/2014/main" id="{23E67D75-8077-B626-55FC-A4A0932615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5394" name="Line 20">
                <a:extLst>
                  <a:ext uri="{FF2B5EF4-FFF2-40B4-BE49-F238E27FC236}">
                    <a16:creationId xmlns:a16="http://schemas.microsoft.com/office/drawing/2014/main" id="{9166DEB1-64FB-87F0-F1BE-8A44F4410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95" name="Text Box 21">
                <a:extLst>
                  <a:ext uri="{FF2B5EF4-FFF2-40B4-BE49-F238E27FC236}">
                    <a16:creationId xmlns:a16="http://schemas.microsoft.com/office/drawing/2014/main" id="{16B1AD5A-BB4A-1D0C-3B2D-997D9C7751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  <p:sp>
          <p:nvSpPr>
            <p:cNvPr id="15392" name="Text Box 22">
              <a:extLst>
                <a:ext uri="{FF2B5EF4-FFF2-40B4-BE49-F238E27FC236}">
                  <a16:creationId xmlns:a16="http://schemas.microsoft.com/office/drawing/2014/main" id="{A162D9F0-092F-0252-0059-44471E65B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9" y="2024"/>
              <a:ext cx="4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006600"/>
                  </a:solidFill>
                </a:rPr>
                <a:t>ق ع</a:t>
              </a:r>
              <a:endParaRPr lang="en-US" altLang="ar-SA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5863" name="Group 23">
            <a:extLst>
              <a:ext uri="{FF2B5EF4-FFF2-40B4-BE49-F238E27FC236}">
                <a16:creationId xmlns:a16="http://schemas.microsoft.com/office/drawing/2014/main" id="{DD136B1C-E107-B486-6390-F9A6C8241DD3}"/>
              </a:ext>
            </a:extLst>
          </p:cNvPr>
          <p:cNvGrpSpPr>
            <a:grpSpLocks/>
          </p:cNvGrpSpPr>
          <p:nvPr/>
        </p:nvGrpSpPr>
        <p:grpSpPr bwMode="auto">
          <a:xfrm>
            <a:off x="3203577" y="3956050"/>
            <a:ext cx="1798638" cy="700088"/>
            <a:chOff x="3902" y="2287"/>
            <a:chExt cx="1133" cy="441"/>
          </a:xfrm>
        </p:grpSpPr>
        <p:sp>
          <p:nvSpPr>
            <p:cNvPr id="15386" name="Text Box 24">
              <a:extLst>
                <a:ext uri="{FF2B5EF4-FFF2-40B4-BE49-F238E27FC236}">
                  <a16:creationId xmlns:a16="http://schemas.microsoft.com/office/drawing/2014/main" id="{BC56438E-B5C9-5714-B72A-60744875E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2" y="2363"/>
              <a:ext cx="11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/>
                <a:t>=      </a:t>
              </a:r>
              <a:r>
                <a:rPr lang="ar-SA" altLang="ar-SA" sz="2000" b="1">
                  <a:solidFill>
                    <a:srgbClr val="006600"/>
                  </a:solidFill>
                </a:rPr>
                <a:t>×</a:t>
              </a:r>
              <a:r>
                <a:rPr lang="ar-SA" altLang="ar-SA" sz="2000" b="1"/>
                <a:t> </a:t>
              </a:r>
              <a:r>
                <a:rPr lang="ar-SA" altLang="ar-SA" sz="2000" b="1">
                  <a:solidFill>
                    <a:srgbClr val="006600"/>
                  </a:solidFill>
                </a:rPr>
                <a:t>3 ×1</a:t>
              </a:r>
              <a:endParaRPr lang="en-US" altLang="ar-SA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15387" name="Group 25">
              <a:extLst>
                <a:ext uri="{FF2B5EF4-FFF2-40B4-BE49-F238E27FC236}">
                  <a16:creationId xmlns:a16="http://schemas.microsoft.com/office/drawing/2014/main" id="{82793237-BD2A-B3AF-A860-EED162DAB8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15388" name="Text Box 26">
                <a:extLst>
                  <a:ext uri="{FF2B5EF4-FFF2-40B4-BE49-F238E27FC236}">
                    <a16:creationId xmlns:a16="http://schemas.microsoft.com/office/drawing/2014/main" id="{05A2E674-BA8E-FA4A-EBDD-3AC06F2848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5389" name="Line 27">
                <a:extLst>
                  <a:ext uri="{FF2B5EF4-FFF2-40B4-BE49-F238E27FC236}">
                    <a16:creationId xmlns:a16="http://schemas.microsoft.com/office/drawing/2014/main" id="{68B03E2E-9BF9-A290-7822-5A102949D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90" name="Text Box 28">
                <a:extLst>
                  <a:ext uri="{FF2B5EF4-FFF2-40B4-BE49-F238E27FC236}">
                    <a16:creationId xmlns:a16="http://schemas.microsoft.com/office/drawing/2014/main" id="{4BEC2C70-1CBE-4727-F619-BE338B5075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sp>
        <p:nvSpPr>
          <p:cNvPr id="35878" name="Text Box 38">
            <a:extLst>
              <a:ext uri="{FF2B5EF4-FFF2-40B4-BE49-F238E27FC236}">
                <a16:creationId xmlns:a16="http://schemas.microsoft.com/office/drawing/2014/main" id="{14AFD810-1CC0-A052-26BF-E4D4A28D9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932" y="1368722"/>
            <a:ext cx="7191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900" b="1"/>
              <a:t>3سم</a:t>
            </a:r>
            <a:endParaRPr lang="en-US" altLang="ar-SA" sz="1900" b="1"/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CD6C5847-DD21-1F85-C2DE-AE8FFF835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042" y="4629847"/>
            <a:ext cx="14496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ea typeface="Arial Unicode MS" panose="020B0604020202020204" pitchFamily="34" charset="-128"/>
                <a:cs typeface="+mn-cs"/>
              </a:rPr>
              <a:t>= 1,5 × 1</a:t>
            </a:r>
            <a:endParaRPr lang="en-US" altLang="ar-SA" sz="2000" b="1">
              <a:solidFill>
                <a:srgbClr val="006600"/>
              </a:solidFill>
              <a:cs typeface="+mn-cs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0847C6D0-125C-0889-E001-6F963DC35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920" y="437981"/>
            <a:ext cx="2635355" cy="46896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5D2B393-2705-B187-3A1E-DD2B96CF0D4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EC8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364038" y="976316"/>
            <a:ext cx="3973577" cy="855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C264FC6-240F-2506-40A1-1F77ECB0F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52" y="820218"/>
            <a:ext cx="1300181" cy="49851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D99B4E-B8F2-8F35-E7D0-7F51EB74CD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269" y="1368722"/>
            <a:ext cx="1530041" cy="6732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609AADF-A139-C109-512A-FC68E877D4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215" y="2065095"/>
            <a:ext cx="1255153" cy="493096"/>
          </a:xfrm>
          <a:prstGeom prst="rect">
            <a:avLst/>
          </a:prstGeom>
        </p:spPr>
      </p:pic>
      <p:sp>
        <p:nvSpPr>
          <p:cNvPr id="11" name="Text Box 15">
            <a:extLst>
              <a:ext uri="{FF2B5EF4-FFF2-40B4-BE49-F238E27FC236}">
                <a16:creationId xmlns:a16="http://schemas.microsoft.com/office/drawing/2014/main" id="{F0C33E63-5A1E-8B67-7010-F295E4936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535" y="5007639"/>
            <a:ext cx="17275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مساحة المثلثين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769840CC-3269-0FC7-0E8E-50CF72C73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7854" y="5080594"/>
            <a:ext cx="21420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= 2 × 1,5 = </a:t>
            </a:r>
            <a:r>
              <a:rPr lang="ar-SA" altLang="ar-SA" sz="2000" b="1">
                <a:solidFill>
                  <a:srgbClr val="006600"/>
                </a:solidFill>
              </a:rPr>
              <a:t>3 سم2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3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  <p:bldP spid="35847" grpId="0"/>
      <p:bldP spid="35848" grpId="0"/>
      <p:bldP spid="35849" grpId="0"/>
      <p:bldP spid="35850" grpId="0"/>
      <p:bldP spid="35851" grpId="0"/>
      <p:bldP spid="35853" grpId="0"/>
      <p:bldP spid="35854" grpId="0"/>
      <p:bldP spid="35855" grpId="0"/>
      <p:bldP spid="35878" grpId="0"/>
      <p:bldP spid="2" grpId="0"/>
      <p:bldP spid="11" grpId="0"/>
      <p:bldP spid="11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4" name="Text Box 52">
            <a:extLst>
              <a:ext uri="{FF2B5EF4-FFF2-40B4-BE49-F238E27FC236}">
                <a16:creationId xmlns:a16="http://schemas.microsoft.com/office/drawing/2014/main" id="{5ED073E8-D199-9C1C-EA5D-55835637D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0863" y="281622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م</a:t>
            </a:r>
            <a:r>
              <a:rPr lang="ar-SA" altLang="ar-SA" sz="2000" b="1">
                <a:solidFill>
                  <a:srgbClr val="FF0000"/>
                </a:solidFill>
              </a:rPr>
              <a:t>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8965" name="Text Box 53">
            <a:extLst>
              <a:ext uri="{FF2B5EF4-FFF2-40B4-BE49-F238E27FC236}">
                <a16:creationId xmlns:a16="http://schemas.microsoft.com/office/drawing/2014/main" id="{3242357F-67F0-D7D1-2903-08EECEDBF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852738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الطول × العرض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8966" name="Text Box 54">
            <a:extLst>
              <a:ext uri="{FF2B5EF4-FFF2-40B4-BE49-F238E27FC236}">
                <a16:creationId xmlns:a16="http://schemas.microsoft.com/office/drawing/2014/main" id="{F1F13E36-3747-E0DE-DE18-8ADCA49C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3355975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= </a:t>
            </a:r>
            <a:r>
              <a:rPr lang="ar-SA" altLang="ar-SA" sz="2000" b="1">
                <a:solidFill>
                  <a:srgbClr val="0000FF"/>
                </a:solidFill>
              </a:rPr>
              <a:t>42 ×  25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8967" name="Text Box 55">
            <a:extLst>
              <a:ext uri="{FF2B5EF4-FFF2-40B4-BE49-F238E27FC236}">
                <a16:creationId xmlns:a16="http://schemas.microsoft.com/office/drawing/2014/main" id="{95E4B5F4-24CC-A794-60A4-72134D2B8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3860800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= </a:t>
            </a:r>
            <a:r>
              <a:rPr lang="ar-SA" altLang="ar-SA" sz="2000" b="1">
                <a:solidFill>
                  <a:srgbClr val="0000FF"/>
                </a:solidFill>
              </a:rPr>
              <a:t>1050</a:t>
            </a:r>
            <a:r>
              <a:rPr lang="ar-SA" altLang="ar-SA" sz="2000" b="1">
                <a:solidFill>
                  <a:srgbClr val="FF0000"/>
                </a:solidFill>
              </a:rPr>
              <a:t> </a:t>
            </a:r>
            <a:r>
              <a:rPr lang="ar-SA" altLang="ar-SA" sz="2000" b="1">
                <a:solidFill>
                  <a:srgbClr val="0000FF"/>
                </a:solidFill>
              </a:rPr>
              <a:t>م2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8968" name="Text Box 56">
            <a:extLst>
              <a:ext uri="{FF2B5EF4-FFF2-40B4-BE49-F238E27FC236}">
                <a16:creationId xmlns:a16="http://schemas.microsoft.com/office/drawing/2014/main" id="{38DCEE44-A1E5-9667-6FFF-E7F5920B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2205038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مساحة المستطيل الكبير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8969" name="Text Box 57">
            <a:extLst>
              <a:ext uri="{FF2B5EF4-FFF2-40B4-BE49-F238E27FC236}">
                <a16:creationId xmlns:a16="http://schemas.microsoft.com/office/drawing/2014/main" id="{0AA18147-F5C5-3780-24DC-DDA516B84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5041900"/>
            <a:ext cx="233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مساحة المنطقة المظللة =</a:t>
            </a:r>
            <a:endParaRPr lang="en-US" altLang="ar-SA" sz="2000" b="1"/>
          </a:p>
        </p:txBody>
      </p:sp>
      <p:sp>
        <p:nvSpPr>
          <p:cNvPr id="38970" name="Text Box 58">
            <a:extLst>
              <a:ext uri="{FF2B5EF4-FFF2-40B4-BE49-F238E27FC236}">
                <a16:creationId xmlns:a16="http://schemas.microsoft.com/office/drawing/2014/main" id="{4EE0F08B-369A-A421-3F7A-F973B0DFA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076825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1050</a:t>
            </a:r>
            <a:r>
              <a:rPr lang="ar-SA" altLang="ar-SA" sz="2000" b="1"/>
              <a:t> – </a:t>
            </a:r>
            <a:r>
              <a:rPr lang="ar-SA" altLang="ar-SA" sz="2000" b="1">
                <a:solidFill>
                  <a:srgbClr val="FF5050"/>
                </a:solidFill>
              </a:rPr>
              <a:t>440</a:t>
            </a:r>
            <a:r>
              <a:rPr lang="ar-SA" altLang="ar-SA" sz="2000" b="1"/>
              <a:t> =</a:t>
            </a:r>
            <a:endParaRPr lang="en-US" altLang="ar-SA" sz="2000" b="1"/>
          </a:p>
        </p:txBody>
      </p:sp>
      <p:sp>
        <p:nvSpPr>
          <p:cNvPr id="38971" name="Text Box 59">
            <a:extLst>
              <a:ext uri="{FF2B5EF4-FFF2-40B4-BE49-F238E27FC236}">
                <a16:creationId xmlns:a16="http://schemas.microsoft.com/office/drawing/2014/main" id="{964F4346-E92D-BE91-3166-A82E9DFAB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091113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610 م2</a:t>
            </a:r>
            <a:endParaRPr lang="en-US" altLang="ar-SA" sz="2000" b="1"/>
          </a:p>
        </p:txBody>
      </p:sp>
      <p:sp>
        <p:nvSpPr>
          <p:cNvPr id="38989" name="Text Box 77">
            <a:extLst>
              <a:ext uri="{FF2B5EF4-FFF2-40B4-BE49-F238E27FC236}">
                <a16:creationId xmlns:a16="http://schemas.microsoft.com/office/drawing/2014/main" id="{93F6F590-5A0F-9411-EAB8-ECB1E5C9A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281622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5050"/>
                </a:solidFill>
              </a:rPr>
              <a:t>م</a:t>
            </a:r>
            <a:r>
              <a:rPr lang="ar-SA" altLang="ar-SA" sz="2000" b="1">
                <a:solidFill>
                  <a:srgbClr val="FF0000"/>
                </a:solidFill>
              </a:rPr>
              <a:t>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8990" name="Text Box 78">
            <a:extLst>
              <a:ext uri="{FF2B5EF4-FFF2-40B4-BE49-F238E27FC236}">
                <a16:creationId xmlns:a16="http://schemas.microsoft.com/office/drawing/2014/main" id="{EAEAB14D-C820-F835-F87F-6F1FAC883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85273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5050"/>
                </a:solidFill>
              </a:rPr>
              <a:t>الطول × العرض</a:t>
            </a:r>
            <a:endParaRPr lang="en-US" altLang="ar-SA" sz="2000" b="1">
              <a:solidFill>
                <a:srgbClr val="FF5050"/>
              </a:solidFill>
            </a:endParaRPr>
          </a:p>
        </p:txBody>
      </p:sp>
      <p:sp>
        <p:nvSpPr>
          <p:cNvPr id="38991" name="Text Box 79">
            <a:extLst>
              <a:ext uri="{FF2B5EF4-FFF2-40B4-BE49-F238E27FC236}">
                <a16:creationId xmlns:a16="http://schemas.microsoft.com/office/drawing/2014/main" id="{8799FFFB-3573-FEDF-2CE5-A166E47BC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3355975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= </a:t>
            </a:r>
            <a:r>
              <a:rPr lang="ar-SA" altLang="ar-SA" sz="2000" b="1">
                <a:solidFill>
                  <a:srgbClr val="FF5050"/>
                </a:solidFill>
              </a:rPr>
              <a:t>22 ×  20</a:t>
            </a:r>
            <a:endParaRPr lang="en-US" altLang="ar-SA" sz="2000" b="1">
              <a:solidFill>
                <a:srgbClr val="FF5050"/>
              </a:solidFill>
            </a:endParaRPr>
          </a:p>
        </p:txBody>
      </p:sp>
      <p:sp>
        <p:nvSpPr>
          <p:cNvPr id="38992" name="Text Box 80">
            <a:extLst>
              <a:ext uri="{FF2B5EF4-FFF2-40B4-BE49-F238E27FC236}">
                <a16:creationId xmlns:a16="http://schemas.microsoft.com/office/drawing/2014/main" id="{B10AB9AE-3E71-B542-098D-946C0370B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3860800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= </a:t>
            </a:r>
            <a:r>
              <a:rPr lang="ar-SA" altLang="ar-SA" sz="2000" b="1">
                <a:solidFill>
                  <a:srgbClr val="FF5050"/>
                </a:solidFill>
              </a:rPr>
              <a:t>440 م2</a:t>
            </a:r>
            <a:endParaRPr lang="en-US" altLang="ar-SA" sz="2000" b="1">
              <a:solidFill>
                <a:srgbClr val="FF5050"/>
              </a:solidFill>
            </a:endParaRPr>
          </a:p>
        </p:txBody>
      </p:sp>
      <p:sp>
        <p:nvSpPr>
          <p:cNvPr id="38993" name="Text Box 81">
            <a:extLst>
              <a:ext uri="{FF2B5EF4-FFF2-40B4-BE49-F238E27FC236}">
                <a16:creationId xmlns:a16="http://schemas.microsoft.com/office/drawing/2014/main" id="{86FCD7B3-6599-C343-4911-4C0A383CF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205038"/>
            <a:ext cx="2268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5050"/>
                </a:solidFill>
              </a:rPr>
              <a:t>مساحة المستطيل الصغير</a:t>
            </a:r>
            <a:endParaRPr lang="en-US" altLang="ar-SA" sz="2000" b="1">
              <a:solidFill>
                <a:srgbClr val="FF505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1DB44A4-F454-68A5-741E-D00E1444D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" y="46998"/>
            <a:ext cx="1622426" cy="2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0A884E9-B8CC-DEE1-B0C8-A8F4F3902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00" y="2471630"/>
            <a:ext cx="3034717" cy="158760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753FE7C-1D71-8E15-77A1-9842E94C31B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12269" y="1242220"/>
            <a:ext cx="5972956" cy="4762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6E6ED5F-A2B2-9329-FAAE-FA15E9594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634" y="634901"/>
            <a:ext cx="3392563" cy="562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8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8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8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8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8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4" grpId="0"/>
      <p:bldP spid="38965" grpId="0"/>
      <p:bldP spid="38966" grpId="0"/>
      <p:bldP spid="38967" grpId="0"/>
      <p:bldP spid="38968" grpId="0"/>
      <p:bldP spid="38969" grpId="0"/>
      <p:bldP spid="38970" grpId="0"/>
      <p:bldP spid="38971" grpId="0"/>
      <p:bldP spid="38989" grpId="0"/>
      <p:bldP spid="38990" grpId="0"/>
      <p:bldP spid="38991" grpId="0"/>
      <p:bldP spid="38992" grpId="0"/>
      <p:bldP spid="389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9" name="Text Box 13">
            <a:extLst>
              <a:ext uri="{FF2B5EF4-FFF2-40B4-BE49-F238E27FC236}">
                <a16:creationId xmlns:a16="http://schemas.microsoft.com/office/drawing/2014/main" id="{D513A9C4-9703-78C2-CCDD-430CB9E4D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5041900"/>
            <a:ext cx="233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مساحة المنطقة المظللة =</a:t>
            </a:r>
            <a:endParaRPr lang="en-US" altLang="ar-SA" sz="2000" b="1"/>
          </a:p>
        </p:txBody>
      </p:sp>
      <p:sp>
        <p:nvSpPr>
          <p:cNvPr id="39950" name="Text Box 14">
            <a:extLst>
              <a:ext uri="{FF2B5EF4-FFF2-40B4-BE49-F238E27FC236}">
                <a16:creationId xmlns:a16="http://schemas.microsoft.com/office/drawing/2014/main" id="{16C94B4E-B0F4-6AB1-D070-5A9ECA0BB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076825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75</a:t>
            </a:r>
            <a:r>
              <a:rPr lang="ar-SA" altLang="ar-SA" sz="2000" b="1"/>
              <a:t> – </a:t>
            </a:r>
            <a:r>
              <a:rPr lang="ar-SA" altLang="ar-SA" sz="2000" b="1">
                <a:solidFill>
                  <a:srgbClr val="006600"/>
                </a:solidFill>
              </a:rPr>
              <a:t>36</a:t>
            </a:r>
            <a:r>
              <a:rPr lang="ar-SA" altLang="ar-SA" sz="2000" b="1">
                <a:solidFill>
                  <a:srgbClr val="FF5050"/>
                </a:solidFill>
              </a:rPr>
              <a:t> </a:t>
            </a:r>
            <a:r>
              <a:rPr lang="ar-SA" altLang="ar-SA" sz="2000" b="1"/>
              <a:t> =</a:t>
            </a:r>
            <a:endParaRPr lang="en-US" altLang="ar-SA" sz="2000" b="1"/>
          </a:p>
        </p:txBody>
      </p:sp>
      <p:sp>
        <p:nvSpPr>
          <p:cNvPr id="39951" name="Text Box 15">
            <a:extLst>
              <a:ext uri="{FF2B5EF4-FFF2-40B4-BE49-F238E27FC236}">
                <a16:creationId xmlns:a16="http://schemas.microsoft.com/office/drawing/2014/main" id="{97C434B1-31A1-980E-51B1-5C54D115B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5091113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39 سم2</a:t>
            </a:r>
            <a:endParaRPr lang="en-US" altLang="ar-SA" sz="2000" b="1"/>
          </a:p>
        </p:txBody>
      </p:sp>
      <p:sp>
        <p:nvSpPr>
          <p:cNvPr id="39959" name="Text Box 23">
            <a:extLst>
              <a:ext uri="{FF2B5EF4-FFF2-40B4-BE49-F238E27FC236}">
                <a16:creationId xmlns:a16="http://schemas.microsoft.com/office/drawing/2014/main" id="{0685F0A1-882D-723C-1415-0B7DE8C71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267335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</a:rPr>
              <a:t>م</a:t>
            </a:r>
            <a:r>
              <a:rPr lang="ar-SA" altLang="ar-SA" sz="2000" b="1">
                <a:solidFill>
                  <a:srgbClr val="006600"/>
                </a:solidFill>
              </a:rPr>
              <a:t>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9960" name="Text Box 24">
            <a:extLst>
              <a:ext uri="{FF2B5EF4-FFF2-40B4-BE49-F238E27FC236}">
                <a16:creationId xmlns:a16="http://schemas.microsoft.com/office/drawing/2014/main" id="{8E60FCA0-85A5-9113-7AD5-15CD721E5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296" y="4198144"/>
            <a:ext cx="132332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highlight>
                  <a:srgbClr val="FFFF00"/>
                </a:highlight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ar-SA" sz="2000" b="1">
                <a:highlight>
                  <a:srgbClr val="FFFF00"/>
                </a:highlight>
              </a:rPr>
              <a:t> </a:t>
            </a:r>
            <a:r>
              <a:rPr lang="ar-SA" altLang="ar-SA" sz="2000" b="1">
                <a:solidFill>
                  <a:schemeClr val="accent2"/>
                </a:solidFill>
                <a:highlight>
                  <a:srgbClr val="FFFF00"/>
                </a:highlight>
              </a:rPr>
              <a:t>75 سم2</a:t>
            </a:r>
            <a:endParaRPr lang="en-US" altLang="ar-SA" sz="2000" b="1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39961" name="Text Box 25">
            <a:extLst>
              <a:ext uri="{FF2B5EF4-FFF2-40B4-BE49-F238E27FC236}">
                <a16:creationId xmlns:a16="http://schemas.microsoft.com/office/drawing/2014/main" id="{B7D6953D-0064-4FB4-4253-A91691238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060575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</a:rPr>
              <a:t>مساحة المثلث الكبير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  <p:grpSp>
        <p:nvGrpSpPr>
          <p:cNvPr id="39962" name="Group 26">
            <a:extLst>
              <a:ext uri="{FF2B5EF4-FFF2-40B4-BE49-F238E27FC236}">
                <a16:creationId xmlns:a16="http://schemas.microsoft.com/office/drawing/2014/main" id="{527DFEA6-01FD-9196-0C59-1CA8929BB771}"/>
              </a:ext>
            </a:extLst>
          </p:cNvPr>
          <p:cNvGrpSpPr>
            <a:grpSpLocks/>
          </p:cNvGrpSpPr>
          <p:nvPr/>
        </p:nvGrpSpPr>
        <p:grpSpPr bwMode="auto">
          <a:xfrm>
            <a:off x="6083300" y="2552700"/>
            <a:ext cx="2197100" cy="700088"/>
            <a:chOff x="3492" y="1947"/>
            <a:chExt cx="1384" cy="441"/>
          </a:xfrm>
        </p:grpSpPr>
        <p:grpSp>
          <p:nvGrpSpPr>
            <p:cNvPr id="19491" name="Group 27">
              <a:extLst>
                <a:ext uri="{FF2B5EF4-FFF2-40B4-BE49-F238E27FC236}">
                  <a16:creationId xmlns:a16="http://schemas.microsoft.com/office/drawing/2014/main" id="{65998CD9-465F-52F0-4AE4-32BD00D0C2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19493" name="Text Box 28">
                <a:extLst>
                  <a:ext uri="{FF2B5EF4-FFF2-40B4-BE49-F238E27FC236}">
                    <a16:creationId xmlns:a16="http://schemas.microsoft.com/office/drawing/2014/main" id="{4D9897C0-C88B-5E74-5130-E3AD92C41B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9494" name="Line 29">
                <a:extLst>
                  <a:ext uri="{FF2B5EF4-FFF2-40B4-BE49-F238E27FC236}">
                    <a16:creationId xmlns:a16="http://schemas.microsoft.com/office/drawing/2014/main" id="{1C05977F-718A-D214-DB50-561CC5B75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95" name="Text Box 30">
                <a:extLst>
                  <a:ext uri="{FF2B5EF4-FFF2-40B4-BE49-F238E27FC236}">
                    <a16:creationId xmlns:a16="http://schemas.microsoft.com/office/drawing/2014/main" id="{F41954D6-27D6-95B4-F49F-51C64284C9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  <p:sp>
          <p:nvSpPr>
            <p:cNvPr id="19492" name="Text Box 31">
              <a:extLst>
                <a:ext uri="{FF2B5EF4-FFF2-40B4-BE49-F238E27FC236}">
                  <a16:creationId xmlns:a16="http://schemas.microsoft.com/office/drawing/2014/main" id="{18CD4601-531A-EE25-3D15-84EA8AB99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chemeClr val="accent2"/>
                  </a:solidFill>
                </a:rPr>
                <a:t>ق ع</a:t>
              </a:r>
              <a:endParaRPr lang="en-US" altLang="ar-SA" sz="2000" b="1">
                <a:solidFill>
                  <a:schemeClr val="accent2"/>
                </a:solidFill>
              </a:endParaRPr>
            </a:p>
          </p:txBody>
        </p:sp>
      </p:grpSp>
      <p:sp>
        <p:nvSpPr>
          <p:cNvPr id="39968" name="Text Box 32">
            <a:extLst>
              <a:ext uri="{FF2B5EF4-FFF2-40B4-BE49-F238E27FC236}">
                <a16:creationId xmlns:a16="http://schemas.microsoft.com/office/drawing/2014/main" id="{13078DD0-0430-B281-8075-37AC4322A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267176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9969" name="Text Box 33">
            <a:extLst>
              <a:ext uri="{FF2B5EF4-FFF2-40B4-BE49-F238E27FC236}">
                <a16:creationId xmlns:a16="http://schemas.microsoft.com/office/drawing/2014/main" id="{1CA2238D-54F8-7942-F3BC-57B9373DA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574" y="4049802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ar-SA" sz="2000" b="1"/>
              <a:t> </a:t>
            </a:r>
            <a:r>
              <a:rPr lang="ar-SA" altLang="ar-SA" sz="2000" b="1">
                <a:solidFill>
                  <a:srgbClr val="006600"/>
                </a:solidFill>
              </a:rPr>
              <a:t>36 سم2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39970" name="Text Box 34">
            <a:extLst>
              <a:ext uri="{FF2B5EF4-FFF2-40B4-BE49-F238E27FC236}">
                <a16:creationId xmlns:a16="http://schemas.microsoft.com/office/drawing/2014/main" id="{393037A3-4A8F-26A2-7A36-400DC6AC6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058988"/>
            <a:ext cx="216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مساحة المثلث الصغير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grpSp>
        <p:nvGrpSpPr>
          <p:cNvPr id="39971" name="Group 35">
            <a:extLst>
              <a:ext uri="{FF2B5EF4-FFF2-40B4-BE49-F238E27FC236}">
                <a16:creationId xmlns:a16="http://schemas.microsoft.com/office/drawing/2014/main" id="{47D6C24F-2AEB-10BF-E188-EAD008EC96C3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2551113"/>
            <a:ext cx="2197100" cy="700087"/>
            <a:chOff x="3492" y="1947"/>
            <a:chExt cx="1384" cy="441"/>
          </a:xfrm>
        </p:grpSpPr>
        <p:grpSp>
          <p:nvGrpSpPr>
            <p:cNvPr id="19486" name="Group 36">
              <a:extLst>
                <a:ext uri="{FF2B5EF4-FFF2-40B4-BE49-F238E27FC236}">
                  <a16:creationId xmlns:a16="http://schemas.microsoft.com/office/drawing/2014/main" id="{7C9F6960-49C3-C29E-E49E-C23572D2C3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19488" name="Text Box 37">
                <a:extLst>
                  <a:ext uri="{FF2B5EF4-FFF2-40B4-BE49-F238E27FC236}">
                    <a16:creationId xmlns:a16="http://schemas.microsoft.com/office/drawing/2014/main" id="{A9B5B026-7EDD-53DC-C2E2-4B7EEA5C56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9489" name="Line 38">
                <a:extLst>
                  <a:ext uri="{FF2B5EF4-FFF2-40B4-BE49-F238E27FC236}">
                    <a16:creationId xmlns:a16="http://schemas.microsoft.com/office/drawing/2014/main" id="{39B32466-CEC0-BA36-E4A6-F42E163D6B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90" name="Text Box 39">
                <a:extLst>
                  <a:ext uri="{FF2B5EF4-FFF2-40B4-BE49-F238E27FC236}">
                    <a16:creationId xmlns:a16="http://schemas.microsoft.com/office/drawing/2014/main" id="{63E392D8-B989-05B9-E697-D1BD7B110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  <p:sp>
          <p:nvSpPr>
            <p:cNvPr id="19487" name="Text Box 40">
              <a:extLst>
                <a:ext uri="{FF2B5EF4-FFF2-40B4-BE49-F238E27FC236}">
                  <a16:creationId xmlns:a16="http://schemas.microsoft.com/office/drawing/2014/main" id="{DD841B35-9C7D-C469-5706-A0CE1AB15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006600"/>
                  </a:solidFill>
                </a:rPr>
                <a:t>ق ع</a:t>
              </a:r>
              <a:endParaRPr lang="en-US" altLang="ar-SA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9977" name="Group 41">
            <a:extLst>
              <a:ext uri="{FF2B5EF4-FFF2-40B4-BE49-F238E27FC236}">
                <a16:creationId xmlns:a16="http://schemas.microsoft.com/office/drawing/2014/main" id="{269FB30E-7EF7-5B89-8833-DCF6A7482D3E}"/>
              </a:ext>
            </a:extLst>
          </p:cNvPr>
          <p:cNvGrpSpPr>
            <a:grpSpLocks/>
          </p:cNvGrpSpPr>
          <p:nvPr/>
        </p:nvGrpSpPr>
        <p:grpSpPr bwMode="auto">
          <a:xfrm>
            <a:off x="5976938" y="3068638"/>
            <a:ext cx="2590800" cy="700087"/>
            <a:chOff x="3403" y="2287"/>
            <a:chExt cx="1632" cy="441"/>
          </a:xfrm>
        </p:grpSpPr>
        <p:sp>
          <p:nvSpPr>
            <p:cNvPr id="19481" name="Text Box 42">
              <a:extLst>
                <a:ext uri="{FF2B5EF4-FFF2-40B4-BE49-F238E27FC236}">
                  <a16:creationId xmlns:a16="http://schemas.microsoft.com/office/drawing/2014/main" id="{E0A3A6D1-A105-2AE8-4CD7-55B1A061E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/>
                <a:t>=      </a:t>
              </a:r>
              <a:r>
                <a:rPr lang="ar-SA" altLang="ar-SA" sz="2000" b="1">
                  <a:solidFill>
                    <a:srgbClr val="006600"/>
                  </a:solidFill>
                </a:rPr>
                <a:t>× </a:t>
              </a:r>
              <a:r>
                <a:rPr lang="ar-SA" altLang="ar-SA" sz="2000" b="1"/>
                <a:t> </a:t>
              </a:r>
              <a:r>
                <a:rPr lang="ar-SA" altLang="ar-SA" sz="2000" b="1">
                  <a:solidFill>
                    <a:schemeClr val="accent2"/>
                  </a:solidFill>
                </a:rPr>
                <a:t>15 ×  10</a:t>
              </a:r>
              <a:endParaRPr lang="en-US" altLang="ar-SA" sz="2800" b="1" baseline="30000">
                <a:solidFill>
                  <a:schemeClr val="accent2"/>
                </a:solidFill>
              </a:endParaRPr>
            </a:p>
          </p:txBody>
        </p:sp>
        <p:grpSp>
          <p:nvGrpSpPr>
            <p:cNvPr id="19482" name="Group 43">
              <a:extLst>
                <a:ext uri="{FF2B5EF4-FFF2-40B4-BE49-F238E27FC236}">
                  <a16:creationId xmlns:a16="http://schemas.microsoft.com/office/drawing/2014/main" id="{8F48DCEB-2ABD-E39B-0666-91F22D6C1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19483" name="Text Box 44">
                <a:extLst>
                  <a:ext uri="{FF2B5EF4-FFF2-40B4-BE49-F238E27FC236}">
                    <a16:creationId xmlns:a16="http://schemas.microsoft.com/office/drawing/2014/main" id="{6A76BE55-57D1-8D0C-5BDE-047B59413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9484" name="Line 45">
                <a:extLst>
                  <a:ext uri="{FF2B5EF4-FFF2-40B4-BE49-F238E27FC236}">
                    <a16:creationId xmlns:a16="http://schemas.microsoft.com/office/drawing/2014/main" id="{8A2FA9ED-1110-765D-2162-DAEDCDE20F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85" name="Text Box 46">
                <a:extLst>
                  <a:ext uri="{FF2B5EF4-FFF2-40B4-BE49-F238E27FC236}">
                    <a16:creationId xmlns:a16="http://schemas.microsoft.com/office/drawing/2014/main" id="{246A68AD-3FC7-96CF-44DE-B1E5BBF0F5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grpSp>
        <p:nvGrpSpPr>
          <p:cNvPr id="39983" name="Group 47">
            <a:extLst>
              <a:ext uri="{FF2B5EF4-FFF2-40B4-BE49-F238E27FC236}">
                <a16:creationId xmlns:a16="http://schemas.microsoft.com/office/drawing/2014/main" id="{A6F0F922-5655-9693-149B-42C68A807612}"/>
              </a:ext>
            </a:extLst>
          </p:cNvPr>
          <p:cNvGrpSpPr>
            <a:grpSpLocks/>
          </p:cNvGrpSpPr>
          <p:nvPr/>
        </p:nvGrpSpPr>
        <p:grpSpPr bwMode="auto">
          <a:xfrm>
            <a:off x="3020925" y="3162900"/>
            <a:ext cx="2590800" cy="700087"/>
            <a:chOff x="3403" y="2287"/>
            <a:chExt cx="1632" cy="441"/>
          </a:xfrm>
        </p:grpSpPr>
        <p:sp>
          <p:nvSpPr>
            <p:cNvPr id="19476" name="Text Box 48">
              <a:extLst>
                <a:ext uri="{FF2B5EF4-FFF2-40B4-BE49-F238E27FC236}">
                  <a16:creationId xmlns:a16="http://schemas.microsoft.com/office/drawing/2014/main" id="{B1235823-9323-9433-F023-981F11D1A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/>
                <a:t>=      </a:t>
              </a:r>
              <a:r>
                <a:rPr lang="ar-SA" altLang="ar-SA" sz="2000" b="1">
                  <a:solidFill>
                    <a:srgbClr val="006600"/>
                  </a:solidFill>
                </a:rPr>
                <a:t>× </a:t>
              </a:r>
              <a:r>
                <a:rPr lang="ar-SA" altLang="ar-SA" sz="2000" b="1"/>
                <a:t> </a:t>
              </a:r>
              <a:r>
                <a:rPr lang="ar-SA" altLang="ar-SA" sz="2000" b="1">
                  <a:solidFill>
                    <a:srgbClr val="006600"/>
                  </a:solidFill>
                </a:rPr>
                <a:t>9 ×</a:t>
              </a:r>
              <a:r>
                <a:rPr lang="ar-SA" altLang="ar-SA" sz="2000" b="1">
                  <a:solidFill>
                    <a:schemeClr val="accent2"/>
                  </a:solidFill>
                </a:rPr>
                <a:t>  </a:t>
              </a:r>
              <a:r>
                <a:rPr lang="ar-SA" altLang="ar-SA" sz="2000" b="1">
                  <a:solidFill>
                    <a:srgbClr val="006600"/>
                  </a:solidFill>
                </a:rPr>
                <a:t>8</a:t>
              </a:r>
              <a:endParaRPr lang="en-US" altLang="ar-SA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19477" name="Group 49">
              <a:extLst>
                <a:ext uri="{FF2B5EF4-FFF2-40B4-BE49-F238E27FC236}">
                  <a16:creationId xmlns:a16="http://schemas.microsoft.com/office/drawing/2014/main" id="{C72B9697-903C-DB2A-2CED-C56447EA49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19478" name="Text Box 50">
                <a:extLst>
                  <a:ext uri="{FF2B5EF4-FFF2-40B4-BE49-F238E27FC236}">
                    <a16:creationId xmlns:a16="http://schemas.microsoft.com/office/drawing/2014/main" id="{BE459966-285C-1D18-C76D-D630E3AF5F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9479" name="Line 51">
                <a:extLst>
                  <a:ext uri="{FF2B5EF4-FFF2-40B4-BE49-F238E27FC236}">
                    <a16:creationId xmlns:a16="http://schemas.microsoft.com/office/drawing/2014/main" id="{B7105EE5-7F57-B2B2-77AE-1D8F28EF5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80" name="Text Box 52">
                <a:extLst>
                  <a:ext uri="{FF2B5EF4-FFF2-40B4-BE49-F238E27FC236}">
                    <a16:creationId xmlns:a16="http://schemas.microsoft.com/office/drawing/2014/main" id="{DEAF2FFE-6F3C-BD01-EEFC-6920D6BA4D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5F2A467F-B098-1423-285D-83C702058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" y="46998"/>
            <a:ext cx="1622426" cy="2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B01C8F6-5311-790B-CC9E-E9C9162C8B1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586669" y="1382356"/>
            <a:ext cx="5972956" cy="4762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8C1B160-59C2-487F-DCF5-7A01CB229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64" y="2335902"/>
            <a:ext cx="3051173" cy="2000250"/>
          </a:xfrm>
          <a:prstGeom prst="rect">
            <a:avLst/>
          </a:prstGeom>
        </p:spPr>
      </p:pic>
      <p:sp>
        <p:nvSpPr>
          <p:cNvPr id="7" name="Text Box 24">
            <a:extLst>
              <a:ext uri="{FF2B5EF4-FFF2-40B4-BE49-F238E27FC236}">
                <a16:creationId xmlns:a16="http://schemas.microsoft.com/office/drawing/2014/main" id="{49566E5E-08D9-3592-3B11-317065757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296" y="3664550"/>
            <a:ext cx="130988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2060"/>
                </a:solidFill>
                <a:ea typeface="Arial Unicode MS" panose="020B0604020202020204" pitchFamily="34" charset="-128"/>
                <a:cs typeface="+mn-cs"/>
              </a:rPr>
              <a:t>= 15 × 5</a:t>
            </a:r>
            <a:endParaRPr lang="en-US" altLang="ar-SA" sz="2000" b="1">
              <a:solidFill>
                <a:srgbClr val="002060"/>
              </a:solidFill>
              <a:cs typeface="+mn-cs"/>
            </a:endParaRPr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4F31491F-53C1-3AB2-55DF-AEDC6EB39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91" y="3730699"/>
            <a:ext cx="107315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  <a:ea typeface="Arial Unicode MS" panose="020B0604020202020204" pitchFamily="34" charset="-128"/>
                <a:cs typeface="+mn-cs"/>
              </a:rPr>
              <a:t>= 4 × 9</a:t>
            </a:r>
            <a:endParaRPr lang="en-US" altLang="ar-SA" sz="2000" b="1">
              <a:solidFill>
                <a:srgbClr val="006600"/>
              </a:solidFill>
              <a:cs typeface="+mn-cs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5761AD2-0271-AC6E-087D-15650269A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924" y="803227"/>
            <a:ext cx="2940814" cy="562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/>
      <p:bldP spid="39950" grpId="0"/>
      <p:bldP spid="39951" grpId="0"/>
      <p:bldP spid="39959" grpId="0"/>
      <p:bldP spid="39960" grpId="0"/>
      <p:bldP spid="39968" grpId="0"/>
      <p:bldP spid="39969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1D06B-6CBA-60BB-0754-FEE71F32D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Text Box 8">
            <a:extLst>
              <a:ext uri="{FF2B5EF4-FFF2-40B4-BE49-F238E27FC236}">
                <a16:creationId xmlns:a16="http://schemas.microsoft.com/office/drawing/2014/main" id="{F8968DB7-C19D-E3B0-4843-6A22CB9B3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93" y="2941572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l" rtl="0"/>
            <a:r>
              <a:rPr lang="ar-SA" altLang="ar-SA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60 م</a:t>
            </a:r>
            <a:r>
              <a:rPr lang="ar-SA" altLang="ar-SA"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 </a:t>
            </a:r>
            <a:endParaRPr lang="en-US" altLang="ar-SA" sz="2000">
              <a:solidFill>
                <a:srgbClr val="FF0000"/>
              </a:solidFill>
            </a:endParaRPr>
          </a:p>
        </p:txBody>
      </p:sp>
      <p:sp>
        <p:nvSpPr>
          <p:cNvPr id="41014" name="Text Box 54">
            <a:extLst>
              <a:ext uri="{FF2B5EF4-FFF2-40B4-BE49-F238E27FC236}">
                <a16:creationId xmlns:a16="http://schemas.microsoft.com/office/drawing/2014/main" id="{D9F3702A-78A0-30DB-8075-839E3CFAD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762" y="2621195"/>
            <a:ext cx="1206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ل ض </a:t>
            </a:r>
            <a:endParaRPr lang="en-US" altLang="ar-SA" sz="1000">
              <a:solidFill>
                <a:srgbClr val="000000"/>
              </a:solidFill>
            </a:endParaRPr>
          </a:p>
        </p:txBody>
      </p:sp>
      <p:sp>
        <p:nvSpPr>
          <p:cNvPr id="41015" name="Text Box 55">
            <a:extLst>
              <a:ext uri="{FF2B5EF4-FFF2-40B4-BE49-F238E27FC236}">
                <a16:creationId xmlns:a16="http://schemas.microsoft.com/office/drawing/2014/main" id="{7E128687-DCDA-A3C4-CA87-E056820AB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347" y="1933301"/>
            <a:ext cx="51124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ar-SA" alt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السجاد عبارة عن مستطيلين ( 10 × 6 ) , ( 11 × 10 )  ومثلث </a:t>
            </a:r>
            <a:endParaRPr lang="en-US" altLang="ar-SA" sz="2000">
              <a:solidFill>
                <a:srgbClr val="000000"/>
              </a:solidFill>
            </a:endParaRPr>
          </a:p>
        </p:txBody>
      </p:sp>
      <p:sp>
        <p:nvSpPr>
          <p:cNvPr id="41028" name="Text Box 68">
            <a:extLst>
              <a:ext uri="{FF2B5EF4-FFF2-40B4-BE49-F238E27FC236}">
                <a16:creationId xmlns:a16="http://schemas.microsoft.com/office/drawing/2014/main" id="{C6210A16-80E2-E4DA-C01A-BEB18C49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79" y="2621980"/>
            <a:ext cx="12630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ar-SA" alt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10 × 6 </a:t>
            </a:r>
            <a:endParaRPr lang="en-US" altLang="ar-SA" sz="2000">
              <a:solidFill>
                <a:srgbClr val="000000"/>
              </a:solidFill>
            </a:endParaRPr>
          </a:p>
        </p:txBody>
      </p:sp>
      <p:sp>
        <p:nvSpPr>
          <p:cNvPr id="41029" name="Text Box 69">
            <a:extLst>
              <a:ext uri="{FF2B5EF4-FFF2-40B4-BE49-F238E27FC236}">
                <a16:creationId xmlns:a16="http://schemas.microsoft.com/office/drawing/2014/main" id="{DE43D1CB-AAFD-5E9A-AC4A-5A9E64E0C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561" y="2629970"/>
            <a:ext cx="224917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l" rtl="0"/>
            <a:r>
              <a:rPr lang="ar-SA" altLang="ar-SA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مساحة المستطيل الأول=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41036" name="Text Box 76">
            <a:extLst>
              <a:ext uri="{FF2B5EF4-FFF2-40B4-BE49-F238E27FC236}">
                <a16:creationId xmlns:a16="http://schemas.microsoft.com/office/drawing/2014/main" id="{C6302550-D17A-EC45-05DB-E91515DEA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752850"/>
            <a:ext cx="1944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ar-SA" altLang="ar-SA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مساحة المستطيل الثاني </a:t>
            </a:r>
            <a:endParaRPr lang="en-US" altLang="ar-SA" sz="900">
              <a:solidFill>
                <a:srgbClr val="FF0000"/>
              </a:solidFill>
            </a:endParaRPr>
          </a:p>
        </p:txBody>
      </p:sp>
      <p:sp>
        <p:nvSpPr>
          <p:cNvPr id="41043" name="Text Box 83">
            <a:extLst>
              <a:ext uri="{FF2B5EF4-FFF2-40B4-BE49-F238E27FC236}">
                <a16:creationId xmlns:a16="http://schemas.microsoft.com/office/drawing/2014/main" id="{A6F6F77A-12EA-D62A-95BF-E72BC3D4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280" y="4465730"/>
            <a:ext cx="1621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مساحة المثلث= </a:t>
            </a:r>
            <a:endParaRPr lang="en-US" altLang="ar-SA" sz="1000">
              <a:solidFill>
                <a:srgbClr val="FF0000"/>
              </a:solidFill>
            </a:endParaRPr>
          </a:p>
        </p:txBody>
      </p:sp>
      <p:sp>
        <p:nvSpPr>
          <p:cNvPr id="41044" name="Text Box 84">
            <a:extLst>
              <a:ext uri="{FF2B5EF4-FFF2-40B4-BE49-F238E27FC236}">
                <a16:creationId xmlns:a16="http://schemas.microsoft.com/office/drawing/2014/main" id="{5DBD8350-15E8-23BD-5CED-DE1CD6D35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408" y="3792505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</a:rPr>
              <a:t>11 × 10 =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41045" name="Text Box 85">
            <a:extLst>
              <a:ext uri="{FF2B5EF4-FFF2-40B4-BE49-F238E27FC236}">
                <a16:creationId xmlns:a16="http://schemas.microsoft.com/office/drawing/2014/main" id="{67ABFC35-073B-17A0-E410-F1B12AB24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768" y="3799082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1100 م2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41049" name="Text Box 89">
            <a:extLst>
              <a:ext uri="{FF2B5EF4-FFF2-40B4-BE49-F238E27FC236}">
                <a16:creationId xmlns:a16="http://schemas.microsoft.com/office/drawing/2014/main" id="{E86CC3C1-509B-7ED9-45CE-475BCE7AA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651" y="5203814"/>
            <a:ext cx="1981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إذن مساحة السجاد =</a:t>
            </a:r>
            <a:endParaRPr lang="en-US" altLang="ar-SA" sz="3200" b="1">
              <a:solidFill>
                <a:srgbClr val="00B050"/>
              </a:solidFill>
            </a:endParaRPr>
          </a:p>
        </p:txBody>
      </p:sp>
      <p:sp>
        <p:nvSpPr>
          <p:cNvPr id="41050" name="Text Box 90">
            <a:extLst>
              <a:ext uri="{FF2B5EF4-FFF2-40B4-BE49-F238E27FC236}">
                <a16:creationId xmlns:a16="http://schemas.microsoft.com/office/drawing/2014/main" id="{003F4415-D5BF-1C45-99CC-958C36776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028" y="5250046"/>
            <a:ext cx="21195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60 + 110 + 48 =</a:t>
            </a:r>
            <a:endParaRPr lang="en-US" altLang="ar-SA" sz="3600" b="1"/>
          </a:p>
        </p:txBody>
      </p:sp>
      <p:sp>
        <p:nvSpPr>
          <p:cNvPr id="41051" name="Text Box 91">
            <a:extLst>
              <a:ext uri="{FF2B5EF4-FFF2-40B4-BE49-F238E27FC236}">
                <a16:creationId xmlns:a16="http://schemas.microsoft.com/office/drawing/2014/main" id="{4117B6A7-AA07-89C7-DAEE-1D301386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862" y="5280823"/>
            <a:ext cx="990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ar-SA" altLang="ar-SA" sz="2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218 م</a:t>
            </a:r>
            <a:r>
              <a:rPr lang="ar-SA" altLang="ar-SA" sz="2000" b="1" baseline="300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lang="ar-SA" altLang="ar-SA" sz="2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ar-SA" altLang="ar-SA" sz="2800">
              <a:solidFill>
                <a:srgbClr val="00B050"/>
              </a:solidFill>
            </a:endParaRPr>
          </a:p>
        </p:txBody>
      </p:sp>
      <p:sp>
        <p:nvSpPr>
          <p:cNvPr id="41054" name="Text Box 94">
            <a:extLst>
              <a:ext uri="{FF2B5EF4-FFF2-40B4-BE49-F238E27FC236}">
                <a16:creationId xmlns:a16="http://schemas.microsoft.com/office/drawing/2014/main" id="{0C1679FD-ABD7-C283-252B-22BC9B864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199" y="4490935"/>
            <a:ext cx="83397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  <a:cs typeface="Al-KsorZulfiMath" panose="02010000000000000000" pitchFamily="2" charset="-78"/>
              </a:rPr>
              <a:t>!؛2 </a:t>
            </a:r>
            <a:r>
              <a:rPr lang="ar-SA" altLang="ar-SA" sz="2000" b="1">
                <a:solidFill>
                  <a:schemeClr val="accent2"/>
                </a:solidFill>
                <a:latin typeface="+mj-lt"/>
                <a:cs typeface="+mn-cs"/>
              </a:rPr>
              <a:t>ق ع</a:t>
            </a:r>
            <a:endParaRPr lang="en-US" altLang="ar-SA" sz="2000" b="1">
              <a:solidFill>
                <a:schemeClr val="accent2"/>
              </a:solidFill>
              <a:cs typeface="+mn-cs"/>
            </a:endParaRPr>
          </a:p>
        </p:txBody>
      </p:sp>
      <p:sp>
        <p:nvSpPr>
          <p:cNvPr id="41055" name="Text Box 95">
            <a:extLst>
              <a:ext uri="{FF2B5EF4-FFF2-40B4-BE49-F238E27FC236}">
                <a16:creationId xmlns:a16="http://schemas.microsoft.com/office/drawing/2014/main" id="{8A9EBD5B-61B1-4FAF-AAE4-6162E4114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755" y="4533932"/>
            <a:ext cx="1260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rtl="0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</a:rPr>
              <a:t>=</a:t>
            </a:r>
            <a:r>
              <a:rPr lang="ar-SA" altLang="ar-SA" sz="2000" b="1">
                <a:solidFill>
                  <a:srgbClr val="333399"/>
                </a:solidFill>
                <a:cs typeface="Al-KsorZulfiMath" panose="02010000000000000000" pitchFamily="2" charset="-78"/>
              </a:rPr>
              <a:t>!؛2 </a:t>
            </a:r>
            <a:r>
              <a:rPr lang="ar-SA" altLang="ar-SA" sz="2000" b="1">
                <a:solidFill>
                  <a:srgbClr val="333399"/>
                </a:solidFill>
                <a:latin typeface="Arial"/>
                <a:cs typeface="Arial"/>
              </a:rPr>
              <a:t>×12×8</a:t>
            </a:r>
            <a:endParaRPr lang="en-US" altLang="ar-SA" sz="2000" b="1">
              <a:solidFill>
                <a:srgbClr val="333399"/>
              </a:solidFill>
              <a:cs typeface="Arial"/>
            </a:endParaRPr>
          </a:p>
        </p:txBody>
      </p:sp>
      <p:sp>
        <p:nvSpPr>
          <p:cNvPr id="41056" name="Text Box 96">
            <a:extLst>
              <a:ext uri="{FF2B5EF4-FFF2-40B4-BE49-F238E27FC236}">
                <a16:creationId xmlns:a16="http://schemas.microsoft.com/office/drawing/2014/main" id="{AC55CDDF-CDBD-E3AB-8206-DBF69D4FB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79" y="4540509"/>
            <a:ext cx="990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=48 م2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8822BF2-027D-DBD4-4714-17FB461D5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" y="46998"/>
            <a:ext cx="1622426" cy="2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8AB7733-EC2A-90FF-A7C0-198944FCB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1693" y="697011"/>
            <a:ext cx="3613050" cy="122043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CEC8C72-137F-4595-829A-8E11348BA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018" y="180072"/>
            <a:ext cx="2940814" cy="56294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D7D9029-4A2D-CA7A-8A33-14EB5F2BC5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412" y="631285"/>
            <a:ext cx="30384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9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  <p:bldP spid="41014" grpId="0"/>
      <p:bldP spid="41015" grpId="0"/>
      <p:bldP spid="41028" grpId="0"/>
      <p:bldP spid="41029" grpId="0"/>
      <p:bldP spid="41036" grpId="0"/>
      <p:bldP spid="41043" grpId="0"/>
      <p:bldP spid="41044" grpId="0"/>
      <p:bldP spid="41045" grpId="0"/>
      <p:bldP spid="41049" grpId="0"/>
      <p:bldP spid="41050" grpId="0"/>
      <p:bldP spid="41051" grpId="0"/>
      <p:bldP spid="41054" grpId="0"/>
      <p:bldP spid="41055" grpId="0"/>
      <p:bldP spid="410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صورة 2">
            <a:extLst>
              <a:ext uri="{FF2B5EF4-FFF2-40B4-BE49-F238E27FC236}">
                <a16:creationId xmlns:a16="http://schemas.microsoft.com/office/drawing/2014/main" id="{289F5E6B-577A-C046-4432-AFBF0134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27" y="594659"/>
            <a:ext cx="7027345" cy="493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صورة 9">
            <a:extLst>
              <a:ext uri="{FF2B5EF4-FFF2-40B4-BE49-F238E27FC236}">
                <a16:creationId xmlns:a16="http://schemas.microsoft.com/office/drawing/2014/main" id="{69EB33CF-5657-559B-7D46-202CBAA3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47" y="128032"/>
            <a:ext cx="1150144" cy="6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440204B-50B1-5581-EE30-3049BAB6F05E}"/>
              </a:ext>
            </a:extLst>
          </p:cNvPr>
          <p:cNvSpPr txBox="1"/>
          <p:nvPr/>
        </p:nvSpPr>
        <p:spPr>
          <a:xfrm>
            <a:off x="3137195" y="2489084"/>
            <a:ext cx="31683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نحسب مساحة نصفي الدائرة بما في ذلك جزئي الممر المكون منهما 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ط نق</a:t>
            </a:r>
            <a:r>
              <a:rPr lang="ar-SA" altLang="ar-SA" sz="16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ط × 36 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113.1 م</a:t>
            </a:r>
            <a:r>
              <a:rPr lang="ar-SA" altLang="ar-SA" sz="16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1600">
              <a:solidFill>
                <a:srgbClr val="00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BDF1D40-DF4D-2628-0F4B-D34782E8CCA6}"/>
              </a:ext>
            </a:extLst>
          </p:cNvPr>
          <p:cNvSpPr txBox="1"/>
          <p:nvPr/>
        </p:nvSpPr>
        <p:spPr>
          <a:xfrm>
            <a:off x="3650217" y="3889584"/>
            <a:ext cx="27219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مساحة نصفي الدائرة بدون عرض الممر 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ط نق</a:t>
            </a:r>
            <a:r>
              <a:rPr lang="ar-SA" altLang="ar-SA" sz="16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ط × 14 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50.3 م</a:t>
            </a:r>
            <a:r>
              <a:rPr lang="ar-SA" altLang="ar-SA" sz="16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1600">
              <a:solidFill>
                <a:srgbClr val="00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8442AC2-34FA-07DB-7ED8-8AC0E3B45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" y="46998"/>
            <a:ext cx="1622426" cy="2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C5B6A1E-40BE-D60F-09DC-7267C0E7AF5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47576" y="1340768"/>
            <a:ext cx="4250628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D75F341-0A6E-8EEE-9CA8-4B5C63CC77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40" y="2367373"/>
            <a:ext cx="1793081" cy="180022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8742C72-791A-4A2F-18D0-B4D5A699947A}"/>
              </a:ext>
            </a:extLst>
          </p:cNvPr>
          <p:cNvSpPr txBox="1"/>
          <p:nvPr/>
        </p:nvSpPr>
        <p:spPr>
          <a:xfrm>
            <a:off x="5135080" y="5043863"/>
            <a:ext cx="338493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/>
            <a:r>
              <a:rPr lang="ar-SA" altLang="ar-SA" sz="1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إذن مساحة جزئي الممر المتكونين من نصفي دائرة = 113.3 – 50.3 = 62.8 م</a:t>
            </a:r>
            <a:r>
              <a:rPr lang="ar-SA" altLang="ar-SA" sz="1600" b="1" baseline="300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lang="ar-SA" altLang="ar-SA" sz="1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مساحة المربعين في الزاويتين كما في الشكل 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 2 × طول ضلع المربع</a:t>
            </a:r>
            <a:r>
              <a:rPr lang="ar-SA" altLang="ar-SA" sz="16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2 × 2</a:t>
            </a:r>
            <a:r>
              <a:rPr lang="ar-SA" altLang="ar-SA" sz="16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2</a:t>
            </a:r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2 × 4 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8 م</a:t>
            </a:r>
            <a:r>
              <a:rPr lang="ar-SA" altLang="ar-SA" sz="16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1600">
              <a:solidFill>
                <a:srgbClr val="00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021DB4-EE75-BBF7-5F5B-D6D8FF87F765}"/>
              </a:ext>
            </a:extLst>
          </p:cNvPr>
          <p:cNvSpPr txBox="1"/>
          <p:nvPr/>
        </p:nvSpPr>
        <p:spPr>
          <a:xfrm>
            <a:off x="1175212" y="5043863"/>
            <a:ext cx="38990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/>
            <a:r>
              <a:rPr lang="ar-SA" altLang="ar-SA" sz="1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مساحة المستطيلين المكونين لجزئي الممر في أعلى ويسار الشكل  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2  × ( ل ض ) 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2 × ( 10 × 2 ) 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2 × 20 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40  م</a:t>
            </a:r>
            <a:r>
              <a:rPr lang="ar-SA" altLang="ar-SA" sz="16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إذن مساحة الممر كاملاً =   </a:t>
            </a:r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62.8 + 8 + 40 = 110.8 م</a:t>
            </a:r>
            <a:r>
              <a:rPr lang="ar-SA" altLang="ar-SA" sz="16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                </a:t>
            </a:r>
            <a:endParaRPr lang="ar-SA" altLang="ar-SA" sz="1600">
              <a:solidFill>
                <a:srgbClr val="000000"/>
              </a:solidFill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3723DB8-E6C3-20AE-8C60-C08D78D4E3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5" y="690828"/>
            <a:ext cx="1859441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Text Box 8">
            <a:extLst>
              <a:ext uri="{FF2B5EF4-FFF2-40B4-BE49-F238E27FC236}">
                <a16:creationId xmlns:a16="http://schemas.microsoft.com/office/drawing/2014/main" id="{7F94B2C7-5D8B-CE53-DFF7-96D6F6076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3213100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</a:rPr>
              <a:t>مساحة الممر الأيمن =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57CDA7A7-8F0E-7331-9ACA-C9C84E4BD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248025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56.52</a:t>
            </a:r>
            <a:r>
              <a:rPr lang="ar-SA" altLang="ar-SA" sz="2000" b="1"/>
              <a:t> – </a:t>
            </a:r>
            <a:r>
              <a:rPr lang="ar-SA" altLang="ar-SA" sz="2000" b="1">
                <a:solidFill>
                  <a:srgbClr val="FF5050"/>
                </a:solidFill>
              </a:rPr>
              <a:t>25.12 </a:t>
            </a:r>
            <a:r>
              <a:rPr lang="ar-SA" altLang="ar-SA" sz="2000" b="1"/>
              <a:t> =</a:t>
            </a:r>
            <a:endParaRPr lang="en-US" altLang="ar-SA" sz="2000" b="1"/>
          </a:p>
        </p:txBody>
      </p:sp>
      <p:sp>
        <p:nvSpPr>
          <p:cNvPr id="40970" name="Text Box 10">
            <a:extLst>
              <a:ext uri="{FF2B5EF4-FFF2-40B4-BE49-F238E27FC236}">
                <a16:creationId xmlns:a16="http://schemas.microsoft.com/office/drawing/2014/main" id="{2C56BD5C-0B5F-A24E-306A-4ED693E4A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3262313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31.4 م2</a:t>
            </a:r>
            <a:endParaRPr lang="en-US" altLang="ar-SA" sz="2000" b="1"/>
          </a:p>
        </p:txBody>
      </p:sp>
      <p:pic>
        <p:nvPicPr>
          <p:cNvPr id="41002" name="Picture 42">
            <a:extLst>
              <a:ext uri="{FF2B5EF4-FFF2-40B4-BE49-F238E27FC236}">
                <a16:creationId xmlns:a16="http://schemas.microsoft.com/office/drawing/2014/main" id="{B0718B2B-891F-D94F-3827-CB5B9F97E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97088"/>
            <a:ext cx="23050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5" name="PubChord">
            <a:extLst>
              <a:ext uri="{FF2B5EF4-FFF2-40B4-BE49-F238E27FC236}">
                <a16:creationId xmlns:a16="http://schemas.microsoft.com/office/drawing/2014/main" id="{F0E51D23-1639-29E6-D471-798E9A889B5E}"/>
              </a:ext>
            </a:extLst>
          </p:cNvPr>
          <p:cNvSpPr>
            <a:spLocks noEditPoints="1" noChangeArrowheads="1"/>
          </p:cNvSpPr>
          <p:nvPr/>
        </p:nvSpPr>
        <p:spPr bwMode="auto">
          <a:xfrm rot="-8103407">
            <a:off x="1277938" y="2205038"/>
            <a:ext cx="1289050" cy="1306512"/>
          </a:xfrm>
          <a:custGeom>
            <a:avLst/>
            <a:gdLst>
              <a:gd name="T0" fmla="*/ 205771 w 21600"/>
              <a:gd name="T1" fmla="*/ 174685 h 21600"/>
              <a:gd name="T2" fmla="*/ 660399 w 21600"/>
              <a:gd name="T3" fmla="*/ 637167 h 21600"/>
              <a:gd name="T4" fmla="*/ 1115028 w 21600"/>
              <a:gd name="T5" fmla="*/ 1099648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448" y="2888"/>
                </a:moveTo>
                <a:cubicBezTo>
                  <a:pt x="1249" y="4931"/>
                  <a:pt x="0" y="7798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788" y="21599"/>
                  <a:pt x="16642" y="20362"/>
                  <a:pt x="18684" y="18180"/>
                </a:cubicBezTo>
                <a:lnTo>
                  <a:pt x="3448" y="2888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1010" name="PubChord">
            <a:extLst>
              <a:ext uri="{FF2B5EF4-FFF2-40B4-BE49-F238E27FC236}">
                <a16:creationId xmlns:a16="http://schemas.microsoft.com/office/drawing/2014/main" id="{028A4FE4-2DD7-95F5-1473-52767291FA67}"/>
              </a:ext>
            </a:extLst>
          </p:cNvPr>
          <p:cNvSpPr>
            <a:spLocks noEditPoints="1" noChangeArrowheads="1"/>
          </p:cNvSpPr>
          <p:nvPr/>
        </p:nvSpPr>
        <p:spPr bwMode="auto">
          <a:xfrm rot="-8103407">
            <a:off x="1417638" y="2324100"/>
            <a:ext cx="1042987" cy="1055688"/>
          </a:xfrm>
          <a:custGeom>
            <a:avLst/>
            <a:gdLst>
              <a:gd name="T0" fmla="*/ 190104 w 21600"/>
              <a:gd name="T1" fmla="*/ 120231 h 21600"/>
              <a:gd name="T2" fmla="*/ 552204 w 21600"/>
              <a:gd name="T3" fmla="*/ 497591 h 21600"/>
              <a:gd name="T4" fmla="*/ 914304 w 21600"/>
              <a:gd name="T5" fmla="*/ 874999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937" y="2460"/>
                </a:moveTo>
                <a:cubicBezTo>
                  <a:pt x="1444" y="4512"/>
                  <a:pt x="0" y="7571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918" y="21599"/>
                  <a:pt x="16884" y="20252"/>
                  <a:pt x="18935" y="17903"/>
                </a:cubicBezTo>
                <a:lnTo>
                  <a:pt x="3937" y="2460"/>
                </a:lnTo>
                <a:close/>
              </a:path>
            </a:pathLst>
          </a:custGeom>
          <a:noFill/>
          <a:ln w="57150">
            <a:solidFill>
              <a:srgbClr val="FF5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1011" name="Rectangle 51">
            <a:extLst>
              <a:ext uri="{FF2B5EF4-FFF2-40B4-BE49-F238E27FC236}">
                <a16:creationId xmlns:a16="http://schemas.microsoft.com/office/drawing/2014/main" id="{EAAC1336-3A85-4312-53D4-1E82798AD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1403350" cy="1444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41012" name="Rectangle 52">
            <a:extLst>
              <a:ext uri="{FF2B5EF4-FFF2-40B4-BE49-F238E27FC236}">
                <a16:creationId xmlns:a16="http://schemas.microsoft.com/office/drawing/2014/main" id="{03E84D14-FE4F-9A8F-1FD8-0FB59123B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2744788"/>
            <a:ext cx="323850" cy="2524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41014" name="Text Box 54">
            <a:extLst>
              <a:ext uri="{FF2B5EF4-FFF2-40B4-BE49-F238E27FC236}">
                <a16:creationId xmlns:a16="http://schemas.microsoft.com/office/drawing/2014/main" id="{68233092-2D19-5909-A5C0-B01F57206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173672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</a:rPr>
              <a:t>56.52 م2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41015" name="Text Box 55">
            <a:extLst>
              <a:ext uri="{FF2B5EF4-FFF2-40B4-BE49-F238E27FC236}">
                <a16:creationId xmlns:a16="http://schemas.microsoft.com/office/drawing/2014/main" id="{06087F4F-0F83-5C71-0483-1761645AA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1700213"/>
            <a:ext cx="2701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</a:rPr>
              <a:t>مساحة نصف الدائرة الأزرق =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  <p:grpSp>
        <p:nvGrpSpPr>
          <p:cNvPr id="41022" name="Group 62">
            <a:extLst>
              <a:ext uri="{FF2B5EF4-FFF2-40B4-BE49-F238E27FC236}">
                <a16:creationId xmlns:a16="http://schemas.microsoft.com/office/drawing/2014/main" id="{4B51CD97-021C-9C28-58CD-7BFF747705BD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1592263"/>
            <a:ext cx="2844800" cy="700087"/>
            <a:chOff x="3198" y="2287"/>
            <a:chExt cx="1632" cy="441"/>
          </a:xfrm>
        </p:grpSpPr>
        <p:sp>
          <p:nvSpPr>
            <p:cNvPr id="20521" name="Text Box 63">
              <a:extLst>
                <a:ext uri="{FF2B5EF4-FFF2-40B4-BE49-F238E27FC236}">
                  <a16:creationId xmlns:a16="http://schemas.microsoft.com/office/drawing/2014/main" id="{F440B67A-B877-7C3A-4D7E-0EEDE9A02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chemeClr val="accent2"/>
                  </a:solidFill>
                </a:rPr>
                <a:t>          × 3.14 ×  </a:t>
              </a:r>
              <a:r>
                <a:rPr lang="ar-SA" altLang="ar-SA" sz="2800" b="1" baseline="30000">
                  <a:solidFill>
                    <a:schemeClr val="accent2"/>
                  </a:solidFill>
                </a:rPr>
                <a:t>2</a:t>
              </a:r>
              <a:r>
                <a:rPr lang="ar-SA" altLang="ar-SA" sz="2000" b="1">
                  <a:solidFill>
                    <a:schemeClr val="accent2"/>
                  </a:solidFill>
                </a:rPr>
                <a:t>6 =</a:t>
              </a:r>
              <a:endParaRPr lang="en-US" altLang="ar-SA" sz="2800" b="1" baseline="30000">
                <a:solidFill>
                  <a:schemeClr val="accent2"/>
                </a:solidFill>
              </a:endParaRPr>
            </a:p>
          </p:txBody>
        </p:sp>
        <p:grpSp>
          <p:nvGrpSpPr>
            <p:cNvPr id="20522" name="Group 64">
              <a:extLst>
                <a:ext uri="{FF2B5EF4-FFF2-40B4-BE49-F238E27FC236}">
                  <a16:creationId xmlns:a16="http://schemas.microsoft.com/office/drawing/2014/main" id="{F62843F3-E6A1-B46E-7715-D9E4AA3EE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20523" name="Text Box 65">
                <a:extLst>
                  <a:ext uri="{FF2B5EF4-FFF2-40B4-BE49-F238E27FC236}">
                    <a16:creationId xmlns:a16="http://schemas.microsoft.com/office/drawing/2014/main" id="{6FF1F742-6B2A-1265-2C32-A1A4A668EA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20524" name="Line 66">
                <a:extLst>
                  <a:ext uri="{FF2B5EF4-FFF2-40B4-BE49-F238E27FC236}">
                    <a16:creationId xmlns:a16="http://schemas.microsoft.com/office/drawing/2014/main" id="{18971B53-613B-C9BB-F68D-6B168B1D9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25" name="Text Box 67">
                <a:extLst>
                  <a:ext uri="{FF2B5EF4-FFF2-40B4-BE49-F238E27FC236}">
                    <a16:creationId xmlns:a16="http://schemas.microsoft.com/office/drawing/2014/main" id="{948BD770-405A-E7DC-A97B-381D30F555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sp>
        <p:nvSpPr>
          <p:cNvPr id="41028" name="Text Box 68">
            <a:extLst>
              <a:ext uri="{FF2B5EF4-FFF2-40B4-BE49-F238E27FC236}">
                <a16:creationId xmlns:a16="http://schemas.microsoft.com/office/drawing/2014/main" id="{A03A4920-882B-BFCC-32F9-F0A3027DE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2586038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</a:rPr>
              <a:t>25.12 م2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41029" name="Text Box 69">
            <a:extLst>
              <a:ext uri="{FF2B5EF4-FFF2-40B4-BE49-F238E27FC236}">
                <a16:creationId xmlns:a16="http://schemas.microsoft.com/office/drawing/2014/main" id="{586D1C3A-F697-AC6D-F5DE-C7514321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2549525"/>
            <a:ext cx="2701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</a:rPr>
              <a:t>مساحة نصف الدائرة الأحمر =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  <p:grpSp>
        <p:nvGrpSpPr>
          <p:cNvPr id="41030" name="Group 70">
            <a:extLst>
              <a:ext uri="{FF2B5EF4-FFF2-40B4-BE49-F238E27FC236}">
                <a16:creationId xmlns:a16="http://schemas.microsoft.com/office/drawing/2014/main" id="{99398618-D5E2-BB5A-4D34-4DD7F15552DE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2441575"/>
            <a:ext cx="2844800" cy="700088"/>
            <a:chOff x="3198" y="2287"/>
            <a:chExt cx="1632" cy="441"/>
          </a:xfrm>
        </p:grpSpPr>
        <p:sp>
          <p:nvSpPr>
            <p:cNvPr id="20516" name="Text Box 71">
              <a:extLst>
                <a:ext uri="{FF2B5EF4-FFF2-40B4-BE49-F238E27FC236}">
                  <a16:creationId xmlns:a16="http://schemas.microsoft.com/office/drawing/2014/main" id="{DBE5140F-2D17-D56E-D6AF-D06183A97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chemeClr val="accent2"/>
                  </a:solidFill>
                </a:rPr>
                <a:t>          × 3.14 ×  </a:t>
              </a:r>
              <a:r>
                <a:rPr lang="ar-SA" altLang="ar-SA" sz="2800" b="1" baseline="30000">
                  <a:solidFill>
                    <a:schemeClr val="accent2"/>
                  </a:solidFill>
                </a:rPr>
                <a:t>2</a:t>
              </a:r>
              <a:r>
                <a:rPr lang="ar-SA" altLang="ar-SA" sz="2000" b="1">
                  <a:solidFill>
                    <a:schemeClr val="accent2"/>
                  </a:solidFill>
                </a:rPr>
                <a:t>4 =</a:t>
              </a:r>
              <a:endParaRPr lang="en-US" altLang="ar-SA" sz="2800" b="1" baseline="30000">
                <a:solidFill>
                  <a:schemeClr val="accent2"/>
                </a:solidFill>
              </a:endParaRPr>
            </a:p>
          </p:txBody>
        </p:sp>
        <p:grpSp>
          <p:nvGrpSpPr>
            <p:cNvPr id="20517" name="Group 72">
              <a:extLst>
                <a:ext uri="{FF2B5EF4-FFF2-40B4-BE49-F238E27FC236}">
                  <a16:creationId xmlns:a16="http://schemas.microsoft.com/office/drawing/2014/main" id="{153C4A5E-37F1-AC98-F0B2-FF6B712B11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20518" name="Text Box 73">
                <a:extLst>
                  <a:ext uri="{FF2B5EF4-FFF2-40B4-BE49-F238E27FC236}">
                    <a16:creationId xmlns:a16="http://schemas.microsoft.com/office/drawing/2014/main" id="{BC56C6A5-43E8-B713-E094-11E714B22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20519" name="Line 74">
                <a:extLst>
                  <a:ext uri="{FF2B5EF4-FFF2-40B4-BE49-F238E27FC236}">
                    <a16:creationId xmlns:a16="http://schemas.microsoft.com/office/drawing/2014/main" id="{FD0647D0-5259-6510-B4B7-76D4BC24E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20" name="Text Box 75">
                <a:extLst>
                  <a:ext uri="{FF2B5EF4-FFF2-40B4-BE49-F238E27FC236}">
                    <a16:creationId xmlns:a16="http://schemas.microsoft.com/office/drawing/2014/main" id="{80C39942-094B-1EAC-17E2-D4C5A6A8D5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sp>
        <p:nvSpPr>
          <p:cNvPr id="41036" name="Text Box 76">
            <a:extLst>
              <a:ext uri="{FF2B5EF4-FFF2-40B4-BE49-F238E27FC236}">
                <a16:creationId xmlns:a16="http://schemas.microsoft.com/office/drawing/2014/main" id="{98279B84-3A5A-68DB-BD9A-46DBFC0B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3752850"/>
            <a:ext cx="406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مساحة الممر الأيمن = مساحة الممر السفلي =</a:t>
            </a:r>
            <a:endParaRPr lang="en-US" altLang="ar-SA" sz="2000" b="1"/>
          </a:p>
        </p:txBody>
      </p:sp>
      <p:sp>
        <p:nvSpPr>
          <p:cNvPr id="41038" name="Text Box 78">
            <a:extLst>
              <a:ext uri="{FF2B5EF4-FFF2-40B4-BE49-F238E27FC236}">
                <a16:creationId xmlns:a16="http://schemas.microsoft.com/office/drawing/2014/main" id="{0FD67120-DBA3-0089-9090-CC9777F22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473575"/>
            <a:ext cx="241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</a:rPr>
              <a:t>مساحة المستطيل الأسود =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41039" name="Rectangle 79">
            <a:extLst>
              <a:ext uri="{FF2B5EF4-FFF2-40B4-BE49-F238E27FC236}">
                <a16:creationId xmlns:a16="http://schemas.microsoft.com/office/drawing/2014/main" id="{276A3925-86BE-7C08-537A-8D26D9A45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55850"/>
            <a:ext cx="179387" cy="11303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41041" name="Text Box 81">
            <a:extLst>
              <a:ext uri="{FF2B5EF4-FFF2-40B4-BE49-F238E27FC236}">
                <a16:creationId xmlns:a16="http://schemas.microsoft.com/office/drawing/2014/main" id="{4B8BBA16-F352-6D64-A09F-E7A365377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4473575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</a:rPr>
              <a:t>2 × 12 =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41042" name="Text Box 82">
            <a:extLst>
              <a:ext uri="{FF2B5EF4-FFF2-40B4-BE49-F238E27FC236}">
                <a16:creationId xmlns:a16="http://schemas.microsoft.com/office/drawing/2014/main" id="{7D2AD4B4-C0F1-4B07-829B-ED5EAB752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487863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</a:rPr>
              <a:t>24 م2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41043" name="Text Box 83">
            <a:extLst>
              <a:ext uri="{FF2B5EF4-FFF2-40B4-BE49-F238E27FC236}">
                <a16:creationId xmlns:a16="http://schemas.microsoft.com/office/drawing/2014/main" id="{42BC556B-D6C8-54B4-04DE-F02FC2DEB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941888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</a:rPr>
              <a:t>مساحة المستطيل الأصفر =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41044" name="Text Box 84">
            <a:extLst>
              <a:ext uri="{FF2B5EF4-FFF2-40B4-BE49-F238E27FC236}">
                <a16:creationId xmlns:a16="http://schemas.microsoft.com/office/drawing/2014/main" id="{D214A573-E8BC-85F1-E874-2C0037B39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4941888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</a:rPr>
              <a:t>2 × 10 =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41045" name="Text Box 85">
            <a:extLst>
              <a:ext uri="{FF2B5EF4-FFF2-40B4-BE49-F238E27FC236}">
                <a16:creationId xmlns:a16="http://schemas.microsoft.com/office/drawing/2014/main" id="{048A1BCA-6F81-DB77-537F-7BCFE4B4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8" y="4956175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</a:rPr>
              <a:t>20 م2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41049" name="Text Box 89">
            <a:extLst>
              <a:ext uri="{FF2B5EF4-FFF2-40B4-BE49-F238E27FC236}">
                <a16:creationId xmlns:a16="http://schemas.microsoft.com/office/drawing/2014/main" id="{5EC13431-6F73-B1B8-B8FA-86EDBB114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60420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مساحة الممر كاملا =</a:t>
            </a:r>
            <a:endParaRPr lang="en-US" altLang="ar-SA" sz="2000" b="1"/>
          </a:p>
        </p:txBody>
      </p:sp>
      <p:sp>
        <p:nvSpPr>
          <p:cNvPr id="41050" name="Text Box 90">
            <a:extLst>
              <a:ext uri="{FF2B5EF4-FFF2-40B4-BE49-F238E27FC236}">
                <a16:creationId xmlns:a16="http://schemas.microsoft.com/office/drawing/2014/main" id="{22E62B36-D3E1-B46C-3DBF-00E1A8A2C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6042025"/>
            <a:ext cx="3348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31.4 + 31.4 + 24 + 20 + 4 =</a:t>
            </a:r>
            <a:endParaRPr lang="en-US" altLang="ar-SA" sz="2000" b="1"/>
          </a:p>
        </p:txBody>
      </p:sp>
      <p:sp>
        <p:nvSpPr>
          <p:cNvPr id="41051" name="Text Box 91">
            <a:extLst>
              <a:ext uri="{FF2B5EF4-FFF2-40B4-BE49-F238E27FC236}">
                <a16:creationId xmlns:a16="http://schemas.microsoft.com/office/drawing/2014/main" id="{E30406CB-974B-8683-A58A-C46E12B9B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6056313"/>
            <a:ext cx="126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110.8 م2</a:t>
            </a:r>
            <a:endParaRPr lang="en-US" altLang="ar-SA" sz="2000" b="1"/>
          </a:p>
        </p:txBody>
      </p:sp>
      <p:sp>
        <p:nvSpPr>
          <p:cNvPr id="41053" name="Text Box 93">
            <a:extLst>
              <a:ext uri="{FF2B5EF4-FFF2-40B4-BE49-F238E27FC236}">
                <a16:creationId xmlns:a16="http://schemas.microsoft.com/office/drawing/2014/main" id="{C48A6D62-6A4E-DC25-BE9E-2AE3D4CF9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380365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31.4 م2</a:t>
            </a:r>
            <a:endParaRPr lang="en-US" altLang="ar-SA" sz="2000" b="1"/>
          </a:p>
        </p:txBody>
      </p:sp>
      <p:sp>
        <p:nvSpPr>
          <p:cNvPr id="41008" name="Text Box 48">
            <a:extLst>
              <a:ext uri="{FF2B5EF4-FFF2-40B4-BE49-F238E27FC236}">
                <a16:creationId xmlns:a16="http://schemas.microsoft.com/office/drawing/2014/main" id="{2773EB9A-FA0D-9095-2AE8-C6CF729BC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2673350"/>
            <a:ext cx="684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/>
              <a:t>8م</a:t>
            </a:r>
            <a:endParaRPr lang="en-US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054" name="Text Box 94">
            <a:extLst>
              <a:ext uri="{FF2B5EF4-FFF2-40B4-BE49-F238E27FC236}">
                <a16:creationId xmlns:a16="http://schemas.microsoft.com/office/drawing/2014/main" id="{6C850483-64F1-A005-7FA0-F38D75A1E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5408613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</a:rPr>
              <a:t>مساحة المربع البني  =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41055" name="Text Box 95">
            <a:extLst>
              <a:ext uri="{FF2B5EF4-FFF2-40B4-BE49-F238E27FC236}">
                <a16:creationId xmlns:a16="http://schemas.microsoft.com/office/drawing/2014/main" id="{651635E4-CFFE-184E-99AB-AC4B1EC2F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437188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</a:rPr>
              <a:t>2 × 2 =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41056" name="Text Box 96">
            <a:extLst>
              <a:ext uri="{FF2B5EF4-FFF2-40B4-BE49-F238E27FC236}">
                <a16:creationId xmlns:a16="http://schemas.microsoft.com/office/drawing/2014/main" id="{AA16F943-72C1-0A2B-3FCF-FAA63BA02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5445125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chemeClr val="accent2"/>
                </a:solidFill>
              </a:rPr>
              <a:t>4 م2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41057" name="Rectangle 97">
            <a:extLst>
              <a:ext uri="{FF2B5EF4-FFF2-40B4-BE49-F238E27FC236}">
                <a16:creationId xmlns:a16="http://schemas.microsoft.com/office/drawing/2014/main" id="{5E58B981-E9C6-1467-BD1D-82C05151B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3349625"/>
            <a:ext cx="144463" cy="144463"/>
          </a:xfrm>
          <a:prstGeom prst="rect">
            <a:avLst/>
          </a:prstGeom>
          <a:noFill/>
          <a:ln w="5715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18E7893-FF55-C1EB-A72F-4009F50B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" y="46998"/>
            <a:ext cx="1622426" cy="2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C8EBCA8-EB4C-9A49-D72A-48B1B49C2E7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2D2D8A">
                <a:lumMod val="20000"/>
                <a:lumOff val="80000"/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817103" y="612280"/>
            <a:ext cx="4250628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10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10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8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1" dur="10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4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4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4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4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4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4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4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4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4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41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4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4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4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4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4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4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4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4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  <p:bldP spid="40969" grpId="0"/>
      <p:bldP spid="40970" grpId="0"/>
      <p:bldP spid="41014" grpId="0"/>
      <p:bldP spid="41015" grpId="0"/>
      <p:bldP spid="41028" grpId="0"/>
      <p:bldP spid="41029" grpId="0"/>
      <p:bldP spid="41036" grpId="0"/>
      <p:bldP spid="41038" grpId="0"/>
      <p:bldP spid="41041" grpId="0"/>
      <p:bldP spid="41042" grpId="0"/>
      <p:bldP spid="41043" grpId="0"/>
      <p:bldP spid="41044" grpId="0"/>
      <p:bldP spid="41045" grpId="0"/>
      <p:bldP spid="41049" grpId="0"/>
      <p:bldP spid="41050" grpId="0"/>
      <p:bldP spid="41051" grpId="0"/>
      <p:bldP spid="41053" grpId="0"/>
      <p:bldP spid="41008" grpId="0"/>
      <p:bldP spid="41008" grpId="1"/>
      <p:bldP spid="41054" grpId="0"/>
      <p:bldP spid="41055" grpId="0"/>
      <p:bldP spid="410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09E13-BDE3-FC2A-E645-C0A8C0B22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صورة 2">
            <a:extLst>
              <a:ext uri="{FF2B5EF4-FFF2-40B4-BE49-F238E27FC236}">
                <a16:creationId xmlns:a16="http://schemas.microsoft.com/office/drawing/2014/main" id="{FEB285F5-CA37-AA82-B690-DABA4054E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4" y="757320"/>
            <a:ext cx="7027345" cy="493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صورة 9">
            <a:extLst>
              <a:ext uri="{FF2B5EF4-FFF2-40B4-BE49-F238E27FC236}">
                <a16:creationId xmlns:a16="http://schemas.microsoft.com/office/drawing/2014/main" id="{9A35F3E2-793A-5440-4077-4476889B2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47" y="128032"/>
            <a:ext cx="1150144" cy="6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6E6BA-1F26-B35B-530A-E8D8DE61003C}"/>
              </a:ext>
            </a:extLst>
          </p:cNvPr>
          <p:cNvSpPr txBox="1"/>
          <p:nvPr/>
        </p:nvSpPr>
        <p:spPr>
          <a:xfrm>
            <a:off x="3887924" y="3395258"/>
            <a:ext cx="1903562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-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DB6F112-D926-61FB-6100-26C1CAA9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" y="46998"/>
            <a:ext cx="1622426" cy="2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3567A8B-4B07-B202-5CA2-895B6AA2554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3330" y="1406551"/>
            <a:ext cx="4929188" cy="52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66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56A27-8D64-1A01-A710-B41538E19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صورة 2">
            <a:extLst>
              <a:ext uri="{FF2B5EF4-FFF2-40B4-BE49-F238E27FC236}">
                <a16:creationId xmlns:a16="http://schemas.microsoft.com/office/drawing/2014/main" id="{07A18673-8228-23B2-AC1D-1B7693AC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4" y="757320"/>
            <a:ext cx="7027345" cy="493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صورة 9">
            <a:extLst>
              <a:ext uri="{FF2B5EF4-FFF2-40B4-BE49-F238E27FC236}">
                <a16:creationId xmlns:a16="http://schemas.microsoft.com/office/drawing/2014/main" id="{F35F3BB5-D6EF-1E6C-2D00-EDB05929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47" y="128032"/>
            <a:ext cx="1150144" cy="6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C061ADE-5BA3-6E74-9595-03B16B62D1DA}"/>
              </a:ext>
            </a:extLst>
          </p:cNvPr>
          <p:cNvSpPr txBox="1"/>
          <p:nvPr/>
        </p:nvSpPr>
        <p:spPr>
          <a:xfrm>
            <a:off x="3690514" y="2169445"/>
            <a:ext cx="2676077" cy="1508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الطريقة الأولى:</a:t>
            </a:r>
          </a:p>
          <a:p>
            <a:pPr algn="r" defTabSz="685800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نقسم السداسي المنتظم أفقياً إلى </a:t>
            </a:r>
          </a:p>
          <a:p>
            <a:pPr algn="r" defTabSz="685800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شبهي منحرف ثم نوجد مجموع</a:t>
            </a:r>
          </a:p>
          <a:p>
            <a:pPr algn="r" defTabSz="685800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مساحتيهما كما في الشكل الأول .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9FE7B2C-C1DE-CF41-67FB-D9CC664BADC6}"/>
              </a:ext>
            </a:extLst>
          </p:cNvPr>
          <p:cNvSpPr txBox="1"/>
          <p:nvPr/>
        </p:nvSpPr>
        <p:spPr>
          <a:xfrm>
            <a:off x="3312537" y="4043730"/>
            <a:ext cx="4090082" cy="1508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الطريقة الثانية : </a:t>
            </a:r>
          </a:p>
          <a:p>
            <a:pPr algn="r" defTabSz="685800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نقسم اسداسي المنتظم رأسياً ‘لى مثلثين ومستطيل </a:t>
            </a:r>
          </a:p>
          <a:p>
            <a:pPr algn="r" defTabSz="685800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ثم نوجد مساحة كل شكل منهما ثم نوجد مجموع هذه </a:t>
            </a:r>
          </a:p>
          <a:p>
            <a:pPr algn="r" defTabSz="685800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المساحات كما في الشكل الثاني .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B624B15-FBBD-22F5-1B32-D602AC65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" y="46998"/>
            <a:ext cx="1622426" cy="2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99CC01CE-B0F4-7140-D17F-5551245685F3}"/>
              </a:ext>
            </a:extLst>
          </p:cNvPr>
          <p:cNvGrpSpPr>
            <a:grpSpLocks/>
          </p:cNvGrpSpPr>
          <p:nvPr/>
        </p:nvGrpSpPr>
        <p:grpSpPr bwMode="auto">
          <a:xfrm>
            <a:off x="1423330" y="2389291"/>
            <a:ext cx="1866900" cy="3140075"/>
            <a:chOff x="970" y="10564"/>
            <a:chExt cx="2941" cy="494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12D2CDE-116A-9BC6-EB23-E223437FC6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4" y="10564"/>
              <a:ext cx="2897" cy="2340"/>
              <a:chOff x="1014" y="10751"/>
              <a:chExt cx="2897" cy="2340"/>
            </a:xfrm>
          </p:grpSpPr>
          <p:sp>
            <p:nvSpPr>
              <p:cNvPr id="13" name="AutoShape 4">
                <a:extLst>
                  <a:ext uri="{FF2B5EF4-FFF2-40B4-BE49-F238E27FC236}">
                    <a16:creationId xmlns:a16="http://schemas.microsoft.com/office/drawing/2014/main" id="{935526F2-F36F-3643-778A-BB200F478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1" y="10751"/>
                <a:ext cx="2880" cy="2340"/>
              </a:xfrm>
              <a:prstGeom prst="hexagon">
                <a:avLst>
                  <a:gd name="adj" fmla="val 30769"/>
                  <a:gd name="vf" fmla="val 11547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4" name="Line 5">
                <a:extLst>
                  <a:ext uri="{FF2B5EF4-FFF2-40B4-BE49-F238E27FC236}">
                    <a16:creationId xmlns:a16="http://schemas.microsoft.com/office/drawing/2014/main" id="{17056F97-7ADA-2F66-E5D6-064EC1778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4" y="11909"/>
                <a:ext cx="28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CF527FF-47E6-C969-5D0C-1340753A10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0" y="13159"/>
              <a:ext cx="2880" cy="2350"/>
              <a:chOff x="970" y="13159"/>
              <a:chExt cx="2880" cy="2350"/>
            </a:xfrm>
          </p:grpSpPr>
          <p:sp>
            <p:nvSpPr>
              <p:cNvPr id="8" name="AutoShape 7">
                <a:extLst>
                  <a:ext uri="{FF2B5EF4-FFF2-40B4-BE49-F238E27FC236}">
                    <a16:creationId xmlns:a16="http://schemas.microsoft.com/office/drawing/2014/main" id="{FE2674DC-0030-F39F-2256-7D19D6524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0" y="13169"/>
                <a:ext cx="2880" cy="2340"/>
              </a:xfrm>
              <a:prstGeom prst="hexagon">
                <a:avLst>
                  <a:gd name="adj" fmla="val 30769"/>
                  <a:gd name="vf" fmla="val 115470"/>
                </a:avLst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A25CC436-8288-AFB7-8A1D-AA4CFCA6F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8" y="13161"/>
                <a:ext cx="0" cy="23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093972C8-73F1-2971-00F1-05E16B29F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3" y="13159"/>
                <a:ext cx="0" cy="23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</p:grp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23A09E2B-61FC-9DA2-F030-1EFE44D8568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7536" y="1127944"/>
            <a:ext cx="4692861" cy="1021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8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5" y="1767904"/>
            <a:ext cx="4911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16992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ar-SA" altLang="ar-SA" sz="1800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10" y="2315568"/>
            <a:ext cx="32403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16992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ar-SA" altLang="ar-SA" sz="20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599892" y="2945676"/>
            <a:ext cx="2295162" cy="303889"/>
          </a:xfrm>
          <a:prstGeom prst="rect">
            <a:avLst/>
          </a:prstGeom>
        </p:spPr>
        <p:txBody>
          <a:bodyPr lIns="21699" tIns="10850" rIns="21699" bIns="1085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216992" fontAlgn="auto">
              <a:spcAft>
                <a:spcPts val="0"/>
              </a:spcAft>
              <a:defRPr/>
            </a:pPr>
            <a:r>
              <a:rPr lang="ar-SA" sz="16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المزيد من العروض من إعدادي </a:t>
            </a:r>
          </a:p>
          <a:p>
            <a:pPr algn="ctr" defTabSz="216992" fontAlgn="auto">
              <a:spcAft>
                <a:spcPts val="0"/>
              </a:spcAft>
              <a:defRPr/>
            </a:pPr>
            <a:r>
              <a:rPr lang="ar-SA" sz="16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قناتي </a:t>
            </a:r>
            <a:endParaRPr lang="ar-SA" sz="1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33" y="3479563"/>
            <a:ext cx="85391" cy="8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3439159"/>
            <a:ext cx="7244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289322" rtl="1" eaLnBrk="1" hangingPunct="1">
              <a:defRPr/>
            </a:pPr>
            <a:r>
              <a:rPr lang="ar-SA" altLang="ar-SA" sz="1600" b="1">
                <a:solidFill>
                  <a:srgbClr val="000000"/>
                </a:solidFill>
              </a:rPr>
              <a:t>اضغط</a:t>
            </a:r>
            <a:endParaRPr lang="ar-SA" altLang="ar-SA" sz="1200" b="1">
              <a:solidFill>
                <a:srgbClr val="000000"/>
              </a:solidFill>
            </a:endParaRP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10" y="3399884"/>
            <a:ext cx="638417" cy="3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367" y="3960086"/>
            <a:ext cx="4099199" cy="88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216992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8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أسمح </a:t>
            </a:r>
            <a:r>
              <a:rPr lang="ar-SA" altLang="ar-SA" sz="1800">
                <a:solidFill>
                  <a:srgbClr val="33CC33"/>
                </a:solidFill>
                <a:latin typeface="Arial" panose="020B0604020202020204" pitchFamily="34" charset="0"/>
                <a:cs typeface="AdvertisingBold" pitchFamily="2" charset="-78"/>
              </a:rPr>
              <a:t>بتحويل</a:t>
            </a:r>
            <a:r>
              <a:rPr lang="ar-SA" altLang="ar-SA" sz="18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 الملفات من قناتي فقط –ولاأسمح بنشرها من أي حساب آخر</a:t>
            </a:r>
          </a:p>
        </p:txBody>
      </p:sp>
      <p:pic>
        <p:nvPicPr>
          <p:cNvPr id="7" name="صورة 6">
            <a:hlinkClick r:id="rId2"/>
            <a:extLst>
              <a:ext uri="{FF2B5EF4-FFF2-40B4-BE49-F238E27FC236}">
                <a16:creationId xmlns:a16="http://schemas.microsoft.com/office/drawing/2014/main" id="{9B3563B6-07E3-8311-4C66-29D9CC471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56" y="3367305"/>
            <a:ext cx="1251621" cy="4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95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18052D6-9230-7D56-76B3-642ADD274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96" y="1304765"/>
            <a:ext cx="7958272" cy="413744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6FD2264-D116-DA4B-813E-71A4F5D4D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" y="46998"/>
            <a:ext cx="1622426" cy="2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8341BB9-9EFE-A00A-D828-7B52A9A2A921}"/>
              </a:ext>
            </a:extLst>
          </p:cNvPr>
          <p:cNvSpPr txBox="1"/>
          <p:nvPr/>
        </p:nvSpPr>
        <p:spPr>
          <a:xfrm>
            <a:off x="6768244" y="4185084"/>
            <a:ext cx="1224136" cy="43204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C70CBF5-51FA-4509-C60D-9422C586F83D}"/>
              </a:ext>
            </a:extLst>
          </p:cNvPr>
          <p:cNvSpPr txBox="1"/>
          <p:nvPr/>
        </p:nvSpPr>
        <p:spPr>
          <a:xfrm>
            <a:off x="1546871" y="4221980"/>
            <a:ext cx="1224136" cy="43204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ECACFBA-84C5-9289-432B-9C3C5E2817A6}"/>
              </a:ext>
            </a:extLst>
          </p:cNvPr>
          <p:cNvSpPr txBox="1"/>
          <p:nvPr/>
        </p:nvSpPr>
        <p:spPr>
          <a:xfrm>
            <a:off x="7390657" y="5369204"/>
            <a:ext cx="1622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مساحة الدائرة</a:t>
            </a:r>
            <a:r>
              <a:rPr kumimoji="0" lang="ar-SA" altLang="ar-SA" sz="1600" b="1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(ثم ×2)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2ط نق</a:t>
            </a:r>
            <a:r>
              <a:rPr kumimoji="0" lang="ar-SA" altLang="ar-SA" sz="16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kumimoji="0" lang="ar-SA" altLang="ar-SA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kumimoji="0" lang="en-US" altLang="ar-SA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2× ط × </a:t>
            </a:r>
            <a:r>
              <a:rPr lang="ar-SA" altLang="ar-SA" sz="1600" b="1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9</a:t>
            </a:r>
            <a:endParaRPr kumimoji="0" lang="en-US" altLang="ar-SA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56,52سم</a:t>
            </a:r>
            <a:r>
              <a:rPr kumimoji="0" lang="ar-SA" altLang="ar-SA" sz="16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kumimoji="0" lang="ar-SA" altLang="ar-SA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kumimoji="0" lang="en-US" altLang="ar-SA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0ECE255-2F6E-81D6-307D-AA5D08072728}"/>
              </a:ext>
            </a:extLst>
          </p:cNvPr>
          <p:cNvSpPr txBox="1"/>
          <p:nvPr/>
        </p:nvSpPr>
        <p:spPr>
          <a:xfrm>
            <a:off x="5014115" y="5369204"/>
            <a:ext cx="23765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/>
            <a:r>
              <a:rPr lang="ar-SA" altLang="ar-SA" sz="1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مساحة المربع=</a:t>
            </a:r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طول ضلع ×نفسه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6 × 6 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36سم</a:t>
            </a:r>
            <a:r>
              <a:rPr lang="ar-SA" altLang="ar-SA" sz="16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endParaRPr lang="en-US" altLang="ar-SA" sz="1600">
              <a:solidFill>
                <a:srgbClr val="00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3256A92-FB08-CD01-4B60-D4C2C15C7C7F}"/>
              </a:ext>
            </a:extLst>
          </p:cNvPr>
          <p:cNvSpPr txBox="1"/>
          <p:nvPr/>
        </p:nvSpPr>
        <p:spPr>
          <a:xfrm>
            <a:off x="5580112" y="6237423"/>
            <a:ext cx="20262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المساحة الكليةللشكل= 56,52 + 36 = 92,9سم</a:t>
            </a:r>
            <a:r>
              <a:rPr kumimoji="0" lang="ar-SA" altLang="ar-SA" sz="16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r>
              <a:rPr kumimoji="0" lang="ar-SA" altLang="ar-SA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kumimoji="0" lang="en-US" altLang="ar-SA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38A8E64-CD09-F7FF-484D-B42E3D42B89E}"/>
              </a:ext>
            </a:extLst>
          </p:cNvPr>
          <p:cNvSpPr txBox="1"/>
          <p:nvPr/>
        </p:nvSpPr>
        <p:spPr>
          <a:xfrm>
            <a:off x="1223628" y="5369203"/>
            <a:ext cx="30604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/>
            <a:r>
              <a:rPr lang="ar-SA" altLang="ar-SA" sz="1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مساحة المستطيل الكبير=</a:t>
            </a:r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الطول × العرض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48 × 181 = 8688 م</a:t>
            </a:r>
            <a:r>
              <a:rPr lang="ar-SA" altLang="ar-SA" sz="16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endParaRPr lang="en-US" altLang="ar-SA" sz="1600">
              <a:solidFill>
                <a:srgbClr val="00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77A68CE-161C-F3DE-0478-A8E000060211}"/>
              </a:ext>
            </a:extLst>
          </p:cNvPr>
          <p:cNvSpPr txBox="1"/>
          <p:nvPr/>
        </p:nvSpPr>
        <p:spPr>
          <a:xfrm>
            <a:off x="1223628" y="5861647"/>
            <a:ext cx="30604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/>
            <a:r>
              <a:rPr lang="ar-SA" altLang="ar-SA" sz="1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مساحة المستطيل الصغير</a:t>
            </a:r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= الطول × العرض</a:t>
            </a:r>
            <a:endParaRPr lang="en-US" altLang="ar-SA" sz="1600">
              <a:solidFill>
                <a:srgbClr val="000000"/>
              </a:solidFill>
            </a:endParaRPr>
          </a:p>
          <a:p>
            <a:pPr lvl="0" algn="r" rtl="1"/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 = 32 × 21 = 672 م</a:t>
            </a:r>
            <a:r>
              <a:rPr lang="ar-SA" altLang="ar-SA" sz="16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endParaRPr lang="en-US" altLang="ar-SA" sz="1600">
              <a:solidFill>
                <a:srgbClr val="00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2DAE533-3B8F-4762-1F1F-82356D537327}"/>
              </a:ext>
            </a:extLst>
          </p:cNvPr>
          <p:cNvSpPr txBox="1"/>
          <p:nvPr/>
        </p:nvSpPr>
        <p:spPr>
          <a:xfrm>
            <a:off x="179234" y="6373412"/>
            <a:ext cx="4212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/>
            <a:r>
              <a:rPr lang="ar-SA" altLang="ar-SA" sz="1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مساحة الجزء المزروع بالخضروات</a:t>
            </a:r>
            <a:r>
              <a:rPr lang="ar-SA" altLang="ar-SA" sz="1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= 8688-672= 8016 م</a:t>
            </a:r>
            <a:r>
              <a:rPr lang="ar-SA" altLang="ar-SA" sz="1600" b="1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2</a:t>
            </a:r>
            <a:endParaRPr lang="en-US" altLang="ar-SA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4368F-08D3-F2A1-8C32-3A991C964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B19E51F6-5049-202B-7F54-F5113B334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5" y="1767904"/>
            <a:ext cx="4911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1699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CA2841C8-BF5B-C4D5-58FC-A4EC38F9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10" y="2315568"/>
            <a:ext cx="32403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1699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57C36C00-F33B-C15A-AC05-574434005ADB}"/>
              </a:ext>
            </a:extLst>
          </p:cNvPr>
          <p:cNvSpPr txBox="1">
            <a:spLocks/>
          </p:cNvSpPr>
          <p:nvPr/>
        </p:nvSpPr>
        <p:spPr>
          <a:xfrm>
            <a:off x="3599892" y="2945676"/>
            <a:ext cx="2295162" cy="303889"/>
          </a:xfrm>
          <a:prstGeom prst="rect">
            <a:avLst/>
          </a:prstGeom>
        </p:spPr>
        <p:txBody>
          <a:bodyPr lIns="21699" tIns="10850" rIns="21699" bIns="1085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169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2169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C6C76E6C-570B-EA69-4D91-922E0310B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33" y="3479563"/>
            <a:ext cx="85391" cy="8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29DF8921-D51A-0C41-683E-AA2BFDB13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3439159"/>
            <a:ext cx="7244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  <a:endParaRPr kumimoji="0" lang="ar-SA" altLang="ar-SA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35A2C53B-FCF4-2A1F-0C1E-86B0C6711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10" y="3399884"/>
            <a:ext cx="638417" cy="3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FD46A76B-3633-2B97-2406-8B1B8F895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367" y="3960086"/>
            <a:ext cx="4099199" cy="88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21699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</a:t>
            </a:r>
          </a:p>
        </p:txBody>
      </p:sp>
      <p:pic>
        <p:nvPicPr>
          <p:cNvPr id="7" name="صورة 6">
            <a:hlinkClick r:id="rId2"/>
            <a:extLst>
              <a:ext uri="{FF2B5EF4-FFF2-40B4-BE49-F238E27FC236}">
                <a16:creationId xmlns:a16="http://schemas.microsoft.com/office/drawing/2014/main" id="{C40D37F2-0277-AE7C-E827-2CBB9B5EC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56" y="3367305"/>
            <a:ext cx="1251621" cy="4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25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5FFEA-0261-1C5E-771A-9BD492408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مربع نص 1">
            <a:extLst>
              <a:ext uri="{FF2B5EF4-FFF2-40B4-BE49-F238E27FC236}">
                <a16:creationId xmlns:a16="http://schemas.microsoft.com/office/drawing/2014/main" id="{B028A98F-3740-A2C8-3496-D18FED96B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682" y="985062"/>
            <a:ext cx="6000454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216992" rtl="1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600">
                <a:solidFill>
                  <a:srgbClr val="000000"/>
                </a:solidFill>
                <a:cs typeface="Sultan bold" pitchFamily="2" charset="-78"/>
              </a:rPr>
              <a:t>تم الاستفادة </a:t>
            </a:r>
          </a:p>
          <a:p>
            <a:pPr algn="ctr" defTabSz="289322" rtl="1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600">
                <a:solidFill>
                  <a:srgbClr val="000000"/>
                </a:solidFill>
                <a:latin typeface="Calibri"/>
                <a:cs typeface="Sultan bold" pitchFamily="2" charset="-78"/>
              </a:rPr>
              <a:t>من الأعضاء في منتديات يزيد</a:t>
            </a:r>
            <a:endParaRPr lang="ar-SA" altLang="ar-SA" sz="1600">
              <a:solidFill>
                <a:srgbClr val="000000"/>
              </a:solidFill>
              <a:cs typeface="Sultan bold" pitchFamily="2" charset="-78"/>
            </a:endParaRPr>
          </a:p>
          <a:p>
            <a:pPr algn="ctr" defTabSz="216992" rtl="1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600">
                <a:solidFill>
                  <a:srgbClr val="000000"/>
                </a:solidFill>
                <a:cs typeface="Sultan bold" pitchFamily="2" charset="-78"/>
              </a:rPr>
              <a:t>عرض بوربوينت</a:t>
            </a:r>
          </a:p>
          <a:p>
            <a:pPr algn="ctr" defTabSz="216992" rtl="1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600">
                <a:solidFill>
                  <a:srgbClr val="000000"/>
                </a:solidFill>
                <a:cs typeface="Sultan bold" pitchFamily="2" charset="-78"/>
              </a:rPr>
              <a:t>من إعداد العضو: تركي30  ( اغلب الشرايح  نقلتها من عروضه)</a:t>
            </a:r>
          </a:p>
          <a:p>
            <a:pPr algn="ctr" defTabSz="216992" rtl="1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600">
                <a:solidFill>
                  <a:srgbClr val="000000"/>
                </a:solidFill>
                <a:cs typeface="Sultan bold" pitchFamily="2" charset="-78"/>
              </a:rPr>
              <a:t>وحلول العضو:</a:t>
            </a:r>
          </a:p>
          <a:p>
            <a:pPr algn="ctr" defTabSz="216992" rtl="1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600">
                <a:solidFill>
                  <a:srgbClr val="000000"/>
                </a:solidFill>
                <a:cs typeface="Sultan bold" pitchFamily="2" charset="-78"/>
              </a:rPr>
              <a:t>عقيل الزبيدي </a:t>
            </a:r>
          </a:p>
          <a:p>
            <a:pPr algn="ctr" defTabSz="216992" rtl="1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600">
                <a:solidFill>
                  <a:srgbClr val="000000"/>
                </a:solidFill>
                <a:latin typeface="Calibri"/>
                <a:cs typeface="Sultan bold" pitchFamily="2" charset="-78"/>
              </a:rPr>
              <a:t>وحلول الاستاذ:</a:t>
            </a:r>
          </a:p>
          <a:p>
            <a:pPr algn="ctr" defTabSz="216992" rtl="1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600">
                <a:solidFill>
                  <a:srgbClr val="000000"/>
                </a:solidFill>
                <a:cs typeface="Sultan bold" pitchFamily="2" charset="-78"/>
              </a:rPr>
              <a:t>أحمد صالح الديني</a:t>
            </a:r>
          </a:p>
          <a:p>
            <a:pPr algn="ctr" defTabSz="216992" rtl="1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600">
                <a:solidFill>
                  <a:srgbClr val="000000"/>
                </a:solidFill>
                <a:cs typeface="Sultan bold" pitchFamily="2" charset="-78"/>
              </a:rPr>
              <a:t>ومذكرة الأستاذ موسى</a:t>
            </a:r>
          </a:p>
          <a:p>
            <a:pPr algn="ctr" defTabSz="216992" rtl="1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600">
                <a:solidFill>
                  <a:srgbClr val="000000"/>
                </a:solidFill>
                <a:cs typeface="Sultan bold" pitchFamily="2" charset="-78"/>
              </a:rPr>
              <a:t>الواجب المختصر و الشامل للنسبة المئوية جميع ما تحتاجه من تمارين و بطرق سهلة و بسيطة موسى</a:t>
            </a:r>
          </a:p>
          <a:p>
            <a:pPr algn="ctr" defTabSz="216992" rtl="1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600">
                <a:solidFill>
                  <a:srgbClr val="000000"/>
                </a:solidFill>
                <a:cs typeface="Sultan bold" pitchFamily="2" charset="-78"/>
              </a:rPr>
              <a:t>جزاهم الله خير  وأجزل لهم المثوبة</a:t>
            </a:r>
          </a:p>
          <a:p>
            <a:pPr algn="ctr" defTabSz="216992" rtl="1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600">
                <a:solidFill>
                  <a:srgbClr val="000000"/>
                </a:solidFill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algn="ctr" defTabSz="216992" rtl="1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1600">
                <a:solidFill>
                  <a:srgbClr val="000000"/>
                </a:solidFill>
                <a:cs typeface="Sultan bold" pitchFamily="2" charset="-78"/>
              </a:rPr>
              <a:t>وأكفهما هم الآخرة كما كفونا هم الدنيا</a:t>
            </a:r>
            <a:endParaRPr lang="ar-SA" altLang="ar-SA" sz="1125">
              <a:solidFill>
                <a:srgbClr val="000000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92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A5AF7D8-340B-8E5E-0C59-1FD48BF36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8" y="872716"/>
            <a:ext cx="8388424" cy="52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D22DE-BB14-7361-63F2-EE15C86FA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C20E226-C981-7202-BC52-FC825EB8E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1232756"/>
            <a:ext cx="8244408" cy="46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4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508C196-527D-EC72-21A6-9A7D7AAC4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97" y="1633537"/>
            <a:ext cx="3187565" cy="2028825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2CB4B953-BEF9-0C65-89CA-023DAFE7F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" y="46998"/>
            <a:ext cx="1622426" cy="2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>
            <a:extLst>
              <a:ext uri="{FF2B5EF4-FFF2-40B4-BE49-F238E27FC236}">
                <a16:creationId xmlns:a16="http://schemas.microsoft.com/office/drawing/2014/main" id="{8910731A-C830-2234-D85E-4F37BDD50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0863" y="34274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م</a:t>
            </a:r>
            <a:r>
              <a:rPr lang="ar-SA" altLang="ar-SA" sz="2000" b="1">
                <a:solidFill>
                  <a:srgbClr val="FF0000"/>
                </a:solidFill>
              </a:rPr>
              <a:t>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C62A46CB-DAE5-EF58-302C-FA9E6DE38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463925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الطول × العرض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7CEF6945-E349-0C10-5EFA-AE938CF31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396716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= </a:t>
            </a:r>
            <a:r>
              <a:rPr lang="ar-SA" altLang="ar-SA" sz="2000" b="1">
                <a:solidFill>
                  <a:srgbClr val="0000FF"/>
                </a:solidFill>
              </a:rPr>
              <a:t>5 × 2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337364C8-6382-BD17-4AD4-C89641AE6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447198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= </a:t>
            </a:r>
            <a:r>
              <a:rPr lang="ar-SA" altLang="ar-SA" sz="2000" b="1">
                <a:solidFill>
                  <a:srgbClr val="0000FF"/>
                </a:solidFill>
              </a:rPr>
              <a:t>10</a:t>
            </a:r>
            <a:r>
              <a:rPr lang="ar-SA" altLang="ar-SA" sz="2000" b="1">
                <a:solidFill>
                  <a:srgbClr val="FF0000"/>
                </a:solidFill>
              </a:rPr>
              <a:t> </a:t>
            </a:r>
            <a:r>
              <a:rPr lang="ar-SA" altLang="ar-SA" sz="2000" b="1">
                <a:solidFill>
                  <a:srgbClr val="0000FF"/>
                </a:solidFill>
              </a:rPr>
              <a:t>سم2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CB25B6BE-B921-D192-3348-3549B8C2C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928" y="2823418"/>
            <a:ext cx="232423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مساحة المستطيل الكبير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5849" name="Text Box 9">
            <a:extLst>
              <a:ext uri="{FF2B5EF4-FFF2-40B4-BE49-F238E27FC236}">
                <a16:creationId xmlns:a16="http://schemas.microsoft.com/office/drawing/2014/main" id="{58507136-1FBF-6A64-D80F-4AF1C02DD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5327650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مساحة الشكل =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35850" name="Text Box 10">
            <a:extLst>
              <a:ext uri="{FF2B5EF4-FFF2-40B4-BE49-F238E27FC236}">
                <a16:creationId xmlns:a16="http://schemas.microsoft.com/office/drawing/2014/main" id="{E3FB1698-924E-BD0D-E2AF-2685BE350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362575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10</a:t>
            </a:r>
            <a:r>
              <a:rPr lang="ar-SA" altLang="ar-SA" sz="2000" b="1"/>
              <a:t> + </a:t>
            </a:r>
            <a:r>
              <a:rPr lang="ar-SA" altLang="ar-SA" sz="2000" b="1">
                <a:solidFill>
                  <a:srgbClr val="006600"/>
                </a:solidFill>
              </a:rPr>
              <a:t>54</a:t>
            </a:r>
            <a:r>
              <a:rPr lang="ar-SA" altLang="ar-SA" sz="2000" b="1"/>
              <a:t> =</a:t>
            </a:r>
            <a:endParaRPr lang="en-US" altLang="ar-SA" sz="2000" b="1"/>
          </a:p>
        </p:txBody>
      </p:sp>
      <p:sp>
        <p:nvSpPr>
          <p:cNvPr id="35851" name="Text Box 11">
            <a:extLst>
              <a:ext uri="{FF2B5EF4-FFF2-40B4-BE49-F238E27FC236}">
                <a16:creationId xmlns:a16="http://schemas.microsoft.com/office/drawing/2014/main" id="{A339F689-2FA9-616C-2EE2-71481358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060" y="5392191"/>
            <a:ext cx="102317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highlight>
                  <a:srgbClr val="FFFF00"/>
                </a:highlight>
              </a:rPr>
              <a:t>55 سم2</a:t>
            </a:r>
            <a:endParaRPr lang="en-US" altLang="ar-SA" sz="2000" b="1">
              <a:highlight>
                <a:srgbClr val="FFFF00"/>
              </a:highlight>
            </a:endParaRPr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33CB68E1-3248-2CA1-20F1-AF22AA17A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1" y="2318414"/>
            <a:ext cx="4262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نقسم الشكل إلى مستطيل كبير ومستطيل صغير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5854" name="Text Box 14">
            <a:extLst>
              <a:ext uri="{FF2B5EF4-FFF2-40B4-BE49-F238E27FC236}">
                <a16:creationId xmlns:a16="http://schemas.microsoft.com/office/drawing/2014/main" id="{01443D21-31B0-04FA-924B-3F0D4AC2D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775" y="353695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5855" name="Text Box 15">
            <a:extLst>
              <a:ext uri="{FF2B5EF4-FFF2-40B4-BE49-F238E27FC236}">
                <a16:creationId xmlns:a16="http://schemas.microsoft.com/office/drawing/2014/main" id="{85363BF8-6317-F5CE-9FDE-623921C07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919" y="4404811"/>
            <a:ext cx="162829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ar-SA" sz="2000" b="1"/>
              <a:t> </a:t>
            </a:r>
            <a:r>
              <a:rPr lang="ar-SA" altLang="ar-SA" sz="2000" b="1">
                <a:solidFill>
                  <a:srgbClr val="006600"/>
                </a:solidFill>
              </a:rPr>
              <a:t>54 سم2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35856" name="Text Box 16">
            <a:extLst>
              <a:ext uri="{FF2B5EF4-FFF2-40B4-BE49-F238E27FC236}">
                <a16:creationId xmlns:a16="http://schemas.microsoft.com/office/drawing/2014/main" id="{3A7FC8C1-9D29-DD43-1F94-DE3EBC56D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196" y="2887241"/>
            <a:ext cx="25351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مساحة المستطيل الصغير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35876" name="Line 36">
            <a:extLst>
              <a:ext uri="{FF2B5EF4-FFF2-40B4-BE49-F238E27FC236}">
                <a16:creationId xmlns:a16="http://schemas.microsoft.com/office/drawing/2014/main" id="{7A2D0331-1AB1-4305-8B26-3FC2624E49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286" y="3014662"/>
            <a:ext cx="6480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EA4EAC67-8B08-208F-B0BE-35765AA82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3984986"/>
            <a:ext cx="137587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ea typeface="Arial Unicode MS" panose="020B0604020202020204" pitchFamily="34" charset="-128"/>
                <a:cs typeface="+mn-cs"/>
              </a:rPr>
              <a:t>= 12 × 4.5</a:t>
            </a:r>
            <a:endParaRPr lang="en-US" altLang="ar-SA" sz="2000" b="1">
              <a:solidFill>
                <a:srgbClr val="006600"/>
              </a:solidFill>
              <a:cs typeface="+mn-cs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074BA5A-B827-A4E3-11B8-BDC15B2F7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047" y="3520581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الطول × العرض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505798C-D66E-5BDA-AD7D-DC2BA8C014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EF25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47231" y="906942"/>
            <a:ext cx="6447482" cy="55422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AA26C72-EDCE-88C1-CEF4-FBE476898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20" y="437981"/>
            <a:ext cx="2635355" cy="4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  <p:bldP spid="35847" grpId="0"/>
      <p:bldP spid="35848" grpId="0"/>
      <p:bldP spid="35849" grpId="0"/>
      <p:bldP spid="35850" grpId="0"/>
      <p:bldP spid="35851" grpId="0"/>
      <p:bldP spid="35853" grpId="0"/>
      <p:bldP spid="35854" grpId="0"/>
      <p:bldP spid="35855" grpId="0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767978C-30F4-76E5-9CE9-B546429EA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1461164"/>
            <a:ext cx="3421062" cy="1990725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2CB4B953-BEF9-0C65-89CA-023DAFE7F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" y="46998"/>
            <a:ext cx="1622426" cy="2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>
            <a:extLst>
              <a:ext uri="{FF2B5EF4-FFF2-40B4-BE49-F238E27FC236}">
                <a16:creationId xmlns:a16="http://schemas.microsoft.com/office/drawing/2014/main" id="{8910731A-C830-2234-D85E-4F37BDD50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0863" y="342741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م</a:t>
            </a:r>
            <a:r>
              <a:rPr lang="ar-SA" altLang="ar-SA" sz="2000" b="1">
                <a:solidFill>
                  <a:srgbClr val="FF0000"/>
                </a:solidFill>
              </a:rPr>
              <a:t>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C62A46CB-DAE5-EF58-302C-FA9E6DE38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463925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الطول × العرض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7CEF6945-E349-0C10-5EFA-AE938CF31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3967163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= </a:t>
            </a:r>
            <a:r>
              <a:rPr lang="ar-SA" altLang="ar-SA" sz="2000" b="1">
                <a:solidFill>
                  <a:srgbClr val="0000FF"/>
                </a:solidFill>
              </a:rPr>
              <a:t>24 ×  8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337364C8-6382-BD17-4AD4-C89641AE6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4471988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= </a:t>
            </a:r>
            <a:r>
              <a:rPr lang="ar-SA" altLang="ar-SA" sz="2000" b="1">
                <a:solidFill>
                  <a:srgbClr val="0000FF"/>
                </a:solidFill>
              </a:rPr>
              <a:t>192</a:t>
            </a:r>
            <a:r>
              <a:rPr lang="ar-SA" altLang="ar-SA" sz="2000" b="1">
                <a:solidFill>
                  <a:srgbClr val="FF0000"/>
                </a:solidFill>
              </a:rPr>
              <a:t> </a:t>
            </a:r>
            <a:r>
              <a:rPr lang="ar-SA" altLang="ar-SA" sz="2000" b="1">
                <a:solidFill>
                  <a:srgbClr val="0000FF"/>
                </a:solidFill>
              </a:rPr>
              <a:t>ملم2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CB25B6BE-B921-D192-3348-3549B8C2C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2994026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مساحة المستطيل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5849" name="Text Box 9">
            <a:extLst>
              <a:ext uri="{FF2B5EF4-FFF2-40B4-BE49-F238E27FC236}">
                <a16:creationId xmlns:a16="http://schemas.microsoft.com/office/drawing/2014/main" id="{58507136-1FBF-6A64-D80F-4AF1C02DD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5327650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مساحة الشكل =</a:t>
            </a:r>
            <a:endParaRPr lang="en-US" altLang="ar-SA" sz="2000" b="1"/>
          </a:p>
        </p:txBody>
      </p:sp>
      <p:sp>
        <p:nvSpPr>
          <p:cNvPr id="35850" name="Text Box 10">
            <a:extLst>
              <a:ext uri="{FF2B5EF4-FFF2-40B4-BE49-F238E27FC236}">
                <a16:creationId xmlns:a16="http://schemas.microsoft.com/office/drawing/2014/main" id="{E3FB1698-924E-BD0D-E2AF-2685BE350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362575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192</a:t>
            </a:r>
            <a:r>
              <a:rPr lang="ar-SA" altLang="ar-SA" sz="2000" b="1"/>
              <a:t> + </a:t>
            </a:r>
            <a:r>
              <a:rPr lang="ar-SA" altLang="ar-SA" sz="2000" b="1">
                <a:solidFill>
                  <a:srgbClr val="006600"/>
                </a:solidFill>
              </a:rPr>
              <a:t>48</a:t>
            </a:r>
            <a:r>
              <a:rPr lang="ar-SA" altLang="ar-SA" sz="2000" b="1"/>
              <a:t> =</a:t>
            </a:r>
            <a:endParaRPr lang="en-US" altLang="ar-SA" sz="2000" b="1"/>
          </a:p>
        </p:txBody>
      </p:sp>
      <p:sp>
        <p:nvSpPr>
          <p:cNvPr id="35851" name="Text Box 11">
            <a:extLst>
              <a:ext uri="{FF2B5EF4-FFF2-40B4-BE49-F238E27FC236}">
                <a16:creationId xmlns:a16="http://schemas.microsoft.com/office/drawing/2014/main" id="{A339F689-2FA9-616C-2EE2-71481358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370513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240 ملم2</a:t>
            </a:r>
            <a:endParaRPr lang="en-US" altLang="ar-SA" sz="2000" b="1"/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33CB68E1-3248-2CA1-20F1-AF22AA17A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344" y="2346326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نقسم الشكل إلى مثلث ومستطيل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35854" name="Text Box 14">
            <a:extLst>
              <a:ext uri="{FF2B5EF4-FFF2-40B4-BE49-F238E27FC236}">
                <a16:creationId xmlns:a16="http://schemas.microsoft.com/office/drawing/2014/main" id="{01443D21-31B0-04FA-924B-3F0D4AC2D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775" y="353695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5855" name="Text Box 15">
            <a:extLst>
              <a:ext uri="{FF2B5EF4-FFF2-40B4-BE49-F238E27FC236}">
                <a16:creationId xmlns:a16="http://schemas.microsoft.com/office/drawing/2014/main" id="{85363BF8-6317-F5CE-9FDE-623921C07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50" y="5007639"/>
            <a:ext cx="162829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ar-SA" sz="2000" b="1"/>
              <a:t> </a:t>
            </a:r>
            <a:r>
              <a:rPr lang="ar-SA" altLang="ar-SA" sz="2000" b="1">
                <a:solidFill>
                  <a:srgbClr val="006600"/>
                </a:solidFill>
              </a:rPr>
              <a:t>48 ملم2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35856" name="Text Box 16">
            <a:extLst>
              <a:ext uri="{FF2B5EF4-FFF2-40B4-BE49-F238E27FC236}">
                <a16:creationId xmlns:a16="http://schemas.microsoft.com/office/drawing/2014/main" id="{3A7FC8C1-9D29-DD43-1F94-DE3EBC56D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5" y="2924175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مساحة المثلث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grpSp>
        <p:nvGrpSpPr>
          <p:cNvPr id="35857" name="Group 17">
            <a:extLst>
              <a:ext uri="{FF2B5EF4-FFF2-40B4-BE49-F238E27FC236}">
                <a16:creationId xmlns:a16="http://schemas.microsoft.com/office/drawing/2014/main" id="{70035F47-193B-F9C5-BE61-EE65E81515C7}"/>
              </a:ext>
            </a:extLst>
          </p:cNvPr>
          <p:cNvGrpSpPr>
            <a:grpSpLocks/>
          </p:cNvGrpSpPr>
          <p:nvPr/>
        </p:nvGrpSpPr>
        <p:grpSpPr bwMode="auto">
          <a:xfrm>
            <a:off x="2552700" y="3416300"/>
            <a:ext cx="2197100" cy="700088"/>
            <a:chOff x="3492" y="1947"/>
            <a:chExt cx="1384" cy="441"/>
          </a:xfrm>
        </p:grpSpPr>
        <p:grpSp>
          <p:nvGrpSpPr>
            <p:cNvPr id="15391" name="Group 18">
              <a:extLst>
                <a:ext uri="{FF2B5EF4-FFF2-40B4-BE49-F238E27FC236}">
                  <a16:creationId xmlns:a16="http://schemas.microsoft.com/office/drawing/2014/main" id="{2ACCCBE7-56FA-4EED-3438-D842694EBD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15393" name="Text Box 19">
                <a:extLst>
                  <a:ext uri="{FF2B5EF4-FFF2-40B4-BE49-F238E27FC236}">
                    <a16:creationId xmlns:a16="http://schemas.microsoft.com/office/drawing/2014/main" id="{4AF26046-7D99-2432-3F95-4906E7E359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5394" name="Line 20">
                <a:extLst>
                  <a:ext uri="{FF2B5EF4-FFF2-40B4-BE49-F238E27FC236}">
                    <a16:creationId xmlns:a16="http://schemas.microsoft.com/office/drawing/2014/main" id="{5C9791A2-B61D-DFE9-7583-2BC2CFDC4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95" name="Text Box 21">
                <a:extLst>
                  <a:ext uri="{FF2B5EF4-FFF2-40B4-BE49-F238E27FC236}">
                    <a16:creationId xmlns:a16="http://schemas.microsoft.com/office/drawing/2014/main" id="{BE700228-110C-8B29-6A47-345C9A7767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  <p:sp>
          <p:nvSpPr>
            <p:cNvPr id="15392" name="Text Box 22">
              <a:extLst>
                <a:ext uri="{FF2B5EF4-FFF2-40B4-BE49-F238E27FC236}">
                  <a16:creationId xmlns:a16="http://schemas.microsoft.com/office/drawing/2014/main" id="{ED9953C7-5E77-1021-ECD4-F61B66ED2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006600"/>
                  </a:solidFill>
                </a:rPr>
                <a:t>ق ع</a:t>
              </a:r>
              <a:endParaRPr lang="en-US" altLang="ar-SA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5863" name="Group 23">
            <a:extLst>
              <a:ext uri="{FF2B5EF4-FFF2-40B4-BE49-F238E27FC236}">
                <a16:creationId xmlns:a16="http://schemas.microsoft.com/office/drawing/2014/main" id="{C6D59085-5D3B-4B7E-4049-CA342D6B119F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3956050"/>
            <a:ext cx="2590800" cy="700088"/>
            <a:chOff x="3403" y="2287"/>
            <a:chExt cx="1632" cy="441"/>
          </a:xfrm>
        </p:grpSpPr>
        <p:sp>
          <p:nvSpPr>
            <p:cNvPr id="15386" name="Text Box 24">
              <a:extLst>
                <a:ext uri="{FF2B5EF4-FFF2-40B4-BE49-F238E27FC236}">
                  <a16:creationId xmlns:a16="http://schemas.microsoft.com/office/drawing/2014/main" id="{7C351D4D-8BC3-87FA-FD6A-73AA280C4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/>
                <a:t>=      </a:t>
              </a:r>
              <a:r>
                <a:rPr lang="ar-SA" altLang="ar-SA" sz="2000" b="1">
                  <a:solidFill>
                    <a:srgbClr val="006600"/>
                  </a:solidFill>
                </a:rPr>
                <a:t>×</a:t>
              </a:r>
              <a:r>
                <a:rPr lang="ar-SA" altLang="ar-SA" sz="2000" b="1"/>
                <a:t> </a:t>
              </a:r>
              <a:r>
                <a:rPr lang="ar-SA" altLang="ar-SA" sz="2000" b="1">
                  <a:solidFill>
                    <a:srgbClr val="006600"/>
                  </a:solidFill>
                </a:rPr>
                <a:t>12 ×  8</a:t>
              </a:r>
              <a:endParaRPr lang="en-US" altLang="ar-SA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15387" name="Group 25">
              <a:extLst>
                <a:ext uri="{FF2B5EF4-FFF2-40B4-BE49-F238E27FC236}">
                  <a16:creationId xmlns:a16="http://schemas.microsoft.com/office/drawing/2014/main" id="{D55273E4-0C23-5F03-2A0B-6ABB80E6F0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15388" name="Text Box 26">
                <a:extLst>
                  <a:ext uri="{FF2B5EF4-FFF2-40B4-BE49-F238E27FC236}">
                    <a16:creationId xmlns:a16="http://schemas.microsoft.com/office/drawing/2014/main" id="{0EA9FF8D-1FCF-296A-F11B-013A9269FE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5389" name="Line 27">
                <a:extLst>
                  <a:ext uri="{FF2B5EF4-FFF2-40B4-BE49-F238E27FC236}">
                    <a16:creationId xmlns:a16="http://schemas.microsoft.com/office/drawing/2014/main" id="{34F16E58-76AE-7E34-B3F8-7391511E7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390" name="Text Box 28">
                <a:extLst>
                  <a:ext uri="{FF2B5EF4-FFF2-40B4-BE49-F238E27FC236}">
                    <a16:creationId xmlns:a16="http://schemas.microsoft.com/office/drawing/2014/main" id="{CF788DD5-B2A3-526D-577C-68ED893EBC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sp>
        <p:nvSpPr>
          <p:cNvPr id="35876" name="Line 36">
            <a:extLst>
              <a:ext uri="{FF2B5EF4-FFF2-40B4-BE49-F238E27FC236}">
                <a16:creationId xmlns:a16="http://schemas.microsoft.com/office/drawing/2014/main" id="{7A2D0331-1AB1-4305-8B26-3FC2624E49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9592" y="2384884"/>
            <a:ext cx="10440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5877" name="Text Box 37">
            <a:extLst>
              <a:ext uri="{FF2B5EF4-FFF2-40B4-BE49-F238E27FC236}">
                <a16:creationId xmlns:a16="http://schemas.microsoft.com/office/drawing/2014/main" id="{5AD6FD44-548F-76B7-9AFC-412760A47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17" y="2314550"/>
            <a:ext cx="574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900" b="1"/>
              <a:t>8ملم</a:t>
            </a:r>
            <a:endParaRPr lang="en-US" altLang="ar-SA" sz="1900" b="1"/>
          </a:p>
        </p:txBody>
      </p:sp>
      <p:sp>
        <p:nvSpPr>
          <p:cNvPr id="35878" name="Text Box 38">
            <a:extLst>
              <a:ext uri="{FF2B5EF4-FFF2-40B4-BE49-F238E27FC236}">
                <a16:creationId xmlns:a16="http://schemas.microsoft.com/office/drawing/2014/main" id="{E923F6FA-14B6-D969-7865-4498868C0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17" y="1910483"/>
            <a:ext cx="7191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900" b="1"/>
              <a:t>12ملم</a:t>
            </a:r>
            <a:endParaRPr lang="en-US" altLang="ar-SA" sz="1900" b="1"/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EA4EAC67-8B08-208F-B0BE-35765AA82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3" y="4629847"/>
            <a:ext cx="137587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ea typeface="Arial Unicode MS" panose="020B0604020202020204" pitchFamily="34" charset="-128"/>
                <a:cs typeface="+mn-cs"/>
              </a:rPr>
              <a:t>= 6 × 8</a:t>
            </a:r>
            <a:endParaRPr lang="en-US" altLang="ar-SA" sz="2000" b="1">
              <a:solidFill>
                <a:srgbClr val="006600"/>
              </a:solidFill>
              <a:cs typeface="+mn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E14EF37-6980-AFA7-86A0-965DFC2929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EF25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47231" y="906942"/>
            <a:ext cx="6447482" cy="55422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9B05101-2C10-3EDF-F7A1-2BE8FAAC6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20" y="437981"/>
            <a:ext cx="2635355" cy="468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  <p:bldP spid="35847" grpId="0"/>
      <p:bldP spid="35848" grpId="0"/>
      <p:bldP spid="35849" grpId="0"/>
      <p:bldP spid="35850" grpId="0"/>
      <p:bldP spid="35851" grpId="0"/>
      <p:bldP spid="35853" grpId="0"/>
      <p:bldP spid="35854" grpId="0"/>
      <p:bldP spid="35855" grpId="0"/>
      <p:bldP spid="35877" grpId="0"/>
      <p:bldP spid="3587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36DB47A5-CDA3-7730-B551-DE782EC21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46" y="1777206"/>
            <a:ext cx="2828934" cy="1833563"/>
          </a:xfrm>
          <a:prstGeom prst="rect">
            <a:avLst/>
          </a:prstGeom>
        </p:spPr>
      </p:pic>
      <p:sp>
        <p:nvSpPr>
          <p:cNvPr id="36873" name="Text Box 9">
            <a:extLst>
              <a:ext uri="{FF2B5EF4-FFF2-40B4-BE49-F238E27FC236}">
                <a16:creationId xmlns:a16="http://schemas.microsoft.com/office/drawing/2014/main" id="{67577218-561E-FF30-DBFB-5333E0BFC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5327650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CC"/>
                </a:solidFill>
              </a:rPr>
              <a:t>مساحة الشكل =</a:t>
            </a:r>
            <a:endParaRPr lang="en-US" altLang="ar-SA" sz="2000" b="1">
              <a:solidFill>
                <a:srgbClr val="0000CC"/>
              </a:solidFill>
            </a:endParaRPr>
          </a:p>
        </p:txBody>
      </p:sp>
      <p:sp>
        <p:nvSpPr>
          <p:cNvPr id="36874" name="Text Box 10">
            <a:extLst>
              <a:ext uri="{FF2B5EF4-FFF2-40B4-BE49-F238E27FC236}">
                <a16:creationId xmlns:a16="http://schemas.microsoft.com/office/drawing/2014/main" id="{44138C8D-0A92-4EEA-966F-A9C75C882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362575"/>
            <a:ext cx="1979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100.48</a:t>
            </a:r>
            <a:r>
              <a:rPr lang="ar-SA" altLang="ar-SA" sz="2000" b="1"/>
              <a:t> + </a:t>
            </a:r>
            <a:r>
              <a:rPr lang="ar-SA" altLang="ar-SA" sz="2000" b="1">
                <a:solidFill>
                  <a:srgbClr val="006600"/>
                </a:solidFill>
              </a:rPr>
              <a:t>120</a:t>
            </a:r>
            <a:r>
              <a:rPr lang="ar-SA" altLang="ar-SA" sz="2000" b="1"/>
              <a:t> </a:t>
            </a:r>
            <a:r>
              <a:rPr lang="ar-SA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703723CF-F38E-A25C-50F4-F25A922EC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370513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CC"/>
                </a:solidFill>
              </a:rPr>
              <a:t>220.5 ملم2</a:t>
            </a:r>
            <a:endParaRPr lang="en-US" altLang="ar-SA" sz="2000" b="1">
              <a:solidFill>
                <a:srgbClr val="0000CC"/>
              </a:solidFill>
            </a:endParaRPr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78F9195F-3717-527F-13D2-3FA3BE9B4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917700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نقسم الشكل إلى مثلث ونصف دائرة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6877" name="Text Box 13">
            <a:extLst>
              <a:ext uri="{FF2B5EF4-FFF2-40B4-BE49-F238E27FC236}">
                <a16:creationId xmlns:a16="http://schemas.microsoft.com/office/drawing/2014/main" id="{1EDDED3D-93AD-038D-DD0E-CB23F948E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775" y="353695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6878" name="Text Box 14">
            <a:extLst>
              <a:ext uri="{FF2B5EF4-FFF2-40B4-BE49-F238E27FC236}">
                <a16:creationId xmlns:a16="http://schemas.microsoft.com/office/drawing/2014/main" id="{FCBAF5EE-D58F-7BC5-8F61-4D6EFD1C2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4881563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ar-SA" sz="2000" b="1"/>
              <a:t> </a:t>
            </a:r>
            <a:r>
              <a:rPr lang="ar-SA" altLang="ar-SA" sz="2000" b="1">
                <a:solidFill>
                  <a:srgbClr val="006600"/>
                </a:solidFill>
              </a:rPr>
              <a:t>120 ملم2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36879" name="Text Box 15">
            <a:extLst>
              <a:ext uri="{FF2B5EF4-FFF2-40B4-BE49-F238E27FC236}">
                <a16:creationId xmlns:a16="http://schemas.microsoft.com/office/drawing/2014/main" id="{CC8F0810-E589-3D08-B8EA-B03C0BCBD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5" y="2924175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مساحة المثلث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grpSp>
        <p:nvGrpSpPr>
          <p:cNvPr id="36880" name="Group 16">
            <a:extLst>
              <a:ext uri="{FF2B5EF4-FFF2-40B4-BE49-F238E27FC236}">
                <a16:creationId xmlns:a16="http://schemas.microsoft.com/office/drawing/2014/main" id="{52C8350C-B4C6-A636-28CC-573B12926230}"/>
              </a:ext>
            </a:extLst>
          </p:cNvPr>
          <p:cNvGrpSpPr>
            <a:grpSpLocks/>
          </p:cNvGrpSpPr>
          <p:nvPr/>
        </p:nvGrpSpPr>
        <p:grpSpPr bwMode="auto">
          <a:xfrm>
            <a:off x="2552700" y="3416300"/>
            <a:ext cx="2197100" cy="700088"/>
            <a:chOff x="3492" y="1947"/>
            <a:chExt cx="1384" cy="441"/>
          </a:xfrm>
        </p:grpSpPr>
        <p:grpSp>
          <p:nvGrpSpPr>
            <p:cNvPr id="16424" name="Group 17">
              <a:extLst>
                <a:ext uri="{FF2B5EF4-FFF2-40B4-BE49-F238E27FC236}">
                  <a16:creationId xmlns:a16="http://schemas.microsoft.com/office/drawing/2014/main" id="{A9EEBE3C-B5C8-6BFA-F2DC-CBB19F7F8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16426" name="Text Box 18">
                <a:extLst>
                  <a:ext uri="{FF2B5EF4-FFF2-40B4-BE49-F238E27FC236}">
                    <a16:creationId xmlns:a16="http://schemas.microsoft.com/office/drawing/2014/main" id="{89CFD1DA-DEC4-BF12-6B26-BF9788FE18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6427" name="Line 19">
                <a:extLst>
                  <a:ext uri="{FF2B5EF4-FFF2-40B4-BE49-F238E27FC236}">
                    <a16:creationId xmlns:a16="http://schemas.microsoft.com/office/drawing/2014/main" id="{3C5A1E1E-37CF-C5E5-C4BA-A43AF315C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28" name="Text Box 20">
                <a:extLst>
                  <a:ext uri="{FF2B5EF4-FFF2-40B4-BE49-F238E27FC236}">
                    <a16:creationId xmlns:a16="http://schemas.microsoft.com/office/drawing/2014/main" id="{17A7F110-2B16-1EB4-3149-B19414A4C9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  <p:sp>
          <p:nvSpPr>
            <p:cNvPr id="16425" name="Text Box 21">
              <a:extLst>
                <a:ext uri="{FF2B5EF4-FFF2-40B4-BE49-F238E27FC236}">
                  <a16:creationId xmlns:a16="http://schemas.microsoft.com/office/drawing/2014/main" id="{B1A79762-A95D-F9F7-A065-01C7052F2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006600"/>
                  </a:solidFill>
                </a:rPr>
                <a:t>ق ع</a:t>
              </a:r>
              <a:endParaRPr lang="en-US" altLang="ar-SA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6886" name="Group 22">
            <a:extLst>
              <a:ext uri="{FF2B5EF4-FFF2-40B4-BE49-F238E27FC236}">
                <a16:creationId xmlns:a16="http://schemas.microsoft.com/office/drawing/2014/main" id="{802D4581-E9F5-74C7-ACBC-359FFED39CA6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3956050"/>
            <a:ext cx="2590800" cy="700088"/>
            <a:chOff x="3403" y="2287"/>
            <a:chExt cx="1632" cy="441"/>
          </a:xfrm>
        </p:grpSpPr>
        <p:sp>
          <p:nvSpPr>
            <p:cNvPr id="16419" name="Text Box 23">
              <a:extLst>
                <a:ext uri="{FF2B5EF4-FFF2-40B4-BE49-F238E27FC236}">
                  <a16:creationId xmlns:a16="http://schemas.microsoft.com/office/drawing/2014/main" id="{F530B342-8853-A2F8-3143-684C96433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/>
                <a:t>=      </a:t>
              </a:r>
              <a:r>
                <a:rPr lang="ar-SA" altLang="ar-SA" sz="2000" b="1">
                  <a:solidFill>
                    <a:srgbClr val="006600"/>
                  </a:solidFill>
                </a:rPr>
                <a:t>× </a:t>
              </a:r>
              <a:r>
                <a:rPr lang="ar-SA" altLang="ar-SA" sz="2000" b="1"/>
                <a:t> </a:t>
              </a:r>
              <a:r>
                <a:rPr lang="ar-SA" altLang="ar-SA" sz="2000" b="1">
                  <a:solidFill>
                    <a:srgbClr val="006600"/>
                  </a:solidFill>
                </a:rPr>
                <a:t>16 ×  15</a:t>
              </a:r>
              <a:endParaRPr lang="en-US" altLang="ar-SA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16420" name="Group 24">
              <a:extLst>
                <a:ext uri="{FF2B5EF4-FFF2-40B4-BE49-F238E27FC236}">
                  <a16:creationId xmlns:a16="http://schemas.microsoft.com/office/drawing/2014/main" id="{95FB0772-D0E6-560E-2301-607D7245B9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16421" name="Text Box 25">
                <a:extLst>
                  <a:ext uri="{FF2B5EF4-FFF2-40B4-BE49-F238E27FC236}">
                    <a16:creationId xmlns:a16="http://schemas.microsoft.com/office/drawing/2014/main" id="{3E152A88-5A37-B400-4BF4-83DC998446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6422" name="Line 26">
                <a:extLst>
                  <a:ext uri="{FF2B5EF4-FFF2-40B4-BE49-F238E27FC236}">
                    <a16:creationId xmlns:a16="http://schemas.microsoft.com/office/drawing/2014/main" id="{243BA414-79CD-EAF1-39FE-E02CCB0F4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23" name="Text Box 27">
                <a:extLst>
                  <a:ext uri="{FF2B5EF4-FFF2-40B4-BE49-F238E27FC236}">
                    <a16:creationId xmlns:a16="http://schemas.microsoft.com/office/drawing/2014/main" id="{83BAFC34-DADB-68EF-EE8C-4964D34CB5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sp>
        <p:nvSpPr>
          <p:cNvPr id="36901" name="Text Box 37">
            <a:extLst>
              <a:ext uri="{FF2B5EF4-FFF2-40B4-BE49-F238E27FC236}">
                <a16:creationId xmlns:a16="http://schemas.microsoft.com/office/drawing/2014/main" id="{5437EDD3-255C-1CB1-71A8-5A4B5DDFD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357187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</a:t>
            </a:r>
            <a:r>
              <a:rPr lang="ar-SA" altLang="ar-SA" sz="2000" b="1">
                <a:solidFill>
                  <a:srgbClr val="006600"/>
                </a:solidFill>
              </a:rPr>
              <a:t>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6902" name="Text Box 38">
            <a:extLst>
              <a:ext uri="{FF2B5EF4-FFF2-40B4-BE49-F238E27FC236}">
                <a16:creationId xmlns:a16="http://schemas.microsoft.com/office/drawing/2014/main" id="{A669EA4A-073D-5FED-BC2A-52267077B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4616450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ar-SA" sz="2000" b="1"/>
              <a:t> </a:t>
            </a:r>
            <a:r>
              <a:rPr lang="ar-SA" altLang="ar-SA" sz="2000" b="1">
                <a:solidFill>
                  <a:srgbClr val="FF0000"/>
                </a:solidFill>
              </a:rPr>
              <a:t>100.48</a:t>
            </a:r>
            <a:r>
              <a:rPr lang="ar-SA" altLang="ar-SA" sz="2000" b="1">
                <a:solidFill>
                  <a:srgbClr val="006600"/>
                </a:solidFill>
              </a:rPr>
              <a:t> </a:t>
            </a:r>
            <a:r>
              <a:rPr lang="ar-SA" altLang="ar-SA" sz="2000" b="1">
                <a:solidFill>
                  <a:srgbClr val="FF0000"/>
                </a:solidFill>
              </a:rPr>
              <a:t>سم2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36903" name="Text Box 39">
            <a:extLst>
              <a:ext uri="{FF2B5EF4-FFF2-40B4-BE49-F238E27FC236}">
                <a16:creationId xmlns:a16="http://schemas.microsoft.com/office/drawing/2014/main" id="{5A0D8575-C572-8DEC-5153-ACA68DFB4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889250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مساحة نصف الدائرة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grpSp>
        <p:nvGrpSpPr>
          <p:cNvPr id="36904" name="Group 40">
            <a:extLst>
              <a:ext uri="{FF2B5EF4-FFF2-40B4-BE49-F238E27FC236}">
                <a16:creationId xmlns:a16="http://schemas.microsoft.com/office/drawing/2014/main" id="{1B90B990-62A3-52E0-3E86-FB26016D7092}"/>
              </a:ext>
            </a:extLst>
          </p:cNvPr>
          <p:cNvGrpSpPr>
            <a:grpSpLocks/>
          </p:cNvGrpSpPr>
          <p:nvPr/>
        </p:nvGrpSpPr>
        <p:grpSpPr bwMode="auto">
          <a:xfrm>
            <a:off x="7107238" y="3451225"/>
            <a:ext cx="1173162" cy="700088"/>
            <a:chOff x="2948" y="2309"/>
            <a:chExt cx="739" cy="441"/>
          </a:xfrm>
        </p:grpSpPr>
        <p:grpSp>
          <p:nvGrpSpPr>
            <p:cNvPr id="16412" name="Group 41">
              <a:extLst>
                <a:ext uri="{FF2B5EF4-FFF2-40B4-BE49-F238E27FC236}">
                  <a16:creationId xmlns:a16="http://schemas.microsoft.com/office/drawing/2014/main" id="{6BF19C80-57CC-41B8-0DA1-6540612939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8" y="2309"/>
              <a:ext cx="249" cy="441"/>
              <a:chOff x="3438" y="2309"/>
              <a:chExt cx="249" cy="441"/>
            </a:xfrm>
          </p:grpSpPr>
          <p:sp>
            <p:nvSpPr>
              <p:cNvPr id="16414" name="Text Box 42">
                <a:extLst>
                  <a:ext uri="{FF2B5EF4-FFF2-40B4-BE49-F238E27FC236}">
                    <a16:creationId xmlns:a16="http://schemas.microsoft.com/office/drawing/2014/main" id="{61AF36AC-C222-237C-940F-5FADB51909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6415" name="Line 43">
                <a:extLst>
                  <a:ext uri="{FF2B5EF4-FFF2-40B4-BE49-F238E27FC236}">
                    <a16:creationId xmlns:a16="http://schemas.microsoft.com/office/drawing/2014/main" id="{08851F6E-469A-83DA-CA65-8F7BAD81F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16" name="Text Box 44">
                <a:extLst>
                  <a:ext uri="{FF2B5EF4-FFF2-40B4-BE49-F238E27FC236}">
                    <a16:creationId xmlns:a16="http://schemas.microsoft.com/office/drawing/2014/main" id="{29DFDF37-32D9-D501-1998-D77DF444B6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  <p:sp>
          <p:nvSpPr>
            <p:cNvPr id="16413" name="Text Box 45">
              <a:extLst>
                <a:ext uri="{FF2B5EF4-FFF2-40B4-BE49-F238E27FC236}">
                  <a16:creationId xmlns:a16="http://schemas.microsoft.com/office/drawing/2014/main" id="{7D887C02-187F-2915-7471-0E57BFA49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2386"/>
              <a:ext cx="5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FF0000"/>
                  </a:solidFill>
                </a:rPr>
                <a:t>ط نـق2</a:t>
              </a:r>
              <a:endParaRPr lang="en-US" altLang="ar-SA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6910" name="Group 46">
            <a:extLst>
              <a:ext uri="{FF2B5EF4-FFF2-40B4-BE49-F238E27FC236}">
                <a16:creationId xmlns:a16="http://schemas.microsoft.com/office/drawing/2014/main" id="{E7BD6CA8-73C4-EB69-AE16-59E226B18C02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3990975"/>
            <a:ext cx="2844800" cy="700088"/>
            <a:chOff x="3198" y="2287"/>
            <a:chExt cx="1632" cy="441"/>
          </a:xfrm>
        </p:grpSpPr>
        <p:sp>
          <p:nvSpPr>
            <p:cNvPr id="16407" name="Text Box 47">
              <a:extLst>
                <a:ext uri="{FF2B5EF4-FFF2-40B4-BE49-F238E27FC236}">
                  <a16:creationId xmlns:a16="http://schemas.microsoft.com/office/drawing/2014/main" id="{0E5CCF40-7D14-3FD9-F50D-74A9B0FCC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FF0000"/>
                  </a:solidFill>
                </a:rPr>
                <a:t>=      × 3.14 ×  </a:t>
              </a:r>
              <a:r>
                <a:rPr lang="ar-SA" altLang="ar-SA" sz="2800" b="1" baseline="30000">
                  <a:solidFill>
                    <a:srgbClr val="FF0000"/>
                  </a:solidFill>
                </a:rPr>
                <a:t>2</a:t>
              </a:r>
              <a:r>
                <a:rPr lang="ar-SA" altLang="ar-SA" sz="2000" b="1">
                  <a:solidFill>
                    <a:srgbClr val="FF0000"/>
                  </a:solidFill>
                </a:rPr>
                <a:t>8</a:t>
              </a:r>
              <a:endParaRPr lang="en-US" altLang="ar-SA" sz="2800" b="1" baseline="30000">
                <a:solidFill>
                  <a:srgbClr val="FF0000"/>
                </a:solidFill>
              </a:endParaRPr>
            </a:p>
          </p:txBody>
        </p:sp>
        <p:grpSp>
          <p:nvGrpSpPr>
            <p:cNvPr id="16408" name="Group 48">
              <a:extLst>
                <a:ext uri="{FF2B5EF4-FFF2-40B4-BE49-F238E27FC236}">
                  <a16:creationId xmlns:a16="http://schemas.microsoft.com/office/drawing/2014/main" id="{C48D2A6F-E864-01B7-DDFE-0CF2AC9371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16409" name="Text Box 49">
                <a:extLst>
                  <a:ext uri="{FF2B5EF4-FFF2-40B4-BE49-F238E27FC236}">
                    <a16:creationId xmlns:a16="http://schemas.microsoft.com/office/drawing/2014/main" id="{4E7E80A2-F6C5-3186-500F-5ED341D55A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6410" name="Line 50">
                <a:extLst>
                  <a:ext uri="{FF2B5EF4-FFF2-40B4-BE49-F238E27FC236}">
                    <a16:creationId xmlns:a16="http://schemas.microsoft.com/office/drawing/2014/main" id="{4B0E400C-385B-D89E-0AF7-21FBBEF9B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11" name="Text Box 51">
                <a:extLst>
                  <a:ext uri="{FF2B5EF4-FFF2-40B4-BE49-F238E27FC236}">
                    <a16:creationId xmlns:a16="http://schemas.microsoft.com/office/drawing/2014/main" id="{06965E17-E699-D795-5ECE-019DA827F8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sp>
        <p:nvSpPr>
          <p:cNvPr id="36916" name="Line 52">
            <a:extLst>
              <a:ext uri="{FF2B5EF4-FFF2-40B4-BE49-F238E27FC236}">
                <a16:creationId xmlns:a16="http://schemas.microsoft.com/office/drawing/2014/main" id="{639AB8F9-CF84-726A-D6E4-57A549028E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1938338"/>
            <a:ext cx="0" cy="722312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6898" name="Text Box 34">
            <a:extLst>
              <a:ext uri="{FF2B5EF4-FFF2-40B4-BE49-F238E27FC236}">
                <a16:creationId xmlns:a16="http://schemas.microsoft.com/office/drawing/2014/main" id="{E0C42EEB-55FF-3791-8AD8-6B943E1A6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2133600"/>
            <a:ext cx="79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8 سم</a:t>
            </a:r>
            <a:endParaRPr lang="en-US" altLang="ar-SA" sz="2400" b="1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9FC33F2-B382-E30A-76AB-DDA04769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" y="46998"/>
            <a:ext cx="1622426" cy="2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4A41D7B-A488-3281-8573-CD7F0A87BB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EF25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47231" y="906942"/>
            <a:ext cx="6447482" cy="55422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B60DDF0-6FD7-3168-58ED-7BE07890C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20" y="437981"/>
            <a:ext cx="2635355" cy="468961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45D22FCD-9ACF-0920-BB4C-EB16933B8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4511675"/>
            <a:ext cx="134878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ar-SA" sz="2000" b="1"/>
              <a:t> </a:t>
            </a:r>
            <a:r>
              <a:rPr lang="ar-SA" altLang="ar-SA" sz="2000" b="1">
                <a:solidFill>
                  <a:srgbClr val="006600"/>
                </a:solidFill>
              </a:rPr>
              <a:t>8 × 15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  <p:bldP spid="36874" grpId="0"/>
      <p:bldP spid="36875" grpId="0"/>
      <p:bldP spid="36876" grpId="0"/>
      <p:bldP spid="36877" grpId="0"/>
      <p:bldP spid="36878" grpId="0"/>
      <p:bldP spid="36901" grpId="0"/>
      <p:bldP spid="36902" grpId="0"/>
      <p:bldP spid="36903" grpId="0"/>
      <p:bldP spid="3689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Text Box 9">
            <a:extLst>
              <a:ext uri="{FF2B5EF4-FFF2-40B4-BE49-F238E27FC236}">
                <a16:creationId xmlns:a16="http://schemas.microsoft.com/office/drawing/2014/main" id="{67577218-561E-FF30-DBFB-5333E0BFC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5327650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مساحة الشكل =</a:t>
            </a:r>
            <a:endParaRPr lang="en-US" altLang="ar-SA" sz="2000" b="1"/>
          </a:p>
        </p:txBody>
      </p:sp>
      <p:sp>
        <p:nvSpPr>
          <p:cNvPr id="36874" name="Text Box 10">
            <a:extLst>
              <a:ext uri="{FF2B5EF4-FFF2-40B4-BE49-F238E27FC236}">
                <a16:creationId xmlns:a16="http://schemas.microsoft.com/office/drawing/2014/main" id="{44138C8D-0A92-4EEA-966F-A9C75C882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362575"/>
            <a:ext cx="1979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153.86</a:t>
            </a:r>
            <a:r>
              <a:rPr lang="ar-SA" altLang="ar-SA" sz="2000" b="1"/>
              <a:t> + </a:t>
            </a:r>
            <a:r>
              <a:rPr lang="ar-SA" altLang="ar-SA" sz="2000" b="1">
                <a:solidFill>
                  <a:srgbClr val="006600"/>
                </a:solidFill>
              </a:rPr>
              <a:t>49</a:t>
            </a:r>
            <a:r>
              <a:rPr lang="ar-SA" altLang="ar-SA" sz="2000" b="1"/>
              <a:t> </a:t>
            </a:r>
            <a:r>
              <a:rPr lang="ar-SA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703723CF-F38E-A25C-50F4-F25A922EC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370513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highlight>
                  <a:srgbClr val="FFFF00"/>
                </a:highlight>
              </a:rPr>
              <a:t>202.86 م2</a:t>
            </a:r>
            <a:endParaRPr lang="en-US" altLang="ar-SA" sz="2000" b="1">
              <a:highlight>
                <a:srgbClr val="FFFF00"/>
              </a:highlight>
            </a:endParaRPr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78F9195F-3717-527F-13D2-3FA3BE9B4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917700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نقسم الشكل إلى مربع ونصف دائرة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6877" name="Text Box 13">
            <a:extLst>
              <a:ext uri="{FF2B5EF4-FFF2-40B4-BE49-F238E27FC236}">
                <a16:creationId xmlns:a16="http://schemas.microsoft.com/office/drawing/2014/main" id="{1EDDED3D-93AD-038D-DD0E-CB23F948E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775" y="353695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6878" name="Text Box 14">
            <a:extLst>
              <a:ext uri="{FF2B5EF4-FFF2-40B4-BE49-F238E27FC236}">
                <a16:creationId xmlns:a16="http://schemas.microsoft.com/office/drawing/2014/main" id="{FCBAF5EE-D58F-7BC5-8F61-4D6EFD1C2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4581525"/>
            <a:ext cx="122230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ar-SA" sz="2000" b="1"/>
              <a:t> </a:t>
            </a:r>
            <a:r>
              <a:rPr lang="ar-SA" altLang="ar-SA" sz="2000" b="1">
                <a:solidFill>
                  <a:srgbClr val="006600"/>
                </a:solidFill>
              </a:rPr>
              <a:t>49 م2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36879" name="Text Box 15">
            <a:extLst>
              <a:ext uri="{FF2B5EF4-FFF2-40B4-BE49-F238E27FC236}">
                <a16:creationId xmlns:a16="http://schemas.microsoft.com/office/drawing/2014/main" id="{CC8F0810-E589-3D08-B8EA-B03C0BCBD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5" y="2924175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مساحة المربع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36901" name="Text Box 37">
            <a:extLst>
              <a:ext uri="{FF2B5EF4-FFF2-40B4-BE49-F238E27FC236}">
                <a16:creationId xmlns:a16="http://schemas.microsoft.com/office/drawing/2014/main" id="{5437EDD3-255C-1CB1-71A8-5A4B5DDFD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3571875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</a:t>
            </a:r>
            <a:r>
              <a:rPr lang="ar-SA" altLang="ar-SA" sz="2000" b="1">
                <a:solidFill>
                  <a:srgbClr val="006600"/>
                </a:solidFill>
              </a:rPr>
              <a:t>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6902" name="Text Box 38">
            <a:extLst>
              <a:ext uri="{FF2B5EF4-FFF2-40B4-BE49-F238E27FC236}">
                <a16:creationId xmlns:a16="http://schemas.microsoft.com/office/drawing/2014/main" id="{A669EA4A-073D-5FED-BC2A-52267077B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4616450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ar-SA" sz="2000" b="1"/>
              <a:t> </a:t>
            </a:r>
            <a:r>
              <a:rPr lang="ar-SA" altLang="ar-SA" sz="2000" b="1">
                <a:solidFill>
                  <a:srgbClr val="FF0000"/>
                </a:solidFill>
              </a:rPr>
              <a:t>153.86</a:t>
            </a:r>
            <a:r>
              <a:rPr lang="ar-SA" altLang="ar-SA" sz="2000" b="1">
                <a:solidFill>
                  <a:srgbClr val="006600"/>
                </a:solidFill>
              </a:rPr>
              <a:t> </a:t>
            </a:r>
            <a:r>
              <a:rPr lang="ar-SA" altLang="ar-SA" sz="2000" b="1">
                <a:solidFill>
                  <a:srgbClr val="FF0000"/>
                </a:solidFill>
              </a:rPr>
              <a:t>م2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36903" name="Text Box 39">
            <a:extLst>
              <a:ext uri="{FF2B5EF4-FFF2-40B4-BE49-F238E27FC236}">
                <a16:creationId xmlns:a16="http://schemas.microsoft.com/office/drawing/2014/main" id="{5A0D8575-C572-8DEC-5153-ACA68DFB4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889250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مساحة نصف الدائرة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grpSp>
        <p:nvGrpSpPr>
          <p:cNvPr id="36904" name="Group 40">
            <a:extLst>
              <a:ext uri="{FF2B5EF4-FFF2-40B4-BE49-F238E27FC236}">
                <a16:creationId xmlns:a16="http://schemas.microsoft.com/office/drawing/2014/main" id="{1B90B990-62A3-52E0-3E86-FB26016D7092}"/>
              </a:ext>
            </a:extLst>
          </p:cNvPr>
          <p:cNvGrpSpPr>
            <a:grpSpLocks/>
          </p:cNvGrpSpPr>
          <p:nvPr/>
        </p:nvGrpSpPr>
        <p:grpSpPr bwMode="auto">
          <a:xfrm>
            <a:off x="7107238" y="3451225"/>
            <a:ext cx="1173162" cy="700088"/>
            <a:chOff x="2948" y="2309"/>
            <a:chExt cx="739" cy="441"/>
          </a:xfrm>
        </p:grpSpPr>
        <p:grpSp>
          <p:nvGrpSpPr>
            <p:cNvPr id="16412" name="Group 41">
              <a:extLst>
                <a:ext uri="{FF2B5EF4-FFF2-40B4-BE49-F238E27FC236}">
                  <a16:creationId xmlns:a16="http://schemas.microsoft.com/office/drawing/2014/main" id="{6BF19C80-57CC-41B8-0DA1-6540612939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8" y="2309"/>
              <a:ext cx="249" cy="441"/>
              <a:chOff x="3438" y="2309"/>
              <a:chExt cx="249" cy="441"/>
            </a:xfrm>
          </p:grpSpPr>
          <p:sp>
            <p:nvSpPr>
              <p:cNvPr id="16414" name="Text Box 42">
                <a:extLst>
                  <a:ext uri="{FF2B5EF4-FFF2-40B4-BE49-F238E27FC236}">
                    <a16:creationId xmlns:a16="http://schemas.microsoft.com/office/drawing/2014/main" id="{61AF36AC-C222-237C-940F-5FADB51909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6415" name="Line 43">
                <a:extLst>
                  <a:ext uri="{FF2B5EF4-FFF2-40B4-BE49-F238E27FC236}">
                    <a16:creationId xmlns:a16="http://schemas.microsoft.com/office/drawing/2014/main" id="{08851F6E-469A-83DA-CA65-8F7BAD81F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16" name="Text Box 44">
                <a:extLst>
                  <a:ext uri="{FF2B5EF4-FFF2-40B4-BE49-F238E27FC236}">
                    <a16:creationId xmlns:a16="http://schemas.microsoft.com/office/drawing/2014/main" id="{29DFDF37-32D9-D501-1998-D77DF444B6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  <p:sp>
          <p:nvSpPr>
            <p:cNvPr id="16413" name="Text Box 45">
              <a:extLst>
                <a:ext uri="{FF2B5EF4-FFF2-40B4-BE49-F238E27FC236}">
                  <a16:creationId xmlns:a16="http://schemas.microsoft.com/office/drawing/2014/main" id="{7D887C02-187F-2915-7471-0E57BFA49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2386"/>
              <a:ext cx="5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FF0000"/>
                  </a:solidFill>
                </a:rPr>
                <a:t>ط نـق2</a:t>
              </a:r>
              <a:endParaRPr lang="en-US" altLang="ar-SA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6910" name="Group 46">
            <a:extLst>
              <a:ext uri="{FF2B5EF4-FFF2-40B4-BE49-F238E27FC236}">
                <a16:creationId xmlns:a16="http://schemas.microsoft.com/office/drawing/2014/main" id="{E7BD6CA8-73C4-EB69-AE16-59E226B18C02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3990975"/>
            <a:ext cx="2844800" cy="700088"/>
            <a:chOff x="3198" y="2287"/>
            <a:chExt cx="1632" cy="441"/>
          </a:xfrm>
        </p:grpSpPr>
        <p:sp>
          <p:nvSpPr>
            <p:cNvPr id="16407" name="Text Box 47">
              <a:extLst>
                <a:ext uri="{FF2B5EF4-FFF2-40B4-BE49-F238E27FC236}">
                  <a16:creationId xmlns:a16="http://schemas.microsoft.com/office/drawing/2014/main" id="{0E5CCF40-7D14-3FD9-F50D-74A9B0FCC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FF0000"/>
                  </a:solidFill>
                </a:rPr>
                <a:t>=      × 3.14 ×</a:t>
              </a:r>
              <a:r>
                <a:rPr lang="ar-SA" altLang="ar-SA" sz="2800" b="1" baseline="30000">
                  <a:solidFill>
                    <a:srgbClr val="FF0000"/>
                  </a:solidFill>
                </a:rPr>
                <a:t>2</a:t>
              </a:r>
              <a:r>
                <a:rPr lang="ar-SA" altLang="ar-SA" sz="2000" b="1">
                  <a:solidFill>
                    <a:srgbClr val="FF0000"/>
                  </a:solidFill>
                </a:rPr>
                <a:t>7</a:t>
              </a:r>
              <a:endParaRPr lang="en-US" altLang="ar-SA" sz="2800" b="1" baseline="30000">
                <a:solidFill>
                  <a:srgbClr val="FF0000"/>
                </a:solidFill>
              </a:endParaRPr>
            </a:p>
          </p:txBody>
        </p:sp>
        <p:grpSp>
          <p:nvGrpSpPr>
            <p:cNvPr id="16408" name="Group 48">
              <a:extLst>
                <a:ext uri="{FF2B5EF4-FFF2-40B4-BE49-F238E27FC236}">
                  <a16:creationId xmlns:a16="http://schemas.microsoft.com/office/drawing/2014/main" id="{C48D2A6F-E864-01B7-DDFE-0CF2AC9371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16409" name="Text Box 49">
                <a:extLst>
                  <a:ext uri="{FF2B5EF4-FFF2-40B4-BE49-F238E27FC236}">
                    <a16:creationId xmlns:a16="http://schemas.microsoft.com/office/drawing/2014/main" id="{4E7E80A2-F6C5-3186-500F-5ED341D55A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6410" name="Line 50">
                <a:extLst>
                  <a:ext uri="{FF2B5EF4-FFF2-40B4-BE49-F238E27FC236}">
                    <a16:creationId xmlns:a16="http://schemas.microsoft.com/office/drawing/2014/main" id="{4B0E400C-385B-D89E-0AF7-21FBBEF9B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11" name="Text Box 51">
                <a:extLst>
                  <a:ext uri="{FF2B5EF4-FFF2-40B4-BE49-F238E27FC236}">
                    <a16:creationId xmlns:a16="http://schemas.microsoft.com/office/drawing/2014/main" id="{06965E17-E699-D795-5ECE-019DA827F8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49FC33F2-B382-E30A-76AB-DDA04769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" y="46998"/>
            <a:ext cx="1622426" cy="2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80F9673-2CB6-9E51-83B7-387C0E0BA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571625"/>
            <a:ext cx="3162300" cy="1714500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394B3DB5-BE57-46C0-E1FD-E8FC772BD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7" y="3534569"/>
            <a:ext cx="20302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طول الضلع × نفسه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F99E6659-DF03-B358-F4C6-B7D16994C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38" y="4119919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ar-SA" sz="2000" b="1"/>
              <a:t> </a:t>
            </a:r>
            <a:r>
              <a:rPr lang="ar-SA" altLang="ar-SA" sz="2000" b="1">
                <a:solidFill>
                  <a:srgbClr val="006600"/>
                </a:solidFill>
              </a:rPr>
              <a:t>7 × 7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27C3661-D47C-2A87-5F6A-DFA78CDC56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EF25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47231" y="906942"/>
            <a:ext cx="6447482" cy="55422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0AEF0CC-CE9D-D548-3C4F-E0F42A8D1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20" y="437981"/>
            <a:ext cx="2635355" cy="4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  <p:bldP spid="36874" grpId="0"/>
      <p:bldP spid="36875" grpId="0"/>
      <p:bldP spid="36876" grpId="0"/>
      <p:bldP spid="36877" grpId="0"/>
      <p:bldP spid="36878" grpId="0"/>
      <p:bldP spid="36901" grpId="0"/>
      <p:bldP spid="36902" grpId="0"/>
      <p:bldP spid="3690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CE8EB2E-E68D-FFFA-7F96-299BF221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10" y="1691563"/>
            <a:ext cx="3539106" cy="2567700"/>
          </a:xfrm>
          <a:prstGeom prst="rect">
            <a:avLst/>
          </a:prstGeom>
        </p:spPr>
      </p:pic>
      <p:sp>
        <p:nvSpPr>
          <p:cNvPr id="37892" name="Text Box 4">
            <a:extLst>
              <a:ext uri="{FF2B5EF4-FFF2-40B4-BE49-F238E27FC236}">
                <a16:creationId xmlns:a16="http://schemas.microsoft.com/office/drawing/2014/main" id="{0B75772E-69A0-48AE-C230-532676399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5327650"/>
            <a:ext cx="1547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highlight>
                  <a:srgbClr val="FFFF00"/>
                </a:highlight>
              </a:rPr>
              <a:t>مساحة الشكل =</a:t>
            </a:r>
            <a:endParaRPr lang="en-US" altLang="ar-SA" sz="2000" b="1">
              <a:highlight>
                <a:srgbClr val="FFFF00"/>
              </a:highlight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AD16AA6C-3C07-4EA0-A753-E63F781D7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362575"/>
            <a:ext cx="1979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28.8</a:t>
            </a:r>
            <a:r>
              <a:rPr lang="ar-SA" altLang="ar-SA" sz="2000" b="1"/>
              <a:t> + </a:t>
            </a:r>
            <a:r>
              <a:rPr lang="ar-SA" altLang="ar-SA" sz="2000" b="1">
                <a:solidFill>
                  <a:srgbClr val="006600"/>
                </a:solidFill>
              </a:rPr>
              <a:t>9.8</a:t>
            </a:r>
            <a:r>
              <a:rPr lang="ar-SA" altLang="ar-SA" sz="2000" b="1"/>
              <a:t> </a:t>
            </a: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76E120B6-4478-C46C-67BD-7E9BAA001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5370513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38.6 قدم مربعة</a:t>
            </a:r>
            <a:endParaRPr lang="en-US" altLang="ar-SA" sz="2000" b="1"/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EFAB91E9-A076-BCDF-2868-EBE8664A4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917700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الشكل مقسم إلى مثلث وشبه منحرف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31EEF23D-7194-0ED9-0AD7-718FFBCF8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775" y="353695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7897" name="Text Box 9">
            <a:extLst>
              <a:ext uri="{FF2B5EF4-FFF2-40B4-BE49-F238E27FC236}">
                <a16:creationId xmlns:a16="http://schemas.microsoft.com/office/drawing/2014/main" id="{CE57EF76-1867-8A5D-239A-32C390AEA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675" y="5011380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ar-SA" sz="2000" b="1"/>
              <a:t> </a:t>
            </a:r>
            <a:r>
              <a:rPr lang="ar-SA" altLang="ar-SA" sz="2000" b="1">
                <a:solidFill>
                  <a:srgbClr val="006600"/>
                </a:solidFill>
              </a:rPr>
              <a:t>9.8 قدم مربعة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37898" name="Text Box 10">
            <a:extLst>
              <a:ext uri="{FF2B5EF4-FFF2-40B4-BE49-F238E27FC236}">
                <a16:creationId xmlns:a16="http://schemas.microsoft.com/office/drawing/2014/main" id="{F5C9B7B0-D529-0445-4C7E-7340E68D9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5" y="2924175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مساحة المثلث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grpSp>
        <p:nvGrpSpPr>
          <p:cNvPr id="37899" name="Group 11">
            <a:extLst>
              <a:ext uri="{FF2B5EF4-FFF2-40B4-BE49-F238E27FC236}">
                <a16:creationId xmlns:a16="http://schemas.microsoft.com/office/drawing/2014/main" id="{D01567FE-A6FF-D191-6CAF-80620511AD54}"/>
              </a:ext>
            </a:extLst>
          </p:cNvPr>
          <p:cNvGrpSpPr>
            <a:grpSpLocks/>
          </p:cNvGrpSpPr>
          <p:nvPr/>
        </p:nvGrpSpPr>
        <p:grpSpPr bwMode="auto">
          <a:xfrm>
            <a:off x="2552700" y="3416300"/>
            <a:ext cx="2197100" cy="700088"/>
            <a:chOff x="3492" y="1947"/>
            <a:chExt cx="1384" cy="441"/>
          </a:xfrm>
        </p:grpSpPr>
        <p:grpSp>
          <p:nvGrpSpPr>
            <p:cNvPr id="17451" name="Group 12">
              <a:extLst>
                <a:ext uri="{FF2B5EF4-FFF2-40B4-BE49-F238E27FC236}">
                  <a16:creationId xmlns:a16="http://schemas.microsoft.com/office/drawing/2014/main" id="{A1DBAA62-EE1F-B703-C44B-D0A739EED3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17453" name="Text Box 13">
                <a:extLst>
                  <a:ext uri="{FF2B5EF4-FFF2-40B4-BE49-F238E27FC236}">
                    <a16:creationId xmlns:a16="http://schemas.microsoft.com/office/drawing/2014/main" id="{15AF4350-DC34-10EF-1EF2-827BB5836E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7454" name="Line 14">
                <a:extLst>
                  <a:ext uri="{FF2B5EF4-FFF2-40B4-BE49-F238E27FC236}">
                    <a16:creationId xmlns:a16="http://schemas.microsoft.com/office/drawing/2014/main" id="{09B169A8-FCEB-08BB-D6BA-49C7448BC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55" name="Text Box 15">
                <a:extLst>
                  <a:ext uri="{FF2B5EF4-FFF2-40B4-BE49-F238E27FC236}">
                    <a16:creationId xmlns:a16="http://schemas.microsoft.com/office/drawing/2014/main" id="{83159E97-9662-7F05-E366-6192213AC1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  <p:sp>
          <p:nvSpPr>
            <p:cNvPr id="17452" name="Text Box 16">
              <a:extLst>
                <a:ext uri="{FF2B5EF4-FFF2-40B4-BE49-F238E27FC236}">
                  <a16:creationId xmlns:a16="http://schemas.microsoft.com/office/drawing/2014/main" id="{D81E8904-C25D-D1C9-E721-B2063BDA8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006600"/>
                  </a:solidFill>
                </a:rPr>
                <a:t>ق ع</a:t>
              </a:r>
              <a:endParaRPr lang="en-US" altLang="ar-SA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7905" name="Group 17">
            <a:extLst>
              <a:ext uri="{FF2B5EF4-FFF2-40B4-BE49-F238E27FC236}">
                <a16:creationId xmlns:a16="http://schemas.microsoft.com/office/drawing/2014/main" id="{10A44758-FC3E-4DA0-E1FD-7F26499B24D0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3956050"/>
            <a:ext cx="2590800" cy="700088"/>
            <a:chOff x="3403" y="2287"/>
            <a:chExt cx="1632" cy="441"/>
          </a:xfrm>
        </p:grpSpPr>
        <p:sp>
          <p:nvSpPr>
            <p:cNvPr id="17446" name="Text Box 18">
              <a:extLst>
                <a:ext uri="{FF2B5EF4-FFF2-40B4-BE49-F238E27FC236}">
                  <a16:creationId xmlns:a16="http://schemas.microsoft.com/office/drawing/2014/main" id="{749FA122-E6B7-42A3-C2DB-BA62CF491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/>
                <a:t>=      </a:t>
              </a:r>
              <a:r>
                <a:rPr lang="ar-SA" altLang="ar-SA" sz="2000" b="1">
                  <a:solidFill>
                    <a:srgbClr val="006600"/>
                  </a:solidFill>
                </a:rPr>
                <a:t>× </a:t>
              </a:r>
              <a:r>
                <a:rPr lang="ar-SA" altLang="ar-SA" sz="2000" b="1"/>
                <a:t> </a:t>
              </a:r>
              <a:r>
                <a:rPr lang="ar-SA" altLang="ar-SA" sz="2000" b="1">
                  <a:solidFill>
                    <a:srgbClr val="006600"/>
                  </a:solidFill>
                </a:rPr>
                <a:t>7 ×  2.8</a:t>
              </a:r>
              <a:endParaRPr lang="en-US" altLang="ar-SA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17447" name="Group 19">
              <a:extLst>
                <a:ext uri="{FF2B5EF4-FFF2-40B4-BE49-F238E27FC236}">
                  <a16:creationId xmlns:a16="http://schemas.microsoft.com/office/drawing/2014/main" id="{8163E428-3A0A-473C-F8D4-54BEBA9403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17448" name="Text Box 20">
                <a:extLst>
                  <a:ext uri="{FF2B5EF4-FFF2-40B4-BE49-F238E27FC236}">
                    <a16:creationId xmlns:a16="http://schemas.microsoft.com/office/drawing/2014/main" id="{9021687E-7BBC-6274-F6A5-D3697CC237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7449" name="Line 21">
                <a:extLst>
                  <a:ext uri="{FF2B5EF4-FFF2-40B4-BE49-F238E27FC236}">
                    <a16:creationId xmlns:a16="http://schemas.microsoft.com/office/drawing/2014/main" id="{82694917-D9C7-FA6F-2B5E-20C3847D3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50" name="Text Box 22">
                <a:extLst>
                  <a:ext uri="{FF2B5EF4-FFF2-40B4-BE49-F238E27FC236}">
                    <a16:creationId xmlns:a16="http://schemas.microsoft.com/office/drawing/2014/main" id="{3F704040-F1C4-3646-CCF8-548A51249D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sp>
        <p:nvSpPr>
          <p:cNvPr id="37935" name="Text Box 47">
            <a:extLst>
              <a:ext uri="{FF2B5EF4-FFF2-40B4-BE49-F238E27FC236}">
                <a16:creationId xmlns:a16="http://schemas.microsoft.com/office/drawing/2014/main" id="{B3BE3E73-815E-4306-F40B-6D8622AD5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13" y="3608388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</a:t>
            </a:r>
            <a:r>
              <a:rPr lang="ar-SA" altLang="ar-SA" sz="2000" b="1">
                <a:solidFill>
                  <a:srgbClr val="006600"/>
                </a:solidFill>
              </a:rPr>
              <a:t>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7936" name="Text Box 48">
            <a:extLst>
              <a:ext uri="{FF2B5EF4-FFF2-40B4-BE49-F238E27FC236}">
                <a16:creationId xmlns:a16="http://schemas.microsoft.com/office/drawing/2014/main" id="{CB7AF23F-793F-68FF-E773-B91FB40B9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969" y="5008562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ar-SA" sz="2000" b="1"/>
              <a:t> </a:t>
            </a:r>
            <a:r>
              <a:rPr lang="ar-SA" altLang="ar-SA" sz="2000" b="1">
                <a:solidFill>
                  <a:srgbClr val="FF0000"/>
                </a:solidFill>
              </a:rPr>
              <a:t>28.8</a:t>
            </a:r>
            <a:r>
              <a:rPr lang="ar-SA" altLang="ar-SA" sz="2000" b="1">
                <a:solidFill>
                  <a:srgbClr val="006600"/>
                </a:solidFill>
              </a:rPr>
              <a:t> </a:t>
            </a:r>
            <a:r>
              <a:rPr lang="ar-SA" altLang="ar-SA" sz="2000" b="1">
                <a:solidFill>
                  <a:srgbClr val="FF0000"/>
                </a:solidFill>
              </a:rPr>
              <a:t>قدم مربعة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37937" name="Text Box 49">
            <a:extLst>
              <a:ext uri="{FF2B5EF4-FFF2-40B4-BE49-F238E27FC236}">
                <a16:creationId xmlns:a16="http://schemas.microsoft.com/office/drawing/2014/main" id="{A11B25AC-2A1A-7483-3AC8-D5853404C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925763"/>
            <a:ext cx="194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مساحة شبه المنحرف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grpSp>
        <p:nvGrpSpPr>
          <p:cNvPr id="37938" name="Group 50">
            <a:extLst>
              <a:ext uri="{FF2B5EF4-FFF2-40B4-BE49-F238E27FC236}">
                <a16:creationId xmlns:a16="http://schemas.microsoft.com/office/drawing/2014/main" id="{E6783E31-6C10-5DCE-F451-914CAB5B52E3}"/>
              </a:ext>
            </a:extLst>
          </p:cNvPr>
          <p:cNvGrpSpPr>
            <a:grpSpLocks/>
          </p:cNvGrpSpPr>
          <p:nvPr/>
        </p:nvGrpSpPr>
        <p:grpSpPr bwMode="auto">
          <a:xfrm>
            <a:off x="5938838" y="3487738"/>
            <a:ext cx="2197100" cy="700087"/>
            <a:chOff x="3492" y="1947"/>
            <a:chExt cx="1384" cy="441"/>
          </a:xfrm>
        </p:grpSpPr>
        <p:grpSp>
          <p:nvGrpSpPr>
            <p:cNvPr id="17439" name="Group 51">
              <a:extLst>
                <a:ext uri="{FF2B5EF4-FFF2-40B4-BE49-F238E27FC236}">
                  <a16:creationId xmlns:a16="http://schemas.microsoft.com/office/drawing/2014/main" id="{E6E1969B-43CD-F68A-49E1-E1FA718EE3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17441" name="Text Box 52">
                <a:extLst>
                  <a:ext uri="{FF2B5EF4-FFF2-40B4-BE49-F238E27FC236}">
                    <a16:creationId xmlns:a16="http://schemas.microsoft.com/office/drawing/2014/main" id="{42106EB8-FE21-F696-F6A0-F3E385D83A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7442" name="Line 53">
                <a:extLst>
                  <a:ext uri="{FF2B5EF4-FFF2-40B4-BE49-F238E27FC236}">
                    <a16:creationId xmlns:a16="http://schemas.microsoft.com/office/drawing/2014/main" id="{39B2681A-A5D2-921B-28B8-D37FCBF14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43" name="Text Box 54">
                <a:extLst>
                  <a:ext uri="{FF2B5EF4-FFF2-40B4-BE49-F238E27FC236}">
                    <a16:creationId xmlns:a16="http://schemas.microsoft.com/office/drawing/2014/main" id="{FEFB8C34-40BF-76FA-F939-EB12058F4F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  <p:sp>
          <p:nvSpPr>
            <p:cNvPr id="17440" name="Text Box 55">
              <a:extLst>
                <a:ext uri="{FF2B5EF4-FFF2-40B4-BE49-F238E27FC236}">
                  <a16:creationId xmlns:a16="http://schemas.microsoft.com/office/drawing/2014/main" id="{8E897392-4364-FCE3-3E80-B44209633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FF0000"/>
                  </a:solidFill>
                </a:rPr>
                <a:t>ع ( ق</a:t>
              </a:r>
              <a:r>
                <a:rPr lang="ar-SA" altLang="ar-SA" sz="2800" b="1" baseline="-25000">
                  <a:solidFill>
                    <a:srgbClr val="FF0000"/>
                  </a:solidFill>
                </a:rPr>
                <a:t>1</a:t>
              </a:r>
              <a:r>
                <a:rPr lang="ar-SA" altLang="ar-SA" sz="2000" b="1">
                  <a:solidFill>
                    <a:srgbClr val="FF0000"/>
                  </a:solidFill>
                </a:rPr>
                <a:t> + ق</a:t>
              </a:r>
              <a:r>
                <a:rPr lang="ar-SA" altLang="ar-SA" sz="2800" b="1" baseline="-25000">
                  <a:solidFill>
                    <a:srgbClr val="FF0000"/>
                  </a:solidFill>
                </a:rPr>
                <a:t>2</a:t>
              </a:r>
              <a:r>
                <a:rPr lang="ar-SA" altLang="ar-SA" sz="2000" b="1">
                  <a:solidFill>
                    <a:srgbClr val="FF0000"/>
                  </a:solidFill>
                </a:rPr>
                <a:t> )</a:t>
              </a:r>
              <a:endParaRPr lang="en-US" altLang="ar-SA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7944" name="Group 56">
            <a:extLst>
              <a:ext uri="{FF2B5EF4-FFF2-40B4-BE49-F238E27FC236}">
                <a16:creationId xmlns:a16="http://schemas.microsoft.com/office/drawing/2014/main" id="{627E4201-5722-36A2-38AF-F0FB50D25FE7}"/>
              </a:ext>
            </a:extLst>
          </p:cNvPr>
          <p:cNvGrpSpPr>
            <a:grpSpLocks/>
          </p:cNvGrpSpPr>
          <p:nvPr/>
        </p:nvGrpSpPr>
        <p:grpSpPr bwMode="auto">
          <a:xfrm>
            <a:off x="5797550" y="4027488"/>
            <a:ext cx="2590800" cy="700087"/>
            <a:chOff x="3403" y="2287"/>
            <a:chExt cx="1632" cy="441"/>
          </a:xfrm>
        </p:grpSpPr>
        <p:sp>
          <p:nvSpPr>
            <p:cNvPr id="17434" name="Text Box 57">
              <a:extLst>
                <a:ext uri="{FF2B5EF4-FFF2-40B4-BE49-F238E27FC236}">
                  <a16:creationId xmlns:a16="http://schemas.microsoft.com/office/drawing/2014/main" id="{5265C3AD-9941-1EA1-F47C-7667860D7C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/>
                <a:t>=      </a:t>
              </a:r>
              <a:r>
                <a:rPr lang="ar-SA" altLang="ar-SA" sz="2000" b="1">
                  <a:solidFill>
                    <a:srgbClr val="FF0000"/>
                  </a:solidFill>
                </a:rPr>
                <a:t>× 3.6</a:t>
              </a:r>
              <a:r>
                <a:rPr lang="ar-SA" altLang="ar-SA" sz="2000" b="1">
                  <a:solidFill>
                    <a:srgbClr val="006600"/>
                  </a:solidFill>
                </a:rPr>
                <a:t> </a:t>
              </a:r>
              <a:r>
                <a:rPr lang="ar-SA" altLang="ar-SA" sz="2000" b="1">
                  <a:solidFill>
                    <a:srgbClr val="FF0000"/>
                  </a:solidFill>
                </a:rPr>
                <a:t>( 9 + 7 )</a:t>
              </a:r>
              <a:endParaRPr lang="en-US" altLang="ar-SA" sz="2800" b="1" baseline="30000">
                <a:solidFill>
                  <a:srgbClr val="FF0000"/>
                </a:solidFill>
              </a:endParaRPr>
            </a:p>
          </p:txBody>
        </p:sp>
        <p:grpSp>
          <p:nvGrpSpPr>
            <p:cNvPr id="17435" name="Group 58">
              <a:extLst>
                <a:ext uri="{FF2B5EF4-FFF2-40B4-BE49-F238E27FC236}">
                  <a16:creationId xmlns:a16="http://schemas.microsoft.com/office/drawing/2014/main" id="{037449A3-B0C8-627A-7FE8-8463455029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17436" name="Text Box 59">
                <a:extLst>
                  <a:ext uri="{FF2B5EF4-FFF2-40B4-BE49-F238E27FC236}">
                    <a16:creationId xmlns:a16="http://schemas.microsoft.com/office/drawing/2014/main" id="{636A88B3-7CC1-520D-BF81-33C46C6BC5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7437" name="Line 60">
                <a:extLst>
                  <a:ext uri="{FF2B5EF4-FFF2-40B4-BE49-F238E27FC236}">
                    <a16:creationId xmlns:a16="http://schemas.microsoft.com/office/drawing/2014/main" id="{5180E144-EB3B-53DB-6F79-BBE0BE5D7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38" name="Text Box 61">
                <a:extLst>
                  <a:ext uri="{FF2B5EF4-FFF2-40B4-BE49-F238E27FC236}">
                    <a16:creationId xmlns:a16="http://schemas.microsoft.com/office/drawing/2014/main" id="{B7201006-3D32-8257-483E-D4EBAB64E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sp>
        <p:nvSpPr>
          <p:cNvPr id="37934" name="Line 46">
            <a:extLst>
              <a:ext uri="{FF2B5EF4-FFF2-40B4-BE49-F238E27FC236}">
                <a16:creationId xmlns:a16="http://schemas.microsoft.com/office/drawing/2014/main" id="{0D44F5F5-90C4-B539-B407-75F9D556D7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6265" y="2116137"/>
            <a:ext cx="0" cy="722312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7932" name="Text Box 44">
            <a:extLst>
              <a:ext uri="{FF2B5EF4-FFF2-40B4-BE49-F238E27FC236}">
                <a16:creationId xmlns:a16="http://schemas.microsoft.com/office/drawing/2014/main" id="{80D6668B-9AB0-020E-E938-7005360D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14" y="2381249"/>
            <a:ext cx="118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70C0"/>
                </a:solidFill>
              </a:rPr>
              <a:t>2.8 قدم</a:t>
            </a:r>
            <a:endParaRPr lang="en-US" altLang="ar-SA" sz="2400" b="1">
              <a:solidFill>
                <a:srgbClr val="0070C0"/>
              </a:solidFill>
            </a:endParaRPr>
          </a:p>
        </p:txBody>
      </p:sp>
      <p:sp>
        <p:nvSpPr>
          <p:cNvPr id="37953" name="Rectangle 65">
            <a:extLst>
              <a:ext uri="{FF2B5EF4-FFF2-40B4-BE49-F238E27FC236}">
                <a16:creationId xmlns:a16="http://schemas.microsoft.com/office/drawing/2014/main" id="{5F42F57D-857A-E373-A541-6CA716068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620713"/>
            <a:ext cx="3708400" cy="1042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2000" b="1"/>
              <a:t>ارتفاع المثلث = 6.4 – 3.6 = 2.8 قدم</a:t>
            </a:r>
            <a:endParaRPr lang="en-US" altLang="ar-SA" sz="2000" b="1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975724-3A50-10CB-5E9E-A6BAF22B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" y="46998"/>
            <a:ext cx="1622426" cy="2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E5602B6D-382F-56EB-1E7C-39E38C1E6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978" y="4601012"/>
            <a:ext cx="115782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ar-SA" sz="2000" b="1">
                <a:solidFill>
                  <a:srgbClr val="0066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7 × 1.4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9036D5BD-0B65-E202-84D9-B4A5F5DC6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3263" y="4773582"/>
            <a:ext cx="18752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ar-SA" sz="2000" b="1">
                <a:solidFill>
                  <a:srgbClr val="0066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A" altLang="ar-SA" sz="2000" b="1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3.6 × 8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grpSp>
        <p:nvGrpSpPr>
          <p:cNvPr id="13" name="Group 56">
            <a:extLst>
              <a:ext uri="{FF2B5EF4-FFF2-40B4-BE49-F238E27FC236}">
                <a16:creationId xmlns:a16="http://schemas.microsoft.com/office/drawing/2014/main" id="{8D57E211-547C-6846-C5A2-4CB87B6C6D37}"/>
              </a:ext>
            </a:extLst>
          </p:cNvPr>
          <p:cNvGrpSpPr>
            <a:grpSpLocks/>
          </p:cNvGrpSpPr>
          <p:nvPr/>
        </p:nvGrpSpPr>
        <p:grpSpPr bwMode="auto">
          <a:xfrm>
            <a:off x="5808598" y="4343109"/>
            <a:ext cx="2590800" cy="700087"/>
            <a:chOff x="3403" y="2287"/>
            <a:chExt cx="1632" cy="441"/>
          </a:xfrm>
        </p:grpSpPr>
        <p:sp>
          <p:nvSpPr>
            <p:cNvPr id="14" name="Text Box 57">
              <a:extLst>
                <a:ext uri="{FF2B5EF4-FFF2-40B4-BE49-F238E27FC236}">
                  <a16:creationId xmlns:a16="http://schemas.microsoft.com/office/drawing/2014/main" id="{0C441D16-EB99-0DBF-D6D0-6F20A794D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/>
                <a:t>=      </a:t>
              </a:r>
              <a:r>
                <a:rPr lang="ar-SA" altLang="ar-SA" sz="2000" b="1">
                  <a:solidFill>
                    <a:srgbClr val="FF0000"/>
                  </a:solidFill>
                </a:rPr>
                <a:t>× 3.6</a:t>
              </a:r>
              <a:r>
                <a:rPr lang="ar-SA" altLang="ar-SA" sz="2000" b="1">
                  <a:solidFill>
                    <a:srgbClr val="006600"/>
                  </a:solidFill>
                </a:rPr>
                <a:t> </a:t>
              </a:r>
              <a:r>
                <a:rPr lang="ar-SA" altLang="ar-SA" sz="2000" b="1">
                  <a:solidFill>
                    <a:srgbClr val="FF0000"/>
                  </a:solidFill>
                </a:rPr>
                <a:t>×16</a:t>
              </a:r>
              <a:endParaRPr lang="en-US" altLang="ar-SA" sz="2800" b="1" baseline="30000">
                <a:solidFill>
                  <a:srgbClr val="FF0000"/>
                </a:solidFill>
              </a:endParaRPr>
            </a:p>
          </p:txBody>
        </p:sp>
        <p:grpSp>
          <p:nvGrpSpPr>
            <p:cNvPr id="15" name="Group 58">
              <a:extLst>
                <a:ext uri="{FF2B5EF4-FFF2-40B4-BE49-F238E27FC236}">
                  <a16:creationId xmlns:a16="http://schemas.microsoft.com/office/drawing/2014/main" id="{180827E0-6B8E-58D2-9DCC-B2E48E2D68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16" name="Text Box 59">
                <a:extLst>
                  <a:ext uri="{FF2B5EF4-FFF2-40B4-BE49-F238E27FC236}">
                    <a16:creationId xmlns:a16="http://schemas.microsoft.com/office/drawing/2014/main" id="{860E036A-E44A-760F-5B3A-0DC191F303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7" name="Line 60">
                <a:extLst>
                  <a:ext uri="{FF2B5EF4-FFF2-40B4-BE49-F238E27FC236}">
                    <a16:creationId xmlns:a16="http://schemas.microsoft.com/office/drawing/2014/main" id="{AD94993B-C5E5-D5EB-AE04-3374103A1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Text Box 61">
                <a:extLst>
                  <a:ext uri="{FF2B5EF4-FFF2-40B4-BE49-F238E27FC236}">
                    <a16:creationId xmlns:a16="http://schemas.microsoft.com/office/drawing/2014/main" id="{21F927E8-6617-D326-D56E-599117F72B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2EF724D7-A94B-2CBE-11A0-45D074DF6E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EF25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47231" y="906942"/>
            <a:ext cx="6447482" cy="55422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926863D-26E6-12EE-AD0C-C0CC0CF6D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920" y="437981"/>
            <a:ext cx="2635355" cy="468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37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9" dur="1000"/>
                                        <p:tgtEl>
                                          <p:spTgt spid="37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4" grpId="0"/>
      <p:bldP spid="37895" grpId="0"/>
      <p:bldP spid="37896" grpId="0"/>
      <p:bldP spid="37897" grpId="0"/>
      <p:bldP spid="37935" grpId="0"/>
      <p:bldP spid="37936" grpId="0"/>
      <p:bldP spid="37932" grpId="0"/>
      <p:bldP spid="37953" grpId="0" animBg="1"/>
      <p:bldP spid="37953" grpId="1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7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6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1168</Words>
  <Application>Microsoft Office PowerPoint</Application>
  <PresentationFormat>عرض على الشاشة (4:3)</PresentationFormat>
  <Paragraphs>326</Paragraphs>
  <Slides>22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22</vt:i4>
      </vt:variant>
    </vt:vector>
  </HeadingPairs>
  <TitlesOfParts>
    <vt:vector size="36" baseType="lpstr">
      <vt:lpstr>Arial Unicode MS</vt:lpstr>
      <vt:lpstr>Al-KsorZulfiMath</vt:lpstr>
      <vt:lpstr>Arial</vt:lpstr>
      <vt:lpstr>Calibri</vt:lpstr>
      <vt:lpstr>Calibri Light</vt:lpstr>
      <vt:lpstr>Sultan bold</vt:lpstr>
      <vt:lpstr>Times New Roman</vt:lpstr>
      <vt:lpstr>Traditional Arabic</vt:lpstr>
      <vt:lpstr>تصميم افتراضي</vt:lpstr>
      <vt:lpstr>37_تصميم افتراضي</vt:lpstr>
      <vt:lpstr>36_تصميم افتراضي</vt:lpstr>
      <vt:lpstr>2_نسق Office</vt:lpstr>
      <vt:lpstr>8_نسق Office</vt:lpstr>
      <vt:lpstr>9_نسق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ctm</dc:creator>
  <cp:lastModifiedBy>DELL</cp:lastModifiedBy>
  <cp:revision>141</cp:revision>
  <dcterms:created xsi:type="dcterms:W3CDTF">2011-01-22T12:21:30Z</dcterms:created>
  <dcterms:modified xsi:type="dcterms:W3CDTF">2024-03-02T17:36:20Z</dcterms:modified>
</cp:coreProperties>
</file>