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8" r:id="rId1"/>
    <p:sldMasterId id="2147483720" r:id="rId2"/>
    <p:sldMasterId id="2147483733" r:id="rId3"/>
    <p:sldMasterId id="2147483745" r:id="rId4"/>
    <p:sldMasterId id="2147483757" r:id="rId5"/>
    <p:sldMasterId id="2147483769" r:id="rId6"/>
  </p:sldMasterIdLst>
  <p:notesMasterIdLst>
    <p:notesMasterId r:id="rId26"/>
  </p:notesMasterIdLst>
  <p:sldIdLst>
    <p:sldId id="257" r:id="rId7"/>
    <p:sldId id="1076" r:id="rId8"/>
    <p:sldId id="281" r:id="rId9"/>
    <p:sldId id="282" r:id="rId10"/>
    <p:sldId id="477" r:id="rId11"/>
    <p:sldId id="478" r:id="rId12"/>
    <p:sldId id="479" r:id="rId13"/>
    <p:sldId id="480" r:id="rId14"/>
    <p:sldId id="481" r:id="rId15"/>
    <p:sldId id="482" r:id="rId16"/>
    <p:sldId id="284" r:id="rId17"/>
    <p:sldId id="483" r:id="rId18"/>
    <p:sldId id="268" r:id="rId19"/>
    <p:sldId id="319" r:id="rId20"/>
    <p:sldId id="1059" r:id="rId21"/>
    <p:sldId id="1060" r:id="rId22"/>
    <p:sldId id="322" r:id="rId23"/>
    <p:sldId id="1058" r:id="rId24"/>
    <p:sldId id="1057" r:id="rId2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  <a:srgbClr val="00CC99"/>
    <a:srgbClr val="FFCC99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5005" autoAdjust="0"/>
    <p:restoredTop sz="94632" autoAdjust="0"/>
  </p:normalViewPr>
  <p:slideViewPr>
    <p:cSldViewPr snapToGrid="0">
      <p:cViewPr varScale="1">
        <p:scale>
          <a:sx n="82" d="100"/>
          <a:sy n="82" d="100"/>
        </p:scale>
        <p:origin x="150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ECCC4FDB-D856-45E7-8988-072ABD84F03D}" type="datetimeFigureOut">
              <a:rPr lang="ar-SA" smtClean="0"/>
              <a:t>05/03/44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1E24EB1E-08E5-40C3-AB2D-A6D9D1FE865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48414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SA">
              <a:solidFill>
                <a:srgbClr val="3333FF"/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0FB8D05-4B52-4C94-9470-FA2145C96D89}" type="slidenum">
              <a:rPr kumimoji="0" lang="ar-S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l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ar-S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87123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SA">
              <a:solidFill>
                <a:srgbClr val="3333FF"/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0FB8D05-4B52-4C94-9470-FA2145C96D89}" type="slidenum">
              <a:rPr kumimoji="0" lang="ar-S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l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ar-S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82934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SA">
              <a:solidFill>
                <a:srgbClr val="3333FF"/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0FB8D05-4B52-4C94-9470-FA2145C96D89}" type="slidenum">
              <a:rPr kumimoji="0" lang="ar-S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l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ar-S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90038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SA"/>
              <a:t>واضح ان النقطة تقع في المنتصف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0FB8D05-4B52-4C94-9470-FA2145C96D89}" type="slidenum">
              <a:rPr kumimoji="0" lang="ar-S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l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ar-S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3460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032C46E-7C61-5AD2-A170-5CEAAF6466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F8B7252-69A1-603C-1303-00916B65C9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AFDB1AE-C9B0-199E-860E-125CC720C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CCE2EA0-D25E-9375-1EBE-7350B18C1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E877B5C-DB71-D94D-C0B3-4C3B12956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1C8CFF-C4EF-413D-90E0-BE46FF9207A4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839269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4B84997-6B96-2095-DC35-BD92A56AF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6BAFB53-8CA7-D493-6A94-361EDDE3D5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EB1D4DF-A029-7716-AD3C-03F31B348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08F85B9-78B5-6A30-D960-F3578588F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5493DEB-4038-A210-05CA-246CE6CAB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DD0E69-A480-4B65-AEC6-788D52277E08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727437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64B53B5F-706C-F873-6DCF-054E245E3C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7AB75ED6-8E16-DE60-E75A-7C8C0CE873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73791B0-00FD-B86D-2A0C-38B0E3ADD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5BBDE94-902E-3173-8824-E34C06169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E2E36EE-12C0-B18A-37E3-00D5E7F53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C11DBE-2CB6-4FCF-B59D-6E06EC89948B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37532226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531C5-E690-419D-9A1F-B78DE4955C81}" type="datetimeFigureOut">
              <a:rPr lang="ar-SA" smtClean="0"/>
              <a:pPr/>
              <a:t>05/03/44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09A82-E070-4C34-A8D7-59B818EA8E5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49251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531C5-E690-419D-9A1F-B78DE4955C81}" type="datetimeFigureOut">
              <a:rPr lang="ar-SA" smtClean="0"/>
              <a:pPr/>
              <a:t>05/03/44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09A82-E070-4C34-A8D7-59B818EA8E5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714582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531C5-E690-419D-9A1F-B78DE4955C81}" type="datetimeFigureOut">
              <a:rPr lang="ar-SA" smtClean="0"/>
              <a:pPr/>
              <a:t>05/03/44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09A82-E070-4C34-A8D7-59B818EA8E5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635572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531C5-E690-419D-9A1F-B78DE4955C81}" type="datetimeFigureOut">
              <a:rPr lang="ar-SA" smtClean="0"/>
              <a:pPr/>
              <a:t>05/03/44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09A82-E070-4C34-A8D7-59B818EA8E5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73391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531C5-E690-419D-9A1F-B78DE4955C81}" type="datetimeFigureOut">
              <a:rPr lang="ar-SA" smtClean="0"/>
              <a:pPr/>
              <a:t>05/03/44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09A82-E070-4C34-A8D7-59B818EA8E5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445003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531C5-E690-419D-9A1F-B78DE4955C81}" type="datetimeFigureOut">
              <a:rPr lang="ar-SA" smtClean="0"/>
              <a:pPr/>
              <a:t>05/03/44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09A82-E070-4C34-A8D7-59B818EA8E5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014419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531C5-E690-419D-9A1F-B78DE4955C81}" type="datetimeFigureOut">
              <a:rPr lang="ar-SA" smtClean="0"/>
              <a:pPr/>
              <a:t>05/03/44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09A82-E070-4C34-A8D7-59B818EA8E5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22148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531C5-E690-419D-9A1F-B78DE4955C81}" type="datetimeFigureOut">
              <a:rPr lang="ar-SA" smtClean="0"/>
              <a:pPr/>
              <a:t>05/03/44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09A82-E070-4C34-A8D7-59B818EA8E5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54268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4594BA8-E133-AF4F-F691-5C034E199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2ADE360-E91D-B7FE-36BE-1EE9347EF1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21650E0-0954-D3C0-B606-98569E74F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34ECEF4-BE21-AE2E-8DCD-D2B6A1A06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E8C92BC-954F-EE21-30A0-2C751EE57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AD5642-5ED7-49C5-AA5A-2732FF2F391F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23123367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531C5-E690-419D-9A1F-B78DE4955C81}" type="datetimeFigureOut">
              <a:rPr lang="ar-SA" smtClean="0"/>
              <a:pPr/>
              <a:t>05/03/44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09A82-E070-4C34-A8D7-59B818EA8E5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973688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531C5-E690-419D-9A1F-B78DE4955C81}" type="datetimeFigureOut">
              <a:rPr lang="ar-SA" smtClean="0"/>
              <a:pPr/>
              <a:t>05/03/44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09A82-E070-4C34-A8D7-59B818EA8E5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239267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531C5-E690-419D-9A1F-B78DE4955C81}" type="datetimeFigureOut">
              <a:rPr lang="ar-SA" smtClean="0"/>
              <a:pPr/>
              <a:t>05/03/44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09A82-E070-4C34-A8D7-59B818EA8E5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77968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3111246" y="6377948"/>
            <a:ext cx="2928232" cy="276999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457536" y="6377948"/>
            <a:ext cx="2104666" cy="276999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9/30/2022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3771">
              <a:lnSpc>
                <a:spcPts val="1545"/>
              </a:lnSpc>
            </a:pPr>
            <a:r>
              <a:rPr lang="ar-SA" spc="-43">
                <a:solidFill>
                  <a:prstClr val="black"/>
                </a:solidFill>
              </a:rPr>
              <a:t>1</a:t>
            </a:r>
            <a:fld id="{81D60167-4931-47E6-BA6A-407CBD079E47}" type="slidenum">
              <a:rPr lang="ar-SA" spc="-43" smtClean="0">
                <a:solidFill>
                  <a:prstClr val="black"/>
                </a:solidFill>
              </a:rPr>
              <a:pPr marL="13771">
                <a:lnSpc>
                  <a:spcPts val="1545"/>
                </a:lnSpc>
              </a:pPr>
              <a:t>‹#›</a:t>
            </a:fld>
            <a:endParaRPr lang="ar-SA" spc="-43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732083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C55163-8453-4D7A-AAF8-2F60DB8D87B0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23154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EEC82B-B77E-4655-9EB9-5C99C2414884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0103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4F01A1-F351-4404-9FD1-8887ABCF8522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135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5754C1-42ED-41F5-87AF-94DF533B1487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4863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3514A0-F3C7-4878-863D-810493336AE1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56079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12ADF9-F97F-44F8-838B-E0C87442D6D8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938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86ACF48-E362-7D62-CDE3-293F31C1D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08C9FB9-E465-06E5-FA1D-B3E6F122F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4E6F2A9-04A8-BFF6-5B3A-D2F129C90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056EBBA-1750-CCE8-F3B4-DBB6FFCFA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E15DC40-35B0-AFFF-9B3A-8D2ADE302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CBFD78-2A54-4EB9-B748-9186B1BCDFD6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4777997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AC4500-D3C0-4E51-884C-490EAE3F7DB3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66839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4EA0AA-CD4D-43BE-9A7B-63CD198C4401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62565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3C01EF-B436-4BDC-8416-38E2D0EF486A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49435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23EA9D-3341-407A-A537-813D871278E0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3307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25058F-3689-4B7A-BD2F-F2D8F69F4A4F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23325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6AC6F1D-B36B-4096-A960-0D900365B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80AC35-6D23-4559-8D34-D54963F0765A}" type="datetimeFigureOut">
              <a:rPr lang="ar-SA"/>
              <a:pPr>
                <a:defRPr/>
              </a:pPr>
              <a:t>05/03/44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5843628-DD27-43CC-80E1-E5194E989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1E2DDB5-FF9D-4C9E-9A66-5F0CFCCFA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88B5F9-6B4F-4FD5-9CED-9B3DDD9F2A9D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1810470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577C096-5550-4391-B63E-2D03B4F74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5C56E9-78BC-4E75-8E4C-78FDC19F1BC9}" type="datetimeFigureOut">
              <a:rPr lang="ar-SA"/>
              <a:pPr>
                <a:defRPr/>
              </a:pPr>
              <a:t>05/03/44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0A6EB96-6835-4B22-93FE-55A7466D8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E3EFE5F-F2C9-493D-A20E-0E4EB0DE6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481FB-6D70-4ABF-84FB-2EC018976E72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6882992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2D16A0E-C353-483A-A1F9-4BFA148AE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05F25-50C4-49AC-BAF9-A9BFAF111A7F}" type="datetimeFigureOut">
              <a:rPr lang="ar-SA"/>
              <a:pPr>
                <a:defRPr/>
              </a:pPr>
              <a:t>05/03/44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F4D55E0-F280-4B42-92A5-FA4828BF2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3A7A7B7-B935-43E5-8DBE-4474689EB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723E7-4873-4BD1-9C8A-DB6C85C47ADB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2127138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03C53F9E-D9C2-4281-A3F4-F2055804E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DA27F5-2618-4332-882A-C73CBA640C5F}" type="datetimeFigureOut">
              <a:rPr lang="ar-SA"/>
              <a:pPr>
                <a:defRPr/>
              </a:pPr>
              <a:t>05/03/44</a:t>
            </a:fld>
            <a:endParaRPr lang="ar-SA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A5CDC8D7-9F8D-4003-8E26-0454D9493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81058213-4CAB-4ECA-BEDB-73F7C0B98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A7350A-1308-4E94-9B3F-09F55AD7C42D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9691276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3">
            <a:extLst>
              <a:ext uri="{FF2B5EF4-FFF2-40B4-BE49-F238E27FC236}">
                <a16:creationId xmlns:a16="http://schemas.microsoft.com/office/drawing/2014/main" id="{252F8E17-3B1E-49B1-8DFB-90B315F46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A46C6-837B-4234-BECF-405E80783E49}" type="datetimeFigureOut">
              <a:rPr lang="ar-SA"/>
              <a:pPr>
                <a:defRPr/>
              </a:pPr>
              <a:t>05/03/44</a:t>
            </a:fld>
            <a:endParaRPr lang="ar-SA"/>
          </a:p>
        </p:txBody>
      </p:sp>
      <p:sp>
        <p:nvSpPr>
          <p:cNvPr id="8" name="عنصر نائب للتذييل 4">
            <a:extLst>
              <a:ext uri="{FF2B5EF4-FFF2-40B4-BE49-F238E27FC236}">
                <a16:creationId xmlns:a16="http://schemas.microsoft.com/office/drawing/2014/main" id="{6A6F9A6E-3C1D-4071-9874-158116460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9" name="عنصر نائب لرقم الشريحة 5">
            <a:extLst>
              <a:ext uri="{FF2B5EF4-FFF2-40B4-BE49-F238E27FC236}">
                <a16:creationId xmlns:a16="http://schemas.microsoft.com/office/drawing/2014/main" id="{F030D7EC-200B-4B8C-BD78-77B8DBC7E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F59405-006C-4F5A-81A7-14592313A773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17448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C966586-36C9-C995-E98C-A06B3B675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666C336-627E-D237-AB69-DDFBBCECF8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3A32F52-E25A-9A94-EB53-39D025BDBA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F46E746-4BA7-18E6-4696-E5B83015E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3D534A7-08CB-7698-2089-1F995D92F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60352A6-571E-D7C6-1552-DF7171B65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55A593-5EBD-4B97-ACDF-43D03CC1D39F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294513388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3">
            <a:extLst>
              <a:ext uri="{FF2B5EF4-FFF2-40B4-BE49-F238E27FC236}">
                <a16:creationId xmlns:a16="http://schemas.microsoft.com/office/drawing/2014/main" id="{58659CDD-E8F6-450B-956C-5C8646B94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D7DF49-0CB3-459E-9B0C-F74F4B0E1FCD}" type="datetimeFigureOut">
              <a:rPr lang="ar-SA"/>
              <a:pPr>
                <a:defRPr/>
              </a:pPr>
              <a:t>05/03/44</a:t>
            </a:fld>
            <a:endParaRPr lang="ar-SA"/>
          </a:p>
        </p:txBody>
      </p:sp>
      <p:sp>
        <p:nvSpPr>
          <p:cNvPr id="4" name="عنصر نائب للتذييل 4">
            <a:extLst>
              <a:ext uri="{FF2B5EF4-FFF2-40B4-BE49-F238E27FC236}">
                <a16:creationId xmlns:a16="http://schemas.microsoft.com/office/drawing/2014/main" id="{74C27AE8-8B72-49F2-80DE-8E3F5ACAB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عنصر نائب لرقم الشريحة 5">
            <a:extLst>
              <a:ext uri="{FF2B5EF4-FFF2-40B4-BE49-F238E27FC236}">
                <a16:creationId xmlns:a16="http://schemas.microsoft.com/office/drawing/2014/main" id="{2D88FF41-9FDD-462D-AF5A-90F28FD24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E550F-BA54-42C7-B061-B6ABC9695E70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1795102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>
            <a:extLst>
              <a:ext uri="{FF2B5EF4-FFF2-40B4-BE49-F238E27FC236}">
                <a16:creationId xmlns:a16="http://schemas.microsoft.com/office/drawing/2014/main" id="{667E3D63-2C30-4AFD-99C2-146CF06A2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2BEA20-6A98-4CEC-9265-2D0E8E35A03B}" type="datetimeFigureOut">
              <a:rPr lang="ar-SA"/>
              <a:pPr>
                <a:defRPr/>
              </a:pPr>
              <a:t>05/03/44</a:t>
            </a:fld>
            <a:endParaRPr lang="ar-SA"/>
          </a:p>
        </p:txBody>
      </p:sp>
      <p:sp>
        <p:nvSpPr>
          <p:cNvPr id="3" name="عنصر نائب للتذييل 4">
            <a:extLst>
              <a:ext uri="{FF2B5EF4-FFF2-40B4-BE49-F238E27FC236}">
                <a16:creationId xmlns:a16="http://schemas.microsoft.com/office/drawing/2014/main" id="{464CFFC6-65CF-41FC-A9FB-AAAFD828E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4" name="عنصر نائب لرقم الشريحة 5">
            <a:extLst>
              <a:ext uri="{FF2B5EF4-FFF2-40B4-BE49-F238E27FC236}">
                <a16:creationId xmlns:a16="http://schemas.microsoft.com/office/drawing/2014/main" id="{DCEE1FC2-055E-4D2B-B8B5-5BB7FD5A3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D592A3-FB70-4396-AEC3-25238B794F7D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4756703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20B5F596-6FCC-4AF4-AC47-E62E828F3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895D4-4FD5-4BF0-8735-AC0998598415}" type="datetimeFigureOut">
              <a:rPr lang="ar-SA"/>
              <a:pPr>
                <a:defRPr/>
              </a:pPr>
              <a:t>05/03/44</a:t>
            </a:fld>
            <a:endParaRPr lang="ar-SA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837893C4-91AB-422B-AB3F-42CD1B0B7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13E0EE3B-7FB2-4AC9-A6F6-1809A7630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520E8-1617-4049-AC70-202F068EEA0B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93529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rtlCol="1">
            <a:normAutofit/>
          </a:bodyPr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lvl="0"/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D9D85C9B-4279-4931-A972-909293205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9DD23A-26F3-4AC5-AC69-182CE2DC543A}" type="datetimeFigureOut">
              <a:rPr lang="ar-SA"/>
              <a:pPr>
                <a:defRPr/>
              </a:pPr>
              <a:t>05/03/44</a:t>
            </a:fld>
            <a:endParaRPr lang="ar-SA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552C8261-ECAA-4F5F-9638-08275D003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5AD6FE62-45FE-4EB2-929B-8623E9F3E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6F7D5-5CC8-48F9-8D8E-6F76BD0B0F3A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6978116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4CA7A6C-323B-405B-8AC2-302CAAF89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7B24F-D3DB-407A-B176-5FFA78986BF9}" type="datetimeFigureOut">
              <a:rPr lang="ar-SA"/>
              <a:pPr>
                <a:defRPr/>
              </a:pPr>
              <a:t>05/03/44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40EB585-AA8C-4660-BD56-3A367DAB9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6599F2B-1E8A-43F9-B779-D886FED2B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09B58-0668-46F2-A3A1-E1104F1E2D1B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9115503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6536643-FD6E-497A-A015-BB5F757FB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B222F-3122-4E30-8A96-213EEE6B3CB7}" type="datetimeFigureOut">
              <a:rPr lang="ar-SA"/>
              <a:pPr>
                <a:defRPr/>
              </a:pPr>
              <a:t>05/03/44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758D515-FE98-4CA5-84A9-9B0563D61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08BBB8C-CF6B-400E-B1F1-68CC744E3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E13A3-1C11-499D-932C-4EDA99D5A2EB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4927080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7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00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AB0C2E7-60BE-4FFA-BF7D-B11F60F2F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932DBC-9159-42E8-B2DA-71FE7D5034C9}" type="datetimeFigureOut">
              <a:rPr lang="en-US"/>
              <a:pPr>
                <a:defRPr/>
              </a:pPr>
              <a:t>9/30/2022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649D2A4-CD2F-4533-90C2-F3CC0D155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5F063E9-304F-439D-94ED-009C1884D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5B2C88-56A4-40A5-8420-0FD3EC4E94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02371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DAD7C1E-82CF-475F-B447-A35842919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F7B903-9E58-4B01-83B5-4D2C91B1C4F6}" type="datetimeFigureOut">
              <a:rPr lang="en-US"/>
              <a:pPr>
                <a:defRPr/>
              </a:pPr>
              <a:t>9/30/2022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F0FEDD0-8C62-4ADD-A112-AB900D1B3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4D23004-73DC-4F2E-BFCE-CC9EFCC56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A5C87F-86AD-4502-BDE4-7BAD61B90A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92882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2250" b="1" cap="all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B7484C1-16CE-4969-AF90-99FD7E3D8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8E80E5-D635-463F-A549-ED2B00B06D5E}" type="datetimeFigureOut">
              <a:rPr lang="en-US"/>
              <a:pPr>
                <a:defRPr/>
              </a:pPr>
              <a:t>9/30/2022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66E959B-97F8-40ED-9284-F5CBAFFA0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6EF741B-9DB7-4D72-8325-EE07B957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A2CAD7-2081-4B36-9B0C-D08FB5E1C4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88418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C6FAE290-BAFD-4BA1-B0A9-132F43DB3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6FD2CF-4E8C-4B10-ABF2-B2B40A081D74}" type="datetimeFigureOut">
              <a:rPr lang="en-US"/>
              <a:pPr>
                <a:defRPr/>
              </a:pPr>
              <a:t>9/30/2022</a:t>
            </a:fld>
            <a:endParaRPr lang="en-US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B4C12AC5-0473-4E0C-9FEF-C5546E7E3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E888B306-A50F-4718-8955-6B3750284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9F9314-9516-4576-8F2C-8CC92C0CAC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127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6591C41-351B-C86E-77CE-549B9C96B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48166F4-0F90-1DF7-23AC-786ED854E6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03249A9-2029-4575-FC42-AD807F28E6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F894F924-A81C-0FD8-C602-863D9AC765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2439DC81-D865-1028-2272-7CE64E0640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7697DFF8-8E2C-D295-0716-8FC24805B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57B83DD9-83FA-56BD-EBF2-3E5A058AF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0937EB8D-65B8-566D-FFF7-9AD1A19A7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C28267-67E7-4729-BF78-5041B02D03D0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30254189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عنصر نائب للتاريخ 3">
            <a:extLst>
              <a:ext uri="{FF2B5EF4-FFF2-40B4-BE49-F238E27FC236}">
                <a16:creationId xmlns:a16="http://schemas.microsoft.com/office/drawing/2014/main" id="{424F97AF-D6C1-4D22-B5D4-DA77D797D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E1177D-8C4A-43E5-825E-9A923DFDA975}" type="datetimeFigureOut">
              <a:rPr lang="en-US"/>
              <a:pPr>
                <a:defRPr/>
              </a:pPr>
              <a:t>9/30/2022</a:t>
            </a:fld>
            <a:endParaRPr lang="en-US"/>
          </a:p>
        </p:txBody>
      </p:sp>
      <p:sp>
        <p:nvSpPr>
          <p:cNvPr id="8" name="عنصر نائب للتذييل 4">
            <a:extLst>
              <a:ext uri="{FF2B5EF4-FFF2-40B4-BE49-F238E27FC236}">
                <a16:creationId xmlns:a16="http://schemas.microsoft.com/office/drawing/2014/main" id="{57A8833A-751B-43A8-8B0C-6010C5BCE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عنصر نائب لرقم الشريحة 5">
            <a:extLst>
              <a:ext uri="{FF2B5EF4-FFF2-40B4-BE49-F238E27FC236}">
                <a16:creationId xmlns:a16="http://schemas.microsoft.com/office/drawing/2014/main" id="{0D4F00D4-504F-4FBC-BBD7-6D5C5135B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D83B2-1E6D-45E3-8FE4-7083617174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51464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3">
            <a:extLst>
              <a:ext uri="{FF2B5EF4-FFF2-40B4-BE49-F238E27FC236}">
                <a16:creationId xmlns:a16="http://schemas.microsoft.com/office/drawing/2014/main" id="{99A6DEC4-09D0-4D80-A3AE-BEB99137E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266E6A-C96D-48C2-A915-56C6FD760B99}" type="datetimeFigureOut">
              <a:rPr lang="en-US"/>
              <a:pPr>
                <a:defRPr/>
              </a:pPr>
              <a:t>9/30/2022</a:t>
            </a:fld>
            <a:endParaRPr lang="en-US"/>
          </a:p>
        </p:txBody>
      </p:sp>
      <p:sp>
        <p:nvSpPr>
          <p:cNvPr id="4" name="عنصر نائب للتذييل 4">
            <a:extLst>
              <a:ext uri="{FF2B5EF4-FFF2-40B4-BE49-F238E27FC236}">
                <a16:creationId xmlns:a16="http://schemas.microsoft.com/office/drawing/2014/main" id="{6D0EEAA2-EA3B-44F0-A67F-DD7AC8CDA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رقم الشريحة 5">
            <a:extLst>
              <a:ext uri="{FF2B5EF4-FFF2-40B4-BE49-F238E27FC236}">
                <a16:creationId xmlns:a16="http://schemas.microsoft.com/office/drawing/2014/main" id="{6D75F334-320D-42C1-B3E0-55D5AE692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4C72E-BDFC-4AD2-973C-1E731A70D7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77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>
            <a:extLst>
              <a:ext uri="{FF2B5EF4-FFF2-40B4-BE49-F238E27FC236}">
                <a16:creationId xmlns:a16="http://schemas.microsoft.com/office/drawing/2014/main" id="{487BE5A9-975C-4856-95A0-F5C04ADA6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46350D-2766-4676-9EBB-B74AEC7A0A34}" type="datetimeFigureOut">
              <a:rPr lang="en-US"/>
              <a:pPr>
                <a:defRPr/>
              </a:pPr>
              <a:t>9/30/2022</a:t>
            </a:fld>
            <a:endParaRPr lang="en-US"/>
          </a:p>
        </p:txBody>
      </p:sp>
      <p:sp>
        <p:nvSpPr>
          <p:cNvPr id="3" name="عنصر نائب للتذييل 4">
            <a:extLst>
              <a:ext uri="{FF2B5EF4-FFF2-40B4-BE49-F238E27FC236}">
                <a16:creationId xmlns:a16="http://schemas.microsoft.com/office/drawing/2014/main" id="{D44309B0-7CD1-4BB8-86EE-64F82DAF3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عنصر نائب لرقم الشريحة 5">
            <a:extLst>
              <a:ext uri="{FF2B5EF4-FFF2-40B4-BE49-F238E27FC236}">
                <a16:creationId xmlns:a16="http://schemas.microsoft.com/office/drawing/2014/main" id="{06F253A5-C4F4-44C8-8779-1404640E8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510235-9F0A-4D8B-BD21-687C79EC58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5433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38EF698C-3E4B-4E93-9396-6D5EE42CB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9EE798-6C44-4A2A-AA14-AFB0DB3E16CE}" type="datetimeFigureOut">
              <a:rPr lang="en-US"/>
              <a:pPr>
                <a:defRPr/>
              </a:pPr>
              <a:t>9/30/2022</a:t>
            </a:fld>
            <a:endParaRPr lang="en-US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1BB6D78C-80B8-4BB5-8079-3A20A993E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2B46EECF-4F8C-4A69-8F0E-915BB2024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E602BB-EC5C-4745-9275-DA1B6127B7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07108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lvl="0"/>
            <a:endParaRPr lang="en-US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92240506-8E6C-410B-AD2D-385602911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99185C-D7D3-4305-8669-350DCE3FF071}" type="datetimeFigureOut">
              <a:rPr lang="en-US"/>
              <a:pPr>
                <a:defRPr/>
              </a:pPr>
              <a:t>9/30/2022</a:t>
            </a:fld>
            <a:endParaRPr lang="en-US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A8EFFAC4-D3DF-49F2-8641-8D79333D1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9068EF61-FFF1-4FE1-B549-4DE980238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66AFEC-F804-4530-86F2-82E6EE76E1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38708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97B90C8-6D5C-46F1-A28A-38EF674DE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82F62D-8916-47C1-B8CA-1D7733C8CC07}" type="datetimeFigureOut">
              <a:rPr lang="en-US"/>
              <a:pPr>
                <a:defRPr/>
              </a:pPr>
              <a:t>9/30/2022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C2CD51F-631F-4307-B974-6ABF99722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54F33A7-6E01-43FC-8648-6CE0F2703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6A90F6-468D-492B-BB7C-60F7133BF4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44410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5C8C933-AB4B-4FC7-9F7D-2DE27E9B1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06B19F-8AF3-4DC8-B217-81A1490C999C}" type="datetimeFigureOut">
              <a:rPr lang="en-US"/>
              <a:pPr>
                <a:defRPr/>
              </a:pPr>
              <a:t>9/30/2022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7FD8330-D1CD-4D1C-98BB-6E4335E97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39B23D7-F9ED-4563-BE7F-1C41D8837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97908A-292F-425F-B920-D28706F9EB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64309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531C5-E690-419D-9A1F-B78DE4955C81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05/03/44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09A82-E070-4C34-A8D7-59B818EA8E56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10617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531C5-E690-419D-9A1F-B78DE4955C81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05/03/44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09A82-E070-4C34-A8D7-59B818EA8E56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15006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8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531C5-E690-419D-9A1F-B78DE4955C81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05/03/44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09A82-E070-4C34-A8D7-59B818EA8E56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0166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F3D243A-F4F4-04A8-603C-F4C93FD65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D97E9D16-D533-EDDC-7BE3-A119D10DF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E605C888-9FA8-6710-B82B-BEB4D83FB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EC9B4355-714F-F6DD-F4C2-3D77CAD2B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60D089-6B7D-470F-B369-CAFED8881230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65426280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531C5-E690-419D-9A1F-B78DE4955C81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05/03/44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09A82-E070-4C34-A8D7-59B818EA8E56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49534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531C5-E690-419D-9A1F-B78DE4955C81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05/03/44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09A82-E070-4C34-A8D7-59B818EA8E56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107163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531C5-E690-419D-9A1F-B78DE4955C81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05/03/44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09A82-E070-4C34-A8D7-59B818EA8E56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529937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531C5-E690-419D-9A1F-B78DE4955C81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05/03/44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09A82-E070-4C34-A8D7-59B818EA8E56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83355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531C5-E690-419D-9A1F-B78DE4955C81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05/03/44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09A82-E070-4C34-A8D7-59B818EA8E56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31178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531C5-E690-419D-9A1F-B78DE4955C81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05/03/44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09A82-E070-4C34-A8D7-59B818EA8E56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07069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531C5-E690-419D-9A1F-B78DE4955C81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05/03/44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09A82-E070-4C34-A8D7-59B818EA8E56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069068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46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46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531C5-E690-419D-9A1F-B78DE4955C81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05/03/44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09A82-E070-4C34-A8D7-59B818EA8E56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604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15840C9F-D5BB-826D-690E-BA63D7C65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0339F3E3-C12E-6460-7A99-C4CB8B861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EF2F03AB-AC2D-1BDB-F34C-2CDF2D848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6EB9DC-EE5C-4F00-8F0E-FEE0941BF140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3864686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C862D06-AD5F-D5A1-0637-0A583EA40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8C2D8A6-22AF-FDC4-A279-9343AD446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E96BE5D-E9FA-6E5D-AB42-09F9D2E149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9F4698C-0283-E4B3-2B91-7C3A18A1A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110BA31-C71E-B826-12E5-CE6CC9A7B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6B80FB5-B19C-F173-F8EB-A64D8A9CC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4EBF8F-6E27-46D4-9F5B-01BBBFD4A401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3151236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6DAE981-AA24-3FE0-224B-A87497C64D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5C88D3E2-F149-43B2-14EC-97A1C6EB6A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BC9FE6A-A054-21B3-F884-93B931C226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5F26601-AC6C-6F68-F306-CA78368DB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493B240-DB13-F121-C0BD-4A2019317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204C7EF-C2EB-7128-C227-3FC0F0D22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F8F060-76BD-4167-82EA-6717E84310FE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2646302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FAA5905-4C64-964F-DAAD-5941DE6FD7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/>
              <a:t>انقر لتحرير نمط العنوان الرئيسي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147EF9B-01EC-E70A-9473-7CEB63370D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/>
              <a:t>انقر لتحرير أنماط النص الرئيسي</a:t>
            </a:r>
          </a:p>
          <a:p>
            <a:pPr lvl="1"/>
            <a:r>
              <a:rPr lang="ar-SA" altLang="ar-SA"/>
              <a:t>المستوى الثاني</a:t>
            </a:r>
          </a:p>
          <a:p>
            <a:pPr lvl="2"/>
            <a:r>
              <a:rPr lang="ar-SA" altLang="ar-SA"/>
              <a:t>المستوى الثالث</a:t>
            </a:r>
          </a:p>
          <a:p>
            <a:pPr lvl="3"/>
            <a:r>
              <a:rPr lang="ar-SA" altLang="ar-SA"/>
              <a:t>المستوى الرابع</a:t>
            </a:r>
          </a:p>
          <a:p>
            <a:pPr lvl="4"/>
            <a:r>
              <a:rPr lang="ar-SA" altLang="ar-SA"/>
              <a:t>المستوى الخامس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701C33E-F9B3-7480-351B-F90F5D53A63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ar-SA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EDD266D-B3C6-DCF4-B4B6-2C1B67D4664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ar-SA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406A69E-0936-38C9-B335-2B4E0F680FC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fld id="{BA1042CA-0E16-4A50-B6D2-A7FFA88A7614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707037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1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B531C5-E690-419D-9A1F-B78DE4955C81}" type="datetimeFigureOut">
              <a:rPr lang="ar-SA" smtClean="0"/>
              <a:pPr/>
              <a:t>05/03/44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09A82-E070-4C34-A8D7-59B818EA8E5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76213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/>
              <a:t>انقر لتحرير نمط العنوان الرئيسي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fld id="{2C0D2D6E-D4DE-461C-B07C-8C8ABB785F54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608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عنصر نائب للعنوان 1">
            <a:extLst>
              <a:ext uri="{FF2B5EF4-FFF2-40B4-BE49-F238E27FC236}">
                <a16:creationId xmlns:a16="http://schemas.microsoft.com/office/drawing/2014/main" id="{9142FC94-CBBB-4D2E-ADCB-FFCD438DEC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7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/>
              <a:t>انقر لتحرير نمط عنوان الشكل الرئيسي</a:t>
            </a:r>
          </a:p>
        </p:txBody>
      </p:sp>
      <p:sp>
        <p:nvSpPr>
          <p:cNvPr id="23555" name="عنصر نائب للنص 2">
            <a:extLst>
              <a:ext uri="{FF2B5EF4-FFF2-40B4-BE49-F238E27FC236}">
                <a16:creationId xmlns:a16="http://schemas.microsoft.com/office/drawing/2014/main" id="{E4796009-49E9-4840-A384-3E78B1732B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/>
              <a:t>انقر لتحرير أنماط نص الشكل الرئيسي</a:t>
            </a:r>
          </a:p>
          <a:p>
            <a:pPr lvl="1"/>
            <a:r>
              <a:rPr lang="ar-SA" altLang="ar-SA"/>
              <a:t>المستوى الثاني</a:t>
            </a:r>
          </a:p>
          <a:p>
            <a:pPr lvl="2"/>
            <a:r>
              <a:rPr lang="ar-SA" altLang="ar-SA"/>
              <a:t>المستوى الثالث</a:t>
            </a:r>
          </a:p>
          <a:p>
            <a:pPr lvl="3"/>
            <a:r>
              <a:rPr lang="ar-SA" altLang="ar-SA"/>
              <a:t>المستوى الرابع</a:t>
            </a:r>
          </a:p>
          <a:p>
            <a:pPr lvl="4"/>
            <a:r>
              <a:rPr lang="ar-SA" alt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5EEC3F8-6D5A-4B22-965C-09978C0966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579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rtl="1" eaLnBrk="1" hangingPunct="1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BB22A8C-FDA6-4A7B-8F2F-D1CE0452DD81}" type="datetimeFigureOut">
              <a:rPr lang="ar-SA"/>
              <a:pPr>
                <a:defRPr/>
              </a:pPr>
              <a:t>05/03/44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14B7752-F913-45B2-A231-A928943432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rtl="1" eaLnBrk="1" hangingPunct="1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76ACCB8-4897-4BEF-AD70-D68AD45685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6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 rtl="1" eaLnBrk="1" hangingPunct="1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9BD02C7-3691-4576-8B64-443B5CF4F881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84298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</p:sldLayoutIdLst>
  <p:txStyles>
    <p:titleStyle>
      <a:lvl1pPr algn="r" defTabSz="514350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  <a:lvl2pPr algn="r" defTabSz="514350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2pPr>
      <a:lvl3pPr algn="r" defTabSz="514350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3pPr>
      <a:lvl4pPr algn="r" defTabSz="514350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4pPr>
      <a:lvl5pPr algn="r" defTabSz="514350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5pPr>
      <a:lvl6pPr marL="342900" algn="r" defTabSz="514350" rtl="1" fontAlgn="base">
        <a:lnSpc>
          <a:spcPct val="90000"/>
        </a:lnSpc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6pPr>
      <a:lvl7pPr marL="685800" algn="r" defTabSz="514350" rtl="1" fontAlgn="base">
        <a:lnSpc>
          <a:spcPct val="90000"/>
        </a:lnSpc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7pPr>
      <a:lvl8pPr marL="1028700" algn="r" defTabSz="514350" rtl="1" fontAlgn="base">
        <a:lnSpc>
          <a:spcPct val="90000"/>
        </a:lnSpc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8pPr>
      <a:lvl9pPr marL="1371600" algn="r" defTabSz="514350" rtl="1" fontAlgn="base">
        <a:lnSpc>
          <a:spcPct val="90000"/>
        </a:lnSpc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9pPr>
    </p:titleStyle>
    <p:bodyStyle>
      <a:lvl1pPr marL="128588" indent="-128588" algn="r" defTabSz="514350" rtl="1" eaLnBrk="0" fontAlgn="base" hangingPunct="0">
        <a:lnSpc>
          <a:spcPct val="90000"/>
        </a:lnSpc>
        <a:spcBef>
          <a:spcPts val="563"/>
        </a:spcBef>
        <a:spcAft>
          <a:spcPct val="0"/>
        </a:spcAft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0" fontAlgn="base" hangingPunct="0">
        <a:lnSpc>
          <a:spcPct val="90000"/>
        </a:lnSpc>
        <a:spcBef>
          <a:spcPts val="281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0" fontAlgn="base" hangingPunct="0">
        <a:lnSpc>
          <a:spcPct val="90000"/>
        </a:lnSpc>
        <a:spcBef>
          <a:spcPts val="281"/>
        </a:spcBef>
        <a:spcAft>
          <a:spcPct val="0"/>
        </a:spcAft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0" fontAlgn="base" hangingPunct="0">
        <a:lnSpc>
          <a:spcPct val="90000"/>
        </a:lnSpc>
        <a:spcBef>
          <a:spcPts val="281"/>
        </a:spcBef>
        <a:spcAft>
          <a:spcPct val="0"/>
        </a:spcAft>
        <a:buFont typeface="Arial" panose="020B0604020202020204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0" fontAlgn="base" hangingPunct="0">
        <a:lnSpc>
          <a:spcPct val="90000"/>
        </a:lnSpc>
        <a:spcBef>
          <a:spcPts val="281"/>
        </a:spcBef>
        <a:spcAft>
          <a:spcPct val="0"/>
        </a:spcAft>
        <a:buFont typeface="Arial" panose="020B0604020202020204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عنصر نائب للعنوان 1">
            <a:extLst>
              <a:ext uri="{FF2B5EF4-FFF2-40B4-BE49-F238E27FC236}">
                <a16:creationId xmlns:a16="http://schemas.microsoft.com/office/drawing/2014/main" id="{7C4E66A6-90A8-4DB8-BEDA-0D0AC7FFC5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/>
              <a:t>انقر لتحرير نمط العنوان الرئيسي</a:t>
            </a:r>
            <a:endParaRPr lang="en-US" altLang="ar-SA"/>
          </a:p>
        </p:txBody>
      </p:sp>
      <p:sp>
        <p:nvSpPr>
          <p:cNvPr id="24579" name="عنصر نائب للنص 2">
            <a:extLst>
              <a:ext uri="{FF2B5EF4-FFF2-40B4-BE49-F238E27FC236}">
                <a16:creationId xmlns:a16="http://schemas.microsoft.com/office/drawing/2014/main" id="{DC885CC1-939B-41C9-91F2-427497C092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/>
              <a:t>انقر لتحرير أنماط النص الرئيسي</a:t>
            </a:r>
            <a:endParaRPr lang="en-US" altLang="ar-SA"/>
          </a:p>
          <a:p>
            <a:pPr lvl="1"/>
            <a:r>
              <a:rPr lang="ar-SA" altLang="ar-SA"/>
              <a:t>المستوى الثاني</a:t>
            </a:r>
            <a:endParaRPr lang="en-US" altLang="ar-SA"/>
          </a:p>
          <a:p>
            <a:pPr lvl="2"/>
            <a:r>
              <a:rPr lang="ar-SA" altLang="ar-SA"/>
              <a:t>المستوى الثالث</a:t>
            </a:r>
            <a:endParaRPr lang="en-US" altLang="ar-SA"/>
          </a:p>
          <a:p>
            <a:pPr lvl="3"/>
            <a:r>
              <a:rPr lang="ar-SA" altLang="ar-SA"/>
              <a:t>المستوى الرابع</a:t>
            </a:r>
            <a:endParaRPr lang="en-US" altLang="ar-SA"/>
          </a:p>
          <a:p>
            <a:pPr lvl="4"/>
            <a:r>
              <a:rPr lang="ar-SA" altLang="ar-SA"/>
              <a:t>المستوى الخامس</a:t>
            </a:r>
            <a:endParaRPr lang="en-US" altLang="ar-SA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212E188-CB5F-46B9-92D8-B3B30083A4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1" eaLnBrk="1" hangingPunct="1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E8558FB-5BE7-491B-A977-682F682749C3}" type="datetimeFigureOut">
              <a:rPr lang="en-US"/>
              <a:pPr>
                <a:defRPr/>
              </a:pPr>
              <a:t>9/30/2022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57724DE-244E-48DB-BC7A-0999D6177B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1" eaLnBrk="1" hangingPunct="1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E376B4C-F4FE-49D2-85EC-37CA610106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1" eaLnBrk="1" hangingPunct="1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FA76EDC-B6EB-49DD-8AAD-DCB0CCFDDD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151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xStyles>
    <p:titleStyle>
      <a:lvl1pPr algn="ctr" defTabSz="514350" rtl="0" eaLnBrk="0" fontAlgn="base" hangingPunct="0">
        <a:spcBef>
          <a:spcPct val="0"/>
        </a:spcBef>
        <a:spcAft>
          <a:spcPct val="0"/>
        </a:spcAft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514350" rtl="0" eaLnBrk="0" fontAlgn="base" hangingPunct="0"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2pPr>
      <a:lvl3pPr algn="ctr" defTabSz="514350" rtl="0" eaLnBrk="0" fontAlgn="base" hangingPunct="0"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3pPr>
      <a:lvl4pPr algn="ctr" defTabSz="514350" rtl="0" eaLnBrk="0" fontAlgn="base" hangingPunct="0"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4pPr>
      <a:lvl5pPr algn="ctr" defTabSz="514350" rtl="0" eaLnBrk="0" fontAlgn="base" hangingPunct="0"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5pPr>
      <a:lvl6pPr marL="342900" algn="ctr" defTabSz="514350" rtl="0" fontAlgn="base"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6pPr>
      <a:lvl7pPr marL="685800" algn="ctr" defTabSz="514350" rtl="0" fontAlgn="base"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7pPr>
      <a:lvl8pPr marL="1028700" algn="ctr" defTabSz="514350" rtl="0" fontAlgn="base"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8pPr>
      <a:lvl9pPr marL="1371600" algn="ctr" defTabSz="514350" rtl="0" fontAlgn="base"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9pPr>
    </p:titleStyle>
    <p:bodyStyle>
      <a:lvl1pPr marL="192881" indent="-192881" algn="l" defTabSz="5143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17910" indent="-160735" algn="l" defTabSz="5143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75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125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125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spcBef>
          <a:spcPct val="20000"/>
        </a:spcBef>
        <a:buFont typeface="Arial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spcBef>
          <a:spcPct val="20000"/>
        </a:spcBef>
        <a:buFont typeface="Arial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spcBef>
          <a:spcPct val="20000"/>
        </a:spcBef>
        <a:buFont typeface="Arial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spcBef>
          <a:spcPct val="20000"/>
        </a:spcBef>
        <a:buFont typeface="Arial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B531C5-E690-419D-9A1F-B78DE4955C81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05/03/44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09A82-E070-4C34-A8D7-59B818EA8E56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2314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6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8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5.xml"/><Relationship Id="rId6" Type="http://schemas.openxmlformats.org/officeDocument/2006/relationships/image" Target="../media/image24.png"/><Relationship Id="rId5" Type="http://schemas.openxmlformats.org/officeDocument/2006/relationships/image" Target="../media/image5.png"/><Relationship Id="rId4" Type="http://schemas.openxmlformats.org/officeDocument/2006/relationships/image" Target="../media/image2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5.xml"/><Relationship Id="rId6" Type="http://schemas.openxmlformats.org/officeDocument/2006/relationships/image" Target="../media/image25.png"/><Relationship Id="rId5" Type="http://schemas.openxmlformats.org/officeDocument/2006/relationships/image" Target="../media/image5.png"/><Relationship Id="rId4" Type="http://schemas.openxmlformats.org/officeDocument/2006/relationships/image" Target="../media/image2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Relationship Id="rId6" Type="http://schemas.openxmlformats.org/officeDocument/2006/relationships/image" Target="../media/image26.png"/><Relationship Id="rId5" Type="http://schemas.openxmlformats.org/officeDocument/2006/relationships/image" Target="../media/image5.png"/><Relationship Id="rId4" Type="http://schemas.openxmlformats.org/officeDocument/2006/relationships/image" Target="../media/image2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t.me/asmamath3m" TargetMode="External"/><Relationship Id="rId2" Type="http://schemas.openxmlformats.org/officeDocument/2006/relationships/hyperlink" Target="https://t.me/asmaalawfy" TargetMode="External"/><Relationship Id="rId1" Type="http://schemas.openxmlformats.org/officeDocument/2006/relationships/slideLayout" Target="../slideLayouts/slideLayout36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t.me/asmamath3m" TargetMode="External"/><Relationship Id="rId2" Type="http://schemas.openxmlformats.org/officeDocument/2006/relationships/hyperlink" Target="https://t.me/asmaalawfy" TargetMode="External"/><Relationship Id="rId1" Type="http://schemas.openxmlformats.org/officeDocument/2006/relationships/slideLayout" Target="../slideLayouts/slideLayout36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>
            <a:extLst>
              <a:ext uri="{FF2B5EF4-FFF2-40B4-BE49-F238E27FC236}">
                <a16:creationId xmlns:a16="http://schemas.microsoft.com/office/drawing/2014/main" id="{1940EFB2-99B0-3A5C-25FF-73B62F523BDF}"/>
              </a:ext>
            </a:extLst>
          </p:cNvPr>
          <p:cNvGrpSpPr>
            <a:grpSpLocks/>
          </p:cNvGrpSpPr>
          <p:nvPr/>
        </p:nvGrpSpPr>
        <p:grpSpPr bwMode="auto">
          <a:xfrm>
            <a:off x="3203575" y="115888"/>
            <a:ext cx="3168650" cy="579437"/>
            <a:chOff x="1669" y="452"/>
            <a:chExt cx="1996" cy="365"/>
          </a:xfrm>
        </p:grpSpPr>
        <p:sp>
          <p:nvSpPr>
            <p:cNvPr id="3075" name="AutoShape 3">
              <a:extLst>
                <a:ext uri="{FF2B5EF4-FFF2-40B4-BE49-F238E27FC236}">
                  <a16:creationId xmlns:a16="http://schemas.microsoft.com/office/drawing/2014/main" id="{BD35D58B-64DA-2BB5-820F-3B9445D6A6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1" y="482"/>
              <a:ext cx="1950" cy="317"/>
            </a:xfrm>
            <a:prstGeom prst="flowChartAlternateProcess">
              <a:avLst/>
            </a:prstGeom>
            <a:gradFill rotWithShape="1">
              <a:gsLst>
                <a:gs pos="0">
                  <a:srgbClr val="FF66FF"/>
                </a:gs>
                <a:gs pos="50000">
                  <a:srgbClr val="FFFF66"/>
                </a:gs>
                <a:gs pos="100000">
                  <a:srgbClr val="FF66FF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76" name="Text Box 4">
              <a:extLst>
                <a:ext uri="{FF2B5EF4-FFF2-40B4-BE49-F238E27FC236}">
                  <a16:creationId xmlns:a16="http://schemas.microsoft.com/office/drawing/2014/main" id="{BE8B0BFE-290B-9C78-2FCB-4D25821C28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69" y="452"/>
              <a:ext cx="199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32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نظرية فيثاغورس</a:t>
              </a:r>
              <a:endParaRPr kumimoji="0" lang="en-US" altLang="ar-SA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3081" name="AutoShape 9">
            <a:extLst>
              <a:ext uri="{FF2B5EF4-FFF2-40B4-BE49-F238E27FC236}">
                <a16:creationId xmlns:a16="http://schemas.microsoft.com/office/drawing/2014/main" id="{FFD6631B-DBC2-AEC5-C4B7-5642FC0FDA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3938" y="981075"/>
            <a:ext cx="5256212" cy="1008063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8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في المثلث القائم الزاوية</a:t>
            </a:r>
            <a:r>
              <a:rPr kumimoji="0" lang="ar-SA" altLang="ar-SA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: </a:t>
            </a:r>
            <a:r>
              <a:rPr kumimoji="0" lang="ar-SA" altLang="ar-SA" sz="2800" b="1" i="0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مربع طول الوتر</a:t>
            </a:r>
            <a:r>
              <a:rPr kumimoji="0" lang="ar-SA" altLang="ar-SA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يساوي </a:t>
            </a:r>
            <a:r>
              <a:rPr kumimoji="0" lang="ar-SA" altLang="ar-SA" sz="2800" b="1" i="0" u="none" strike="noStrike" kern="1200" cap="none" spc="0" normalizeH="0" baseline="0" noProof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مجموع مربعي طولي ساقيه</a:t>
            </a:r>
            <a:r>
              <a:rPr kumimoji="0" lang="ar-SA" altLang="ar-SA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.</a:t>
            </a:r>
            <a:endParaRPr kumimoji="0" lang="en-US" altLang="ar-SA" sz="2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3509" name="Group 437">
            <a:extLst>
              <a:ext uri="{FF2B5EF4-FFF2-40B4-BE49-F238E27FC236}">
                <a16:creationId xmlns:a16="http://schemas.microsoft.com/office/drawing/2014/main" id="{4DFB88B8-1C23-A77A-68A1-B836400F92D5}"/>
              </a:ext>
            </a:extLst>
          </p:cNvPr>
          <p:cNvGrpSpPr>
            <a:grpSpLocks/>
          </p:cNvGrpSpPr>
          <p:nvPr/>
        </p:nvGrpSpPr>
        <p:grpSpPr bwMode="auto">
          <a:xfrm>
            <a:off x="250825" y="1268413"/>
            <a:ext cx="2663825" cy="2201862"/>
            <a:chOff x="158" y="799"/>
            <a:chExt cx="1678" cy="1387"/>
          </a:xfrm>
        </p:grpSpPr>
        <p:sp>
          <p:nvSpPr>
            <p:cNvPr id="3499" name="AutoShape 427">
              <a:extLst>
                <a:ext uri="{FF2B5EF4-FFF2-40B4-BE49-F238E27FC236}">
                  <a16:creationId xmlns:a16="http://schemas.microsoft.com/office/drawing/2014/main" id="{035CEBFB-7A4B-43D9-9763-FC43AFB8B6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" y="799"/>
              <a:ext cx="1360" cy="1134"/>
            </a:xfrm>
            <a:prstGeom prst="rtTriangle">
              <a:avLst/>
            </a:prstGeom>
            <a:solidFill>
              <a:srgbClr val="FF7C8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500" name="Text Box 428">
              <a:extLst>
                <a:ext uri="{FF2B5EF4-FFF2-40B4-BE49-F238E27FC236}">
                  <a16:creationId xmlns:a16="http://schemas.microsoft.com/office/drawing/2014/main" id="{49849BC9-FE32-B22D-0AE8-A43C5963A3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8" y="1898"/>
              <a:ext cx="31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س</a:t>
              </a:r>
              <a:endParaRPr kumimoji="0" lang="en-US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501" name="Text Box 429">
              <a:extLst>
                <a:ext uri="{FF2B5EF4-FFF2-40B4-BE49-F238E27FC236}">
                  <a16:creationId xmlns:a16="http://schemas.microsoft.com/office/drawing/2014/main" id="{5FE94F85-AB8D-0EC0-9B29-CBD9FB0485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" y="1298"/>
              <a:ext cx="31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ص</a:t>
              </a:r>
              <a:endParaRPr kumimoji="0" lang="en-US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502" name="Text Box 430">
              <a:extLst>
                <a:ext uri="{FF2B5EF4-FFF2-40B4-BE49-F238E27FC236}">
                  <a16:creationId xmlns:a16="http://schemas.microsoft.com/office/drawing/2014/main" id="{5A210058-FCFF-D23B-9641-DD5032CAB0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6" y="1071"/>
              <a:ext cx="31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ع</a:t>
              </a:r>
              <a:endParaRPr kumimoji="0" lang="en-US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503" name="Rectangle 431">
              <a:extLst>
                <a:ext uri="{FF2B5EF4-FFF2-40B4-BE49-F238E27FC236}">
                  <a16:creationId xmlns:a16="http://schemas.microsoft.com/office/drawing/2014/main" id="{1351807E-941D-1A4F-CAF9-FB8F0A7013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" y="1752"/>
              <a:ext cx="136" cy="181"/>
            </a:xfrm>
            <a:prstGeom prst="rect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3504" name="AutoShape 432">
            <a:extLst>
              <a:ext uri="{FF2B5EF4-FFF2-40B4-BE49-F238E27FC236}">
                <a16:creationId xmlns:a16="http://schemas.microsoft.com/office/drawing/2014/main" id="{B4EC9517-1429-9CE5-BA3E-6D308CA81B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0200" y="2205038"/>
            <a:ext cx="3455988" cy="1008062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76200" cmpd="tri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8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ع</a:t>
            </a:r>
            <a:r>
              <a:rPr kumimoji="0" lang="ar-SA" altLang="ar-SA" sz="4000" b="1" i="0" u="none" strike="noStrike" kern="1200" cap="none" spc="0" normalizeH="0" baseline="3000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ar-SA" altLang="ar-SA" sz="28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= س</a:t>
            </a:r>
            <a:r>
              <a:rPr kumimoji="0" lang="ar-SA" altLang="ar-SA" sz="4000" b="1" i="0" u="none" strike="noStrike" kern="1200" cap="none" spc="0" normalizeH="0" baseline="3000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ar-SA" altLang="ar-SA" sz="28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+ ص</a:t>
            </a:r>
            <a:r>
              <a:rPr kumimoji="0" lang="ar-SA" altLang="ar-SA" sz="4000" b="1" i="0" u="none" strike="noStrike" kern="1200" cap="none" spc="0" normalizeH="0" baseline="3000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endParaRPr kumimoji="0" lang="en-US" altLang="ar-SA" sz="4000" b="1" i="0" u="none" strike="noStrike" kern="1200" cap="none" spc="0" normalizeH="0" baseline="30000" noProof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505" name="AutoShape 433">
            <a:extLst>
              <a:ext uri="{FF2B5EF4-FFF2-40B4-BE49-F238E27FC236}">
                <a16:creationId xmlns:a16="http://schemas.microsoft.com/office/drawing/2014/main" id="{C53008FB-6153-07A8-44E3-3655D34FFEE3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697663" y="3392487"/>
            <a:ext cx="1150938" cy="792163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50000">
                <a:srgbClr val="006600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506" name="AutoShape 434">
            <a:extLst>
              <a:ext uri="{FF2B5EF4-FFF2-40B4-BE49-F238E27FC236}">
                <a16:creationId xmlns:a16="http://schemas.microsoft.com/office/drawing/2014/main" id="{A6437364-FD98-C45F-AAA9-5932DE95299D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887788" y="3392487"/>
            <a:ext cx="1150938" cy="792163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50000">
                <a:srgbClr val="006600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507" name="AutoShape 435">
            <a:extLst>
              <a:ext uri="{FF2B5EF4-FFF2-40B4-BE49-F238E27FC236}">
                <a16:creationId xmlns:a16="http://schemas.microsoft.com/office/drawing/2014/main" id="{169D1CC0-2850-DB06-2605-DC9460E330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1863" y="4365625"/>
            <a:ext cx="2592387" cy="1008063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76200" cmpd="tri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8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س</a:t>
            </a:r>
            <a:r>
              <a:rPr kumimoji="0" lang="ar-SA" altLang="ar-SA" sz="4000" b="1" i="0" u="none" strike="noStrike" kern="1200" cap="none" spc="0" normalizeH="0" baseline="3000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ar-SA" altLang="ar-SA" sz="28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= ع</a:t>
            </a:r>
            <a:r>
              <a:rPr kumimoji="0" lang="ar-SA" altLang="ar-SA" sz="4000" b="1" i="0" u="none" strike="noStrike" kern="1200" cap="none" spc="0" normalizeH="0" baseline="3000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ar-SA" altLang="ar-SA" sz="28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ــ  ص</a:t>
            </a:r>
            <a:r>
              <a:rPr kumimoji="0" lang="ar-SA" altLang="ar-SA" sz="4000" b="1" i="0" u="none" strike="noStrike" kern="1200" cap="none" spc="0" normalizeH="0" baseline="3000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endParaRPr kumimoji="0" lang="en-US" altLang="ar-SA" sz="4000" b="1" i="0" u="none" strike="noStrike" kern="1200" cap="none" spc="0" normalizeH="0" baseline="30000" noProof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508" name="AutoShape 436">
            <a:extLst>
              <a:ext uri="{FF2B5EF4-FFF2-40B4-BE49-F238E27FC236}">
                <a16:creationId xmlns:a16="http://schemas.microsoft.com/office/drawing/2014/main" id="{C43D35B3-6364-E81C-26DD-D2E5F8AB07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2138" y="4365625"/>
            <a:ext cx="2592387" cy="1008063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76200" cmpd="tri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8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ص</a:t>
            </a:r>
            <a:r>
              <a:rPr kumimoji="0" lang="ar-SA" altLang="ar-SA" sz="4000" b="1" i="0" u="none" strike="noStrike" kern="1200" cap="none" spc="0" normalizeH="0" baseline="3000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ar-SA" altLang="ar-SA" sz="28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= ع</a:t>
            </a:r>
            <a:r>
              <a:rPr kumimoji="0" lang="ar-SA" altLang="ar-SA" sz="4000" b="1" i="0" u="none" strike="noStrike" kern="1200" cap="none" spc="0" normalizeH="0" baseline="3000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ar-SA" altLang="ar-SA" sz="28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ــ  س</a:t>
            </a:r>
            <a:r>
              <a:rPr kumimoji="0" lang="ar-SA" altLang="ar-SA" sz="4000" b="1" i="0" u="none" strike="noStrike" kern="1200" cap="none" spc="0" normalizeH="0" baseline="3000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endParaRPr kumimoji="0" lang="en-US" altLang="ar-SA" sz="4000" b="1" i="0" u="none" strike="noStrike" kern="1200" cap="none" spc="0" normalizeH="0" baseline="30000" noProof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3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1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1000"/>
                                        <p:tgtEl>
                                          <p:spTgt spid="3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3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3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0" dur="1000"/>
                                        <p:tgtEl>
                                          <p:spTgt spid="3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3" dur="1000"/>
                                        <p:tgtEl>
                                          <p:spTgt spid="3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1" grpId="0" animBg="1"/>
      <p:bldP spid="3504" grpId="0" animBg="1"/>
      <p:bldP spid="3507" grpId="0" animBg="1"/>
      <p:bldP spid="350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3" name="AutoShape 9">
            <a:extLst>
              <a:ext uri="{FF2B5EF4-FFF2-40B4-BE49-F238E27FC236}">
                <a16:creationId xmlns:a16="http://schemas.microsoft.com/office/drawing/2014/main" id="{9F0389DF-2A22-6952-4391-9EBC1D6EEA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6286" y="1888153"/>
            <a:ext cx="4175125" cy="568325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lvl="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ar-SA" altLang="ar-SA" sz="20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(الضلع المجهول)</a:t>
            </a:r>
            <a:r>
              <a:rPr lang="ar-SA" altLang="ar-SA" sz="2800" b="1" baseline="30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SA" altLang="ar-SA" sz="20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= الوتر</a:t>
            </a:r>
            <a:r>
              <a:rPr lang="ar-SA" altLang="ar-SA" sz="2800" b="1" baseline="30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SA" altLang="ar-SA" sz="20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-  الضلع المعلوم</a:t>
            </a:r>
            <a:r>
              <a:rPr lang="ar-SA" altLang="ar-SA" sz="2800" b="1" baseline="30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altLang="ar-SA" sz="2800" b="1" baseline="3000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634" name="AutoShape 10">
            <a:extLst>
              <a:ext uri="{FF2B5EF4-FFF2-40B4-BE49-F238E27FC236}">
                <a16:creationId xmlns:a16="http://schemas.microsoft.com/office/drawing/2014/main" id="{37DB7A70-073F-E19B-C303-A2A2E845D4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8943" y="3166920"/>
            <a:ext cx="4175125" cy="568324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ب</a:t>
            </a:r>
            <a:r>
              <a:rPr kumimoji="0" lang="ar-SA" altLang="ar-SA" sz="2800" b="1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= </a:t>
            </a:r>
            <a:r>
              <a:rPr lang="ar-SA" altLang="ar-SA"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324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- 64</a:t>
            </a:r>
            <a:endParaRPr kumimoji="0" lang="en-US" altLang="ar-SA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635" name="AutoShape 11">
            <a:extLst>
              <a:ext uri="{FF2B5EF4-FFF2-40B4-BE49-F238E27FC236}">
                <a16:creationId xmlns:a16="http://schemas.microsoft.com/office/drawing/2014/main" id="{AD0DB2C3-5005-C177-0422-0EB1B737F5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8943" y="3827842"/>
            <a:ext cx="4175125" cy="568324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ب</a:t>
            </a:r>
            <a:r>
              <a:rPr kumimoji="0" lang="ar-SA" altLang="ar-SA" sz="2800" b="1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= 260</a:t>
            </a:r>
            <a:endParaRPr kumimoji="0" lang="en-US" altLang="ar-SA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636" name="AutoShape 12">
            <a:extLst>
              <a:ext uri="{FF2B5EF4-FFF2-40B4-BE49-F238E27FC236}">
                <a16:creationId xmlns:a16="http://schemas.microsoft.com/office/drawing/2014/main" id="{396E363B-A4CC-F683-A082-053B53FC34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6353" y="4485157"/>
            <a:ext cx="4192588" cy="568324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altLang="ar-SA" sz="24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ب</a:t>
            </a:r>
            <a:r>
              <a:rPr lang="ar-SA" altLang="ar-SA" sz="2400" b="1" baseline="30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=                  </a:t>
            </a:r>
            <a:r>
              <a:rPr kumimoji="0" lang="ar-SA" altLang="ar-SA" sz="1800" b="1" i="0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الجذر التربيعي للطرفين</a:t>
            </a:r>
            <a:r>
              <a:rPr kumimoji="0" lang="ar-SA" altLang="ar-SA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en-US" altLang="ar-SA" sz="2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6637" name="AutoShape 13">
            <a:extLst>
              <a:ext uri="{FF2B5EF4-FFF2-40B4-BE49-F238E27FC236}">
                <a16:creationId xmlns:a16="http://schemas.microsoft.com/office/drawing/2014/main" id="{8C12A6A8-1D12-40F1-43B1-1315CAA5D6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2190" y="5807384"/>
            <a:ext cx="4192588" cy="568324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ب  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l-KsorZulfiMath" panose="02010000000000000000" pitchFamily="2" charset="-78"/>
              </a:rPr>
              <a:t>ﺕ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16,1 م           </a:t>
            </a:r>
            <a:r>
              <a:rPr kumimoji="0" lang="ar-SA" altLang="ar-SA" sz="1800" b="1" i="0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نستبعد الحل السالب</a:t>
            </a:r>
            <a:endParaRPr kumimoji="0" lang="en-US" altLang="ar-SA" sz="2400" b="1" i="0" u="none" strike="noStrike" kern="1200" cap="none" spc="0" normalizeH="0" baseline="0" noProof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21" name="AutoShape 9">
            <a:extLst>
              <a:ext uri="{FF2B5EF4-FFF2-40B4-BE49-F238E27FC236}">
                <a16:creationId xmlns:a16="http://schemas.microsoft.com/office/drawing/2014/main" id="{D3F0A825-7157-1116-7047-80F401A801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3444" y="2540215"/>
            <a:ext cx="4175125" cy="568325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lvl="0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altLang="ar-SA"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ب</a:t>
            </a:r>
            <a:r>
              <a:rPr lang="ar-SA" altLang="ar-SA" sz="2800" b="1" baseline="30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ar-SA" altLang="ar-SA" sz="24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= </a:t>
            </a:r>
            <a:r>
              <a:rPr kumimoji="0" lang="ar-SA" altLang="ar-SA" sz="3200" b="1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2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18 -  </a:t>
            </a:r>
            <a:r>
              <a:rPr kumimoji="0" lang="ar-SA" altLang="ar-SA" sz="3200" b="1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2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8</a:t>
            </a:r>
            <a:endParaRPr kumimoji="0" lang="en-US" altLang="ar-SA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2" name="AutoShape 16">
            <a:extLst>
              <a:ext uri="{FF2B5EF4-FFF2-40B4-BE49-F238E27FC236}">
                <a16:creationId xmlns:a16="http://schemas.microsoft.com/office/drawing/2014/main" id="{8A87518E-7C66-7E6C-AF67-E520D53EF2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5987" y="5024166"/>
            <a:ext cx="2492077" cy="936079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طول الوتر تقريبا 16,1 م</a:t>
            </a:r>
            <a:endParaRPr kumimoji="0" lang="en-US" altLang="ar-SA" sz="2000" b="1" i="0" u="none" strike="noStrike" kern="1200" cap="none" spc="0" normalizeH="0" baseline="0" noProof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grpSp>
        <p:nvGrpSpPr>
          <p:cNvPr id="23" name="Group 304">
            <a:extLst>
              <a:ext uri="{FF2B5EF4-FFF2-40B4-BE49-F238E27FC236}">
                <a16:creationId xmlns:a16="http://schemas.microsoft.com/office/drawing/2014/main" id="{C463DC34-FFB5-04DF-D54E-CA66AAC8B085}"/>
              </a:ext>
            </a:extLst>
          </p:cNvPr>
          <p:cNvGrpSpPr>
            <a:grpSpLocks/>
          </p:cNvGrpSpPr>
          <p:nvPr/>
        </p:nvGrpSpPr>
        <p:grpSpPr bwMode="auto">
          <a:xfrm>
            <a:off x="6216143" y="4529338"/>
            <a:ext cx="1519239" cy="471488"/>
            <a:chOff x="4508" y="2862"/>
            <a:chExt cx="957" cy="297"/>
          </a:xfrm>
        </p:grpSpPr>
        <p:grpSp>
          <p:nvGrpSpPr>
            <p:cNvPr id="24" name="Group 272">
              <a:extLst>
                <a:ext uri="{FF2B5EF4-FFF2-40B4-BE49-F238E27FC236}">
                  <a16:creationId xmlns:a16="http://schemas.microsoft.com/office/drawing/2014/main" id="{0E6A82AA-BE79-7661-7036-EA5EF70032F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08" y="2864"/>
              <a:ext cx="833" cy="295"/>
              <a:chOff x="1647" y="3453"/>
              <a:chExt cx="724" cy="295"/>
            </a:xfrm>
          </p:grpSpPr>
          <p:grpSp>
            <p:nvGrpSpPr>
              <p:cNvPr id="26" name="Group 273">
                <a:extLst>
                  <a:ext uri="{FF2B5EF4-FFF2-40B4-BE49-F238E27FC236}">
                    <a16:creationId xmlns:a16="http://schemas.microsoft.com/office/drawing/2014/main" id="{609C72A8-FF78-5EAD-AFEA-9CB26BDC939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29" y="3457"/>
                <a:ext cx="642" cy="291"/>
                <a:chOff x="1729" y="3457"/>
                <a:chExt cx="642" cy="291"/>
              </a:xfrm>
            </p:grpSpPr>
            <p:grpSp>
              <p:nvGrpSpPr>
                <p:cNvPr id="28" name="Group 274">
                  <a:extLst>
                    <a:ext uri="{FF2B5EF4-FFF2-40B4-BE49-F238E27FC236}">
                      <a16:creationId xmlns:a16="http://schemas.microsoft.com/office/drawing/2014/main" id="{E38AA11D-757A-D830-B5C4-261684BDE5C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858" y="3475"/>
                  <a:ext cx="431" cy="182"/>
                  <a:chOff x="1995" y="2251"/>
                  <a:chExt cx="431" cy="272"/>
                </a:xfrm>
              </p:grpSpPr>
              <p:sp>
                <p:nvSpPr>
                  <p:cNvPr id="30" name="Line 275">
                    <a:extLst>
                      <a:ext uri="{FF2B5EF4-FFF2-40B4-BE49-F238E27FC236}">
                        <a16:creationId xmlns:a16="http://schemas.microsoft.com/office/drawing/2014/main" id="{A9D307F5-761F-8941-00BB-464759753FF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381" y="2341"/>
                    <a:ext cx="45" cy="182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marL="0" marR="0" lvl="0" indent="0" algn="r" defTabSz="914400" rtl="1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ar-SA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itchFamily="34" charset="0"/>
                      <a:ea typeface="+mn-ea"/>
                      <a:cs typeface="Arial" pitchFamily="34" charset="0"/>
                    </a:endParaRPr>
                  </a:p>
                </p:txBody>
              </p:sp>
              <p:sp>
                <p:nvSpPr>
                  <p:cNvPr id="31" name="Line 276">
                    <a:extLst>
                      <a:ext uri="{FF2B5EF4-FFF2-40B4-BE49-F238E27FC236}">
                        <a16:creationId xmlns:a16="http://schemas.microsoft.com/office/drawing/2014/main" id="{EC17D559-8DD4-1D9D-656B-4E617C7D12F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2336" y="2251"/>
                    <a:ext cx="45" cy="272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marL="0" marR="0" lvl="0" indent="0" algn="r" defTabSz="914400" rtl="1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ar-SA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itchFamily="34" charset="0"/>
                      <a:ea typeface="+mn-ea"/>
                      <a:cs typeface="Arial" pitchFamily="34" charset="0"/>
                    </a:endParaRPr>
                  </a:p>
                </p:txBody>
              </p:sp>
              <p:sp>
                <p:nvSpPr>
                  <p:cNvPr id="32" name="Line 277">
                    <a:extLst>
                      <a:ext uri="{FF2B5EF4-FFF2-40B4-BE49-F238E27FC236}">
                        <a16:creationId xmlns:a16="http://schemas.microsoft.com/office/drawing/2014/main" id="{49614EB4-2DB9-3DFB-0E59-6229E8859F8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995" y="2251"/>
                    <a:ext cx="341" cy="0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marL="0" marR="0" lvl="0" indent="0" algn="r" defTabSz="914400" rtl="1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ar-SA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itchFamily="34" charset="0"/>
                      <a:ea typeface="+mn-ea"/>
                      <a:cs typeface="Arial" pitchFamily="34" charset="0"/>
                    </a:endParaRPr>
                  </a:p>
                </p:txBody>
              </p:sp>
            </p:grpSp>
            <p:sp>
              <p:nvSpPr>
                <p:cNvPr id="29" name="Text Box 278">
                  <a:extLst>
                    <a:ext uri="{FF2B5EF4-FFF2-40B4-BE49-F238E27FC236}">
                      <a16:creationId xmlns:a16="http://schemas.microsoft.com/office/drawing/2014/main" id="{4A3579AD-D252-6853-4DF7-E2A6E796EBD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729" y="3457"/>
                  <a:ext cx="642" cy="2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itchFamily="34" charset="0"/>
                      <a:ea typeface="+mn-ea"/>
                      <a:cs typeface="Arial" pitchFamily="34" charset="0"/>
                    </a:rPr>
                    <a:t>260</a:t>
                  </a:r>
                  <a:endParaRPr kumimoji="0" lang="en-US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endParaRPr>
                </a:p>
              </p:txBody>
            </p:sp>
          </p:grpSp>
          <p:sp>
            <p:nvSpPr>
              <p:cNvPr id="27" name="Text Box 279">
                <a:extLst>
                  <a:ext uri="{FF2B5EF4-FFF2-40B4-BE49-F238E27FC236}">
                    <a16:creationId xmlns:a16="http://schemas.microsoft.com/office/drawing/2014/main" id="{F19357C2-6828-4691-263D-E42A19883F8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47" y="3453"/>
                <a:ext cx="22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1" i="0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</p:grpSp>
        <p:sp>
          <p:nvSpPr>
            <p:cNvPr id="25" name="Text Box 297">
              <a:extLst>
                <a:ext uri="{FF2B5EF4-FFF2-40B4-BE49-F238E27FC236}">
                  <a16:creationId xmlns:a16="http://schemas.microsoft.com/office/drawing/2014/main" id="{570E99D3-369F-BD00-DE82-7AD537685E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39" y="2862"/>
              <a:ext cx="2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±</a:t>
              </a:r>
            </a:p>
          </p:txBody>
        </p:sp>
      </p:grpSp>
      <p:sp>
        <p:nvSpPr>
          <p:cNvPr id="33" name="AutoShape 12">
            <a:extLst>
              <a:ext uri="{FF2B5EF4-FFF2-40B4-BE49-F238E27FC236}">
                <a16:creationId xmlns:a16="http://schemas.microsoft.com/office/drawing/2014/main" id="{EB43B604-F22D-C11B-051A-EB9D9369AB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4713" y="5145121"/>
            <a:ext cx="4192588" cy="568324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ar-SA" altLang="ar-SA" sz="22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l-KsorZulfiMath" panose="02010000000000000000" pitchFamily="2" charset="-78"/>
              </a:rPr>
              <a:t>ﺕ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±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11,2</a:t>
            </a:r>
            <a:endParaRPr kumimoji="0" lang="en-US" altLang="ar-SA" sz="2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F45671E9-A74E-0C04-183C-4A7D4F85B87A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00CC99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3349287" y="899340"/>
            <a:ext cx="5432302" cy="64837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A3ED8659-0174-9893-EF78-15983D5F178F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2144" y="89261"/>
            <a:ext cx="1070966" cy="174108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4A12449F-F5F2-0866-CA3C-D6622DD2A8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98719" y="114839"/>
            <a:ext cx="3007618" cy="528329"/>
          </a:xfrm>
          <a:prstGeom prst="rect">
            <a:avLst/>
          </a:prstGeom>
        </p:spPr>
      </p:pic>
      <p:grpSp>
        <p:nvGrpSpPr>
          <p:cNvPr id="17" name="Group 99">
            <a:extLst>
              <a:ext uri="{FF2B5EF4-FFF2-40B4-BE49-F238E27FC236}">
                <a16:creationId xmlns:a16="http://schemas.microsoft.com/office/drawing/2014/main" id="{F5181821-B573-293A-E8C7-2FC9AAE80BA7}"/>
              </a:ext>
            </a:extLst>
          </p:cNvPr>
          <p:cNvGrpSpPr>
            <a:grpSpLocks/>
          </p:cNvGrpSpPr>
          <p:nvPr/>
        </p:nvGrpSpPr>
        <p:grpSpPr bwMode="auto">
          <a:xfrm>
            <a:off x="7654760" y="4591408"/>
            <a:ext cx="820738" cy="457200"/>
            <a:chOff x="3563" y="1340"/>
            <a:chExt cx="517" cy="288"/>
          </a:xfrm>
        </p:grpSpPr>
        <p:grpSp>
          <p:nvGrpSpPr>
            <p:cNvPr id="18" name="Group 100">
              <a:extLst>
                <a:ext uri="{FF2B5EF4-FFF2-40B4-BE49-F238E27FC236}">
                  <a16:creationId xmlns:a16="http://schemas.microsoft.com/office/drawing/2014/main" id="{12BE4676-2E18-A0B1-C362-CC1110A9264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01" y="1356"/>
              <a:ext cx="362" cy="182"/>
              <a:chOff x="2064" y="2251"/>
              <a:chExt cx="362" cy="272"/>
            </a:xfrm>
          </p:grpSpPr>
          <p:sp>
            <p:nvSpPr>
              <p:cNvPr id="20" name="Line 101">
                <a:extLst>
                  <a:ext uri="{FF2B5EF4-FFF2-40B4-BE49-F238E27FC236}">
                    <a16:creationId xmlns:a16="http://schemas.microsoft.com/office/drawing/2014/main" id="{DC322504-0B28-3797-5C8E-5E16767180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81" y="2341"/>
                <a:ext cx="45" cy="18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ar-SA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  <p:sp>
            <p:nvSpPr>
              <p:cNvPr id="34" name="Line 102">
                <a:extLst>
                  <a:ext uri="{FF2B5EF4-FFF2-40B4-BE49-F238E27FC236}">
                    <a16:creationId xmlns:a16="http://schemas.microsoft.com/office/drawing/2014/main" id="{E8CD631B-6C21-3131-CDBA-DBE78AED7D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336" y="2251"/>
                <a:ext cx="45" cy="27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ar-SA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  <p:sp>
            <p:nvSpPr>
              <p:cNvPr id="36" name="Line 103">
                <a:extLst>
                  <a:ext uri="{FF2B5EF4-FFF2-40B4-BE49-F238E27FC236}">
                    <a16:creationId xmlns:a16="http://schemas.microsoft.com/office/drawing/2014/main" id="{81DB911C-2CB6-4BE9-5FFC-A31120B9A3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64" y="2251"/>
                <a:ext cx="27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ar-SA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</p:grpSp>
        <p:sp>
          <p:nvSpPr>
            <p:cNvPr id="19" name="Text Box 104">
              <a:extLst>
                <a:ext uri="{FF2B5EF4-FFF2-40B4-BE49-F238E27FC236}">
                  <a16:creationId xmlns:a16="http://schemas.microsoft.com/office/drawing/2014/main" id="{1206DEF4-A9A2-DA49-3C25-7E81322FAF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63" y="1340"/>
              <a:ext cx="51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</p:grpSp>
      <p:cxnSp>
        <p:nvCxnSpPr>
          <p:cNvPr id="37" name="رابط مستقيم 36">
            <a:extLst>
              <a:ext uri="{FF2B5EF4-FFF2-40B4-BE49-F238E27FC236}">
                <a16:creationId xmlns:a16="http://schemas.microsoft.com/office/drawing/2014/main" id="{656F969C-A89B-4328-1113-F9C634F36498}"/>
              </a:ext>
            </a:extLst>
          </p:cNvPr>
          <p:cNvCxnSpPr>
            <a:cxnSpLocks/>
          </p:cNvCxnSpPr>
          <p:nvPr/>
        </p:nvCxnSpPr>
        <p:spPr>
          <a:xfrm flipH="1">
            <a:off x="7904378" y="4531744"/>
            <a:ext cx="144000" cy="144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رابط مستقيم 37">
            <a:extLst>
              <a:ext uri="{FF2B5EF4-FFF2-40B4-BE49-F238E27FC236}">
                <a16:creationId xmlns:a16="http://schemas.microsoft.com/office/drawing/2014/main" id="{33EA08C3-EDD4-B2BA-C8E1-A9122DE404BF}"/>
              </a:ext>
            </a:extLst>
          </p:cNvPr>
          <p:cNvCxnSpPr>
            <a:cxnSpLocks/>
          </p:cNvCxnSpPr>
          <p:nvPr/>
        </p:nvCxnSpPr>
        <p:spPr>
          <a:xfrm flipH="1">
            <a:off x="7950625" y="4626643"/>
            <a:ext cx="144000" cy="144000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</a:ln>
          <a:effectLst/>
        </p:spPr>
      </p:cxnSp>
      <p:pic>
        <p:nvPicPr>
          <p:cNvPr id="5" name="صورة 4">
            <a:extLst>
              <a:ext uri="{FF2B5EF4-FFF2-40B4-BE49-F238E27FC236}">
                <a16:creationId xmlns:a16="http://schemas.microsoft.com/office/drawing/2014/main" id="{6490BBD5-7364-1FD0-CB35-EB2AED02899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717" y="2808447"/>
            <a:ext cx="3364615" cy="170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93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10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10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10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10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5" dur="10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3" grpId="0" animBg="1"/>
      <p:bldP spid="26634" grpId="0" animBg="1"/>
      <p:bldP spid="26635" grpId="0" animBg="1"/>
      <p:bldP spid="26636" grpId="0" animBg="1"/>
      <p:bldP spid="26637" grpId="0" animBg="1"/>
      <p:bldP spid="21" grpId="0" animBg="1"/>
      <p:bldP spid="22" grpId="0" animBg="1"/>
      <p:bldP spid="3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3" name="AutoShape 9">
            <a:extLst>
              <a:ext uri="{FF2B5EF4-FFF2-40B4-BE49-F238E27FC236}">
                <a16:creationId xmlns:a16="http://schemas.microsoft.com/office/drawing/2014/main" id="{499C0B69-05A2-306E-BBE7-0AFA4EE788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2420938"/>
            <a:ext cx="2863850" cy="649287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ar-SA" altLang="ar-SA" sz="3600" b="1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197 =  </a:t>
            </a:r>
            <a:r>
              <a:rPr kumimoji="0" lang="ar-SA" altLang="ar-SA" sz="3600" b="1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195 + </a:t>
            </a:r>
            <a:r>
              <a:rPr kumimoji="0" lang="ar-SA" altLang="ar-SA" sz="3600" b="1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28</a:t>
            </a:r>
            <a:endParaRPr kumimoji="0" lang="en-US" altLang="ar-SA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754" name="AutoShape 10">
            <a:extLst>
              <a:ext uri="{FF2B5EF4-FFF2-40B4-BE49-F238E27FC236}">
                <a16:creationId xmlns:a16="http://schemas.microsoft.com/office/drawing/2014/main" id="{9C242C3E-F7CF-03E6-E4DA-C73E2DC208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3282950"/>
            <a:ext cx="2863850" cy="649288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38809  = 38025 + 784</a:t>
            </a:r>
            <a:endParaRPr kumimoji="0" lang="en-US" altLang="ar-SA" sz="2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755" name="AutoShape 11">
            <a:extLst>
              <a:ext uri="{FF2B5EF4-FFF2-40B4-BE49-F238E27FC236}">
                <a16:creationId xmlns:a16="http://schemas.microsoft.com/office/drawing/2014/main" id="{3AC4347B-170B-5200-3AA5-05DF67CF9E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4148138"/>
            <a:ext cx="2863850" cy="649287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38809  =  38809</a:t>
            </a:r>
            <a:endParaRPr kumimoji="0" lang="en-US" altLang="ar-SA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756" name="AutoShape 12">
            <a:extLst>
              <a:ext uri="{FF2B5EF4-FFF2-40B4-BE49-F238E27FC236}">
                <a16:creationId xmlns:a16="http://schemas.microsoft.com/office/drawing/2014/main" id="{5C8174A2-80A6-D9A1-DD21-B6525661CC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5875338"/>
            <a:ext cx="2863850" cy="649287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المثلث قائم الزاوية</a:t>
            </a:r>
            <a:endParaRPr kumimoji="0" lang="en-US" altLang="ar-SA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757" name="Text Box 13">
            <a:extLst>
              <a:ext uri="{FF2B5EF4-FFF2-40B4-BE49-F238E27FC236}">
                <a16:creationId xmlns:a16="http://schemas.microsoft.com/office/drawing/2014/main" id="{E94E42EC-E272-4E56-470E-0B2E6AAEF3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37488" y="2247397"/>
            <a:ext cx="2889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3600" b="1" i="0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؟</a:t>
            </a:r>
            <a:endParaRPr kumimoji="0" lang="en-US" altLang="ar-SA" sz="3600" b="1" i="0" u="none" strike="noStrike" kern="1200" cap="none" spc="0" normalizeH="0" baseline="0" noProof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758" name="Text Box 14">
            <a:extLst>
              <a:ext uri="{FF2B5EF4-FFF2-40B4-BE49-F238E27FC236}">
                <a16:creationId xmlns:a16="http://schemas.microsoft.com/office/drawing/2014/main" id="{977BEC10-9395-82E1-B477-3DC244883B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69225" y="3089275"/>
            <a:ext cx="2889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3600" b="1" i="0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؟</a:t>
            </a:r>
            <a:endParaRPr kumimoji="0" lang="en-US" altLang="ar-SA" sz="3600" b="1" i="0" u="none" strike="noStrike" kern="1200" cap="none" spc="0" normalizeH="0" baseline="0" noProof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761" name="AutoShape 17">
            <a:extLst>
              <a:ext uri="{FF2B5EF4-FFF2-40B4-BE49-F238E27FC236}">
                <a16:creationId xmlns:a16="http://schemas.microsoft.com/office/drawing/2014/main" id="{780E215C-D832-4EA1-ADE8-DAF07F59ED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4941888"/>
            <a:ext cx="936625" cy="863600"/>
          </a:xfrm>
          <a:prstGeom prst="downArrowCallout">
            <a:avLst>
              <a:gd name="adj1" fmla="val 27114"/>
              <a:gd name="adj2" fmla="val 27114"/>
              <a:gd name="adj3" fmla="val 16667"/>
              <a:gd name="adj4" fmla="val 66667"/>
            </a:avLst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نعم</a:t>
            </a:r>
            <a:endParaRPr kumimoji="0" lang="en-US" altLang="ar-SA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762" name="AutoShape 18">
            <a:extLst>
              <a:ext uri="{FF2B5EF4-FFF2-40B4-BE49-F238E27FC236}">
                <a16:creationId xmlns:a16="http://schemas.microsoft.com/office/drawing/2014/main" id="{E3E0C61F-AD70-6B53-4B0A-BC0D6A6968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6325" y="1628775"/>
            <a:ext cx="2863850" cy="649288"/>
          </a:xfrm>
          <a:prstGeom prst="roundRect">
            <a:avLst>
              <a:gd name="adj" fmla="val 16667"/>
            </a:avLst>
          </a:prstGeom>
          <a:solidFill>
            <a:srgbClr val="FF7C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ar-SA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763" name="AutoShape 19">
            <a:extLst>
              <a:ext uri="{FF2B5EF4-FFF2-40B4-BE49-F238E27FC236}">
                <a16:creationId xmlns:a16="http://schemas.microsoft.com/office/drawing/2014/main" id="{7B8C9A0C-278F-CFEC-275D-6A5D98FE44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8013" y="2420938"/>
            <a:ext cx="2863850" cy="649287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ar-SA" altLang="ar-SA" sz="3600" b="1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125 =  </a:t>
            </a:r>
            <a:r>
              <a:rPr kumimoji="0" lang="ar-SA" altLang="ar-SA" sz="3600" b="1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122 + </a:t>
            </a:r>
            <a:r>
              <a:rPr kumimoji="0" lang="ar-SA" altLang="ar-SA" sz="3600" b="1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30</a:t>
            </a:r>
            <a:endParaRPr kumimoji="0" lang="en-US" altLang="ar-SA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764" name="AutoShape 20">
            <a:extLst>
              <a:ext uri="{FF2B5EF4-FFF2-40B4-BE49-F238E27FC236}">
                <a16:creationId xmlns:a16="http://schemas.microsoft.com/office/drawing/2014/main" id="{87305B0D-965E-234B-45E5-C1B949FF91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8013" y="3282950"/>
            <a:ext cx="2863850" cy="649288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15625= 14884+ 900</a:t>
            </a:r>
            <a:endParaRPr kumimoji="0" lang="en-US" altLang="ar-SA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765" name="AutoShape 21">
            <a:extLst>
              <a:ext uri="{FF2B5EF4-FFF2-40B4-BE49-F238E27FC236}">
                <a16:creationId xmlns:a16="http://schemas.microsoft.com/office/drawing/2014/main" id="{8EF2AA9F-FDB8-BBC7-E297-2538DFDEB9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8013" y="4148138"/>
            <a:ext cx="2863850" cy="649287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15784  </a:t>
            </a:r>
            <a:r>
              <a:rPr kumimoji="0" lang="en-US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≠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15625</a:t>
            </a:r>
            <a:endParaRPr kumimoji="0" lang="en-US" altLang="ar-SA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766" name="AutoShape 22">
            <a:extLst>
              <a:ext uri="{FF2B5EF4-FFF2-40B4-BE49-F238E27FC236}">
                <a16:creationId xmlns:a16="http://schemas.microsoft.com/office/drawing/2014/main" id="{424DB4F4-8125-C3ED-A590-6752201DFF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8013" y="5875338"/>
            <a:ext cx="2863850" cy="649287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المثلث </a:t>
            </a:r>
            <a:r>
              <a:rPr lang="ar-SA" altLang="ar-SA"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ليس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قائم الزاوية</a:t>
            </a:r>
            <a:endParaRPr kumimoji="0" lang="en-US" altLang="ar-SA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767" name="Text Box 23">
            <a:extLst>
              <a:ext uri="{FF2B5EF4-FFF2-40B4-BE49-F238E27FC236}">
                <a16:creationId xmlns:a16="http://schemas.microsoft.com/office/drawing/2014/main" id="{C6C50E60-2B2E-A634-D721-846B8C3CF0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4455" y="2247397"/>
            <a:ext cx="2889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3600" b="1" i="0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؟</a:t>
            </a:r>
            <a:endParaRPr kumimoji="0" lang="en-US" altLang="ar-SA" sz="3600" b="1" i="0" u="none" strike="noStrike" kern="1200" cap="none" spc="0" normalizeH="0" baseline="0" noProof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768" name="Text Box 24">
            <a:extLst>
              <a:ext uri="{FF2B5EF4-FFF2-40B4-BE49-F238E27FC236}">
                <a16:creationId xmlns:a16="http://schemas.microsoft.com/office/drawing/2014/main" id="{0BBC551D-7C9D-E366-1C64-0D85C1A581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500" y="3089275"/>
            <a:ext cx="2889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3600" b="1" i="0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؟</a:t>
            </a:r>
            <a:endParaRPr kumimoji="0" lang="en-US" altLang="ar-SA" sz="3600" b="1" i="0" u="none" strike="noStrike" kern="1200" cap="none" spc="0" normalizeH="0" baseline="0" noProof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769" name="AutoShape 25">
            <a:extLst>
              <a:ext uri="{FF2B5EF4-FFF2-40B4-BE49-F238E27FC236}">
                <a16:creationId xmlns:a16="http://schemas.microsoft.com/office/drawing/2014/main" id="{C3B01E7C-39A5-0401-15C9-5064035C14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0200" y="4941888"/>
            <a:ext cx="936625" cy="863600"/>
          </a:xfrm>
          <a:prstGeom prst="downArrowCallout">
            <a:avLst>
              <a:gd name="adj1" fmla="val 27114"/>
              <a:gd name="adj2" fmla="val 27114"/>
              <a:gd name="adj3" fmla="val 16667"/>
              <a:gd name="adj4" fmla="val 66667"/>
            </a:avLst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لا</a:t>
            </a:r>
            <a:endParaRPr kumimoji="0" lang="en-US" altLang="ar-SA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770" name="AutoShape 26">
            <a:extLst>
              <a:ext uri="{FF2B5EF4-FFF2-40B4-BE49-F238E27FC236}">
                <a16:creationId xmlns:a16="http://schemas.microsoft.com/office/drawing/2014/main" id="{67327F6E-2B35-36BB-46A8-12F09B1930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2138" y="1628775"/>
            <a:ext cx="2863850" cy="649288"/>
          </a:xfrm>
          <a:prstGeom prst="roundRect">
            <a:avLst>
              <a:gd name="adj" fmla="val 16667"/>
            </a:avLst>
          </a:prstGeom>
          <a:solidFill>
            <a:srgbClr val="FF7C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ar-SA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771" name="AutoShape 27">
            <a:extLst>
              <a:ext uri="{FF2B5EF4-FFF2-40B4-BE49-F238E27FC236}">
                <a16:creationId xmlns:a16="http://schemas.microsoft.com/office/drawing/2014/main" id="{FE229AC4-CA4D-3A07-B2BB-8C8544B7D3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825" y="2422525"/>
            <a:ext cx="2863850" cy="649288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ar-SA" altLang="ar-SA" sz="3600" b="1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145 =  </a:t>
            </a:r>
            <a:r>
              <a:rPr kumimoji="0" lang="ar-SA" altLang="ar-SA" sz="3600" b="1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143 + </a:t>
            </a:r>
            <a:r>
              <a:rPr kumimoji="0" lang="ar-SA" altLang="ar-SA" sz="3600" b="1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24</a:t>
            </a:r>
            <a:endParaRPr kumimoji="0" lang="en-US" altLang="ar-SA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772" name="AutoShape 28">
            <a:extLst>
              <a:ext uri="{FF2B5EF4-FFF2-40B4-BE49-F238E27FC236}">
                <a16:creationId xmlns:a16="http://schemas.microsoft.com/office/drawing/2014/main" id="{2CECC62C-7B88-CDD8-61BC-BB10F8467D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825" y="3284538"/>
            <a:ext cx="2863850" cy="649287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21025= 20449 + 576</a:t>
            </a:r>
            <a:endParaRPr kumimoji="0" lang="en-US" altLang="ar-SA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773" name="AutoShape 29">
            <a:extLst>
              <a:ext uri="{FF2B5EF4-FFF2-40B4-BE49-F238E27FC236}">
                <a16:creationId xmlns:a16="http://schemas.microsoft.com/office/drawing/2014/main" id="{DFF2618D-82FC-47D8-0D21-A084F2ABB8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825" y="4149725"/>
            <a:ext cx="2863850" cy="649288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21025  =  21025</a:t>
            </a:r>
            <a:endParaRPr kumimoji="0" lang="en-US" altLang="ar-SA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774" name="AutoShape 30">
            <a:extLst>
              <a:ext uri="{FF2B5EF4-FFF2-40B4-BE49-F238E27FC236}">
                <a16:creationId xmlns:a16="http://schemas.microsoft.com/office/drawing/2014/main" id="{94C1423C-6925-4112-3E8C-3B1B63BDE3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825" y="5876925"/>
            <a:ext cx="2863850" cy="649288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المثلث قائم الزاوية</a:t>
            </a:r>
            <a:endParaRPr kumimoji="0" lang="en-US" altLang="ar-SA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775" name="Text Box 31">
            <a:extLst>
              <a:ext uri="{FF2B5EF4-FFF2-40B4-BE49-F238E27FC236}">
                <a16:creationId xmlns:a16="http://schemas.microsoft.com/office/drawing/2014/main" id="{F75AF3E9-3CCA-D166-FF0D-9CBE4447D8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6575" y="2239963"/>
            <a:ext cx="2889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3600" b="1" i="0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؟</a:t>
            </a:r>
            <a:endParaRPr kumimoji="0" lang="en-US" altLang="ar-SA" sz="3600" b="1" i="0" u="none" strike="noStrike" kern="1200" cap="none" spc="0" normalizeH="0" baseline="0" noProof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776" name="Text Box 32">
            <a:extLst>
              <a:ext uri="{FF2B5EF4-FFF2-40B4-BE49-F238E27FC236}">
                <a16:creationId xmlns:a16="http://schemas.microsoft.com/office/drawing/2014/main" id="{573518A1-0ABE-D465-C67C-7A086B0A7D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8175" y="3090863"/>
            <a:ext cx="2889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3600" b="1" i="0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؟</a:t>
            </a:r>
            <a:endParaRPr kumimoji="0" lang="en-US" altLang="ar-SA" sz="3600" b="1" i="0" u="none" strike="noStrike" kern="1200" cap="none" spc="0" normalizeH="0" baseline="0" noProof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777" name="AutoShape 33">
            <a:extLst>
              <a:ext uri="{FF2B5EF4-FFF2-40B4-BE49-F238E27FC236}">
                <a16:creationId xmlns:a16="http://schemas.microsoft.com/office/drawing/2014/main" id="{29A27AAA-45E9-E5A1-92CE-AFC9648994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013" y="4943475"/>
            <a:ext cx="936625" cy="863600"/>
          </a:xfrm>
          <a:prstGeom prst="downArrowCallout">
            <a:avLst>
              <a:gd name="adj1" fmla="val 27114"/>
              <a:gd name="adj2" fmla="val 27114"/>
              <a:gd name="adj3" fmla="val 16667"/>
              <a:gd name="adj4" fmla="val 66667"/>
            </a:avLst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نعم</a:t>
            </a:r>
            <a:endParaRPr kumimoji="0" lang="en-US" altLang="ar-SA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778" name="AutoShape 34">
            <a:extLst>
              <a:ext uri="{FF2B5EF4-FFF2-40B4-BE49-F238E27FC236}">
                <a16:creationId xmlns:a16="http://schemas.microsoft.com/office/drawing/2014/main" id="{C5A02594-AA2C-1F98-A6A1-F6567CCC5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1630363"/>
            <a:ext cx="2863850" cy="649287"/>
          </a:xfrm>
          <a:prstGeom prst="roundRect">
            <a:avLst>
              <a:gd name="adj" fmla="val 16667"/>
            </a:avLst>
          </a:prstGeom>
          <a:solidFill>
            <a:srgbClr val="FF7C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ar-SA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73332BF-6A4E-4221-55BF-BF7EAFE42C9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CC00CC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1572488" y="765177"/>
            <a:ext cx="7211874" cy="5813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D12A7D04-14CC-AAB2-0653-F68B60FC8E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5988" y="128898"/>
            <a:ext cx="3007618" cy="528329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42345A56-CCBE-CF86-5C49-E553F1B69557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2144" y="89261"/>
            <a:ext cx="1070966" cy="174108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CDA01ECE-54ED-6090-7517-6A55286E9C4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65289" y="1735140"/>
            <a:ext cx="2499141" cy="447077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0E57F1DE-2EC8-7A09-2B55-7E72EC59CE3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5615" y="1736591"/>
            <a:ext cx="2508520" cy="45878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99B60CF3-B185-49C5-1771-A1D1A5C63A5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55685" y="1763115"/>
            <a:ext cx="2616755" cy="45019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31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1000"/>
                                        <p:tgtEl>
                                          <p:spTgt spid="31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1000"/>
                                        <p:tgtEl>
                                          <p:spTgt spid="31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10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10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4" dur="1000"/>
                                        <p:tgtEl>
                                          <p:spTgt spid="31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1000"/>
                                        <p:tgtEl>
                                          <p:spTgt spid="31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2" dur="10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7" dur="1000"/>
                                        <p:tgtEl>
                                          <p:spTgt spid="31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8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9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1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3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5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0" dur="1000"/>
                                        <p:tgtEl>
                                          <p:spTgt spid="31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3" dur="1000"/>
                                        <p:tgtEl>
                                          <p:spTgt spid="31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8" dur="1000"/>
                                        <p:tgtEl>
                                          <p:spTgt spid="31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1" dur="1000"/>
                                        <p:tgtEl>
                                          <p:spTgt spid="31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6" dur="1000"/>
                                        <p:tgtEl>
                                          <p:spTgt spid="31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17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17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17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7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17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8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17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17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0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17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17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2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17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17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4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17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9" dur="1000"/>
                                        <p:tgtEl>
                                          <p:spTgt spid="31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4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17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17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17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0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17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1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17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2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17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3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17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4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17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5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17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6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17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7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17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2" dur="1000"/>
                                        <p:tgtEl>
                                          <p:spTgt spid="31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7" dur="1000"/>
                                        <p:tgtEl>
                                          <p:spTgt spid="31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0" dur="1000"/>
                                        <p:tgtEl>
                                          <p:spTgt spid="31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3" grpId="0" animBg="1"/>
      <p:bldP spid="31754" grpId="0" animBg="1"/>
      <p:bldP spid="31755" grpId="0" animBg="1"/>
      <p:bldP spid="31756" grpId="0" animBg="1"/>
      <p:bldP spid="31757" grpId="0"/>
      <p:bldP spid="31758" grpId="0"/>
      <p:bldP spid="31761" grpId="0" animBg="1"/>
      <p:bldP spid="31762" grpId="0" animBg="1"/>
      <p:bldP spid="31763" grpId="0" animBg="1"/>
      <p:bldP spid="31764" grpId="0" animBg="1"/>
      <p:bldP spid="31765" grpId="0" animBg="1"/>
      <p:bldP spid="31766" grpId="0" animBg="1"/>
      <p:bldP spid="31767" grpId="0"/>
      <p:bldP spid="31768" grpId="0"/>
      <p:bldP spid="31769" grpId="0" animBg="1"/>
      <p:bldP spid="31770" grpId="0" animBg="1"/>
      <p:bldP spid="31771" grpId="0" animBg="1"/>
      <p:bldP spid="31772" grpId="0" animBg="1"/>
      <p:bldP spid="31773" grpId="0" animBg="1"/>
      <p:bldP spid="31774" grpId="0" animBg="1"/>
      <p:bldP spid="31775" grpId="0"/>
      <p:bldP spid="31776" grpId="0"/>
      <p:bldP spid="31777" grpId="0" animBg="1"/>
      <p:bldP spid="3177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6" name="AutoShape 6">
            <a:extLst>
              <a:ext uri="{FF2B5EF4-FFF2-40B4-BE49-F238E27FC236}">
                <a16:creationId xmlns:a16="http://schemas.microsoft.com/office/drawing/2014/main" id="{281BD211-B6BB-67C7-D947-A93FE92B05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1844675"/>
            <a:ext cx="2808288" cy="467995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76200" cmpd="tri">
            <a:solidFill>
              <a:srgbClr val="FF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5847" name="AutoShape 7">
            <a:extLst>
              <a:ext uri="{FF2B5EF4-FFF2-40B4-BE49-F238E27FC236}">
                <a16:creationId xmlns:a16="http://schemas.microsoft.com/office/drawing/2014/main" id="{84A4FCA1-3DCF-7064-A8CE-23C5B848A5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038" y="1844675"/>
            <a:ext cx="5616575" cy="467995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76200" cmpd="tri">
            <a:solidFill>
              <a:srgbClr val="FF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5848" name="AutoShape 8">
            <a:extLst>
              <a:ext uri="{FF2B5EF4-FFF2-40B4-BE49-F238E27FC236}">
                <a16:creationId xmlns:a16="http://schemas.microsoft.com/office/drawing/2014/main" id="{10AEF6AC-3E62-C7C4-20DF-41C5AF457C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7175" y="2060575"/>
            <a:ext cx="4392613" cy="720725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ب</a:t>
            </a:r>
            <a:r>
              <a:rPr kumimoji="0" lang="ar-SA" altLang="ar-SA" sz="3600" b="1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= </a:t>
            </a:r>
            <a:r>
              <a:rPr kumimoji="0" lang="ar-SA" altLang="ar-SA" sz="3600" b="1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35 ــ </a:t>
            </a:r>
            <a:r>
              <a:rPr kumimoji="0" lang="ar-SA" altLang="ar-SA" sz="3600" b="1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15</a:t>
            </a:r>
            <a:endParaRPr kumimoji="0" lang="en-US" altLang="ar-SA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5849" name="AutoShape 9">
            <a:extLst>
              <a:ext uri="{FF2B5EF4-FFF2-40B4-BE49-F238E27FC236}">
                <a16:creationId xmlns:a16="http://schemas.microsoft.com/office/drawing/2014/main" id="{E1DCAAAB-EBCE-9DAD-A87B-C0BFC1F3B5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7175" y="2924175"/>
            <a:ext cx="4392613" cy="720725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ب</a:t>
            </a:r>
            <a:r>
              <a:rPr kumimoji="0" lang="ar-SA" altLang="ar-SA" sz="3600" b="1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= 1225 ــ 225</a:t>
            </a:r>
            <a:endParaRPr kumimoji="0" lang="en-US" altLang="ar-SA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5850" name="AutoShape 10">
            <a:extLst>
              <a:ext uri="{FF2B5EF4-FFF2-40B4-BE49-F238E27FC236}">
                <a16:creationId xmlns:a16="http://schemas.microsoft.com/office/drawing/2014/main" id="{D461D541-CB71-0C24-04DA-EFD3B6647C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7175" y="3787775"/>
            <a:ext cx="4392613" cy="720725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ب</a:t>
            </a:r>
            <a:r>
              <a:rPr kumimoji="0" lang="ar-SA" altLang="ar-SA" sz="3600" b="1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= 1450</a:t>
            </a:r>
            <a:endParaRPr kumimoji="0" lang="en-US" altLang="ar-SA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5851" name="AutoShape 11">
            <a:extLst>
              <a:ext uri="{FF2B5EF4-FFF2-40B4-BE49-F238E27FC236}">
                <a16:creationId xmlns:a16="http://schemas.microsoft.com/office/drawing/2014/main" id="{4148A713-9F49-1AAE-E04A-3508299F07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4000" y="4652963"/>
            <a:ext cx="4411663" cy="720725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ب = </a:t>
            </a:r>
            <a:r>
              <a:rPr kumimoji="0" lang="en-US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±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31.6     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الجذر التربيعي للطرفين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en-US" altLang="ar-SA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5852" name="AutoShape 12">
            <a:extLst>
              <a:ext uri="{FF2B5EF4-FFF2-40B4-BE49-F238E27FC236}">
                <a16:creationId xmlns:a16="http://schemas.microsoft.com/office/drawing/2014/main" id="{42AA896C-8055-2A08-D9C7-C69782383C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4000" y="5516563"/>
            <a:ext cx="4411663" cy="720725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ب = 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31.6 سم  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نستغني عن الأس السالب</a:t>
            </a:r>
            <a:endParaRPr kumimoji="0" lang="en-US" altLang="ar-SA" sz="2400" b="1" i="0" u="none" strike="noStrike" kern="1200" cap="none" spc="0" normalizeH="0" baseline="0" noProof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35856" name="AutoShape 16">
            <a:extLst>
              <a:ext uri="{FF2B5EF4-FFF2-40B4-BE49-F238E27FC236}">
                <a16:creationId xmlns:a16="http://schemas.microsoft.com/office/drawing/2014/main" id="{664A4FA1-5790-35C6-D296-B152E2B021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763" y="5229225"/>
            <a:ext cx="2592387" cy="1081088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المغلف كبير لأن طوله </a:t>
            </a: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31.6 سم</a:t>
            </a:r>
            <a:endParaRPr kumimoji="0" lang="en-US" altLang="ar-SA" sz="2400" b="1" i="0" u="none" strike="noStrike" kern="1200" cap="none" spc="0" normalizeH="0" baseline="0" noProof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03F9040-29EE-C8FA-E39F-C3848F1A9817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lumMod val="7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631668" y="701422"/>
            <a:ext cx="4734101" cy="85591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3E2C57F3-805D-BE95-1B1A-C6C87756D9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8719" y="114839"/>
            <a:ext cx="3007618" cy="528329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4F3A484C-61C8-E02A-905F-EB890A6AF37B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2144" y="89261"/>
            <a:ext cx="1070966" cy="174108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DFC3D025-0766-3641-DA6B-265BE9868CE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6456" y="2808180"/>
            <a:ext cx="2314876" cy="19591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0" dur="1000"/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100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100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1000"/>
                                        <p:tgtEl>
                                          <p:spTgt spid="35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1000"/>
                                        <p:tgtEl>
                                          <p:spTgt spid="35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5" dur="1000"/>
                                        <p:tgtEl>
                                          <p:spTgt spid="35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0" dur="1000"/>
                                        <p:tgtEl>
                                          <p:spTgt spid="35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8" grpId="0" animBg="1"/>
      <p:bldP spid="35849" grpId="0" animBg="1"/>
      <p:bldP spid="35850" grpId="0" animBg="1"/>
      <p:bldP spid="35851" grpId="0" animBg="1"/>
      <p:bldP spid="35852" grpId="0" animBg="1"/>
      <p:bldP spid="3585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46"/>
          <p:cNvGrpSpPr/>
          <p:nvPr/>
        </p:nvGrpSpPr>
        <p:grpSpPr>
          <a:xfrm>
            <a:off x="4714876" y="1785926"/>
            <a:ext cx="3786214" cy="4643470"/>
            <a:chOff x="4714876" y="1928802"/>
            <a:chExt cx="3786214" cy="4714908"/>
          </a:xfrm>
        </p:grpSpPr>
        <p:sp>
          <p:nvSpPr>
            <p:cNvPr id="48" name="مستطيل 47"/>
            <p:cNvSpPr/>
            <p:nvPr/>
          </p:nvSpPr>
          <p:spPr>
            <a:xfrm>
              <a:off x="4714876" y="2571744"/>
              <a:ext cx="3786214" cy="4071966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chemeClr val="tx1"/>
              </a:solidFill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9" name="شبه منحرف 48"/>
            <p:cNvSpPr/>
            <p:nvPr/>
          </p:nvSpPr>
          <p:spPr>
            <a:xfrm>
              <a:off x="4714876" y="1928802"/>
              <a:ext cx="3786214" cy="571504"/>
            </a:xfrm>
            <a:prstGeom prst="trapezoid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tx1"/>
              </a:solidFill>
            </a:ln>
            <a:effectLst>
              <a:glow rad="63500">
                <a:schemeClr val="accent6">
                  <a:satMod val="175000"/>
                  <a:alpha val="40000"/>
                </a:schemeClr>
              </a:glow>
            </a:effectLst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4" name="مجموعة 28"/>
          <p:cNvGrpSpPr/>
          <p:nvPr/>
        </p:nvGrpSpPr>
        <p:grpSpPr>
          <a:xfrm>
            <a:off x="571472" y="1785926"/>
            <a:ext cx="3786214" cy="4643470"/>
            <a:chOff x="4714876" y="1928802"/>
            <a:chExt cx="3786214" cy="4714908"/>
          </a:xfrm>
        </p:grpSpPr>
        <p:sp>
          <p:nvSpPr>
            <p:cNvPr id="51" name="مستطيل 50"/>
            <p:cNvSpPr/>
            <p:nvPr/>
          </p:nvSpPr>
          <p:spPr>
            <a:xfrm>
              <a:off x="4714876" y="2571744"/>
              <a:ext cx="3786214" cy="4071966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chemeClr val="tx1"/>
              </a:solidFill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2" name="شبه منحرف 51"/>
            <p:cNvSpPr/>
            <p:nvPr/>
          </p:nvSpPr>
          <p:spPr>
            <a:xfrm>
              <a:off x="4714876" y="1928802"/>
              <a:ext cx="3786214" cy="571504"/>
            </a:xfrm>
            <a:prstGeom prst="trapezoid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tx1"/>
              </a:solidFill>
            </a:ln>
            <a:effectLst>
              <a:glow rad="63500">
                <a:schemeClr val="accent6">
                  <a:satMod val="175000"/>
                  <a:alpha val="40000"/>
                </a:schemeClr>
              </a:glow>
            </a:effectLst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54" name="مربع نص 53"/>
          <p:cNvSpPr txBox="1"/>
          <p:nvPr/>
        </p:nvSpPr>
        <p:spPr>
          <a:xfrm>
            <a:off x="5107785" y="2911057"/>
            <a:ext cx="300039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/>
            <a:r>
              <a:rPr kumimoji="0" lang="ar-SA" sz="2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جـ </a:t>
            </a:r>
            <a:r>
              <a:rPr lang="ar-SA" sz="2400" b="1" spc="-100" baseline="30000">
                <a:solidFill>
                  <a:prstClr val="black"/>
                </a:solidFill>
              </a:rPr>
              <a:t>2</a:t>
            </a:r>
            <a:r>
              <a:rPr kumimoji="0" lang="ar-SA" sz="2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=   أ </a:t>
            </a:r>
            <a:r>
              <a:rPr lang="ar-SA" sz="2400" b="1" spc="-100" baseline="30000">
                <a:solidFill>
                  <a:prstClr val="black"/>
                </a:solidFill>
              </a:rPr>
              <a:t>2</a:t>
            </a:r>
            <a:r>
              <a:rPr kumimoji="0" lang="ar-SA" sz="2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+   ب</a:t>
            </a:r>
            <a:r>
              <a:rPr lang="ar-SA" sz="2400" b="1" spc="-100" baseline="30000">
                <a:solidFill>
                  <a:prstClr val="black"/>
                </a:solidFill>
              </a:rPr>
              <a:t>2</a:t>
            </a:r>
            <a:endParaRPr kumimoji="0" lang="ar-SA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56" name="مربع نص 55"/>
          <p:cNvSpPr txBox="1"/>
          <p:nvPr/>
        </p:nvSpPr>
        <p:spPr>
          <a:xfrm>
            <a:off x="5063908" y="3868800"/>
            <a:ext cx="3143272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/>
            <a:r>
              <a:rPr lang="ar-SA" sz="2200" b="1">
                <a:solidFill>
                  <a:prstClr val="black"/>
                </a:solidFill>
              </a:rPr>
              <a:t>جـ </a:t>
            </a:r>
            <a:r>
              <a:rPr lang="ar-SA" sz="2400" b="1" spc="-100" baseline="30000">
                <a:solidFill>
                  <a:prstClr val="black"/>
                </a:solidFill>
              </a:rPr>
              <a:t>2</a:t>
            </a:r>
            <a:r>
              <a:rPr kumimoji="0" lang="ar-SA" sz="2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 =   2304  +  3025</a:t>
            </a:r>
            <a:endParaRPr kumimoji="0" lang="ar-SA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57" name="مربع نص 56"/>
          <p:cNvSpPr txBox="1"/>
          <p:nvPr/>
        </p:nvSpPr>
        <p:spPr>
          <a:xfrm>
            <a:off x="6100688" y="5576060"/>
            <a:ext cx="193034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جـ  =    73م</a:t>
            </a:r>
            <a:endParaRPr kumimoji="0" lang="ar-SA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64BFAAFF-8638-4AAB-6C1F-B23950619E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98719" y="114839"/>
            <a:ext cx="3007618" cy="528329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9CBF82A4-CF47-E90B-20E1-C71086F19187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2144" y="89261"/>
            <a:ext cx="1070966" cy="174108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02DFCB55-3ACD-6346-A3BD-26A96C61A4BA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6">
                <a:lumMod val="40000"/>
                <a:lumOff val="60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838447" y="687342"/>
            <a:ext cx="5072068" cy="91861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7E2AAE5E-C354-6D08-6DD1-B54BDF028F1E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329249" y="1811430"/>
            <a:ext cx="2771781" cy="496438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B2303E6B-231A-2C69-C943-B3362719A710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34221" y="1819901"/>
            <a:ext cx="2962315" cy="501982"/>
          </a:xfrm>
          <a:prstGeom prst="rect">
            <a:avLst/>
          </a:prstGeom>
        </p:spPr>
      </p:pic>
      <p:sp>
        <p:nvSpPr>
          <p:cNvPr id="17" name="مربع نص 16">
            <a:extLst>
              <a:ext uri="{FF2B5EF4-FFF2-40B4-BE49-F238E27FC236}">
                <a16:creationId xmlns:a16="http://schemas.microsoft.com/office/drawing/2014/main" id="{A8825DD3-F1A2-FA2B-5938-7BF7879E2A07}"/>
              </a:ext>
            </a:extLst>
          </p:cNvPr>
          <p:cNvSpPr txBox="1"/>
          <p:nvPr/>
        </p:nvSpPr>
        <p:spPr>
          <a:xfrm>
            <a:off x="5107785" y="3399211"/>
            <a:ext cx="3000396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/>
            <a:r>
              <a:rPr kumimoji="0" lang="ar-SA" sz="2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جـ </a:t>
            </a:r>
            <a:r>
              <a:rPr lang="ar-SA" sz="2400" b="1" spc="-100" baseline="30000">
                <a:solidFill>
                  <a:prstClr val="black"/>
                </a:solidFill>
              </a:rPr>
              <a:t>2</a:t>
            </a:r>
            <a:r>
              <a:rPr kumimoji="0" lang="ar-SA" sz="2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=   </a:t>
            </a:r>
            <a:r>
              <a:rPr kumimoji="0" lang="ar-SA" sz="3200" b="1" i="0" u="none" strike="noStrike" kern="1200" cap="none" spc="-100" normalizeH="0" baseline="30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2</a:t>
            </a:r>
            <a:r>
              <a:rPr kumimoji="0" lang="ar-SA" sz="2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48  +   </a:t>
            </a:r>
            <a:r>
              <a:rPr kumimoji="0" lang="ar-SA" sz="3200" b="1" i="0" u="none" strike="noStrike" kern="1200" cap="none" spc="-100" normalizeH="0" baseline="30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2</a:t>
            </a:r>
            <a:r>
              <a:rPr kumimoji="0" lang="ar-SA" sz="2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55</a:t>
            </a:r>
            <a:endParaRPr kumimoji="0" lang="ar-SA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B6C4E7CD-2A0D-CDCD-6C0B-8CB78F04CD27}"/>
              </a:ext>
            </a:extLst>
          </p:cNvPr>
          <p:cNvSpPr txBox="1"/>
          <p:nvPr/>
        </p:nvSpPr>
        <p:spPr>
          <a:xfrm>
            <a:off x="5788658" y="4373168"/>
            <a:ext cx="2359495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/>
            <a:r>
              <a:rPr lang="ar-SA" sz="2200" b="1">
                <a:solidFill>
                  <a:prstClr val="black"/>
                </a:solidFill>
              </a:rPr>
              <a:t>جـ </a:t>
            </a:r>
            <a:r>
              <a:rPr lang="ar-SA" sz="2400" b="1" spc="-100" baseline="30000">
                <a:solidFill>
                  <a:prstClr val="black"/>
                </a:solidFill>
              </a:rPr>
              <a:t>2</a:t>
            </a:r>
            <a:r>
              <a:rPr kumimoji="0" lang="ar-SA" sz="2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 =   5329</a:t>
            </a:r>
            <a:endParaRPr kumimoji="0" lang="ar-SA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23" name="Group 304">
            <a:extLst>
              <a:ext uri="{FF2B5EF4-FFF2-40B4-BE49-F238E27FC236}">
                <a16:creationId xmlns:a16="http://schemas.microsoft.com/office/drawing/2014/main" id="{C81EE8BC-3D7E-AAEF-13EB-7E7EA756A321}"/>
              </a:ext>
            </a:extLst>
          </p:cNvPr>
          <p:cNvGrpSpPr>
            <a:grpSpLocks/>
          </p:cNvGrpSpPr>
          <p:nvPr/>
        </p:nvGrpSpPr>
        <p:grpSpPr bwMode="auto">
          <a:xfrm>
            <a:off x="6100688" y="5006316"/>
            <a:ext cx="1519239" cy="471488"/>
            <a:chOff x="4508" y="2862"/>
            <a:chExt cx="957" cy="297"/>
          </a:xfrm>
        </p:grpSpPr>
        <p:grpSp>
          <p:nvGrpSpPr>
            <p:cNvPr id="24" name="Group 272">
              <a:extLst>
                <a:ext uri="{FF2B5EF4-FFF2-40B4-BE49-F238E27FC236}">
                  <a16:creationId xmlns:a16="http://schemas.microsoft.com/office/drawing/2014/main" id="{A4143BCC-7747-B0EF-5F24-2BCE028B2D5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08" y="2864"/>
              <a:ext cx="833" cy="295"/>
              <a:chOff x="1647" y="3453"/>
              <a:chExt cx="724" cy="295"/>
            </a:xfrm>
          </p:grpSpPr>
          <p:grpSp>
            <p:nvGrpSpPr>
              <p:cNvPr id="26" name="Group 273">
                <a:extLst>
                  <a:ext uri="{FF2B5EF4-FFF2-40B4-BE49-F238E27FC236}">
                    <a16:creationId xmlns:a16="http://schemas.microsoft.com/office/drawing/2014/main" id="{96D82169-1871-073F-07F9-512B05A5676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29" y="3457"/>
                <a:ext cx="642" cy="291"/>
                <a:chOff x="1729" y="3457"/>
                <a:chExt cx="642" cy="291"/>
              </a:xfrm>
            </p:grpSpPr>
            <p:grpSp>
              <p:nvGrpSpPr>
                <p:cNvPr id="28" name="Group 274">
                  <a:extLst>
                    <a:ext uri="{FF2B5EF4-FFF2-40B4-BE49-F238E27FC236}">
                      <a16:creationId xmlns:a16="http://schemas.microsoft.com/office/drawing/2014/main" id="{CCC18032-34DF-8B80-506F-D1B5E271CB9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858" y="3475"/>
                  <a:ext cx="431" cy="182"/>
                  <a:chOff x="1995" y="2251"/>
                  <a:chExt cx="431" cy="272"/>
                </a:xfrm>
              </p:grpSpPr>
              <p:sp>
                <p:nvSpPr>
                  <p:cNvPr id="30" name="Line 275">
                    <a:extLst>
                      <a:ext uri="{FF2B5EF4-FFF2-40B4-BE49-F238E27FC236}">
                        <a16:creationId xmlns:a16="http://schemas.microsoft.com/office/drawing/2014/main" id="{8CC6D58A-FF66-AF74-25AC-2184FBADA4C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381" y="2341"/>
                    <a:ext cx="45" cy="182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ar-SA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itchFamily="34" charset="0"/>
                    </a:endParaRPr>
                  </a:p>
                </p:txBody>
              </p:sp>
              <p:sp>
                <p:nvSpPr>
                  <p:cNvPr id="31" name="Line 276">
                    <a:extLst>
                      <a:ext uri="{FF2B5EF4-FFF2-40B4-BE49-F238E27FC236}">
                        <a16:creationId xmlns:a16="http://schemas.microsoft.com/office/drawing/2014/main" id="{0BBC9507-5A76-E28E-6E0C-82F81E0B2A99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2336" y="2251"/>
                    <a:ext cx="45" cy="272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ar-SA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itchFamily="34" charset="0"/>
                    </a:endParaRPr>
                  </a:p>
                </p:txBody>
              </p:sp>
              <p:sp>
                <p:nvSpPr>
                  <p:cNvPr id="32" name="Line 277">
                    <a:extLst>
                      <a:ext uri="{FF2B5EF4-FFF2-40B4-BE49-F238E27FC236}">
                        <a16:creationId xmlns:a16="http://schemas.microsoft.com/office/drawing/2014/main" id="{ECBC1D3F-B215-467D-08D4-9224D8364C6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995" y="2251"/>
                    <a:ext cx="341" cy="0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ar-SA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itchFamily="34" charset="0"/>
                    </a:endParaRPr>
                  </a:p>
                </p:txBody>
              </p:sp>
            </p:grpSp>
            <p:sp>
              <p:nvSpPr>
                <p:cNvPr id="29" name="Text Box 278">
                  <a:extLst>
                    <a:ext uri="{FF2B5EF4-FFF2-40B4-BE49-F238E27FC236}">
                      <a16:creationId xmlns:a16="http://schemas.microsoft.com/office/drawing/2014/main" id="{62D695BC-A74D-0C66-9A0A-477A20C27F3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729" y="3457"/>
                  <a:ext cx="642" cy="2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itchFamily="34" charset="0"/>
                      <a:cs typeface="Arial" pitchFamily="34" charset="0"/>
                    </a:rPr>
                    <a:t>5329</a:t>
                  </a:r>
                  <a:endParaRPr kumimoji="0" lang="en-US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27" name="Text Box 279">
                <a:extLst>
                  <a:ext uri="{FF2B5EF4-FFF2-40B4-BE49-F238E27FC236}">
                    <a16:creationId xmlns:a16="http://schemas.microsoft.com/office/drawing/2014/main" id="{E3522E15-79DE-5EAF-9EE3-3A401BBCC57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47" y="3453"/>
                <a:ext cx="22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1" i="0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5" name="Text Box 297">
              <a:extLst>
                <a:ext uri="{FF2B5EF4-FFF2-40B4-BE49-F238E27FC236}">
                  <a16:creationId xmlns:a16="http://schemas.microsoft.com/office/drawing/2014/main" id="{0CBF2F33-8BF8-08E5-E27E-E5D5482C03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39" y="2862"/>
              <a:ext cx="2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=</a:t>
              </a:r>
            </a:p>
          </p:txBody>
        </p:sp>
      </p:grpSp>
      <p:sp>
        <p:nvSpPr>
          <p:cNvPr id="33" name="مربع نص 32">
            <a:extLst>
              <a:ext uri="{FF2B5EF4-FFF2-40B4-BE49-F238E27FC236}">
                <a16:creationId xmlns:a16="http://schemas.microsoft.com/office/drawing/2014/main" id="{1A93805F-7B3B-AAE0-455D-6D3C2CA45700}"/>
              </a:ext>
            </a:extLst>
          </p:cNvPr>
          <p:cNvSpPr txBox="1"/>
          <p:nvPr/>
        </p:nvSpPr>
        <p:spPr>
          <a:xfrm>
            <a:off x="7641229" y="4942375"/>
            <a:ext cx="43123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جـ</a:t>
            </a:r>
            <a:endParaRPr kumimoji="0" lang="ar-SA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34" name="مربع نص 33">
            <a:extLst>
              <a:ext uri="{FF2B5EF4-FFF2-40B4-BE49-F238E27FC236}">
                <a16:creationId xmlns:a16="http://schemas.microsoft.com/office/drawing/2014/main" id="{E208C73A-ED0A-2F23-F6C4-C301B2AC2093}"/>
              </a:ext>
            </a:extLst>
          </p:cNvPr>
          <p:cNvSpPr txBox="1"/>
          <p:nvPr/>
        </p:nvSpPr>
        <p:spPr>
          <a:xfrm>
            <a:off x="4992470" y="2493815"/>
            <a:ext cx="328614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000" b="1">
                <a:solidFill>
                  <a:srgbClr val="FF0000"/>
                </a:solidFill>
                <a:latin typeface="Calibri"/>
                <a:cs typeface="Arial" panose="020B0604020202020204" pitchFamily="34" charset="0"/>
              </a:rPr>
              <a:t>أ = 48 م      ب = 55 م    جـ = ..؟</a:t>
            </a:r>
            <a:endParaRPr kumimoji="0" lang="ar-SA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cs typeface="Arial" panose="020B0604020202020204" pitchFamily="34" charset="0"/>
            </a:endParaRPr>
          </a:p>
        </p:txBody>
      </p:sp>
      <p:sp>
        <p:nvSpPr>
          <p:cNvPr id="35" name="مربع نص 34">
            <a:extLst>
              <a:ext uri="{FF2B5EF4-FFF2-40B4-BE49-F238E27FC236}">
                <a16:creationId xmlns:a16="http://schemas.microsoft.com/office/drawing/2014/main" id="{C3857D35-8669-D525-B03B-6350AD59C660}"/>
              </a:ext>
            </a:extLst>
          </p:cNvPr>
          <p:cNvSpPr txBox="1"/>
          <p:nvPr/>
        </p:nvSpPr>
        <p:spPr>
          <a:xfrm>
            <a:off x="872304" y="2528743"/>
            <a:ext cx="328614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000" b="1">
                <a:solidFill>
                  <a:srgbClr val="FF0000"/>
                </a:solidFill>
                <a:latin typeface="Calibri"/>
                <a:cs typeface="Arial" panose="020B0604020202020204" pitchFamily="34" charset="0"/>
              </a:rPr>
              <a:t>أ = 48 م      ب = 55 م    جـ = ..؟</a:t>
            </a:r>
            <a:endParaRPr kumimoji="0" lang="ar-SA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cs typeface="Arial" panose="020B0604020202020204" pitchFamily="34" charset="0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CA221E4D-2B6C-D95A-F2C1-1EDD6EEEFCD8}"/>
              </a:ext>
            </a:extLst>
          </p:cNvPr>
          <p:cNvSpPr txBox="1"/>
          <p:nvPr/>
        </p:nvSpPr>
        <p:spPr>
          <a:xfrm>
            <a:off x="753499" y="3038470"/>
            <a:ext cx="300039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/>
            <a:r>
              <a:rPr kumimoji="0" lang="ar-SA" sz="2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جـ </a:t>
            </a:r>
            <a:r>
              <a:rPr lang="ar-SA" sz="2400" b="1" spc="-100" baseline="30000">
                <a:solidFill>
                  <a:prstClr val="black"/>
                </a:solidFill>
              </a:rPr>
              <a:t>2</a:t>
            </a:r>
            <a:r>
              <a:rPr kumimoji="0" lang="ar-SA" sz="2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=   أ </a:t>
            </a:r>
            <a:r>
              <a:rPr lang="ar-SA" sz="2400" b="1" spc="-100" baseline="30000">
                <a:solidFill>
                  <a:prstClr val="black"/>
                </a:solidFill>
              </a:rPr>
              <a:t>2</a:t>
            </a:r>
            <a:r>
              <a:rPr kumimoji="0" lang="ar-SA" sz="2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+   ب</a:t>
            </a:r>
            <a:r>
              <a:rPr lang="ar-SA" sz="2400" b="1" spc="-100" baseline="30000">
                <a:solidFill>
                  <a:prstClr val="black"/>
                </a:solidFill>
              </a:rPr>
              <a:t>2</a:t>
            </a:r>
            <a:endParaRPr kumimoji="0" lang="ar-SA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37" name="مربع نص 36">
            <a:extLst>
              <a:ext uri="{FF2B5EF4-FFF2-40B4-BE49-F238E27FC236}">
                <a16:creationId xmlns:a16="http://schemas.microsoft.com/office/drawing/2014/main" id="{AE65FBD1-9D2D-8DD5-0623-77887BC7E947}"/>
              </a:ext>
            </a:extLst>
          </p:cNvPr>
          <p:cNvSpPr txBox="1"/>
          <p:nvPr/>
        </p:nvSpPr>
        <p:spPr>
          <a:xfrm>
            <a:off x="932949" y="3668449"/>
            <a:ext cx="300039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/>
            <a:r>
              <a:rPr kumimoji="0" lang="ar-SA" sz="2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(9,4) </a:t>
            </a:r>
            <a:r>
              <a:rPr lang="ar-SA" sz="2400" b="1" spc="-100" baseline="30000">
                <a:solidFill>
                  <a:prstClr val="black"/>
                </a:solidFill>
              </a:rPr>
              <a:t>2</a:t>
            </a:r>
            <a:r>
              <a:rPr kumimoji="0" lang="ar-SA" sz="2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= أ </a:t>
            </a:r>
            <a:r>
              <a:rPr lang="ar-SA" sz="2400" b="1" spc="-100" baseline="30000">
                <a:solidFill>
                  <a:prstClr val="black"/>
                </a:solidFill>
              </a:rPr>
              <a:t>2</a:t>
            </a:r>
            <a:r>
              <a:rPr kumimoji="0" lang="ar-SA" sz="2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+ (4,5)</a:t>
            </a:r>
            <a:r>
              <a:rPr lang="ar-SA" sz="2400" b="1" spc="-100" baseline="30000">
                <a:solidFill>
                  <a:prstClr val="black"/>
                </a:solidFill>
              </a:rPr>
              <a:t> 2</a:t>
            </a:r>
            <a:endParaRPr kumimoji="0" lang="ar-SA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38" name="مربع نص 37">
            <a:extLst>
              <a:ext uri="{FF2B5EF4-FFF2-40B4-BE49-F238E27FC236}">
                <a16:creationId xmlns:a16="http://schemas.microsoft.com/office/drawing/2014/main" id="{81EC2B07-32EE-8110-9E7D-B1C20AE33E19}"/>
              </a:ext>
            </a:extLst>
          </p:cNvPr>
          <p:cNvSpPr txBox="1"/>
          <p:nvPr/>
        </p:nvSpPr>
        <p:spPr>
          <a:xfrm>
            <a:off x="1216994" y="4175327"/>
            <a:ext cx="2779542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/>
            <a:r>
              <a:rPr kumimoji="0" lang="ar-SA" sz="2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88,36=   </a:t>
            </a:r>
            <a:r>
              <a:rPr lang="ar-SA" sz="2200" b="1">
                <a:solidFill>
                  <a:prstClr val="black"/>
                </a:solidFill>
              </a:rPr>
              <a:t>أ </a:t>
            </a:r>
            <a:r>
              <a:rPr lang="ar-SA" sz="2400" b="1" spc="-100" baseline="30000">
                <a:solidFill>
                  <a:prstClr val="black"/>
                </a:solidFill>
              </a:rPr>
              <a:t>2</a:t>
            </a:r>
            <a:r>
              <a:rPr lang="ar-SA" sz="2200" b="1">
                <a:solidFill>
                  <a:prstClr val="black"/>
                </a:solidFill>
              </a:rPr>
              <a:t> </a:t>
            </a:r>
            <a:r>
              <a:rPr kumimoji="0" lang="ar-SA" sz="2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+  20,25</a:t>
            </a:r>
            <a:endParaRPr kumimoji="0" lang="ar-SA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39" name="مربع نص 38">
            <a:extLst>
              <a:ext uri="{FF2B5EF4-FFF2-40B4-BE49-F238E27FC236}">
                <a16:creationId xmlns:a16="http://schemas.microsoft.com/office/drawing/2014/main" id="{83DEE7C7-ABAC-272F-C636-499E558E24E8}"/>
              </a:ext>
            </a:extLst>
          </p:cNvPr>
          <p:cNvSpPr txBox="1"/>
          <p:nvPr/>
        </p:nvSpPr>
        <p:spPr>
          <a:xfrm>
            <a:off x="1494549" y="4996554"/>
            <a:ext cx="2359495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/>
            <a:r>
              <a:rPr lang="ar-SA" sz="2200" b="1">
                <a:solidFill>
                  <a:prstClr val="black"/>
                </a:solidFill>
              </a:rPr>
              <a:t>أ </a:t>
            </a:r>
            <a:r>
              <a:rPr lang="ar-SA" sz="2400" b="1" spc="-100" baseline="30000">
                <a:solidFill>
                  <a:prstClr val="black"/>
                </a:solidFill>
              </a:rPr>
              <a:t>2</a:t>
            </a:r>
            <a:r>
              <a:rPr kumimoji="0" lang="ar-SA" sz="2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 =   68,11</a:t>
            </a:r>
            <a:endParaRPr kumimoji="0" lang="ar-SA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40" name="مربع نص 39">
            <a:extLst>
              <a:ext uri="{FF2B5EF4-FFF2-40B4-BE49-F238E27FC236}">
                <a16:creationId xmlns:a16="http://schemas.microsoft.com/office/drawing/2014/main" id="{C6E795CF-BD32-3EAF-6BDD-F4BB0B38F961}"/>
              </a:ext>
            </a:extLst>
          </p:cNvPr>
          <p:cNvSpPr txBox="1"/>
          <p:nvPr/>
        </p:nvSpPr>
        <p:spPr>
          <a:xfrm>
            <a:off x="3355920" y="5520907"/>
            <a:ext cx="43123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أ</a:t>
            </a:r>
            <a:endParaRPr kumimoji="0" lang="ar-SA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41" name="Group 304">
            <a:extLst>
              <a:ext uri="{FF2B5EF4-FFF2-40B4-BE49-F238E27FC236}">
                <a16:creationId xmlns:a16="http://schemas.microsoft.com/office/drawing/2014/main" id="{568BAF90-F149-EA25-1B6F-C1606C76FB42}"/>
              </a:ext>
            </a:extLst>
          </p:cNvPr>
          <p:cNvGrpSpPr>
            <a:grpSpLocks/>
          </p:cNvGrpSpPr>
          <p:nvPr/>
        </p:nvGrpSpPr>
        <p:grpSpPr bwMode="auto">
          <a:xfrm>
            <a:off x="1772824" y="5502819"/>
            <a:ext cx="1517651" cy="482601"/>
            <a:chOff x="4509" y="2862"/>
            <a:chExt cx="956" cy="304"/>
          </a:xfrm>
        </p:grpSpPr>
        <p:grpSp>
          <p:nvGrpSpPr>
            <p:cNvPr id="42" name="Group 272">
              <a:extLst>
                <a:ext uri="{FF2B5EF4-FFF2-40B4-BE49-F238E27FC236}">
                  <a16:creationId xmlns:a16="http://schemas.microsoft.com/office/drawing/2014/main" id="{D31DBA76-19CE-1F9A-07D8-5B37A3D2F53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09" y="2864"/>
              <a:ext cx="801" cy="302"/>
              <a:chOff x="1647" y="3453"/>
              <a:chExt cx="696" cy="302"/>
            </a:xfrm>
          </p:grpSpPr>
          <p:grpSp>
            <p:nvGrpSpPr>
              <p:cNvPr id="44" name="Group 273">
                <a:extLst>
                  <a:ext uri="{FF2B5EF4-FFF2-40B4-BE49-F238E27FC236}">
                    <a16:creationId xmlns:a16="http://schemas.microsoft.com/office/drawing/2014/main" id="{F22C06E4-7301-297F-DB65-54EDF03C207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01" y="3464"/>
                <a:ext cx="642" cy="291"/>
                <a:chOff x="1701" y="3464"/>
                <a:chExt cx="642" cy="291"/>
              </a:xfrm>
            </p:grpSpPr>
            <p:grpSp>
              <p:nvGrpSpPr>
                <p:cNvPr id="46" name="Group 274">
                  <a:extLst>
                    <a:ext uri="{FF2B5EF4-FFF2-40B4-BE49-F238E27FC236}">
                      <a16:creationId xmlns:a16="http://schemas.microsoft.com/office/drawing/2014/main" id="{B23C9394-BB3A-DC2F-963D-2F937D739A5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858" y="3475"/>
                  <a:ext cx="431" cy="182"/>
                  <a:chOff x="1995" y="2251"/>
                  <a:chExt cx="431" cy="272"/>
                </a:xfrm>
              </p:grpSpPr>
              <p:sp>
                <p:nvSpPr>
                  <p:cNvPr id="50" name="Line 275">
                    <a:extLst>
                      <a:ext uri="{FF2B5EF4-FFF2-40B4-BE49-F238E27FC236}">
                        <a16:creationId xmlns:a16="http://schemas.microsoft.com/office/drawing/2014/main" id="{E6DCA1C7-7200-7EF6-AC87-064802D0510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381" y="2341"/>
                    <a:ext cx="45" cy="182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ar-SA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itchFamily="34" charset="0"/>
                    </a:endParaRPr>
                  </a:p>
                </p:txBody>
              </p:sp>
              <p:sp>
                <p:nvSpPr>
                  <p:cNvPr id="53" name="Line 276">
                    <a:extLst>
                      <a:ext uri="{FF2B5EF4-FFF2-40B4-BE49-F238E27FC236}">
                        <a16:creationId xmlns:a16="http://schemas.microsoft.com/office/drawing/2014/main" id="{942C6964-A18E-6F54-5AE8-33783CEA2D6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2336" y="2251"/>
                    <a:ext cx="45" cy="272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ar-SA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itchFamily="34" charset="0"/>
                    </a:endParaRPr>
                  </a:p>
                </p:txBody>
              </p:sp>
              <p:sp>
                <p:nvSpPr>
                  <p:cNvPr id="55" name="Line 277">
                    <a:extLst>
                      <a:ext uri="{FF2B5EF4-FFF2-40B4-BE49-F238E27FC236}">
                        <a16:creationId xmlns:a16="http://schemas.microsoft.com/office/drawing/2014/main" id="{DD6A92CB-742E-C8BC-B39C-B722BD64603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995" y="2251"/>
                    <a:ext cx="341" cy="0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ar-SA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itchFamily="34" charset="0"/>
                    </a:endParaRPr>
                  </a:p>
                </p:txBody>
              </p:sp>
            </p:grpSp>
            <p:sp>
              <p:nvSpPr>
                <p:cNvPr id="47" name="Text Box 278">
                  <a:extLst>
                    <a:ext uri="{FF2B5EF4-FFF2-40B4-BE49-F238E27FC236}">
                      <a16:creationId xmlns:a16="http://schemas.microsoft.com/office/drawing/2014/main" id="{58E616E2-56BA-9518-94FF-A35BE5E74AF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701" y="3464"/>
                  <a:ext cx="642" cy="2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itchFamily="34" charset="0"/>
                      <a:cs typeface="Arial" pitchFamily="34" charset="0"/>
                    </a:rPr>
                    <a:t>68,11</a:t>
                  </a:r>
                  <a:endParaRPr kumimoji="0" lang="en-US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45" name="Text Box 279">
                <a:extLst>
                  <a:ext uri="{FF2B5EF4-FFF2-40B4-BE49-F238E27FC236}">
                    <a16:creationId xmlns:a16="http://schemas.microsoft.com/office/drawing/2014/main" id="{C9920F1A-29D3-E908-3511-61BEA9EB68C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47" y="3453"/>
                <a:ext cx="22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1" i="0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43" name="Text Box 297">
              <a:extLst>
                <a:ext uri="{FF2B5EF4-FFF2-40B4-BE49-F238E27FC236}">
                  <a16:creationId xmlns:a16="http://schemas.microsoft.com/office/drawing/2014/main" id="{D8AC8517-7611-ED45-D1F4-5ADD378F2C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39" y="2862"/>
              <a:ext cx="2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=</a:t>
              </a:r>
            </a:p>
          </p:txBody>
        </p:sp>
      </p:grpSp>
      <p:sp>
        <p:nvSpPr>
          <p:cNvPr id="59" name="مربع نص 58">
            <a:extLst>
              <a:ext uri="{FF2B5EF4-FFF2-40B4-BE49-F238E27FC236}">
                <a16:creationId xmlns:a16="http://schemas.microsoft.com/office/drawing/2014/main" id="{79E162D5-3750-E37E-5F60-9ABCDB55EDF2}"/>
              </a:ext>
            </a:extLst>
          </p:cNvPr>
          <p:cNvSpPr txBox="1"/>
          <p:nvPr/>
        </p:nvSpPr>
        <p:spPr>
          <a:xfrm>
            <a:off x="1766646" y="5985420"/>
            <a:ext cx="193034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أ  =    8,25م</a:t>
            </a:r>
            <a:endParaRPr kumimoji="0" lang="ar-SA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68" name="مربع نص 67">
            <a:extLst>
              <a:ext uri="{FF2B5EF4-FFF2-40B4-BE49-F238E27FC236}">
                <a16:creationId xmlns:a16="http://schemas.microsoft.com/office/drawing/2014/main" id="{D4353CF1-C022-1B44-9012-2AB4E033868B}"/>
              </a:ext>
            </a:extLst>
          </p:cNvPr>
          <p:cNvSpPr txBox="1"/>
          <p:nvPr/>
        </p:nvSpPr>
        <p:spPr>
          <a:xfrm>
            <a:off x="1245508" y="4595587"/>
            <a:ext cx="2779542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/>
            <a:r>
              <a:rPr lang="ar-SA" sz="2200" b="1">
                <a:solidFill>
                  <a:prstClr val="black"/>
                </a:solidFill>
              </a:rPr>
              <a:t>أ </a:t>
            </a:r>
            <a:r>
              <a:rPr lang="ar-SA" sz="2400" b="1" spc="-100" baseline="30000">
                <a:solidFill>
                  <a:prstClr val="black"/>
                </a:solidFill>
              </a:rPr>
              <a:t>2</a:t>
            </a:r>
            <a:r>
              <a:rPr lang="ar-SA" sz="2200" b="1">
                <a:solidFill>
                  <a:prstClr val="black"/>
                </a:solidFill>
              </a:rPr>
              <a:t> </a:t>
            </a:r>
            <a:r>
              <a:rPr kumimoji="0" lang="ar-SA" sz="2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= </a:t>
            </a:r>
            <a:r>
              <a:rPr lang="ar-SA" sz="2200" b="1">
                <a:solidFill>
                  <a:prstClr val="black"/>
                </a:solidFill>
              </a:rPr>
              <a:t>88,36-  20,25</a:t>
            </a:r>
            <a:endParaRPr kumimoji="0" lang="ar-SA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7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6" grpId="0"/>
      <p:bldP spid="57" grpId="0"/>
      <p:bldP spid="17" grpId="0"/>
      <p:bldP spid="18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59" grpId="0"/>
      <p:bldP spid="6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41581701-56F7-BB39-380D-7FEC202CD2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0778" y="1268760"/>
            <a:ext cx="7164288" cy="2696388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E9750F35-5963-E155-8DC2-6BB596F7FFE0}"/>
              </a:ext>
            </a:extLst>
          </p:cNvPr>
          <p:cNvSpPr txBox="1"/>
          <p:nvPr/>
        </p:nvSpPr>
        <p:spPr>
          <a:xfrm>
            <a:off x="6781304" y="4618300"/>
            <a:ext cx="9361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Sultan bold" pitchFamily="2" charset="-78"/>
              </a:rPr>
              <a:t>مشعل , 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BB61A10C-F876-74E7-BEE9-9FBED6FE72C3}"/>
              </a:ext>
            </a:extLst>
          </p:cNvPr>
          <p:cNvSpPr txBox="1"/>
          <p:nvPr/>
        </p:nvSpPr>
        <p:spPr>
          <a:xfrm>
            <a:off x="1935280" y="5271452"/>
            <a:ext cx="600148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ar-SA" sz="2400">
                <a:solidFill>
                  <a:srgbClr val="3333FF"/>
                </a:solidFill>
                <a:latin typeface="Arial" pitchFamily="34" charset="0"/>
                <a:cs typeface="Sultan bold" pitchFamily="2" charset="-78"/>
              </a:rPr>
              <a:t>لأن المعلوم طول الوتر وطول إحدى الساقين ، فالمعادلة هي:</a:t>
            </a: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5592FF35-AAD6-281C-CA24-190B3273E910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000658" y="259922"/>
            <a:ext cx="1872208" cy="594132"/>
          </a:xfrm>
          <a:prstGeom prst="rect">
            <a:avLst/>
          </a:prstGeom>
          <a:effectLst>
            <a:glow rad="101600">
              <a:schemeClr val="accent2">
                <a:lumMod val="40000"/>
                <a:lumOff val="60000"/>
                <a:alpha val="40000"/>
              </a:schemeClr>
            </a:glow>
          </a:effectLst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1DE2B26A-8DB9-EE84-58DC-88766925B0EA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2144" y="89261"/>
            <a:ext cx="1070966" cy="174108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9CF579A4-6F34-61D3-9AC0-9EE9A562971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87652" y="2304315"/>
            <a:ext cx="5477070" cy="2313985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12DBFC89-BB08-8CAD-9C43-BC01633DFA90}"/>
              </a:ext>
            </a:extLst>
          </p:cNvPr>
          <p:cNvSpPr txBox="1"/>
          <p:nvPr/>
        </p:nvSpPr>
        <p:spPr>
          <a:xfrm>
            <a:off x="755780" y="5271452"/>
            <a:ext cx="203706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spc="-100" baseline="30000">
                <a:solidFill>
                  <a:prstClr val="black"/>
                </a:solidFill>
                <a:latin typeface="Calibri"/>
              </a:rPr>
              <a:t>2</a:t>
            </a:r>
            <a:r>
              <a:rPr lang="ar-SA" sz="2200" b="1">
                <a:solidFill>
                  <a:prstClr val="black"/>
                </a:solidFill>
                <a:latin typeface="Calibri"/>
              </a:rPr>
              <a:t>4 =   أ </a:t>
            </a:r>
            <a:r>
              <a:rPr lang="ar-SA" sz="2400" b="1" spc="-100" baseline="30000">
                <a:solidFill>
                  <a:prstClr val="black"/>
                </a:solidFill>
                <a:latin typeface="Calibri"/>
              </a:rPr>
              <a:t>2</a:t>
            </a:r>
            <a:r>
              <a:rPr lang="ar-SA" sz="2200" b="1">
                <a:solidFill>
                  <a:prstClr val="black"/>
                </a:solidFill>
                <a:latin typeface="Calibri"/>
              </a:rPr>
              <a:t> + 3 </a:t>
            </a:r>
            <a:r>
              <a:rPr lang="ar-SA" sz="2400" b="1" spc="-100" baseline="30000">
                <a:solidFill>
                  <a:prstClr val="black"/>
                </a:solidFill>
                <a:latin typeface="Calibri"/>
              </a:rPr>
              <a:t>2</a:t>
            </a:r>
            <a:endParaRPr lang="ar-SA" sz="2200" b="1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801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41581701-56F7-BB39-380D-7FEC202CD2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0778" y="1268760"/>
            <a:ext cx="7164288" cy="2696388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E9750F35-5963-E155-8DC2-6BB596F7FFE0}"/>
              </a:ext>
            </a:extLst>
          </p:cNvPr>
          <p:cNvSpPr txBox="1"/>
          <p:nvPr/>
        </p:nvSpPr>
        <p:spPr>
          <a:xfrm>
            <a:off x="3321698" y="4043343"/>
            <a:ext cx="167193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Sultan bold" pitchFamily="2" charset="-78"/>
              </a:rPr>
              <a:t>6 , 8 ,</a:t>
            </a:r>
            <a:r>
              <a:rPr kumimoji="0" lang="ar-SA" sz="2400" b="0" i="0" u="none" strike="noStrike" kern="1200" cap="none" spc="0" normalizeH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Sultan bold" pitchFamily="2" charset="-78"/>
              </a:rPr>
              <a:t> 10</a:t>
            </a:r>
            <a:endParaRPr kumimoji="0" lang="ar-SA" sz="2400" b="0" i="0" u="none" strike="noStrike" kern="120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 charset="0"/>
              <a:ea typeface="+mn-ea"/>
              <a:cs typeface="Sultan bold" pitchFamily="2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BB61A10C-F876-74E7-BEE9-9FBED6FE72C3}"/>
              </a:ext>
            </a:extLst>
          </p:cNvPr>
          <p:cNvSpPr txBox="1"/>
          <p:nvPr/>
        </p:nvSpPr>
        <p:spPr>
          <a:xfrm>
            <a:off x="3003806" y="4583203"/>
            <a:ext cx="115385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Sultan bold" pitchFamily="2" charset="-78"/>
              </a:rPr>
              <a:t>5 , 12 ,</a:t>
            </a:r>
            <a:r>
              <a:rPr kumimoji="0" lang="ar-SA" sz="2400" b="0" i="0" u="none" strike="noStrike" kern="1200" cap="none" spc="0" normalizeH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Sultan bold" pitchFamily="2" charset="-78"/>
              </a:rPr>
              <a:t> 13</a:t>
            </a:r>
            <a:endParaRPr kumimoji="0" lang="ar-SA" sz="2400" b="0" i="0" u="none" strike="noStrike" kern="120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 charset="0"/>
              <a:ea typeface="+mn-ea"/>
              <a:cs typeface="Sultan bold" pitchFamily="2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5592FF35-AAD6-281C-CA24-190B3273E910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000658" y="259922"/>
            <a:ext cx="1872208" cy="594132"/>
          </a:xfrm>
          <a:prstGeom prst="rect">
            <a:avLst/>
          </a:prstGeom>
          <a:effectLst>
            <a:glow rad="101600">
              <a:schemeClr val="accent2">
                <a:lumMod val="40000"/>
                <a:lumOff val="60000"/>
                <a:alpha val="40000"/>
              </a:schemeClr>
            </a:glow>
          </a:effectLst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1DE2B26A-8DB9-EE84-58DC-88766925B0EA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2144" y="89261"/>
            <a:ext cx="1070966" cy="174108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C72E3B2D-5829-8411-1E6C-5BEC10E0AB63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6">
                <a:lumMod val="40000"/>
                <a:lumOff val="60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385225" y="2551000"/>
            <a:ext cx="6551537" cy="1066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681616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41581701-56F7-BB39-380D-7FEC202CD2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0778" y="1268760"/>
            <a:ext cx="7164288" cy="2696388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BB61A10C-F876-74E7-BEE9-9FBED6FE72C3}"/>
              </a:ext>
            </a:extLst>
          </p:cNvPr>
          <p:cNvSpPr txBox="1"/>
          <p:nvPr/>
        </p:nvSpPr>
        <p:spPr>
          <a:xfrm>
            <a:off x="1133110" y="4113484"/>
            <a:ext cx="6630927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sz="2400">
                <a:solidFill>
                  <a:srgbClr val="3333FF"/>
                </a:solidFill>
                <a:latin typeface="Arial" pitchFamily="34" charset="0"/>
                <a:cs typeface="Sultan bold" pitchFamily="2" charset="-78"/>
              </a:rPr>
              <a:t>تربط نظرية فيثاغورس الأضلاع الثلاثة للمثلث القائم الزاوية، فإذا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sz="2400">
                <a:solidFill>
                  <a:srgbClr val="3333FF"/>
                </a:solidFill>
                <a:latin typeface="Arial" pitchFamily="34" charset="0"/>
                <a:cs typeface="Sultan bold" pitchFamily="2" charset="-78"/>
              </a:rPr>
              <a:t>علمت ُ طولي ضلعين في مثلث قائم الزاوية، أمكنك تعويض القيم في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sz="2400">
                <a:solidFill>
                  <a:srgbClr val="3333FF"/>
                </a:solidFill>
                <a:latin typeface="Arial" pitchFamily="34" charset="0"/>
                <a:cs typeface="Sultan bold" pitchFamily="2" charset="-78"/>
              </a:rPr>
              <a:t>نظرية فيثاغورس والحل لإيجاد طول الضلع المجهول.</a:t>
            </a: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5592FF35-AAD6-281C-CA24-190B3273E910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000658" y="259922"/>
            <a:ext cx="1872208" cy="594132"/>
          </a:xfrm>
          <a:prstGeom prst="rect">
            <a:avLst/>
          </a:prstGeom>
          <a:effectLst>
            <a:glow rad="101600">
              <a:schemeClr val="accent2">
                <a:lumMod val="40000"/>
                <a:lumOff val="60000"/>
                <a:alpha val="40000"/>
              </a:schemeClr>
            </a:glow>
          </a:effectLst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1DE2B26A-8DB9-EE84-58DC-88766925B0EA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2144" y="89261"/>
            <a:ext cx="1070966" cy="174108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C2A86027-D75A-3A3D-5343-F97D4CEEFACC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6">
                <a:lumMod val="40000"/>
                <a:lumOff val="60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257010" y="2413594"/>
            <a:ext cx="6629979" cy="103849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619890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75BA48F3-2EEC-8A8C-220E-F9DE7C03BE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228" y="1295647"/>
            <a:ext cx="8425543" cy="4565286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9162243D-1899-494A-A86A-355E475553C6}"/>
              </a:ext>
            </a:extLst>
          </p:cNvPr>
          <p:cNvSpPr txBox="1"/>
          <p:nvPr/>
        </p:nvSpPr>
        <p:spPr>
          <a:xfrm>
            <a:off x="5236704" y="3834334"/>
            <a:ext cx="1340817" cy="504056"/>
          </a:xfrm>
          <a:prstGeom prst="rect">
            <a:avLst/>
          </a:prstGeom>
          <a:noFill/>
          <a:ln w="22225">
            <a:solidFill>
              <a:srgbClr val="FF0000"/>
            </a:solidFill>
            <a:prstDash val="dash"/>
          </a:ln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8F1CEA20-3F97-5EDA-ADB3-E230E6773EA9}"/>
              </a:ext>
            </a:extLst>
          </p:cNvPr>
          <p:cNvSpPr txBox="1"/>
          <p:nvPr/>
        </p:nvSpPr>
        <p:spPr>
          <a:xfrm>
            <a:off x="5988544" y="5083429"/>
            <a:ext cx="2156520" cy="184665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>
                <a:solidFill>
                  <a:prstClr val="black"/>
                </a:solidFill>
                <a:latin typeface="Calibri"/>
                <a:cs typeface="Al-KsorZulfiMath" pitchFamily="2" charset="-78"/>
              </a:rPr>
              <a:t>ج </a:t>
            </a:r>
            <a:r>
              <a:rPr lang="ar-SA" sz="1600" baseline="30000" dirty="0">
                <a:solidFill>
                  <a:prstClr val="black"/>
                </a:solidFill>
                <a:latin typeface="Calibri"/>
              </a:rPr>
              <a:t>2</a:t>
            </a:r>
            <a:r>
              <a:rPr lang="ar-SA" sz="1600" dirty="0">
                <a:solidFill>
                  <a:prstClr val="black"/>
                </a:solidFill>
                <a:latin typeface="Calibri"/>
              </a:rPr>
              <a:t>  = أ </a:t>
            </a:r>
            <a:r>
              <a:rPr lang="ar-SA" sz="1600" baseline="30000" dirty="0">
                <a:solidFill>
                  <a:prstClr val="black"/>
                </a:solidFill>
                <a:latin typeface="Calibri"/>
              </a:rPr>
              <a:t>2</a:t>
            </a:r>
            <a:r>
              <a:rPr lang="ar-SA" sz="1600" dirty="0">
                <a:solidFill>
                  <a:prstClr val="black"/>
                </a:solidFill>
                <a:latin typeface="Calibri"/>
              </a:rPr>
              <a:t> +</a:t>
            </a:r>
            <a:r>
              <a:rPr lang="ar-SA" dirty="0">
                <a:solidFill>
                  <a:prstClr val="black"/>
                </a:solidFill>
                <a:latin typeface="Calibri"/>
              </a:rPr>
              <a:t> ب </a:t>
            </a:r>
            <a:r>
              <a:rPr lang="ar-SA" baseline="30000" dirty="0">
                <a:solidFill>
                  <a:prstClr val="black"/>
                </a:solidFill>
                <a:latin typeface="Calibri"/>
              </a:rPr>
              <a:t>2 </a:t>
            </a:r>
          </a:p>
          <a:p>
            <a:r>
              <a:rPr lang="ar-SA" dirty="0">
                <a:solidFill>
                  <a:prstClr val="black"/>
                </a:solidFill>
                <a:latin typeface="Calibri"/>
                <a:cs typeface="Al-KsorZulfiMath" pitchFamily="2" charset="-78"/>
              </a:rPr>
              <a:t>ج </a:t>
            </a:r>
            <a:r>
              <a:rPr lang="ar-SA" baseline="30000" dirty="0">
                <a:solidFill>
                  <a:prstClr val="black"/>
                </a:solidFill>
                <a:latin typeface="Calibri"/>
              </a:rPr>
              <a:t>2</a:t>
            </a:r>
            <a:r>
              <a:rPr lang="ar-SA" dirty="0">
                <a:solidFill>
                  <a:prstClr val="black"/>
                </a:solidFill>
                <a:latin typeface="Calibri"/>
              </a:rPr>
              <a:t> </a:t>
            </a:r>
            <a:r>
              <a:rPr lang="ar-SA">
                <a:solidFill>
                  <a:prstClr val="black"/>
                </a:solidFill>
                <a:latin typeface="Calibri"/>
              </a:rPr>
              <a:t>=  10 </a:t>
            </a:r>
            <a:r>
              <a:rPr lang="ar-SA" baseline="30000" dirty="0">
                <a:solidFill>
                  <a:prstClr val="black"/>
                </a:solidFill>
                <a:latin typeface="Calibri"/>
              </a:rPr>
              <a:t>2</a:t>
            </a:r>
            <a:r>
              <a:rPr lang="ar-SA" dirty="0">
                <a:solidFill>
                  <a:prstClr val="black"/>
                </a:solidFill>
                <a:latin typeface="Calibri"/>
              </a:rPr>
              <a:t> + 24  </a:t>
            </a:r>
            <a:r>
              <a:rPr lang="ar-SA" baseline="30000" dirty="0">
                <a:solidFill>
                  <a:prstClr val="black"/>
                </a:solidFill>
                <a:latin typeface="Calibri"/>
              </a:rPr>
              <a:t>2 </a:t>
            </a:r>
          </a:p>
          <a:p>
            <a:r>
              <a:rPr lang="ar-SA" dirty="0">
                <a:solidFill>
                  <a:prstClr val="black"/>
                </a:solidFill>
                <a:latin typeface="Calibri"/>
                <a:cs typeface="Al-KsorZulfiMath" pitchFamily="2" charset="-78"/>
              </a:rPr>
              <a:t>ج </a:t>
            </a:r>
            <a:r>
              <a:rPr lang="ar-SA" baseline="30000" dirty="0">
                <a:solidFill>
                  <a:prstClr val="black"/>
                </a:solidFill>
                <a:latin typeface="Calibri"/>
              </a:rPr>
              <a:t>2</a:t>
            </a:r>
            <a:r>
              <a:rPr lang="ar-SA" dirty="0">
                <a:solidFill>
                  <a:prstClr val="black"/>
                </a:solidFill>
                <a:latin typeface="Calibri"/>
              </a:rPr>
              <a:t> </a:t>
            </a:r>
            <a:r>
              <a:rPr lang="ar-SA">
                <a:solidFill>
                  <a:prstClr val="black"/>
                </a:solidFill>
                <a:latin typeface="Calibri"/>
              </a:rPr>
              <a:t>= 100 </a:t>
            </a:r>
            <a:r>
              <a:rPr lang="ar-SA" dirty="0">
                <a:solidFill>
                  <a:prstClr val="black"/>
                </a:solidFill>
                <a:latin typeface="Calibri"/>
              </a:rPr>
              <a:t>+ 576</a:t>
            </a:r>
            <a:endParaRPr lang="ar-SA" baseline="30000" dirty="0">
              <a:solidFill>
                <a:prstClr val="black"/>
              </a:solidFill>
              <a:latin typeface="Calibri"/>
            </a:endParaRPr>
          </a:p>
          <a:p>
            <a:r>
              <a:rPr lang="ar-SA" dirty="0">
                <a:solidFill>
                  <a:prstClr val="black"/>
                </a:solidFill>
                <a:latin typeface="Calibri"/>
                <a:cs typeface="Al-KsorZulfiMath" pitchFamily="2" charset="-78"/>
              </a:rPr>
              <a:t>ج </a:t>
            </a:r>
            <a:r>
              <a:rPr lang="ar-SA" baseline="30000" dirty="0">
                <a:solidFill>
                  <a:prstClr val="black"/>
                </a:solidFill>
                <a:latin typeface="Calibri"/>
              </a:rPr>
              <a:t>2</a:t>
            </a:r>
            <a:r>
              <a:rPr lang="ar-SA" dirty="0">
                <a:solidFill>
                  <a:prstClr val="black"/>
                </a:solidFill>
                <a:latin typeface="Calibri"/>
              </a:rPr>
              <a:t> </a:t>
            </a:r>
            <a:r>
              <a:rPr lang="ar-SA">
                <a:solidFill>
                  <a:prstClr val="black"/>
                </a:solidFill>
                <a:latin typeface="Calibri"/>
              </a:rPr>
              <a:t>= 676</a:t>
            </a:r>
            <a:endParaRPr lang="ar-SA" dirty="0">
              <a:solidFill>
                <a:prstClr val="black"/>
              </a:solidFill>
              <a:latin typeface="Calibri"/>
            </a:endParaRPr>
          </a:p>
          <a:p>
            <a:r>
              <a:rPr lang="ar-SA" dirty="0">
                <a:solidFill>
                  <a:prstClr val="black"/>
                </a:solidFill>
                <a:latin typeface="Calibri"/>
                <a:cs typeface="Al-KsorZulfiMath" pitchFamily="2" charset="-78"/>
              </a:rPr>
              <a:t>ج</a:t>
            </a:r>
            <a:r>
              <a:rPr lang="ar-SA" dirty="0">
                <a:solidFill>
                  <a:prstClr val="black"/>
                </a:solidFill>
                <a:latin typeface="Calibri"/>
              </a:rPr>
              <a:t>   = </a:t>
            </a:r>
            <a:r>
              <a:rPr lang="ar-SA">
                <a:solidFill>
                  <a:prstClr val="black"/>
                </a:solidFill>
                <a:latin typeface="Calibri"/>
                <a:cs typeface="Al-KsorZulfiMath" pitchFamily="2" charset="-78"/>
              </a:rPr>
              <a:t>_</a:t>
            </a:r>
            <a:r>
              <a:rPr lang="ar-SA">
                <a:solidFill>
                  <a:prstClr val="black"/>
                </a:solidFill>
                <a:latin typeface="Calibri"/>
              </a:rPr>
              <a:t> </a:t>
            </a:r>
            <a:r>
              <a:rPr lang="ar-SA" sz="2400">
                <a:solidFill>
                  <a:prstClr val="black"/>
                </a:solidFill>
                <a:latin typeface="Calibri"/>
                <a:cs typeface="Al-KsorZulfiMath" pitchFamily="2" charset="-78"/>
              </a:rPr>
              <a:t>و</a:t>
            </a:r>
            <a:r>
              <a:rPr lang="ar-SA" sz="1400">
                <a:solidFill>
                  <a:prstClr val="black"/>
                </a:solidFill>
                <a:latin typeface="Calibri"/>
              </a:rPr>
              <a:t>676</a:t>
            </a:r>
            <a:r>
              <a:rPr lang="ar-SA">
                <a:solidFill>
                  <a:prstClr val="black"/>
                </a:solidFill>
                <a:latin typeface="Calibri"/>
                <a:cs typeface="Al-KsorZulfiMath" pitchFamily="2" charset="-78"/>
              </a:rPr>
              <a:t>/</a:t>
            </a:r>
            <a:endParaRPr lang="ar-SA" sz="3200" baseline="30000" dirty="0">
              <a:solidFill>
                <a:prstClr val="black"/>
              </a:solidFill>
              <a:latin typeface="Calibri"/>
            </a:endParaRPr>
          </a:p>
          <a:p>
            <a:r>
              <a:rPr lang="ar-SA" dirty="0">
                <a:solidFill>
                  <a:prstClr val="black"/>
                </a:solidFill>
                <a:latin typeface="Calibri"/>
                <a:cs typeface="Al-KsorZulfiMath" pitchFamily="2" charset="-78"/>
              </a:rPr>
              <a:t>ج  </a:t>
            </a:r>
            <a:r>
              <a:rPr lang="ar-SA">
                <a:solidFill>
                  <a:prstClr val="black"/>
                </a:solidFill>
                <a:latin typeface="Calibri"/>
              </a:rPr>
              <a:t>= </a:t>
            </a:r>
            <a:r>
              <a:rPr lang="ar-SA" sz="1600">
                <a:solidFill>
                  <a:prstClr val="black"/>
                </a:solidFill>
                <a:latin typeface="Calibri"/>
              </a:rPr>
              <a:t>26م</a:t>
            </a:r>
            <a:endParaRPr lang="ar-SA" sz="16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FE1B9604-93BA-8A65-2CA1-8140D79EDF26}"/>
              </a:ext>
            </a:extLst>
          </p:cNvPr>
          <p:cNvSpPr txBox="1"/>
          <p:nvPr/>
        </p:nvSpPr>
        <p:spPr>
          <a:xfrm>
            <a:off x="4270577" y="5657671"/>
            <a:ext cx="215652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/>
              <a:t>محيط المثلث=مجموع أطوال أضلاعه</a:t>
            </a:r>
          </a:p>
          <a:p>
            <a:r>
              <a:rPr lang="ar-SA"/>
              <a:t>مح = 26 + 24+10</a:t>
            </a:r>
          </a:p>
          <a:p>
            <a:r>
              <a:rPr lang="ar-SA"/>
              <a:t>مح= 60 م</a:t>
            </a: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07DEACFC-5BD2-0320-6DF7-2DC4DC0F613E}"/>
              </a:ext>
            </a:extLst>
          </p:cNvPr>
          <p:cNvSpPr txBox="1"/>
          <p:nvPr/>
        </p:nvSpPr>
        <p:spPr>
          <a:xfrm>
            <a:off x="-298579" y="2999939"/>
            <a:ext cx="2156520" cy="184665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>
                <a:solidFill>
                  <a:srgbClr val="C00000"/>
                </a:solidFill>
                <a:latin typeface="Calibri"/>
                <a:cs typeface="+mj-cs"/>
              </a:rPr>
              <a:t>ضلع</a:t>
            </a:r>
            <a:r>
              <a:rPr lang="ar-SA" sz="1600" baseline="30000">
                <a:solidFill>
                  <a:srgbClr val="C00000"/>
                </a:solidFill>
                <a:latin typeface="Calibri"/>
              </a:rPr>
              <a:t>2</a:t>
            </a:r>
            <a:r>
              <a:rPr lang="ar-SA" sz="1600">
                <a:solidFill>
                  <a:srgbClr val="C00000"/>
                </a:solidFill>
                <a:latin typeface="Calibri"/>
              </a:rPr>
              <a:t>  = الوتر </a:t>
            </a:r>
            <a:r>
              <a:rPr lang="ar-SA" sz="1600" baseline="30000">
                <a:solidFill>
                  <a:srgbClr val="C00000"/>
                </a:solidFill>
                <a:latin typeface="Calibri"/>
              </a:rPr>
              <a:t>2</a:t>
            </a:r>
            <a:r>
              <a:rPr lang="ar-SA" sz="1600">
                <a:solidFill>
                  <a:srgbClr val="C00000"/>
                </a:solidFill>
                <a:latin typeface="Calibri"/>
              </a:rPr>
              <a:t> -</a:t>
            </a:r>
            <a:r>
              <a:rPr lang="ar-SA">
                <a:solidFill>
                  <a:srgbClr val="C00000"/>
                </a:solidFill>
                <a:latin typeface="Calibri"/>
              </a:rPr>
              <a:t> ضلع </a:t>
            </a:r>
            <a:r>
              <a:rPr lang="ar-SA" baseline="30000" dirty="0">
                <a:solidFill>
                  <a:srgbClr val="C00000"/>
                </a:solidFill>
                <a:latin typeface="Calibri"/>
              </a:rPr>
              <a:t>2 </a:t>
            </a:r>
          </a:p>
          <a:p>
            <a:r>
              <a:rPr lang="ar-SA" dirty="0">
                <a:solidFill>
                  <a:srgbClr val="C00000"/>
                </a:solidFill>
                <a:latin typeface="Calibri"/>
                <a:cs typeface="Al-KsorZulfiMath" pitchFamily="2" charset="-78"/>
              </a:rPr>
              <a:t>ج </a:t>
            </a:r>
            <a:r>
              <a:rPr lang="ar-SA" baseline="30000" dirty="0">
                <a:solidFill>
                  <a:srgbClr val="C00000"/>
                </a:solidFill>
                <a:latin typeface="Calibri"/>
              </a:rPr>
              <a:t>2</a:t>
            </a:r>
            <a:r>
              <a:rPr lang="ar-SA" dirty="0">
                <a:solidFill>
                  <a:srgbClr val="C00000"/>
                </a:solidFill>
                <a:latin typeface="Calibri"/>
              </a:rPr>
              <a:t> </a:t>
            </a:r>
            <a:r>
              <a:rPr lang="ar-SA">
                <a:solidFill>
                  <a:srgbClr val="C00000"/>
                </a:solidFill>
                <a:latin typeface="Calibri"/>
              </a:rPr>
              <a:t>=  10 </a:t>
            </a:r>
            <a:r>
              <a:rPr lang="ar-SA" baseline="30000" dirty="0">
                <a:solidFill>
                  <a:srgbClr val="C00000"/>
                </a:solidFill>
                <a:latin typeface="Calibri"/>
              </a:rPr>
              <a:t>2</a:t>
            </a:r>
            <a:r>
              <a:rPr lang="ar-SA" dirty="0">
                <a:solidFill>
                  <a:srgbClr val="C00000"/>
                </a:solidFill>
                <a:latin typeface="Calibri"/>
              </a:rPr>
              <a:t> </a:t>
            </a:r>
            <a:r>
              <a:rPr lang="ar-SA">
                <a:solidFill>
                  <a:srgbClr val="C00000"/>
                </a:solidFill>
                <a:latin typeface="Calibri"/>
              </a:rPr>
              <a:t>+ 6  </a:t>
            </a:r>
            <a:r>
              <a:rPr lang="ar-SA" baseline="30000" dirty="0">
                <a:solidFill>
                  <a:srgbClr val="C00000"/>
                </a:solidFill>
                <a:latin typeface="Calibri"/>
              </a:rPr>
              <a:t>2 </a:t>
            </a:r>
          </a:p>
          <a:p>
            <a:r>
              <a:rPr lang="ar-SA" dirty="0">
                <a:solidFill>
                  <a:srgbClr val="C00000"/>
                </a:solidFill>
                <a:latin typeface="Calibri"/>
                <a:cs typeface="Al-KsorZulfiMath" pitchFamily="2" charset="-78"/>
              </a:rPr>
              <a:t>ج </a:t>
            </a:r>
            <a:r>
              <a:rPr lang="ar-SA" baseline="30000" dirty="0">
                <a:solidFill>
                  <a:srgbClr val="C00000"/>
                </a:solidFill>
                <a:latin typeface="Calibri"/>
              </a:rPr>
              <a:t>2</a:t>
            </a:r>
            <a:r>
              <a:rPr lang="ar-SA" dirty="0">
                <a:solidFill>
                  <a:srgbClr val="C00000"/>
                </a:solidFill>
                <a:latin typeface="Calibri"/>
              </a:rPr>
              <a:t> </a:t>
            </a:r>
            <a:r>
              <a:rPr lang="ar-SA">
                <a:solidFill>
                  <a:srgbClr val="C00000"/>
                </a:solidFill>
                <a:latin typeface="Calibri"/>
              </a:rPr>
              <a:t>= 100 + 36</a:t>
            </a:r>
            <a:endParaRPr lang="ar-SA" baseline="30000" dirty="0">
              <a:solidFill>
                <a:srgbClr val="C00000"/>
              </a:solidFill>
              <a:latin typeface="Calibri"/>
            </a:endParaRPr>
          </a:p>
          <a:p>
            <a:r>
              <a:rPr lang="ar-SA" dirty="0">
                <a:solidFill>
                  <a:srgbClr val="C00000"/>
                </a:solidFill>
                <a:latin typeface="Calibri"/>
                <a:cs typeface="Al-KsorZulfiMath" pitchFamily="2" charset="-78"/>
              </a:rPr>
              <a:t>ج </a:t>
            </a:r>
            <a:r>
              <a:rPr lang="ar-SA" baseline="30000" dirty="0">
                <a:solidFill>
                  <a:srgbClr val="C00000"/>
                </a:solidFill>
                <a:latin typeface="Calibri"/>
              </a:rPr>
              <a:t>2</a:t>
            </a:r>
            <a:r>
              <a:rPr lang="ar-SA" dirty="0">
                <a:solidFill>
                  <a:srgbClr val="C00000"/>
                </a:solidFill>
                <a:latin typeface="Calibri"/>
              </a:rPr>
              <a:t> </a:t>
            </a:r>
            <a:r>
              <a:rPr lang="ar-SA">
                <a:solidFill>
                  <a:srgbClr val="C00000"/>
                </a:solidFill>
                <a:latin typeface="Calibri"/>
              </a:rPr>
              <a:t>= 64</a:t>
            </a:r>
            <a:endParaRPr lang="ar-SA" dirty="0">
              <a:solidFill>
                <a:srgbClr val="C00000"/>
              </a:solidFill>
              <a:latin typeface="Calibri"/>
            </a:endParaRPr>
          </a:p>
          <a:p>
            <a:r>
              <a:rPr lang="ar-SA" dirty="0">
                <a:solidFill>
                  <a:srgbClr val="C00000"/>
                </a:solidFill>
                <a:latin typeface="Calibri"/>
                <a:cs typeface="Al-KsorZulfiMath" pitchFamily="2" charset="-78"/>
              </a:rPr>
              <a:t>ج</a:t>
            </a:r>
            <a:r>
              <a:rPr lang="ar-SA" dirty="0">
                <a:solidFill>
                  <a:srgbClr val="C00000"/>
                </a:solidFill>
                <a:latin typeface="Calibri"/>
              </a:rPr>
              <a:t>   = </a:t>
            </a:r>
            <a:r>
              <a:rPr lang="ar-SA">
                <a:solidFill>
                  <a:srgbClr val="C00000"/>
                </a:solidFill>
                <a:latin typeface="Calibri"/>
                <a:cs typeface="Al-KsorZulfiMath" pitchFamily="2" charset="-78"/>
              </a:rPr>
              <a:t>_</a:t>
            </a:r>
            <a:r>
              <a:rPr lang="ar-SA">
                <a:solidFill>
                  <a:srgbClr val="C00000"/>
                </a:solidFill>
                <a:latin typeface="Calibri"/>
              </a:rPr>
              <a:t> </a:t>
            </a:r>
            <a:r>
              <a:rPr lang="ar-SA" sz="2400">
                <a:solidFill>
                  <a:srgbClr val="C00000"/>
                </a:solidFill>
                <a:latin typeface="Calibri"/>
                <a:cs typeface="Al-KsorZulfiMath" pitchFamily="2" charset="-78"/>
              </a:rPr>
              <a:t>و</a:t>
            </a:r>
            <a:r>
              <a:rPr lang="ar-SA" sz="1400">
                <a:solidFill>
                  <a:srgbClr val="C00000"/>
                </a:solidFill>
                <a:latin typeface="Calibri"/>
              </a:rPr>
              <a:t>64</a:t>
            </a:r>
            <a:r>
              <a:rPr lang="ar-SA">
                <a:solidFill>
                  <a:srgbClr val="C00000"/>
                </a:solidFill>
                <a:latin typeface="Calibri"/>
                <a:cs typeface="Al-KsorZulfiMath" pitchFamily="2" charset="-78"/>
              </a:rPr>
              <a:t>/</a:t>
            </a:r>
            <a:endParaRPr lang="ar-SA" sz="3200" baseline="30000" dirty="0">
              <a:solidFill>
                <a:srgbClr val="C00000"/>
              </a:solidFill>
              <a:latin typeface="Calibri"/>
            </a:endParaRPr>
          </a:p>
          <a:p>
            <a:r>
              <a:rPr lang="ar-SA" dirty="0">
                <a:solidFill>
                  <a:srgbClr val="C00000"/>
                </a:solidFill>
                <a:latin typeface="Calibri"/>
                <a:cs typeface="Al-KsorZulfiMath" pitchFamily="2" charset="-78"/>
              </a:rPr>
              <a:t>ج  </a:t>
            </a:r>
            <a:r>
              <a:rPr lang="ar-SA">
                <a:solidFill>
                  <a:srgbClr val="C00000"/>
                </a:solidFill>
                <a:latin typeface="Calibri"/>
              </a:rPr>
              <a:t>= </a:t>
            </a:r>
            <a:r>
              <a:rPr lang="ar-SA" sz="1600">
                <a:solidFill>
                  <a:srgbClr val="C00000"/>
                </a:solidFill>
                <a:latin typeface="Calibri"/>
              </a:rPr>
              <a:t>8اقدام</a:t>
            </a:r>
            <a:endParaRPr lang="ar-SA" sz="1600" dirty="0">
              <a:solidFill>
                <a:srgbClr val="C00000"/>
              </a:solidFill>
              <a:latin typeface="Calibri"/>
            </a:endParaRPr>
          </a:p>
        </p:txBody>
      </p:sp>
      <p:pic>
        <p:nvPicPr>
          <p:cNvPr id="17" name="صورة 16">
            <a:extLst>
              <a:ext uri="{FF2B5EF4-FFF2-40B4-BE49-F238E27FC236}">
                <a16:creationId xmlns:a16="http://schemas.microsoft.com/office/drawing/2014/main" id="{D8DC9155-A898-4173-2E1F-B552216869B7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2144" y="89261"/>
            <a:ext cx="1070966" cy="174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593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2">
            <a:extLst>
              <a:ext uri="{FF2B5EF4-FFF2-40B4-BE49-F238E27FC236}">
                <a16:creationId xmlns:a16="http://schemas.microsoft.com/office/drawing/2014/main" id="{CE9AAE96-47A8-520D-756E-100B28BCC5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8508" y="1751410"/>
            <a:ext cx="2470547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defTabSz="685800" rtl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51435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altLang="ar-SA" sz="2100" b="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dvertisingBold" pitchFamily="2" charset="-78"/>
              </a:rPr>
              <a:t>الحقوق غير محفوظة</a:t>
            </a:r>
          </a:p>
        </p:txBody>
      </p:sp>
      <p:sp>
        <p:nvSpPr>
          <p:cNvPr id="5" name="ZoneTexte 2">
            <a:extLst>
              <a:ext uri="{FF2B5EF4-FFF2-40B4-BE49-F238E27FC236}">
                <a16:creationId xmlns:a16="http://schemas.microsoft.com/office/drawing/2014/main" id="{F1BB869C-2773-2102-F355-B540113D07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7058" y="2195513"/>
            <a:ext cx="3050381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defTabSz="685800" rtl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51435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altLang="ar-SA" sz="210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dvertisingBold" pitchFamily="2" charset="-78"/>
              </a:rPr>
              <a:t>اذكروني بدعواتكم الجميلة</a:t>
            </a:r>
          </a:p>
        </p:txBody>
      </p:sp>
      <p:sp>
        <p:nvSpPr>
          <p:cNvPr id="6" name="عنوان 1">
            <a:extLst>
              <a:ext uri="{FF2B5EF4-FFF2-40B4-BE49-F238E27FC236}">
                <a16:creationId xmlns:a16="http://schemas.microsoft.com/office/drawing/2014/main" id="{E47145D4-F238-01B0-58F5-8C251883AFFB}"/>
              </a:ext>
            </a:extLst>
          </p:cNvPr>
          <p:cNvSpPr txBox="1">
            <a:spLocks/>
          </p:cNvSpPr>
          <p:nvPr/>
        </p:nvSpPr>
        <p:spPr>
          <a:xfrm>
            <a:off x="2912269" y="2588419"/>
            <a:ext cx="3049191" cy="720329"/>
          </a:xfrm>
          <a:prstGeom prst="rect">
            <a:avLst/>
          </a:prstGeom>
        </p:spPr>
        <p:txBody>
          <a:bodyPr lIns="51435" tIns="25718" rIns="51435" bIns="25718" anchor="b">
            <a:normAutofit fontScale="975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51435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575" b="0" i="0" u="none" strike="noStrike" kern="1200" cap="none" spc="0" normalizeH="0" baseline="0" noProof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المزيد من العروض من إعدادي </a:t>
            </a:r>
          </a:p>
          <a:p>
            <a:pPr marL="0" marR="0" lvl="0" indent="0" algn="ctr" defTabSz="51435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575" b="0" i="0" u="none" strike="noStrike" kern="1200" cap="none" spc="0" normalizeH="0" baseline="0" noProof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في قناتي </a:t>
            </a:r>
            <a:endParaRPr kumimoji="0" lang="ar-SA" sz="1575" b="0" i="0" u="none" strike="noStrike" kern="1200" cap="none" spc="0" normalizeH="0" baseline="0" noProof="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</p:txBody>
      </p:sp>
      <p:sp>
        <p:nvSpPr>
          <p:cNvPr id="9" name="Google Shape;601;p19">
            <a:hlinkClick r:id="rId2"/>
            <a:extLst>
              <a:ext uri="{FF2B5EF4-FFF2-40B4-BE49-F238E27FC236}">
                <a16:creationId xmlns:a16="http://schemas.microsoft.com/office/drawing/2014/main" id="{04DC5DAF-A042-5C2C-61B9-C0043F7DCC41}"/>
              </a:ext>
            </a:extLst>
          </p:cNvPr>
          <p:cNvSpPr/>
          <p:nvPr/>
        </p:nvSpPr>
        <p:spPr>
          <a:xfrm>
            <a:off x="3117057" y="3556993"/>
            <a:ext cx="2909888" cy="289322"/>
          </a:xfrm>
          <a:custGeom>
            <a:avLst/>
            <a:gdLst/>
            <a:ahLst/>
            <a:cxnLst/>
            <a:rect l="l" t="t" r="r" b="b"/>
            <a:pathLst>
              <a:path w="5704114" h="565346" extrusionOk="0">
                <a:moveTo>
                  <a:pt x="4439460" y="126262"/>
                </a:moveTo>
                <a:cubicBezTo>
                  <a:pt x="4374673" y="126262"/>
                  <a:pt x="4319085" y="165653"/>
                  <a:pt x="4295341" y="221791"/>
                </a:cubicBezTo>
                <a:lnTo>
                  <a:pt x="4283049" y="282673"/>
                </a:lnTo>
                <a:lnTo>
                  <a:pt x="4283049" y="282672"/>
                </a:lnTo>
                <a:lnTo>
                  <a:pt x="4283049" y="282673"/>
                </a:lnTo>
                <a:lnTo>
                  <a:pt x="4283049" y="282673"/>
                </a:lnTo>
                <a:lnTo>
                  <a:pt x="4295341" y="343554"/>
                </a:lnTo>
                <a:cubicBezTo>
                  <a:pt x="4319085" y="399692"/>
                  <a:pt x="4374673" y="439083"/>
                  <a:pt x="4439460" y="439083"/>
                </a:cubicBezTo>
                <a:lnTo>
                  <a:pt x="5388883" y="439084"/>
                </a:lnTo>
                <a:cubicBezTo>
                  <a:pt x="5475266" y="439084"/>
                  <a:pt x="5545294" y="369056"/>
                  <a:pt x="5545294" y="282673"/>
                </a:cubicBezTo>
                <a:lnTo>
                  <a:pt x="5545295" y="282673"/>
                </a:lnTo>
                <a:cubicBezTo>
                  <a:pt x="5545295" y="196290"/>
                  <a:pt x="5475267" y="126262"/>
                  <a:pt x="5388884" y="126262"/>
                </a:cubicBezTo>
                <a:lnTo>
                  <a:pt x="4439460" y="126262"/>
                </a:lnTo>
                <a:close/>
                <a:moveTo>
                  <a:pt x="166557" y="0"/>
                </a:moveTo>
                <a:lnTo>
                  <a:pt x="5537557" y="0"/>
                </a:lnTo>
                <a:cubicBezTo>
                  <a:pt x="5629544" y="0"/>
                  <a:pt x="5704114" y="74570"/>
                  <a:pt x="5704114" y="166557"/>
                </a:cubicBezTo>
                <a:lnTo>
                  <a:pt x="5704114" y="398789"/>
                </a:lnTo>
                <a:cubicBezTo>
                  <a:pt x="5704114" y="490776"/>
                  <a:pt x="5629544" y="565346"/>
                  <a:pt x="5537557" y="565346"/>
                </a:cubicBezTo>
                <a:lnTo>
                  <a:pt x="166557" y="565346"/>
                </a:lnTo>
                <a:cubicBezTo>
                  <a:pt x="74570" y="565346"/>
                  <a:pt x="0" y="490776"/>
                  <a:pt x="0" y="398789"/>
                </a:cubicBezTo>
                <a:lnTo>
                  <a:pt x="0" y="166557"/>
                </a:lnTo>
                <a:cubicBezTo>
                  <a:pt x="0" y="74570"/>
                  <a:pt x="74570" y="0"/>
                  <a:pt x="166557" y="0"/>
                </a:cubicBezTo>
                <a:close/>
              </a:path>
            </a:pathLst>
          </a:custGeom>
          <a:gradFill>
            <a:gsLst>
              <a:gs pos="0">
                <a:srgbClr val="F2F2F2"/>
              </a:gs>
              <a:gs pos="41999">
                <a:srgbClr val="F2F2F2"/>
              </a:gs>
              <a:gs pos="78999">
                <a:srgbClr val="D9D9D9"/>
              </a:gs>
              <a:gs pos="100000">
                <a:srgbClr val="F2F2F2"/>
              </a:gs>
            </a:gsLst>
            <a:lin ang="5400000" scaled="0"/>
          </a:gradFill>
          <a:ln>
            <a:noFill/>
          </a:ln>
          <a:effectLst>
            <a:outerShdw blurRad="63500" dist="38100" dir="5400000">
              <a:srgbClr val="262626">
                <a:alpha val="39215"/>
              </a:srgbClr>
            </a:outerShdw>
          </a:effectLst>
        </p:spPr>
        <p:txBody>
          <a:bodyPr spcFirstLastPara="1" lIns="51427" tIns="25706" rIns="51427" bIns="25706" anchor="ctr"/>
          <a:lstStyle/>
          <a:p>
            <a:pPr marL="0" marR="0" lvl="0" indent="0" algn="ctr" defTabSz="51435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575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BO SLMAN Alomar النسخ4" pitchFamily="2" charset="-78"/>
                <a:hlinkClick r:id="rId3"/>
              </a:rPr>
              <a:t>قناة رياضيات أسماء العوفي</a:t>
            </a:r>
            <a:endParaRPr kumimoji="0" lang="ar-SA" sz="1575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ABO SLMAN Alomar النسخ4" pitchFamily="2" charset="-78"/>
            </a:endParaRPr>
          </a:p>
        </p:txBody>
      </p:sp>
      <p:pic>
        <p:nvPicPr>
          <p:cNvPr id="10" name="884AEA23-EA58-47EB-8C88-9CE646949802-L0-001.png" descr="884AEA23-EA58-47EB-8C88-9CE646949802-L0-001.png">
            <a:hlinkClick r:id="rId2"/>
            <a:extLst>
              <a:ext uri="{FF2B5EF4-FFF2-40B4-BE49-F238E27FC236}">
                <a16:creationId xmlns:a16="http://schemas.microsoft.com/office/drawing/2014/main" id="{331AB002-CC8B-9C10-AB4F-6BB15AEF8B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9054" y="3600451"/>
            <a:ext cx="202406" cy="202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11" name="مربع نص 1">
            <a:extLst>
              <a:ext uri="{FF2B5EF4-FFF2-40B4-BE49-F238E27FC236}">
                <a16:creationId xmlns:a16="http://schemas.microsoft.com/office/drawing/2014/main" id="{721D8A3C-349D-E94C-37C7-C88DDD606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26945" y="3600451"/>
            <a:ext cx="1029891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6858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اضغط هنا</a:t>
            </a:r>
          </a:p>
        </p:txBody>
      </p:sp>
      <p:pic>
        <p:nvPicPr>
          <p:cNvPr id="12" name="صورة 2">
            <a:extLst>
              <a:ext uri="{FF2B5EF4-FFF2-40B4-BE49-F238E27FC236}">
                <a16:creationId xmlns:a16="http://schemas.microsoft.com/office/drawing/2014/main" id="{D0AA2D05-34CA-182A-B2BC-FF47F8B8ED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5668" y="4088608"/>
            <a:ext cx="1513285" cy="726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2374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مربع نص 1">
            <a:extLst>
              <a:ext uri="{FF2B5EF4-FFF2-40B4-BE49-F238E27FC236}">
                <a16:creationId xmlns:a16="http://schemas.microsoft.com/office/drawing/2014/main" id="{0D4A6DC5-FC39-4B65-ABDD-8876AA7D44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3778" y="1363750"/>
            <a:ext cx="3811349" cy="4414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685800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6858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68580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68580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defTabSz="6858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l" defTabSz="6858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l" defTabSz="6858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l" defTabSz="6858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51435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altLang="ar-SA" sz="2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Sultan bold" pitchFamily="2" charset="-78"/>
              </a:rPr>
              <a:t>تم الاستفادة </a:t>
            </a:r>
          </a:p>
          <a:p>
            <a:pPr marL="0" marR="0" lvl="0" indent="0" algn="ctr" defTabSz="6858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altLang="ar-SA" sz="2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Sultan bold" pitchFamily="2" charset="-78"/>
              </a:rPr>
              <a:t>من الأعضاء في منتديات يزيد</a:t>
            </a:r>
            <a:endParaRPr kumimoji="0" lang="ar-SA" altLang="ar-SA" sz="2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Sultan bold" pitchFamily="2" charset="-78"/>
            </a:endParaRPr>
          </a:p>
          <a:p>
            <a:pPr marL="0" marR="0" lvl="0" indent="0" algn="ctr" defTabSz="51435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altLang="ar-SA" sz="2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Sultan bold" pitchFamily="2" charset="-78"/>
              </a:rPr>
              <a:t>عرض بوربوينت</a:t>
            </a:r>
          </a:p>
          <a:p>
            <a:pPr marL="0" marR="0" lvl="0" indent="0" algn="ctr" defTabSz="51435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altLang="ar-SA" sz="2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Sultan bold" pitchFamily="2" charset="-78"/>
              </a:rPr>
              <a:t>من إعداد العضو: تركي30</a:t>
            </a:r>
          </a:p>
          <a:p>
            <a:pPr marL="0" marR="0" lvl="0" indent="0" algn="ctr" defTabSz="51435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altLang="ar-SA" sz="2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Sultan bold" pitchFamily="2" charset="-78"/>
              </a:rPr>
              <a:t>وحلول العضو:</a:t>
            </a:r>
          </a:p>
          <a:p>
            <a:pPr marL="0" marR="0" lvl="0" indent="0" algn="ctr" defTabSz="51435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altLang="ar-SA" sz="2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Sultan bold" pitchFamily="2" charset="-78"/>
              </a:rPr>
              <a:t>عقيل الزبيدي</a:t>
            </a:r>
          </a:p>
          <a:p>
            <a:pPr marL="0" marR="0" lvl="0" indent="0" algn="ctr" defTabSz="51435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altLang="ar-SA" sz="2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Sultan bold" pitchFamily="2" charset="-78"/>
              </a:rPr>
              <a:t>اللهم ارحمهما واغفر لهما وتجاوز عنهما وارفع منزلتهما  في الجنة</a:t>
            </a:r>
          </a:p>
          <a:p>
            <a:pPr marL="0" marR="0" lvl="0" indent="0" algn="ctr" defTabSz="51435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altLang="ar-SA" sz="2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Sultan bold" pitchFamily="2" charset="-78"/>
              </a:rPr>
              <a:t>وأكفهما هم الآخرة كما كفونا هم الدنيا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2">
            <a:extLst>
              <a:ext uri="{FF2B5EF4-FFF2-40B4-BE49-F238E27FC236}">
                <a16:creationId xmlns:a16="http://schemas.microsoft.com/office/drawing/2014/main" id="{CE9AAE96-47A8-520D-756E-100B28BCC5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8508" y="1751410"/>
            <a:ext cx="2470547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defTabSz="685800" rtl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defTabSz="51435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ar-SA" altLang="ar-SA">
                <a:solidFill>
                  <a:srgbClr val="0070C0"/>
                </a:solidFill>
                <a:latin typeface="Arial" panose="020B0604020202020204" pitchFamily="34" charset="0"/>
                <a:cs typeface="AdvertisingBold" pitchFamily="2" charset="-78"/>
              </a:rPr>
              <a:t>الحقوق غير محفوظة</a:t>
            </a:r>
          </a:p>
        </p:txBody>
      </p:sp>
      <p:sp>
        <p:nvSpPr>
          <p:cNvPr id="5" name="ZoneTexte 2">
            <a:extLst>
              <a:ext uri="{FF2B5EF4-FFF2-40B4-BE49-F238E27FC236}">
                <a16:creationId xmlns:a16="http://schemas.microsoft.com/office/drawing/2014/main" id="{F1BB869C-2773-2102-F355-B540113D07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7058" y="2195513"/>
            <a:ext cx="3050381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defTabSz="685800" rtl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defTabSz="51435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ar-SA" altLang="ar-SA">
                <a:solidFill>
                  <a:srgbClr val="C00000"/>
                </a:solidFill>
                <a:latin typeface="Arial" panose="020B0604020202020204" pitchFamily="34" charset="0"/>
                <a:cs typeface="AdvertisingBold" pitchFamily="2" charset="-78"/>
              </a:rPr>
              <a:t>اذكروني بدعواتكم الجميلة</a:t>
            </a:r>
          </a:p>
        </p:txBody>
      </p:sp>
      <p:sp>
        <p:nvSpPr>
          <p:cNvPr id="6" name="عنوان 1">
            <a:extLst>
              <a:ext uri="{FF2B5EF4-FFF2-40B4-BE49-F238E27FC236}">
                <a16:creationId xmlns:a16="http://schemas.microsoft.com/office/drawing/2014/main" id="{E47145D4-F238-01B0-58F5-8C251883AFFB}"/>
              </a:ext>
            </a:extLst>
          </p:cNvPr>
          <p:cNvSpPr txBox="1">
            <a:spLocks/>
          </p:cNvSpPr>
          <p:nvPr/>
        </p:nvSpPr>
        <p:spPr>
          <a:xfrm>
            <a:off x="2912269" y="2588419"/>
            <a:ext cx="3049191" cy="720329"/>
          </a:xfrm>
          <a:prstGeom prst="rect">
            <a:avLst/>
          </a:prstGeom>
        </p:spPr>
        <p:txBody>
          <a:bodyPr lIns="51435" tIns="25718" rIns="51435" bIns="25718" anchor="b">
            <a:normAutofit fontScale="975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514350">
              <a:defRPr/>
            </a:pPr>
            <a:r>
              <a:rPr lang="ar-SA" sz="1575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المزيد من العروض من إعدادي </a:t>
            </a:r>
          </a:p>
          <a:p>
            <a:pPr algn="ctr" defTabSz="514350">
              <a:defRPr/>
            </a:pPr>
            <a:r>
              <a:rPr lang="ar-SA" sz="1575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في قناتي </a:t>
            </a:r>
            <a:endParaRPr lang="ar-SA" sz="1575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Google Shape;601;p19">
            <a:hlinkClick r:id="rId2"/>
            <a:extLst>
              <a:ext uri="{FF2B5EF4-FFF2-40B4-BE49-F238E27FC236}">
                <a16:creationId xmlns:a16="http://schemas.microsoft.com/office/drawing/2014/main" id="{04DC5DAF-A042-5C2C-61B9-C0043F7DCC41}"/>
              </a:ext>
            </a:extLst>
          </p:cNvPr>
          <p:cNvSpPr/>
          <p:nvPr/>
        </p:nvSpPr>
        <p:spPr>
          <a:xfrm>
            <a:off x="3117057" y="3556993"/>
            <a:ext cx="2909888" cy="289322"/>
          </a:xfrm>
          <a:custGeom>
            <a:avLst/>
            <a:gdLst/>
            <a:ahLst/>
            <a:cxnLst/>
            <a:rect l="l" t="t" r="r" b="b"/>
            <a:pathLst>
              <a:path w="5704114" h="565346" extrusionOk="0">
                <a:moveTo>
                  <a:pt x="4439460" y="126262"/>
                </a:moveTo>
                <a:cubicBezTo>
                  <a:pt x="4374673" y="126262"/>
                  <a:pt x="4319085" y="165653"/>
                  <a:pt x="4295341" y="221791"/>
                </a:cubicBezTo>
                <a:lnTo>
                  <a:pt x="4283049" y="282673"/>
                </a:lnTo>
                <a:lnTo>
                  <a:pt x="4283049" y="282672"/>
                </a:lnTo>
                <a:lnTo>
                  <a:pt x="4283049" y="282673"/>
                </a:lnTo>
                <a:lnTo>
                  <a:pt x="4283049" y="282673"/>
                </a:lnTo>
                <a:lnTo>
                  <a:pt x="4295341" y="343554"/>
                </a:lnTo>
                <a:cubicBezTo>
                  <a:pt x="4319085" y="399692"/>
                  <a:pt x="4374673" y="439083"/>
                  <a:pt x="4439460" y="439083"/>
                </a:cubicBezTo>
                <a:lnTo>
                  <a:pt x="5388883" y="439084"/>
                </a:lnTo>
                <a:cubicBezTo>
                  <a:pt x="5475266" y="439084"/>
                  <a:pt x="5545294" y="369056"/>
                  <a:pt x="5545294" y="282673"/>
                </a:cubicBezTo>
                <a:lnTo>
                  <a:pt x="5545295" y="282673"/>
                </a:lnTo>
                <a:cubicBezTo>
                  <a:pt x="5545295" y="196290"/>
                  <a:pt x="5475267" y="126262"/>
                  <a:pt x="5388884" y="126262"/>
                </a:cubicBezTo>
                <a:lnTo>
                  <a:pt x="4439460" y="126262"/>
                </a:lnTo>
                <a:close/>
                <a:moveTo>
                  <a:pt x="166557" y="0"/>
                </a:moveTo>
                <a:lnTo>
                  <a:pt x="5537557" y="0"/>
                </a:lnTo>
                <a:cubicBezTo>
                  <a:pt x="5629544" y="0"/>
                  <a:pt x="5704114" y="74570"/>
                  <a:pt x="5704114" y="166557"/>
                </a:cubicBezTo>
                <a:lnTo>
                  <a:pt x="5704114" y="398789"/>
                </a:lnTo>
                <a:cubicBezTo>
                  <a:pt x="5704114" y="490776"/>
                  <a:pt x="5629544" y="565346"/>
                  <a:pt x="5537557" y="565346"/>
                </a:cubicBezTo>
                <a:lnTo>
                  <a:pt x="166557" y="565346"/>
                </a:lnTo>
                <a:cubicBezTo>
                  <a:pt x="74570" y="565346"/>
                  <a:pt x="0" y="490776"/>
                  <a:pt x="0" y="398789"/>
                </a:cubicBezTo>
                <a:lnTo>
                  <a:pt x="0" y="166557"/>
                </a:lnTo>
                <a:cubicBezTo>
                  <a:pt x="0" y="74570"/>
                  <a:pt x="74570" y="0"/>
                  <a:pt x="166557" y="0"/>
                </a:cubicBezTo>
                <a:close/>
              </a:path>
            </a:pathLst>
          </a:custGeom>
          <a:gradFill>
            <a:gsLst>
              <a:gs pos="0">
                <a:srgbClr val="F2F2F2"/>
              </a:gs>
              <a:gs pos="41999">
                <a:srgbClr val="F2F2F2"/>
              </a:gs>
              <a:gs pos="78999">
                <a:srgbClr val="D9D9D9"/>
              </a:gs>
              <a:gs pos="100000">
                <a:srgbClr val="F2F2F2"/>
              </a:gs>
            </a:gsLst>
            <a:lin ang="5400000" scaled="0"/>
          </a:gradFill>
          <a:ln>
            <a:noFill/>
          </a:ln>
          <a:effectLst>
            <a:outerShdw blurRad="63500" dist="38100" dir="5400000">
              <a:srgbClr val="262626">
                <a:alpha val="39215"/>
              </a:srgbClr>
            </a:outerShdw>
          </a:effectLst>
        </p:spPr>
        <p:txBody>
          <a:bodyPr spcFirstLastPara="1" lIns="51427" tIns="25706" rIns="51427" bIns="25706" anchor="ctr"/>
          <a:lstStyle/>
          <a:p>
            <a:pPr algn="ctr" defTabSz="514350">
              <a:defRPr/>
            </a:pPr>
            <a:r>
              <a:rPr lang="ar-SA" sz="1575">
                <a:solidFill>
                  <a:srgbClr val="FF0000"/>
                </a:solidFill>
                <a:latin typeface="Calibri" panose="020F0502020204030204"/>
                <a:cs typeface="ABO SLMAN Alomar النسخ4" pitchFamily="2" charset="-78"/>
                <a:hlinkClick r:id="rId3"/>
              </a:rPr>
              <a:t>قناة رياضيات أسماء العوفي</a:t>
            </a:r>
            <a:endParaRPr lang="ar-SA" sz="1575">
              <a:solidFill>
                <a:srgbClr val="FF0000"/>
              </a:solidFill>
              <a:latin typeface="Calibri" panose="020F0502020204030204"/>
              <a:cs typeface="ABO SLMAN Alomar النسخ4" pitchFamily="2" charset="-78"/>
            </a:endParaRPr>
          </a:p>
        </p:txBody>
      </p:sp>
      <p:pic>
        <p:nvPicPr>
          <p:cNvPr id="10" name="884AEA23-EA58-47EB-8C88-9CE646949802-L0-001.png" descr="884AEA23-EA58-47EB-8C88-9CE646949802-L0-001.png">
            <a:hlinkClick r:id="rId2"/>
            <a:extLst>
              <a:ext uri="{FF2B5EF4-FFF2-40B4-BE49-F238E27FC236}">
                <a16:creationId xmlns:a16="http://schemas.microsoft.com/office/drawing/2014/main" id="{331AB002-CC8B-9C10-AB4F-6BB15AEF8B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9054" y="3600451"/>
            <a:ext cx="202406" cy="202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11" name="مربع نص 1">
            <a:extLst>
              <a:ext uri="{FF2B5EF4-FFF2-40B4-BE49-F238E27FC236}">
                <a16:creationId xmlns:a16="http://schemas.microsoft.com/office/drawing/2014/main" id="{721D8A3C-349D-E94C-37C7-C88DDD606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26945" y="3600451"/>
            <a:ext cx="1029891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altLang="ar-SA" sz="1350">
                <a:solidFill>
                  <a:srgbClr val="000000"/>
                </a:solidFill>
              </a:rPr>
              <a:t>اضغط هنا</a:t>
            </a:r>
          </a:p>
        </p:txBody>
      </p:sp>
      <p:pic>
        <p:nvPicPr>
          <p:cNvPr id="12" name="صورة 2">
            <a:extLst>
              <a:ext uri="{FF2B5EF4-FFF2-40B4-BE49-F238E27FC236}">
                <a16:creationId xmlns:a16="http://schemas.microsoft.com/office/drawing/2014/main" id="{D0AA2D05-34CA-182A-B2BC-FF47F8B8ED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5668" y="4088608"/>
            <a:ext cx="1513285" cy="726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34609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مجموعة 5"/>
          <p:cNvGrpSpPr/>
          <p:nvPr/>
        </p:nvGrpSpPr>
        <p:grpSpPr>
          <a:xfrm>
            <a:off x="1571604" y="928670"/>
            <a:ext cx="3214710" cy="3429024"/>
            <a:chOff x="1142976" y="928670"/>
            <a:chExt cx="3214710" cy="3429024"/>
          </a:xfrm>
        </p:grpSpPr>
        <p:sp>
          <p:nvSpPr>
            <p:cNvPr id="4" name="مثلث قائم الزاوية 3"/>
            <p:cNvSpPr/>
            <p:nvPr/>
          </p:nvSpPr>
          <p:spPr>
            <a:xfrm>
              <a:off x="1142976" y="928670"/>
              <a:ext cx="3214710" cy="3429024"/>
            </a:xfrm>
            <a:prstGeom prst="rtTriangle">
              <a:avLst/>
            </a:prstGeom>
            <a:solidFill>
              <a:schemeClr val="bg2">
                <a:lumMod val="75000"/>
              </a:schemeClr>
            </a:solidFill>
            <a:ln w="57150">
              <a:solidFill>
                <a:schemeClr val="accent3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" name="مستطيل 4"/>
            <p:cNvSpPr/>
            <p:nvPr/>
          </p:nvSpPr>
          <p:spPr>
            <a:xfrm>
              <a:off x="1142976" y="3971928"/>
              <a:ext cx="285752" cy="357190"/>
            </a:xfrm>
            <a:prstGeom prst="rect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7" name="وسيلة شرح مستطيلة مستديرة الزوايا 6"/>
          <p:cNvSpPr/>
          <p:nvPr/>
        </p:nvSpPr>
        <p:spPr>
          <a:xfrm>
            <a:off x="3214678" y="1428736"/>
            <a:ext cx="1071570" cy="857256"/>
          </a:xfrm>
          <a:prstGeom prst="wedgeRoundRectCallout">
            <a:avLst>
              <a:gd name="adj1" fmla="val -57355"/>
              <a:gd name="adj2" fmla="val 72976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الوتر</a:t>
            </a:r>
          </a:p>
        </p:txBody>
      </p:sp>
      <p:sp>
        <p:nvSpPr>
          <p:cNvPr id="8" name="وسيلة شرح مستطيلة مستديرة الزوايا 7"/>
          <p:cNvSpPr/>
          <p:nvPr/>
        </p:nvSpPr>
        <p:spPr>
          <a:xfrm>
            <a:off x="2428860" y="4929198"/>
            <a:ext cx="1071570" cy="857256"/>
          </a:xfrm>
          <a:prstGeom prst="wedgeRoundRectCallout">
            <a:avLst>
              <a:gd name="adj1" fmla="val 3978"/>
              <a:gd name="adj2" fmla="val -110356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ساق</a:t>
            </a:r>
          </a:p>
        </p:txBody>
      </p:sp>
      <p:sp>
        <p:nvSpPr>
          <p:cNvPr id="9" name="وسيلة شرح مستطيلة مستديرة الزوايا 8"/>
          <p:cNvSpPr/>
          <p:nvPr/>
        </p:nvSpPr>
        <p:spPr>
          <a:xfrm>
            <a:off x="142844" y="2428868"/>
            <a:ext cx="1071570" cy="857256"/>
          </a:xfrm>
          <a:prstGeom prst="wedgeRoundRectCallout">
            <a:avLst>
              <a:gd name="adj1" fmla="val 81311"/>
              <a:gd name="adj2" fmla="val -18690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ساق</a:t>
            </a:r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5772160" y="1571612"/>
            <a:ext cx="2643206" cy="7143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في مثلث قائم الزاوية</a:t>
            </a:r>
          </a:p>
        </p:txBody>
      </p:sp>
      <p:sp>
        <p:nvSpPr>
          <p:cNvPr id="11" name="سهم إلى اليسار واليمين والأعلى 10"/>
          <p:cNvSpPr/>
          <p:nvPr/>
        </p:nvSpPr>
        <p:spPr>
          <a:xfrm flipV="1">
            <a:off x="6743716" y="3643314"/>
            <a:ext cx="714380" cy="1643074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مستطيل مستدير الزوايا 11"/>
          <p:cNvSpPr/>
          <p:nvPr/>
        </p:nvSpPr>
        <p:spPr>
          <a:xfrm>
            <a:off x="7500960" y="2643182"/>
            <a:ext cx="1428760" cy="228601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الوتر</a:t>
            </a: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هو الضلع المقابل للزاوية القائمة</a:t>
            </a:r>
          </a:p>
        </p:txBody>
      </p:sp>
      <p:sp>
        <p:nvSpPr>
          <p:cNvPr id="13" name="مستطيل مستدير الزوايا 12"/>
          <p:cNvSpPr/>
          <p:nvPr/>
        </p:nvSpPr>
        <p:spPr>
          <a:xfrm>
            <a:off x="5286381" y="2643182"/>
            <a:ext cx="1428760" cy="228601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الوتر</a:t>
            </a: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هو أطول ضلع في المثلث</a:t>
            </a:r>
          </a:p>
        </p:txBody>
      </p:sp>
      <p:sp>
        <p:nvSpPr>
          <p:cNvPr id="14" name="وسيلة شرح مستطيلة مستديرة الزوايا 13"/>
          <p:cNvSpPr/>
          <p:nvPr/>
        </p:nvSpPr>
        <p:spPr>
          <a:xfrm>
            <a:off x="214284" y="5000636"/>
            <a:ext cx="1643074" cy="1214446"/>
          </a:xfrm>
          <a:prstGeom prst="wedgeRoundRectCallout">
            <a:avLst>
              <a:gd name="adj1" fmla="val 39803"/>
              <a:gd name="adj2" fmla="val -118317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زاوية قائمة</a:t>
            </a:r>
          </a:p>
        </p:txBody>
      </p:sp>
      <p:sp>
        <p:nvSpPr>
          <p:cNvPr id="15" name="مستطيل مستدير الزوايا 14"/>
          <p:cNvSpPr/>
          <p:nvPr/>
        </p:nvSpPr>
        <p:spPr>
          <a:xfrm>
            <a:off x="5286380" y="5300676"/>
            <a:ext cx="3636000" cy="100013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الساقان</a:t>
            </a: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هما ضلعا الزاوية القائمة</a:t>
            </a:r>
          </a:p>
        </p:txBody>
      </p:sp>
      <p:sp>
        <p:nvSpPr>
          <p:cNvPr id="17" name="سهم مخطط إلى اليمين 16"/>
          <p:cNvSpPr/>
          <p:nvPr/>
        </p:nvSpPr>
        <p:spPr>
          <a:xfrm rot="5400000">
            <a:off x="6643702" y="2571748"/>
            <a:ext cx="928694" cy="35719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71934" y="285731"/>
            <a:ext cx="194310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641759588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7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مجموعة 45"/>
          <p:cNvGrpSpPr/>
          <p:nvPr/>
        </p:nvGrpSpPr>
        <p:grpSpPr>
          <a:xfrm>
            <a:off x="428600" y="1697705"/>
            <a:ext cx="8446985" cy="4896000"/>
            <a:chOff x="428596" y="1697705"/>
            <a:chExt cx="8446985" cy="4896000"/>
          </a:xfrm>
        </p:grpSpPr>
        <p:sp>
          <p:nvSpPr>
            <p:cNvPr id="45" name="مستطيل 44"/>
            <p:cNvSpPr/>
            <p:nvPr/>
          </p:nvSpPr>
          <p:spPr>
            <a:xfrm>
              <a:off x="428596" y="3343274"/>
              <a:ext cx="5286412" cy="3240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32" name="مجموعة 31"/>
            <p:cNvGrpSpPr/>
            <p:nvPr/>
          </p:nvGrpSpPr>
          <p:grpSpPr>
            <a:xfrm>
              <a:off x="434280" y="1697705"/>
              <a:ext cx="8441301" cy="4896000"/>
              <a:chOff x="434280" y="1697705"/>
              <a:chExt cx="8441301" cy="4896000"/>
            </a:xfrm>
          </p:grpSpPr>
          <p:sp>
            <p:nvSpPr>
              <p:cNvPr id="24" name="خماسي 23"/>
              <p:cNvSpPr/>
              <p:nvPr/>
            </p:nvSpPr>
            <p:spPr>
              <a:xfrm rot="16200000">
                <a:off x="4861581" y="2579705"/>
                <a:ext cx="4896000" cy="3132000"/>
              </a:xfrm>
              <a:prstGeom prst="homePlate">
                <a:avLst>
                  <a:gd name="adj" fmla="val 25429"/>
                </a:avLst>
              </a:prstGeom>
              <a:solidFill>
                <a:schemeClr val="accent2">
                  <a:lumMod val="20000"/>
                  <a:lumOff val="80000"/>
                </a:schemeClr>
              </a:soli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ar-SA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  <p:cxnSp>
            <p:nvCxnSpPr>
              <p:cNvPr id="29" name="رابط مستقيم 28"/>
              <p:cNvCxnSpPr/>
              <p:nvPr/>
            </p:nvCxnSpPr>
            <p:spPr>
              <a:xfrm rot="10800000">
                <a:off x="5729296" y="3300412"/>
                <a:ext cx="3143272" cy="1588"/>
              </a:xfrm>
              <a:prstGeom prst="line">
                <a:avLst/>
              </a:prstGeom>
              <a:ln w="57150"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رابط مستقيم 29"/>
              <p:cNvCxnSpPr/>
              <p:nvPr/>
            </p:nvCxnSpPr>
            <p:spPr>
              <a:xfrm rot="10800000">
                <a:off x="434280" y="4413255"/>
                <a:ext cx="8424000" cy="1588"/>
              </a:xfrm>
              <a:prstGeom prst="line">
                <a:avLst/>
              </a:prstGeom>
              <a:ln w="57150"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رابط مستقيم 30"/>
              <p:cNvCxnSpPr/>
              <p:nvPr/>
            </p:nvCxnSpPr>
            <p:spPr>
              <a:xfrm rot="10800000">
                <a:off x="5715008" y="5570551"/>
                <a:ext cx="3143272" cy="1588"/>
              </a:xfrm>
              <a:prstGeom prst="line">
                <a:avLst/>
              </a:prstGeom>
              <a:ln w="57150"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مستطيل مستدير الزوايا 1"/>
          <p:cNvSpPr/>
          <p:nvPr/>
        </p:nvSpPr>
        <p:spPr>
          <a:xfrm>
            <a:off x="6029338" y="2428868"/>
            <a:ext cx="2643206" cy="7143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في مثلث قائم الزاوية</a:t>
            </a:r>
          </a:p>
        </p:txBody>
      </p:sp>
      <p:grpSp>
        <p:nvGrpSpPr>
          <p:cNvPr id="3" name="مجموعة 2"/>
          <p:cNvGrpSpPr/>
          <p:nvPr/>
        </p:nvGrpSpPr>
        <p:grpSpPr>
          <a:xfrm>
            <a:off x="1928795" y="857232"/>
            <a:ext cx="2500330" cy="1643074"/>
            <a:chOff x="1142976" y="928670"/>
            <a:chExt cx="3214710" cy="3429024"/>
          </a:xfrm>
        </p:grpSpPr>
        <p:sp>
          <p:nvSpPr>
            <p:cNvPr id="4" name="مثلث قائم الزاوية 3"/>
            <p:cNvSpPr/>
            <p:nvPr/>
          </p:nvSpPr>
          <p:spPr>
            <a:xfrm>
              <a:off x="1142976" y="928670"/>
              <a:ext cx="3214710" cy="3429024"/>
            </a:xfrm>
            <a:prstGeom prst="rtTriangle">
              <a:avLst/>
            </a:prstGeom>
            <a:solidFill>
              <a:schemeClr val="bg2">
                <a:lumMod val="75000"/>
              </a:schemeClr>
            </a:solidFill>
            <a:ln w="57150">
              <a:solidFill>
                <a:schemeClr val="accent3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" name="مستطيل 4"/>
            <p:cNvSpPr/>
            <p:nvPr/>
          </p:nvSpPr>
          <p:spPr>
            <a:xfrm>
              <a:off x="1142976" y="3877093"/>
              <a:ext cx="285753" cy="450783"/>
            </a:xfrm>
            <a:prstGeom prst="rect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6" name="مستطيل مستدير الزوايا 5"/>
          <p:cNvSpPr/>
          <p:nvPr/>
        </p:nvSpPr>
        <p:spPr>
          <a:xfrm>
            <a:off x="8143900" y="3500438"/>
            <a:ext cx="642942" cy="7143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جـ</a:t>
            </a:r>
            <a:r>
              <a:rPr kumimoji="0" lang="ar-SA" sz="3400" b="1" i="0" u="none" strike="noStrike" kern="1200" cap="none" spc="-10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2</a:t>
            </a:r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7715274" y="3500438"/>
            <a:ext cx="357190" cy="71438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=</a:t>
            </a:r>
          </a:p>
        </p:txBody>
      </p:sp>
      <p:sp>
        <p:nvSpPr>
          <p:cNvPr id="8" name="مستطيل مستدير الزوايا 7"/>
          <p:cNvSpPr/>
          <p:nvPr/>
        </p:nvSpPr>
        <p:spPr>
          <a:xfrm>
            <a:off x="7000892" y="3500438"/>
            <a:ext cx="642942" cy="7143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أ</a:t>
            </a:r>
            <a:r>
              <a:rPr kumimoji="0" lang="ar-SA" sz="3400" b="1" i="0" u="none" strike="noStrike" kern="1200" cap="none" spc="-10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2</a:t>
            </a:r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6572265" y="3500438"/>
            <a:ext cx="357190" cy="71438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+</a:t>
            </a:r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5857884" y="3500438"/>
            <a:ext cx="642942" cy="7143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ب</a:t>
            </a:r>
            <a:r>
              <a:rPr kumimoji="0" lang="ar-SA" sz="3400" b="1" i="0" u="none" strike="noStrike" kern="1200" cap="none" spc="-10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1" name="مستطيل مستدير الزوايا 10"/>
          <p:cNvSpPr/>
          <p:nvPr/>
        </p:nvSpPr>
        <p:spPr>
          <a:xfrm>
            <a:off x="3171816" y="1100122"/>
            <a:ext cx="528640" cy="5000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جـ</a:t>
            </a:r>
          </a:p>
        </p:txBody>
      </p:sp>
      <p:sp>
        <p:nvSpPr>
          <p:cNvPr id="12" name="مستطيل مستدير الزوايا 11"/>
          <p:cNvSpPr/>
          <p:nvPr/>
        </p:nvSpPr>
        <p:spPr>
          <a:xfrm>
            <a:off x="1300143" y="1428736"/>
            <a:ext cx="528640" cy="5000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أ</a:t>
            </a:r>
          </a:p>
        </p:txBody>
      </p:sp>
      <p:sp>
        <p:nvSpPr>
          <p:cNvPr id="13" name="مستطيل مستدير الزوايا 12"/>
          <p:cNvSpPr/>
          <p:nvPr/>
        </p:nvSpPr>
        <p:spPr>
          <a:xfrm>
            <a:off x="2757477" y="2586032"/>
            <a:ext cx="528640" cy="5000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ب</a:t>
            </a:r>
          </a:p>
        </p:txBody>
      </p:sp>
      <p:sp>
        <p:nvSpPr>
          <p:cNvPr id="14" name="مستطيل مستدير الزوايا 13"/>
          <p:cNvSpPr/>
          <p:nvPr/>
        </p:nvSpPr>
        <p:spPr>
          <a:xfrm>
            <a:off x="8143900" y="4643446"/>
            <a:ext cx="642942" cy="7143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أ</a:t>
            </a:r>
            <a:r>
              <a:rPr kumimoji="0" lang="ar-SA" sz="3400" b="1" i="0" u="none" strike="noStrike" kern="1200" cap="none" spc="-10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5" name="مستطيل مستدير الزوايا 14"/>
          <p:cNvSpPr/>
          <p:nvPr/>
        </p:nvSpPr>
        <p:spPr>
          <a:xfrm>
            <a:off x="7715274" y="4643446"/>
            <a:ext cx="357190" cy="71438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=</a:t>
            </a:r>
          </a:p>
        </p:txBody>
      </p:sp>
      <p:sp>
        <p:nvSpPr>
          <p:cNvPr id="16" name="مستطيل مستدير الزوايا 15"/>
          <p:cNvSpPr/>
          <p:nvPr/>
        </p:nvSpPr>
        <p:spPr>
          <a:xfrm>
            <a:off x="7000892" y="4643446"/>
            <a:ext cx="642942" cy="7143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جـ</a:t>
            </a:r>
            <a:r>
              <a:rPr kumimoji="0" lang="ar-SA" sz="3400" b="1" i="0" u="none" strike="noStrike" kern="1200" cap="none" spc="-10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7" name="مستطيل مستدير الزوايا 16"/>
          <p:cNvSpPr/>
          <p:nvPr/>
        </p:nvSpPr>
        <p:spPr>
          <a:xfrm>
            <a:off x="6572265" y="4643446"/>
            <a:ext cx="357190" cy="71438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ــ</a:t>
            </a:r>
          </a:p>
        </p:txBody>
      </p:sp>
      <p:sp>
        <p:nvSpPr>
          <p:cNvPr id="18" name="مستطيل مستدير الزوايا 17"/>
          <p:cNvSpPr/>
          <p:nvPr/>
        </p:nvSpPr>
        <p:spPr>
          <a:xfrm>
            <a:off x="5857884" y="4643446"/>
            <a:ext cx="642942" cy="7143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ب</a:t>
            </a:r>
            <a:r>
              <a:rPr kumimoji="0" lang="ar-SA" sz="3400" b="1" i="0" u="none" strike="noStrike" kern="1200" cap="none" spc="-10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9" name="مستطيل مستدير الزوايا 18"/>
          <p:cNvSpPr/>
          <p:nvPr/>
        </p:nvSpPr>
        <p:spPr>
          <a:xfrm>
            <a:off x="8129612" y="5786454"/>
            <a:ext cx="642942" cy="7143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ب</a:t>
            </a:r>
            <a:r>
              <a:rPr kumimoji="0" lang="ar-SA" sz="3400" b="1" i="0" u="none" strike="noStrike" kern="1200" cap="none" spc="-10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0" name="مستطيل مستدير الزوايا 19"/>
          <p:cNvSpPr/>
          <p:nvPr/>
        </p:nvSpPr>
        <p:spPr>
          <a:xfrm>
            <a:off x="7700985" y="5786454"/>
            <a:ext cx="357190" cy="71438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=</a:t>
            </a:r>
          </a:p>
        </p:txBody>
      </p:sp>
      <p:sp>
        <p:nvSpPr>
          <p:cNvPr id="21" name="مستطيل مستدير الزوايا 20"/>
          <p:cNvSpPr/>
          <p:nvPr/>
        </p:nvSpPr>
        <p:spPr>
          <a:xfrm>
            <a:off x="6986604" y="5786454"/>
            <a:ext cx="642942" cy="7143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جـ</a:t>
            </a:r>
            <a:r>
              <a:rPr kumimoji="0" lang="ar-SA" sz="3400" b="1" i="0" u="none" strike="noStrike" kern="1200" cap="none" spc="-10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2" name="مستطيل مستدير الزوايا 21"/>
          <p:cNvSpPr/>
          <p:nvPr/>
        </p:nvSpPr>
        <p:spPr>
          <a:xfrm>
            <a:off x="6557976" y="5786454"/>
            <a:ext cx="357190" cy="71438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ــ</a:t>
            </a:r>
          </a:p>
        </p:txBody>
      </p:sp>
      <p:sp>
        <p:nvSpPr>
          <p:cNvPr id="23" name="مستطيل مستدير الزوايا 22"/>
          <p:cNvSpPr/>
          <p:nvPr/>
        </p:nvSpPr>
        <p:spPr>
          <a:xfrm>
            <a:off x="5843596" y="5786454"/>
            <a:ext cx="642942" cy="7143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أ</a:t>
            </a:r>
            <a:r>
              <a:rPr kumimoji="0" lang="ar-SA" sz="3400" b="1" i="0" u="none" strike="noStrike" kern="1200" cap="none" spc="-10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5" name="خماسي 24"/>
          <p:cNvSpPr/>
          <p:nvPr/>
        </p:nvSpPr>
        <p:spPr>
          <a:xfrm>
            <a:off x="714348" y="3571876"/>
            <a:ext cx="4429156" cy="642942"/>
          </a:xfrm>
          <a:prstGeom prst="homePlate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عند إيجاد الوتر </a:t>
            </a: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نجمع</a:t>
            </a: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مربعي الساقين</a:t>
            </a:r>
          </a:p>
        </p:txBody>
      </p:sp>
      <p:sp>
        <p:nvSpPr>
          <p:cNvPr id="26" name="خماسي 25"/>
          <p:cNvSpPr/>
          <p:nvPr/>
        </p:nvSpPr>
        <p:spPr>
          <a:xfrm>
            <a:off x="714348" y="5000636"/>
            <a:ext cx="4429156" cy="1143008"/>
          </a:xfrm>
          <a:prstGeom prst="homePlate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عند إيجاد الساق </a:t>
            </a: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نطرح</a:t>
            </a: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              مربع الوتر  ــ  مربع الساق</a:t>
            </a:r>
          </a:p>
        </p:txBody>
      </p:sp>
      <p:sp>
        <p:nvSpPr>
          <p:cNvPr id="27" name="قوس كبير أيسر 26"/>
          <p:cNvSpPr/>
          <p:nvPr/>
        </p:nvSpPr>
        <p:spPr>
          <a:xfrm>
            <a:off x="5357818" y="4600582"/>
            <a:ext cx="500066" cy="1908000"/>
          </a:xfrm>
          <a:prstGeom prst="leftBrace">
            <a:avLst>
              <a:gd name="adj1" fmla="val 56904"/>
              <a:gd name="adj2" fmla="val 50000"/>
            </a:avLst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71934" y="285731"/>
            <a:ext cx="194310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55190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5" grpId="0" animBg="1"/>
      <p:bldP spid="26" grpId="0" animBg="1"/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3" name="AutoShape 9">
            <a:extLst>
              <a:ext uri="{FF2B5EF4-FFF2-40B4-BE49-F238E27FC236}">
                <a16:creationId xmlns:a16="http://schemas.microsoft.com/office/drawing/2014/main" id="{9F0389DF-2A22-6952-4391-9EBC1D6EEA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6286" y="1888153"/>
            <a:ext cx="4175125" cy="568325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(الوتر)</a:t>
            </a:r>
            <a:r>
              <a:rPr kumimoji="0" lang="ar-SA" altLang="ar-SA" sz="2800" b="1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2</a:t>
            </a:r>
            <a:r>
              <a:rPr kumimoji="0" lang="ar-SA" altLang="ar-SA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= الضلع الأول</a:t>
            </a:r>
            <a:r>
              <a:rPr kumimoji="0" lang="ar-SA" altLang="ar-SA" sz="2800" b="1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2</a:t>
            </a:r>
            <a:r>
              <a:rPr kumimoji="0" lang="ar-SA" altLang="ar-SA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+  الضلع الثاني</a:t>
            </a:r>
            <a:r>
              <a:rPr kumimoji="0" lang="ar-SA" altLang="ar-SA" sz="2800" b="1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2</a:t>
            </a:r>
            <a:endParaRPr kumimoji="0" lang="en-US" altLang="ar-SA" sz="2800" b="1" i="0" u="none" strike="noStrike" kern="1200" cap="none" spc="0" normalizeH="0" baseline="3000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6634" name="AutoShape 10">
            <a:extLst>
              <a:ext uri="{FF2B5EF4-FFF2-40B4-BE49-F238E27FC236}">
                <a16:creationId xmlns:a16="http://schemas.microsoft.com/office/drawing/2014/main" id="{37DB7A70-073F-E19B-C303-A2A2E845D4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8943" y="3166920"/>
            <a:ext cx="4175125" cy="568324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الوتر</a:t>
            </a:r>
            <a:r>
              <a:rPr kumimoji="0" lang="ar-SA" altLang="ar-SA" sz="3200" b="1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= </a:t>
            </a:r>
            <a:r>
              <a:rPr lang="ar-SA" altLang="ar-SA"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1296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+ 729</a:t>
            </a:r>
            <a:endParaRPr kumimoji="0" lang="en-US" altLang="ar-SA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635" name="AutoShape 11">
            <a:extLst>
              <a:ext uri="{FF2B5EF4-FFF2-40B4-BE49-F238E27FC236}">
                <a16:creationId xmlns:a16="http://schemas.microsoft.com/office/drawing/2014/main" id="{AD0DB2C3-5005-C177-0422-0EB1B737F5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8943" y="3827842"/>
            <a:ext cx="4175125" cy="568324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ل</a:t>
            </a:r>
            <a:r>
              <a:rPr kumimoji="0" lang="ar-SA" altLang="ar-SA" sz="3200" b="1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= 2025</a:t>
            </a:r>
            <a:endParaRPr kumimoji="0" lang="en-US" altLang="ar-SA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636" name="AutoShape 12">
            <a:extLst>
              <a:ext uri="{FF2B5EF4-FFF2-40B4-BE49-F238E27FC236}">
                <a16:creationId xmlns:a16="http://schemas.microsoft.com/office/drawing/2014/main" id="{396E363B-A4CC-F683-A082-053B53FC34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6353" y="4485157"/>
            <a:ext cx="4192588" cy="568324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altLang="ar-SA" sz="24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ل</a:t>
            </a:r>
            <a:r>
              <a:rPr lang="ar-SA" altLang="ar-SA" sz="2400" b="1" baseline="30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=                      </a:t>
            </a:r>
            <a:r>
              <a:rPr kumimoji="0" lang="ar-SA" altLang="ar-SA" sz="1800" b="1" i="0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الجذر التربيعي للطرفين</a:t>
            </a:r>
            <a:r>
              <a:rPr kumimoji="0" lang="ar-SA" altLang="ar-SA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en-US" altLang="ar-SA" sz="2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6637" name="AutoShape 13">
            <a:extLst>
              <a:ext uri="{FF2B5EF4-FFF2-40B4-BE49-F238E27FC236}">
                <a16:creationId xmlns:a16="http://schemas.microsoft.com/office/drawing/2014/main" id="{8C12A6A8-1D12-40F1-43B1-1315CAA5D6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2190" y="5807384"/>
            <a:ext cx="4192588" cy="568324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ل  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l-KsorZulfiMath" panose="02010000000000000000" pitchFamily="2" charset="-78"/>
              </a:rPr>
              <a:t>=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54 م              </a:t>
            </a:r>
            <a:r>
              <a:rPr kumimoji="0" lang="ar-SA" altLang="ar-SA" sz="1800" b="1" i="0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نستبعد الحل السالب</a:t>
            </a:r>
            <a:endParaRPr kumimoji="0" lang="en-US" altLang="ar-SA" sz="2400" b="1" i="0" u="none" strike="noStrike" kern="1200" cap="none" spc="0" normalizeH="0" baseline="0" noProof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21" name="AutoShape 9">
            <a:extLst>
              <a:ext uri="{FF2B5EF4-FFF2-40B4-BE49-F238E27FC236}">
                <a16:creationId xmlns:a16="http://schemas.microsoft.com/office/drawing/2014/main" id="{D3F0A825-7157-1116-7047-80F401A801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3444" y="2540215"/>
            <a:ext cx="4175125" cy="568325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الوتر</a:t>
            </a:r>
            <a:r>
              <a:rPr kumimoji="0" lang="ar-SA" altLang="ar-SA" sz="2800" b="1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2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= </a:t>
            </a:r>
            <a:r>
              <a:rPr kumimoji="0" lang="ar-SA" altLang="ar-SA" sz="3200" b="1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2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36 +  </a:t>
            </a:r>
            <a:r>
              <a:rPr kumimoji="0" lang="ar-SA" altLang="ar-SA" sz="3200" b="1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2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27</a:t>
            </a:r>
            <a:endParaRPr kumimoji="0" lang="en-US" altLang="ar-SA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2" name="AutoShape 16">
            <a:extLst>
              <a:ext uri="{FF2B5EF4-FFF2-40B4-BE49-F238E27FC236}">
                <a16:creationId xmlns:a16="http://schemas.microsoft.com/office/drawing/2014/main" id="{8A87518E-7C66-7E6C-AF67-E520D53EF2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5987" y="5024166"/>
            <a:ext cx="2492077" cy="936079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طول الوتر هو 54 م</a:t>
            </a:r>
            <a:endParaRPr kumimoji="0" lang="en-US" altLang="ar-SA" sz="2000" b="1" i="0" u="none" strike="noStrike" kern="1200" cap="none" spc="0" normalizeH="0" baseline="0" noProof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grpSp>
        <p:nvGrpSpPr>
          <p:cNvPr id="23" name="Group 304">
            <a:extLst>
              <a:ext uri="{FF2B5EF4-FFF2-40B4-BE49-F238E27FC236}">
                <a16:creationId xmlns:a16="http://schemas.microsoft.com/office/drawing/2014/main" id="{C463DC34-FFB5-04DF-D54E-CA66AAC8B085}"/>
              </a:ext>
            </a:extLst>
          </p:cNvPr>
          <p:cNvGrpSpPr>
            <a:grpSpLocks/>
          </p:cNvGrpSpPr>
          <p:nvPr/>
        </p:nvGrpSpPr>
        <p:grpSpPr bwMode="auto">
          <a:xfrm>
            <a:off x="6217728" y="4529343"/>
            <a:ext cx="1517651" cy="482601"/>
            <a:chOff x="4509" y="2862"/>
            <a:chExt cx="956" cy="304"/>
          </a:xfrm>
        </p:grpSpPr>
        <p:grpSp>
          <p:nvGrpSpPr>
            <p:cNvPr id="24" name="Group 272">
              <a:extLst>
                <a:ext uri="{FF2B5EF4-FFF2-40B4-BE49-F238E27FC236}">
                  <a16:creationId xmlns:a16="http://schemas.microsoft.com/office/drawing/2014/main" id="{0E6A82AA-BE79-7661-7036-EA5EF70032F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09" y="2864"/>
              <a:ext cx="739" cy="302"/>
              <a:chOff x="1647" y="3453"/>
              <a:chExt cx="642" cy="302"/>
            </a:xfrm>
          </p:grpSpPr>
          <p:grpSp>
            <p:nvGrpSpPr>
              <p:cNvPr id="26" name="Group 273">
                <a:extLst>
                  <a:ext uri="{FF2B5EF4-FFF2-40B4-BE49-F238E27FC236}">
                    <a16:creationId xmlns:a16="http://schemas.microsoft.com/office/drawing/2014/main" id="{609C72A8-FF78-5EAD-AFEA-9CB26BDC939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47" y="3464"/>
                <a:ext cx="642" cy="291"/>
                <a:chOff x="1647" y="3464"/>
                <a:chExt cx="642" cy="291"/>
              </a:xfrm>
            </p:grpSpPr>
            <p:grpSp>
              <p:nvGrpSpPr>
                <p:cNvPr id="28" name="Group 274">
                  <a:extLst>
                    <a:ext uri="{FF2B5EF4-FFF2-40B4-BE49-F238E27FC236}">
                      <a16:creationId xmlns:a16="http://schemas.microsoft.com/office/drawing/2014/main" id="{E38AA11D-757A-D830-B5C4-261684BDE5C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858" y="3475"/>
                  <a:ext cx="431" cy="182"/>
                  <a:chOff x="1995" y="2251"/>
                  <a:chExt cx="431" cy="272"/>
                </a:xfrm>
              </p:grpSpPr>
              <p:sp>
                <p:nvSpPr>
                  <p:cNvPr id="30" name="Line 275">
                    <a:extLst>
                      <a:ext uri="{FF2B5EF4-FFF2-40B4-BE49-F238E27FC236}">
                        <a16:creationId xmlns:a16="http://schemas.microsoft.com/office/drawing/2014/main" id="{A9D307F5-761F-8941-00BB-464759753FF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381" y="2341"/>
                    <a:ext cx="45" cy="182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marL="0" marR="0" lvl="0" indent="0" algn="r" defTabSz="914400" rtl="1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ar-SA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itchFamily="34" charset="0"/>
                      <a:ea typeface="+mn-ea"/>
                      <a:cs typeface="Arial" pitchFamily="34" charset="0"/>
                    </a:endParaRPr>
                  </a:p>
                </p:txBody>
              </p:sp>
              <p:sp>
                <p:nvSpPr>
                  <p:cNvPr id="31" name="Line 276">
                    <a:extLst>
                      <a:ext uri="{FF2B5EF4-FFF2-40B4-BE49-F238E27FC236}">
                        <a16:creationId xmlns:a16="http://schemas.microsoft.com/office/drawing/2014/main" id="{EC17D559-8DD4-1D9D-656B-4E617C7D12F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2336" y="2251"/>
                    <a:ext cx="45" cy="272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marL="0" marR="0" lvl="0" indent="0" algn="r" defTabSz="914400" rtl="1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ar-SA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itchFamily="34" charset="0"/>
                      <a:ea typeface="+mn-ea"/>
                      <a:cs typeface="Arial" pitchFamily="34" charset="0"/>
                    </a:endParaRPr>
                  </a:p>
                </p:txBody>
              </p:sp>
              <p:sp>
                <p:nvSpPr>
                  <p:cNvPr id="32" name="Line 277">
                    <a:extLst>
                      <a:ext uri="{FF2B5EF4-FFF2-40B4-BE49-F238E27FC236}">
                        <a16:creationId xmlns:a16="http://schemas.microsoft.com/office/drawing/2014/main" id="{49614EB4-2DB9-3DFB-0E59-6229E8859F8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995" y="2251"/>
                    <a:ext cx="341" cy="0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marL="0" marR="0" lvl="0" indent="0" algn="r" defTabSz="914400" rtl="1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ar-SA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itchFamily="34" charset="0"/>
                      <a:ea typeface="+mn-ea"/>
                      <a:cs typeface="Arial" pitchFamily="34" charset="0"/>
                    </a:endParaRPr>
                  </a:p>
                </p:txBody>
              </p:sp>
            </p:grpSp>
            <p:sp>
              <p:nvSpPr>
                <p:cNvPr id="29" name="Text Box 278">
                  <a:extLst>
                    <a:ext uri="{FF2B5EF4-FFF2-40B4-BE49-F238E27FC236}">
                      <a16:creationId xmlns:a16="http://schemas.microsoft.com/office/drawing/2014/main" id="{4A3579AD-D252-6853-4DF7-E2A6E796EBD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647" y="3464"/>
                  <a:ext cx="642" cy="2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itchFamily="34" charset="0"/>
                      <a:ea typeface="+mn-ea"/>
                      <a:cs typeface="Arial" pitchFamily="34" charset="0"/>
                    </a:rPr>
                    <a:t>2025</a:t>
                  </a:r>
                  <a:endParaRPr kumimoji="0" lang="en-US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endParaRPr>
                </a:p>
              </p:txBody>
            </p:sp>
          </p:grpSp>
          <p:sp>
            <p:nvSpPr>
              <p:cNvPr id="27" name="Text Box 279">
                <a:extLst>
                  <a:ext uri="{FF2B5EF4-FFF2-40B4-BE49-F238E27FC236}">
                    <a16:creationId xmlns:a16="http://schemas.microsoft.com/office/drawing/2014/main" id="{F19357C2-6828-4691-263D-E42A19883F8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47" y="3453"/>
                <a:ext cx="22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1" i="0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</p:grpSp>
        <p:sp>
          <p:nvSpPr>
            <p:cNvPr id="25" name="Text Box 297">
              <a:extLst>
                <a:ext uri="{FF2B5EF4-FFF2-40B4-BE49-F238E27FC236}">
                  <a16:creationId xmlns:a16="http://schemas.microsoft.com/office/drawing/2014/main" id="{570E99D3-369F-BD00-DE82-7AD537685E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39" y="2862"/>
              <a:ext cx="2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±</a:t>
              </a:r>
            </a:p>
          </p:txBody>
        </p:sp>
      </p:grpSp>
      <p:sp>
        <p:nvSpPr>
          <p:cNvPr id="33" name="AutoShape 12">
            <a:extLst>
              <a:ext uri="{FF2B5EF4-FFF2-40B4-BE49-F238E27FC236}">
                <a16:creationId xmlns:a16="http://schemas.microsoft.com/office/drawing/2014/main" id="{EB43B604-F22D-C11B-051A-EB9D9369AB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4713" y="5145121"/>
            <a:ext cx="4192588" cy="568324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ل  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l-KsorZulfiMath" panose="02010000000000000000" pitchFamily="2" charset="-78"/>
              </a:rPr>
              <a:t>=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±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45</a:t>
            </a:r>
            <a:endParaRPr kumimoji="0" lang="en-US" altLang="ar-SA" sz="2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02DC29E3-86E5-5552-F44A-7EF31FA8F3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776" y="2629803"/>
            <a:ext cx="3629025" cy="2047875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A3ED8659-0174-9893-EF78-15983D5F178F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2144" y="89261"/>
            <a:ext cx="1070966" cy="174108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4A12449F-F5F2-0866-CA3C-D6622DD2A8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98719" y="114839"/>
            <a:ext cx="3007618" cy="528329"/>
          </a:xfrm>
          <a:prstGeom prst="rect">
            <a:avLst/>
          </a:prstGeom>
        </p:spPr>
      </p:pic>
      <p:grpSp>
        <p:nvGrpSpPr>
          <p:cNvPr id="17" name="Group 99">
            <a:extLst>
              <a:ext uri="{FF2B5EF4-FFF2-40B4-BE49-F238E27FC236}">
                <a16:creationId xmlns:a16="http://schemas.microsoft.com/office/drawing/2014/main" id="{F5181821-B573-293A-E8C7-2FC9AAE80BA7}"/>
              </a:ext>
            </a:extLst>
          </p:cNvPr>
          <p:cNvGrpSpPr>
            <a:grpSpLocks/>
          </p:cNvGrpSpPr>
          <p:nvPr/>
        </p:nvGrpSpPr>
        <p:grpSpPr bwMode="auto">
          <a:xfrm>
            <a:off x="7660534" y="4558051"/>
            <a:ext cx="820738" cy="457200"/>
            <a:chOff x="3563" y="1340"/>
            <a:chExt cx="517" cy="288"/>
          </a:xfrm>
        </p:grpSpPr>
        <p:grpSp>
          <p:nvGrpSpPr>
            <p:cNvPr id="18" name="Group 100">
              <a:extLst>
                <a:ext uri="{FF2B5EF4-FFF2-40B4-BE49-F238E27FC236}">
                  <a16:creationId xmlns:a16="http://schemas.microsoft.com/office/drawing/2014/main" id="{12BE4676-2E18-A0B1-C362-CC1110A9264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01" y="1356"/>
              <a:ext cx="362" cy="182"/>
              <a:chOff x="2064" y="2251"/>
              <a:chExt cx="362" cy="272"/>
            </a:xfrm>
          </p:grpSpPr>
          <p:sp>
            <p:nvSpPr>
              <p:cNvPr id="20" name="Line 101">
                <a:extLst>
                  <a:ext uri="{FF2B5EF4-FFF2-40B4-BE49-F238E27FC236}">
                    <a16:creationId xmlns:a16="http://schemas.microsoft.com/office/drawing/2014/main" id="{DC322504-0B28-3797-5C8E-5E16767180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81" y="2341"/>
                <a:ext cx="45" cy="18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ar-SA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  <p:sp>
            <p:nvSpPr>
              <p:cNvPr id="34" name="Line 102">
                <a:extLst>
                  <a:ext uri="{FF2B5EF4-FFF2-40B4-BE49-F238E27FC236}">
                    <a16:creationId xmlns:a16="http://schemas.microsoft.com/office/drawing/2014/main" id="{E8CD631B-6C21-3131-CDBA-DBE78AED7D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336" y="2251"/>
                <a:ext cx="45" cy="27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ar-SA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  <p:sp>
            <p:nvSpPr>
              <p:cNvPr id="36" name="Line 103">
                <a:extLst>
                  <a:ext uri="{FF2B5EF4-FFF2-40B4-BE49-F238E27FC236}">
                    <a16:creationId xmlns:a16="http://schemas.microsoft.com/office/drawing/2014/main" id="{81DB911C-2CB6-4BE9-5FFC-A31120B9A3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64" y="2251"/>
                <a:ext cx="27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ar-SA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</p:grpSp>
        <p:sp>
          <p:nvSpPr>
            <p:cNvPr id="19" name="Text Box 104">
              <a:extLst>
                <a:ext uri="{FF2B5EF4-FFF2-40B4-BE49-F238E27FC236}">
                  <a16:creationId xmlns:a16="http://schemas.microsoft.com/office/drawing/2014/main" id="{1206DEF4-A9A2-DA49-3C25-7E81322FAF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63" y="1340"/>
              <a:ext cx="51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</p:grpSp>
      <p:cxnSp>
        <p:nvCxnSpPr>
          <p:cNvPr id="37" name="رابط مستقيم 36">
            <a:extLst>
              <a:ext uri="{FF2B5EF4-FFF2-40B4-BE49-F238E27FC236}">
                <a16:creationId xmlns:a16="http://schemas.microsoft.com/office/drawing/2014/main" id="{656F969C-A89B-4328-1113-F9C634F36498}"/>
              </a:ext>
            </a:extLst>
          </p:cNvPr>
          <p:cNvCxnSpPr>
            <a:cxnSpLocks/>
          </p:cNvCxnSpPr>
          <p:nvPr/>
        </p:nvCxnSpPr>
        <p:spPr>
          <a:xfrm flipH="1">
            <a:off x="7904378" y="4531744"/>
            <a:ext cx="144000" cy="144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رابط مستقيم 37">
            <a:extLst>
              <a:ext uri="{FF2B5EF4-FFF2-40B4-BE49-F238E27FC236}">
                <a16:creationId xmlns:a16="http://schemas.microsoft.com/office/drawing/2014/main" id="{33EA08C3-EDD4-B2BA-C8E1-A9122DE404BF}"/>
              </a:ext>
            </a:extLst>
          </p:cNvPr>
          <p:cNvCxnSpPr>
            <a:cxnSpLocks/>
          </p:cNvCxnSpPr>
          <p:nvPr/>
        </p:nvCxnSpPr>
        <p:spPr>
          <a:xfrm flipH="1">
            <a:off x="8004659" y="4627844"/>
            <a:ext cx="144000" cy="144000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</a:ln>
          <a:effectLst/>
        </p:spPr>
      </p:cxnSp>
      <p:pic>
        <p:nvPicPr>
          <p:cNvPr id="39" name="صورة 38">
            <a:extLst>
              <a:ext uri="{FF2B5EF4-FFF2-40B4-BE49-F238E27FC236}">
                <a16:creationId xmlns:a16="http://schemas.microsoft.com/office/drawing/2014/main" id="{E548AE8B-F7C2-415D-65ED-900FB7227A7C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00CC99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3282568" y="989656"/>
            <a:ext cx="5432302" cy="64837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091817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10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10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10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10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5" dur="10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3" grpId="0" animBg="1"/>
      <p:bldP spid="26634" grpId="0" animBg="1"/>
      <p:bldP spid="26635" grpId="0" animBg="1"/>
      <p:bldP spid="26636" grpId="0" animBg="1"/>
      <p:bldP spid="26637" grpId="0" animBg="1"/>
      <p:bldP spid="21" grpId="0" animBg="1"/>
      <p:bldP spid="22" grpId="0" animBg="1"/>
      <p:bldP spid="3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3" name="AutoShape 9">
            <a:extLst>
              <a:ext uri="{FF2B5EF4-FFF2-40B4-BE49-F238E27FC236}">
                <a16:creationId xmlns:a16="http://schemas.microsoft.com/office/drawing/2014/main" id="{9F0389DF-2A22-6952-4391-9EBC1D6EEA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6286" y="1888153"/>
            <a:ext cx="4175125" cy="568325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(الوتر)</a:t>
            </a:r>
            <a:r>
              <a:rPr kumimoji="0" lang="ar-SA" altLang="ar-SA" sz="2800" b="1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2</a:t>
            </a:r>
            <a:r>
              <a:rPr kumimoji="0" lang="ar-SA" altLang="ar-SA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= الضلع الأول</a:t>
            </a:r>
            <a:r>
              <a:rPr kumimoji="0" lang="ar-SA" altLang="ar-SA" sz="2800" b="1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2</a:t>
            </a:r>
            <a:r>
              <a:rPr kumimoji="0" lang="ar-SA" altLang="ar-SA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+  الضلع الثاني</a:t>
            </a:r>
            <a:r>
              <a:rPr kumimoji="0" lang="ar-SA" altLang="ar-SA" sz="2800" b="1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2</a:t>
            </a:r>
            <a:endParaRPr kumimoji="0" lang="en-US" altLang="ar-SA" sz="2800" b="1" i="0" u="none" strike="noStrike" kern="1200" cap="none" spc="0" normalizeH="0" baseline="3000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6634" name="AutoShape 10">
            <a:extLst>
              <a:ext uri="{FF2B5EF4-FFF2-40B4-BE49-F238E27FC236}">
                <a16:creationId xmlns:a16="http://schemas.microsoft.com/office/drawing/2014/main" id="{37DB7A70-073F-E19B-C303-A2A2E845D4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8943" y="3166920"/>
            <a:ext cx="4175125" cy="568324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جـ</a:t>
            </a:r>
            <a:r>
              <a:rPr kumimoji="0" lang="ar-SA" altLang="ar-SA" sz="3200" b="1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= </a:t>
            </a:r>
            <a:r>
              <a:rPr lang="ar-SA" altLang="ar-SA"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144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+ 25</a:t>
            </a:r>
            <a:endParaRPr kumimoji="0" lang="en-US" altLang="ar-SA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635" name="AutoShape 11">
            <a:extLst>
              <a:ext uri="{FF2B5EF4-FFF2-40B4-BE49-F238E27FC236}">
                <a16:creationId xmlns:a16="http://schemas.microsoft.com/office/drawing/2014/main" id="{AD0DB2C3-5005-C177-0422-0EB1B737F5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8943" y="3827842"/>
            <a:ext cx="4175125" cy="568324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جـ</a:t>
            </a:r>
            <a:r>
              <a:rPr kumimoji="0" lang="ar-SA" altLang="ar-SA" sz="3200" b="1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= 169</a:t>
            </a:r>
            <a:endParaRPr kumimoji="0" lang="en-US" altLang="ar-SA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636" name="AutoShape 12">
            <a:extLst>
              <a:ext uri="{FF2B5EF4-FFF2-40B4-BE49-F238E27FC236}">
                <a16:creationId xmlns:a16="http://schemas.microsoft.com/office/drawing/2014/main" id="{396E363B-A4CC-F683-A082-053B53FC34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6353" y="4485157"/>
            <a:ext cx="4192588" cy="568324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altLang="ar-SA" sz="24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جـ</a:t>
            </a:r>
            <a:r>
              <a:rPr lang="ar-SA" altLang="ar-SA" sz="2400" b="1" baseline="30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=                  </a:t>
            </a:r>
            <a:r>
              <a:rPr kumimoji="0" lang="ar-SA" altLang="ar-SA" sz="1800" b="1" i="0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الجذر التربيعي للطرفين</a:t>
            </a:r>
            <a:r>
              <a:rPr kumimoji="0" lang="ar-SA" altLang="ar-SA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en-US" altLang="ar-SA" sz="2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6637" name="AutoShape 13">
            <a:extLst>
              <a:ext uri="{FF2B5EF4-FFF2-40B4-BE49-F238E27FC236}">
                <a16:creationId xmlns:a16="http://schemas.microsoft.com/office/drawing/2014/main" id="{8C12A6A8-1D12-40F1-43B1-1315CAA5D6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2190" y="5807384"/>
            <a:ext cx="4192588" cy="568324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جـ  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l-KsorZulfiMath" panose="02010000000000000000" pitchFamily="2" charset="-78"/>
              </a:rPr>
              <a:t>=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13 دسم           </a:t>
            </a:r>
            <a:r>
              <a:rPr kumimoji="0" lang="ar-SA" altLang="ar-SA" sz="1800" b="1" i="0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نستبعد الحل السالب</a:t>
            </a:r>
            <a:endParaRPr kumimoji="0" lang="en-US" altLang="ar-SA" sz="2400" b="1" i="0" u="none" strike="noStrike" kern="1200" cap="none" spc="0" normalizeH="0" baseline="0" noProof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21" name="AutoShape 9">
            <a:extLst>
              <a:ext uri="{FF2B5EF4-FFF2-40B4-BE49-F238E27FC236}">
                <a16:creationId xmlns:a16="http://schemas.microsoft.com/office/drawing/2014/main" id="{D3F0A825-7157-1116-7047-80F401A801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3444" y="2540215"/>
            <a:ext cx="4175125" cy="568325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جـ</a:t>
            </a:r>
            <a:r>
              <a:rPr kumimoji="0" lang="ar-SA" altLang="ar-SA" sz="2800" b="1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2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= </a:t>
            </a:r>
            <a:r>
              <a:rPr kumimoji="0" lang="ar-SA" altLang="ar-SA" sz="3200" b="1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2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12 +  </a:t>
            </a:r>
            <a:r>
              <a:rPr kumimoji="0" lang="ar-SA" altLang="ar-SA" sz="3200" b="1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2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5</a:t>
            </a:r>
            <a:endParaRPr kumimoji="0" lang="en-US" altLang="ar-SA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2" name="AutoShape 16">
            <a:extLst>
              <a:ext uri="{FF2B5EF4-FFF2-40B4-BE49-F238E27FC236}">
                <a16:creationId xmlns:a16="http://schemas.microsoft.com/office/drawing/2014/main" id="{8A87518E-7C66-7E6C-AF67-E520D53EF2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5987" y="5024166"/>
            <a:ext cx="2492077" cy="936079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طول الوتر هو 13 دسم</a:t>
            </a:r>
            <a:endParaRPr kumimoji="0" lang="en-US" altLang="ar-SA" sz="2400" b="1" i="0" u="none" strike="noStrike" kern="1200" cap="none" spc="0" normalizeH="0" baseline="0" noProof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grpSp>
        <p:nvGrpSpPr>
          <p:cNvPr id="23" name="Group 304">
            <a:extLst>
              <a:ext uri="{FF2B5EF4-FFF2-40B4-BE49-F238E27FC236}">
                <a16:creationId xmlns:a16="http://schemas.microsoft.com/office/drawing/2014/main" id="{C463DC34-FFB5-04DF-D54E-CA66AAC8B085}"/>
              </a:ext>
            </a:extLst>
          </p:cNvPr>
          <p:cNvGrpSpPr>
            <a:grpSpLocks/>
          </p:cNvGrpSpPr>
          <p:nvPr/>
        </p:nvGrpSpPr>
        <p:grpSpPr bwMode="auto">
          <a:xfrm>
            <a:off x="6217728" y="4529343"/>
            <a:ext cx="1517651" cy="482601"/>
            <a:chOff x="4509" y="2862"/>
            <a:chExt cx="956" cy="304"/>
          </a:xfrm>
        </p:grpSpPr>
        <p:grpSp>
          <p:nvGrpSpPr>
            <p:cNvPr id="24" name="Group 272">
              <a:extLst>
                <a:ext uri="{FF2B5EF4-FFF2-40B4-BE49-F238E27FC236}">
                  <a16:creationId xmlns:a16="http://schemas.microsoft.com/office/drawing/2014/main" id="{0E6A82AA-BE79-7661-7036-EA5EF70032F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09" y="2864"/>
              <a:ext cx="739" cy="302"/>
              <a:chOff x="1647" y="3453"/>
              <a:chExt cx="642" cy="302"/>
            </a:xfrm>
          </p:grpSpPr>
          <p:grpSp>
            <p:nvGrpSpPr>
              <p:cNvPr id="26" name="Group 273">
                <a:extLst>
                  <a:ext uri="{FF2B5EF4-FFF2-40B4-BE49-F238E27FC236}">
                    <a16:creationId xmlns:a16="http://schemas.microsoft.com/office/drawing/2014/main" id="{609C72A8-FF78-5EAD-AFEA-9CB26BDC939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47" y="3464"/>
                <a:ext cx="642" cy="291"/>
                <a:chOff x="1647" y="3464"/>
                <a:chExt cx="642" cy="291"/>
              </a:xfrm>
            </p:grpSpPr>
            <p:grpSp>
              <p:nvGrpSpPr>
                <p:cNvPr id="28" name="Group 274">
                  <a:extLst>
                    <a:ext uri="{FF2B5EF4-FFF2-40B4-BE49-F238E27FC236}">
                      <a16:creationId xmlns:a16="http://schemas.microsoft.com/office/drawing/2014/main" id="{E38AA11D-757A-D830-B5C4-261684BDE5C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858" y="3475"/>
                  <a:ext cx="431" cy="182"/>
                  <a:chOff x="1995" y="2251"/>
                  <a:chExt cx="431" cy="272"/>
                </a:xfrm>
              </p:grpSpPr>
              <p:sp>
                <p:nvSpPr>
                  <p:cNvPr id="30" name="Line 275">
                    <a:extLst>
                      <a:ext uri="{FF2B5EF4-FFF2-40B4-BE49-F238E27FC236}">
                        <a16:creationId xmlns:a16="http://schemas.microsoft.com/office/drawing/2014/main" id="{A9D307F5-761F-8941-00BB-464759753FF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381" y="2341"/>
                    <a:ext cx="45" cy="182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marL="0" marR="0" lvl="0" indent="0" algn="r" defTabSz="914400" rtl="1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ar-SA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itchFamily="34" charset="0"/>
                      <a:ea typeface="+mn-ea"/>
                      <a:cs typeface="Arial" pitchFamily="34" charset="0"/>
                    </a:endParaRPr>
                  </a:p>
                </p:txBody>
              </p:sp>
              <p:sp>
                <p:nvSpPr>
                  <p:cNvPr id="31" name="Line 276">
                    <a:extLst>
                      <a:ext uri="{FF2B5EF4-FFF2-40B4-BE49-F238E27FC236}">
                        <a16:creationId xmlns:a16="http://schemas.microsoft.com/office/drawing/2014/main" id="{EC17D559-8DD4-1D9D-656B-4E617C7D12F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2336" y="2251"/>
                    <a:ext cx="45" cy="272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marL="0" marR="0" lvl="0" indent="0" algn="r" defTabSz="914400" rtl="1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ar-SA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itchFamily="34" charset="0"/>
                      <a:ea typeface="+mn-ea"/>
                      <a:cs typeface="Arial" pitchFamily="34" charset="0"/>
                    </a:endParaRPr>
                  </a:p>
                </p:txBody>
              </p:sp>
              <p:sp>
                <p:nvSpPr>
                  <p:cNvPr id="32" name="Line 277">
                    <a:extLst>
                      <a:ext uri="{FF2B5EF4-FFF2-40B4-BE49-F238E27FC236}">
                        <a16:creationId xmlns:a16="http://schemas.microsoft.com/office/drawing/2014/main" id="{49614EB4-2DB9-3DFB-0E59-6229E8859F8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995" y="2251"/>
                    <a:ext cx="341" cy="0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marL="0" marR="0" lvl="0" indent="0" algn="r" defTabSz="914400" rtl="1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ar-SA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itchFamily="34" charset="0"/>
                      <a:ea typeface="+mn-ea"/>
                      <a:cs typeface="Arial" pitchFamily="34" charset="0"/>
                    </a:endParaRPr>
                  </a:p>
                </p:txBody>
              </p:sp>
            </p:grpSp>
            <p:sp>
              <p:nvSpPr>
                <p:cNvPr id="29" name="Text Box 278">
                  <a:extLst>
                    <a:ext uri="{FF2B5EF4-FFF2-40B4-BE49-F238E27FC236}">
                      <a16:creationId xmlns:a16="http://schemas.microsoft.com/office/drawing/2014/main" id="{4A3579AD-D252-6853-4DF7-E2A6E796EBD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647" y="3464"/>
                  <a:ext cx="642" cy="2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itchFamily="34" charset="0"/>
                      <a:ea typeface="+mn-ea"/>
                      <a:cs typeface="Arial" pitchFamily="34" charset="0"/>
                    </a:rPr>
                    <a:t>169</a:t>
                  </a:r>
                  <a:endParaRPr kumimoji="0" lang="en-US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endParaRPr>
                </a:p>
              </p:txBody>
            </p:sp>
          </p:grpSp>
          <p:sp>
            <p:nvSpPr>
              <p:cNvPr id="27" name="Text Box 279">
                <a:extLst>
                  <a:ext uri="{FF2B5EF4-FFF2-40B4-BE49-F238E27FC236}">
                    <a16:creationId xmlns:a16="http://schemas.microsoft.com/office/drawing/2014/main" id="{F19357C2-6828-4691-263D-E42A19883F8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47" y="3453"/>
                <a:ext cx="22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1" i="0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</p:grpSp>
        <p:sp>
          <p:nvSpPr>
            <p:cNvPr id="25" name="Text Box 297">
              <a:extLst>
                <a:ext uri="{FF2B5EF4-FFF2-40B4-BE49-F238E27FC236}">
                  <a16:creationId xmlns:a16="http://schemas.microsoft.com/office/drawing/2014/main" id="{570E99D3-369F-BD00-DE82-7AD537685E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39" y="2862"/>
              <a:ext cx="2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±</a:t>
              </a:r>
            </a:p>
          </p:txBody>
        </p:sp>
      </p:grpSp>
      <p:sp>
        <p:nvSpPr>
          <p:cNvPr id="33" name="AutoShape 12">
            <a:extLst>
              <a:ext uri="{FF2B5EF4-FFF2-40B4-BE49-F238E27FC236}">
                <a16:creationId xmlns:a16="http://schemas.microsoft.com/office/drawing/2014/main" id="{EB43B604-F22D-C11B-051A-EB9D9369AB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4713" y="5145121"/>
            <a:ext cx="4192588" cy="568324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ar-SA" altLang="ar-SA" sz="22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جـ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l-KsorZulfiMath" panose="02010000000000000000" pitchFamily="2" charset="-78"/>
              </a:rPr>
              <a:t>=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±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13</a:t>
            </a:r>
            <a:endParaRPr kumimoji="0" lang="en-US" altLang="ar-SA" sz="2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F45671E9-A74E-0C04-183C-4A7D4F85B87A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00CC99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3349287" y="899340"/>
            <a:ext cx="5432302" cy="64837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46953654-F15C-5681-E398-68D1F662D4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308" y="2801737"/>
            <a:ext cx="3766182" cy="1685925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A3ED8659-0174-9893-EF78-15983D5F178F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2144" y="89261"/>
            <a:ext cx="1070966" cy="174108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4A12449F-F5F2-0866-CA3C-D6622DD2A8F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98719" y="114839"/>
            <a:ext cx="3007618" cy="528329"/>
          </a:xfrm>
          <a:prstGeom prst="rect">
            <a:avLst/>
          </a:prstGeom>
        </p:spPr>
      </p:pic>
      <p:grpSp>
        <p:nvGrpSpPr>
          <p:cNvPr id="17" name="Group 99">
            <a:extLst>
              <a:ext uri="{FF2B5EF4-FFF2-40B4-BE49-F238E27FC236}">
                <a16:creationId xmlns:a16="http://schemas.microsoft.com/office/drawing/2014/main" id="{F5181821-B573-293A-E8C7-2FC9AAE80BA7}"/>
              </a:ext>
            </a:extLst>
          </p:cNvPr>
          <p:cNvGrpSpPr>
            <a:grpSpLocks/>
          </p:cNvGrpSpPr>
          <p:nvPr/>
        </p:nvGrpSpPr>
        <p:grpSpPr bwMode="auto">
          <a:xfrm>
            <a:off x="7620533" y="4592392"/>
            <a:ext cx="820738" cy="457200"/>
            <a:chOff x="3563" y="1340"/>
            <a:chExt cx="517" cy="288"/>
          </a:xfrm>
        </p:grpSpPr>
        <p:grpSp>
          <p:nvGrpSpPr>
            <p:cNvPr id="18" name="Group 100">
              <a:extLst>
                <a:ext uri="{FF2B5EF4-FFF2-40B4-BE49-F238E27FC236}">
                  <a16:creationId xmlns:a16="http://schemas.microsoft.com/office/drawing/2014/main" id="{12BE4676-2E18-A0B1-C362-CC1110A9264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01" y="1356"/>
              <a:ext cx="362" cy="182"/>
              <a:chOff x="2064" y="2251"/>
              <a:chExt cx="362" cy="272"/>
            </a:xfrm>
          </p:grpSpPr>
          <p:sp>
            <p:nvSpPr>
              <p:cNvPr id="20" name="Line 101">
                <a:extLst>
                  <a:ext uri="{FF2B5EF4-FFF2-40B4-BE49-F238E27FC236}">
                    <a16:creationId xmlns:a16="http://schemas.microsoft.com/office/drawing/2014/main" id="{DC322504-0B28-3797-5C8E-5E16767180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81" y="2341"/>
                <a:ext cx="45" cy="18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ar-SA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  <p:sp>
            <p:nvSpPr>
              <p:cNvPr id="34" name="Line 102">
                <a:extLst>
                  <a:ext uri="{FF2B5EF4-FFF2-40B4-BE49-F238E27FC236}">
                    <a16:creationId xmlns:a16="http://schemas.microsoft.com/office/drawing/2014/main" id="{E8CD631B-6C21-3131-CDBA-DBE78AED7D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336" y="2251"/>
                <a:ext cx="45" cy="27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ar-SA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  <p:sp>
            <p:nvSpPr>
              <p:cNvPr id="36" name="Line 103">
                <a:extLst>
                  <a:ext uri="{FF2B5EF4-FFF2-40B4-BE49-F238E27FC236}">
                    <a16:creationId xmlns:a16="http://schemas.microsoft.com/office/drawing/2014/main" id="{81DB911C-2CB6-4BE9-5FFC-A31120B9A3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64" y="2251"/>
                <a:ext cx="27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ar-SA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</p:grpSp>
        <p:sp>
          <p:nvSpPr>
            <p:cNvPr id="19" name="Text Box 104">
              <a:extLst>
                <a:ext uri="{FF2B5EF4-FFF2-40B4-BE49-F238E27FC236}">
                  <a16:creationId xmlns:a16="http://schemas.microsoft.com/office/drawing/2014/main" id="{1206DEF4-A9A2-DA49-3C25-7E81322FAF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63" y="1340"/>
              <a:ext cx="51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</p:grpSp>
      <p:cxnSp>
        <p:nvCxnSpPr>
          <p:cNvPr id="37" name="رابط مستقيم 36">
            <a:extLst>
              <a:ext uri="{FF2B5EF4-FFF2-40B4-BE49-F238E27FC236}">
                <a16:creationId xmlns:a16="http://schemas.microsoft.com/office/drawing/2014/main" id="{656F969C-A89B-4328-1113-F9C634F36498}"/>
              </a:ext>
            </a:extLst>
          </p:cNvPr>
          <p:cNvCxnSpPr>
            <a:cxnSpLocks/>
          </p:cNvCxnSpPr>
          <p:nvPr/>
        </p:nvCxnSpPr>
        <p:spPr>
          <a:xfrm flipH="1">
            <a:off x="7904378" y="4531744"/>
            <a:ext cx="144000" cy="144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رابط مستقيم 37">
            <a:extLst>
              <a:ext uri="{FF2B5EF4-FFF2-40B4-BE49-F238E27FC236}">
                <a16:creationId xmlns:a16="http://schemas.microsoft.com/office/drawing/2014/main" id="{33EA08C3-EDD4-B2BA-C8E1-A9122DE404BF}"/>
              </a:ext>
            </a:extLst>
          </p:cNvPr>
          <p:cNvCxnSpPr>
            <a:cxnSpLocks/>
          </p:cNvCxnSpPr>
          <p:nvPr/>
        </p:nvCxnSpPr>
        <p:spPr>
          <a:xfrm flipH="1">
            <a:off x="8004659" y="4627844"/>
            <a:ext cx="144000" cy="144000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</a:ln>
          <a:effectLst/>
        </p:spPr>
      </p:cxnSp>
    </p:spTree>
    <p:extLst>
      <p:ext uri="{BB962C8B-B14F-4D97-AF65-F5344CB8AC3E}">
        <p14:creationId xmlns:p14="http://schemas.microsoft.com/office/powerpoint/2010/main" val="973292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10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10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10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10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5" dur="10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3" grpId="0" animBg="1"/>
      <p:bldP spid="26634" grpId="0" animBg="1"/>
      <p:bldP spid="26635" grpId="0" animBg="1"/>
      <p:bldP spid="26636" grpId="0" animBg="1"/>
      <p:bldP spid="26637" grpId="0" animBg="1"/>
      <p:bldP spid="21" grpId="0" animBg="1"/>
      <p:bldP spid="22" grpId="0" animBg="1"/>
      <p:bldP spid="3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3" name="AutoShape 9">
            <a:extLst>
              <a:ext uri="{FF2B5EF4-FFF2-40B4-BE49-F238E27FC236}">
                <a16:creationId xmlns:a16="http://schemas.microsoft.com/office/drawing/2014/main" id="{9F0389DF-2A22-6952-4391-9EBC1D6EEA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6286" y="1888153"/>
            <a:ext cx="4175125" cy="568325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lvl="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ar-SA" altLang="ar-SA" sz="20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(الضلع المجهول)</a:t>
            </a:r>
            <a:r>
              <a:rPr lang="ar-SA" altLang="ar-SA" sz="2800" b="1" baseline="30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SA" altLang="ar-SA" sz="20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= الوتر</a:t>
            </a:r>
            <a:r>
              <a:rPr lang="ar-SA" altLang="ar-SA" sz="2800" b="1" baseline="30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SA" altLang="ar-SA" sz="20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-  الضلع المعلوم</a:t>
            </a:r>
            <a:r>
              <a:rPr lang="ar-SA" altLang="ar-SA" sz="2800" b="1" baseline="30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altLang="ar-SA" sz="2800" b="1" baseline="3000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634" name="AutoShape 10">
            <a:extLst>
              <a:ext uri="{FF2B5EF4-FFF2-40B4-BE49-F238E27FC236}">
                <a16:creationId xmlns:a16="http://schemas.microsoft.com/office/drawing/2014/main" id="{37DB7A70-073F-E19B-C303-A2A2E845D4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8943" y="3166920"/>
            <a:ext cx="4175125" cy="568324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أ</a:t>
            </a:r>
            <a:r>
              <a:rPr kumimoji="0" lang="ar-SA" altLang="ar-SA" sz="2800" b="1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= </a:t>
            </a:r>
            <a:r>
              <a:rPr lang="ar-SA" altLang="ar-SA"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225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- 100</a:t>
            </a:r>
            <a:endParaRPr kumimoji="0" lang="en-US" altLang="ar-SA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635" name="AutoShape 11">
            <a:extLst>
              <a:ext uri="{FF2B5EF4-FFF2-40B4-BE49-F238E27FC236}">
                <a16:creationId xmlns:a16="http://schemas.microsoft.com/office/drawing/2014/main" id="{AD0DB2C3-5005-C177-0422-0EB1B737F5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8943" y="3827842"/>
            <a:ext cx="4175125" cy="568324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أ</a:t>
            </a:r>
            <a:r>
              <a:rPr kumimoji="0" lang="ar-SA" altLang="ar-SA" sz="2800" b="1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= 125</a:t>
            </a:r>
            <a:endParaRPr kumimoji="0" lang="en-US" altLang="ar-SA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636" name="AutoShape 12">
            <a:extLst>
              <a:ext uri="{FF2B5EF4-FFF2-40B4-BE49-F238E27FC236}">
                <a16:creationId xmlns:a16="http://schemas.microsoft.com/office/drawing/2014/main" id="{396E363B-A4CC-F683-A082-053B53FC34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6353" y="4485157"/>
            <a:ext cx="4192588" cy="568324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altLang="ar-SA" sz="24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أ</a:t>
            </a:r>
            <a:r>
              <a:rPr lang="ar-SA" altLang="ar-SA" sz="2400" b="1" baseline="30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=                  </a:t>
            </a:r>
            <a:r>
              <a:rPr kumimoji="0" lang="ar-SA" altLang="ar-SA" sz="1800" b="1" i="0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الجذر التربيعي للطرفين</a:t>
            </a:r>
            <a:r>
              <a:rPr kumimoji="0" lang="ar-SA" altLang="ar-SA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en-US" altLang="ar-SA" sz="2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6637" name="AutoShape 13">
            <a:extLst>
              <a:ext uri="{FF2B5EF4-FFF2-40B4-BE49-F238E27FC236}">
                <a16:creationId xmlns:a16="http://schemas.microsoft.com/office/drawing/2014/main" id="{8C12A6A8-1D12-40F1-43B1-1315CAA5D6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2190" y="5807384"/>
            <a:ext cx="4192588" cy="568324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أ  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l-KsorZulfiMath" panose="02010000000000000000" pitchFamily="2" charset="-78"/>
              </a:rPr>
              <a:t>ﺕ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11,2 سم           </a:t>
            </a:r>
            <a:r>
              <a:rPr kumimoji="0" lang="ar-SA" altLang="ar-SA" sz="1800" b="1" i="0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نستبعد الحل السالب</a:t>
            </a:r>
            <a:endParaRPr kumimoji="0" lang="en-US" altLang="ar-SA" sz="2400" b="1" i="0" u="none" strike="noStrike" kern="1200" cap="none" spc="0" normalizeH="0" baseline="0" noProof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21" name="AutoShape 9">
            <a:extLst>
              <a:ext uri="{FF2B5EF4-FFF2-40B4-BE49-F238E27FC236}">
                <a16:creationId xmlns:a16="http://schemas.microsoft.com/office/drawing/2014/main" id="{D3F0A825-7157-1116-7047-80F401A801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3444" y="2540215"/>
            <a:ext cx="4175125" cy="568325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lvl="0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altLang="ar-SA"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أ</a:t>
            </a:r>
            <a:r>
              <a:rPr lang="ar-SA" altLang="ar-SA" sz="2800" b="1" baseline="30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ar-SA" altLang="ar-SA" sz="24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= </a:t>
            </a:r>
            <a:r>
              <a:rPr kumimoji="0" lang="ar-SA" altLang="ar-SA" sz="3200" b="1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2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15 -  </a:t>
            </a:r>
            <a:r>
              <a:rPr kumimoji="0" lang="ar-SA" altLang="ar-SA" sz="3200" b="1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2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10</a:t>
            </a:r>
            <a:endParaRPr kumimoji="0" lang="en-US" altLang="ar-SA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2" name="AutoShape 16">
            <a:extLst>
              <a:ext uri="{FF2B5EF4-FFF2-40B4-BE49-F238E27FC236}">
                <a16:creationId xmlns:a16="http://schemas.microsoft.com/office/drawing/2014/main" id="{8A87518E-7C66-7E6C-AF67-E520D53EF2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5987" y="5024166"/>
            <a:ext cx="2492077" cy="936079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طول الوتر تقريبا 11,2 سم</a:t>
            </a:r>
            <a:endParaRPr kumimoji="0" lang="en-US" altLang="ar-SA" sz="2000" b="1" i="0" u="none" strike="noStrike" kern="1200" cap="none" spc="0" normalizeH="0" baseline="0" noProof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grpSp>
        <p:nvGrpSpPr>
          <p:cNvPr id="23" name="Group 304">
            <a:extLst>
              <a:ext uri="{FF2B5EF4-FFF2-40B4-BE49-F238E27FC236}">
                <a16:creationId xmlns:a16="http://schemas.microsoft.com/office/drawing/2014/main" id="{C463DC34-FFB5-04DF-D54E-CA66AAC8B085}"/>
              </a:ext>
            </a:extLst>
          </p:cNvPr>
          <p:cNvGrpSpPr>
            <a:grpSpLocks/>
          </p:cNvGrpSpPr>
          <p:nvPr/>
        </p:nvGrpSpPr>
        <p:grpSpPr bwMode="auto">
          <a:xfrm>
            <a:off x="6217728" y="4529343"/>
            <a:ext cx="1517651" cy="482601"/>
            <a:chOff x="4509" y="2862"/>
            <a:chExt cx="956" cy="304"/>
          </a:xfrm>
        </p:grpSpPr>
        <p:grpSp>
          <p:nvGrpSpPr>
            <p:cNvPr id="24" name="Group 272">
              <a:extLst>
                <a:ext uri="{FF2B5EF4-FFF2-40B4-BE49-F238E27FC236}">
                  <a16:creationId xmlns:a16="http://schemas.microsoft.com/office/drawing/2014/main" id="{0E6A82AA-BE79-7661-7036-EA5EF70032F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09" y="2864"/>
              <a:ext cx="739" cy="302"/>
              <a:chOff x="1647" y="3453"/>
              <a:chExt cx="642" cy="302"/>
            </a:xfrm>
          </p:grpSpPr>
          <p:grpSp>
            <p:nvGrpSpPr>
              <p:cNvPr id="26" name="Group 273">
                <a:extLst>
                  <a:ext uri="{FF2B5EF4-FFF2-40B4-BE49-F238E27FC236}">
                    <a16:creationId xmlns:a16="http://schemas.microsoft.com/office/drawing/2014/main" id="{609C72A8-FF78-5EAD-AFEA-9CB26BDC939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47" y="3464"/>
                <a:ext cx="642" cy="291"/>
                <a:chOff x="1647" y="3464"/>
                <a:chExt cx="642" cy="291"/>
              </a:xfrm>
            </p:grpSpPr>
            <p:grpSp>
              <p:nvGrpSpPr>
                <p:cNvPr id="28" name="Group 274">
                  <a:extLst>
                    <a:ext uri="{FF2B5EF4-FFF2-40B4-BE49-F238E27FC236}">
                      <a16:creationId xmlns:a16="http://schemas.microsoft.com/office/drawing/2014/main" id="{E38AA11D-757A-D830-B5C4-261684BDE5C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858" y="3475"/>
                  <a:ext cx="431" cy="182"/>
                  <a:chOff x="1995" y="2251"/>
                  <a:chExt cx="431" cy="272"/>
                </a:xfrm>
              </p:grpSpPr>
              <p:sp>
                <p:nvSpPr>
                  <p:cNvPr id="30" name="Line 275">
                    <a:extLst>
                      <a:ext uri="{FF2B5EF4-FFF2-40B4-BE49-F238E27FC236}">
                        <a16:creationId xmlns:a16="http://schemas.microsoft.com/office/drawing/2014/main" id="{A9D307F5-761F-8941-00BB-464759753FF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381" y="2341"/>
                    <a:ext cx="45" cy="182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marL="0" marR="0" lvl="0" indent="0" algn="r" defTabSz="914400" rtl="1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ar-SA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itchFamily="34" charset="0"/>
                      <a:ea typeface="+mn-ea"/>
                      <a:cs typeface="Arial" pitchFamily="34" charset="0"/>
                    </a:endParaRPr>
                  </a:p>
                </p:txBody>
              </p:sp>
              <p:sp>
                <p:nvSpPr>
                  <p:cNvPr id="31" name="Line 276">
                    <a:extLst>
                      <a:ext uri="{FF2B5EF4-FFF2-40B4-BE49-F238E27FC236}">
                        <a16:creationId xmlns:a16="http://schemas.microsoft.com/office/drawing/2014/main" id="{EC17D559-8DD4-1D9D-656B-4E617C7D12F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2336" y="2251"/>
                    <a:ext cx="45" cy="272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marL="0" marR="0" lvl="0" indent="0" algn="r" defTabSz="914400" rtl="1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ar-SA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itchFamily="34" charset="0"/>
                      <a:ea typeface="+mn-ea"/>
                      <a:cs typeface="Arial" pitchFamily="34" charset="0"/>
                    </a:endParaRPr>
                  </a:p>
                </p:txBody>
              </p:sp>
              <p:sp>
                <p:nvSpPr>
                  <p:cNvPr id="32" name="Line 277">
                    <a:extLst>
                      <a:ext uri="{FF2B5EF4-FFF2-40B4-BE49-F238E27FC236}">
                        <a16:creationId xmlns:a16="http://schemas.microsoft.com/office/drawing/2014/main" id="{49614EB4-2DB9-3DFB-0E59-6229E8859F8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995" y="2251"/>
                    <a:ext cx="341" cy="0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marL="0" marR="0" lvl="0" indent="0" algn="r" defTabSz="914400" rtl="1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ar-SA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itchFamily="34" charset="0"/>
                      <a:ea typeface="+mn-ea"/>
                      <a:cs typeface="Arial" pitchFamily="34" charset="0"/>
                    </a:endParaRPr>
                  </a:p>
                </p:txBody>
              </p:sp>
            </p:grpSp>
            <p:sp>
              <p:nvSpPr>
                <p:cNvPr id="29" name="Text Box 278">
                  <a:extLst>
                    <a:ext uri="{FF2B5EF4-FFF2-40B4-BE49-F238E27FC236}">
                      <a16:creationId xmlns:a16="http://schemas.microsoft.com/office/drawing/2014/main" id="{4A3579AD-D252-6853-4DF7-E2A6E796EBD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647" y="3464"/>
                  <a:ext cx="642" cy="2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itchFamily="34" charset="0"/>
                      <a:ea typeface="+mn-ea"/>
                      <a:cs typeface="Arial" pitchFamily="34" charset="0"/>
                    </a:rPr>
                    <a:t>125</a:t>
                  </a:r>
                  <a:endParaRPr kumimoji="0" lang="en-US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endParaRPr>
                </a:p>
              </p:txBody>
            </p:sp>
          </p:grpSp>
          <p:sp>
            <p:nvSpPr>
              <p:cNvPr id="27" name="Text Box 279">
                <a:extLst>
                  <a:ext uri="{FF2B5EF4-FFF2-40B4-BE49-F238E27FC236}">
                    <a16:creationId xmlns:a16="http://schemas.microsoft.com/office/drawing/2014/main" id="{F19357C2-6828-4691-263D-E42A19883F8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47" y="3453"/>
                <a:ext cx="22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1" i="0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</p:grpSp>
        <p:sp>
          <p:nvSpPr>
            <p:cNvPr id="25" name="Text Box 297">
              <a:extLst>
                <a:ext uri="{FF2B5EF4-FFF2-40B4-BE49-F238E27FC236}">
                  <a16:creationId xmlns:a16="http://schemas.microsoft.com/office/drawing/2014/main" id="{570E99D3-369F-BD00-DE82-7AD537685E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39" y="2862"/>
              <a:ext cx="2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±</a:t>
              </a:r>
            </a:p>
          </p:txBody>
        </p:sp>
      </p:grpSp>
      <p:sp>
        <p:nvSpPr>
          <p:cNvPr id="33" name="AutoShape 12">
            <a:extLst>
              <a:ext uri="{FF2B5EF4-FFF2-40B4-BE49-F238E27FC236}">
                <a16:creationId xmlns:a16="http://schemas.microsoft.com/office/drawing/2014/main" id="{EB43B604-F22D-C11B-051A-EB9D9369AB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4713" y="5145121"/>
            <a:ext cx="4192588" cy="568324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ar-SA" altLang="ar-SA" sz="22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l-KsorZulfiMath" panose="02010000000000000000" pitchFamily="2" charset="-78"/>
              </a:rPr>
              <a:t>ﺕ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±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11,2</a:t>
            </a:r>
            <a:endParaRPr kumimoji="0" lang="en-US" altLang="ar-SA" sz="2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F45671E9-A74E-0C04-183C-4A7D4F85B87A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00CC99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3349287" y="899340"/>
            <a:ext cx="5432302" cy="64837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A3ED8659-0174-9893-EF78-15983D5F178F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2144" y="89261"/>
            <a:ext cx="1070966" cy="174108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4A12449F-F5F2-0866-CA3C-D6622DD2A8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98719" y="114839"/>
            <a:ext cx="3007618" cy="528329"/>
          </a:xfrm>
          <a:prstGeom prst="rect">
            <a:avLst/>
          </a:prstGeom>
        </p:spPr>
      </p:pic>
      <p:grpSp>
        <p:nvGrpSpPr>
          <p:cNvPr id="17" name="Group 99">
            <a:extLst>
              <a:ext uri="{FF2B5EF4-FFF2-40B4-BE49-F238E27FC236}">
                <a16:creationId xmlns:a16="http://schemas.microsoft.com/office/drawing/2014/main" id="{F5181821-B573-293A-E8C7-2FC9AAE80BA7}"/>
              </a:ext>
            </a:extLst>
          </p:cNvPr>
          <p:cNvGrpSpPr>
            <a:grpSpLocks/>
          </p:cNvGrpSpPr>
          <p:nvPr/>
        </p:nvGrpSpPr>
        <p:grpSpPr bwMode="auto">
          <a:xfrm>
            <a:off x="7660534" y="4577132"/>
            <a:ext cx="820738" cy="457200"/>
            <a:chOff x="3563" y="1340"/>
            <a:chExt cx="517" cy="288"/>
          </a:xfrm>
        </p:grpSpPr>
        <p:grpSp>
          <p:nvGrpSpPr>
            <p:cNvPr id="18" name="Group 100">
              <a:extLst>
                <a:ext uri="{FF2B5EF4-FFF2-40B4-BE49-F238E27FC236}">
                  <a16:creationId xmlns:a16="http://schemas.microsoft.com/office/drawing/2014/main" id="{12BE4676-2E18-A0B1-C362-CC1110A9264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01" y="1356"/>
              <a:ext cx="362" cy="182"/>
              <a:chOff x="2064" y="2251"/>
              <a:chExt cx="362" cy="272"/>
            </a:xfrm>
          </p:grpSpPr>
          <p:sp>
            <p:nvSpPr>
              <p:cNvPr id="20" name="Line 101">
                <a:extLst>
                  <a:ext uri="{FF2B5EF4-FFF2-40B4-BE49-F238E27FC236}">
                    <a16:creationId xmlns:a16="http://schemas.microsoft.com/office/drawing/2014/main" id="{DC322504-0B28-3797-5C8E-5E16767180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81" y="2341"/>
                <a:ext cx="45" cy="18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ar-SA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  <p:sp>
            <p:nvSpPr>
              <p:cNvPr id="34" name="Line 102">
                <a:extLst>
                  <a:ext uri="{FF2B5EF4-FFF2-40B4-BE49-F238E27FC236}">
                    <a16:creationId xmlns:a16="http://schemas.microsoft.com/office/drawing/2014/main" id="{E8CD631B-6C21-3131-CDBA-DBE78AED7D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336" y="2251"/>
                <a:ext cx="45" cy="27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ar-SA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  <p:sp>
            <p:nvSpPr>
              <p:cNvPr id="36" name="Line 103">
                <a:extLst>
                  <a:ext uri="{FF2B5EF4-FFF2-40B4-BE49-F238E27FC236}">
                    <a16:creationId xmlns:a16="http://schemas.microsoft.com/office/drawing/2014/main" id="{81DB911C-2CB6-4BE9-5FFC-A31120B9A3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64" y="2251"/>
                <a:ext cx="27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ar-SA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</p:grpSp>
        <p:sp>
          <p:nvSpPr>
            <p:cNvPr id="19" name="Text Box 104">
              <a:extLst>
                <a:ext uri="{FF2B5EF4-FFF2-40B4-BE49-F238E27FC236}">
                  <a16:creationId xmlns:a16="http://schemas.microsoft.com/office/drawing/2014/main" id="{1206DEF4-A9A2-DA49-3C25-7E81322FAF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63" y="1340"/>
              <a:ext cx="51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</p:grpSp>
      <p:cxnSp>
        <p:nvCxnSpPr>
          <p:cNvPr id="37" name="رابط مستقيم 36">
            <a:extLst>
              <a:ext uri="{FF2B5EF4-FFF2-40B4-BE49-F238E27FC236}">
                <a16:creationId xmlns:a16="http://schemas.microsoft.com/office/drawing/2014/main" id="{656F969C-A89B-4328-1113-F9C634F36498}"/>
              </a:ext>
            </a:extLst>
          </p:cNvPr>
          <p:cNvCxnSpPr>
            <a:cxnSpLocks/>
          </p:cNvCxnSpPr>
          <p:nvPr/>
        </p:nvCxnSpPr>
        <p:spPr>
          <a:xfrm flipH="1">
            <a:off x="7904378" y="4531744"/>
            <a:ext cx="144000" cy="144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رابط مستقيم 37">
            <a:extLst>
              <a:ext uri="{FF2B5EF4-FFF2-40B4-BE49-F238E27FC236}">
                <a16:creationId xmlns:a16="http://schemas.microsoft.com/office/drawing/2014/main" id="{33EA08C3-EDD4-B2BA-C8E1-A9122DE404BF}"/>
              </a:ext>
            </a:extLst>
          </p:cNvPr>
          <p:cNvCxnSpPr>
            <a:cxnSpLocks/>
          </p:cNvCxnSpPr>
          <p:nvPr/>
        </p:nvCxnSpPr>
        <p:spPr>
          <a:xfrm flipH="1">
            <a:off x="8048378" y="4625965"/>
            <a:ext cx="144000" cy="144000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</a:ln>
          <a:effectLst/>
        </p:spPr>
      </p:cxnSp>
      <p:pic>
        <p:nvPicPr>
          <p:cNvPr id="4" name="صورة 3">
            <a:extLst>
              <a:ext uri="{FF2B5EF4-FFF2-40B4-BE49-F238E27FC236}">
                <a16:creationId xmlns:a16="http://schemas.microsoft.com/office/drawing/2014/main" id="{FC22B2E3-AA8A-A816-6FF2-A2E9152C35B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6103" y="2659510"/>
            <a:ext cx="2991843" cy="1827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0622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10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10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10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10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5" dur="10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3" grpId="0" animBg="1"/>
      <p:bldP spid="26634" grpId="0" animBg="1"/>
      <p:bldP spid="26635" grpId="0" animBg="1"/>
      <p:bldP spid="26636" grpId="0" animBg="1"/>
      <p:bldP spid="26637" grpId="0" animBg="1"/>
      <p:bldP spid="21" grpId="0" animBg="1"/>
      <p:bldP spid="22" grpId="0" animBg="1"/>
      <p:bldP spid="3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3" name="AutoShape 9">
            <a:extLst>
              <a:ext uri="{FF2B5EF4-FFF2-40B4-BE49-F238E27FC236}">
                <a16:creationId xmlns:a16="http://schemas.microsoft.com/office/drawing/2014/main" id="{9F0389DF-2A22-6952-4391-9EBC1D6EEA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6286" y="1888153"/>
            <a:ext cx="4175125" cy="568325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lvl="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ar-SA" altLang="ar-SA" sz="20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(الضلع المجهول)</a:t>
            </a:r>
            <a:r>
              <a:rPr lang="ar-SA" altLang="ar-SA" sz="2800" b="1" baseline="30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SA" altLang="ar-SA" sz="20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= الوتر</a:t>
            </a:r>
            <a:r>
              <a:rPr lang="ar-SA" altLang="ar-SA" sz="2800" b="1" baseline="30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SA" altLang="ar-SA" sz="20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-  الضلع المعلوم</a:t>
            </a:r>
            <a:r>
              <a:rPr lang="ar-SA" altLang="ar-SA" sz="2800" b="1" baseline="30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altLang="ar-SA" sz="2800" b="1" baseline="3000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634" name="AutoShape 10">
            <a:extLst>
              <a:ext uri="{FF2B5EF4-FFF2-40B4-BE49-F238E27FC236}">
                <a16:creationId xmlns:a16="http://schemas.microsoft.com/office/drawing/2014/main" id="{37DB7A70-073F-E19B-C303-A2A2E845D4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8943" y="3166920"/>
            <a:ext cx="4175125" cy="568324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أ</a:t>
            </a:r>
            <a:r>
              <a:rPr kumimoji="0" lang="ar-SA" altLang="ar-SA" sz="2800" b="1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= </a:t>
            </a:r>
            <a:r>
              <a:rPr lang="ar-SA" altLang="ar-SA"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3600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- 2610</a:t>
            </a:r>
            <a:endParaRPr kumimoji="0" lang="en-US" altLang="ar-SA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635" name="AutoShape 11">
            <a:extLst>
              <a:ext uri="{FF2B5EF4-FFF2-40B4-BE49-F238E27FC236}">
                <a16:creationId xmlns:a16="http://schemas.microsoft.com/office/drawing/2014/main" id="{AD0DB2C3-5005-C177-0422-0EB1B737F5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8943" y="3827842"/>
            <a:ext cx="4175125" cy="568324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أ</a:t>
            </a:r>
            <a:r>
              <a:rPr kumimoji="0" lang="ar-SA" altLang="ar-SA" sz="2800" b="1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= 999</a:t>
            </a:r>
            <a:endParaRPr kumimoji="0" lang="en-US" altLang="ar-SA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636" name="AutoShape 12">
            <a:extLst>
              <a:ext uri="{FF2B5EF4-FFF2-40B4-BE49-F238E27FC236}">
                <a16:creationId xmlns:a16="http://schemas.microsoft.com/office/drawing/2014/main" id="{396E363B-A4CC-F683-A082-053B53FC34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6353" y="4485157"/>
            <a:ext cx="4192588" cy="568324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altLang="ar-SA" sz="24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أ</a:t>
            </a:r>
            <a:r>
              <a:rPr lang="ar-SA" altLang="ar-SA" sz="2400" b="1" baseline="30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=                  </a:t>
            </a:r>
            <a:r>
              <a:rPr kumimoji="0" lang="ar-SA" altLang="ar-SA" sz="1800" b="1" i="0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الجذر التربيعي للطرفين</a:t>
            </a:r>
            <a:r>
              <a:rPr kumimoji="0" lang="ar-SA" altLang="ar-SA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en-US" altLang="ar-SA" sz="2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6637" name="AutoShape 13">
            <a:extLst>
              <a:ext uri="{FF2B5EF4-FFF2-40B4-BE49-F238E27FC236}">
                <a16:creationId xmlns:a16="http://schemas.microsoft.com/office/drawing/2014/main" id="{8C12A6A8-1D12-40F1-43B1-1315CAA5D6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2190" y="5807384"/>
            <a:ext cx="4192588" cy="568324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أ  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l-KsorZulfiMath" panose="02010000000000000000" pitchFamily="2" charset="-78"/>
              </a:rPr>
              <a:t>ﺕ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31,6 سم           </a:t>
            </a:r>
            <a:r>
              <a:rPr kumimoji="0" lang="ar-SA" altLang="ar-SA" sz="1800" b="1" i="0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نستبعد الحل السالب</a:t>
            </a:r>
            <a:endParaRPr kumimoji="0" lang="en-US" altLang="ar-SA" sz="2400" b="1" i="0" u="none" strike="noStrike" kern="1200" cap="none" spc="0" normalizeH="0" baseline="0" noProof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21" name="AutoShape 9">
            <a:extLst>
              <a:ext uri="{FF2B5EF4-FFF2-40B4-BE49-F238E27FC236}">
                <a16:creationId xmlns:a16="http://schemas.microsoft.com/office/drawing/2014/main" id="{D3F0A825-7157-1116-7047-80F401A801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3444" y="2540215"/>
            <a:ext cx="4175125" cy="568325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lvl="0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altLang="ar-SA"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أ</a:t>
            </a:r>
            <a:r>
              <a:rPr lang="ar-SA" altLang="ar-SA" sz="2800" b="1" baseline="30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ar-SA" altLang="ar-SA" sz="24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= </a:t>
            </a:r>
            <a:r>
              <a:rPr kumimoji="0" lang="ar-SA" altLang="ar-SA" sz="3200" b="1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2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60 -  </a:t>
            </a:r>
            <a:r>
              <a:rPr kumimoji="0" lang="ar-SA" altLang="ar-SA" sz="3200" b="1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2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51</a:t>
            </a:r>
            <a:endParaRPr kumimoji="0" lang="en-US" altLang="ar-SA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2" name="AutoShape 16">
            <a:extLst>
              <a:ext uri="{FF2B5EF4-FFF2-40B4-BE49-F238E27FC236}">
                <a16:creationId xmlns:a16="http://schemas.microsoft.com/office/drawing/2014/main" id="{8A87518E-7C66-7E6C-AF67-E520D53EF2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5987" y="5024166"/>
            <a:ext cx="2492077" cy="936079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طول الوتر تقريبا 31,6 سم</a:t>
            </a:r>
            <a:endParaRPr kumimoji="0" lang="en-US" altLang="ar-SA" sz="2000" b="1" i="0" u="none" strike="noStrike" kern="1200" cap="none" spc="0" normalizeH="0" baseline="0" noProof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grpSp>
        <p:nvGrpSpPr>
          <p:cNvPr id="23" name="Group 304">
            <a:extLst>
              <a:ext uri="{FF2B5EF4-FFF2-40B4-BE49-F238E27FC236}">
                <a16:creationId xmlns:a16="http://schemas.microsoft.com/office/drawing/2014/main" id="{C463DC34-FFB5-04DF-D54E-CA66AAC8B085}"/>
              </a:ext>
            </a:extLst>
          </p:cNvPr>
          <p:cNvGrpSpPr>
            <a:grpSpLocks/>
          </p:cNvGrpSpPr>
          <p:nvPr/>
        </p:nvGrpSpPr>
        <p:grpSpPr bwMode="auto">
          <a:xfrm>
            <a:off x="6217728" y="4529339"/>
            <a:ext cx="1517651" cy="461963"/>
            <a:chOff x="4509" y="2862"/>
            <a:chExt cx="956" cy="291"/>
          </a:xfrm>
        </p:grpSpPr>
        <p:grpSp>
          <p:nvGrpSpPr>
            <p:cNvPr id="24" name="Group 272">
              <a:extLst>
                <a:ext uri="{FF2B5EF4-FFF2-40B4-BE49-F238E27FC236}">
                  <a16:creationId xmlns:a16="http://schemas.microsoft.com/office/drawing/2014/main" id="{0E6A82AA-BE79-7661-7036-EA5EF70032F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09" y="2862"/>
              <a:ext cx="816" cy="291"/>
              <a:chOff x="1647" y="3451"/>
              <a:chExt cx="709" cy="291"/>
            </a:xfrm>
          </p:grpSpPr>
          <p:grpSp>
            <p:nvGrpSpPr>
              <p:cNvPr id="26" name="Group 273">
                <a:extLst>
                  <a:ext uri="{FF2B5EF4-FFF2-40B4-BE49-F238E27FC236}">
                    <a16:creationId xmlns:a16="http://schemas.microsoft.com/office/drawing/2014/main" id="{609C72A8-FF78-5EAD-AFEA-9CB26BDC939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14" y="3451"/>
                <a:ext cx="642" cy="291"/>
                <a:chOff x="1714" y="3451"/>
                <a:chExt cx="642" cy="291"/>
              </a:xfrm>
            </p:grpSpPr>
            <p:grpSp>
              <p:nvGrpSpPr>
                <p:cNvPr id="28" name="Group 274">
                  <a:extLst>
                    <a:ext uri="{FF2B5EF4-FFF2-40B4-BE49-F238E27FC236}">
                      <a16:creationId xmlns:a16="http://schemas.microsoft.com/office/drawing/2014/main" id="{E38AA11D-757A-D830-B5C4-261684BDE5C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858" y="3475"/>
                  <a:ext cx="431" cy="182"/>
                  <a:chOff x="1995" y="2251"/>
                  <a:chExt cx="431" cy="272"/>
                </a:xfrm>
              </p:grpSpPr>
              <p:sp>
                <p:nvSpPr>
                  <p:cNvPr id="30" name="Line 275">
                    <a:extLst>
                      <a:ext uri="{FF2B5EF4-FFF2-40B4-BE49-F238E27FC236}">
                        <a16:creationId xmlns:a16="http://schemas.microsoft.com/office/drawing/2014/main" id="{A9D307F5-761F-8941-00BB-464759753FF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381" y="2341"/>
                    <a:ext cx="45" cy="182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marL="0" marR="0" lvl="0" indent="0" algn="r" defTabSz="914400" rtl="1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ar-SA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itchFamily="34" charset="0"/>
                      <a:ea typeface="+mn-ea"/>
                      <a:cs typeface="Arial" pitchFamily="34" charset="0"/>
                    </a:endParaRPr>
                  </a:p>
                </p:txBody>
              </p:sp>
              <p:sp>
                <p:nvSpPr>
                  <p:cNvPr id="31" name="Line 276">
                    <a:extLst>
                      <a:ext uri="{FF2B5EF4-FFF2-40B4-BE49-F238E27FC236}">
                        <a16:creationId xmlns:a16="http://schemas.microsoft.com/office/drawing/2014/main" id="{EC17D559-8DD4-1D9D-656B-4E617C7D12F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2336" y="2251"/>
                    <a:ext cx="45" cy="272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marL="0" marR="0" lvl="0" indent="0" algn="r" defTabSz="914400" rtl="1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ar-SA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itchFamily="34" charset="0"/>
                      <a:ea typeface="+mn-ea"/>
                      <a:cs typeface="Arial" pitchFamily="34" charset="0"/>
                    </a:endParaRPr>
                  </a:p>
                </p:txBody>
              </p:sp>
              <p:sp>
                <p:nvSpPr>
                  <p:cNvPr id="32" name="Line 277">
                    <a:extLst>
                      <a:ext uri="{FF2B5EF4-FFF2-40B4-BE49-F238E27FC236}">
                        <a16:creationId xmlns:a16="http://schemas.microsoft.com/office/drawing/2014/main" id="{49614EB4-2DB9-3DFB-0E59-6229E8859F8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995" y="2251"/>
                    <a:ext cx="341" cy="0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marL="0" marR="0" lvl="0" indent="0" algn="r" defTabSz="914400" rtl="1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ar-SA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itchFamily="34" charset="0"/>
                      <a:ea typeface="+mn-ea"/>
                      <a:cs typeface="Arial" pitchFamily="34" charset="0"/>
                    </a:endParaRPr>
                  </a:p>
                </p:txBody>
              </p:sp>
            </p:grpSp>
            <p:sp>
              <p:nvSpPr>
                <p:cNvPr id="29" name="Text Box 278">
                  <a:extLst>
                    <a:ext uri="{FF2B5EF4-FFF2-40B4-BE49-F238E27FC236}">
                      <a16:creationId xmlns:a16="http://schemas.microsoft.com/office/drawing/2014/main" id="{4A3579AD-D252-6853-4DF7-E2A6E796EBD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714" y="3451"/>
                  <a:ext cx="642" cy="2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ar-SA" sz="2400" b="1" kern="0">
                      <a:solidFill>
                        <a:srgbClr val="000000"/>
                      </a:solidFill>
                    </a:rPr>
                    <a:t>999</a:t>
                  </a:r>
                  <a:endParaRPr kumimoji="0" lang="en-US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endParaRPr>
                </a:p>
              </p:txBody>
            </p:sp>
          </p:grpSp>
          <p:sp>
            <p:nvSpPr>
              <p:cNvPr id="27" name="Text Box 279">
                <a:extLst>
                  <a:ext uri="{FF2B5EF4-FFF2-40B4-BE49-F238E27FC236}">
                    <a16:creationId xmlns:a16="http://schemas.microsoft.com/office/drawing/2014/main" id="{F19357C2-6828-4691-263D-E42A19883F8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47" y="3453"/>
                <a:ext cx="22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1" i="0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</p:grpSp>
        <p:sp>
          <p:nvSpPr>
            <p:cNvPr id="25" name="Text Box 297">
              <a:extLst>
                <a:ext uri="{FF2B5EF4-FFF2-40B4-BE49-F238E27FC236}">
                  <a16:creationId xmlns:a16="http://schemas.microsoft.com/office/drawing/2014/main" id="{570E99D3-369F-BD00-DE82-7AD537685E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39" y="2862"/>
              <a:ext cx="2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±</a:t>
              </a:r>
            </a:p>
          </p:txBody>
        </p:sp>
      </p:grpSp>
      <p:sp>
        <p:nvSpPr>
          <p:cNvPr id="33" name="AutoShape 12">
            <a:extLst>
              <a:ext uri="{FF2B5EF4-FFF2-40B4-BE49-F238E27FC236}">
                <a16:creationId xmlns:a16="http://schemas.microsoft.com/office/drawing/2014/main" id="{EB43B604-F22D-C11B-051A-EB9D9369AB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4713" y="5145121"/>
            <a:ext cx="4192588" cy="568324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ar-SA" altLang="ar-SA" sz="22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l-KsorZulfiMath" panose="02010000000000000000" pitchFamily="2" charset="-78"/>
              </a:rPr>
              <a:t>ﺕ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±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31,6</a:t>
            </a:r>
            <a:endParaRPr kumimoji="0" lang="en-US" altLang="ar-SA" sz="2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F45671E9-A74E-0C04-183C-4A7D4F85B87A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00CC99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3349287" y="899340"/>
            <a:ext cx="5432302" cy="64837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A3ED8659-0174-9893-EF78-15983D5F178F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2144" y="89261"/>
            <a:ext cx="1070966" cy="174108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4A12449F-F5F2-0866-CA3C-D6622DD2A8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98719" y="114839"/>
            <a:ext cx="3007618" cy="528329"/>
          </a:xfrm>
          <a:prstGeom prst="rect">
            <a:avLst/>
          </a:prstGeom>
        </p:spPr>
      </p:pic>
      <p:grpSp>
        <p:nvGrpSpPr>
          <p:cNvPr id="17" name="Group 99">
            <a:extLst>
              <a:ext uri="{FF2B5EF4-FFF2-40B4-BE49-F238E27FC236}">
                <a16:creationId xmlns:a16="http://schemas.microsoft.com/office/drawing/2014/main" id="{F5181821-B573-293A-E8C7-2FC9AAE80BA7}"/>
              </a:ext>
            </a:extLst>
          </p:cNvPr>
          <p:cNvGrpSpPr>
            <a:grpSpLocks/>
          </p:cNvGrpSpPr>
          <p:nvPr/>
        </p:nvGrpSpPr>
        <p:grpSpPr bwMode="auto">
          <a:xfrm>
            <a:off x="7660534" y="4577132"/>
            <a:ext cx="820738" cy="457200"/>
            <a:chOff x="3563" y="1340"/>
            <a:chExt cx="517" cy="288"/>
          </a:xfrm>
        </p:grpSpPr>
        <p:grpSp>
          <p:nvGrpSpPr>
            <p:cNvPr id="18" name="Group 100">
              <a:extLst>
                <a:ext uri="{FF2B5EF4-FFF2-40B4-BE49-F238E27FC236}">
                  <a16:creationId xmlns:a16="http://schemas.microsoft.com/office/drawing/2014/main" id="{12BE4676-2E18-A0B1-C362-CC1110A9264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01" y="1356"/>
              <a:ext cx="362" cy="182"/>
              <a:chOff x="2064" y="2251"/>
              <a:chExt cx="362" cy="272"/>
            </a:xfrm>
          </p:grpSpPr>
          <p:sp>
            <p:nvSpPr>
              <p:cNvPr id="20" name="Line 101">
                <a:extLst>
                  <a:ext uri="{FF2B5EF4-FFF2-40B4-BE49-F238E27FC236}">
                    <a16:creationId xmlns:a16="http://schemas.microsoft.com/office/drawing/2014/main" id="{DC322504-0B28-3797-5C8E-5E16767180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81" y="2341"/>
                <a:ext cx="45" cy="18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ar-SA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  <p:sp>
            <p:nvSpPr>
              <p:cNvPr id="34" name="Line 102">
                <a:extLst>
                  <a:ext uri="{FF2B5EF4-FFF2-40B4-BE49-F238E27FC236}">
                    <a16:creationId xmlns:a16="http://schemas.microsoft.com/office/drawing/2014/main" id="{E8CD631B-6C21-3131-CDBA-DBE78AED7D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336" y="2251"/>
                <a:ext cx="45" cy="27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ar-SA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  <p:sp>
            <p:nvSpPr>
              <p:cNvPr id="36" name="Line 103">
                <a:extLst>
                  <a:ext uri="{FF2B5EF4-FFF2-40B4-BE49-F238E27FC236}">
                    <a16:creationId xmlns:a16="http://schemas.microsoft.com/office/drawing/2014/main" id="{81DB911C-2CB6-4BE9-5FFC-A31120B9A3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64" y="2251"/>
                <a:ext cx="27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ar-SA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</p:grpSp>
        <p:sp>
          <p:nvSpPr>
            <p:cNvPr id="19" name="Text Box 104">
              <a:extLst>
                <a:ext uri="{FF2B5EF4-FFF2-40B4-BE49-F238E27FC236}">
                  <a16:creationId xmlns:a16="http://schemas.microsoft.com/office/drawing/2014/main" id="{1206DEF4-A9A2-DA49-3C25-7E81322FAF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63" y="1340"/>
              <a:ext cx="51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</p:grpSp>
      <p:cxnSp>
        <p:nvCxnSpPr>
          <p:cNvPr id="37" name="رابط مستقيم 36">
            <a:extLst>
              <a:ext uri="{FF2B5EF4-FFF2-40B4-BE49-F238E27FC236}">
                <a16:creationId xmlns:a16="http://schemas.microsoft.com/office/drawing/2014/main" id="{656F969C-A89B-4328-1113-F9C634F36498}"/>
              </a:ext>
            </a:extLst>
          </p:cNvPr>
          <p:cNvCxnSpPr>
            <a:cxnSpLocks/>
          </p:cNvCxnSpPr>
          <p:nvPr/>
        </p:nvCxnSpPr>
        <p:spPr>
          <a:xfrm flipH="1">
            <a:off x="7904378" y="4531744"/>
            <a:ext cx="144000" cy="144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رابط مستقيم 37">
            <a:extLst>
              <a:ext uri="{FF2B5EF4-FFF2-40B4-BE49-F238E27FC236}">
                <a16:creationId xmlns:a16="http://schemas.microsoft.com/office/drawing/2014/main" id="{33EA08C3-EDD4-B2BA-C8E1-A9122DE404BF}"/>
              </a:ext>
            </a:extLst>
          </p:cNvPr>
          <p:cNvCxnSpPr>
            <a:cxnSpLocks/>
          </p:cNvCxnSpPr>
          <p:nvPr/>
        </p:nvCxnSpPr>
        <p:spPr>
          <a:xfrm flipH="1">
            <a:off x="8048378" y="4625965"/>
            <a:ext cx="144000" cy="144000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</a:ln>
          <a:effectLst/>
        </p:spPr>
      </p:cxnSp>
      <p:pic>
        <p:nvPicPr>
          <p:cNvPr id="5" name="صورة 4">
            <a:extLst>
              <a:ext uri="{FF2B5EF4-FFF2-40B4-BE49-F238E27FC236}">
                <a16:creationId xmlns:a16="http://schemas.microsoft.com/office/drawing/2014/main" id="{6A26A1F4-FE55-7DB9-F110-88A170FE4F8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9099" y="2613797"/>
            <a:ext cx="3428299" cy="1782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150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10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10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10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10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5" dur="10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3" grpId="0" animBg="1"/>
      <p:bldP spid="26634" grpId="0" animBg="1"/>
      <p:bldP spid="26635" grpId="0" animBg="1"/>
      <p:bldP spid="26636" grpId="0" animBg="1"/>
      <p:bldP spid="26637" grpId="0" animBg="1"/>
      <p:bldP spid="21" grpId="0" animBg="1"/>
      <p:bldP spid="22" grpId="0" animBg="1"/>
      <p:bldP spid="3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3" name="AutoShape 9">
            <a:extLst>
              <a:ext uri="{FF2B5EF4-FFF2-40B4-BE49-F238E27FC236}">
                <a16:creationId xmlns:a16="http://schemas.microsoft.com/office/drawing/2014/main" id="{9F0389DF-2A22-6952-4391-9EBC1D6EEA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6286" y="1888153"/>
            <a:ext cx="4175125" cy="568325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lvl="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ar-SA" altLang="ar-SA" sz="20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(الضلع المجهول)</a:t>
            </a:r>
            <a:r>
              <a:rPr lang="ar-SA" altLang="ar-SA" sz="2800" b="1" baseline="30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SA" altLang="ar-SA" sz="20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= الوتر</a:t>
            </a:r>
            <a:r>
              <a:rPr lang="ar-SA" altLang="ar-SA" sz="2800" b="1" baseline="30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SA" altLang="ar-SA" sz="20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-  الضلع المعلوم</a:t>
            </a:r>
            <a:r>
              <a:rPr lang="ar-SA" altLang="ar-SA" sz="2800" b="1" baseline="30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altLang="ar-SA" sz="2800" b="1" baseline="3000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634" name="AutoShape 10">
            <a:extLst>
              <a:ext uri="{FF2B5EF4-FFF2-40B4-BE49-F238E27FC236}">
                <a16:creationId xmlns:a16="http://schemas.microsoft.com/office/drawing/2014/main" id="{37DB7A70-073F-E19B-C303-A2A2E845D4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8943" y="3166920"/>
            <a:ext cx="4175125" cy="568324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ب</a:t>
            </a:r>
            <a:r>
              <a:rPr kumimoji="0" lang="ar-SA" altLang="ar-SA" sz="2800" b="1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= </a:t>
            </a:r>
            <a:r>
              <a:rPr lang="ar-SA" altLang="ar-SA"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6400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- 900</a:t>
            </a:r>
            <a:endParaRPr kumimoji="0" lang="en-US" altLang="ar-SA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635" name="AutoShape 11">
            <a:extLst>
              <a:ext uri="{FF2B5EF4-FFF2-40B4-BE49-F238E27FC236}">
                <a16:creationId xmlns:a16="http://schemas.microsoft.com/office/drawing/2014/main" id="{AD0DB2C3-5005-C177-0422-0EB1B737F5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8943" y="3827842"/>
            <a:ext cx="4175125" cy="568324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ب</a:t>
            </a:r>
            <a:r>
              <a:rPr kumimoji="0" lang="ar-SA" altLang="ar-SA" sz="2800" b="1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= 5500</a:t>
            </a:r>
            <a:endParaRPr kumimoji="0" lang="en-US" altLang="ar-SA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636" name="AutoShape 12">
            <a:extLst>
              <a:ext uri="{FF2B5EF4-FFF2-40B4-BE49-F238E27FC236}">
                <a16:creationId xmlns:a16="http://schemas.microsoft.com/office/drawing/2014/main" id="{396E363B-A4CC-F683-A082-053B53FC34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6353" y="4485157"/>
            <a:ext cx="4192588" cy="568324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altLang="ar-SA" sz="24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ب</a:t>
            </a:r>
            <a:r>
              <a:rPr lang="ar-SA" altLang="ar-SA" sz="2400" b="1" baseline="30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=                  </a:t>
            </a:r>
            <a:r>
              <a:rPr kumimoji="0" lang="ar-SA" altLang="ar-SA" sz="1800" b="1" i="0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الجذر التربيعي للطرفين</a:t>
            </a:r>
            <a:r>
              <a:rPr kumimoji="0" lang="ar-SA" altLang="ar-SA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en-US" altLang="ar-SA" sz="2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6637" name="AutoShape 13">
            <a:extLst>
              <a:ext uri="{FF2B5EF4-FFF2-40B4-BE49-F238E27FC236}">
                <a16:creationId xmlns:a16="http://schemas.microsoft.com/office/drawing/2014/main" id="{8C12A6A8-1D12-40F1-43B1-1315CAA5D6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2190" y="5807384"/>
            <a:ext cx="4192588" cy="568324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ب  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l-KsorZulfiMath" panose="02010000000000000000" pitchFamily="2" charset="-78"/>
              </a:rPr>
              <a:t>ﺕ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42,2 ملم           </a:t>
            </a:r>
            <a:r>
              <a:rPr kumimoji="0" lang="ar-SA" altLang="ar-SA" sz="1800" b="1" i="0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نستبعد الحل السالب</a:t>
            </a:r>
            <a:endParaRPr kumimoji="0" lang="en-US" altLang="ar-SA" sz="2400" b="1" i="0" u="none" strike="noStrike" kern="1200" cap="none" spc="0" normalizeH="0" baseline="0" noProof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21" name="AutoShape 9">
            <a:extLst>
              <a:ext uri="{FF2B5EF4-FFF2-40B4-BE49-F238E27FC236}">
                <a16:creationId xmlns:a16="http://schemas.microsoft.com/office/drawing/2014/main" id="{D3F0A825-7157-1116-7047-80F401A801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3444" y="2540215"/>
            <a:ext cx="4175125" cy="568325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lvl="0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altLang="ar-SA"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ب</a:t>
            </a:r>
            <a:r>
              <a:rPr lang="ar-SA" altLang="ar-SA" sz="2800" b="1" baseline="30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ar-SA" altLang="ar-SA" sz="24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= </a:t>
            </a:r>
            <a:r>
              <a:rPr kumimoji="0" lang="ar-SA" altLang="ar-SA" sz="3200" b="1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2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80 -  </a:t>
            </a:r>
            <a:r>
              <a:rPr kumimoji="0" lang="ar-SA" altLang="ar-SA" sz="3200" b="1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2</a:t>
            </a:r>
            <a:r>
              <a:rPr kumimoji="0" lang="ar-SA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30</a:t>
            </a:r>
            <a:endParaRPr kumimoji="0" lang="en-US" altLang="ar-SA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2" name="AutoShape 16">
            <a:extLst>
              <a:ext uri="{FF2B5EF4-FFF2-40B4-BE49-F238E27FC236}">
                <a16:creationId xmlns:a16="http://schemas.microsoft.com/office/drawing/2014/main" id="{8A87518E-7C66-7E6C-AF67-E520D53EF2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5987" y="5024166"/>
            <a:ext cx="2492077" cy="936079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طول الوتر تقريبا 74,2 ملم</a:t>
            </a:r>
            <a:endParaRPr kumimoji="0" lang="en-US" altLang="ar-SA" sz="2000" b="1" i="0" u="none" strike="noStrike" kern="1200" cap="none" spc="0" normalizeH="0" baseline="0" noProof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grpSp>
        <p:nvGrpSpPr>
          <p:cNvPr id="23" name="Group 304">
            <a:extLst>
              <a:ext uri="{FF2B5EF4-FFF2-40B4-BE49-F238E27FC236}">
                <a16:creationId xmlns:a16="http://schemas.microsoft.com/office/drawing/2014/main" id="{C463DC34-FFB5-04DF-D54E-CA66AAC8B085}"/>
              </a:ext>
            </a:extLst>
          </p:cNvPr>
          <p:cNvGrpSpPr>
            <a:grpSpLocks/>
          </p:cNvGrpSpPr>
          <p:nvPr/>
        </p:nvGrpSpPr>
        <p:grpSpPr bwMode="auto">
          <a:xfrm>
            <a:off x="6217728" y="4529343"/>
            <a:ext cx="1517651" cy="492126"/>
            <a:chOff x="4509" y="2862"/>
            <a:chExt cx="956" cy="310"/>
          </a:xfrm>
        </p:grpSpPr>
        <p:grpSp>
          <p:nvGrpSpPr>
            <p:cNvPr id="24" name="Group 272">
              <a:extLst>
                <a:ext uri="{FF2B5EF4-FFF2-40B4-BE49-F238E27FC236}">
                  <a16:creationId xmlns:a16="http://schemas.microsoft.com/office/drawing/2014/main" id="{0E6A82AA-BE79-7661-7036-EA5EF70032F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09" y="2864"/>
              <a:ext cx="816" cy="308"/>
              <a:chOff x="1647" y="3453"/>
              <a:chExt cx="709" cy="308"/>
            </a:xfrm>
          </p:grpSpPr>
          <p:grpSp>
            <p:nvGrpSpPr>
              <p:cNvPr id="26" name="Group 273">
                <a:extLst>
                  <a:ext uri="{FF2B5EF4-FFF2-40B4-BE49-F238E27FC236}">
                    <a16:creationId xmlns:a16="http://schemas.microsoft.com/office/drawing/2014/main" id="{609C72A8-FF78-5EAD-AFEA-9CB26BDC939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14" y="3470"/>
                <a:ext cx="642" cy="291"/>
                <a:chOff x="1714" y="3470"/>
                <a:chExt cx="642" cy="291"/>
              </a:xfrm>
            </p:grpSpPr>
            <p:grpSp>
              <p:nvGrpSpPr>
                <p:cNvPr id="28" name="Group 274">
                  <a:extLst>
                    <a:ext uri="{FF2B5EF4-FFF2-40B4-BE49-F238E27FC236}">
                      <a16:creationId xmlns:a16="http://schemas.microsoft.com/office/drawing/2014/main" id="{E38AA11D-757A-D830-B5C4-261684BDE5C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858" y="3475"/>
                  <a:ext cx="431" cy="182"/>
                  <a:chOff x="1995" y="2251"/>
                  <a:chExt cx="431" cy="272"/>
                </a:xfrm>
              </p:grpSpPr>
              <p:sp>
                <p:nvSpPr>
                  <p:cNvPr id="30" name="Line 275">
                    <a:extLst>
                      <a:ext uri="{FF2B5EF4-FFF2-40B4-BE49-F238E27FC236}">
                        <a16:creationId xmlns:a16="http://schemas.microsoft.com/office/drawing/2014/main" id="{A9D307F5-761F-8941-00BB-464759753FF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381" y="2341"/>
                    <a:ext cx="45" cy="182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marL="0" marR="0" lvl="0" indent="0" algn="r" defTabSz="914400" rtl="1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ar-SA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itchFamily="34" charset="0"/>
                      <a:ea typeface="+mn-ea"/>
                      <a:cs typeface="Arial" pitchFamily="34" charset="0"/>
                    </a:endParaRPr>
                  </a:p>
                </p:txBody>
              </p:sp>
              <p:sp>
                <p:nvSpPr>
                  <p:cNvPr id="31" name="Line 276">
                    <a:extLst>
                      <a:ext uri="{FF2B5EF4-FFF2-40B4-BE49-F238E27FC236}">
                        <a16:creationId xmlns:a16="http://schemas.microsoft.com/office/drawing/2014/main" id="{EC17D559-8DD4-1D9D-656B-4E617C7D12F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2336" y="2251"/>
                    <a:ext cx="45" cy="272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marL="0" marR="0" lvl="0" indent="0" algn="r" defTabSz="914400" rtl="1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ar-SA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itchFamily="34" charset="0"/>
                      <a:ea typeface="+mn-ea"/>
                      <a:cs typeface="Arial" pitchFamily="34" charset="0"/>
                    </a:endParaRPr>
                  </a:p>
                </p:txBody>
              </p:sp>
              <p:sp>
                <p:nvSpPr>
                  <p:cNvPr id="32" name="Line 277">
                    <a:extLst>
                      <a:ext uri="{FF2B5EF4-FFF2-40B4-BE49-F238E27FC236}">
                        <a16:creationId xmlns:a16="http://schemas.microsoft.com/office/drawing/2014/main" id="{49614EB4-2DB9-3DFB-0E59-6229E8859F8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995" y="2251"/>
                    <a:ext cx="341" cy="0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marL="0" marR="0" lvl="0" indent="0" algn="r" defTabSz="914400" rtl="1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ar-SA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itchFamily="34" charset="0"/>
                      <a:ea typeface="+mn-ea"/>
                      <a:cs typeface="Arial" pitchFamily="34" charset="0"/>
                    </a:endParaRPr>
                  </a:p>
                </p:txBody>
              </p:sp>
            </p:grpSp>
            <p:sp>
              <p:nvSpPr>
                <p:cNvPr id="29" name="Text Box 278">
                  <a:extLst>
                    <a:ext uri="{FF2B5EF4-FFF2-40B4-BE49-F238E27FC236}">
                      <a16:creationId xmlns:a16="http://schemas.microsoft.com/office/drawing/2014/main" id="{4A3579AD-D252-6853-4DF7-E2A6E796EBD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714" y="3470"/>
                  <a:ext cx="642" cy="2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itchFamily="34" charset="0"/>
                      <a:ea typeface="+mn-ea"/>
                      <a:cs typeface="Arial" pitchFamily="34" charset="0"/>
                    </a:rPr>
                    <a:t>5500</a:t>
                  </a:r>
                  <a:endParaRPr kumimoji="0" lang="en-US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endParaRPr>
                </a:p>
              </p:txBody>
            </p:sp>
          </p:grpSp>
          <p:sp>
            <p:nvSpPr>
              <p:cNvPr id="27" name="Text Box 279">
                <a:extLst>
                  <a:ext uri="{FF2B5EF4-FFF2-40B4-BE49-F238E27FC236}">
                    <a16:creationId xmlns:a16="http://schemas.microsoft.com/office/drawing/2014/main" id="{F19357C2-6828-4691-263D-E42A19883F8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47" y="3453"/>
                <a:ext cx="22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1" i="0" u="none" strike="noStrike" kern="0" cap="none" spc="0" normalizeH="0" baseline="0" noProof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</p:grpSp>
        <p:sp>
          <p:nvSpPr>
            <p:cNvPr id="25" name="Text Box 297">
              <a:extLst>
                <a:ext uri="{FF2B5EF4-FFF2-40B4-BE49-F238E27FC236}">
                  <a16:creationId xmlns:a16="http://schemas.microsoft.com/office/drawing/2014/main" id="{570E99D3-369F-BD00-DE82-7AD537685E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39" y="2862"/>
              <a:ext cx="2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±</a:t>
              </a:r>
            </a:p>
          </p:txBody>
        </p:sp>
      </p:grpSp>
      <p:sp>
        <p:nvSpPr>
          <p:cNvPr id="33" name="AutoShape 12">
            <a:extLst>
              <a:ext uri="{FF2B5EF4-FFF2-40B4-BE49-F238E27FC236}">
                <a16:creationId xmlns:a16="http://schemas.microsoft.com/office/drawing/2014/main" id="{EB43B604-F22D-C11B-051A-EB9D9369AB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4713" y="5145121"/>
            <a:ext cx="4192588" cy="568324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ar-SA" altLang="ar-SA" sz="22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l-KsorZulfiMath" panose="02010000000000000000" pitchFamily="2" charset="-78"/>
              </a:rPr>
              <a:t>ﺕ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±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kumimoji="0" lang="ar-SA" altLang="ar-SA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74,2</a:t>
            </a:r>
            <a:endParaRPr kumimoji="0" lang="en-US" altLang="ar-SA" sz="2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F45671E9-A74E-0C04-183C-4A7D4F85B87A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00CC99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3349287" y="899340"/>
            <a:ext cx="5432302" cy="64837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A3ED8659-0174-9893-EF78-15983D5F178F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2144" y="89261"/>
            <a:ext cx="1070966" cy="174108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4A12449F-F5F2-0866-CA3C-D6622DD2A8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98719" y="114839"/>
            <a:ext cx="3007618" cy="528329"/>
          </a:xfrm>
          <a:prstGeom prst="rect">
            <a:avLst/>
          </a:prstGeom>
        </p:spPr>
      </p:pic>
      <p:grpSp>
        <p:nvGrpSpPr>
          <p:cNvPr id="17" name="Group 99">
            <a:extLst>
              <a:ext uri="{FF2B5EF4-FFF2-40B4-BE49-F238E27FC236}">
                <a16:creationId xmlns:a16="http://schemas.microsoft.com/office/drawing/2014/main" id="{F5181821-B573-293A-E8C7-2FC9AAE80BA7}"/>
              </a:ext>
            </a:extLst>
          </p:cNvPr>
          <p:cNvGrpSpPr>
            <a:grpSpLocks/>
          </p:cNvGrpSpPr>
          <p:nvPr/>
        </p:nvGrpSpPr>
        <p:grpSpPr bwMode="auto">
          <a:xfrm>
            <a:off x="7654020" y="4593982"/>
            <a:ext cx="820738" cy="457200"/>
            <a:chOff x="3563" y="1340"/>
            <a:chExt cx="517" cy="288"/>
          </a:xfrm>
        </p:grpSpPr>
        <p:grpSp>
          <p:nvGrpSpPr>
            <p:cNvPr id="18" name="Group 100">
              <a:extLst>
                <a:ext uri="{FF2B5EF4-FFF2-40B4-BE49-F238E27FC236}">
                  <a16:creationId xmlns:a16="http://schemas.microsoft.com/office/drawing/2014/main" id="{12BE4676-2E18-A0B1-C362-CC1110A9264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01" y="1356"/>
              <a:ext cx="362" cy="182"/>
              <a:chOff x="2064" y="2251"/>
              <a:chExt cx="362" cy="272"/>
            </a:xfrm>
          </p:grpSpPr>
          <p:sp>
            <p:nvSpPr>
              <p:cNvPr id="20" name="Line 101">
                <a:extLst>
                  <a:ext uri="{FF2B5EF4-FFF2-40B4-BE49-F238E27FC236}">
                    <a16:creationId xmlns:a16="http://schemas.microsoft.com/office/drawing/2014/main" id="{DC322504-0B28-3797-5C8E-5E16767180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81" y="2341"/>
                <a:ext cx="45" cy="18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ar-SA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  <p:sp>
            <p:nvSpPr>
              <p:cNvPr id="34" name="Line 102">
                <a:extLst>
                  <a:ext uri="{FF2B5EF4-FFF2-40B4-BE49-F238E27FC236}">
                    <a16:creationId xmlns:a16="http://schemas.microsoft.com/office/drawing/2014/main" id="{E8CD631B-6C21-3131-CDBA-DBE78AED7D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336" y="2251"/>
                <a:ext cx="45" cy="27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ar-SA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  <p:sp>
            <p:nvSpPr>
              <p:cNvPr id="36" name="Line 103">
                <a:extLst>
                  <a:ext uri="{FF2B5EF4-FFF2-40B4-BE49-F238E27FC236}">
                    <a16:creationId xmlns:a16="http://schemas.microsoft.com/office/drawing/2014/main" id="{81DB911C-2CB6-4BE9-5FFC-A31120B9A3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64" y="2251"/>
                <a:ext cx="27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ar-SA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</p:grpSp>
        <p:sp>
          <p:nvSpPr>
            <p:cNvPr id="19" name="Text Box 104">
              <a:extLst>
                <a:ext uri="{FF2B5EF4-FFF2-40B4-BE49-F238E27FC236}">
                  <a16:creationId xmlns:a16="http://schemas.microsoft.com/office/drawing/2014/main" id="{1206DEF4-A9A2-DA49-3C25-7E81322FAF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63" y="1340"/>
              <a:ext cx="51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</p:grpSp>
      <p:cxnSp>
        <p:nvCxnSpPr>
          <p:cNvPr id="37" name="رابط مستقيم 36">
            <a:extLst>
              <a:ext uri="{FF2B5EF4-FFF2-40B4-BE49-F238E27FC236}">
                <a16:creationId xmlns:a16="http://schemas.microsoft.com/office/drawing/2014/main" id="{656F969C-A89B-4328-1113-F9C634F36498}"/>
              </a:ext>
            </a:extLst>
          </p:cNvPr>
          <p:cNvCxnSpPr>
            <a:cxnSpLocks/>
          </p:cNvCxnSpPr>
          <p:nvPr/>
        </p:nvCxnSpPr>
        <p:spPr>
          <a:xfrm flipH="1">
            <a:off x="7904378" y="4531744"/>
            <a:ext cx="144000" cy="144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رابط مستقيم 37">
            <a:extLst>
              <a:ext uri="{FF2B5EF4-FFF2-40B4-BE49-F238E27FC236}">
                <a16:creationId xmlns:a16="http://schemas.microsoft.com/office/drawing/2014/main" id="{33EA08C3-EDD4-B2BA-C8E1-A9122DE404BF}"/>
              </a:ext>
            </a:extLst>
          </p:cNvPr>
          <p:cNvCxnSpPr>
            <a:cxnSpLocks/>
          </p:cNvCxnSpPr>
          <p:nvPr/>
        </p:nvCxnSpPr>
        <p:spPr>
          <a:xfrm flipH="1">
            <a:off x="7985720" y="4636374"/>
            <a:ext cx="144000" cy="144000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</a:ln>
          <a:effectLst/>
        </p:spPr>
      </p:cxnSp>
      <p:pic>
        <p:nvPicPr>
          <p:cNvPr id="4" name="صورة 3">
            <a:extLst>
              <a:ext uri="{FF2B5EF4-FFF2-40B4-BE49-F238E27FC236}">
                <a16:creationId xmlns:a16="http://schemas.microsoft.com/office/drawing/2014/main" id="{F0198CB9-4E1C-A015-4ED2-3AAB3816D78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2589" y="2286967"/>
            <a:ext cx="3018046" cy="2263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0686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10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10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10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10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5" dur="10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3" grpId="0" animBg="1"/>
      <p:bldP spid="26634" grpId="0" animBg="1"/>
      <p:bldP spid="26635" grpId="0" animBg="1"/>
      <p:bldP spid="26636" grpId="0" animBg="1"/>
      <p:bldP spid="26637" grpId="0" animBg="1"/>
      <p:bldP spid="21" grpId="0" animBg="1"/>
      <p:bldP spid="22" grpId="0" animBg="1"/>
      <p:bldP spid="33" grpId="0" animBg="1"/>
    </p:bldLst>
  </p:timing>
</p:sld>
</file>

<file path=ppt/theme/theme1.xml><?xml version="1.0" encoding="utf-8"?>
<a:theme xmlns:a="http://schemas.openxmlformats.org/drawingml/2006/main" name="2_تصميم افتراضي">
  <a:themeElements>
    <a:clrScheme name="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تصميم افتراضي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تصميم افتراضي">
  <a:themeElements>
    <a:clrScheme name="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تصميم افتراضي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6_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1_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788</Words>
  <Application>Microsoft Office PowerPoint</Application>
  <PresentationFormat>عرض على الشاشة (4:3)</PresentationFormat>
  <Paragraphs>193</Paragraphs>
  <Slides>19</Slides>
  <Notes>4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6</vt:i4>
      </vt:variant>
      <vt:variant>
        <vt:lpstr>عناوين الشرائح</vt:lpstr>
      </vt:variant>
      <vt:variant>
        <vt:i4>19</vt:i4>
      </vt:variant>
    </vt:vector>
  </HeadingPairs>
  <TitlesOfParts>
    <vt:vector size="30" baseType="lpstr">
      <vt:lpstr>Arial Unicode MS</vt:lpstr>
      <vt:lpstr>Arial</vt:lpstr>
      <vt:lpstr>Calibri</vt:lpstr>
      <vt:lpstr>Calibri Light</vt:lpstr>
      <vt:lpstr>Times New Roman</vt:lpstr>
      <vt:lpstr>2_تصميم افتراضي</vt:lpstr>
      <vt:lpstr>سمة Office</vt:lpstr>
      <vt:lpstr>تصميم افتراضي</vt:lpstr>
      <vt:lpstr>6_نسق Office</vt:lpstr>
      <vt:lpstr>4_سمة Office</vt:lpstr>
      <vt:lpstr>1_سمة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DELL</dc:creator>
  <cp:lastModifiedBy>DELL</cp:lastModifiedBy>
  <cp:revision>49</cp:revision>
  <dcterms:created xsi:type="dcterms:W3CDTF">2022-09-30T07:39:11Z</dcterms:created>
  <dcterms:modified xsi:type="dcterms:W3CDTF">2022-09-30T12:11:31Z</dcterms:modified>
</cp:coreProperties>
</file>