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  <p:sldMasterId id="2147483732" r:id="rId3"/>
    <p:sldMasterId id="2147483744" r:id="rId4"/>
  </p:sldMasterIdLst>
  <p:sldIdLst>
    <p:sldId id="475" r:id="rId5"/>
    <p:sldId id="478" r:id="rId6"/>
    <p:sldId id="479" r:id="rId7"/>
    <p:sldId id="269" r:id="rId8"/>
    <p:sldId id="276" r:id="rId9"/>
    <p:sldId id="450" r:id="rId10"/>
    <p:sldId id="432" r:id="rId11"/>
    <p:sldId id="438" r:id="rId12"/>
    <p:sldId id="457" r:id="rId13"/>
    <p:sldId id="434" r:id="rId14"/>
    <p:sldId id="458" r:id="rId15"/>
    <p:sldId id="459" r:id="rId16"/>
    <p:sldId id="463" r:id="rId17"/>
    <p:sldId id="460" r:id="rId18"/>
    <p:sldId id="461" r:id="rId19"/>
    <p:sldId id="273" r:id="rId20"/>
    <p:sldId id="302" r:id="rId21"/>
    <p:sldId id="480" r:id="rId22"/>
    <p:sldId id="377" r:id="rId23"/>
    <p:sldId id="379" r:id="rId24"/>
  </p:sldIdLst>
  <p:sldSz cx="9144000" cy="6858000" type="screen4x3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4D29D"/>
    <a:srgbClr val="3333FF"/>
    <a:srgbClr val="FAFC96"/>
    <a:srgbClr val="041701"/>
    <a:srgbClr val="E5DC6A"/>
    <a:srgbClr val="990033"/>
    <a:srgbClr val="742739"/>
    <a:srgbClr val="31A18E"/>
    <a:srgbClr val="8DC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76" autoAdjust="0"/>
    <p:restoredTop sz="94660"/>
  </p:normalViewPr>
  <p:slideViewPr>
    <p:cSldViewPr snapToGrid="0">
      <p:cViewPr varScale="1">
        <p:scale>
          <a:sx n="52" d="100"/>
          <a:sy n="52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viewProps" Target="viewProps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 /><Relationship Id="rId1" Type="http://schemas.openxmlformats.org/officeDocument/2006/relationships/audio" Target="../media/audio1.wav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 /><Relationship Id="rId1" Type="http://schemas.openxmlformats.org/officeDocument/2006/relationships/audio" Target="../media/audio1.wav" 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 /><Relationship Id="rId1" Type="http://schemas.openxmlformats.org/officeDocument/2006/relationships/audio" Target="../media/audio1.wav" 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 /><Relationship Id="rId1" Type="http://schemas.openxmlformats.org/officeDocument/2006/relationships/audio" Target="../media/audio1.wav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 /><Relationship Id="rId1" Type="http://schemas.openxmlformats.org/officeDocument/2006/relationships/audio" Target="../media/audio1.wav" 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 /><Relationship Id="rId1" Type="http://schemas.openxmlformats.org/officeDocument/2006/relationships/audio" Target="../media/audio1.wav" 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 /><Relationship Id="rId1" Type="http://schemas.openxmlformats.org/officeDocument/2006/relationships/audio" Target="../media/audio1.wav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 /><Relationship Id="rId1" Type="http://schemas.openxmlformats.org/officeDocument/2006/relationships/audio" Target="../media/audio1.wav" 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 /><Relationship Id="rId1" Type="http://schemas.openxmlformats.org/officeDocument/2006/relationships/audio" Target="../media/audio1.wav" 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 /><Relationship Id="rId1" Type="http://schemas.openxmlformats.org/officeDocument/2006/relationships/audio" Target="../media/audio1.wav" 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 /><Relationship Id="rId1" Type="http://schemas.openxmlformats.org/officeDocument/2006/relationships/audio" Target="../media/audio1.wav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F1AA-EC6E-4831-B41C-B39DCFE350BA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045A-1C4D-46D1-B162-3C5462D8FAC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335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F1AA-EC6E-4831-B41C-B39DCFE350BA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045A-1C4D-46D1-B162-3C5462D8FAC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3771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F1AA-EC6E-4831-B41C-B39DCFE350BA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045A-1C4D-46D1-B162-3C5462D8FAC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086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4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3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7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92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5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72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57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5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F1AA-EC6E-4831-B41C-B39DCFE350BA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045A-1C4D-46D1-B162-3C5462D8FAC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4362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82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14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33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3BCC767-F09B-463A-B2C0-415E85D43F2F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3E0AAA-7047-4E1F-8FB6-0B61C662DA56}" type="slidenum">
              <a:rPr lang="ar-EG" altLang="ar-SA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140061648"/>
      </p:ext>
    </p:extLst>
  </p:cSld>
  <p:clrMapOvr>
    <a:masterClrMapping/>
  </p:clrMapOvr>
  <p:transition>
    <p:wipe dir="d"/>
    <p:sndAc>
      <p:stSnd>
        <p:snd r:embed="rId1" name="alert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B889CBD-EF7B-44D1-9D21-DDC1221634A9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B9B6D30-CE75-46AC-8B94-76DBBFFE0584}" type="slidenum">
              <a:rPr lang="ar-EG" altLang="ar-SA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4039056206"/>
      </p:ext>
    </p:extLst>
  </p:cSld>
  <p:clrMapOvr>
    <a:masterClrMapping/>
  </p:clrMapOvr>
  <p:transition>
    <p:wipe dir="d"/>
    <p:sndAc>
      <p:stSnd>
        <p:snd r:embed="rId1" name="alert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2F8D44A-C7A0-4E20-89BA-255C4A138457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AF68C47-782D-4AA5-B8C6-EFC5E32AC5CF}" type="slidenum">
              <a:rPr lang="ar-EG" altLang="ar-SA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817725999"/>
      </p:ext>
    </p:extLst>
  </p:cSld>
  <p:clrMapOvr>
    <a:masterClrMapping/>
  </p:clrMapOvr>
  <p:transition>
    <p:wipe dir="d"/>
    <p:sndAc>
      <p:stSnd>
        <p:snd r:embed="rId1" name="alert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07A8DF8-6EAD-40FE-BCD1-71521504B21C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2259E66-6FDD-4C85-99E3-CBDBCAFEB120}" type="slidenum">
              <a:rPr lang="ar-EG" altLang="ar-SA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40098259"/>
      </p:ext>
    </p:extLst>
  </p:cSld>
  <p:clrMapOvr>
    <a:masterClrMapping/>
  </p:clrMapOvr>
  <p:transition>
    <p:wipe dir="d"/>
    <p:sndAc>
      <p:stSnd>
        <p:snd r:embed="rId1" name="alert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00B2338-7AC0-43C8-A482-E49C55EFFB49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EDFD915-CDE9-4F91-B2E4-CBD22399A735}" type="slidenum">
              <a:rPr lang="ar-EG" altLang="ar-SA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073613080"/>
      </p:ext>
    </p:extLst>
  </p:cSld>
  <p:clrMapOvr>
    <a:masterClrMapping/>
  </p:clrMapOvr>
  <p:transition>
    <p:wipe dir="d"/>
    <p:sndAc>
      <p:stSnd>
        <p:snd r:embed="rId1" name="alert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8E8C11E-67CF-479F-BB03-4ACDBCEBAE0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62E6508-A6AE-4B7B-A43C-FDFA5E8B50A2}" type="slidenum">
              <a:rPr lang="ar-EG" altLang="ar-SA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5945212"/>
      </p:ext>
    </p:extLst>
  </p:cSld>
  <p:clrMapOvr>
    <a:masterClrMapping/>
  </p:clrMapOvr>
  <p:transition>
    <p:wipe dir="d"/>
    <p:sndAc>
      <p:stSnd>
        <p:snd r:embed="rId1" name="alert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B751DD4-24ED-44AE-9E4A-6AFCBC009319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DE49664-0A72-43B7-A2AB-9CDB44F5E090}" type="slidenum">
              <a:rPr lang="ar-EG" altLang="ar-SA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385176617"/>
      </p:ext>
    </p:extLst>
  </p:cSld>
  <p:clrMapOvr>
    <a:masterClrMapping/>
  </p:clrMapOvr>
  <p:transition>
    <p:wipe dir="d"/>
    <p:sndAc>
      <p:stSnd>
        <p:snd r:embed="rId1" name="alert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F1AA-EC6E-4831-B41C-B39DCFE350BA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045A-1C4D-46D1-B162-3C5462D8FAC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63442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0192E38-7DA7-4CAD-857C-FF0BF63AB8A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DD7847C-4DBD-4A39-9644-19865337C61A}" type="slidenum">
              <a:rPr lang="ar-EG" altLang="ar-SA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4151498751"/>
      </p:ext>
    </p:extLst>
  </p:cSld>
  <p:clrMapOvr>
    <a:masterClrMapping/>
  </p:clrMapOvr>
  <p:transition>
    <p:wipe dir="d"/>
    <p:sndAc>
      <p:stSnd>
        <p:snd r:embed="rId1" name="alert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2CF1F97-F0AB-490A-890C-11BA7E60352F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6DBD40C-5894-41EB-BFDB-771CB7FECDC1}" type="slidenum">
              <a:rPr lang="ar-EG" altLang="ar-SA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47277225"/>
      </p:ext>
    </p:extLst>
  </p:cSld>
  <p:clrMapOvr>
    <a:masterClrMapping/>
  </p:clrMapOvr>
  <p:transition>
    <p:wipe dir="d"/>
    <p:sndAc>
      <p:stSnd>
        <p:snd r:embed="rId1" name="alert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E17118D-1BF9-4A55-B6DC-E9781BFD9C3D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1EFB5D6-6A11-42B8-823E-8777E2B5A27A}" type="slidenum">
              <a:rPr lang="ar-EG" altLang="ar-SA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915723648"/>
      </p:ext>
    </p:extLst>
  </p:cSld>
  <p:clrMapOvr>
    <a:masterClrMapping/>
  </p:clrMapOvr>
  <p:transition>
    <p:wipe dir="d"/>
    <p:sndAc>
      <p:stSnd>
        <p:snd r:embed="rId1" name="alert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0893612-99EC-43A1-973A-DA126F44DEC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C1AE80A-48FC-4EA1-BAC4-90574EF580A6}" type="slidenum">
              <a:rPr lang="ar-EG" altLang="ar-SA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593349494"/>
      </p:ext>
    </p:extLst>
  </p:cSld>
  <p:clrMapOvr>
    <a:masterClrMapping/>
  </p:clrMapOvr>
  <p:transition>
    <p:wipe dir="d"/>
    <p:sndAc>
      <p:stSnd>
        <p:snd r:embed="rId1" name="alert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03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00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18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32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39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F1AA-EC6E-4831-B41C-B39DCFE350BA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045A-1C4D-46D1-B162-3C5462D8FAC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9499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86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57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3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83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3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F1AA-EC6E-4831-B41C-B39DCFE350BA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045A-1C4D-46D1-B162-3C5462D8FAC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5721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F1AA-EC6E-4831-B41C-B39DCFE350BA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045A-1C4D-46D1-B162-3C5462D8FAC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0956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F1AA-EC6E-4831-B41C-B39DCFE350BA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045A-1C4D-46D1-B162-3C5462D8FAC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1375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F1AA-EC6E-4831-B41C-B39DCFE350BA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045A-1C4D-46D1-B162-3C5462D8FAC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0662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F1AA-EC6E-4831-B41C-B39DCFE350BA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045A-1C4D-46D1-B162-3C5462D8FAC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1374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audio" Target="../media/audio1.wav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Relationship Id="rId14" Type="http://schemas.openxmlformats.org/officeDocument/2006/relationships/image" Target="../media/image1.jpg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2F1AA-EC6E-4831-B41C-B39DCFE350BA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6045A-1C4D-46D1-B162-3C5462D8FAC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7666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1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F0A7A68F-4DA0-47C3-B622-86015FCC3BAC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03BA003-19E4-4A69-A3E0-BDA3FAB883A7}" type="slidenum">
              <a:rPr lang="ar-EG" altLang="ar-SA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37542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d"/>
    <p:sndAc>
      <p:stSnd>
        <p:snd r:embed="rId13" name="alert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257175" indent="-257175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C12F1AA-EC6E-4831-B41C-B39DCFE350BA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16/10/1443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DA6045A-1C4D-46D1-B162-3C5462D8FAC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4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9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9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9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3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3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3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9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3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9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9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9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9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1273" y="3018454"/>
            <a:ext cx="4161453" cy="113107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</a:t>
            </a:r>
            <a:r>
              <a:rPr kumimoji="0" lang="ar-EG" sz="6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الثالثة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692960-4BFC-436A-AD23-3C3E7CBE13F5}"/>
              </a:ext>
            </a:extLst>
          </p:cNvPr>
          <p:cNvSpPr/>
          <p:nvPr/>
        </p:nvSpPr>
        <p:spPr>
          <a:xfrm>
            <a:off x="1828801" y="4742025"/>
            <a:ext cx="5783426" cy="1131078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البعد عن مواضع الريب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2">
            <a:extLst>
              <a:ext uri="{FF2B5EF4-FFF2-40B4-BE49-F238E27FC236}">
                <a16:creationId xmlns:a16="http://schemas.microsoft.com/office/drawing/2014/main" id="{6F9D1E20-68F2-4E12-8F49-1BAC350CE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73451"/>
              </p:ext>
            </p:extLst>
          </p:nvPr>
        </p:nvGraphicFramePr>
        <p:xfrm>
          <a:off x="1066704" y="746096"/>
          <a:ext cx="6515100" cy="536580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049684">
                  <a:extLst>
                    <a:ext uri="{9D8B030D-6E8A-4147-A177-3AD203B41FA5}">
                      <a16:colId xmlns:a16="http://schemas.microsoft.com/office/drawing/2014/main" val="3336280218"/>
                    </a:ext>
                  </a:extLst>
                </a:gridCol>
                <a:gridCol w="4465416">
                  <a:extLst>
                    <a:ext uri="{9D8B030D-6E8A-4147-A177-3AD203B41FA5}">
                      <a16:colId xmlns:a16="http://schemas.microsoft.com/office/drawing/2014/main" val="2936964601"/>
                    </a:ext>
                  </a:extLst>
                </a:gridCol>
              </a:tblGrid>
              <a:tr h="520275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الكلمة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معناها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6160869"/>
                  </a:ext>
                </a:extLst>
              </a:tr>
              <a:tr h="1079169">
                <a:tc>
                  <a:txBody>
                    <a:bodyPr/>
                    <a:lstStyle/>
                    <a:p>
                      <a:pPr algn="ctr" rtl="1"/>
                      <a:endParaRPr lang="ar-EG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411121"/>
                  </a:ext>
                </a:extLst>
              </a:tr>
              <a:tr h="1894719">
                <a:tc>
                  <a:txBody>
                    <a:bodyPr/>
                    <a:lstStyle/>
                    <a:p>
                      <a:pPr algn="ctr" rtl="1"/>
                      <a:endParaRPr lang="ar-EG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8172874"/>
                  </a:ext>
                </a:extLst>
              </a:tr>
              <a:tr h="1812800">
                <a:tc>
                  <a:txBody>
                    <a:bodyPr/>
                    <a:lstStyle/>
                    <a:p>
                      <a:pPr algn="ctr" rtl="1"/>
                      <a:endParaRPr lang="ar-EG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522685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91E8807C-CFBB-46F4-93D5-250152F19307}"/>
              </a:ext>
            </a:extLst>
          </p:cNvPr>
          <p:cNvSpPr/>
          <p:nvPr/>
        </p:nvSpPr>
        <p:spPr>
          <a:xfrm>
            <a:off x="5478684" y="1480162"/>
            <a:ext cx="2103120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lvl="0" algn="ctr" rtl="1">
              <a:defRPr/>
            </a:pPr>
            <a:r>
              <a:rPr lang="ar-EG" sz="2800" b="1" dirty="0">
                <a:latin typeface="Traditional Arabic" panose="02020603050405020304" pitchFamily="18" charset="-78"/>
              </a:rPr>
              <a:t>إياكم والدخول على النساء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06E0F63-2C30-4519-9609-88F47A13C5D7}"/>
              </a:ext>
            </a:extLst>
          </p:cNvPr>
          <p:cNvSpPr/>
          <p:nvPr/>
        </p:nvSpPr>
        <p:spPr>
          <a:xfrm>
            <a:off x="623193" y="1722430"/>
            <a:ext cx="5299002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lvl="0" algn="ctr" rtl="1">
              <a:defRPr/>
            </a:pPr>
            <a:r>
              <a:rPr lang="ar-EG" sz="28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احذروا الخلوة بالنساء غير المحارم.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5FCB43-83D6-45A2-B403-4D04B9C6FA6D}"/>
              </a:ext>
            </a:extLst>
          </p:cNvPr>
          <p:cNvSpPr/>
          <p:nvPr/>
        </p:nvSpPr>
        <p:spPr>
          <a:xfrm>
            <a:off x="5478684" y="3081704"/>
            <a:ext cx="2103120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lvl="0" algn="ctr" rtl="1">
              <a:defRPr/>
            </a:pPr>
            <a:r>
              <a:rPr lang="ar-EG" sz="2800" b="1" dirty="0">
                <a:latin typeface="Traditional Arabic" panose="02020603050405020304" pitchFamily="18" charset="-78"/>
              </a:rPr>
              <a:t>الأنصار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E221FF2-1E5D-48DB-A904-9B61B45E7FCD}"/>
              </a:ext>
            </a:extLst>
          </p:cNvPr>
          <p:cNvSpPr/>
          <p:nvPr/>
        </p:nvSpPr>
        <p:spPr>
          <a:xfrm>
            <a:off x="5389879" y="4937760"/>
            <a:ext cx="2103120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lvl="0" algn="ctr" rtl="1">
              <a:defRPr/>
            </a:pPr>
            <a:r>
              <a:rPr lang="ar-EG" sz="2800" b="1" dirty="0">
                <a:latin typeface="Traditional Arabic" panose="02020603050405020304" pitchFamily="18" charset="-78"/>
              </a:rPr>
              <a:t>الحمو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A207688-568A-4FDE-92DC-D6E54C9885D1}"/>
              </a:ext>
            </a:extLst>
          </p:cNvPr>
          <p:cNvSpPr/>
          <p:nvPr/>
        </p:nvSpPr>
        <p:spPr>
          <a:xfrm>
            <a:off x="1313076" y="2688780"/>
            <a:ext cx="4139088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lvl="0" algn="ctr" rtl="1">
              <a:defRPr/>
            </a:pPr>
            <a:r>
              <a:rPr lang="ar-EG" sz="28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هم مؤمنو أهل المدينة الذين قاموا بنصرة رسول الله صلي الله عليه وسلم.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B961644-5D3B-4A3D-8A62-2B5CF8FCD7F7}"/>
              </a:ext>
            </a:extLst>
          </p:cNvPr>
          <p:cNvSpPr/>
          <p:nvPr/>
        </p:nvSpPr>
        <p:spPr>
          <a:xfrm>
            <a:off x="1066704" y="4722317"/>
            <a:ext cx="4411980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lvl="0" algn="ctr" rtl="1">
              <a:defRPr/>
            </a:pPr>
            <a:r>
              <a:rPr lang="ar-EG" sz="28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قريب الزوج كأخيه وابن عمه ونحوهما.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0509599"/>
      </p:ext>
    </p:extLst>
  </p:cSld>
  <p:clrMapOvr>
    <a:masterClrMapping/>
  </p:clrMapOvr>
  <p:transition>
    <p:wipe dir="d"/>
    <p:sndAc>
      <p:stSnd>
        <p:snd r:embed="rId2" name="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75671" y="2220686"/>
            <a:ext cx="5081114" cy="136404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034"/>
              <a:gd name="adj8" fmla="val -5735"/>
            </a:avLst>
          </a:prstGeom>
          <a:solidFill>
            <a:srgbClr val="31A18E"/>
          </a:solidFill>
          <a:ln w="57150">
            <a:solidFill>
              <a:srgbClr val="31A18E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5400" b="1" dirty="0">
                <a:solidFill>
                  <a:prstClr val="white"/>
                </a:solidFill>
              </a:rPr>
              <a:t>من معاني الحديث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5400" b="1" dirty="0">
                <a:solidFill>
                  <a:prstClr val="white"/>
                </a:solidFill>
              </a:rPr>
              <a:t>وإرشاداته</a:t>
            </a:r>
            <a:endParaRPr kumimoji="0" lang="ar-EG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6983"/>
      </p:ext>
    </p:extLst>
  </p:cSld>
  <p:clrMapOvr>
    <a:masterClrMapping/>
  </p:clrMapOvr>
  <p:transition>
    <p:wipe dir="d"/>
    <p:sndAc>
      <p:stSnd>
        <p:snd r:embed="rId2" name="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4222" y="1166842"/>
            <a:ext cx="7295555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457200" lvl="0" indent="-457200" algn="r" defTabSz="685800" rtl="1">
              <a:buFont typeface="Arial" panose="020B0604020202020204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XtManalBLack"/>
              </a:rPr>
              <a:t>تحرص الشريعة الإسلامية على منع وقوع الفتنة والفساد بمنع الأسباب المؤدية إليها.</a:t>
            </a:r>
          </a:p>
          <a:p>
            <a:pPr marL="457200" lvl="0" indent="-457200" algn="r" defTabSz="685800" rtl="1">
              <a:buFont typeface="Arial" panose="020B0604020202020204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XtManalBLack"/>
              </a:rPr>
              <a:t>فتنة الرجل بالمرأة، والمرأة بالرجل لها أسبابها التي تؤدي إليها، ومن تلك الأسباب:</a:t>
            </a:r>
          </a:p>
          <a:p>
            <a:pPr marL="914400" lvl="1" indent="-457200" algn="r" defTabSz="685800" rtl="1">
              <a:buFont typeface="Arial" panose="020B0604020202020204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XtManalBLack"/>
              </a:rPr>
              <a:t>الخلوة بالمرأة التي ليست من محارمه.</a:t>
            </a:r>
          </a:p>
          <a:p>
            <a:pPr marL="457200" lvl="0" indent="-457200" algn="r" defTabSz="685800" rtl="1">
              <a:buFont typeface="Arial" panose="020B0604020202020204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XtManalBLack"/>
              </a:rPr>
              <a:t>يحرم على الرجل الدخول على المرأة التي ليست من محارمه وهي وحدها، كما يحرم على المرأة الخلوة مع الرجل بدون محرم.</a:t>
            </a:r>
            <a:endParaRPr kumimoji="0" lang="ar-EG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14659"/>
      </p:ext>
    </p:extLst>
  </p:cSld>
  <p:clrMapOvr>
    <a:masterClrMapping/>
  </p:clrMapOvr>
  <p:transition>
    <p:wipe dir="d"/>
    <p:sndAc>
      <p:stSnd>
        <p:snd r:embed="rId2" name="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4222" y="674400"/>
            <a:ext cx="7295555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457200" lvl="0" indent="-457200" algn="r" defTabSz="685800" rtl="1">
              <a:buFont typeface="Arial" panose="020B0604020202020204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XtManalBLack"/>
              </a:rPr>
              <a:t>خلوة الرجل بالمرأة التي ليست من محارمه يترتب عليها التعرض للريبة والتهمة.</a:t>
            </a:r>
          </a:p>
          <a:p>
            <a:pPr marL="457200" lvl="0" indent="-457200" algn="r" defTabSz="685800" rtl="1">
              <a:buFont typeface="Arial" panose="020B0604020202020204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XtManalBLack"/>
              </a:rPr>
              <a:t>التحذير من التساهل في دخول الأقارب مثل الأخ أو ابن الأخ أو العم أو ابن العم على زوجة الرجل والخلوة بها في بيت واحد دون وجود محرم.</a:t>
            </a:r>
          </a:p>
          <a:p>
            <a:pPr marL="457200" lvl="0" indent="-457200" algn="r" defTabSz="685800" rtl="1">
              <a:buFont typeface="Arial" panose="020B0604020202020204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XtManalBLack"/>
              </a:rPr>
              <a:t>يشبه الْحَمْوَ في الحكم من يكثر منهم دخول البيوت كمن يقومون على تقديم الخدمة في المنزل،</a:t>
            </a:r>
          </a:p>
          <a:p>
            <a:pPr marL="457200" lvl="0" indent="-457200" algn="r" defTabSz="685800" rtl="1">
              <a:buFont typeface="Arial" panose="020B0604020202020204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XtManalBLack"/>
              </a:rPr>
              <a:t>والسائقين.</a:t>
            </a:r>
          </a:p>
          <a:p>
            <a:pPr marL="457200" lvl="0" indent="-457200" algn="r" defTabSz="685800" rtl="1">
              <a:buFont typeface="Arial" panose="020B0604020202020204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XtManalBLack"/>
              </a:rPr>
              <a:t>يشمل التحذير خلوة الرجل بأخت زوجته أو عمتها أو خالتها بدون محرم.</a:t>
            </a:r>
            <a:endParaRPr kumimoji="0" lang="ar-EG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61004"/>
      </p:ext>
    </p:extLst>
  </p:cSld>
  <p:clrMapOvr>
    <a:masterClrMapping/>
  </p:clrMapOvr>
  <p:transition>
    <p:wipe dir="d"/>
    <p:sndAc>
      <p:stSnd>
        <p:snd r:embed="rId2" name="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290070" y="2504406"/>
            <a:ext cx="3942779" cy="139112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034"/>
              <a:gd name="adj8" fmla="val -5735"/>
            </a:avLst>
          </a:prstGeom>
          <a:solidFill>
            <a:srgbClr val="31A18E"/>
          </a:solidFill>
          <a:ln w="57150">
            <a:solidFill>
              <a:srgbClr val="31A18E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تطبيقات سلوكية</a:t>
            </a:r>
          </a:p>
        </p:txBody>
      </p:sp>
    </p:spTree>
    <p:extLst>
      <p:ext uri="{BB962C8B-B14F-4D97-AF65-F5344CB8AC3E}">
        <p14:creationId xmlns:p14="http://schemas.microsoft.com/office/powerpoint/2010/main" val="1163926861"/>
      </p:ext>
    </p:extLst>
  </p:cSld>
  <p:clrMapOvr>
    <a:masterClrMapping/>
  </p:clrMapOvr>
  <p:transition>
    <p:wipe dir="d"/>
    <p:sndAc>
      <p:stSnd>
        <p:snd r:embed="rId2" name="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4222" y="2397948"/>
            <a:ext cx="7295555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457200" lvl="0" indent="-457200" algn="r" defTabSz="685800" rtl="1">
              <a:buFont typeface="Arial" panose="020B0604020202020204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XtManalBLack"/>
              </a:rPr>
              <a:t>أجتنب الخلوة بالمرأة التي لست محرمًا لها ولو كانت زوجة أخي أو عمي.</a:t>
            </a:r>
          </a:p>
          <a:p>
            <a:pPr marL="457200" lvl="0" indent="-457200" algn="r" defTabSz="685800" rtl="1">
              <a:buFont typeface="Arial" panose="020B0604020202020204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XtManalBLack"/>
              </a:rPr>
              <a:t>أحصن نفسي بالابتعاد عن الأسباب المؤدية للفتن والمعاصي.</a:t>
            </a:r>
            <a:endParaRPr kumimoji="0" lang="ar-EG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65700"/>
      </p:ext>
    </p:extLst>
  </p:cSld>
  <p:clrMapOvr>
    <a:masterClrMapping/>
  </p:clrMapOvr>
  <p:transition>
    <p:wipe dir="d"/>
    <p:sndAc>
      <p:stSnd>
        <p:snd r:embed="rId2" name="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591" y="1187607"/>
            <a:ext cx="5603482" cy="448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52576" y="2619429"/>
            <a:ext cx="3838847" cy="1619142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التقويم</a:t>
            </a:r>
            <a:endParaRPr kumimoji="0" lang="ar-EG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1786" y="2410693"/>
            <a:ext cx="7198890" cy="1446550"/>
          </a:xfrm>
          <a:prstGeom prst="rect">
            <a:avLst/>
          </a:prstGeom>
          <a:solidFill>
            <a:srgbClr val="31A18E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ctr" rtl="1"/>
            <a:r>
              <a:rPr lang="ar-EG" sz="44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بيِّن كيف يدل الحديث على أن كل أمر يوصل إلى حرام فهو حرام.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C965A4EB-6DD0-438A-928B-91CA0AE984AA}"/>
              </a:ext>
            </a:extLst>
          </p:cNvPr>
          <p:cNvSpPr txBox="1"/>
          <p:nvPr/>
        </p:nvSpPr>
        <p:spPr bwMode="auto">
          <a:xfrm rot="21048143">
            <a:off x="828011" y="3213582"/>
            <a:ext cx="1058066" cy="7693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EG"/>
            </a:defPPr>
            <a:lvl1pPr algn="ctr">
              <a:defRPr sz="6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9A48CEB-5005-45E4-A8B5-C62FBC413A5E}"/>
              </a:ext>
            </a:extLst>
          </p:cNvPr>
          <p:cNvSpPr/>
          <p:nvPr/>
        </p:nvSpPr>
        <p:spPr>
          <a:xfrm>
            <a:off x="1084123" y="2504966"/>
            <a:ext cx="6975753" cy="2123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lvl="0" algn="ctr" rtl="1"/>
            <a:r>
              <a:rPr lang="ar-EG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 2" panose="05020102010507070707" pitchFamily="18" charset="2"/>
              </a:rPr>
              <a:t>اياكم والدخول على النساء وهى الخلوة بالنساء الاجنبيات.</a:t>
            </a:r>
          </a:p>
          <a:p>
            <a:pPr lvl="0" algn="ctr" rtl="1"/>
            <a:endParaRPr lang="ar-EG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208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1786" y="1982451"/>
            <a:ext cx="7198890" cy="2123658"/>
          </a:xfrm>
          <a:prstGeom prst="rect">
            <a:avLst/>
          </a:prstGeom>
          <a:solidFill>
            <a:srgbClr val="31A18E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lvl="0" algn="ctr" rtl="1">
              <a:defRPr/>
            </a:pPr>
            <a:r>
              <a:rPr lang="ar-EG" sz="44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العلاقة بين هذا الحديث وحديث: (ألا لا يخلون رجل بامرأة </a:t>
            </a:r>
          </a:p>
          <a:p>
            <a:pPr lvl="0" algn="ctr" rtl="1">
              <a:defRPr/>
            </a:pPr>
            <a:r>
              <a:rPr lang="ar-EG" sz="44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إلا كان ثالثهما الشيطان )</a:t>
            </a:r>
            <a:r>
              <a:rPr lang="ar-EG" sz="4400" b="1" baseline="30000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(1)</a:t>
            </a:r>
            <a:endParaRPr kumimoji="0" lang="ar-EG" sz="5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C965A4EB-6DD0-438A-928B-91CA0AE984AA}"/>
              </a:ext>
            </a:extLst>
          </p:cNvPr>
          <p:cNvSpPr txBox="1"/>
          <p:nvPr/>
        </p:nvSpPr>
        <p:spPr bwMode="auto">
          <a:xfrm rot="21048143">
            <a:off x="724427" y="2818095"/>
            <a:ext cx="1004941" cy="695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EG"/>
            </a:defPPr>
            <a:lvl1pPr algn="ctr">
              <a:defRPr sz="6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6694192-CB89-4B6E-A887-54794212081A}"/>
              </a:ext>
            </a:extLst>
          </p:cNvPr>
          <p:cNvSpPr/>
          <p:nvPr/>
        </p:nvSpPr>
        <p:spPr>
          <a:xfrm>
            <a:off x="1778508" y="5257740"/>
            <a:ext cx="5950550" cy="408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r" defTabSz="685800" rtl="1">
              <a:defRPr/>
            </a:pPr>
            <a:r>
              <a:rPr lang="ar-EG" sz="2000" b="1" dirty="0">
                <a:solidFill>
                  <a:srgbClr val="7030A0"/>
                </a:solidFill>
                <a:latin typeface="AXtManalBLack"/>
              </a:rPr>
              <a:t>( 1) أخرجه الترمذي  برقم ( 2165 ).</a:t>
            </a:r>
            <a:endParaRPr kumimoji="0" lang="ar-EG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6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6924" y="1307360"/>
            <a:ext cx="6910151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 defTabSz="685800" rtl="1">
              <a:defRPr/>
            </a:pPr>
            <a:r>
              <a:rPr lang="ar-EG" sz="3600" b="1" dirty="0">
                <a:solidFill>
                  <a:prstClr val="black"/>
                </a:solidFill>
                <a:latin typeface="AXtManalBLack"/>
              </a:rPr>
              <a:t>المسلم يحذر من الوقوع في الأمور القبيحة مما يخالف الخلق الحسن، ولا يحب أن</a:t>
            </a:r>
          </a:p>
          <a:p>
            <a:pPr lvl="0" algn="ctr" defTabSz="685800" rtl="1">
              <a:defRPr/>
            </a:pPr>
            <a:r>
              <a:rPr lang="ar-EG" sz="3600" b="1" dirty="0">
                <a:solidFill>
                  <a:prstClr val="black"/>
                </a:solidFill>
                <a:latin typeface="AXtManalBLack"/>
              </a:rPr>
              <a:t>يظهر بمظهر السوء ولو كان ذلك بمجرد ظن الناس واتهامهم، لذا فهو حريص على البعد</a:t>
            </a:r>
          </a:p>
          <a:p>
            <a:pPr lvl="0" algn="ctr" defTabSz="685800" rtl="1">
              <a:defRPr/>
            </a:pPr>
            <a:r>
              <a:rPr lang="ar-EG" sz="3600" b="1" dirty="0">
                <a:solidFill>
                  <a:prstClr val="black"/>
                </a:solidFill>
                <a:latin typeface="AXtManalBLack"/>
              </a:rPr>
              <a:t>عن الأسباب التي تسيئ إلى سمعته وتعرضه للاتهام وظن السوء، ومن ذلك عدم التعرض</a:t>
            </a:r>
          </a:p>
          <a:p>
            <a:pPr lvl="0" algn="ctr" defTabSz="685800" rtl="1">
              <a:defRPr/>
            </a:pPr>
            <a:r>
              <a:rPr lang="ar-EG" sz="3600" b="1" dirty="0">
                <a:solidFill>
                  <a:prstClr val="black"/>
                </a:solidFill>
                <a:latin typeface="AXtManalBLack"/>
              </a:rPr>
              <a:t>لمواطن الريب.</a:t>
            </a:r>
          </a:p>
        </p:txBody>
      </p:sp>
    </p:spTree>
    <p:extLst>
      <p:ext uri="{BB962C8B-B14F-4D97-AF65-F5344CB8AC3E}">
        <p14:creationId xmlns:p14="http://schemas.microsoft.com/office/powerpoint/2010/main" val="952887960"/>
      </p:ext>
    </p:extLst>
  </p:cSld>
  <p:clrMapOvr>
    <a:masterClrMapping/>
  </p:clrMapOvr>
  <p:transition>
    <p:wipe dir="d"/>
    <p:sndAc>
      <p:stSnd>
        <p:snd r:embed="rId2" name="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9A48CEB-5005-45E4-A8B5-C62FBC413A5E}"/>
              </a:ext>
            </a:extLst>
          </p:cNvPr>
          <p:cNvSpPr/>
          <p:nvPr/>
        </p:nvSpPr>
        <p:spPr>
          <a:xfrm>
            <a:off x="1084123" y="2705725"/>
            <a:ext cx="6975753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ctr" rtl="1"/>
            <a:r>
              <a:rPr lang="ar-EG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 2" panose="05020102010507070707" pitchFamily="18" charset="2"/>
              </a:rPr>
              <a:t>التحذير من الاختلاط لوجود الفتنة وما اجتمع رجل وامرأة ألا وكان معهم الشيطان</a:t>
            </a:r>
          </a:p>
        </p:txBody>
      </p:sp>
    </p:spTree>
    <p:extLst>
      <p:ext uri="{BB962C8B-B14F-4D97-AF65-F5344CB8AC3E}">
        <p14:creationId xmlns:p14="http://schemas.microsoft.com/office/powerpoint/2010/main" val="25478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6924" y="1475311"/>
            <a:ext cx="6910151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 defTabSz="685800" rtl="1">
              <a:defRPr/>
            </a:pPr>
            <a:r>
              <a:rPr lang="ar-EG" sz="3600" b="1" dirty="0">
                <a:solidFill>
                  <a:prstClr val="black"/>
                </a:solidFill>
                <a:latin typeface="AXtManalBLack"/>
              </a:rPr>
              <a:t>وفي هذه الوحدة نشير إلى بعض مواطن الريب، مثل: خلوة الرجل بالمرأة الأجنبية،</a:t>
            </a:r>
          </a:p>
          <a:p>
            <a:pPr lvl="0" algn="ctr" defTabSz="685800" rtl="1">
              <a:defRPr/>
            </a:pPr>
            <a:r>
              <a:rPr lang="ar-EG" sz="3600" b="1" dirty="0">
                <a:solidFill>
                  <a:prstClr val="black"/>
                </a:solidFill>
                <a:latin typeface="AXtManalBLack"/>
              </a:rPr>
              <a:t>وتناجي الاثنين دون الثالث، وموقف المسلم حينما يجد نفسه في موضع يظن به ريبة</a:t>
            </a:r>
          </a:p>
          <a:p>
            <a:pPr lvl="0" algn="ctr" defTabSz="685800" rtl="1">
              <a:defRPr/>
            </a:pPr>
            <a:r>
              <a:rPr lang="ar-EG" sz="3600" b="1" dirty="0">
                <a:solidFill>
                  <a:prstClr val="black"/>
                </a:solidFill>
                <a:latin typeface="AXtManalBLack"/>
              </a:rPr>
              <a:t>بأن يوضح الأمر ويبينه لمن رآه ليغلق على الشيطان وساوس ظن السوء.</a:t>
            </a:r>
            <a:endParaRPr kumimoji="0" lang="ar-EG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66030"/>
      </p:ext>
    </p:extLst>
  </p:cSld>
  <p:clrMapOvr>
    <a:masterClrMapping/>
  </p:clrMapOvr>
  <p:transition>
    <p:wipe dir="d"/>
    <p:sndAc>
      <p:stSnd>
        <p:snd r:embed="rId2" name="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r="3553"/>
          <a:stretch/>
        </p:blipFill>
        <p:spPr bwMode="auto">
          <a:xfrm flipH="1">
            <a:off x="866736" y="391885"/>
            <a:ext cx="7329715" cy="60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5227AD-4C0B-4896-95AD-49F578CC6738}"/>
              </a:ext>
            </a:extLst>
          </p:cNvPr>
          <p:cNvSpPr/>
          <p:nvPr/>
        </p:nvSpPr>
        <p:spPr>
          <a:xfrm>
            <a:off x="2772229" y="2950027"/>
            <a:ext cx="4277595" cy="921657"/>
          </a:xfrm>
          <a:prstGeom prst="rect">
            <a:avLst/>
          </a:prstGeom>
          <a:solidFill>
            <a:srgbClr val="57310C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الدرس </a:t>
            </a:r>
            <a:r>
              <a:rPr lang="ar-EG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الثالث عشر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FAF2AB-41A6-47B9-B66A-8C60AF584E16}"/>
              </a:ext>
            </a:extLst>
          </p:cNvPr>
          <p:cNvSpPr/>
          <p:nvPr/>
        </p:nvSpPr>
        <p:spPr>
          <a:xfrm>
            <a:off x="2166748" y="4855930"/>
            <a:ext cx="4277595" cy="92165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الخلوة بغير المحارم</a:t>
            </a:r>
            <a:endParaRPr lang="ar-S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0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10">
            <a:extLst>
              <a:ext uri="{FF2B5EF4-FFF2-40B4-BE49-F238E27FC236}">
                <a16:creationId xmlns:a16="http://schemas.microsoft.com/office/drawing/2014/main" id="{6C306099-371B-4FC2-84A6-8329D1969A54}"/>
              </a:ext>
            </a:extLst>
          </p:cNvPr>
          <p:cNvSpPr/>
          <p:nvPr/>
        </p:nvSpPr>
        <p:spPr>
          <a:xfrm>
            <a:off x="6265399" y="666674"/>
            <a:ext cx="1967198" cy="895992"/>
          </a:xfrm>
          <a:prstGeom prst="roundRect">
            <a:avLst/>
          </a:prstGeom>
          <a:solidFill>
            <a:srgbClr val="31A18E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تمهيد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108" y="3014049"/>
            <a:ext cx="7399784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lvl="0" algn="ctr" rtl="1"/>
            <a:r>
              <a:rPr lang="sd-Arab-PK" sz="3200" b="1" dirty="0">
                <a:solidFill>
                  <a:srgbClr val="99003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يحرص الشيطان على إغواء الإنسان وإيقاعه في الذنوب والمعاصي، وله في ذلك طرق ومداخل، ولذا حرص</a:t>
            </a:r>
          </a:p>
          <a:p>
            <a:pPr lvl="0" algn="ctr" rtl="1"/>
            <a:r>
              <a:rPr lang="sd-Arab-PK" sz="3200" b="1" dirty="0">
                <a:solidFill>
                  <a:srgbClr val="99003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الإسلام على منع أسباب المعاصي والبعد عن مواضع الريب كما في الحديث التالي: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3047950"/>
      </p:ext>
    </p:extLst>
  </p:cSld>
  <p:clrMapOvr>
    <a:masterClrMapping/>
  </p:clrMapOvr>
  <p:transition>
    <p:wipe dir="d"/>
    <p:sndAc>
      <p:stSnd>
        <p:snd r:embed="rId2" name="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A206ADD-DDEB-47C3-8DF0-D4B7D2F24599}"/>
              </a:ext>
            </a:extLst>
          </p:cNvPr>
          <p:cNvSpPr/>
          <p:nvPr/>
        </p:nvSpPr>
        <p:spPr>
          <a:xfrm>
            <a:off x="997838" y="1057372"/>
            <a:ext cx="7148324" cy="323165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r"/>
            <a:r>
              <a:rPr lang="ar-EG" sz="4000" b="1" dirty="0">
                <a:solidFill>
                  <a:srgbClr val="DA0000"/>
                </a:solidFill>
                <a:latin typeface="AlBayan-Bold"/>
              </a:rPr>
              <a:t>عن عقبة بن عامر </a:t>
            </a:r>
            <a:r>
              <a:rPr lang="ar-EG" sz="4400" dirty="0">
                <a:solidFill>
                  <a:srgbClr val="DA0000"/>
                </a:solidFill>
                <a:latin typeface="KFGQPCArabicSymbols01"/>
              </a:rPr>
              <a:t>رضي الله عنه </a:t>
            </a:r>
            <a:r>
              <a:rPr lang="ar-EG" sz="4000" b="1" dirty="0">
                <a:solidFill>
                  <a:srgbClr val="DA0000"/>
                </a:solidFill>
                <a:latin typeface="AlBayan-Bold"/>
              </a:rPr>
              <a:t>أن رسول الله صلى الله عليه وسلم قال:</a:t>
            </a:r>
          </a:p>
          <a:p>
            <a:pPr algn="r"/>
            <a:r>
              <a:rPr lang="ar-EG" sz="4000" b="1" dirty="0">
                <a:solidFill>
                  <a:srgbClr val="0080FF"/>
                </a:solidFill>
                <a:latin typeface="AlBayan-Bold"/>
              </a:rPr>
              <a:t>«إِيَّاكُمْ وَالدُّخُولَ عَلَى النِّسَاءِ» </a:t>
            </a:r>
            <a:r>
              <a:rPr lang="ar-EG" sz="4000" b="1" dirty="0">
                <a:solidFill>
                  <a:srgbClr val="DA0000"/>
                </a:solidFill>
                <a:latin typeface="AlBayan-Bold"/>
              </a:rPr>
              <a:t>فَقَالَ رَجُلٌ مِنَ الْانْصَارِ يا رَسُولَ اللهِ أَفَرَأَيْتَ الْحمْوَ؟ قَالَ: </a:t>
            </a:r>
            <a:r>
              <a:rPr lang="ar-EG" sz="4000" b="1" dirty="0">
                <a:solidFill>
                  <a:srgbClr val="0080FF"/>
                </a:solidFill>
                <a:latin typeface="AlBayan-Bold"/>
              </a:rPr>
              <a:t>«الْحمْوُ الْموْتُ </a:t>
            </a:r>
            <a:r>
              <a:rPr lang="ar-EG" b="1" dirty="0">
                <a:solidFill>
                  <a:srgbClr val="DA0000"/>
                </a:solidFill>
                <a:latin typeface="AlBayan-Bold"/>
              </a:rPr>
              <a:t>" </a:t>
            </a:r>
            <a:r>
              <a:rPr lang="ar-EG" sz="4000" baseline="30000" dirty="0">
                <a:solidFill>
                  <a:srgbClr val="0080FF"/>
                </a:solidFill>
                <a:latin typeface="AlBayan"/>
              </a:rPr>
              <a:t>(1)</a:t>
            </a:r>
            <a:endParaRPr lang="en-US" sz="4000" b="1" baseline="30000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BAA02C-FE8F-4D7B-9694-3F03E7233807}"/>
              </a:ext>
            </a:extLst>
          </p:cNvPr>
          <p:cNvSpPr/>
          <p:nvPr/>
        </p:nvSpPr>
        <p:spPr>
          <a:xfrm>
            <a:off x="1778508" y="5257740"/>
            <a:ext cx="5950550" cy="408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r" defTabSz="685800" rtl="1">
              <a:defRPr/>
            </a:pPr>
            <a:r>
              <a:rPr lang="ar-EG" sz="2000" b="1" dirty="0">
                <a:solidFill>
                  <a:srgbClr val="7030A0"/>
                </a:solidFill>
                <a:latin typeface="AXtManalBLack"/>
              </a:rPr>
              <a:t>( 1) أخرجه البخاري برقم ( 5332 ) ، ومسلم برقم (2172).</a:t>
            </a:r>
            <a:endParaRPr kumimoji="0" lang="ar-EG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53275"/>
      </p:ext>
    </p:extLst>
  </p:cSld>
  <p:clrMapOvr>
    <a:masterClrMapping/>
  </p:clrMapOvr>
  <p:transition>
    <p:wipe dir="d"/>
    <p:sndAc>
      <p:stSnd>
        <p:snd r:embed="rId2" name="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046541" y="2197894"/>
            <a:ext cx="4721733" cy="1658825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034"/>
              <a:gd name="adj8" fmla="val -5735"/>
            </a:avLst>
          </a:prstGeom>
          <a:solidFill>
            <a:srgbClr val="31A18E"/>
          </a:solidFill>
          <a:ln w="57150">
            <a:solidFill>
              <a:srgbClr val="31A18E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عقبة بن </a:t>
            </a:r>
            <a:r>
              <a:rPr lang="ar-EG" sz="5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عامر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رضي الله عنه</a:t>
            </a:r>
          </a:p>
        </p:txBody>
      </p:sp>
    </p:spTree>
    <p:extLst>
      <p:ext uri="{BB962C8B-B14F-4D97-AF65-F5344CB8AC3E}">
        <p14:creationId xmlns:p14="http://schemas.microsoft.com/office/powerpoint/2010/main" val="3663001573"/>
      </p:ext>
    </p:extLst>
  </p:cSld>
  <p:clrMapOvr>
    <a:masterClrMapping/>
  </p:clrMapOvr>
  <p:transition>
    <p:wipe dir="d"/>
    <p:sndAc>
      <p:stSnd>
        <p:snd r:embed="rId2" name="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6924" y="2165776"/>
            <a:ext cx="691015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 defTabSz="685800" rtl="1">
              <a:defRPr/>
            </a:pPr>
            <a:r>
              <a:rPr lang="ar-EG" sz="3600" b="1" dirty="0">
                <a:solidFill>
                  <a:prstClr val="black"/>
                </a:solidFill>
                <a:latin typeface="AXtManalBLack"/>
              </a:rPr>
              <a:t>هو الصحابي الجليل عقبة بن عامر الجهني رضي الله عنه، كان عالماً مقرئاً، وكان من أحسن الناس صوتاً بالقرآن.</a:t>
            </a:r>
            <a:endParaRPr kumimoji="0" lang="ar-EG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71111"/>
      </p:ext>
    </p:extLst>
  </p:cSld>
  <p:clrMapOvr>
    <a:masterClrMapping/>
  </p:clrMapOvr>
  <p:transition>
    <p:wipe dir="d"/>
    <p:sndAc>
      <p:stSnd>
        <p:snd r:embed="rId2" name="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046541" y="2197894"/>
            <a:ext cx="4721733" cy="1658825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034"/>
              <a:gd name="adj8" fmla="val -5735"/>
            </a:avLst>
          </a:prstGeom>
          <a:solidFill>
            <a:srgbClr val="31A18E"/>
          </a:solidFill>
          <a:ln w="57150">
            <a:solidFill>
              <a:srgbClr val="31A18E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معاني الكلمات</a:t>
            </a:r>
          </a:p>
        </p:txBody>
      </p:sp>
    </p:spTree>
    <p:extLst>
      <p:ext uri="{BB962C8B-B14F-4D97-AF65-F5344CB8AC3E}">
        <p14:creationId xmlns:p14="http://schemas.microsoft.com/office/powerpoint/2010/main" val="2131156104"/>
      </p:ext>
    </p:extLst>
  </p:cSld>
  <p:clrMapOvr>
    <a:masterClrMapping/>
  </p:clrMapOvr>
  <p:transition>
    <p:wipe dir="d"/>
    <p:sndAc>
      <p:stSnd>
        <p:snd r:embed="rId2" name="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39966"/>
        </a:solidFill>
        <a:ln w="57150">
          <a:solidFill>
            <a:srgbClr val="990033"/>
          </a:solidFill>
        </a:ln>
      </a:spPr>
      <a:bodyPr vert="horz" rtlCol="1" anchor="t"/>
      <a:lstStyle>
        <a:defPPr algn="ctr" rtl="1">
          <a:defRPr sz="3600" b="1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cs typeface="Arial" panose="020B0604020202020204" pitchFamily="34" charset="0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3637</TotalTime>
  <Words>488</Words>
  <Application>Microsoft Office PowerPoint</Application>
  <PresentationFormat>عرض على الشاشة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Office Theme</vt:lpstr>
      <vt:lpstr>3_Office Theme</vt:lpstr>
      <vt:lpstr>6_Office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Eman Adel</dc:creator>
  <cp:lastModifiedBy>فاطمه بنت الزهراني</cp:lastModifiedBy>
  <cp:revision>113</cp:revision>
  <dcterms:created xsi:type="dcterms:W3CDTF">2021-01-14T19:04:47Z</dcterms:created>
  <dcterms:modified xsi:type="dcterms:W3CDTF">2022-05-17T19:19:27Z</dcterms:modified>
</cp:coreProperties>
</file>