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62" r:id="rId2"/>
    <p:sldId id="314" r:id="rId3"/>
    <p:sldId id="268" r:id="rId4"/>
    <p:sldId id="305" r:id="rId5"/>
    <p:sldId id="317" r:id="rId6"/>
    <p:sldId id="272" r:id="rId7"/>
    <p:sldId id="293" r:id="rId8"/>
    <p:sldId id="318" r:id="rId9"/>
    <p:sldId id="319" r:id="rId10"/>
    <p:sldId id="316" r:id="rId1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7F1"/>
    <a:srgbClr val="1F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39" autoAdjust="0"/>
    <p:restoredTop sz="94660"/>
  </p:normalViewPr>
  <p:slideViewPr>
    <p:cSldViewPr snapToGrid="0">
      <p:cViewPr varScale="1">
        <p:scale>
          <a:sx n="47" d="100"/>
          <a:sy n="47" d="100"/>
        </p:scale>
        <p:origin x="8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BB4186-6C1F-49C4-9146-7091A5632F18}" type="datetimeFigureOut">
              <a:rPr lang="ar-SA" smtClean="0"/>
              <a:t>05/07/45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3F4A66-3AC6-4485-9B3F-FC3483A5C83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42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56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A1C822-FA68-4808-8B2F-B14069B7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B4CBF13-4C93-402C-AB1F-01D6D0285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6EA82B-9375-455E-AF88-B55DB127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D9D504-58EA-4BBF-9D12-59ACE7DE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03EFE4-BEAC-4D71-B2AA-67DD0AE1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737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C34FDA-EF00-470B-B957-93B2D655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02BCE20-DD70-4D8F-BCE9-74553D635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0FE85C-AD4A-4551-B826-5DDBB116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B4C54A-8835-425C-A49B-C4F9F892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17AB77-F759-4DA0-99E9-F2B97BCA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023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BEB679B-09AB-4CAD-8761-5EA6E0819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E9663E-19D5-4F03-BA4D-E412F891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2E488C-6C47-4DB8-9CD3-2ACFAC38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C6F5BD-1C27-4454-AD08-3E6FB4E8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ED186A-9E81-40BF-BC54-52F074AA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067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4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6532B3-DB26-4D06-8588-56811E54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BC0E6D-56F7-4975-B76B-4157B1E4E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667CE-5903-473C-9FFD-D43EE945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B27398-E950-498B-9AE8-17331D88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448217-166A-414E-B90F-BCB6D81A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934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1553D7-944E-4916-99D4-D65FEDFB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141850-F35D-4DF5-BFC8-A04AD12A2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1FB01E-5BD5-443C-A1CE-FF0B0B9D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284FC9-10E8-4515-97F6-87587C8C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7D1D4A-C39E-4965-B8EB-D53698B9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53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47F56B-F083-4B3D-AFE8-B95A94D0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4A709C-46C1-4A30-8D74-C45C1B47F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3B5DF3D-30E9-4B61-A97C-B7769F8C3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A46D56-4750-4681-BC28-18FEA72D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C05FB83-67CA-4908-9BCC-9D28AA7C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D36AD0-4F31-4346-AF1A-FA2B9083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311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5E7657-86D8-4A87-91EE-F669CF90C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B63818-3D4A-44B9-85D7-71C75077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01D3EC-8DA1-4D58-9FE9-BE5767F9D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78B318F-431A-43D8-ADDC-67C467DC2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9673EE1-230A-4577-9DF7-C386FE345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255156-865F-475E-899F-8B469A09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97854D9-6F64-46FA-82EB-35162FB1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62BA147-7F16-4FF2-A28C-47A43B92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943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33CC76-F568-49A0-9173-EBE2DB2C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B2C277D-4657-42E6-A483-0A7D6F1D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F37E791-F3FD-4E31-B79B-0BBDB7E4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4743AD-8115-46B4-9795-12EE6BAB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047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3F79DF7-9A6E-489B-AA1A-8F92182F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6C1ADE-1F4B-4C81-B204-673B469F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843DC3-B1E5-446D-BEC3-811D68EA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446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CB5E9A-582B-4DAC-B568-EA39986C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7E0407-5F1B-4F75-B885-420FB2619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6EA5F3-14D9-4B3B-8CD2-B3DC21775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1E3B84-0011-4998-9C30-B4226454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332314-E84D-4437-BE69-2265B49C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D2B546-236B-4ACA-99DC-FB958462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389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48D614-BBB3-4FDA-9E32-68985CA8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70F4FEC-4A5D-44C7-9E6E-4FA3D17C7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207FD8-6109-4980-A2F3-5A752DA50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B2CAFB-9200-4591-B3F2-EEB3055C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5E88FA-7CA5-42A7-8A59-CFF252BE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69C893-8A6D-413B-B8AF-4AE1098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035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D2D643-D4FB-403F-95EE-2FE7B003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4CBEA5-5638-4A79-915C-37307CE3C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FD322-F50C-4A95-A8B8-A4BF997BB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054CA-8CC6-48D3-A116-4FD286E8A0C1}" type="datetimeFigureOut">
              <a:rPr lang="ar-EG" smtClean="0"/>
              <a:t>05/07/1445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26FDB4-6285-4842-B70B-668AEB69F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C72A93-8871-40B1-9C92-B1747461F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F151-00A4-49D2-A200-085B849E3D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6517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B71F7AC-1D32-4D13-9F90-D4FFC9B48502}"/>
              </a:ext>
            </a:extLst>
          </p:cNvPr>
          <p:cNvSpPr txBox="1"/>
          <p:nvPr/>
        </p:nvSpPr>
        <p:spPr>
          <a:xfrm>
            <a:off x="3483406" y="2976048"/>
            <a:ext cx="5225185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XtManalBLack"/>
                <a:ea typeface="+mn-ea"/>
                <a:cs typeface="Arial" panose="020B0604020202020204" pitchFamily="34" charset="0"/>
              </a:rPr>
              <a:t>الوَحْدَةُ الأُولى</a:t>
            </a:r>
            <a:endParaRPr kumimoji="0" lang="ar-EG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1ECD32-215C-4313-AFF9-3A64DCDC9658}"/>
              </a:ext>
            </a:extLst>
          </p:cNvPr>
          <p:cNvSpPr txBox="1"/>
          <p:nvPr/>
        </p:nvSpPr>
        <p:spPr>
          <a:xfrm>
            <a:off x="3403998" y="3613987"/>
            <a:ext cx="5384003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6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التوعية الصحيَّة</a:t>
            </a:r>
            <a:endParaRPr kumimoji="0" lang="ar-EG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EFFB501-90A5-4149-AE35-6D8E8E8C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694" y="1503682"/>
            <a:ext cx="1184330" cy="12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4805EEC-DB6E-4A9B-BA47-D86F8C6D6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356" y="1397354"/>
            <a:ext cx="1170294" cy="130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896778C-6B42-4F25-B41C-0800F042C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5726" y="2930253"/>
            <a:ext cx="1265803" cy="12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23B820F-D498-4AB0-96B8-5B00DE8F2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215" y="2953661"/>
            <a:ext cx="1296576" cy="130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1B3A86B-4587-4057-A837-A5D9C4361C94}"/>
              </a:ext>
            </a:extLst>
          </p:cNvPr>
          <p:cNvSpPr txBox="1"/>
          <p:nvPr/>
        </p:nvSpPr>
        <p:spPr>
          <a:xfrm>
            <a:off x="6969524" y="1272084"/>
            <a:ext cx="174777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2"/>
                </a:solidFill>
              </a:rPr>
              <a:t>اليوم :</a:t>
            </a:r>
          </a:p>
          <a:p>
            <a:r>
              <a:rPr lang="ar-SA" b="1" dirty="0">
                <a:solidFill>
                  <a:schemeClr val="bg2"/>
                </a:solidFill>
              </a:rPr>
              <a:t>الحصة :</a:t>
            </a:r>
          </a:p>
          <a:p>
            <a:r>
              <a:rPr lang="ar-SA" b="1" dirty="0">
                <a:solidFill>
                  <a:schemeClr val="bg2"/>
                </a:solidFill>
              </a:rPr>
              <a:t>الصف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93FCA8B-2008-4024-AA78-719AB2BD13FE}"/>
              </a:ext>
            </a:extLst>
          </p:cNvPr>
          <p:cNvSpPr/>
          <p:nvPr/>
        </p:nvSpPr>
        <p:spPr>
          <a:xfrm>
            <a:off x="3539849" y="2266286"/>
            <a:ext cx="5112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المهارات الحياتية والأسرية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F34EE8A-21B9-4961-BFD5-C7ACE4E2A402}"/>
              </a:ext>
            </a:extLst>
          </p:cNvPr>
          <p:cNvSpPr/>
          <p:nvPr/>
        </p:nvSpPr>
        <p:spPr>
          <a:xfrm>
            <a:off x="150471" y="1397354"/>
            <a:ext cx="2372810" cy="15328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36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785F7F3-5449-40D1-B96A-9CE1AB26439A}"/>
              </a:ext>
            </a:extLst>
          </p:cNvPr>
          <p:cNvSpPr/>
          <p:nvPr/>
        </p:nvSpPr>
        <p:spPr>
          <a:xfrm>
            <a:off x="3051741" y="2967335"/>
            <a:ext cx="608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الواجب في </a:t>
            </a:r>
            <a:r>
              <a:rPr lang="ar-SA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منصة مدرستي</a:t>
            </a:r>
            <a:endParaRPr lang="ar-S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71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1C63EA5-8DE1-4E69-B0F2-1BE71538D1EB}"/>
              </a:ext>
            </a:extLst>
          </p:cNvPr>
          <p:cNvSpPr txBox="1"/>
          <p:nvPr/>
        </p:nvSpPr>
        <p:spPr>
          <a:xfrm>
            <a:off x="716871" y="765780"/>
            <a:ext cx="66793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600" dirty="0"/>
              <a:t>1- </a:t>
            </a:r>
            <a:r>
              <a:rPr lang="ar-EG" sz="3600" b="1" dirty="0"/>
              <a:t>يذكر مفهوم المؤثرات العقلية.</a:t>
            </a:r>
            <a:endParaRPr lang="ar-EG" sz="41300" b="1" dirty="0">
              <a:solidFill>
                <a:srgbClr val="FFFF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3E08B3-81BD-4B95-905C-52C32B6C7C1E}"/>
              </a:ext>
            </a:extLst>
          </p:cNvPr>
          <p:cNvSpPr txBox="1"/>
          <p:nvPr/>
        </p:nvSpPr>
        <p:spPr>
          <a:xfrm>
            <a:off x="716871" y="1445974"/>
            <a:ext cx="667935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600" dirty="0"/>
              <a:t>2- </a:t>
            </a:r>
            <a:r>
              <a:rPr lang="ar-EG" sz="3600" b="1" dirty="0"/>
              <a:t>يصنف أنواع المؤثرات العقلية.</a:t>
            </a:r>
            <a:endParaRPr lang="ar-EG" sz="102800" b="1" dirty="0">
              <a:solidFill>
                <a:srgbClr val="FFFF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92125E-9E1A-4D6D-B0D8-EF7588F0E5B6}"/>
              </a:ext>
            </a:extLst>
          </p:cNvPr>
          <p:cNvSpPr txBox="1"/>
          <p:nvPr/>
        </p:nvSpPr>
        <p:spPr>
          <a:xfrm>
            <a:off x="716871" y="2126168"/>
            <a:ext cx="6679352" cy="9541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3 -</a:t>
            </a:r>
            <a:r>
              <a:rPr lang="ar-EG" sz="2800" b="1" dirty="0"/>
              <a:t>يلخص أ ضرار تعاطي المؤثرات العقلية والإدمان على تناولها.</a:t>
            </a:r>
            <a:endParaRPr lang="ar-EG" sz="177700" b="1" dirty="0">
              <a:solidFill>
                <a:srgbClr val="FFFF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09DBD6-EE2D-462C-BFE1-B4FBB4E02E7F}"/>
              </a:ext>
            </a:extLst>
          </p:cNvPr>
          <p:cNvSpPr txBox="1"/>
          <p:nvPr/>
        </p:nvSpPr>
        <p:spPr>
          <a:xfrm>
            <a:off x="716872" y="3148001"/>
            <a:ext cx="6679352" cy="58477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/>
              <a:t>4 -</a:t>
            </a:r>
            <a:r>
              <a:rPr lang="ar-EG" sz="3200" b="1" dirty="0"/>
              <a:t>يشرح أ سباب الوقوع في المؤثرات العقلية.</a:t>
            </a:r>
            <a:endParaRPr lang="ar-EG" sz="368400" b="1" dirty="0">
              <a:solidFill>
                <a:srgbClr val="FFFF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227B41-919F-4E90-B2A1-4C087934F88F}"/>
              </a:ext>
            </a:extLst>
          </p:cNvPr>
          <p:cNvSpPr txBox="1"/>
          <p:nvPr/>
        </p:nvSpPr>
        <p:spPr>
          <a:xfrm>
            <a:off x="716872" y="3775056"/>
            <a:ext cx="6679352" cy="107721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3200" dirty="0"/>
              <a:t>5- </a:t>
            </a:r>
            <a:r>
              <a:rPr lang="ar-EG" sz="3200" b="1" dirty="0"/>
              <a:t>يوضح أبرز علامات ومظاهر متعاطي المخدرات.</a:t>
            </a:r>
            <a:endParaRPr lang="ar-EG" sz="400000" b="1" dirty="0">
              <a:solidFill>
                <a:srgbClr val="FFFF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0E30B81-266C-47B6-A92E-11788BA4136E}"/>
              </a:ext>
            </a:extLst>
          </p:cNvPr>
          <p:cNvSpPr txBox="1"/>
          <p:nvPr/>
        </p:nvSpPr>
        <p:spPr>
          <a:xfrm>
            <a:off x="716872" y="4890950"/>
            <a:ext cx="6679352" cy="954107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800" dirty="0"/>
              <a:t>٦ -</a:t>
            </a:r>
            <a:r>
              <a:rPr lang="ar-EG" sz="2800" b="1" dirty="0"/>
              <a:t>يقترح طرقًا وأساليب للوقاية من تناول المؤثرات العقلية .</a:t>
            </a:r>
            <a:endParaRPr lang="ar-EG" sz="400000" b="1" dirty="0">
              <a:solidFill>
                <a:srgbClr val="FFFF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723533D-FF52-4471-A8E0-2490CC04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774" y="337461"/>
            <a:ext cx="3067543" cy="10746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B6BAFEE-7BFE-43AD-B6DC-BF747D46C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089515"/>
            <a:ext cx="4507705" cy="247255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5E2CA2-8E9A-4410-8ED6-C01DB3A8D832}"/>
              </a:ext>
            </a:extLst>
          </p:cNvPr>
          <p:cNvSpPr txBox="1"/>
          <p:nvPr/>
        </p:nvSpPr>
        <p:spPr>
          <a:xfrm>
            <a:off x="6522017" y="1593987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يُتوقع من الطالب في نهاية الوحدة أنْ:</a:t>
            </a:r>
            <a:endParaRPr kumimoji="0" lang="ar-EG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397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4703BF8-E033-4D7C-B60D-BE8864BA5D0D}"/>
              </a:ext>
            </a:extLst>
          </p:cNvPr>
          <p:cNvSpPr/>
          <p:nvPr/>
        </p:nvSpPr>
        <p:spPr>
          <a:xfrm>
            <a:off x="9780288" y="646494"/>
            <a:ext cx="1584398" cy="1467313"/>
          </a:xfrm>
          <a:prstGeom prst="rect">
            <a:avLst/>
          </a:prstGeom>
          <a:solidFill>
            <a:srgbClr val="C5E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المفاهيم الرئيسة : 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علامات المتعاطي </a:t>
            </a:r>
            <a:endParaRPr lang="ar-EG" sz="2400" b="1" dirty="0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31ECD32-215C-4313-AFF9-3A64DCDC9658}"/>
              </a:ext>
            </a:extLst>
          </p:cNvPr>
          <p:cNvSpPr txBox="1"/>
          <p:nvPr/>
        </p:nvSpPr>
        <p:spPr>
          <a:xfrm>
            <a:off x="-2393308" y="744093"/>
            <a:ext cx="12039901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العلامات الدالة على تعاطي</a:t>
            </a:r>
            <a:r>
              <a:rPr lang="ar-SA" sz="4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EG" sz="4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وإدمان المواد</a:t>
            </a:r>
            <a:r>
              <a:rPr lang="ar-SA" sz="4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EG" sz="4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المخدرة</a:t>
            </a:r>
            <a:endParaRPr kumimoji="0" lang="ar-EG" sz="64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FEADFED-FCA8-49D2-8A31-1880C3BB7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62" y="2113807"/>
            <a:ext cx="10070276" cy="2089627"/>
          </a:xfrm>
          <a:prstGeom prst="rect">
            <a:avLst/>
          </a:prstGeom>
        </p:spPr>
      </p:pic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B133981B-F269-4540-BCCE-33EEE9483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72815"/>
              </p:ext>
            </p:extLst>
          </p:nvPr>
        </p:nvGraphicFramePr>
        <p:xfrm>
          <a:off x="1718779" y="4173794"/>
          <a:ext cx="8315766" cy="13926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1922">
                  <a:extLst>
                    <a:ext uri="{9D8B030D-6E8A-4147-A177-3AD203B41FA5}">
                      <a16:colId xmlns:a16="http://schemas.microsoft.com/office/drawing/2014/main" val="3986829932"/>
                    </a:ext>
                  </a:extLst>
                </a:gridCol>
                <a:gridCol w="2771922">
                  <a:extLst>
                    <a:ext uri="{9D8B030D-6E8A-4147-A177-3AD203B41FA5}">
                      <a16:colId xmlns:a16="http://schemas.microsoft.com/office/drawing/2014/main" val="131883973"/>
                    </a:ext>
                  </a:extLst>
                </a:gridCol>
                <a:gridCol w="2771922">
                  <a:extLst>
                    <a:ext uri="{9D8B030D-6E8A-4147-A177-3AD203B41FA5}">
                      <a16:colId xmlns:a16="http://schemas.microsoft.com/office/drawing/2014/main" val="2004601153"/>
                    </a:ext>
                  </a:extLst>
                </a:gridCol>
              </a:tblGrid>
              <a:tr h="7349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3200" dirty="0"/>
                        <a:t>جدول التعلم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464489"/>
                  </a:ext>
                </a:extLst>
              </a:tr>
              <a:tr h="65762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ماذا اعرف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ماذا اريد ان اعرف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ماذا تعلمت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87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9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96AA7B6-2DF5-4ED0-BB03-6B348E15CCC6}"/>
              </a:ext>
            </a:extLst>
          </p:cNvPr>
          <p:cNvSpPr txBox="1"/>
          <p:nvPr/>
        </p:nvSpPr>
        <p:spPr>
          <a:xfrm>
            <a:off x="4107051" y="588936"/>
            <a:ext cx="6137329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ar-EG" sz="3200" b="1" i="0" u="none" strike="noStrike" baseline="0" dirty="0">
                <a:solidFill>
                  <a:schemeClr val="bg1"/>
                </a:solidFill>
                <a:latin typeface="AXtManalBLack"/>
              </a:rPr>
              <a:t>ما أسباب تعاطي المخدرات في محيط الأسرة؟</a:t>
            </a:r>
            <a:endParaRPr lang="ar-EG" sz="3200" b="1" dirty="0">
              <a:solidFill>
                <a:schemeClr val="bg1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261561C-077E-415C-A8B5-8AC45BA4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9" y="499821"/>
            <a:ext cx="4672965" cy="412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AF49982-B192-443E-8284-525939C40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21" y="1262826"/>
            <a:ext cx="4672966" cy="226132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B93F7A-8299-444D-8E41-56D52CFF8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65" y="3489439"/>
            <a:ext cx="6426539" cy="264427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B8B2C9D-B066-4CC1-8926-8D6186969829}"/>
              </a:ext>
            </a:extLst>
          </p:cNvPr>
          <p:cNvSpPr txBox="1"/>
          <p:nvPr/>
        </p:nvSpPr>
        <p:spPr>
          <a:xfrm>
            <a:off x="929354" y="4533481"/>
            <a:ext cx="34456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1-بالبحث في مصادر التعلم المختلفة دون أسبابًا أخرى تؤدي إلى إدمان المؤثرات العقلية؟</a:t>
            </a:r>
            <a:endParaRPr lang="ar-SA" sz="800" dirty="0"/>
          </a:p>
        </p:txBody>
      </p:sp>
    </p:spTree>
    <p:extLst>
      <p:ext uri="{BB962C8B-B14F-4D97-AF65-F5344CB8AC3E}">
        <p14:creationId xmlns:p14="http://schemas.microsoft.com/office/powerpoint/2010/main" val="31226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5F24A1C-1538-35B0-791F-D67604F2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7764ADE-DF2C-4BB7-8E15-6E945412FD0B}"/>
              </a:ext>
            </a:extLst>
          </p:cNvPr>
          <p:cNvSpPr txBox="1"/>
          <p:nvPr/>
        </p:nvSpPr>
        <p:spPr>
          <a:xfrm rot="21411034">
            <a:off x="2207388" y="1847648"/>
            <a:ext cx="7777221" cy="2800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صنف العلامات السابقة لمدمن المواد المخدرة في الجدول التالي, ثم استنتج أكثر علامة دالة على مدمن المخدرات والمسكرات.</a:t>
            </a:r>
          </a:p>
        </p:txBody>
      </p:sp>
    </p:spTree>
    <p:extLst>
      <p:ext uri="{BB962C8B-B14F-4D97-AF65-F5344CB8AC3E}">
        <p14:creationId xmlns:p14="http://schemas.microsoft.com/office/powerpoint/2010/main" val="307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613286" y="98521"/>
            <a:ext cx="10098423" cy="575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123" y="4466984"/>
            <a:ext cx="2184135" cy="10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4861366"/>
            <a:ext cx="2931007" cy="233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224" y="4074685"/>
            <a:ext cx="1971040" cy="29654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50" y="246303"/>
            <a:ext cx="4309857" cy="560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102421" y="2625296"/>
            <a:ext cx="5608267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ar-SA" sz="3733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استراتيجية أرسلي سؤالا لصديقتك </a:t>
            </a:r>
          </a:p>
        </p:txBody>
      </p:sp>
    </p:spTree>
    <p:extLst>
      <p:ext uri="{BB962C8B-B14F-4D97-AF65-F5344CB8AC3E}">
        <p14:creationId xmlns:p14="http://schemas.microsoft.com/office/powerpoint/2010/main" val="28569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51FB096-9FB8-F055-1605-F619F33A9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320040"/>
            <a:ext cx="11161775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D3A9888-C161-D890-9903-65EBB745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353568"/>
            <a:ext cx="9668255" cy="28483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806152-B2A0-0B0C-F7CC-EFE922CA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04" y="3429000"/>
            <a:ext cx="7985760" cy="26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08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146</Words>
  <Application>Microsoft Office PowerPoint</Application>
  <PresentationFormat>شاشة عريضة</PresentationFormat>
  <Paragraphs>25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AXtManalBLack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Wafaa Salah</dc:creator>
  <cp:lastModifiedBy>أمل الشريف</cp:lastModifiedBy>
  <cp:revision>15</cp:revision>
  <dcterms:created xsi:type="dcterms:W3CDTF">2022-01-17T09:17:34Z</dcterms:created>
  <dcterms:modified xsi:type="dcterms:W3CDTF">2024-01-15T07:31:01Z</dcterms:modified>
</cp:coreProperties>
</file>