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4" r:id="rId3"/>
    <p:sldId id="263" r:id="rId4"/>
    <p:sldId id="270" r:id="rId5"/>
    <p:sldId id="259" r:id="rId6"/>
    <p:sldId id="265" r:id="rId7"/>
    <p:sldId id="267" r:id="rId8"/>
    <p:sldId id="268" r:id="rId9"/>
    <p:sldId id="269" r:id="rId10"/>
    <p:sldId id="262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102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5" y="5254285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6" y="776292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6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60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0A72B12-7BA4-4B8B-9BF7-8025F9B066E5}" type="datetimeFigureOut">
              <a:rPr lang="ar-SA" smtClean="0"/>
              <a:t>08/02/44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8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11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2B12-7BA4-4B8B-9BF7-8025F9B066E5}" type="datetimeFigureOut">
              <a:rPr lang="ar-SA" smtClean="0"/>
              <a:t>08/02/44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2B12-7BA4-4B8B-9BF7-8025F9B066E5}" type="datetimeFigureOut">
              <a:rPr lang="ar-SA" smtClean="0"/>
              <a:t>08/02/44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0A72B12-7BA4-4B8B-9BF7-8025F9B066E5}" type="datetimeFigureOut">
              <a:rPr lang="ar-SA" smtClean="0"/>
              <a:t>08/02/44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480973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6" y="703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5" y="309492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0A72B12-7BA4-4B8B-9BF7-8025F9B066E5}" type="datetimeFigureOut">
              <a:rPr lang="ar-SA" smtClean="0"/>
              <a:t>08/02/44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73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5"/>
            <a:ext cx="502920" cy="300831"/>
          </a:xfrm>
        </p:spPr>
        <p:txBody>
          <a:bodyPr/>
          <a:lstStyle/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6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4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A72B12-7BA4-4B8B-9BF7-8025F9B066E5}" type="datetimeFigureOut">
              <a:rPr lang="ar-SA" smtClean="0"/>
              <a:t>08/02/44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1" y="6480969"/>
            <a:ext cx="4260056" cy="301752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7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7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0A72B12-7BA4-4B8B-9BF7-8025F9B066E5}" type="datetimeFigureOut">
              <a:rPr lang="ar-SA" smtClean="0"/>
              <a:t>08/02/44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2B12-7BA4-4B8B-9BF7-8025F9B066E5}" type="datetimeFigureOut">
              <a:rPr lang="ar-SA" smtClean="0"/>
              <a:t>08/02/44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A72B12-7BA4-4B8B-9BF7-8025F9B066E5}" type="datetimeFigureOut">
              <a:rPr lang="ar-SA" smtClean="0"/>
              <a:t>08/02/44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1" y="6481894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0A72B12-7BA4-4B8B-9BF7-8025F9B066E5}" type="datetimeFigureOut">
              <a:rPr lang="ar-SA" smtClean="0"/>
              <a:t>08/02/44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7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0A72B12-7BA4-4B8B-9BF7-8025F9B066E5}" type="datetimeFigureOut">
              <a:rPr lang="ar-SA" smtClean="0"/>
              <a:t>08/02/44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6" y="14072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7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6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0A72B12-7BA4-4B8B-9BF7-8025F9B066E5}" type="datetimeFigureOut">
              <a:rPr lang="ar-SA" smtClean="0"/>
              <a:t>08/02/44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1" y="6481894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F3212C9-7CC2-4276-ADCF-577946CA3B0B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e.wiktionary.org/wiki/%D7%9E%D7%9B%D7%95%D7%A0%D7%AA_%D7%9B%D7%91%D7%99%D7%A1%D7%9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abeal.wordpress.com/2020/10/01/%D9%85%D8%AE%D8%B7%D9%88%D8%B7%D8%A9-%D8%A7%D9%84%D9%85%D9%85%D9%84%D9%83%D8%A9-%D8%A7%D9%84%D8%B9%D8%B1%D8%A8%D9%8A%D8%A9-%D8%A7%D9%84%D8%B3%D8%B9%D9%88%D8%AF%D9%8A%D8%A9-7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2988840" y="-631883"/>
            <a:ext cx="10116616" cy="1470025"/>
          </a:xfrm>
        </p:spPr>
        <p:txBody>
          <a:bodyPr>
            <a:noAutofit/>
          </a:bodyPr>
          <a:lstStyle/>
          <a:p>
            <a:r>
              <a:rPr lang="ar-SA" sz="3600" b="1" dirty="0">
                <a:solidFill>
                  <a:srgbClr val="00FF00"/>
                </a:solidFill>
                <a:effectLst/>
              </a:rPr>
              <a:t>بسم الله الرحمن الرحيم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29200"/>
            <a:ext cx="1368152" cy="152567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300192" y="1071360"/>
            <a:ext cx="2451312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400" b="1" dirty="0">
                <a:latin typeface="Andalus" pitchFamily="18" charset="-78"/>
                <a:cs typeface="Andalus" pitchFamily="18" charset="-78"/>
              </a:rPr>
              <a:t>المملكة العربية السعودية</a:t>
            </a:r>
          </a:p>
          <a:p>
            <a:pPr algn="ctr"/>
            <a:r>
              <a:rPr lang="ar-SA" sz="2400" b="1" dirty="0">
                <a:latin typeface="Andalus" pitchFamily="18" charset="-78"/>
                <a:cs typeface="Andalus" pitchFamily="18" charset="-78"/>
              </a:rPr>
              <a:t>ادارة التعليم بالطائف</a:t>
            </a:r>
          </a:p>
          <a:p>
            <a:pPr algn="ctr"/>
            <a:r>
              <a:rPr lang="ar-SA" sz="2400" b="1" dirty="0">
                <a:latin typeface="Andalus" pitchFamily="18" charset="-78"/>
                <a:cs typeface="Andalus" pitchFamily="18" charset="-78"/>
              </a:rPr>
              <a:t>المتوسطة السابعة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0E3B4AA-495D-4CC4-B2F3-9C27C15AA6C4}"/>
              </a:ext>
            </a:extLst>
          </p:cNvPr>
          <p:cNvSpPr/>
          <p:nvPr/>
        </p:nvSpPr>
        <p:spPr>
          <a:xfrm>
            <a:off x="1976575" y="3805881"/>
            <a:ext cx="56541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الوحدة : المهارات الأسرية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697A638-307F-41F4-9278-34016699C334}"/>
              </a:ext>
            </a:extLst>
          </p:cNvPr>
          <p:cNvSpPr/>
          <p:nvPr/>
        </p:nvSpPr>
        <p:spPr>
          <a:xfrm>
            <a:off x="496929" y="2844229"/>
            <a:ext cx="83118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المادة : المهارات الحياتية والأسرية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4A7930D-AF52-4C9A-B3B9-D8511867A48B}"/>
              </a:ext>
            </a:extLst>
          </p:cNvPr>
          <p:cNvSpPr txBox="1"/>
          <p:nvPr/>
        </p:nvSpPr>
        <p:spPr>
          <a:xfrm>
            <a:off x="1768524" y="4404037"/>
            <a:ext cx="60702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Tahoma" panose="020B0604030504040204" pitchFamily="34" charset="0"/>
              </a:rPr>
              <a:t>اليوم :  </a:t>
            </a:r>
          </a:p>
          <a:p>
            <a:pPr>
              <a:defRPr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Tahoma" panose="020B0604030504040204" pitchFamily="34" charset="0"/>
              </a:rPr>
              <a:t>التاريخ :</a:t>
            </a:r>
          </a:p>
          <a:p>
            <a:pPr>
              <a:defRPr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Tahoma" panose="020B0604030504040204" pitchFamily="34" charset="0"/>
              </a:rPr>
              <a:t>الحصة :</a:t>
            </a:r>
          </a:p>
          <a:p>
            <a:pPr>
              <a:defRPr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Tahoma" panose="020B0604030504040204" pitchFamily="34" charset="0"/>
              </a:rPr>
              <a:t>الصف :</a:t>
            </a:r>
          </a:p>
        </p:txBody>
      </p:sp>
    </p:spTree>
    <p:extLst>
      <p:ext uri="{BB962C8B-B14F-4D97-AF65-F5344CB8AC3E}">
        <p14:creationId xmlns:p14="http://schemas.microsoft.com/office/powerpoint/2010/main" val="389119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3275" r="4582"/>
          <a:stretch/>
        </p:blipFill>
        <p:spPr>
          <a:xfrm>
            <a:off x="467544" y="246585"/>
            <a:ext cx="7195512" cy="6364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مربع نص 1"/>
          <p:cNvSpPr txBox="1"/>
          <p:nvPr/>
        </p:nvSpPr>
        <p:spPr>
          <a:xfrm>
            <a:off x="2555776" y="836716"/>
            <a:ext cx="33843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الواجب : عبر منصة مدرستي </a:t>
            </a:r>
          </a:p>
        </p:txBody>
      </p:sp>
    </p:spTree>
    <p:extLst>
      <p:ext uri="{BB962C8B-B14F-4D97-AF65-F5344CB8AC3E}">
        <p14:creationId xmlns:p14="http://schemas.microsoft.com/office/powerpoint/2010/main" val="190412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صائح لشراء الاجهزة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998.6666"/>
                </p14:media>
              </p:ext>
            </p:extLst>
          </p:nvPr>
        </p:nvPicPr>
        <p:blipFill rotWithShape="1">
          <a:blip r:embed="rId4"/>
          <a:srcRect l="8263" t="19551" r="9050" b="18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4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6" y="4179702"/>
            <a:ext cx="1968834" cy="24176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76872"/>
            <a:ext cx="3960440" cy="208823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r="11815" b="5323"/>
          <a:stretch/>
        </p:blipFill>
        <p:spPr>
          <a:xfrm>
            <a:off x="6660232" y="260648"/>
            <a:ext cx="2088232" cy="252028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r="16579"/>
          <a:stretch/>
        </p:blipFill>
        <p:spPr>
          <a:xfrm>
            <a:off x="442927" y="260648"/>
            <a:ext cx="1968834" cy="237626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r="32400"/>
          <a:stretch/>
        </p:blipFill>
        <p:spPr>
          <a:xfrm>
            <a:off x="6870700" y="4293096"/>
            <a:ext cx="1877764" cy="2304256"/>
          </a:xfrm>
          <a:prstGeom prst="rect">
            <a:avLst/>
          </a:prstGeom>
        </p:spPr>
      </p:pic>
      <p:sp>
        <p:nvSpPr>
          <p:cNvPr id="10" name="سهم إلى اليسار 9"/>
          <p:cNvSpPr/>
          <p:nvPr/>
        </p:nvSpPr>
        <p:spPr>
          <a:xfrm>
            <a:off x="2699792" y="908720"/>
            <a:ext cx="3528392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سهم إلى اليسار 10"/>
          <p:cNvSpPr/>
          <p:nvPr/>
        </p:nvSpPr>
        <p:spPr>
          <a:xfrm>
            <a:off x="2771800" y="5157192"/>
            <a:ext cx="3456384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2851137" y="-25933"/>
            <a:ext cx="3563797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FF00"/>
                </a:solidFill>
                <a:latin typeface="Sakkal Majalla" pitchFamily="2" charset="-78"/>
                <a:cs typeface="Sakkal Majalla" pitchFamily="2" charset="-78"/>
              </a:rPr>
              <a:t>ماذا تعني لك هذه الصورة</a:t>
            </a:r>
          </a:p>
          <a:p>
            <a:pPr algn="ctr"/>
            <a:r>
              <a:rPr lang="ar-SA" sz="3600" b="1" dirty="0">
                <a:solidFill>
                  <a:srgbClr val="00FF00"/>
                </a:solidFill>
                <a:latin typeface="Sakkal Majalla" pitchFamily="2" charset="-78"/>
                <a:cs typeface="Sakkal Majalla" pitchFamily="2" charset="-78"/>
              </a:rPr>
              <a:t> واستنتجي عنوان درسنا؟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C87EBF2-8891-4095-B199-6EDF837A260A}"/>
              </a:ext>
            </a:extLst>
          </p:cNvPr>
          <p:cNvSpPr/>
          <p:nvPr/>
        </p:nvSpPr>
        <p:spPr>
          <a:xfrm>
            <a:off x="2832783" y="6093300"/>
            <a:ext cx="35397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الأجهزة المنزلية</a:t>
            </a:r>
          </a:p>
        </p:txBody>
      </p:sp>
    </p:spTree>
    <p:extLst>
      <p:ext uri="{BB962C8B-B14F-4D97-AF65-F5344CB8AC3E}">
        <p14:creationId xmlns:p14="http://schemas.microsoft.com/office/powerpoint/2010/main" val="25688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2EF933F-9C95-418E-811B-1327EE3EEF5A}"/>
              </a:ext>
            </a:extLst>
          </p:cNvPr>
          <p:cNvSpPr txBox="1"/>
          <p:nvPr/>
        </p:nvSpPr>
        <p:spPr>
          <a:xfrm>
            <a:off x="3923928" y="476672"/>
            <a:ext cx="35283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أهداف الوحدة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1B81A04-0BAC-4E0F-8F5A-ADC38C84AE57}"/>
              </a:ext>
            </a:extLst>
          </p:cNvPr>
          <p:cNvSpPr txBox="1"/>
          <p:nvPr/>
        </p:nvSpPr>
        <p:spPr>
          <a:xfrm>
            <a:off x="827584" y="1184560"/>
            <a:ext cx="7488832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يتوقع من الطالبة في نهاية الوحدة أن :</a:t>
            </a:r>
          </a:p>
          <a:p>
            <a:pPr algn="ctr"/>
            <a:r>
              <a:rPr lang="ar-SA" sz="5400" b="1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تلخص الأمور الواجب مراعاتها عند شراء الأجهزة المنزلية </a:t>
            </a:r>
          </a:p>
          <a:p>
            <a:pPr algn="ctr"/>
            <a:r>
              <a:rPr lang="ar-SA" sz="5400" b="1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تفرق بين الأجهزة المنزلية من حيث طرق العناية بها </a:t>
            </a:r>
          </a:p>
          <a:p>
            <a:pPr algn="ctr"/>
            <a:r>
              <a:rPr lang="ar-SA" sz="5400" b="1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تحسن التعامل مع الأجهزة المنزلية .</a:t>
            </a:r>
          </a:p>
        </p:txBody>
      </p:sp>
    </p:spTree>
    <p:extLst>
      <p:ext uri="{BB962C8B-B14F-4D97-AF65-F5344CB8AC3E}">
        <p14:creationId xmlns:p14="http://schemas.microsoft.com/office/powerpoint/2010/main" val="395121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11560" y="1842604"/>
            <a:ext cx="7632848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FF00"/>
                </a:solidFill>
              </a:rPr>
              <a:t>الأجهزة المنزلية :</a:t>
            </a:r>
            <a:endParaRPr lang="ar-SA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ar-SA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توفرت الأجهزة المنزليّة في القرن العشرين في العديد من المنازل، كما توفرت بأشكال وأحجام متنوعة</a:t>
            </a:r>
          </a:p>
          <a:p>
            <a:pPr algn="ctr"/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BA9E620-47D7-42C5-A91C-E87A33F229B8}"/>
              </a:ext>
            </a:extLst>
          </p:cNvPr>
          <p:cNvSpPr txBox="1"/>
          <p:nvPr/>
        </p:nvSpPr>
        <p:spPr>
          <a:xfrm>
            <a:off x="899592" y="3554598"/>
            <a:ext cx="701938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000" b="1" dirty="0">
                <a:solidFill>
                  <a:prstClr val="white"/>
                </a:solidFill>
                <a:latin typeface="Century Gothic"/>
                <a:cs typeface="Tahoma" panose="020B0604030504040204" pitchFamily="34" charset="0"/>
              </a:rPr>
              <a:t>الهدف الأساسي لهذه الأجهزة :</a:t>
            </a:r>
          </a:p>
          <a:p>
            <a:pPr algn="ctr">
              <a:defRPr/>
            </a:pPr>
            <a:endParaRPr lang="ar-SA" sz="1200" dirty="0">
              <a:solidFill>
                <a:prstClr val="white"/>
              </a:solidFill>
              <a:latin typeface="Century Gothic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ar-SA" sz="1200" dirty="0">
                <a:solidFill>
                  <a:prstClr val="white"/>
                </a:solidFill>
                <a:latin typeface="Century Gothic"/>
                <a:cs typeface="Tahoma" panose="020B0604030504040204" pitchFamily="34" charset="0"/>
              </a:rPr>
              <a:t> </a:t>
            </a:r>
            <a:r>
              <a:rPr lang="ar-SA" sz="2800" b="1" dirty="0">
                <a:solidFill>
                  <a:srgbClr val="FFFF00"/>
                </a:solidFill>
                <a:latin typeface="Century Gothic"/>
                <a:cs typeface="Tahoma" panose="020B0604030504040204" pitchFamily="34" charset="0"/>
              </a:rPr>
              <a:t>هو توفير الوقت والجهد الذي تقوم به ربة المنزل مما أتاح لها قضاء وقت أكبر مع بقية أفراد الأسرة، السرعة في </a:t>
            </a:r>
            <a:r>
              <a:rPr lang="ar-SA" sz="2800" b="1" dirty="0" err="1">
                <a:solidFill>
                  <a:srgbClr val="FFFF00"/>
                </a:solidFill>
                <a:latin typeface="Century Gothic"/>
                <a:cs typeface="Tahoma" panose="020B0604030504040204" pitchFamily="34" charset="0"/>
              </a:rPr>
              <a:t>آداء</a:t>
            </a:r>
            <a:r>
              <a:rPr lang="ar-SA" sz="2800" b="1" dirty="0">
                <a:solidFill>
                  <a:srgbClr val="FFFF00"/>
                </a:solidFill>
                <a:latin typeface="Century Gothic"/>
                <a:cs typeface="Tahoma" panose="020B0604030504040204" pitchFamily="34" charset="0"/>
              </a:rPr>
              <a:t> المهام .زيادة الرفاهية للأسرة.</a:t>
            </a:r>
          </a:p>
          <a:p>
            <a:pPr algn="ctr">
              <a:defRPr/>
            </a:pPr>
            <a:r>
              <a:rPr lang="ar-SA" sz="2800" b="1" dirty="0">
                <a:solidFill>
                  <a:srgbClr val="FFFF00"/>
                </a:solidFill>
                <a:latin typeface="Century Gothic"/>
                <a:cs typeface="Tahoma" panose="020B0604030504040204" pitchFamily="34" charset="0"/>
              </a:rPr>
              <a:t>كما ساهمت هذه الأجهزة في التقليل من العمالة المنزلية</a:t>
            </a:r>
            <a:r>
              <a:rPr lang="ar-SA" sz="3200" b="1" dirty="0">
                <a:solidFill>
                  <a:srgbClr val="FFFF00"/>
                </a:solidFill>
                <a:latin typeface="Century Gothic"/>
                <a:cs typeface="Tahoma" panose="020B0604030504040204" pitchFamily="34" charset="0"/>
              </a:rPr>
              <a:t>.</a:t>
            </a:r>
            <a:endParaRPr lang="ar-SA" sz="2400" b="1" dirty="0">
              <a:solidFill>
                <a:srgbClr val="FFFF00"/>
              </a:solidFill>
              <a:latin typeface="Century Gothic"/>
              <a:cs typeface="Tahoma" panose="020B0604030504040204" pitchFamily="34" charset="0"/>
            </a:endParaRPr>
          </a:p>
        </p:txBody>
      </p:sp>
      <p:graphicFrame>
        <p:nvGraphicFramePr>
          <p:cNvPr id="3" name="جدول 5">
            <a:extLst>
              <a:ext uri="{FF2B5EF4-FFF2-40B4-BE49-F238E27FC236}">
                <a16:creationId xmlns:a16="http://schemas.microsoft.com/office/drawing/2014/main" id="{A82D4CFB-28DD-4A84-9DA7-409B1768C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443513"/>
              </p:ext>
            </p:extLst>
          </p:nvPr>
        </p:nvGraphicFramePr>
        <p:xfrm>
          <a:off x="1524000" y="260648"/>
          <a:ext cx="6096000" cy="15819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310168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941732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90994879"/>
                    </a:ext>
                  </a:extLst>
                </a:gridCol>
              </a:tblGrid>
              <a:tr h="758996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جدول التعلم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71968"/>
                  </a:ext>
                </a:extLst>
              </a:tr>
              <a:tr h="758996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ماذا اعرف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ماذا اريد ان اعرف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ماذا تعلمت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17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81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5118BAA-1573-4563-A55E-874E940A60E9}"/>
              </a:ext>
            </a:extLst>
          </p:cNvPr>
          <p:cNvSpPr/>
          <p:nvPr/>
        </p:nvSpPr>
        <p:spPr>
          <a:xfrm>
            <a:off x="5329129" y="170783"/>
            <a:ext cx="3636032" cy="1363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err="1"/>
              <a:t>مامعنى</a:t>
            </a:r>
            <a:r>
              <a:rPr lang="ar-SA" sz="2400" b="1" dirty="0"/>
              <a:t> الكلمات </a:t>
            </a:r>
            <a:r>
              <a:rPr lang="ar-SA" sz="2400" b="1" dirty="0" err="1"/>
              <a:t>الثالبة</a:t>
            </a:r>
            <a:r>
              <a:rPr lang="ar-SA" sz="2400" b="1" dirty="0"/>
              <a:t>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41D909E-7B5B-4962-99D4-4D893CFAC69D}"/>
              </a:ext>
            </a:extLst>
          </p:cNvPr>
          <p:cNvSpPr/>
          <p:nvPr/>
        </p:nvSpPr>
        <p:spPr>
          <a:xfrm>
            <a:off x="1385192" y="548906"/>
            <a:ext cx="3472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ميزانية</a:t>
            </a:r>
            <a:r>
              <a:rPr lang="ar-SA" sz="54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ar-SA" sz="44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الأسرة</a:t>
            </a:r>
            <a:endParaRPr lang="ar-SA" sz="54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AE2E6FA-D74F-4454-90BD-22B774CCEE9D}"/>
              </a:ext>
            </a:extLst>
          </p:cNvPr>
          <p:cNvSpPr/>
          <p:nvPr/>
        </p:nvSpPr>
        <p:spPr>
          <a:xfrm>
            <a:off x="3769602" y="1747406"/>
            <a:ext cx="2419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موثوق به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BE27C25-6B91-46F3-8627-A34A66310CE4}"/>
              </a:ext>
            </a:extLst>
          </p:cNvPr>
          <p:cNvSpPr/>
          <p:nvPr/>
        </p:nvSpPr>
        <p:spPr>
          <a:xfrm>
            <a:off x="219303" y="1822097"/>
            <a:ext cx="30748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الكفاءة </a:t>
            </a:r>
            <a:r>
              <a:rPr lang="ar-SA" sz="32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العالية</a:t>
            </a:r>
            <a:endParaRPr lang="ar-SA" sz="36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E62B610-CF19-460B-859E-6C3239EF6A80}"/>
              </a:ext>
            </a:extLst>
          </p:cNvPr>
          <p:cNvSpPr/>
          <p:nvPr/>
        </p:nvSpPr>
        <p:spPr>
          <a:xfrm>
            <a:off x="1862693" y="2619261"/>
            <a:ext cx="28552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كفاءة الطاقة</a:t>
            </a:r>
          </a:p>
        </p:txBody>
      </p:sp>
      <p:sp>
        <p:nvSpPr>
          <p:cNvPr id="10" name="إطار 9">
            <a:extLst>
              <a:ext uri="{FF2B5EF4-FFF2-40B4-BE49-F238E27FC236}">
                <a16:creationId xmlns:a16="http://schemas.microsoft.com/office/drawing/2014/main" id="{AA39B013-6894-455B-ABC6-221B9FF66A75}"/>
              </a:ext>
            </a:extLst>
          </p:cNvPr>
          <p:cNvSpPr/>
          <p:nvPr/>
        </p:nvSpPr>
        <p:spPr>
          <a:xfrm>
            <a:off x="323528" y="3416425"/>
            <a:ext cx="4996526" cy="3238784"/>
          </a:xfrm>
          <a:prstGeom prst="fra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BACFCEA-109A-4CFE-8587-08EE0FE3A318}"/>
              </a:ext>
            </a:extLst>
          </p:cNvPr>
          <p:cNvSpPr txBox="1"/>
          <p:nvPr/>
        </p:nvSpPr>
        <p:spPr>
          <a:xfrm>
            <a:off x="822524" y="4208502"/>
            <a:ext cx="416830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لماذا يفضل استخدام الغسالة ذات التحميل الأفقي بدلا من الغسالة </a:t>
            </a:r>
          </a:p>
          <a:p>
            <a:pPr algn="ctr"/>
            <a:r>
              <a:rPr lang="ar-SA" sz="2800" b="1" dirty="0"/>
              <a:t>ذات التحميل الرأسي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DAD23B9-F668-4AA3-ACF4-7DF8CB55EB3B}"/>
              </a:ext>
            </a:extLst>
          </p:cNvPr>
          <p:cNvSpPr/>
          <p:nvPr/>
        </p:nvSpPr>
        <p:spPr>
          <a:xfrm>
            <a:off x="5444221" y="2445704"/>
            <a:ext cx="32111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أولا :الغسالة</a:t>
            </a:r>
          </a:p>
        </p:txBody>
      </p:sp>
      <p:pic>
        <p:nvPicPr>
          <p:cNvPr id="4" name="صورة 3" descr="صورة تحتوي على أرضية, داخلي, وسيلة, السلع البيضاء&#10;&#10;تم إنشاء الوصف تلقائياً">
            <a:extLst>
              <a:ext uri="{FF2B5EF4-FFF2-40B4-BE49-F238E27FC236}">
                <a16:creationId xmlns:a16="http://schemas.microsoft.com/office/drawing/2014/main" id="{33979005-5339-67E3-C0B1-B73FB4514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67" b="84762" l="20109" r="81522">
                        <a14:foregroundMark x1="71196" y1="16667" x2="46196" y2="82381"/>
                        <a14:foregroundMark x1="46196" y1="82381" x2="46196" y2="86190"/>
                        <a14:foregroundMark x1="20109" y1="18571" x2="82065" y2="40000"/>
                        <a14:foregroundMark x1="78261" y1="19048" x2="78261" y2="19048"/>
                        <a14:foregroundMark x1="35870" y1="17143" x2="35870" y2="17143"/>
                        <a14:foregroundMark x1="35870" y1="17619" x2="35870" y2="17619"/>
                        <a14:foregroundMark x1="23913" y1="19048" x2="47283" y2="16667"/>
                        <a14:foregroundMark x1="73913" y1="16667" x2="47826" y2="16667"/>
                        <a14:foregroundMark x1="80435" y1="16667" x2="70652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663" t="12529" r="13022" b="13491"/>
          <a:stretch/>
        </p:blipFill>
        <p:spPr>
          <a:xfrm>
            <a:off x="5809882" y="3682342"/>
            <a:ext cx="1936091" cy="2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2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 animBg="1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مشطوف الحواف 1">
            <a:extLst>
              <a:ext uri="{FF2B5EF4-FFF2-40B4-BE49-F238E27FC236}">
                <a16:creationId xmlns:a16="http://schemas.microsoft.com/office/drawing/2014/main" id="{FB5D9BA0-29F0-41A4-84BA-E1AC4B552002}"/>
              </a:ext>
            </a:extLst>
          </p:cNvPr>
          <p:cNvSpPr/>
          <p:nvPr/>
        </p:nvSpPr>
        <p:spPr>
          <a:xfrm>
            <a:off x="3635896" y="972121"/>
            <a:ext cx="4248472" cy="1341631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عددي مسميات تطور أشكال المكواة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1ED02DF-A705-41EE-9F26-03489ABEA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55" y="70594"/>
            <a:ext cx="2171565" cy="352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B7C8A6C-D1C5-43E2-ABF7-61438359859D}"/>
              </a:ext>
            </a:extLst>
          </p:cNvPr>
          <p:cNvSpPr/>
          <p:nvPr/>
        </p:nvSpPr>
        <p:spPr>
          <a:xfrm>
            <a:off x="6918402" y="534"/>
            <a:ext cx="19319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المكواة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5ABA321-8E98-4096-A8EE-04320B76A6B1}"/>
              </a:ext>
            </a:extLst>
          </p:cNvPr>
          <p:cNvSpPr/>
          <p:nvPr/>
        </p:nvSpPr>
        <p:spPr>
          <a:xfrm>
            <a:off x="5530238" y="2549218"/>
            <a:ext cx="33441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المكنسة الكهربائية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49646D7-C625-451F-8F6A-ACCE8EF53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184" y="3336139"/>
            <a:ext cx="4500000" cy="2956936"/>
          </a:xfrm>
          <a:prstGeom prst="rect">
            <a:avLst/>
          </a:prstGeom>
        </p:spPr>
      </p:pic>
      <p:sp>
        <p:nvSpPr>
          <p:cNvPr id="8" name="مستطيل: زاوية مطوية 7">
            <a:extLst>
              <a:ext uri="{FF2B5EF4-FFF2-40B4-BE49-F238E27FC236}">
                <a16:creationId xmlns:a16="http://schemas.microsoft.com/office/drawing/2014/main" id="{6DB2F335-6F8F-961D-9BB3-021FB1213C6B}"/>
              </a:ext>
            </a:extLst>
          </p:cNvPr>
          <p:cNvSpPr/>
          <p:nvPr/>
        </p:nvSpPr>
        <p:spPr>
          <a:xfrm>
            <a:off x="179512" y="3717032"/>
            <a:ext cx="3654656" cy="2787563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عللي تجنب كنس</a:t>
            </a:r>
          </a:p>
          <a:p>
            <a:pPr algn="ctr"/>
            <a:r>
              <a:rPr lang="ar-SA" sz="3200" b="1" dirty="0"/>
              <a:t>الأرض المبللة بغير</a:t>
            </a:r>
          </a:p>
          <a:p>
            <a:pPr algn="ctr"/>
            <a:r>
              <a:rPr lang="ar-SA" sz="3200" b="1" dirty="0"/>
              <a:t>المكنسة الكهربائية</a:t>
            </a:r>
          </a:p>
          <a:p>
            <a:pPr algn="ctr"/>
            <a:r>
              <a:rPr lang="ar-SA" sz="3200" b="1" dirty="0"/>
              <a:t>المخصصة لذلك</a:t>
            </a:r>
          </a:p>
        </p:txBody>
      </p:sp>
    </p:spTree>
    <p:extLst>
      <p:ext uri="{BB962C8B-B14F-4D97-AF65-F5344CB8AC3E}">
        <p14:creationId xmlns:p14="http://schemas.microsoft.com/office/powerpoint/2010/main" val="319644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52DADF66-6DBF-4A59-B2C5-58466EC7D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4" b="99490" l="9694" r="89796">
                        <a14:foregroundMark x1="11224" y1="11224" x2="53061" y2="12245"/>
                        <a14:foregroundMark x1="87245" y1="13265" x2="83163" y2="99490"/>
                        <a14:foregroundMark x1="9694" y1="16837" x2="9694" y2="73980"/>
                        <a14:foregroundMark x1="65816" y1="62755" x2="65816" y2="6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8" y="149585"/>
            <a:ext cx="2336894" cy="3495439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000C94C-4C36-47EF-B07E-54C86F3DCF07}"/>
              </a:ext>
            </a:extLst>
          </p:cNvPr>
          <p:cNvSpPr txBox="1"/>
          <p:nvPr/>
        </p:nvSpPr>
        <p:spPr>
          <a:xfrm>
            <a:off x="3023321" y="117519"/>
            <a:ext cx="61206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dirty="0"/>
              <a:t>طريقة العناية بالثلاجة</a:t>
            </a:r>
          </a:p>
          <a:p>
            <a:pPr algn="ctr"/>
            <a:r>
              <a:rPr lang="ar-SA" sz="2000" b="1" dirty="0"/>
              <a:t>يجب ان توضع الثلاجة </a:t>
            </a:r>
            <a:r>
              <a:rPr lang="ar-SA" sz="2000" b="1" dirty="0" err="1"/>
              <a:t>فى</a:t>
            </a:r>
            <a:r>
              <a:rPr lang="ar-SA" sz="2000" b="1" dirty="0"/>
              <a:t> مكان هاو بعيدا عن الحرارة </a:t>
            </a:r>
          </a:p>
          <a:p>
            <a:pPr algn="ctr"/>
            <a:r>
              <a:rPr lang="ar-SA" sz="2000" b="1" dirty="0"/>
              <a:t>كما يجب وضعها على ارض مستوية .</a:t>
            </a:r>
          </a:p>
          <a:p>
            <a:pPr algn="ctr"/>
            <a:r>
              <a:rPr lang="ar-SA" sz="2000" b="1" dirty="0"/>
              <a:t>يجب ترك مسافة لا تقل عن عشرة سنتيمترات </a:t>
            </a:r>
          </a:p>
          <a:p>
            <a:pPr algn="ctr"/>
            <a:r>
              <a:rPr lang="ar-SA" sz="2000" b="1" dirty="0"/>
              <a:t>بين الثلاجة والحائط وذلك </a:t>
            </a:r>
            <a:r>
              <a:rPr lang="ar-SA" sz="2000" b="1" dirty="0" err="1"/>
              <a:t>فى</a:t>
            </a:r>
            <a:r>
              <a:rPr lang="ar-SA" sz="2000" b="1" dirty="0"/>
              <a:t> حالة وجود المكثف ...</a:t>
            </a:r>
          </a:p>
          <a:p>
            <a:pPr algn="ctr"/>
            <a:r>
              <a:rPr lang="ar-SA" sz="2000" b="1" dirty="0"/>
              <a:t>يجب تجنب كل ما من شأنه الاسراع </a:t>
            </a:r>
            <a:r>
              <a:rPr lang="ar-SA" sz="2000" b="1" dirty="0" err="1"/>
              <a:t>فى</a:t>
            </a:r>
            <a:r>
              <a:rPr lang="ar-SA" sz="2000" b="1" dirty="0"/>
              <a:t> تجميع الثلج مثل </a:t>
            </a:r>
          </a:p>
          <a:p>
            <a:pPr algn="ctr"/>
            <a:r>
              <a:rPr lang="ar-SA" sz="2000" b="1" dirty="0"/>
              <a:t>كثرة فتح الباب عدة مرات </a:t>
            </a:r>
          </a:p>
          <a:p>
            <a:pPr algn="ctr"/>
            <a:r>
              <a:rPr lang="ar-SA" sz="2000" b="1" dirty="0"/>
              <a:t>او وضع اطعمة ساخنة بداخلها </a:t>
            </a:r>
          </a:p>
          <a:p>
            <a:pPr algn="ctr"/>
            <a:r>
              <a:rPr lang="ar-SA" sz="2000" b="1" dirty="0"/>
              <a:t>او تكديس الثلاجة او الفريزر بأكثر </a:t>
            </a:r>
            <a:r>
              <a:rPr lang="ar-SA" sz="2400" b="1" dirty="0"/>
              <a:t>مما يتسع 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C372845E-832F-4526-AB81-46702F91A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003041"/>
            <a:ext cx="2931922" cy="276005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40BE747-561C-4B46-A1E4-2A6423B7A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5529670"/>
            <a:ext cx="3231901" cy="1233430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DA97384E-4548-4FED-73AF-00F6F8B1A53B}"/>
              </a:ext>
            </a:extLst>
          </p:cNvPr>
          <p:cNvSpPr/>
          <p:nvPr/>
        </p:nvSpPr>
        <p:spPr>
          <a:xfrm>
            <a:off x="292330" y="3429000"/>
            <a:ext cx="4300076" cy="1923909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اقترحي طريقة</a:t>
            </a:r>
          </a:p>
          <a:p>
            <a:pPr algn="ctr"/>
            <a:r>
              <a:rPr lang="ar-SA" sz="2800" b="1" dirty="0">
                <a:solidFill>
                  <a:schemeClr val="bg1"/>
                </a:solidFill>
              </a:rPr>
              <a:t>للحفاظ على الثلاجة </a:t>
            </a:r>
          </a:p>
          <a:p>
            <a:pPr algn="ctr"/>
            <a:r>
              <a:rPr lang="ar-SA" sz="2800" b="1" dirty="0">
                <a:solidFill>
                  <a:schemeClr val="bg1"/>
                </a:solidFill>
              </a:rPr>
              <a:t>عند السفر</a:t>
            </a:r>
          </a:p>
        </p:txBody>
      </p:sp>
    </p:spTree>
    <p:extLst>
      <p:ext uri="{BB962C8B-B14F-4D97-AF65-F5344CB8AC3E}">
        <p14:creationId xmlns:p14="http://schemas.microsoft.com/office/powerpoint/2010/main" val="226076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4E65CF5-598E-4FD6-B5FC-25DB67823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56592" y="3645028"/>
            <a:ext cx="4765598" cy="3545083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08D846A-C66C-45AE-B060-55E8A4B8123A}"/>
              </a:ext>
            </a:extLst>
          </p:cNvPr>
          <p:cNvSpPr/>
          <p:nvPr/>
        </p:nvSpPr>
        <p:spPr>
          <a:xfrm>
            <a:off x="1475656" y="300995"/>
            <a:ext cx="72811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مالرابط</a:t>
            </a:r>
            <a:r>
              <a:rPr lang="ar-S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بين درسنا اليوم </a:t>
            </a:r>
            <a:r>
              <a:rPr lang="ar-SA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ووطنيتك</a:t>
            </a:r>
            <a:r>
              <a:rPr lang="ar-S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0C9DCB8-F05F-404A-8F1A-D3CEBB7E4C28}"/>
              </a:ext>
            </a:extLst>
          </p:cNvPr>
          <p:cNvSpPr txBox="1"/>
          <p:nvPr/>
        </p:nvSpPr>
        <p:spPr>
          <a:xfrm flipH="1">
            <a:off x="5940155" y="1124748"/>
            <a:ext cx="2592289" cy="51090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اغتنام فرصة العروض التي تطرح على سبيل المثال اليوم الوطني من تخفيضات على الأجهزة ..</a:t>
            </a:r>
          </a:p>
          <a:p>
            <a:pPr algn="ctr"/>
            <a:r>
              <a:rPr lang="ar-SA" sz="2800" b="1" dirty="0"/>
              <a:t>مثلا شراء جهاز والأخر مجانا </a:t>
            </a:r>
            <a:r>
              <a:rPr lang="ar-SA" sz="2800" b="1" dirty="0" err="1"/>
              <a:t>أوبنصف</a:t>
            </a:r>
            <a:r>
              <a:rPr lang="ar-SA" sz="2800" b="1" dirty="0"/>
              <a:t> السعر ..</a:t>
            </a:r>
          </a:p>
          <a:p>
            <a:endParaRPr lang="ar-SA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DD34666-2EED-45E8-8F09-8C029FB273FD}"/>
              </a:ext>
            </a:extLst>
          </p:cNvPr>
          <p:cNvSpPr txBox="1"/>
          <p:nvPr/>
        </p:nvSpPr>
        <p:spPr>
          <a:xfrm>
            <a:off x="2123732" y="2305619"/>
            <a:ext cx="309634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تشجيع شراء السلع المصنعة محليا </a:t>
            </a:r>
          </a:p>
          <a:p>
            <a:pPr algn="ctr"/>
            <a:r>
              <a:rPr lang="ar-SA" sz="2800" b="1" dirty="0"/>
              <a:t>حتى ننمي الهوية الوطنية </a:t>
            </a:r>
          </a:p>
        </p:txBody>
      </p:sp>
    </p:spTree>
    <p:extLst>
      <p:ext uri="{BB962C8B-B14F-4D97-AF65-F5344CB8AC3E}">
        <p14:creationId xmlns:p14="http://schemas.microsoft.com/office/powerpoint/2010/main" val="401382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309</Words>
  <Application>Microsoft Office PowerPoint</Application>
  <PresentationFormat>عرض على الشاشة (4:3)</PresentationFormat>
  <Paragraphs>61</Paragraphs>
  <Slides>10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7" baseType="lpstr">
      <vt:lpstr>Aldhabi</vt:lpstr>
      <vt:lpstr>Andalus</vt:lpstr>
      <vt:lpstr>Century Gothic</vt:lpstr>
      <vt:lpstr>Sakkal Majalla</vt:lpstr>
      <vt:lpstr>Verdana</vt:lpstr>
      <vt:lpstr>Wingdings 2</vt:lpstr>
      <vt:lpstr>حيوية</vt:lpstr>
      <vt:lpstr>بسم الله الرحمن الرحيم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عدنان</dc:creator>
  <cp:lastModifiedBy>امل عبدالله الشنبري</cp:lastModifiedBy>
  <cp:revision>33</cp:revision>
  <dcterms:created xsi:type="dcterms:W3CDTF">2020-09-30T17:57:09Z</dcterms:created>
  <dcterms:modified xsi:type="dcterms:W3CDTF">2022-09-04T07:38:51Z</dcterms:modified>
</cp:coreProperties>
</file>