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0" r:id="rId6"/>
    <p:sldId id="264" r:id="rId7"/>
    <p:sldId id="294" r:id="rId8"/>
    <p:sldId id="270" r:id="rId9"/>
    <p:sldId id="267" r:id="rId10"/>
    <p:sldId id="293" r:id="rId11"/>
    <p:sldId id="291" r:id="rId12"/>
    <p:sldId id="281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8604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608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791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667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31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218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02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926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221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11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205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712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8B9F7-59A2-4E9D-A672-F6E6C2947027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B8921-E074-4C3C-97E0-A734E6E651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61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albayan_1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4099023" y="966435"/>
            <a:ext cx="4639186" cy="71438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التخطيط العام لمنهج التوحيد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628593" y="3144682"/>
            <a:ext cx="1871372" cy="215652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الإخلاص لله </a:t>
            </a:r>
            <a:r>
              <a:rPr lang="ar-SA" sz="3200" b="1" dirty="0" err="1">
                <a:solidFill>
                  <a:srgbClr val="002060"/>
                </a:solidFill>
              </a:rPr>
              <a:t>ومايضاده</a:t>
            </a:r>
            <a:r>
              <a:rPr lang="ar-SA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8040217" y="3144682"/>
            <a:ext cx="2147127" cy="258199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وجوب صرف العبادة لله وحده </a:t>
            </a:r>
            <a:r>
              <a:rPr lang="ar-SA" sz="3200" b="1" dirty="0" err="1">
                <a:solidFill>
                  <a:srgbClr val="002060"/>
                </a:solidFill>
              </a:rPr>
              <a:t>لاشريك</a:t>
            </a:r>
            <a:r>
              <a:rPr lang="ar-SA" sz="3200" b="1" dirty="0">
                <a:solidFill>
                  <a:srgbClr val="002060"/>
                </a:solidFill>
              </a:rPr>
              <a:t> له </a:t>
            </a:r>
          </a:p>
        </p:txBody>
      </p:sp>
      <p:sp>
        <p:nvSpPr>
          <p:cNvPr id="3" name="قوس كبير أيمن 2">
            <a:extLst>
              <a:ext uri="{FF2B5EF4-FFF2-40B4-BE49-F238E27FC236}">
                <a16:creationId xmlns:a16="http://schemas.microsoft.com/office/drawing/2014/main" id="{DCC036D7-FECA-FEA7-5148-642225DBCF25}"/>
              </a:ext>
            </a:extLst>
          </p:cNvPr>
          <p:cNvSpPr/>
          <p:nvPr/>
        </p:nvSpPr>
        <p:spPr>
          <a:xfrm rot="16200000">
            <a:off x="5693014" y="-447920"/>
            <a:ext cx="1451204" cy="5708674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417444" y="3419869"/>
            <a:ext cx="852669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 : ( إِنْ هُوَ إِلَّا عَبْدٌ أَنْعَمْنَا عَلَيْهِ وَجَعَلْنَاهُ مَثَلًا لِّبَنِي إِسْرَائِيلَ )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52168" y="2252283"/>
            <a:ext cx="9857247" cy="7473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/>
            <a:r>
              <a:rPr lang="ar-SA" sz="2800" b="1" dirty="0">
                <a:solidFill>
                  <a:srgbClr val="C00000"/>
                </a:solidFill>
                <a:latin typeface="Calibri" pitchFamily="34" charset="0"/>
              </a:rPr>
              <a:t>حذر الشرع من الغلو في نبي الله عيسى ، استنبط وجه الدلالة من الآية الآتية :</a:t>
            </a:r>
            <a:endParaRPr lang="en-U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CA141F7-D5BB-51AA-B177-1EAEBDA2BE31}"/>
              </a:ext>
            </a:extLst>
          </p:cNvPr>
          <p:cNvSpPr/>
          <p:nvPr/>
        </p:nvSpPr>
        <p:spPr>
          <a:xfrm>
            <a:off x="233265" y="371501"/>
            <a:ext cx="4012163" cy="14583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أهداف الدرس </a:t>
            </a:r>
          </a:p>
          <a:p>
            <a:r>
              <a:rPr lang="ar-S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ـ عقيدتنا في نبي الله </a:t>
            </a:r>
            <a:r>
              <a:rPr lang="ar-SA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عيسى</a:t>
            </a:r>
            <a:r>
              <a:rPr lang="ar-SA" sz="16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عليه</a:t>
            </a:r>
            <a:r>
              <a:rPr lang="ar-SA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السلام. </a:t>
            </a:r>
            <a:endParaRPr lang="ar-SA" sz="2000" b="1" dirty="0">
              <a:latin typeface="Calibri" pitchFamily="34" charset="0"/>
              <a:sym typeface="AGA Arabesque"/>
            </a:endParaRPr>
          </a:p>
          <a:p>
            <a:r>
              <a:rPr lang="ar-SA" sz="2000" b="1" dirty="0"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2 ـ </a:t>
            </a:r>
            <a:r>
              <a:rPr lang="ar-SA" sz="2000" b="1" dirty="0" err="1"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التحذيرمن</a:t>
            </a:r>
            <a:r>
              <a:rPr lang="ar-SA" sz="2000" b="1" dirty="0"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 الغلو في </a:t>
            </a:r>
            <a:r>
              <a:rPr lang="ar-S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نبي الله </a:t>
            </a:r>
            <a:r>
              <a:rPr lang="ar-SA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عيسى</a:t>
            </a:r>
            <a:r>
              <a:rPr lang="ar-SA" sz="1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عليه</a:t>
            </a:r>
            <a:r>
              <a:rPr lang="ar-SA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السلام. </a:t>
            </a:r>
            <a:endParaRPr lang="ar-SA" sz="2000" b="1" dirty="0">
              <a:latin typeface="Calibri" pitchFamily="34" charset="0"/>
              <a:sym typeface="AGA Arabesque"/>
            </a:endParaRPr>
          </a:p>
        </p:txBody>
      </p:sp>
      <p:sp>
        <p:nvSpPr>
          <p:cNvPr id="3" name="مستطيل مستدير الزوايا 20">
            <a:extLst>
              <a:ext uri="{FF2B5EF4-FFF2-40B4-BE49-F238E27FC236}">
                <a16:creationId xmlns:a16="http://schemas.microsoft.com/office/drawing/2014/main" id="{FB527EC1-9AA9-F614-54A3-E4FDE023BB3F}"/>
              </a:ext>
            </a:extLst>
          </p:cNvPr>
          <p:cNvSpPr/>
          <p:nvPr/>
        </p:nvSpPr>
        <p:spPr>
          <a:xfrm>
            <a:off x="7104918" y="206458"/>
            <a:ext cx="4504497" cy="60634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rgbClr val="C00000"/>
              </a:solidFill>
            </a:endParaRPr>
          </a:p>
          <a:p>
            <a:pPr algn="ctr"/>
            <a:r>
              <a:rPr lang="ar-SA" sz="2000" b="1" dirty="0">
                <a:solidFill>
                  <a:srgbClr val="C00000"/>
                </a:solidFill>
              </a:rPr>
              <a:t>الهدف : </a:t>
            </a:r>
            <a:r>
              <a:rPr lang="ar-SA" sz="20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التحذيرمن</a:t>
            </a:r>
            <a:r>
              <a:rPr lang="ar-SA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 الغلو في </a:t>
            </a:r>
            <a:r>
              <a:rPr lang="ar-SA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نبي الله </a:t>
            </a:r>
            <a:r>
              <a:rPr lang="ar-SA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عيسى</a:t>
            </a:r>
            <a:r>
              <a:rPr lang="ar-SA" sz="12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عليه</a:t>
            </a:r>
            <a:r>
              <a:rPr lang="ar-SA" sz="1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السلام. </a:t>
            </a:r>
            <a:endParaRPr lang="ar-SA" sz="2000" b="1" dirty="0">
              <a:solidFill>
                <a:srgbClr val="002060"/>
              </a:solidFill>
            </a:endParaRPr>
          </a:p>
          <a:p>
            <a:pPr algn="ctr"/>
            <a:endParaRPr lang="ar-SA" sz="2400" b="1" dirty="0">
              <a:solidFill>
                <a:schemeClr val="tx2"/>
              </a:solidFill>
            </a:endParaRPr>
          </a:p>
        </p:txBody>
      </p:sp>
      <p:sp>
        <p:nvSpPr>
          <p:cNvPr id="4" name="مستطيل مستدير الزوايا 10">
            <a:extLst>
              <a:ext uri="{FF2B5EF4-FFF2-40B4-BE49-F238E27FC236}">
                <a16:creationId xmlns:a16="http://schemas.microsoft.com/office/drawing/2014/main" id="{A3DE8165-28DB-98E9-AA4E-2CFDDABB0935}"/>
              </a:ext>
            </a:extLst>
          </p:cNvPr>
          <p:cNvSpPr/>
          <p:nvPr/>
        </p:nvSpPr>
        <p:spPr>
          <a:xfrm>
            <a:off x="4320073" y="4486439"/>
            <a:ext cx="4129374" cy="7473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/>
            <a:r>
              <a:rPr lang="ar-SA" sz="3200" b="1" dirty="0">
                <a:solidFill>
                  <a:srgbClr val="002060"/>
                </a:solidFill>
                <a:latin typeface="Calibri" pitchFamily="34" charset="0"/>
              </a:rPr>
              <a:t>لأنه عبد من عباد الله 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قوس كبير أيسر 2"/>
          <p:cNvSpPr/>
          <p:nvPr/>
        </p:nvSpPr>
        <p:spPr>
          <a:xfrm rot="5400000">
            <a:off x="5763396" y="-228623"/>
            <a:ext cx="1006475" cy="6575447"/>
          </a:xfrm>
          <a:prstGeom prst="leftBrace">
            <a:avLst>
              <a:gd name="adj1" fmla="val 25409"/>
              <a:gd name="adj2" fmla="val 50232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518849" y="3562338"/>
            <a:ext cx="1944393" cy="199866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</a:rPr>
              <a:t>عقيدتنا في نبي الله عيسى عليه السلام .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810139" y="3562338"/>
            <a:ext cx="2211355" cy="199866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التحذيرمن</a:t>
            </a:r>
            <a:r>
              <a:rPr lang="ar-SA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 الغلو في </a:t>
            </a:r>
            <a:r>
              <a:rPr lang="ar-SA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نبي الله </a:t>
            </a:r>
            <a:r>
              <a:rPr lang="ar-SA" sz="28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عيسى</a:t>
            </a:r>
            <a:r>
              <a:rPr lang="ar-SA" sz="1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عليه</a:t>
            </a:r>
            <a:r>
              <a:rPr lang="ar-SA" sz="1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السلام.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3340077" y="1474237"/>
            <a:ext cx="5853114" cy="1103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عقيدة المسلمين في نبي الله عيسى عليه السلام </a:t>
            </a:r>
            <a:endParaRPr lang="ar-SA" sz="2800" b="1" dirty="0">
              <a:solidFill>
                <a:srgbClr val="C00000"/>
              </a:solidFill>
              <a:latin typeface="Calibri" pitchFamily="34" charset="0"/>
              <a:sym typeface="AGA Arabesque"/>
            </a:endParaRPr>
          </a:p>
          <a:p>
            <a:pPr algn="ctr"/>
            <a:r>
              <a:rPr lang="ar-SA" sz="2800" b="1" dirty="0">
                <a:solidFill>
                  <a:srgbClr val="C00000"/>
                </a:solidFill>
                <a:sym typeface="AGA Arabesque"/>
              </a:rPr>
              <a:t>والتحذير من الغلو فيه 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9554356" y="557195"/>
            <a:ext cx="2178885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ماذا تعلمت </a:t>
            </a:r>
            <a:r>
              <a:rPr lang="ar-SA" dirty="0"/>
              <a:t> </a:t>
            </a: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885773" y="684978"/>
            <a:ext cx="2454304" cy="6747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استراتيجية : خريطة المفاهيم</a:t>
            </a:r>
          </a:p>
        </p:txBody>
      </p:sp>
    </p:spTree>
    <p:extLst>
      <p:ext uri="{BB962C8B-B14F-4D97-AF65-F5344CB8AC3E}">
        <p14:creationId xmlns:p14="http://schemas.microsoft.com/office/powerpoint/2010/main" val="363486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g_1355587031_8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990794"/>
            <a:ext cx="55721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4364866" y="1931680"/>
            <a:ext cx="368562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ar-SA" sz="2800" b="1" dirty="0">
              <a:latin typeface="Calibri" panose="020F0502020204030204" pitchFamily="34" charset="0"/>
            </a:endParaRPr>
          </a:p>
          <a:p>
            <a:pPr algn="ctr" rtl="1" eaLnBrk="1" hangingPunct="1"/>
            <a:endParaRPr lang="ar-SA" sz="4000" b="1" dirty="0">
              <a:latin typeface="Calibri" panose="020F0502020204030204" pitchFamily="34" charset="0"/>
            </a:endParaRPr>
          </a:p>
          <a:p>
            <a:pPr algn="ctr" rtl="1" eaLnBrk="1" hangingPunct="1"/>
            <a:r>
              <a:rPr lang="ar-SA" sz="4000" b="1" dirty="0">
                <a:latin typeface="Calibri" panose="020F0502020204030204" pitchFamily="34" charset="0"/>
              </a:rPr>
              <a:t>الواجب</a:t>
            </a:r>
            <a:endParaRPr lang="ar-SA" sz="8000" b="1" dirty="0">
              <a:latin typeface="Calibri" panose="020F0502020204030204" pitchFamily="34" charset="0"/>
            </a:endParaRPr>
          </a:p>
          <a:p>
            <a:pPr algn="ctr" rtl="1" eaLnBrk="1" hangingPunct="1"/>
            <a:r>
              <a:rPr lang="ar-SA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صـ 22 ــ ، سـ1ــ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5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39817" y="1844824"/>
            <a:ext cx="3886721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 eaLnBrk="1" hangingPunct="1"/>
            <a:r>
              <a:rPr lang="ar-EG" sz="4800" b="1" dirty="0">
                <a:solidFill>
                  <a:srgbClr val="C00000"/>
                </a:solidFill>
                <a:latin typeface="Calibri" pitchFamily="34" charset="0"/>
              </a:rPr>
              <a:t>الوحدة الأولى</a:t>
            </a:r>
            <a:endParaRPr lang="en-US" sz="4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2495600" y="3396759"/>
            <a:ext cx="72008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وجوب صرف العبادة لله وحده </a:t>
            </a:r>
            <a:r>
              <a:rPr lang="ar-SA" sz="4000" b="1" dirty="0" err="1">
                <a:solidFill>
                  <a:srgbClr val="002060"/>
                </a:solidFill>
              </a:rPr>
              <a:t>لاشريك</a:t>
            </a:r>
            <a:r>
              <a:rPr lang="ar-SA" sz="4000" b="1" dirty="0">
                <a:solidFill>
                  <a:srgbClr val="002060"/>
                </a:solidFill>
              </a:rPr>
              <a:t> له</a:t>
            </a:r>
          </a:p>
        </p:txBody>
      </p:sp>
      <p:sp>
        <p:nvSpPr>
          <p:cNvPr id="2" name="مستطيل مستدير الزوايا 7">
            <a:extLst>
              <a:ext uri="{FF2B5EF4-FFF2-40B4-BE49-F238E27FC236}">
                <a16:creationId xmlns:a16="http://schemas.microsoft.com/office/drawing/2014/main" id="{F4B938CA-D26C-F739-2360-DDEEF44592AE}"/>
              </a:ext>
            </a:extLst>
          </p:cNvPr>
          <p:cNvSpPr/>
          <p:nvPr/>
        </p:nvSpPr>
        <p:spPr>
          <a:xfrm>
            <a:off x="899592" y="5699242"/>
            <a:ext cx="3312368" cy="71437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اعداد : </a:t>
            </a:r>
            <a:r>
              <a:rPr lang="ar-SA" sz="2400" b="1" dirty="0" err="1">
                <a:solidFill>
                  <a:schemeClr val="tx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وماتوفيقي</a:t>
            </a:r>
            <a:r>
              <a:rPr lang="ar-SA" sz="2400" b="1" dirty="0">
                <a:solidFill>
                  <a:schemeClr val="tx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إلا بالله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23E6B46-5F22-E0A4-AC7F-487E5DBBA2E8}"/>
              </a:ext>
            </a:extLst>
          </p:cNvPr>
          <p:cNvSpPr txBox="1"/>
          <p:nvPr/>
        </p:nvSpPr>
        <p:spPr>
          <a:xfrm>
            <a:off x="5652120" y="6072995"/>
            <a:ext cx="2664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latin typeface="29LT Azer" panose="00000500000000000000" pitchFamily="2" charset="-78"/>
                <a:cs typeface="29LT Azer" panose="00000500000000000000" pitchFamily="2" charset="-78"/>
                <a:hlinkClick r:id="rId2"/>
              </a:rPr>
              <a:t>https://t.me/albayan_12</a:t>
            </a:r>
            <a:endParaRPr lang="ar-SA" sz="14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algn="ctr"/>
            <a:r>
              <a:rPr lang="ar-SA" sz="1400" dirty="0">
                <a:latin typeface="29LT Azer" panose="00000500000000000000" pitchFamily="2" charset="-78"/>
                <a:cs typeface="29LT Azer" panose="00000500000000000000" pitchFamily="2" charset="-78"/>
              </a:rPr>
              <a:t>قناة البيان للعروض والعلوم الشرعية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2567608" y="1153263"/>
            <a:ext cx="200026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استراتيجية : من أنا </a:t>
            </a:r>
          </a:p>
        </p:txBody>
      </p:sp>
      <p:sp>
        <p:nvSpPr>
          <p:cNvPr id="4" name="مستطيل مستدير الزوايا 6">
            <a:extLst>
              <a:ext uri="{FF2B5EF4-FFF2-40B4-BE49-F238E27FC236}">
                <a16:creationId xmlns:a16="http://schemas.microsoft.com/office/drawing/2014/main" id="{361C6BF6-E895-DF30-6F39-0536CD3CB7D4}"/>
              </a:ext>
            </a:extLst>
          </p:cNvPr>
          <p:cNvSpPr/>
          <p:nvPr/>
        </p:nvSpPr>
        <p:spPr>
          <a:xfrm>
            <a:off x="2209087" y="2698688"/>
            <a:ext cx="8987647" cy="31329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sz="3200" b="1" dirty="0">
              <a:solidFill>
                <a:srgbClr val="C00000"/>
              </a:solidFill>
            </a:endParaRPr>
          </a:p>
          <a:p>
            <a:endParaRPr lang="ar-SA" sz="3200" b="1" dirty="0">
              <a:solidFill>
                <a:srgbClr val="C00000"/>
              </a:solidFill>
            </a:endParaRPr>
          </a:p>
          <a:p>
            <a:endParaRPr lang="ar-SA" sz="3200" b="1" dirty="0">
              <a:solidFill>
                <a:srgbClr val="C00000"/>
              </a:solidFill>
            </a:endParaRPr>
          </a:p>
          <a:p>
            <a:endParaRPr lang="ar-SA" sz="3200" b="1" dirty="0">
              <a:solidFill>
                <a:srgbClr val="C00000"/>
              </a:solidFill>
            </a:endParaRPr>
          </a:p>
          <a:p>
            <a:endParaRPr lang="ar-SA" sz="3200" b="1" dirty="0">
              <a:solidFill>
                <a:srgbClr val="C00000"/>
              </a:solidFill>
            </a:endParaRPr>
          </a:p>
          <a:p>
            <a:r>
              <a:rPr lang="ar-SA" sz="3200" b="1" dirty="0">
                <a:solidFill>
                  <a:srgbClr val="C00000"/>
                </a:solidFill>
              </a:rPr>
              <a:t>قال تعالى :</a:t>
            </a:r>
          </a:p>
          <a:p>
            <a:endParaRPr lang="ar-SA" sz="3200" b="1" dirty="0">
              <a:solidFill>
                <a:srgbClr val="C00000"/>
              </a:solidFill>
            </a:endParaRPr>
          </a:p>
          <a:p>
            <a:r>
              <a:rPr lang="ar-SA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ـ  أنطقني الله في المهد : بأني عبدٌ لله ، وآتاني الكتاب ، وجعلني نبيًا ؟ </a:t>
            </a:r>
            <a:endParaRPr lang="ar-SA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ar-SA" sz="3200" b="1" dirty="0">
              <a:solidFill>
                <a:srgbClr val="C00000"/>
              </a:solidFill>
            </a:endParaRPr>
          </a:p>
          <a:p>
            <a:pPr algn="ctr"/>
            <a:endParaRPr lang="ar-SA" sz="3200" b="1" dirty="0">
              <a:solidFill>
                <a:srgbClr val="C00000"/>
              </a:solidFill>
            </a:endParaRPr>
          </a:p>
          <a:p>
            <a:pPr algn="ctr"/>
            <a:endParaRPr lang="ar-SA" sz="3200" b="1" dirty="0">
              <a:solidFill>
                <a:srgbClr val="C00000"/>
              </a:solidFill>
            </a:endParaRPr>
          </a:p>
          <a:p>
            <a:pPr algn="ctr"/>
            <a:endParaRPr lang="ar-SA" sz="3200" b="1" dirty="0">
              <a:solidFill>
                <a:srgbClr val="C00000"/>
              </a:solidFill>
            </a:endParaRPr>
          </a:p>
          <a:p>
            <a:pPr algn="ctr"/>
            <a:endParaRPr lang="ar-SA" sz="3200" b="1" dirty="0">
              <a:solidFill>
                <a:srgbClr val="C00000"/>
              </a:solidFill>
            </a:endParaRPr>
          </a:p>
          <a:p>
            <a:pPr algn="ctr"/>
            <a:endParaRPr lang="ar-SA" sz="3200" b="1" dirty="0">
              <a:solidFill>
                <a:srgbClr val="C00000"/>
              </a:solidFill>
            </a:endParaRPr>
          </a:p>
          <a:p>
            <a:pPr algn="ctr"/>
            <a:endParaRPr lang="ar-SA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EC4E5CB-40CF-CDC5-3E6C-E894648EEF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97" y="2964031"/>
            <a:ext cx="694848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نتيجة بحث الصور عن فكر">
            <a:extLst>
              <a:ext uri="{FF2B5EF4-FFF2-40B4-BE49-F238E27FC236}">
                <a16:creationId xmlns:a16="http://schemas.microsoft.com/office/drawing/2014/main" id="{6E515F00-550B-DA2E-0353-F4409C60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61" y="269241"/>
            <a:ext cx="24225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id="{51F3A87A-05C5-41D6-9EFD-21302A71EAA7}"/>
              </a:ext>
            </a:extLst>
          </p:cNvPr>
          <p:cNvSpPr/>
          <p:nvPr/>
        </p:nvSpPr>
        <p:spPr>
          <a:xfrm>
            <a:off x="9046433" y="1832238"/>
            <a:ext cx="1700212" cy="6699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>
                <a:solidFill>
                  <a:schemeClr val="tx1"/>
                </a:solidFill>
              </a:rPr>
              <a:t>من أنا </a:t>
            </a:r>
          </a:p>
        </p:txBody>
      </p:sp>
      <p:sp>
        <p:nvSpPr>
          <p:cNvPr id="2" name="مستطيل مستدير الزوايا 5">
            <a:extLst>
              <a:ext uri="{FF2B5EF4-FFF2-40B4-BE49-F238E27FC236}">
                <a16:creationId xmlns:a16="http://schemas.microsoft.com/office/drawing/2014/main" id="{120F8DCD-7F86-4801-6F90-410FF7513764}"/>
              </a:ext>
            </a:extLst>
          </p:cNvPr>
          <p:cNvSpPr/>
          <p:nvPr/>
        </p:nvSpPr>
        <p:spPr>
          <a:xfrm>
            <a:off x="5121354" y="4783822"/>
            <a:ext cx="3574775" cy="6699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>
                <a:solidFill>
                  <a:schemeClr val="tx1"/>
                </a:solidFill>
              </a:rPr>
              <a:t>عيسى </a:t>
            </a:r>
            <a:r>
              <a:rPr lang="ar-SA" sz="2800" b="1" dirty="0">
                <a:solidFill>
                  <a:schemeClr val="tx1"/>
                </a:solidFill>
              </a:rPr>
              <a:t>عليه السلام 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4599188" y="1484784"/>
            <a:ext cx="3172663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 eaLnBrk="1" hangingPunct="1"/>
            <a:r>
              <a:rPr lang="ar-SA" sz="5400" b="1" dirty="0"/>
              <a:t>  </a:t>
            </a:r>
            <a:r>
              <a:rPr lang="ar-EG" sz="4000" b="1" dirty="0"/>
              <a:t>الدرس </a:t>
            </a:r>
            <a:r>
              <a:rPr lang="ar-SA" sz="4000" b="1" dirty="0"/>
              <a:t>الرابع   </a:t>
            </a:r>
            <a:endParaRPr lang="en-US" sz="54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83632" y="3182061"/>
            <a:ext cx="6388174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عقيدة المسلمين في نبي الله عيسى </a:t>
            </a:r>
            <a:r>
              <a:rPr lang="ar-SA" sz="2400" b="1" dirty="0">
                <a:solidFill>
                  <a:schemeClr val="tx1"/>
                </a:solidFill>
              </a:rPr>
              <a:t>عليه السلام </a:t>
            </a:r>
            <a:endParaRPr lang="ar-SA" sz="3200" b="1" dirty="0">
              <a:latin typeface="Calibri" pitchFamily="34" charset="0"/>
              <a:sym typeface="AGA Arabesque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sym typeface="AGA Arabesque"/>
              </a:rPr>
              <a:t>والتحذير من الغلو فيه . </a:t>
            </a:r>
            <a:endParaRPr lang="en-US" sz="40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64498" y="2653950"/>
            <a:ext cx="7235730" cy="29174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ـ عقيدتنا في نبي الله </a:t>
            </a:r>
            <a:r>
              <a:rPr lang="ar-SA" sz="3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عيسى</a:t>
            </a:r>
            <a:r>
              <a:rPr lang="ar-SA" sz="2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عليه</a:t>
            </a:r>
            <a:r>
              <a:rPr lang="ar-S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السلام. </a:t>
            </a:r>
            <a:endParaRPr lang="ar-SA" sz="2400" b="1" dirty="0">
              <a:latin typeface="Calibri" pitchFamily="34" charset="0"/>
              <a:sym typeface="AGA Arabesque"/>
            </a:endParaRPr>
          </a:p>
          <a:p>
            <a:pPr algn="ctr"/>
            <a:endParaRPr lang="ar-SA" sz="3200" b="1" dirty="0">
              <a:latin typeface="Calibri" pitchFamily="34" charset="0"/>
              <a:sym typeface="AGA Arabesque"/>
            </a:endParaRPr>
          </a:p>
          <a:p>
            <a:pPr algn="ctr"/>
            <a:r>
              <a:rPr lang="ar-SA" sz="3200" b="1" dirty="0"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2 ـ التحذير من الغلو في </a:t>
            </a:r>
            <a:r>
              <a:rPr lang="ar-SA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نبي الله </a:t>
            </a:r>
            <a:r>
              <a:rPr lang="ar-SA" sz="3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عيسى</a:t>
            </a:r>
            <a:r>
              <a:rPr lang="ar-SA" sz="2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عليه</a:t>
            </a:r>
            <a:r>
              <a:rPr lang="ar-S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السلام. </a:t>
            </a:r>
            <a:endParaRPr lang="ar-SA" sz="3200" b="1" dirty="0">
              <a:latin typeface="Calibri" pitchFamily="34" charset="0"/>
              <a:sym typeface="AGA Arabesque"/>
            </a:endParaRPr>
          </a:p>
        </p:txBody>
      </p:sp>
      <p:sp>
        <p:nvSpPr>
          <p:cNvPr id="5" name="Rounded Rectangle 3"/>
          <p:cNvSpPr/>
          <p:nvPr/>
        </p:nvSpPr>
        <p:spPr>
          <a:xfrm>
            <a:off x="5239146" y="1409938"/>
            <a:ext cx="4525728" cy="954662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/>
              <a:t>أهداف الدرس </a:t>
            </a:r>
            <a:endParaRPr lang="ar-EG" sz="3600" b="1" dirty="0"/>
          </a:p>
        </p:txBody>
      </p:sp>
    </p:spTree>
    <p:extLst>
      <p:ext uri="{BB962C8B-B14F-4D97-AF65-F5344CB8AC3E}">
        <p14:creationId xmlns:p14="http://schemas.microsoft.com/office/powerpoint/2010/main" val="34263973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A0A0CE0-0AEE-726C-B410-8F2508E0C70A}"/>
              </a:ext>
            </a:extLst>
          </p:cNvPr>
          <p:cNvSpPr/>
          <p:nvPr/>
        </p:nvSpPr>
        <p:spPr>
          <a:xfrm>
            <a:off x="9129333" y="590060"/>
            <a:ext cx="2566600" cy="72555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استراتيجية : </a:t>
            </a:r>
            <a:r>
              <a:rPr lang="ar-SA" sz="20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حوارومناقشة</a:t>
            </a:r>
            <a:endParaRPr lang="ar-SA" sz="2000" b="1" dirty="0">
              <a:latin typeface="Calibri" pitchFamily="34" charset="0"/>
              <a:sym typeface="AGA Arabesque"/>
            </a:endParaRPr>
          </a:p>
        </p:txBody>
      </p:sp>
      <p:pic>
        <p:nvPicPr>
          <p:cNvPr id="3" name="Picture 8" descr="نتيجة بحث الصور عن فكر">
            <a:extLst>
              <a:ext uri="{FF2B5EF4-FFF2-40B4-BE49-F238E27FC236}">
                <a16:creationId xmlns:a16="http://schemas.microsoft.com/office/drawing/2014/main" id="{5D5D26AF-CB8A-B921-AAD0-A9F5AB71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21" y="1697406"/>
            <a:ext cx="1653112" cy="1165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A90CFAE1-EF83-9134-D16B-AFD515EF126E}"/>
              </a:ext>
            </a:extLst>
          </p:cNvPr>
          <p:cNvSpPr/>
          <p:nvPr/>
        </p:nvSpPr>
        <p:spPr>
          <a:xfrm>
            <a:off x="3432480" y="2744924"/>
            <a:ext cx="6581620" cy="1368152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ماهي عقيدتنا في نبي الله </a:t>
            </a:r>
            <a:r>
              <a:rPr lang="ar-SA" sz="36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عيسى</a:t>
            </a:r>
            <a:r>
              <a:rPr lang="ar-SA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عليه</a:t>
            </a:r>
            <a:r>
              <a:rPr lang="ar-SA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السلام</a:t>
            </a:r>
            <a:endParaRPr lang="ar-EG" sz="36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C4CE9C9-2ABB-FDCE-BBBF-8A3C01087912}"/>
              </a:ext>
            </a:extLst>
          </p:cNvPr>
          <p:cNvSpPr/>
          <p:nvPr/>
        </p:nvSpPr>
        <p:spPr>
          <a:xfrm>
            <a:off x="233265" y="371501"/>
            <a:ext cx="4012163" cy="14583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أهداف الدرس </a:t>
            </a:r>
          </a:p>
          <a:p>
            <a:r>
              <a:rPr lang="ar-S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ـ عقيدتنا في نبي الله </a:t>
            </a:r>
            <a:r>
              <a:rPr lang="ar-SA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عيسى</a:t>
            </a:r>
            <a:r>
              <a:rPr lang="ar-SA" sz="16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عليه</a:t>
            </a:r>
            <a:r>
              <a:rPr lang="ar-SA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السلام. </a:t>
            </a:r>
            <a:endParaRPr lang="ar-SA" sz="2000" b="1" dirty="0">
              <a:latin typeface="Calibri" pitchFamily="34" charset="0"/>
              <a:sym typeface="AGA Arabesque"/>
            </a:endParaRPr>
          </a:p>
          <a:p>
            <a:r>
              <a:rPr lang="ar-SA" sz="2000" b="1" dirty="0"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2 ـ </a:t>
            </a:r>
            <a:r>
              <a:rPr lang="ar-SA" sz="2000" b="1" dirty="0" err="1"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التحذيرمن</a:t>
            </a:r>
            <a:r>
              <a:rPr lang="ar-SA" sz="2000" b="1" dirty="0"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 الغلو في </a:t>
            </a:r>
            <a:r>
              <a:rPr lang="ar-S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نبي الله </a:t>
            </a:r>
            <a:r>
              <a:rPr lang="ar-SA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عيسى</a:t>
            </a:r>
            <a:r>
              <a:rPr lang="ar-SA" sz="1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عليه</a:t>
            </a:r>
            <a:r>
              <a:rPr lang="ar-SA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السلام. </a:t>
            </a:r>
            <a:endParaRPr lang="ar-SA" sz="2000" b="1" dirty="0">
              <a:latin typeface="Calibri" pitchFamily="34" charset="0"/>
              <a:sym typeface="AGA Arabesque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27384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898569" y="1421066"/>
            <a:ext cx="4643469" cy="7143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</a:rPr>
              <a:t>عقيدتنا في نبي الله عيسى عليه السلام </a:t>
            </a:r>
          </a:p>
        </p:txBody>
      </p:sp>
      <p:cxnSp>
        <p:nvCxnSpPr>
          <p:cNvPr id="6" name="رابط مستقيم 5"/>
          <p:cNvCxnSpPr>
            <a:cxnSpLocks/>
          </p:cNvCxnSpPr>
          <p:nvPr/>
        </p:nvCxnSpPr>
        <p:spPr>
          <a:xfrm>
            <a:off x="3296527" y="2467150"/>
            <a:ext cx="77509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cxnSpLocks/>
          </p:cNvCxnSpPr>
          <p:nvPr/>
        </p:nvCxnSpPr>
        <p:spPr>
          <a:xfrm flipH="1">
            <a:off x="11045857" y="2446117"/>
            <a:ext cx="1588" cy="8009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cxnSpLocks/>
          </p:cNvCxnSpPr>
          <p:nvPr/>
        </p:nvCxnSpPr>
        <p:spPr>
          <a:xfrm>
            <a:off x="5679086" y="2482605"/>
            <a:ext cx="0" cy="765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مستدير الزوايا 23"/>
          <p:cNvSpPr/>
          <p:nvPr/>
        </p:nvSpPr>
        <p:spPr>
          <a:xfrm>
            <a:off x="4875410" y="3500438"/>
            <a:ext cx="1485904" cy="21431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أحد </a:t>
            </a:r>
            <a:r>
              <a:rPr lang="ar-EG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أولي العزم من الرسل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10092780" y="3429000"/>
            <a:ext cx="1485904" cy="2286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أن الله خلقه بأمره من غير أب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909318" y="3475287"/>
            <a:ext cx="2608127" cy="23093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أنه عبد الله ورسوله</a:t>
            </a: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، أرسله الله لهداية بني إسرائيل والدعوة إلى الله وحده  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46" name="رابط كسهم مستقيم 45"/>
          <p:cNvCxnSpPr>
            <a:cxnSpLocks/>
          </p:cNvCxnSpPr>
          <p:nvPr/>
        </p:nvCxnSpPr>
        <p:spPr>
          <a:xfrm>
            <a:off x="8352985" y="2446116"/>
            <a:ext cx="0" cy="8009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104918" y="206458"/>
            <a:ext cx="4504497" cy="60634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rgbClr val="C00000"/>
              </a:solidFill>
            </a:endParaRPr>
          </a:p>
          <a:p>
            <a:pPr algn="ctr"/>
            <a:r>
              <a:rPr lang="ar-SA" sz="2000" b="1" dirty="0">
                <a:solidFill>
                  <a:srgbClr val="C00000"/>
                </a:solidFill>
              </a:rPr>
              <a:t>الهدف : </a:t>
            </a:r>
            <a:r>
              <a:rPr lang="ar-SA" sz="2000" b="1" dirty="0">
                <a:solidFill>
                  <a:schemeClr val="accent5">
                    <a:lumMod val="75000"/>
                  </a:schemeClr>
                </a:solidFill>
              </a:rPr>
              <a:t>عقيدتنا في نبي الله عيسى عليه السلام </a:t>
            </a:r>
          </a:p>
          <a:p>
            <a:pPr algn="ctr"/>
            <a:endParaRPr lang="ar-SA" sz="2400" b="1" dirty="0">
              <a:solidFill>
                <a:schemeClr val="tx2"/>
              </a:solidFill>
            </a:endParaRPr>
          </a:p>
        </p:txBody>
      </p:sp>
      <p:cxnSp>
        <p:nvCxnSpPr>
          <p:cNvPr id="22" name="رابط كسهم مستقيم 21"/>
          <p:cNvCxnSpPr>
            <a:cxnSpLocks/>
          </p:cNvCxnSpPr>
          <p:nvPr/>
        </p:nvCxnSpPr>
        <p:spPr>
          <a:xfrm flipH="1">
            <a:off x="3296527" y="2467150"/>
            <a:ext cx="7429" cy="9344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مستدير الزوايا 22"/>
          <p:cNvSpPr/>
          <p:nvPr/>
        </p:nvSpPr>
        <p:spPr>
          <a:xfrm>
            <a:off x="2449130" y="3528817"/>
            <a:ext cx="1731507" cy="21305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latin typeface="Calibri" panose="020F0502020204030204" pitchFamily="34" charset="0"/>
              </a:rPr>
              <a:t>أنه لم يصلب ولم يقتل</a:t>
            </a:r>
            <a:r>
              <a:rPr lang="ar-SA" sz="2800" b="1" dirty="0">
                <a:latin typeface="Calibri" panose="020F0502020204030204" pitchFamily="34" charset="0"/>
              </a:rPr>
              <a:t> </a:t>
            </a:r>
            <a:r>
              <a:rPr lang="ar-EG" sz="2800" b="1" dirty="0">
                <a:latin typeface="Calibri" panose="020F0502020204030204" pitchFamily="34" charset="0"/>
              </a:rPr>
              <a:t>بل رفعه الله إليه</a:t>
            </a:r>
            <a:endParaRPr lang="ar-SA" sz="2800" b="1" dirty="0">
              <a:solidFill>
                <a:schemeClr val="bg1"/>
              </a:solidFill>
            </a:endParaRP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B883E4F-887A-FC65-7514-2CC0B846B96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7220304" y="2135446"/>
            <a:ext cx="0" cy="3323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6BE7B28-4788-B61E-0489-7C5772FCD93F}"/>
              </a:ext>
            </a:extLst>
          </p:cNvPr>
          <p:cNvSpPr/>
          <p:nvPr/>
        </p:nvSpPr>
        <p:spPr>
          <a:xfrm>
            <a:off x="149289" y="150103"/>
            <a:ext cx="4012163" cy="14583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أهداف الدرس </a:t>
            </a:r>
          </a:p>
          <a:p>
            <a:r>
              <a:rPr lang="ar-S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ـ عقيدتنا في نبي الله </a:t>
            </a:r>
            <a:r>
              <a:rPr lang="ar-SA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عيسى</a:t>
            </a:r>
            <a:r>
              <a:rPr lang="ar-SA" sz="16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عليه</a:t>
            </a:r>
            <a:r>
              <a:rPr lang="ar-SA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السلام. </a:t>
            </a:r>
            <a:endParaRPr lang="ar-SA" sz="2000" b="1" dirty="0">
              <a:latin typeface="Calibri" pitchFamily="34" charset="0"/>
              <a:sym typeface="AGA Arabesque"/>
            </a:endParaRPr>
          </a:p>
          <a:p>
            <a:r>
              <a:rPr lang="ar-SA" sz="2000" b="1" dirty="0"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2 ـ </a:t>
            </a:r>
            <a:r>
              <a:rPr lang="ar-SA" sz="2000" b="1" dirty="0" err="1"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التحذيرمن</a:t>
            </a:r>
            <a:r>
              <a:rPr lang="ar-SA" sz="2000" b="1" dirty="0">
                <a:latin typeface="Calibri" pitchFamily="34" charset="0"/>
                <a:ea typeface="Calibri" pitchFamily="34" charset="0"/>
                <a:cs typeface="Times New Roman" pitchFamily="18" charset="0"/>
                <a:sym typeface="AGA Arabesque"/>
              </a:rPr>
              <a:t> الغلو في </a:t>
            </a:r>
            <a:r>
              <a:rPr lang="ar-S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نبي الله </a:t>
            </a:r>
            <a:r>
              <a:rPr lang="ar-SA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عيسى</a:t>
            </a:r>
            <a:r>
              <a:rPr lang="ar-SA" sz="1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عليه</a:t>
            </a:r>
            <a:r>
              <a:rPr lang="ar-SA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السلام. </a:t>
            </a:r>
            <a:endParaRPr lang="ar-SA" sz="2000" b="1" dirty="0">
              <a:latin typeface="Calibri" pitchFamily="34" charset="0"/>
              <a:sym typeface="AGA Arabesque"/>
            </a:endParaRPr>
          </a:p>
        </p:txBody>
      </p:sp>
      <p:sp>
        <p:nvSpPr>
          <p:cNvPr id="12" name="مستطيل مستدير الزوايا 23">
            <a:extLst>
              <a:ext uri="{FF2B5EF4-FFF2-40B4-BE49-F238E27FC236}">
                <a16:creationId xmlns:a16="http://schemas.microsoft.com/office/drawing/2014/main" id="{62F4D6ED-14DA-3362-6839-E1E7A74F1E1F}"/>
              </a:ext>
            </a:extLst>
          </p:cNvPr>
          <p:cNvSpPr/>
          <p:nvPr/>
        </p:nvSpPr>
        <p:spPr>
          <a:xfrm>
            <a:off x="629400" y="2748948"/>
            <a:ext cx="1330177" cy="28027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الأدلة على ذلك صـ21ــ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3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788488" y="3147415"/>
            <a:ext cx="6224615" cy="197794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rgbClr val="C00000"/>
              </a:solidFill>
            </a:endParaRPr>
          </a:p>
          <a:p>
            <a:pPr algn="ctr"/>
            <a:r>
              <a:rPr lang="ar-SA" sz="4000" b="1" dirty="0">
                <a:solidFill>
                  <a:srgbClr val="C00000"/>
                </a:solidFill>
              </a:rPr>
              <a:t>ألخص عقيدتنا في نبي الله عيسى عليه السلام </a:t>
            </a:r>
          </a:p>
          <a:p>
            <a:pPr algn="ctr"/>
            <a:endParaRPr lang="ar-SA" sz="2400" b="1" dirty="0">
              <a:solidFill>
                <a:schemeClr val="tx2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9349082" y="1938558"/>
            <a:ext cx="2178885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ماذا تعلمت </a:t>
            </a:r>
            <a:r>
              <a:rPr lang="ar-SA" dirty="0"/>
              <a:t>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3EA0B20-D060-BBC7-A33F-7DD9A138F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8" y="404457"/>
            <a:ext cx="2710929" cy="161095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42D25DB-FFDC-661B-B83D-A84CE4A93A66}"/>
              </a:ext>
            </a:extLst>
          </p:cNvPr>
          <p:cNvSpPr/>
          <p:nvPr/>
        </p:nvSpPr>
        <p:spPr>
          <a:xfrm>
            <a:off x="461865" y="2020495"/>
            <a:ext cx="2748513" cy="550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تعلم تعاوني </a:t>
            </a:r>
          </a:p>
        </p:txBody>
      </p:sp>
    </p:spTree>
    <p:extLst>
      <p:ext uri="{BB962C8B-B14F-4D97-AF65-F5344CB8AC3E}">
        <p14:creationId xmlns:p14="http://schemas.microsoft.com/office/powerpoint/2010/main" val="378010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مستطيل 8"/>
          <p:cNvSpPr>
            <a:spLocks noChangeArrowheads="1"/>
          </p:cNvSpPr>
          <p:nvPr/>
        </p:nvSpPr>
        <p:spPr bwMode="auto">
          <a:xfrm>
            <a:off x="6916738" y="4441826"/>
            <a:ext cx="191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sz="3600" b="1">
                <a:solidFill>
                  <a:schemeClr val="bg1"/>
                </a:solidFill>
                <a:latin typeface="Calibri" panose="020F0502020204030204" pitchFamily="34" charset="0"/>
              </a:rPr>
              <a:t>اسم السورة</a:t>
            </a:r>
            <a:endParaRPr lang="en-US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مستطيل 9"/>
          <p:cNvSpPr>
            <a:spLocks noChangeArrowheads="1"/>
          </p:cNvSpPr>
          <p:nvPr/>
        </p:nvSpPr>
        <p:spPr bwMode="auto">
          <a:xfrm>
            <a:off x="3273425" y="4441826"/>
            <a:ext cx="1487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sz="3600" b="1">
                <a:solidFill>
                  <a:schemeClr val="bg1"/>
                </a:solidFill>
                <a:latin typeface="Calibri" panose="020F0502020204030204" pitchFamily="34" charset="0"/>
              </a:rPr>
              <a:t>رقم الآية</a:t>
            </a:r>
            <a:endParaRPr lang="en-US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60487" y="1928812"/>
            <a:ext cx="9214645" cy="3734870"/>
            <a:chOff x="725488" y="549275"/>
            <a:chExt cx="7662862" cy="4175125"/>
          </a:xfrm>
        </p:grpSpPr>
        <p:pic>
          <p:nvPicPr>
            <p:cNvPr id="12300" name="Picture 3"/>
            <p:cNvPicPr>
              <a:picLocks noChangeAspect="1"/>
            </p:cNvPicPr>
            <p:nvPr/>
          </p:nvPicPr>
          <p:blipFill>
            <a:blip r:embed="rId2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88" y="549275"/>
              <a:ext cx="7662862" cy="4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588835" y="549275"/>
              <a:ext cx="1799515" cy="71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/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507162" y="1405483"/>
            <a:ext cx="4651375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قال الله تعالى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في شأن عيسى عليه السلام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74874" y="5547900"/>
            <a:ext cx="7518400" cy="523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استخرج من الآيات الكريمات معجزات عيسى عليه السلام.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8" descr="نتيجة بحث الصور عن فكر">
            <a:extLst>
              <a:ext uri="{FF2B5EF4-FFF2-40B4-BE49-F238E27FC236}">
                <a16:creationId xmlns:a16="http://schemas.microsoft.com/office/drawing/2014/main" id="{0233BAB7-0653-66CA-67EB-1088BAB4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7" y="470687"/>
            <a:ext cx="1653112" cy="116562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3498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356</Words>
  <Application>Microsoft Office PowerPoint</Application>
  <PresentationFormat>شاشة عريضة</PresentationFormat>
  <Paragraphs>73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29LT Azer</vt:lpstr>
      <vt:lpstr>Arial</vt:lpstr>
      <vt:lpstr>Calibri</vt:lpstr>
      <vt:lpstr>Calibri Light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keywords>قناة البيان للعروض والعلوم الشرعية</cp:keywords>
  <cp:lastModifiedBy>l q</cp:lastModifiedBy>
  <cp:revision>60</cp:revision>
  <dcterms:created xsi:type="dcterms:W3CDTF">2020-09-08T17:26:15Z</dcterms:created>
  <dcterms:modified xsi:type="dcterms:W3CDTF">2022-09-18T14:31:47Z</dcterms:modified>
</cp:coreProperties>
</file>