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731" r:id="rId2"/>
    <p:sldMasterId id="2147483743" r:id="rId3"/>
    <p:sldMasterId id="2147483755" r:id="rId4"/>
    <p:sldMasterId id="2147483779" r:id="rId5"/>
    <p:sldMasterId id="2147483951" r:id="rId6"/>
    <p:sldMasterId id="2147483963" r:id="rId7"/>
    <p:sldMasterId id="2147483975" r:id="rId8"/>
  </p:sldMasterIdLst>
  <p:notesMasterIdLst>
    <p:notesMasterId r:id="rId40"/>
  </p:notesMasterIdLst>
  <p:sldIdLst>
    <p:sldId id="2570" r:id="rId9"/>
    <p:sldId id="2597" r:id="rId10"/>
    <p:sldId id="2638" r:id="rId11"/>
    <p:sldId id="2596" r:id="rId12"/>
    <p:sldId id="376" r:id="rId13"/>
    <p:sldId id="349" r:id="rId14"/>
    <p:sldId id="385" r:id="rId15"/>
    <p:sldId id="354" r:id="rId16"/>
    <p:sldId id="413" r:id="rId17"/>
    <p:sldId id="414" r:id="rId18"/>
    <p:sldId id="2602" r:id="rId19"/>
    <p:sldId id="2608" r:id="rId20"/>
    <p:sldId id="2603" r:id="rId21"/>
    <p:sldId id="2609" r:id="rId22"/>
    <p:sldId id="2604" r:id="rId23"/>
    <p:sldId id="2610" r:id="rId24"/>
    <p:sldId id="2631" r:id="rId25"/>
    <p:sldId id="2612" r:id="rId26"/>
    <p:sldId id="2639" r:id="rId27"/>
    <p:sldId id="2613" r:id="rId28"/>
    <p:sldId id="2614" r:id="rId29"/>
    <p:sldId id="2628" r:id="rId30"/>
    <p:sldId id="2627" r:id="rId31"/>
    <p:sldId id="299" r:id="rId32"/>
    <p:sldId id="2640" r:id="rId33"/>
    <p:sldId id="2601" r:id="rId34"/>
    <p:sldId id="2605" r:id="rId35"/>
    <p:sldId id="2607" r:id="rId36"/>
    <p:sldId id="2637" r:id="rId37"/>
    <p:sldId id="2617" r:id="rId38"/>
    <p:sldId id="113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9999FF"/>
    <a:srgbClr val="66FF66"/>
    <a:srgbClr val="FF9BFF"/>
    <a:srgbClr val="CC3399"/>
    <a:srgbClr val="FF3399"/>
    <a:srgbClr val="33CCFF"/>
    <a:srgbClr val="0000CC"/>
    <a:srgbClr val="FF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8297" autoAdjust="0"/>
    <p:restoredTop sz="95256" autoAdjust="0"/>
  </p:normalViewPr>
  <p:slideViewPr>
    <p:cSldViewPr snapToGrid="0">
      <p:cViewPr varScale="1">
        <p:scale>
          <a:sx n="82" d="100"/>
          <a:sy n="82" d="100"/>
        </p:scale>
        <p:origin x="165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2E2542A-5CE3-4CF0-B034-CC608E441700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D450CDB-36A3-458B-B207-716D97A5D6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659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35CEC-F31A-4E39-A6C8-C96D9FD021A0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21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الحل : 0.15 × 275 = 41.25</a:t>
            </a:r>
            <a:r>
              <a:rPr lang="ar-SA" sz="9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موسى</a:t>
            </a:r>
            <a:endParaRPr lang="en-US" sz="1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50CDB-36A3-458B-B207-716D97A5D6B9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402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الحل : 0.15 × 275 = 41.25</a:t>
            </a:r>
            <a:r>
              <a:rPr lang="ar-SA" sz="9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موسى</a:t>
            </a:r>
            <a:endParaRPr lang="en-US" sz="1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50CDB-36A3-458B-B207-716D97A5D6B9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2148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50CDB-36A3-458B-B207-716D97A5D6B9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9708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80000"/>
              </a:lnSpc>
            </a:pPr>
            <a:r>
              <a:rPr lang="ar-SA" sz="1600" b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الحل : النسبة = 100 + 55 = 155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SA" sz="1600" b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=  = .........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SA" sz="1600" b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ثمن البيع = السعر × النسبة 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SA" sz="1600" b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ثمن البيع = 420 × ........ = ......... ريالاً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50CDB-36A3-458B-B207-716D97A5D6B9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542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80000"/>
              </a:lnSpc>
            </a:pPr>
            <a:r>
              <a:rPr lang="ar-SA" sz="1600" b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الحل : النسبة = 100 + 55 = 155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SA" sz="1600" b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=  = .........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SA" sz="1600" b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ثمن البيع = السعر × النسبة 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SA" sz="1600" b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ثمن البيع = 420 × ........ = ......... ريالاً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50CDB-36A3-458B-B207-716D97A5D6B9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404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الحل : 0.15 × 275 = 41.25</a:t>
            </a:r>
            <a:r>
              <a:rPr lang="ar-SA" sz="9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موسى</a:t>
            </a:r>
            <a:endParaRPr lang="en-US" sz="1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50CDB-36A3-458B-B207-716D97A5D6B9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959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80000"/>
              </a:lnSpc>
            </a:pPr>
            <a:r>
              <a:rPr lang="ar-SA" sz="1600" b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الحل : النسبة = 100 + 55 = 155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SA" sz="1600" b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=  = .........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SA" sz="1600" b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ثمن البيع = السعر × النسبة 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SA" sz="1600" b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ثمن البيع = 420 × ........ = ......... ريالاً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50CDB-36A3-458B-B207-716D97A5D6B9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3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0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7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8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EFC4F-9D24-4760-886B-CDC4836D8300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26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8AD8F-382F-4300-8945-9DA123EE9250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82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020A9-2132-49D9-B04B-D386C865D7B5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723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55570-03EA-45F1-B0B2-C6520BB42E4B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64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40515-F072-4A34-B3D4-E67986DABF63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53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07759-81C5-46BA-9E98-CF658A905641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27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AD9FC-CD15-4469-AEA4-C9EF024FD514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99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C05CD-2E02-4705-A003-59EC9440B7BB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0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15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39DA9-7FE7-4D45-9C9E-774C4C291BD5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26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75FEC-A135-40E5-ABF6-67A1FAD9FB42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92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083D5-6803-45F0-AA0A-A786CE21853D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00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FF4DCE-0718-9421-94A9-238D4DD5F5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684BEE-BE88-71B3-7951-D6462918D8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D3AE1A-005A-06CB-A91C-41BE67E2E9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F2410-F07A-4B3F-BFEF-F60C8B85703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93379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3395E5-DA63-D9D4-1AA6-2B602AF065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927CAF-C0BE-310A-20AD-8BA14913FA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3D4D95-39E8-92A5-5EE5-2B5BF01F5E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8A1EF-DB08-4DB2-B390-0483C5F47F8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43899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B4610F-F954-C42F-780A-CBBBF4AAED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50F8A8-06F6-42A6-E5FC-294C3119D1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5F26CA-AF34-D96D-5E99-8D4D6EC019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C0248-3686-40C0-A0EB-76D07E75C80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08175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4550DF-A5DC-E757-6CE9-EBE8614C2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AA16C7-65FB-2D35-3FE3-F3A6C748E8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CC5D48-58C9-6F88-781E-B2C782BE4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0CB9D-5D3B-4F66-9880-FCE8026994E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53794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22F838C-AEF8-9E88-0636-01CD3F3C99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395CA1B-7C67-8D7B-B946-CACBCB319D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51BDEE5-967D-A720-8B4A-5E3C128710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002BF-FF26-4A3F-A05A-4C4FE907F0B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047013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9202E3-F036-6518-1945-485E71EA65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A2E670-8EC7-5DEE-B8E0-E3F3EB2DD4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3E45E6A-E515-6740-A67A-C4F6B3222E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35CE9-E3DC-421A-A060-49D648FADF5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31736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FF292E-A0C1-3032-B739-A3265EB871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10A06E5-E42E-D60B-5D29-84A31C4110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8DC0CF8-961E-1B99-F8EC-B7DEA2790F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59E73-F342-4948-84E2-9F03312837E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3603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4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98D953-75FD-A2E0-E776-DACA6F57F1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FACBB8-7510-1646-B295-3617D85AF3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8B5702-65AF-10CF-5758-03D2582D36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ADDC5-49E3-4AF2-A9E3-8964D653F8C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41813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937FF2-CABC-99AD-4250-56FF9B1607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E9CC6E-F30D-9DEA-1E3E-8CB054759B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3DED12-47D3-5F8F-D021-5F83FDD6F9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59ABA-41DE-461B-B4EB-1A8C550B5BF3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80416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0CD52A-8402-F478-A3A7-C18FE6396E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40DDBB-3992-0E04-4802-44BF7921C5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6EAD68-B4D1-D4FE-AABC-94C238F27F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019D5-23BC-4912-8A31-E942F0D8154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10371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517D86-9112-4B7D-C947-C47C69FF59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985B70-5D4C-129B-BDB4-BC1F6675D9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D3F0C3-D6C5-1127-4563-686B135019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7AD47-FFF5-4F59-B180-2D5FD6A358D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25610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CBD161-3691-E19F-8138-79456F0187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9A5146-5642-F3DB-AF08-EFA538FAB6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AFAE9E-6F08-B229-E58C-A155940F12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39553-D360-42F0-B2DA-95D1185C0E9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17601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D35CD8-DDDB-F673-3281-7F74CC76E6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D56D1E-0A4D-2062-8C37-3B8D2913C3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3C7E34-C89D-80B3-A6C0-7BCF6EBF20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58BCA-EB81-4886-BAED-37FA82F4460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413705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75FA34-A26C-9CB2-B8C2-2202008D41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2A9B55-E982-E481-BFCE-EBF444668B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3F4156-275F-82B5-3401-E82B86E2B6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D9199-282D-48EE-BDA0-B247785DB67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58531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5A58CF-EADC-A8B0-8044-ADBB16F2F7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35FD07-6C12-BC59-0A96-8C608C6B11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CB6DA4-BE86-5D79-0AF1-B7B55D96FF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99973-FF04-4CBB-8A39-DF2A329D815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06920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ABF0773-CF2F-32C5-ED06-7A6DF9452A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7B41A38-3204-238D-34A6-A70B478619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202633A-BAFA-CBD7-BBAB-9C4ADC9508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EAAA0-E50A-49A1-80CE-F2C58B8B671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383795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BE3330-1B4A-2476-53DF-F5F947C574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A2BB38-2A1B-BD72-676B-DF88A780F9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610F618-391E-2580-F995-C97575422D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3E102-EA40-4913-8EB7-FB8321730B5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0627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010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E02F60F-E4D5-BC39-6FF0-9E1FE58F79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D2ECB1F-678D-4373-C382-EEF93E2F91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92DBE39-9E12-0107-E96F-A97910931E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A6377-CF2B-4D4F-9C54-F048F2A6EEC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374726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AC2BDB-B0FF-0128-53EC-FCCD9637D0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FD83E7-3630-457A-E099-D0165FC6A0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26BEB0-0B14-C21A-D218-C68BDCE50B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FC334-49A2-47C6-AB2E-08AC31366C4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005011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AD14A0-B857-D699-473B-CDC7D8E967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765D21-5F8E-932B-7249-C8BCF5F4F7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8EA297-375A-79D6-8403-AF76951266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2C1DF-AEC4-4234-A6AF-3A90351239D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82124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736779-985E-727D-C464-07B39CDA87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8D9B47-BCB9-040E-D2C1-F81097C96A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69F42E-8104-2092-9E94-34778C814D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B29C8-E8B9-4EB6-9DCC-45E7D400D30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161158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8EDA2B-7C80-93F6-49FF-8951761AA2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BAD33E-9C35-FD57-2E34-401408D739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82271C-D565-B73C-5A1B-2C24D7757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02052-43EC-410C-9CB8-7805BE8B53D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28401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ACDFFD-E270-3A22-498F-FE42E6819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7D7B1-95A6-4CC6-AF1D-9153E6E8654E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64EA3E2-C5F0-974A-CCE9-EBCE375EA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F9B563-D621-C4D6-7D84-D6D845C2A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EA002-C32D-4CFD-9BB3-4147CE0F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38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A66D55-DB04-7D6C-58BA-8ADE6C30B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4DE1-D0AC-4D87-BCC8-196A0B95118B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E2F072-2F60-D820-400B-B019A17D9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F77BBB-E1ED-A099-9D1B-9D81E919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1542C-C5F8-4604-9678-29D55ABC6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945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1688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581A55-6C46-874C-714E-538643E7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DBBEA-755A-4EA9-8D0C-F196B25E1F32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0F84BFD-0339-9200-E1A9-11E43DE9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41A518-5513-65E8-8FD9-F3EAF079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A6E9D-0E58-4BD3-A85E-9C74BEA55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487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5AEBC252-5C8E-BB57-B6D2-EB2FD4D6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C42F3-6BA8-40D5-92A0-0165BA02EDA7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F71C8E9-3B6A-3C4D-01B9-7AD33E062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D3D958E0-C861-755B-1F3E-AAFE3F667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7CFD-74F5-407E-8346-15B2C20DD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595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1347F18D-A1D1-2D5D-16EF-DB1B15D39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CB2C8-AB17-4023-9120-841B5964A5FD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9493AB9F-3D4C-7A3D-0C60-34ACA2A7F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F5D1A0D0-A2B7-458F-348F-8FA1B2E9B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A65D4-EF2A-44B8-A7CC-74601F87B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7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014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0FAC81BA-9428-815F-E21B-AC95A5CD0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F5F3-021C-4BF1-8BC9-868153705C6A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144EAE1F-D821-B9E6-D000-D6733B54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4E9C92BA-7CCA-199F-F022-961E8720B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ED49F-99FE-4155-9C23-A86260797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648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0E01ADB0-6E21-267C-8BAA-5E799B4D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24A4-A0C1-40BD-9E62-959289E435C8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C30807F1-6EE1-4541-9216-C28AC5893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7D02C84C-F501-3AF4-1D1B-ED43FAF72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70C62-FE99-477C-B810-0CD673A1A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988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E5EFE26B-AC47-62B6-3371-C20E25A91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D3053-F5B5-4933-A621-F8778DCC9568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F934671-F613-0CBD-F374-BD6447FEC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A81F703-9449-0B8A-238E-2D7609DAF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B7EDD-36EB-4733-BC6A-1593F1642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601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5475B5E7-8E0B-52D7-5EDC-8318F7E45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4A6AA-1878-49EC-B9AD-F14B19861E4B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2DCBBA1-9FF1-D13D-9F4D-F844B9F9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2653D94-E13E-4332-EA94-F1FFADF0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713F5-BDC2-48D5-BF60-2E42D2192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25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DA654E-AFBB-57D1-A712-1FD67360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45BB1-8221-4332-9AD9-1B2144479C70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81CB186-DCD5-AC11-C508-3B3EC47F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72A918-AC7F-333C-BAFF-887E44F2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E938B-D386-4805-9779-162A9B1C9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538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28F3456-71C1-65AF-2DB4-EF24C6D3C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3DE1F-8775-4554-B1A0-569EA1697143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E68BED7-59A0-CBB2-27C2-B84D0722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4DB56B-FEAB-E256-A731-E46E34CD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5897D-9F17-4CE5-BFDF-8AC673FD4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65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040742-833F-3F53-4895-7C23D05B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F8080EA-56CE-103C-C9A4-7C8C50CB8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C03FFC7-DF18-89AC-C971-90BF7C931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AC632D-77A1-0084-F837-58F8D7F0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D9DECD-19B2-A479-23D1-18BB23BB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411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076ACD-CB49-660B-CE1E-69DD09F79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5D0727C-4C70-A658-74FD-7D9FD50D9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E8BE35-C9FE-E6B7-2A03-3B5917BC1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AB8576-3BF4-B68D-9C62-57967EC5C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291079-98BC-9D8B-35F1-EA4647B34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575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FF202B-88F5-261B-4784-E9BACE9AC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9516A7E-5C18-73DA-6E52-61AA4C15E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541DCC6-4D5C-3AC6-15F8-92D5234A8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9C0C1D2-46A2-8144-DF6C-5A8286763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3DB7EF-A500-819D-C1EB-A2A6B1EC4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62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08CEEE-C71F-AD5E-06A1-FF860DD9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E28992-DA87-91AD-22E1-8E85E21516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80066FF-5608-162C-0162-E359B0B9D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09F7B6D-EBF7-F6BF-CE3A-7B4DCF811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rtl="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rtl="0"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69A78DE-8B95-A0C7-E822-1EDA08A96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F500020-7B96-0C63-9AC2-A4E4021BD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rtl="0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rtl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8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565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C8950F-1301-5806-AC34-7EA02559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E62DFCE-A569-FEB5-3186-127FCAC6B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2A384AF-B4C3-871B-1F3D-85F30F450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4449B95-885F-7DAB-05B8-E09838E01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E860334-A9A7-3790-C474-A962870A2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738C0D4-E3F0-5AF1-EF7A-B499B0D3B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5652063-7D83-76EA-E3C8-2F1E18064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1C6B1BB-97E7-056E-27BA-6A71C186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960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03A4A9-28FE-7F23-BA71-7D91E0CE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98CBB4E-306C-F4A5-DC3F-9E67244B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D3C5478-0BA1-0D0E-6C81-FD6221CAB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06B29FA-4C8D-7650-C148-7BF20E3A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458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6E41FFC-2EFA-4AFF-CD93-6A6E6E1F2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D31B62A-7687-4537-F5F4-AA60FD499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90954C9-7C02-3A4D-DC5A-C8E3CC5D7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431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E2D25D-92FE-FA7F-5402-74338C5D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97518BD-2D5A-F001-7B18-99D74F050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1D25CAA-2437-5170-655C-28B0AF483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CC152B9-DE52-C7C8-601F-4BFF0D012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rtl="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rtl="0"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3AEDF3-990C-1A36-127C-5D840E8D1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850E2F7-FFE9-1E32-471F-6EE3DE05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rtl="0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rtl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263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DC4684-0FD2-DD58-CD06-5BE7DCA66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5FE3AEC-CC2E-2A69-C17F-CB7BEAE56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6BDC265-4527-A55C-AF4F-F1615C4A3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C4959C9-EF02-357F-5266-F9049457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F80449B-476B-2C8F-05E2-C8DF7A8F9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43B7683-C19A-7515-C432-8C7936A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036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51D6C0-224F-B623-C233-F6DFDA714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B0B09EB-6141-3966-05EC-A314A8F14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05E7C4-BB66-C3C1-1CE0-2AB8A716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804C8C9-B2C5-995D-EB1A-AF5962CBF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A665168-2CB3-A646-2411-32D2F6D8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70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8D6FE37-3D79-8054-8514-92C3CFBF3F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71794C7-3B4A-FE95-027C-46AC2419F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A0BAD1-4E4A-AB85-A75C-C123CFC7C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98A21ED-1BFB-4DF9-FE07-98B43789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370550-FB3B-9458-1F54-9CF8D0237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260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AC6F1D-B36B-4096-A960-0D900365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AC35-6D23-4559-8D34-D54963F0765A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843628-DD27-43CC-80E1-E5194E98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E2DDB5-FF9D-4C9E-9A66-5F0CFCCF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B5F9-6B4F-4FD5-9CED-9B3DDD9F2A9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92365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77C096-5550-4391-B63E-2D03B4F7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56E9-78BC-4E75-8E4C-78FDC19F1BC9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A6EB96-6835-4B22-93FE-55A7466D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3EFE5F-F2C9-493D-A20E-0E4EB0DE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81FB-6D70-4ABF-84FB-2EC018976E7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20532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D16A0E-C353-483A-A1F9-4BFA148A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5F25-50C4-49AC-BAF9-A9BFAF111A7F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4D55E0-F280-4B42-92A5-FA4828BF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A7A7B7-B935-43E5-8DBE-4474689E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23E7-4873-4BD1-9C8A-DB6C85C47AD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940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509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3C53F9E-D9C2-4281-A3F4-F2055804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27F5-2618-4332-882A-C73CBA640C5F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5CDC8D7-9F8D-4003-8E26-0454D949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81058213-4CAB-4ECA-BEDB-73F7C0B9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350A-1308-4E94-9B3F-09F55AD7C4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43891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252F8E17-3B1E-49B1-8DFB-90B315F4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C6-837B-4234-BECF-405E80783E49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6A6F9A6E-3C1D-4071-9874-15811646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F030D7EC-200B-4B8C-BD78-77B8DBC7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9405-006C-4F5A-81A7-14592313A77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96726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58659CDD-E8F6-450B-956C-5C8646B9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DF49-0CB3-459E-9B0C-F74F4B0E1FCD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74C27AE8-8B72-49F2-80DE-8E3F5ACA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D88FF41-9FDD-462D-AF5A-90F28FD2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550F-BA54-42C7-B061-B6ABC9695E7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00097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667E3D63-2C30-4AFD-99C2-146CF06A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EA20-6A98-4CEC-9265-2D0E8E35A03B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464CFFC6-65CF-41FC-A9FB-AAAFD828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DCEE1FC2-055E-4D2B-B8B5-5BB7FD5A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92A3-FB70-4396-AEC3-25238B794F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66125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0B5F596-6FCC-4AF4-AC47-E62E828F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95D4-4FD5-4BF0-8735-AC0998598415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37893C4-91AB-422B-AB3F-42CD1B0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13E0EE3B-7FB2-4AC9-A6F6-1809A763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20E8-1617-4049-AC70-202F068EEA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69303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9D85C9B-4279-4931-A972-90929320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D23A-26F3-4AC5-AC69-182CE2DC543A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52C8261-ECAA-4F5F-9638-08275D00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AD6FE62-45FE-4EB2-929B-8623E9F3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F7D5-5CC8-48F9-8D8E-6F76BD0B0F3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99652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CA7A6C-323B-405B-8AC2-302CAAF8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B24F-D3DB-407A-B176-5FFA78986BF9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0EB585-AA8C-4660-BD56-3A367DAB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599F2B-1E8A-43F9-B779-D886FED2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9B58-0668-46F2-A3A1-E1104F1E2D1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19455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536643-FD6E-497A-A015-BB5F757F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222F-3122-4E30-8A96-213EEE6B3CB7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58D515-FE98-4CA5-84A9-9B0563D6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8BBB8C-CF6B-400E-B1F1-68CC744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13A3-1C11-499D-932C-4EDA99D5A2E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8475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4008"/>
            <a:ext cx="4800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1029"/>
            <a:ext cx="2057400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033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74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30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89" y="753696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163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2" y="381164"/>
            <a:ext cx="5243619" cy="36406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41" y="381163"/>
            <a:ext cx="482811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029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722"/>
            <a:ext cx="4000500" cy="402412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722"/>
            <a:ext cx="4000500" cy="402412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159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84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9" y="3132829"/>
            <a:ext cx="3983831" cy="3086019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829"/>
            <a:ext cx="4000500" cy="3086019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534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157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016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4"/>
            <a:ext cx="4882964" cy="5471925"/>
          </a:xfrm>
        </p:spPr>
        <p:txBody>
          <a:bodyPr anchor="ctr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362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915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8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362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624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523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602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878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17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695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5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163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380104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1" y="381163"/>
            <a:ext cx="482811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7520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60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60025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163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380104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1" y="381163"/>
            <a:ext cx="482811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457200" rtl="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 rtl="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5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246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3" y="1124864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7" y="3648322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9046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379046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1" y="381163"/>
            <a:ext cx="482811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830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82" y="762162"/>
            <a:ext cx="6457949" cy="1303867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802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82" y="762000"/>
            <a:ext cx="6457949" cy="12954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544" y="4191163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544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544" y="4873927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779" y="4191163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780" y="4873926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163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472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924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650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722"/>
            <a:ext cx="8115300" cy="40241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92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229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431" y="745230"/>
            <a:ext cx="6153151" cy="3903133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010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2" y="381163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41" y="381163"/>
            <a:ext cx="482811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0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4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41EA6F-87D0-43E5-BB07-E6353298CC22}" type="slidenum">
              <a:rPr lang="ar-SA" alt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6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B34FACA-E6F6-F037-842E-0866F7FD7D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98FCD91-17A2-07F3-2943-48983DAE7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99B700C-7A63-DA7F-68B6-0BC02D721A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8A350C9-6176-3658-9B28-3986C914DA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66E5C2D-90A1-90AB-E5D2-CC04184BA4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/>
            </a:lvl1pPr>
          </a:lstStyle>
          <a:p>
            <a:pPr>
              <a:defRPr/>
            </a:pPr>
            <a:fld id="{427A47B6-8A10-4CD6-806E-F3BBE93A67F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7977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B2E0331-9DA2-9964-4E96-86849EE63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882E4B0-56BB-6721-3E65-D77B6D421B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C095258-B2A1-FF07-B051-6B2FD54BD7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75DB888-C178-B940-6515-F2ED33A5D7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73FC3C-554C-DFD0-B6D7-64A835C1B5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 smtClean="0"/>
            </a:lvl1pPr>
          </a:lstStyle>
          <a:p>
            <a:pPr>
              <a:defRPr/>
            </a:pPr>
            <a:fld id="{DCC7A245-5673-4DCA-BC78-7FCF65D51DC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6252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صر نائب للعنوان 1">
            <a:extLst>
              <a:ext uri="{FF2B5EF4-FFF2-40B4-BE49-F238E27FC236}">
                <a16:creationId xmlns:a16="http://schemas.microsoft.com/office/drawing/2014/main" id="{FD33E000-5ADA-2F43-5927-CB98FC8E0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7171" name="عنصر نائب للنص 2">
            <a:extLst>
              <a:ext uri="{FF2B5EF4-FFF2-40B4-BE49-F238E27FC236}">
                <a16:creationId xmlns:a16="http://schemas.microsoft.com/office/drawing/2014/main" id="{4713ACB3-4F92-4450-E657-903B2EBC8D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66B8DC8-77DD-10AD-D68E-F8B9C1D30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D71233-F4DF-45A5-86D8-DBD9BFE1D70F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801E1D-1093-2594-5B73-F66C231E4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694CAB-E145-5615-6946-C0B928528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94753B-CEC3-489F-8E0E-C240CA656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2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defTabSz="385763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85763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385763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385763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385763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257175" algn="ctr" defTabSz="385763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514350" algn="ctr" defTabSz="385763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771525" algn="ctr" defTabSz="385763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028700" algn="ctr" defTabSz="385763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144463" indent="-144463" algn="l" defTabSz="385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2738" indent="-119063" algn="l" defTabSz="385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481013" indent="-95250" algn="l" defTabSz="385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674688" indent="-95250" algn="l" defTabSz="385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66775" indent="-95250" algn="l" defTabSz="385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859F2AE-CF60-8489-3A2F-84A9D9917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948FA92-B33B-BE8A-276A-9B5D43E45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F0DD1DF-5C92-E638-0CB9-7200AE02CF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D811D8-E3F8-36BC-2DA5-D384007BD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B18994C-77E9-BA57-8211-550F30CBE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3B3FDB-9853-45CE-914D-1B0D8777C0CC}" type="slidenum">
              <a:rPr lang="ar-SA" altLang="ar-SA" smtClean="0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7809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لعنوان 1">
            <a:extLst>
              <a:ext uri="{FF2B5EF4-FFF2-40B4-BE49-F238E27FC236}">
                <a16:creationId xmlns:a16="http://schemas.microsoft.com/office/drawing/2014/main" id="{9142FC94-CBBB-4D2E-ADCB-FFCD438DE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23555" name="عنصر نائب للنص 2">
            <a:extLst>
              <a:ext uri="{FF2B5EF4-FFF2-40B4-BE49-F238E27FC236}">
                <a16:creationId xmlns:a16="http://schemas.microsoft.com/office/drawing/2014/main" id="{E4796009-49E9-4840-A384-3E78B1732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EEC3F8-6D5A-4B22-965C-09978C096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B22A8C-FDA6-4A7B-8F2F-D1CE0452DD81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4B7752-F913-45B2-A231-A92894343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6ACCB8-4897-4BEF-AD70-D68AD4568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BD02C7-3691-4576-8B64-443B5CF4F88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404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257175" algn="r" defTabSz="385763" rtl="1" fontAlgn="base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514350" algn="r" defTabSz="385763" rtl="1" fontAlgn="base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771525" algn="r" defTabSz="385763" rtl="1" fontAlgn="base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028700" algn="r" defTabSz="385763" rtl="1" fontAlgn="base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96441" indent="-96441" algn="r" defTabSz="385763" rtl="1" eaLnBrk="0" fontAlgn="base" hangingPunct="0">
        <a:lnSpc>
          <a:spcPct val="90000"/>
        </a:lnSpc>
        <a:spcBef>
          <a:spcPts val="422"/>
        </a:spcBef>
        <a:spcAft>
          <a:spcPct val="0"/>
        </a:spcAft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r" defTabSz="385763" rtl="1" eaLnBrk="0" fontAlgn="base" hangingPunct="0">
        <a:lnSpc>
          <a:spcPct val="90000"/>
        </a:lnSpc>
        <a:spcBef>
          <a:spcPts val="21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r" defTabSz="385763" rtl="1" eaLnBrk="0" fontAlgn="base" hangingPunct="0">
        <a:lnSpc>
          <a:spcPct val="90000"/>
        </a:lnSpc>
        <a:spcBef>
          <a:spcPts val="211"/>
        </a:spcBef>
        <a:spcAft>
          <a:spcPct val="0"/>
        </a:spcAft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r" defTabSz="385763" rtl="1" eaLnBrk="0" fontAlgn="base" hangingPunct="0">
        <a:lnSpc>
          <a:spcPct val="90000"/>
        </a:lnSpc>
        <a:spcBef>
          <a:spcPts val="211"/>
        </a:spcBef>
        <a:spcAft>
          <a:spcPct val="0"/>
        </a:spcAft>
        <a:buFont typeface="Arial" panose="020B0604020202020204" pitchFamily="34" charset="0"/>
        <a:buChar char="•"/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r" defTabSz="385763" rtl="1" eaLnBrk="0" fontAlgn="base" hangingPunct="0">
        <a:lnSpc>
          <a:spcPct val="90000"/>
        </a:lnSpc>
        <a:spcBef>
          <a:spcPts val="211"/>
        </a:spcBef>
        <a:spcAft>
          <a:spcPct val="0"/>
        </a:spcAft>
        <a:buFont typeface="Arial" panose="020B0604020202020204" pitchFamily="34" charset="0"/>
        <a:buChar char="•"/>
        <a:defRPr sz="731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r" defTabSz="385763" rtl="1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r" defTabSz="385763" rtl="1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r" defTabSz="385763" rtl="1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r" defTabSz="385763" rtl="1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723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513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rtl="0"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6008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1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rtl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1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3992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20.png"/><Relationship Id="rId21" Type="http://schemas.openxmlformats.org/officeDocument/2006/relationships/image" Target="../media/image54.png"/><Relationship Id="rId7" Type="http://schemas.openxmlformats.org/officeDocument/2006/relationships/image" Target="../media/image32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19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0.png"/><Relationship Id="rId11" Type="http://schemas.openxmlformats.org/officeDocument/2006/relationships/image" Target="../media/image44.png"/><Relationship Id="rId5" Type="http://schemas.openxmlformats.org/officeDocument/2006/relationships/image" Target="../media/image29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23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20.png"/><Relationship Id="rId7" Type="http://schemas.openxmlformats.org/officeDocument/2006/relationships/image" Target="../media/image32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19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0.png"/><Relationship Id="rId11" Type="http://schemas.openxmlformats.org/officeDocument/2006/relationships/image" Target="../media/image44.png"/><Relationship Id="rId5" Type="http://schemas.openxmlformats.org/officeDocument/2006/relationships/image" Target="../media/image29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23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9.png"/><Relationship Id="rId11" Type="http://schemas.openxmlformats.org/officeDocument/2006/relationships/image" Target="../media/image60.png"/><Relationship Id="rId5" Type="http://schemas.openxmlformats.org/officeDocument/2006/relationships/image" Target="../media/image23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20.png"/><Relationship Id="rId9" Type="http://schemas.openxmlformats.org/officeDocument/2006/relationships/image" Target="../media/image50.png"/><Relationship Id="rId1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72.png"/><Relationship Id="rId21" Type="http://schemas.openxmlformats.org/officeDocument/2006/relationships/image" Target="../media/image89.png"/><Relationship Id="rId7" Type="http://schemas.openxmlformats.org/officeDocument/2006/relationships/image" Target="../media/image76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image" Target="../media/image71.pn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5.png"/><Relationship Id="rId11" Type="http://schemas.openxmlformats.org/officeDocument/2006/relationships/image" Target="../media/image79.png"/><Relationship Id="rId24" Type="http://schemas.openxmlformats.org/officeDocument/2006/relationships/image" Target="../media/image29.png"/><Relationship Id="rId5" Type="http://schemas.openxmlformats.org/officeDocument/2006/relationships/image" Target="../media/image74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10" Type="http://schemas.microsoft.com/office/2007/relationships/hdphoto" Target="../media/hdphoto1.wdp"/><Relationship Id="rId19" Type="http://schemas.openxmlformats.org/officeDocument/2006/relationships/image" Target="../media/image87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73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87.png"/><Relationship Id="rId2" Type="http://schemas.openxmlformats.org/officeDocument/2006/relationships/image" Target="../media/image7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5.png"/><Relationship Id="rId11" Type="http://schemas.openxmlformats.org/officeDocument/2006/relationships/image" Target="../media/image86.png"/><Relationship Id="rId5" Type="http://schemas.openxmlformats.org/officeDocument/2006/relationships/image" Target="../media/image94.png"/><Relationship Id="rId15" Type="http://schemas.openxmlformats.org/officeDocument/2006/relationships/image" Target="../media/image7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00.png"/><Relationship Id="rId5" Type="http://schemas.openxmlformats.org/officeDocument/2006/relationships/image" Target="../media/image29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01.png"/><Relationship Id="rId5" Type="http://schemas.openxmlformats.org/officeDocument/2006/relationships/image" Target="../media/image29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9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microsoft.com/office/2007/relationships/hdphoto" Target="../media/hdphoto2.wdp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04.png"/><Relationship Id="rId4" Type="http://schemas.openxmlformats.org/officeDocument/2006/relationships/image" Target="../media/image10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04.png"/><Relationship Id="rId4" Type="http://schemas.openxmlformats.org/officeDocument/2006/relationships/image" Target="../media/image10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10.png"/><Relationship Id="rId5" Type="http://schemas.openxmlformats.org/officeDocument/2006/relationships/image" Target="../media/image107.png"/><Relationship Id="rId4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2" name="Rectangle 6"/>
          <p:cNvSpPr/>
          <p:nvPr/>
        </p:nvSpPr>
        <p:spPr>
          <a:xfrm>
            <a:off x="0" y="791149"/>
            <a:ext cx="4279835" cy="5209601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266386 w 4813275"/>
              <a:gd name="connsiteY2" fmla="*/ 2547868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386444 w 4813275"/>
              <a:gd name="connsiteY2" fmla="*/ 2825893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3169125 w 4813275"/>
              <a:gd name="connsiteY2" fmla="*/ 281406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3169125" y="281406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55" name="Rectangle 6"/>
          <p:cNvSpPr/>
          <p:nvPr/>
        </p:nvSpPr>
        <p:spPr>
          <a:xfrm rot="5400000" flipH="1">
            <a:off x="6350213" y="4059833"/>
            <a:ext cx="367688" cy="5209601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06" name="Oval 10105"/>
          <p:cNvSpPr/>
          <p:nvPr/>
        </p:nvSpPr>
        <p:spPr>
          <a:xfrm>
            <a:off x="6649102" y="1772816"/>
            <a:ext cx="2057400" cy="20574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07" name="TextBox 10106"/>
          <p:cNvSpPr txBox="1"/>
          <p:nvPr/>
        </p:nvSpPr>
        <p:spPr>
          <a:xfrm>
            <a:off x="6847404" y="2028961"/>
            <a:ext cx="1660796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350" b="1" i="0" u="none" strike="noStrike" kern="1200" cap="none" spc="-225" normalizeH="0" baseline="0" noProof="0">
                <a:ln>
                  <a:noFill/>
                </a:ln>
                <a:solidFill>
                  <a:srgbClr val="FFBD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</a:t>
            </a:r>
            <a:endParaRPr kumimoji="0" lang="en-US" sz="10350" b="1" i="0" u="none" strike="noStrike" kern="1200" cap="none" spc="-225" normalizeH="0" baseline="0" noProof="0" dirty="0">
              <a:ln>
                <a:noFill/>
              </a:ln>
              <a:solidFill>
                <a:srgbClr val="FFBD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08" name="Straight Connector 10107"/>
          <p:cNvCxnSpPr>
            <a:endCxn id="10106" idx="6"/>
          </p:cNvCxnSpPr>
          <p:nvPr/>
        </p:nvCxnSpPr>
        <p:spPr>
          <a:xfrm flipH="1">
            <a:off x="8706503" y="2801516"/>
            <a:ext cx="54258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13" name="Pentagon 10112"/>
          <p:cNvSpPr/>
          <p:nvPr/>
        </p:nvSpPr>
        <p:spPr>
          <a:xfrm>
            <a:off x="-14448" y="5526140"/>
            <a:ext cx="1776470" cy="1305499"/>
          </a:xfrm>
          <a:prstGeom prst="homePlate">
            <a:avLst>
              <a:gd name="adj" fmla="val 993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34" name="TextBox 10133"/>
          <p:cNvSpPr txBox="1"/>
          <p:nvPr/>
        </p:nvSpPr>
        <p:spPr>
          <a:xfrm rot="16200000">
            <a:off x="6305519" y="1575847"/>
            <a:ext cx="2924402" cy="274227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91000"/>
              </a:avLst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-113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الفصل الرابع</a:t>
            </a:r>
            <a:endParaRPr kumimoji="0" lang="en-US" sz="3600" b="1" i="0" u="none" strike="noStrike" kern="1200" cap="none" spc="-113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ight Triangle 58"/>
          <p:cNvSpPr/>
          <p:nvPr/>
        </p:nvSpPr>
        <p:spPr>
          <a:xfrm rot="5400000">
            <a:off x="2252010" y="-2256935"/>
            <a:ext cx="523877" cy="505679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1BCD1C8-CC10-D95C-E9A4-E103C6C170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498" y="3573016"/>
            <a:ext cx="2076450" cy="4476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80476D3-FAC4-3685-4E99-71E5922D1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92" y="2008944"/>
            <a:ext cx="1038225" cy="1076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69164081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3" name="Text Box 11">
            <a:extLst>
              <a:ext uri="{FF2B5EF4-FFF2-40B4-BE49-F238E27FC236}">
                <a16:creationId xmlns:a16="http://schemas.microsoft.com/office/drawing/2014/main" id="{0FF3B8FE-C137-326F-FB4F-3BC491358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113" y="2779713"/>
            <a:ext cx="13763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جـ =  ؟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1" name="Text Box 39">
            <a:extLst>
              <a:ext uri="{FF2B5EF4-FFF2-40B4-BE49-F238E27FC236}">
                <a16:creationId xmlns:a16="http://schemas.microsoft.com/office/drawing/2014/main" id="{64EEA3A4-20F3-E4B9-FAD0-B35C88FCE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425" y="2819400"/>
            <a:ext cx="18938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=  35 ٪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2" name="Text Box 40">
            <a:extLst>
              <a:ext uri="{FF2B5EF4-FFF2-40B4-BE49-F238E27FC236}">
                <a16:creationId xmlns:a16="http://schemas.microsoft.com/office/drawing/2014/main" id="{CB572912-955A-DA9D-1399-6C41A614F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338" y="2805113"/>
            <a:ext cx="1184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 = 88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5" name="Text Box 43">
            <a:extLst>
              <a:ext uri="{FF2B5EF4-FFF2-40B4-BE49-F238E27FC236}">
                <a16:creationId xmlns:a16="http://schemas.microsoft.com/office/drawing/2014/main" id="{70129E20-B823-4AD1-16A4-BEFD621ED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900" y="3597275"/>
            <a:ext cx="812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6" name="Text Box 44">
            <a:extLst>
              <a:ext uri="{FF2B5EF4-FFF2-40B4-BE49-F238E27FC236}">
                <a16:creationId xmlns:a16="http://schemas.microsoft.com/office/drawing/2014/main" id="{EFBB25F3-FFF1-90C6-6FA4-5D402877C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3616325"/>
            <a:ext cx="2089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41357" name="Text Box 45">
            <a:extLst>
              <a:ext uri="{FF2B5EF4-FFF2-40B4-BE49-F238E27FC236}">
                <a16:creationId xmlns:a16="http://schemas.microsoft.com/office/drawing/2014/main" id="{EDDC8395-F535-D151-1CFF-D61C787CF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7496" y="5326441"/>
            <a:ext cx="132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جـ =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30,8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highlight>
                <a:srgbClr val="FFFF00"/>
              </a:highlight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1752" name="صورة 20">
            <a:extLst>
              <a:ext uri="{FF2B5EF4-FFF2-40B4-BE49-F238E27FC236}">
                <a16:creationId xmlns:a16="http://schemas.microsoft.com/office/drawing/2014/main" id="{0CDF46A2-6691-5529-10DF-C48392767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65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3">
            <a:extLst>
              <a:ext uri="{FF2B5EF4-FFF2-40B4-BE49-F238E27FC236}">
                <a16:creationId xmlns:a16="http://schemas.microsoft.com/office/drawing/2014/main" id="{DACCABCE-E884-DD89-80D8-CFF841F54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913" y="4202113"/>
            <a:ext cx="812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 Box 44">
            <a:extLst>
              <a:ext uri="{FF2B5EF4-FFF2-40B4-BE49-F238E27FC236}">
                <a16:creationId xmlns:a16="http://schemas.microsoft.com/office/drawing/2014/main" id="{5E6AB9A9-7E55-5C46-3B9E-A419A34CD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00" y="4132263"/>
            <a:ext cx="16081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35 ٪</a:t>
            </a: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88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 Box 43">
            <a:extLst>
              <a:ext uri="{FF2B5EF4-FFF2-40B4-BE49-F238E27FC236}">
                <a16:creationId xmlns:a16="http://schemas.microsoft.com/office/drawing/2014/main" id="{2E275E75-D7DA-F672-58A7-10140EAE0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900" y="4772025"/>
            <a:ext cx="812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 Box 44">
            <a:extLst>
              <a:ext uri="{FF2B5EF4-FFF2-40B4-BE49-F238E27FC236}">
                <a16:creationId xmlns:a16="http://schemas.microsoft.com/office/drawing/2014/main" id="{4361A659-DE4E-5900-C59A-EA3F365FF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00" y="4772025"/>
            <a:ext cx="1608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0,35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88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F922FAC3-FF6F-FB13-1806-82F8E02D3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776" y="2341563"/>
            <a:ext cx="1782924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1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المطلوب إيجاد الجزء  </a:t>
            </a:r>
            <a:r>
              <a:rPr lang="ar-SA" altLang="ar-SA" sz="18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جـ</a:t>
            </a:r>
            <a:endParaRPr lang="ar-SA" altLang="ar-SA" sz="1800" b="1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6B2FE6FE-D7AC-14C6-1E28-642A6CA5FAD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CC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474827" y="836989"/>
            <a:ext cx="5090185" cy="59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32CD268B-2128-18B2-8B02-749E3E49C8F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CCCC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924723" y="1835543"/>
            <a:ext cx="2253489" cy="431779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CCF0076C-817E-C45A-DD19-58F8B82417B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CCCC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279811" y="1852249"/>
            <a:ext cx="2390031" cy="438481"/>
          </a:xfrm>
          <a:prstGeom prst="rect">
            <a:avLst/>
          </a:prstGeom>
        </p:spPr>
      </p:pic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AE8AE7E6-71E3-0C6E-337C-AF302B0B890E}"/>
              </a:ext>
            </a:extLst>
          </p:cNvPr>
          <p:cNvCxnSpPr>
            <a:cxnSpLocks/>
          </p:cNvCxnSpPr>
          <p:nvPr/>
        </p:nvCxnSpPr>
        <p:spPr>
          <a:xfrm>
            <a:off x="4732338" y="2630488"/>
            <a:ext cx="0" cy="38385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11">
            <a:extLst>
              <a:ext uri="{FF2B5EF4-FFF2-40B4-BE49-F238E27FC236}">
                <a16:creationId xmlns:a16="http://schemas.microsoft.com/office/drawing/2014/main" id="{D60EE0D7-14CB-1F94-F314-030372738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764" y="2333625"/>
            <a:ext cx="1614486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المطلوب إيجاد الجزء  </a:t>
            </a: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جـ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7BB9F582-B0D2-CB5F-5473-6D7031164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75" y="2774157"/>
            <a:ext cx="13763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جـ =  ؟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 Box 39">
            <a:extLst>
              <a:ext uri="{FF2B5EF4-FFF2-40B4-BE49-F238E27FC236}">
                <a16:creationId xmlns:a16="http://schemas.microsoft.com/office/drawing/2014/main" id="{4429D145-AA75-285E-753A-CE9FB2F1B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194" y="2844038"/>
            <a:ext cx="18938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=  15 ٪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9DC363F5-A5A1-8276-B43C-3B751A16B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95" y="2837888"/>
            <a:ext cx="1184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 = 275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Text Box 43">
            <a:extLst>
              <a:ext uri="{FF2B5EF4-FFF2-40B4-BE49-F238E27FC236}">
                <a16:creationId xmlns:a16="http://schemas.microsoft.com/office/drawing/2014/main" id="{34C7C165-73A7-B0F6-D283-2285F9293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842" y="3488564"/>
            <a:ext cx="812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xt Box 44">
            <a:extLst>
              <a:ext uri="{FF2B5EF4-FFF2-40B4-BE49-F238E27FC236}">
                <a16:creationId xmlns:a16="http://schemas.microsoft.com/office/drawing/2014/main" id="{3EBDBD6B-AEA0-01B3-873D-1626B861E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672" y="3466201"/>
            <a:ext cx="2089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2" name="Text Box 43">
            <a:extLst>
              <a:ext uri="{FF2B5EF4-FFF2-40B4-BE49-F238E27FC236}">
                <a16:creationId xmlns:a16="http://schemas.microsoft.com/office/drawing/2014/main" id="{C606CF10-326A-BA82-36D3-0790FCE43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0" y="4078288"/>
            <a:ext cx="812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 Box 44">
            <a:extLst>
              <a:ext uri="{FF2B5EF4-FFF2-40B4-BE49-F238E27FC236}">
                <a16:creationId xmlns:a16="http://schemas.microsoft.com/office/drawing/2014/main" id="{E8A7497A-CD71-BC93-DEDB-B32CABAF8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919" y="4044422"/>
            <a:ext cx="16081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15 ٪</a:t>
            </a: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275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 Box 43">
            <a:extLst>
              <a:ext uri="{FF2B5EF4-FFF2-40B4-BE49-F238E27FC236}">
                <a16:creationId xmlns:a16="http://schemas.microsoft.com/office/drawing/2014/main" id="{D40AA8CF-D67B-9186-09A5-731CD87E3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0" y="4656138"/>
            <a:ext cx="812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44">
            <a:extLst>
              <a:ext uri="{FF2B5EF4-FFF2-40B4-BE49-F238E27FC236}">
                <a16:creationId xmlns:a16="http://schemas.microsoft.com/office/drawing/2014/main" id="{F3AC9DF5-5EB5-5B68-C619-56255853C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919" y="4652191"/>
            <a:ext cx="1608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0,15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275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45">
            <a:extLst>
              <a:ext uri="{FF2B5EF4-FFF2-40B4-BE49-F238E27FC236}">
                <a16:creationId xmlns:a16="http://schemas.microsoft.com/office/drawing/2014/main" id="{4CD0045D-9D2B-7790-BD8B-9E4DB758F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398" y="5198048"/>
            <a:ext cx="132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جـ =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41,3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highlight>
                <a:srgbClr val="FFFF00"/>
              </a:highlight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9FB47C9-3F1D-D0CC-9D7D-C1AC78C5864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2354" y="371906"/>
            <a:ext cx="2197892" cy="465083"/>
          </a:xfrm>
          <a:prstGeom prst="rect">
            <a:avLst/>
          </a:prstGeom>
          <a:effectLst>
            <a:glow rad="101600">
              <a:srgbClr val="FFCCFF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4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3" grpId="0"/>
      <p:bldP spid="141351" grpId="0"/>
      <p:bldP spid="141352" grpId="0"/>
      <p:bldP spid="141355" grpId="0"/>
      <p:bldP spid="141356" grpId="0"/>
      <p:bldP spid="141357" grpId="0"/>
      <p:bldP spid="2" grpId="0"/>
      <p:bldP spid="4" grpId="0"/>
      <p:bldP spid="6" grpId="0"/>
      <p:bldP spid="8" grpId="0"/>
      <p:bldP spid="29" grpId="0"/>
      <p:bldP spid="35" grpId="0"/>
      <p:bldP spid="5" grpId="0"/>
      <p:bldP spid="7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3" name="Text Box 11">
            <a:extLst>
              <a:ext uri="{FF2B5EF4-FFF2-40B4-BE49-F238E27FC236}">
                <a16:creationId xmlns:a16="http://schemas.microsoft.com/office/drawing/2014/main" id="{54C7039F-51F4-B39B-5FC2-817F9F392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483" y="2254400"/>
            <a:ext cx="1670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جـ =  420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1" name="Text Box 39">
            <a:extLst>
              <a:ext uri="{FF2B5EF4-FFF2-40B4-BE49-F238E27FC236}">
                <a16:creationId xmlns:a16="http://schemas.microsoft.com/office/drawing/2014/main" id="{24674042-26FB-CACD-75E0-CCAD88A95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0" y="2295525"/>
            <a:ext cx="18923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ن =  ؟ ٪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2" name="Text Box 40">
            <a:extLst>
              <a:ext uri="{FF2B5EF4-FFF2-40B4-BE49-F238E27FC236}">
                <a16:creationId xmlns:a16="http://schemas.microsoft.com/office/drawing/2014/main" id="{4513D427-CD62-ABA3-2385-AC87FFF73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0" y="2290763"/>
            <a:ext cx="1184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 = 600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5" name="Text Box 43">
            <a:extLst>
              <a:ext uri="{FF2B5EF4-FFF2-40B4-BE49-F238E27FC236}">
                <a16:creationId xmlns:a16="http://schemas.microsoft.com/office/drawing/2014/main" id="{4FEDF3B2-DE8F-EAE0-60E0-7E0A12C4D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648" y="2705516"/>
            <a:ext cx="812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6" name="Text Box 44">
            <a:extLst>
              <a:ext uri="{FF2B5EF4-FFF2-40B4-BE49-F238E27FC236}">
                <a16:creationId xmlns:a16="http://schemas.microsoft.com/office/drawing/2014/main" id="{D25AAEDB-5E5F-FF70-EDDE-DB3EFA894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0" y="2732054"/>
            <a:ext cx="20907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41357" name="Text Box 45">
            <a:extLst>
              <a:ext uri="{FF2B5EF4-FFF2-40B4-BE49-F238E27FC236}">
                <a16:creationId xmlns:a16="http://schemas.microsoft.com/office/drawing/2014/main" id="{174D0953-5350-22C6-0B02-35945888B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819" y="4372308"/>
            <a:ext cx="147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0,7 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28" name="صورة 2">
            <a:extLst>
              <a:ext uri="{FF2B5EF4-FFF2-40B4-BE49-F238E27FC236}">
                <a16:creationId xmlns:a16="http://schemas.microsoft.com/office/drawing/2014/main" id="{53A97E41-DD3B-4B04-B3FC-68A18F2A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677" y="1120775"/>
            <a:ext cx="16700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صورة 8">
            <a:extLst>
              <a:ext uri="{FF2B5EF4-FFF2-40B4-BE49-F238E27FC236}">
                <a16:creationId xmlns:a16="http://schemas.microsoft.com/office/drawing/2014/main" id="{E585843F-1C74-4319-0118-AC600E133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5995988"/>
            <a:ext cx="5842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صورة 20">
            <a:extLst>
              <a:ext uri="{FF2B5EF4-FFF2-40B4-BE49-F238E27FC236}">
                <a16:creationId xmlns:a16="http://schemas.microsoft.com/office/drawing/2014/main" id="{D550748C-C332-1DA2-F6E0-ECEE7D463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65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3">
            <a:extLst>
              <a:ext uri="{FF2B5EF4-FFF2-40B4-BE49-F238E27FC236}">
                <a16:creationId xmlns:a16="http://schemas.microsoft.com/office/drawing/2014/main" id="{CF7A047A-77A3-9D9F-673A-3531F3D63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585" y="3282450"/>
            <a:ext cx="950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420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 Box 44">
            <a:extLst>
              <a:ext uri="{FF2B5EF4-FFF2-40B4-BE49-F238E27FC236}">
                <a16:creationId xmlns:a16="http://schemas.microsoft.com/office/drawing/2014/main" id="{B2E361B1-084B-1611-0C01-34201AD90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0" y="3228908"/>
            <a:ext cx="2090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 </a:t>
            </a: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600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45" name="صورة 11">
            <a:extLst>
              <a:ext uri="{FF2B5EF4-FFF2-40B4-BE49-F238E27FC236}">
                <a16:creationId xmlns:a16="http://schemas.microsoft.com/office/drawing/2014/main" id="{DC74FD9F-D630-0CFA-8EF8-7DD741367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10" y="5482036"/>
            <a:ext cx="23860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7" name="صورة 19">
            <a:extLst>
              <a:ext uri="{FF2B5EF4-FFF2-40B4-BE49-F238E27FC236}">
                <a16:creationId xmlns:a16="http://schemas.microsoft.com/office/drawing/2014/main" id="{E5D6AC11-AAC6-9D70-3BEF-18FBF9543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96" y="5508026"/>
            <a:ext cx="3190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1">
            <a:extLst>
              <a:ext uri="{FF2B5EF4-FFF2-40B4-BE49-F238E27FC236}">
                <a16:creationId xmlns:a16="http://schemas.microsoft.com/office/drawing/2014/main" id="{1B5CB8CE-C7EE-2190-32EF-B96F4FDD4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0" y="2064415"/>
            <a:ext cx="26114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المطلوب إيجاد النسبة المؤية </a:t>
            </a: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B07176E-8362-B471-357D-D985C631BD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3154" y="361012"/>
            <a:ext cx="5657041" cy="61713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DE8E509-CB22-0390-4577-38FB6C4994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0025" y="1275035"/>
            <a:ext cx="1555750" cy="24682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8A41598-C5EB-10D5-50A2-7ED6145B9D4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44234" y="1645970"/>
            <a:ext cx="3686175" cy="39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AFDBAEBB-8C30-DA0C-9705-8B0C165D95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8838" y="5995988"/>
            <a:ext cx="895350" cy="54292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9828453-0529-805E-9419-A7CD1D17B9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27119" y="5995988"/>
            <a:ext cx="619125" cy="55245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5F7D94D8-CBC9-5D09-69B2-8264AB5C14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1901" y="6017152"/>
            <a:ext cx="1066800" cy="51435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238E5476-763D-ABBF-A61E-694998A842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71634" y="5423871"/>
            <a:ext cx="1533525" cy="514350"/>
          </a:xfrm>
          <a:prstGeom prst="rect">
            <a:avLst/>
          </a:prstGeom>
        </p:spPr>
      </p:pic>
      <p:grpSp>
        <p:nvGrpSpPr>
          <p:cNvPr id="23" name="Group 24">
            <a:extLst>
              <a:ext uri="{FF2B5EF4-FFF2-40B4-BE49-F238E27FC236}">
                <a16:creationId xmlns:a16="http://schemas.microsoft.com/office/drawing/2014/main" id="{AC13F1AA-A512-9062-2E25-D59CC88F5C02}"/>
              </a:ext>
            </a:extLst>
          </p:cNvPr>
          <p:cNvGrpSpPr>
            <a:grpSpLocks/>
          </p:cNvGrpSpPr>
          <p:nvPr/>
        </p:nvGrpSpPr>
        <p:grpSpPr bwMode="auto">
          <a:xfrm>
            <a:off x="6069820" y="3669244"/>
            <a:ext cx="1601788" cy="822325"/>
            <a:chOff x="2208" y="1633"/>
            <a:chExt cx="1009" cy="518"/>
          </a:xfrm>
        </p:grpSpPr>
        <p:sp>
          <p:nvSpPr>
            <p:cNvPr id="24" name="Text Box 11">
              <a:extLst>
                <a:ext uri="{FF2B5EF4-FFF2-40B4-BE49-F238E27FC236}">
                  <a16:creationId xmlns:a16="http://schemas.microsoft.com/office/drawing/2014/main" id="{7BAF2474-1452-B62C-D89E-51D4DF121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 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25" name="Group 16">
              <a:extLst>
                <a:ext uri="{FF2B5EF4-FFF2-40B4-BE49-F238E27FC236}">
                  <a16:creationId xmlns:a16="http://schemas.microsoft.com/office/drawing/2014/main" id="{0E2E4342-441D-1C52-A9B0-5476C926CE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633"/>
              <a:ext cx="831" cy="518"/>
              <a:chOff x="1786" y="3438"/>
              <a:chExt cx="320" cy="518"/>
            </a:xfrm>
          </p:grpSpPr>
          <p:sp>
            <p:nvSpPr>
              <p:cNvPr id="26" name="Text Box 17">
                <a:extLst>
                  <a:ext uri="{FF2B5EF4-FFF2-40B4-BE49-F238E27FC236}">
                    <a16:creationId xmlns:a16="http://schemas.microsoft.com/office/drawing/2014/main" id="{DEB59BCE-3138-EF2E-35D7-E9659DCDFC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6" y="343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70C0"/>
                    </a:solidFill>
                  </a:rPr>
                  <a:t>ن</a:t>
                </a:r>
                <a:r>
                  <a:rPr lang="ar-SA" altLang="ar-SA" sz="2400" b="1"/>
                  <a:t> ×</a:t>
                </a:r>
                <a:r>
                  <a:rPr lang="ar-SA" altLang="ar-SA" sz="2400" b="1">
                    <a:solidFill>
                      <a:srgbClr val="FF0000"/>
                    </a:solidFill>
                  </a:rPr>
                  <a:t>600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Line 18">
                <a:extLst>
                  <a:ext uri="{FF2B5EF4-FFF2-40B4-BE49-F238E27FC236}">
                    <a16:creationId xmlns:a16="http://schemas.microsoft.com/office/drawing/2014/main" id="{3A8D8271-386E-CBC4-5AA0-B85AD4A8F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" name="Text Box 19">
                <a:extLst>
                  <a:ext uri="{FF2B5EF4-FFF2-40B4-BE49-F238E27FC236}">
                    <a16:creationId xmlns:a16="http://schemas.microsoft.com/office/drawing/2014/main" id="{3C15CCE6-F297-730F-51F2-6084476CFA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" y="366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600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2" name="Group 16">
            <a:extLst>
              <a:ext uri="{FF2B5EF4-FFF2-40B4-BE49-F238E27FC236}">
                <a16:creationId xmlns:a16="http://schemas.microsoft.com/office/drawing/2014/main" id="{7271DC03-0F80-BF27-3958-B872EE8C1293}"/>
              </a:ext>
            </a:extLst>
          </p:cNvPr>
          <p:cNvGrpSpPr>
            <a:grpSpLocks/>
          </p:cNvGrpSpPr>
          <p:nvPr/>
        </p:nvGrpSpPr>
        <p:grpSpPr bwMode="auto">
          <a:xfrm>
            <a:off x="7569200" y="3672596"/>
            <a:ext cx="923925" cy="793750"/>
            <a:chOff x="1805" y="3452"/>
            <a:chExt cx="224" cy="500"/>
          </a:xfrm>
        </p:grpSpPr>
        <p:sp>
          <p:nvSpPr>
            <p:cNvPr id="33" name="Text Box 17">
              <a:extLst>
                <a:ext uri="{FF2B5EF4-FFF2-40B4-BE49-F238E27FC236}">
                  <a16:creationId xmlns:a16="http://schemas.microsoft.com/office/drawing/2014/main" id="{2046B55F-2839-6265-3D1B-2BE4B053B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5" y="3452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B050"/>
                  </a:solidFill>
                </a:rPr>
                <a:t>420</a:t>
              </a:r>
              <a:endParaRPr lang="en-US" altLang="ar-SA" sz="2400" b="1">
                <a:solidFill>
                  <a:srgbClr val="00B050"/>
                </a:solidFill>
              </a:endParaRPr>
            </a:p>
          </p:txBody>
        </p:sp>
        <p:sp>
          <p:nvSpPr>
            <p:cNvPr id="34" name="Line 18">
              <a:extLst>
                <a:ext uri="{FF2B5EF4-FFF2-40B4-BE49-F238E27FC236}">
                  <a16:creationId xmlns:a16="http://schemas.microsoft.com/office/drawing/2014/main" id="{7791778C-3703-4333-757F-9DF13366DC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3702"/>
              <a:ext cx="1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Text Box 19">
              <a:extLst>
                <a:ext uri="{FF2B5EF4-FFF2-40B4-BE49-F238E27FC236}">
                  <a16:creationId xmlns:a16="http://schemas.microsoft.com/office/drawing/2014/main" id="{6497E9B2-7985-B594-17CA-D1721CDBA3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2" y="3664"/>
              <a:ext cx="1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600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36" name="Text Box 45">
            <a:extLst>
              <a:ext uri="{FF2B5EF4-FFF2-40B4-BE49-F238E27FC236}">
                <a16:creationId xmlns:a16="http://schemas.microsoft.com/office/drawing/2014/main" id="{CE501155-9BD7-C124-2B49-6DA4B4F31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292" y="4840749"/>
            <a:ext cx="147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</a:rPr>
              <a:t>7</a:t>
            </a:r>
            <a:r>
              <a:rPr lang="ar-SA" altLang="ar-SA" sz="2000" b="1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٪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</a:rPr>
              <a:t> 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highlight>
                <a:srgbClr val="FFFF00"/>
              </a:highlight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80EEE115-5B03-36A8-B96D-3FDEF62350B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65916" y="3396080"/>
            <a:ext cx="1445834" cy="252180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CCDC7A8A-8E0E-B653-3B1F-F6551EEB50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43691" y="3924836"/>
            <a:ext cx="1445834" cy="219066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E595311C-6CEB-1444-D9B4-29C986D947E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44234" y="4413870"/>
            <a:ext cx="485775" cy="304800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BB0682DC-26B3-8185-4B6E-5B84E33D04C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01246" y="4858588"/>
            <a:ext cx="2886075" cy="390525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1B3A4647-2ACF-745E-2BB3-3911BC27EE5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4667" y="6337960"/>
            <a:ext cx="3435350" cy="242961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D8C13CA4-B505-3688-E397-B73019C7149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3411" y="5938221"/>
            <a:ext cx="1683471" cy="34480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574ACAA-2D3C-6B4C-AFDD-7E79A7EAFFB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48998" y="1735374"/>
            <a:ext cx="31432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4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4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4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3" grpId="0"/>
      <p:bldP spid="141351" grpId="0"/>
      <p:bldP spid="141352" grpId="0"/>
      <p:bldP spid="141355" grpId="0"/>
      <p:bldP spid="141356" grpId="0"/>
      <p:bldP spid="141357" grpId="0"/>
      <p:bldP spid="2" grpId="0"/>
      <p:bldP spid="4" grpId="0"/>
      <p:bldP spid="29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3" name="Text Box 11">
            <a:extLst>
              <a:ext uri="{FF2B5EF4-FFF2-40B4-BE49-F238E27FC236}">
                <a16:creationId xmlns:a16="http://schemas.microsoft.com/office/drawing/2014/main" id="{0FF3B8FE-C137-326F-FB4F-3BC491358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113" y="2779713"/>
            <a:ext cx="13763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جـ =  ؟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1" name="Text Box 39">
            <a:extLst>
              <a:ext uri="{FF2B5EF4-FFF2-40B4-BE49-F238E27FC236}">
                <a16:creationId xmlns:a16="http://schemas.microsoft.com/office/drawing/2014/main" id="{64EEA3A4-20F3-E4B9-FAD0-B35C88FCE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425" y="2819400"/>
            <a:ext cx="18938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=  35 ٪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2" name="Text Box 40">
            <a:extLst>
              <a:ext uri="{FF2B5EF4-FFF2-40B4-BE49-F238E27FC236}">
                <a16:creationId xmlns:a16="http://schemas.microsoft.com/office/drawing/2014/main" id="{CB572912-955A-DA9D-1399-6C41A614F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338" y="2805113"/>
            <a:ext cx="1184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 = 88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5" name="Text Box 43">
            <a:extLst>
              <a:ext uri="{FF2B5EF4-FFF2-40B4-BE49-F238E27FC236}">
                <a16:creationId xmlns:a16="http://schemas.microsoft.com/office/drawing/2014/main" id="{70129E20-B823-4AD1-16A4-BEFD621ED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900" y="3597275"/>
            <a:ext cx="812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6" name="Text Box 44">
            <a:extLst>
              <a:ext uri="{FF2B5EF4-FFF2-40B4-BE49-F238E27FC236}">
                <a16:creationId xmlns:a16="http://schemas.microsoft.com/office/drawing/2014/main" id="{EFBB25F3-FFF1-90C6-6FA4-5D402877C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3616325"/>
            <a:ext cx="2089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41357" name="Text Box 45">
            <a:extLst>
              <a:ext uri="{FF2B5EF4-FFF2-40B4-BE49-F238E27FC236}">
                <a16:creationId xmlns:a16="http://schemas.microsoft.com/office/drawing/2014/main" id="{EDDC8395-F535-D151-1CFF-D61C787CF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7496" y="5326441"/>
            <a:ext cx="132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جـ =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30,8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highlight>
                <a:srgbClr val="FFFF00"/>
              </a:highlight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1752" name="صورة 20">
            <a:extLst>
              <a:ext uri="{FF2B5EF4-FFF2-40B4-BE49-F238E27FC236}">
                <a16:creationId xmlns:a16="http://schemas.microsoft.com/office/drawing/2014/main" id="{0CDF46A2-6691-5529-10DF-C48392767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65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3">
            <a:extLst>
              <a:ext uri="{FF2B5EF4-FFF2-40B4-BE49-F238E27FC236}">
                <a16:creationId xmlns:a16="http://schemas.microsoft.com/office/drawing/2014/main" id="{DACCABCE-E884-DD89-80D8-CFF841F54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913" y="4202113"/>
            <a:ext cx="812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 Box 44">
            <a:extLst>
              <a:ext uri="{FF2B5EF4-FFF2-40B4-BE49-F238E27FC236}">
                <a16:creationId xmlns:a16="http://schemas.microsoft.com/office/drawing/2014/main" id="{5E6AB9A9-7E55-5C46-3B9E-A419A34CD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00" y="4132263"/>
            <a:ext cx="16081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35 ٪</a:t>
            </a: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88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 Box 43">
            <a:extLst>
              <a:ext uri="{FF2B5EF4-FFF2-40B4-BE49-F238E27FC236}">
                <a16:creationId xmlns:a16="http://schemas.microsoft.com/office/drawing/2014/main" id="{2E275E75-D7DA-F672-58A7-10140EAE0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900" y="4772025"/>
            <a:ext cx="812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 Box 44">
            <a:extLst>
              <a:ext uri="{FF2B5EF4-FFF2-40B4-BE49-F238E27FC236}">
                <a16:creationId xmlns:a16="http://schemas.microsoft.com/office/drawing/2014/main" id="{4361A659-DE4E-5900-C59A-EA3F365FF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00" y="4772025"/>
            <a:ext cx="1608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0,35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88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F922FAC3-FF6F-FB13-1806-82F8E02D3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776" y="2341563"/>
            <a:ext cx="1782924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1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المطلوب إيجاد الجزء  </a:t>
            </a:r>
            <a:r>
              <a:rPr lang="ar-SA" altLang="ar-SA" sz="18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جـ</a:t>
            </a:r>
            <a:endParaRPr lang="ar-SA" altLang="ar-SA" sz="1800" b="1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6B2FE6FE-D7AC-14C6-1E28-642A6CA5FAD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CC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474827" y="836989"/>
            <a:ext cx="5090185" cy="59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32CD268B-2128-18B2-8B02-749E3E49C8F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CCCC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924723" y="1835543"/>
            <a:ext cx="2253489" cy="431779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CCF0076C-817E-C45A-DD19-58F8B82417B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CCCC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279811" y="1852249"/>
            <a:ext cx="2390031" cy="438481"/>
          </a:xfrm>
          <a:prstGeom prst="rect">
            <a:avLst/>
          </a:prstGeom>
        </p:spPr>
      </p:pic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AE8AE7E6-71E3-0C6E-337C-AF302B0B890E}"/>
              </a:ext>
            </a:extLst>
          </p:cNvPr>
          <p:cNvCxnSpPr>
            <a:cxnSpLocks/>
          </p:cNvCxnSpPr>
          <p:nvPr/>
        </p:nvCxnSpPr>
        <p:spPr>
          <a:xfrm>
            <a:off x="4732338" y="2630488"/>
            <a:ext cx="0" cy="38385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11">
            <a:extLst>
              <a:ext uri="{FF2B5EF4-FFF2-40B4-BE49-F238E27FC236}">
                <a16:creationId xmlns:a16="http://schemas.microsoft.com/office/drawing/2014/main" id="{D60EE0D7-14CB-1F94-F314-030372738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764" y="2333625"/>
            <a:ext cx="1614486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المطلوب إيجاد الجزء  </a:t>
            </a: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جـ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7BB9F582-B0D2-CB5F-5473-6D7031164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75" y="2774157"/>
            <a:ext cx="13763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جـ =  ؟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 Box 39">
            <a:extLst>
              <a:ext uri="{FF2B5EF4-FFF2-40B4-BE49-F238E27FC236}">
                <a16:creationId xmlns:a16="http://schemas.microsoft.com/office/drawing/2014/main" id="{4429D145-AA75-285E-753A-CE9FB2F1B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194" y="2844038"/>
            <a:ext cx="18938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=  15 ٪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9DC363F5-A5A1-8276-B43C-3B751A16B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95" y="2837888"/>
            <a:ext cx="1184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 = 275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Text Box 43">
            <a:extLst>
              <a:ext uri="{FF2B5EF4-FFF2-40B4-BE49-F238E27FC236}">
                <a16:creationId xmlns:a16="http://schemas.microsoft.com/office/drawing/2014/main" id="{34C7C165-73A7-B0F6-D283-2285F9293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842" y="3488564"/>
            <a:ext cx="812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xt Box 44">
            <a:extLst>
              <a:ext uri="{FF2B5EF4-FFF2-40B4-BE49-F238E27FC236}">
                <a16:creationId xmlns:a16="http://schemas.microsoft.com/office/drawing/2014/main" id="{3EBDBD6B-AEA0-01B3-873D-1626B861E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672" y="3466201"/>
            <a:ext cx="2089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2" name="Text Box 43">
            <a:extLst>
              <a:ext uri="{FF2B5EF4-FFF2-40B4-BE49-F238E27FC236}">
                <a16:creationId xmlns:a16="http://schemas.microsoft.com/office/drawing/2014/main" id="{C606CF10-326A-BA82-36D3-0790FCE43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0" y="4078288"/>
            <a:ext cx="812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 Box 44">
            <a:extLst>
              <a:ext uri="{FF2B5EF4-FFF2-40B4-BE49-F238E27FC236}">
                <a16:creationId xmlns:a16="http://schemas.microsoft.com/office/drawing/2014/main" id="{E8A7497A-CD71-BC93-DEDB-B32CABAF8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919" y="4044422"/>
            <a:ext cx="16081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15 ٪</a:t>
            </a: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275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 Box 43">
            <a:extLst>
              <a:ext uri="{FF2B5EF4-FFF2-40B4-BE49-F238E27FC236}">
                <a16:creationId xmlns:a16="http://schemas.microsoft.com/office/drawing/2014/main" id="{D40AA8CF-D67B-9186-09A5-731CD87E3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0" y="4656138"/>
            <a:ext cx="812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44">
            <a:extLst>
              <a:ext uri="{FF2B5EF4-FFF2-40B4-BE49-F238E27FC236}">
                <a16:creationId xmlns:a16="http://schemas.microsoft.com/office/drawing/2014/main" id="{F3AC9DF5-5EB5-5B68-C619-56255853C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919" y="4652191"/>
            <a:ext cx="1608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0,15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275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45">
            <a:extLst>
              <a:ext uri="{FF2B5EF4-FFF2-40B4-BE49-F238E27FC236}">
                <a16:creationId xmlns:a16="http://schemas.microsoft.com/office/drawing/2014/main" id="{4CD0045D-9D2B-7790-BD8B-9E4DB758F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398" y="5198048"/>
            <a:ext cx="132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جـ =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41,3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highlight>
                <a:srgbClr val="FFFF00"/>
              </a:highlight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52BBF01-00FE-D086-A63D-2DC582F3034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9863" y="297665"/>
            <a:ext cx="2197892" cy="465083"/>
          </a:xfrm>
          <a:prstGeom prst="rect">
            <a:avLst/>
          </a:prstGeom>
          <a:effectLst>
            <a:glow rad="101600">
              <a:srgbClr val="FFCC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56719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4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3" grpId="0"/>
      <p:bldP spid="141351" grpId="0"/>
      <p:bldP spid="141352" grpId="0"/>
      <p:bldP spid="141355" grpId="0"/>
      <p:bldP spid="141356" grpId="0"/>
      <p:bldP spid="141357" grpId="0"/>
      <p:bldP spid="2" grpId="0"/>
      <p:bldP spid="4" grpId="0"/>
      <p:bldP spid="6" grpId="0"/>
      <p:bldP spid="8" grpId="0"/>
      <p:bldP spid="29" grpId="0"/>
      <p:bldP spid="35" grpId="0"/>
      <p:bldP spid="5" grpId="0"/>
      <p:bldP spid="7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3" name="Text Box 11">
            <a:extLst>
              <a:ext uri="{FF2B5EF4-FFF2-40B4-BE49-F238E27FC236}">
                <a16:creationId xmlns:a16="http://schemas.microsoft.com/office/drawing/2014/main" id="{54C7039F-51F4-B39B-5FC2-817F9F392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483" y="2254400"/>
            <a:ext cx="1670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جـ =  420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1" name="Text Box 39">
            <a:extLst>
              <a:ext uri="{FF2B5EF4-FFF2-40B4-BE49-F238E27FC236}">
                <a16:creationId xmlns:a16="http://schemas.microsoft.com/office/drawing/2014/main" id="{24674042-26FB-CACD-75E0-CCAD88A95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0" y="2295525"/>
            <a:ext cx="18923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ن =  ؟ ٪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2" name="Text Box 40">
            <a:extLst>
              <a:ext uri="{FF2B5EF4-FFF2-40B4-BE49-F238E27FC236}">
                <a16:creationId xmlns:a16="http://schemas.microsoft.com/office/drawing/2014/main" id="{4513D427-CD62-ABA3-2385-AC87FFF73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1246" y="2290763"/>
            <a:ext cx="15882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 ك = 600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5" name="Text Box 43">
            <a:extLst>
              <a:ext uri="{FF2B5EF4-FFF2-40B4-BE49-F238E27FC236}">
                <a16:creationId xmlns:a16="http://schemas.microsoft.com/office/drawing/2014/main" id="{4FEDF3B2-DE8F-EAE0-60E0-7E0A12C4D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648" y="2705516"/>
            <a:ext cx="812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6" name="Text Box 44">
            <a:extLst>
              <a:ext uri="{FF2B5EF4-FFF2-40B4-BE49-F238E27FC236}">
                <a16:creationId xmlns:a16="http://schemas.microsoft.com/office/drawing/2014/main" id="{D25AAEDB-5E5F-FF70-EDDE-DB3EFA894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0" y="2732054"/>
            <a:ext cx="20907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41357" name="Text Box 45">
            <a:extLst>
              <a:ext uri="{FF2B5EF4-FFF2-40B4-BE49-F238E27FC236}">
                <a16:creationId xmlns:a16="http://schemas.microsoft.com/office/drawing/2014/main" id="{174D0953-5350-22C6-0B02-35945888B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7262" y="4391965"/>
            <a:ext cx="147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ن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=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0,7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28" name="صورة 2">
            <a:extLst>
              <a:ext uri="{FF2B5EF4-FFF2-40B4-BE49-F238E27FC236}">
                <a16:creationId xmlns:a16="http://schemas.microsoft.com/office/drawing/2014/main" id="{53A97E41-DD3B-4B04-B3FC-68A18F2A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677" y="1120775"/>
            <a:ext cx="16700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صورة 8">
            <a:extLst>
              <a:ext uri="{FF2B5EF4-FFF2-40B4-BE49-F238E27FC236}">
                <a16:creationId xmlns:a16="http://schemas.microsoft.com/office/drawing/2014/main" id="{E585843F-1C74-4319-0118-AC600E133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5995988"/>
            <a:ext cx="5842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صورة 20">
            <a:extLst>
              <a:ext uri="{FF2B5EF4-FFF2-40B4-BE49-F238E27FC236}">
                <a16:creationId xmlns:a16="http://schemas.microsoft.com/office/drawing/2014/main" id="{D550748C-C332-1DA2-F6E0-ECEE7D463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65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3">
            <a:extLst>
              <a:ext uri="{FF2B5EF4-FFF2-40B4-BE49-F238E27FC236}">
                <a16:creationId xmlns:a16="http://schemas.microsoft.com/office/drawing/2014/main" id="{CF7A047A-77A3-9D9F-673A-3531F3D63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1608" y="3768423"/>
            <a:ext cx="4250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45" name="صورة 11">
            <a:extLst>
              <a:ext uri="{FF2B5EF4-FFF2-40B4-BE49-F238E27FC236}">
                <a16:creationId xmlns:a16="http://schemas.microsoft.com/office/drawing/2014/main" id="{DC74FD9F-D630-0CFA-8EF8-7DD741367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10" y="5482036"/>
            <a:ext cx="23860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7" name="صورة 19">
            <a:extLst>
              <a:ext uri="{FF2B5EF4-FFF2-40B4-BE49-F238E27FC236}">
                <a16:creationId xmlns:a16="http://schemas.microsoft.com/office/drawing/2014/main" id="{E5D6AC11-AAC6-9D70-3BEF-18FBF9543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96" y="5508026"/>
            <a:ext cx="3190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1">
            <a:extLst>
              <a:ext uri="{FF2B5EF4-FFF2-40B4-BE49-F238E27FC236}">
                <a16:creationId xmlns:a16="http://schemas.microsoft.com/office/drawing/2014/main" id="{1B5CB8CE-C7EE-2190-32EF-B96F4FDD4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0" y="2064415"/>
            <a:ext cx="26114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1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المطلوب إيجاد النسبة المؤية </a:t>
            </a:r>
            <a:r>
              <a:rPr lang="ar-SA" altLang="ar-SA" sz="1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</a:t>
            </a:r>
            <a:endParaRPr lang="ar-SA" altLang="ar-SA" sz="1800" b="1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B07176E-8362-B471-357D-D985C631BD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3154" y="361012"/>
            <a:ext cx="5657041" cy="61713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DE8E509-CB22-0390-4577-38FB6C4994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0025" y="1275035"/>
            <a:ext cx="1555750" cy="24682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8A41598-C5EB-10D5-50A2-7ED6145B9D4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44234" y="1645970"/>
            <a:ext cx="3686175" cy="39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AFDBAEBB-8C30-DA0C-9705-8B0C165D95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8838" y="5995988"/>
            <a:ext cx="895350" cy="54292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9828453-0529-805E-9419-A7CD1D17B9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27119" y="5995988"/>
            <a:ext cx="619125" cy="55245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5F7D94D8-CBC9-5D09-69B2-8264AB5C14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1901" y="6017152"/>
            <a:ext cx="1066800" cy="51435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238E5476-763D-ABBF-A61E-694998A842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71634" y="5423871"/>
            <a:ext cx="1533525" cy="514350"/>
          </a:xfrm>
          <a:prstGeom prst="rect">
            <a:avLst/>
          </a:prstGeom>
        </p:spPr>
      </p:pic>
      <p:grpSp>
        <p:nvGrpSpPr>
          <p:cNvPr id="23" name="Group 24">
            <a:extLst>
              <a:ext uri="{FF2B5EF4-FFF2-40B4-BE49-F238E27FC236}">
                <a16:creationId xmlns:a16="http://schemas.microsoft.com/office/drawing/2014/main" id="{AC13F1AA-A512-9062-2E25-D59CC88F5C02}"/>
              </a:ext>
            </a:extLst>
          </p:cNvPr>
          <p:cNvGrpSpPr>
            <a:grpSpLocks/>
          </p:cNvGrpSpPr>
          <p:nvPr/>
        </p:nvGrpSpPr>
        <p:grpSpPr bwMode="auto">
          <a:xfrm>
            <a:off x="6069820" y="3669244"/>
            <a:ext cx="1601788" cy="822325"/>
            <a:chOff x="2208" y="1633"/>
            <a:chExt cx="1009" cy="518"/>
          </a:xfrm>
        </p:grpSpPr>
        <p:sp>
          <p:nvSpPr>
            <p:cNvPr id="24" name="Text Box 11">
              <a:extLst>
                <a:ext uri="{FF2B5EF4-FFF2-40B4-BE49-F238E27FC236}">
                  <a16:creationId xmlns:a16="http://schemas.microsoft.com/office/drawing/2014/main" id="{7BAF2474-1452-B62C-D89E-51D4DF121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 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25" name="Group 16">
              <a:extLst>
                <a:ext uri="{FF2B5EF4-FFF2-40B4-BE49-F238E27FC236}">
                  <a16:creationId xmlns:a16="http://schemas.microsoft.com/office/drawing/2014/main" id="{0E2E4342-441D-1C52-A9B0-5476C926CE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633"/>
              <a:ext cx="831" cy="518"/>
              <a:chOff x="1786" y="3438"/>
              <a:chExt cx="320" cy="518"/>
            </a:xfrm>
          </p:grpSpPr>
          <p:sp>
            <p:nvSpPr>
              <p:cNvPr id="26" name="Text Box 17">
                <a:extLst>
                  <a:ext uri="{FF2B5EF4-FFF2-40B4-BE49-F238E27FC236}">
                    <a16:creationId xmlns:a16="http://schemas.microsoft.com/office/drawing/2014/main" id="{DEB59BCE-3138-EF2E-35D7-E9659DCDFC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6" y="343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B050"/>
                    </a:solidFill>
                  </a:rPr>
                  <a:t>420</a:t>
                </a:r>
                <a:endParaRPr lang="en-US" altLang="ar-SA" sz="2400" b="1">
                  <a:solidFill>
                    <a:srgbClr val="00B050"/>
                  </a:solidFill>
                </a:endParaRPr>
              </a:p>
            </p:txBody>
          </p:sp>
          <p:sp>
            <p:nvSpPr>
              <p:cNvPr id="27" name="Line 18">
                <a:extLst>
                  <a:ext uri="{FF2B5EF4-FFF2-40B4-BE49-F238E27FC236}">
                    <a16:creationId xmlns:a16="http://schemas.microsoft.com/office/drawing/2014/main" id="{3A8D8271-386E-CBC4-5AA0-B85AD4A8F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" name="Text Box 19">
                <a:extLst>
                  <a:ext uri="{FF2B5EF4-FFF2-40B4-BE49-F238E27FC236}">
                    <a16:creationId xmlns:a16="http://schemas.microsoft.com/office/drawing/2014/main" id="{3C15CCE6-F297-730F-51F2-6084476CFA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" y="366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600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6" name="Text Box 45">
            <a:extLst>
              <a:ext uri="{FF2B5EF4-FFF2-40B4-BE49-F238E27FC236}">
                <a16:creationId xmlns:a16="http://schemas.microsoft.com/office/drawing/2014/main" id="{CE501155-9BD7-C124-2B49-6DA4B4F31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1919" y="4886086"/>
            <a:ext cx="1217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</a:rPr>
              <a:t> ن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</a:rPr>
              <a:t>=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</a:rPr>
              <a:t> </a:t>
            </a:r>
            <a:r>
              <a:rPr lang="ar-SA" altLang="ar-SA" sz="2400" b="1">
                <a:solidFill>
                  <a:srgbClr val="0070C0"/>
                </a:solidFill>
                <a:highlight>
                  <a:srgbClr val="FFFF00"/>
                </a:highlight>
                <a:latin typeface="Arial"/>
                <a:cs typeface="Arial"/>
              </a:rPr>
              <a:t>7</a:t>
            </a:r>
            <a:r>
              <a:rPr lang="ar-SA" altLang="ar-SA" sz="2000" b="1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٪</a:t>
            </a:r>
            <a:r>
              <a:rPr lang="ar-SA" altLang="ar-SA" sz="2400" b="1">
                <a:solidFill>
                  <a:srgbClr val="0070C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highlight>
                <a:srgbClr val="FFFF00"/>
              </a:highlight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80EEE115-5B03-36A8-B96D-3FDEF62350B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76834" y="2903486"/>
            <a:ext cx="1445834" cy="252180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CCDC7A8A-8E0E-B653-3B1F-F6551EEB50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30691" y="3955815"/>
            <a:ext cx="1445834" cy="219066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E595311C-6CEB-1444-D9B4-29C986D947E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44234" y="4413870"/>
            <a:ext cx="485775" cy="304800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BB0682DC-26B3-8185-4B6E-5B84E33D04C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01246" y="4858588"/>
            <a:ext cx="2886075" cy="390525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1B3A4647-2ACF-745E-2BB3-3911BC27EE5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4667" y="6337960"/>
            <a:ext cx="3435350" cy="242961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D8C13CA4-B505-3688-E397-B73019C7149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3411" y="5938221"/>
            <a:ext cx="1683471" cy="344807"/>
          </a:xfrm>
          <a:prstGeom prst="rect">
            <a:avLst/>
          </a:prstGeom>
        </p:spPr>
      </p:pic>
      <p:sp>
        <p:nvSpPr>
          <p:cNvPr id="3" name="Text Box 43">
            <a:extLst>
              <a:ext uri="{FF2B5EF4-FFF2-40B4-BE49-F238E27FC236}">
                <a16:creationId xmlns:a16="http://schemas.microsoft.com/office/drawing/2014/main" id="{B0A8AE8C-61FF-7F86-0EE6-C944FC4E7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227" y="3188411"/>
            <a:ext cx="14859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6" name="Group 16">
            <a:extLst>
              <a:ext uri="{FF2B5EF4-FFF2-40B4-BE49-F238E27FC236}">
                <a16:creationId xmlns:a16="http://schemas.microsoft.com/office/drawing/2014/main" id="{2D4ADB39-CC8B-8E3F-45A8-B9EF2B422973}"/>
              </a:ext>
            </a:extLst>
          </p:cNvPr>
          <p:cNvGrpSpPr>
            <a:grpSpLocks/>
          </p:cNvGrpSpPr>
          <p:nvPr/>
        </p:nvGrpSpPr>
        <p:grpSpPr bwMode="auto">
          <a:xfrm>
            <a:off x="6517655" y="3022368"/>
            <a:ext cx="923925" cy="793750"/>
            <a:chOff x="1805" y="3452"/>
            <a:chExt cx="224" cy="500"/>
          </a:xfrm>
        </p:grpSpPr>
        <p:sp>
          <p:nvSpPr>
            <p:cNvPr id="7" name="Text Box 17">
              <a:extLst>
                <a:ext uri="{FF2B5EF4-FFF2-40B4-BE49-F238E27FC236}">
                  <a16:creationId xmlns:a16="http://schemas.microsoft.com/office/drawing/2014/main" id="{7D6825AA-2D2C-8009-ABE7-C6CA7D0B98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5" y="3452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B050"/>
                  </a:solidFill>
                </a:rPr>
                <a:t>الجزء</a:t>
              </a:r>
              <a:endParaRPr lang="en-US" altLang="ar-SA" sz="2400" b="1">
                <a:solidFill>
                  <a:srgbClr val="00B050"/>
                </a:solidFill>
              </a:endParaRPr>
            </a:p>
          </p:txBody>
        </p:sp>
        <p:sp>
          <p:nvSpPr>
            <p:cNvPr id="8" name="Line 18">
              <a:extLst>
                <a:ext uri="{FF2B5EF4-FFF2-40B4-BE49-F238E27FC236}">
                  <a16:creationId xmlns:a16="http://schemas.microsoft.com/office/drawing/2014/main" id="{DB4787A4-93FF-C917-C625-CAAB14B4D6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3702"/>
              <a:ext cx="1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Text Box 19">
              <a:extLst>
                <a:ext uri="{FF2B5EF4-FFF2-40B4-BE49-F238E27FC236}">
                  <a16:creationId xmlns:a16="http://schemas.microsoft.com/office/drawing/2014/main" id="{7778D4B6-9E6E-6B62-0A0A-B0D5311B2C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2" y="3664"/>
              <a:ext cx="1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الكل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954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4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4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4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3" grpId="0"/>
      <p:bldP spid="141351" grpId="0"/>
      <p:bldP spid="141352" grpId="0"/>
      <p:bldP spid="141355" grpId="0"/>
      <p:bldP spid="141356" grpId="0"/>
      <p:bldP spid="141357" grpId="0"/>
      <p:bldP spid="2" grpId="0"/>
      <p:bldP spid="29" grpId="0"/>
      <p:bldP spid="36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3" name="Text Box 11">
            <a:extLst>
              <a:ext uri="{FF2B5EF4-FFF2-40B4-BE49-F238E27FC236}">
                <a16:creationId xmlns:a16="http://schemas.microsoft.com/office/drawing/2014/main" id="{54C7039F-51F4-B39B-5FC2-817F9F392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772" y="2457516"/>
            <a:ext cx="13785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جـ =62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1" name="Text Box 39">
            <a:extLst>
              <a:ext uri="{FF2B5EF4-FFF2-40B4-BE49-F238E27FC236}">
                <a16:creationId xmlns:a16="http://schemas.microsoft.com/office/drawing/2014/main" id="{24674042-26FB-CACD-75E0-CCAD88A95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258" y="2509432"/>
            <a:ext cx="171882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ن =؟ ٪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2" name="Text Box 40">
            <a:extLst>
              <a:ext uri="{FF2B5EF4-FFF2-40B4-BE49-F238E27FC236}">
                <a16:creationId xmlns:a16="http://schemas.microsoft.com/office/drawing/2014/main" id="{4513D427-CD62-ABA3-2385-AC87FFF73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715" y="2535459"/>
            <a:ext cx="13785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 ك = 186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5" name="Text Box 43">
            <a:extLst>
              <a:ext uri="{FF2B5EF4-FFF2-40B4-BE49-F238E27FC236}">
                <a16:creationId xmlns:a16="http://schemas.microsoft.com/office/drawing/2014/main" id="{4FEDF3B2-DE8F-EAE0-60E0-7E0A12C4D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946" y="3004212"/>
            <a:ext cx="812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6" name="Text Box 44">
            <a:extLst>
              <a:ext uri="{FF2B5EF4-FFF2-40B4-BE49-F238E27FC236}">
                <a16:creationId xmlns:a16="http://schemas.microsoft.com/office/drawing/2014/main" id="{D25AAEDB-5E5F-FF70-EDDE-DB3EFA894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034" y="3020813"/>
            <a:ext cx="20907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41357" name="Text Box 45">
            <a:extLst>
              <a:ext uri="{FF2B5EF4-FFF2-40B4-BE49-F238E27FC236}">
                <a16:creationId xmlns:a16="http://schemas.microsoft.com/office/drawing/2014/main" id="{174D0953-5350-22C6-0B02-35945888B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001" y="4865725"/>
            <a:ext cx="147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0,333 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37" name="صورة 20">
            <a:extLst>
              <a:ext uri="{FF2B5EF4-FFF2-40B4-BE49-F238E27FC236}">
                <a16:creationId xmlns:a16="http://schemas.microsoft.com/office/drawing/2014/main" id="{D550748C-C332-1DA2-F6E0-ECEE7D463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65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3">
            <a:extLst>
              <a:ext uri="{FF2B5EF4-FFF2-40B4-BE49-F238E27FC236}">
                <a16:creationId xmlns:a16="http://schemas.microsoft.com/office/drawing/2014/main" id="{CF7A047A-77A3-9D9F-673A-3531F3D63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149" y="3563223"/>
            <a:ext cx="950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62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 Box 44">
            <a:extLst>
              <a:ext uri="{FF2B5EF4-FFF2-40B4-BE49-F238E27FC236}">
                <a16:creationId xmlns:a16="http://schemas.microsoft.com/office/drawing/2014/main" id="{B2E361B1-084B-1611-0C01-34201AD90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894" y="3582706"/>
            <a:ext cx="1412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 </a:t>
            </a: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186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1B5CB8CE-C7EE-2190-32EF-B96F4FDD4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331" y="2100134"/>
            <a:ext cx="26114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1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المطلوب إيجاد النسبة المؤية </a:t>
            </a:r>
            <a:r>
              <a:rPr lang="ar-SA" altLang="ar-SA" sz="1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</a:t>
            </a:r>
            <a:endParaRPr lang="ar-SA" altLang="ar-SA" sz="1800" b="1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3" name="Group 24">
            <a:extLst>
              <a:ext uri="{FF2B5EF4-FFF2-40B4-BE49-F238E27FC236}">
                <a16:creationId xmlns:a16="http://schemas.microsoft.com/office/drawing/2014/main" id="{AC13F1AA-A512-9062-2E25-D59CC88F5C02}"/>
              </a:ext>
            </a:extLst>
          </p:cNvPr>
          <p:cNvGrpSpPr>
            <a:grpSpLocks/>
          </p:cNvGrpSpPr>
          <p:nvPr/>
        </p:nvGrpSpPr>
        <p:grpSpPr bwMode="auto">
          <a:xfrm>
            <a:off x="6022258" y="4043400"/>
            <a:ext cx="1601788" cy="822325"/>
            <a:chOff x="2208" y="1633"/>
            <a:chExt cx="1009" cy="518"/>
          </a:xfrm>
        </p:grpSpPr>
        <p:sp>
          <p:nvSpPr>
            <p:cNvPr id="24" name="Text Box 11">
              <a:extLst>
                <a:ext uri="{FF2B5EF4-FFF2-40B4-BE49-F238E27FC236}">
                  <a16:creationId xmlns:a16="http://schemas.microsoft.com/office/drawing/2014/main" id="{7BAF2474-1452-B62C-D89E-51D4DF121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 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25" name="Group 16">
              <a:extLst>
                <a:ext uri="{FF2B5EF4-FFF2-40B4-BE49-F238E27FC236}">
                  <a16:creationId xmlns:a16="http://schemas.microsoft.com/office/drawing/2014/main" id="{0E2E4342-441D-1C52-A9B0-5476C926CE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633"/>
              <a:ext cx="831" cy="518"/>
              <a:chOff x="1786" y="3438"/>
              <a:chExt cx="320" cy="518"/>
            </a:xfrm>
          </p:grpSpPr>
          <p:sp>
            <p:nvSpPr>
              <p:cNvPr id="26" name="Text Box 17">
                <a:extLst>
                  <a:ext uri="{FF2B5EF4-FFF2-40B4-BE49-F238E27FC236}">
                    <a16:creationId xmlns:a16="http://schemas.microsoft.com/office/drawing/2014/main" id="{DEB59BCE-3138-EF2E-35D7-E9659DCDFC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6" y="343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70C0"/>
                    </a:solidFill>
                  </a:rPr>
                  <a:t>ن</a:t>
                </a:r>
                <a:r>
                  <a:rPr lang="ar-SA" altLang="ar-SA" sz="2400" b="1"/>
                  <a:t> ×</a:t>
                </a:r>
                <a:r>
                  <a:rPr lang="ar-SA" altLang="ar-SA" sz="2400" b="1">
                    <a:solidFill>
                      <a:srgbClr val="FF0000"/>
                    </a:solidFill>
                  </a:rPr>
                  <a:t>186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Line 18">
                <a:extLst>
                  <a:ext uri="{FF2B5EF4-FFF2-40B4-BE49-F238E27FC236}">
                    <a16:creationId xmlns:a16="http://schemas.microsoft.com/office/drawing/2014/main" id="{3A8D8271-386E-CBC4-5AA0-B85AD4A8F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" name="Text Box 19">
                <a:extLst>
                  <a:ext uri="{FF2B5EF4-FFF2-40B4-BE49-F238E27FC236}">
                    <a16:creationId xmlns:a16="http://schemas.microsoft.com/office/drawing/2014/main" id="{3C15CCE6-F297-730F-51F2-6084476CFA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" y="366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186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2" name="Group 16">
            <a:extLst>
              <a:ext uri="{FF2B5EF4-FFF2-40B4-BE49-F238E27FC236}">
                <a16:creationId xmlns:a16="http://schemas.microsoft.com/office/drawing/2014/main" id="{7271DC03-0F80-BF27-3958-B872EE8C1293}"/>
              </a:ext>
            </a:extLst>
          </p:cNvPr>
          <p:cNvGrpSpPr>
            <a:grpSpLocks/>
          </p:cNvGrpSpPr>
          <p:nvPr/>
        </p:nvGrpSpPr>
        <p:grpSpPr bwMode="auto">
          <a:xfrm>
            <a:off x="7570425" y="4052291"/>
            <a:ext cx="923925" cy="793750"/>
            <a:chOff x="1805" y="3452"/>
            <a:chExt cx="224" cy="500"/>
          </a:xfrm>
        </p:grpSpPr>
        <p:sp>
          <p:nvSpPr>
            <p:cNvPr id="33" name="Text Box 17">
              <a:extLst>
                <a:ext uri="{FF2B5EF4-FFF2-40B4-BE49-F238E27FC236}">
                  <a16:creationId xmlns:a16="http://schemas.microsoft.com/office/drawing/2014/main" id="{2046B55F-2839-6265-3D1B-2BE4B053B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5" y="3452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B050"/>
                  </a:solidFill>
                </a:rPr>
                <a:t>62</a:t>
              </a:r>
              <a:endParaRPr lang="en-US" altLang="ar-SA" sz="2400" b="1">
                <a:solidFill>
                  <a:srgbClr val="00B050"/>
                </a:solidFill>
              </a:endParaRPr>
            </a:p>
          </p:txBody>
        </p:sp>
        <p:sp>
          <p:nvSpPr>
            <p:cNvPr id="34" name="Line 18">
              <a:extLst>
                <a:ext uri="{FF2B5EF4-FFF2-40B4-BE49-F238E27FC236}">
                  <a16:creationId xmlns:a16="http://schemas.microsoft.com/office/drawing/2014/main" id="{7791778C-3703-4333-757F-9DF13366DC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3702"/>
              <a:ext cx="1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Text Box 19">
              <a:extLst>
                <a:ext uri="{FF2B5EF4-FFF2-40B4-BE49-F238E27FC236}">
                  <a16:creationId xmlns:a16="http://schemas.microsoft.com/office/drawing/2014/main" id="{6497E9B2-7985-B594-17CA-D1721CDBA3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2" y="3664"/>
              <a:ext cx="1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186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36" name="Text Box 45">
            <a:extLst>
              <a:ext uri="{FF2B5EF4-FFF2-40B4-BE49-F238E27FC236}">
                <a16:creationId xmlns:a16="http://schemas.microsoft.com/office/drawing/2014/main" id="{CE501155-9BD7-C124-2B49-6DA4B4F31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894" y="5344602"/>
            <a:ext cx="17223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</a:rPr>
              <a:t>33,3</a:t>
            </a:r>
            <a:r>
              <a:rPr lang="ar-SA" altLang="ar-SA" sz="2000" b="1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٪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</a:rPr>
              <a:t> 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6D504B8-6113-A098-56E5-8B027E09C2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CC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024122" y="735423"/>
            <a:ext cx="5439133" cy="6726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D7AE9BD-2DC6-9A9F-FD61-115E7B491F6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573418" y="1656078"/>
            <a:ext cx="3145652" cy="43604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9FEA7B0-60E1-62F0-8154-E16118BD276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FF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33411" y="1638376"/>
            <a:ext cx="3315154" cy="461758"/>
          </a:xfrm>
          <a:prstGeom prst="rect">
            <a:avLst/>
          </a:prstGeom>
        </p:spPr>
      </p:pic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FA42E930-FB5F-F0DF-93AF-784DB98E342A}"/>
              </a:ext>
            </a:extLst>
          </p:cNvPr>
          <p:cNvCxnSpPr>
            <a:cxnSpLocks/>
          </p:cNvCxnSpPr>
          <p:nvPr/>
        </p:nvCxnSpPr>
        <p:spPr>
          <a:xfrm>
            <a:off x="4786578" y="2396069"/>
            <a:ext cx="0" cy="38385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1">
            <a:extLst>
              <a:ext uri="{FF2B5EF4-FFF2-40B4-BE49-F238E27FC236}">
                <a16:creationId xmlns:a16="http://schemas.microsoft.com/office/drawing/2014/main" id="{546F1F1C-EA8F-D9A2-ABA9-AF94335E3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061" y="2445162"/>
            <a:ext cx="13785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جـ =6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 Box 39">
            <a:extLst>
              <a:ext uri="{FF2B5EF4-FFF2-40B4-BE49-F238E27FC236}">
                <a16:creationId xmlns:a16="http://schemas.microsoft.com/office/drawing/2014/main" id="{02E0BA95-5AE8-D890-D0C6-BEC624336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684" y="2488323"/>
            <a:ext cx="171882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ن =؟ ٪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40">
            <a:extLst>
              <a:ext uri="{FF2B5EF4-FFF2-40B4-BE49-F238E27FC236}">
                <a16:creationId xmlns:a16="http://schemas.microsoft.com/office/drawing/2014/main" id="{677A7C53-1416-239C-EE83-E82F5DFCB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22" y="2506717"/>
            <a:ext cx="13785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 ك = 750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 Box 43">
            <a:extLst>
              <a:ext uri="{FF2B5EF4-FFF2-40B4-BE49-F238E27FC236}">
                <a16:creationId xmlns:a16="http://schemas.microsoft.com/office/drawing/2014/main" id="{00908A92-8FAA-97E0-4D8F-1726D7BB1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707" y="3102776"/>
            <a:ext cx="812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Text Box 44">
            <a:extLst>
              <a:ext uri="{FF2B5EF4-FFF2-40B4-BE49-F238E27FC236}">
                <a16:creationId xmlns:a16="http://schemas.microsoft.com/office/drawing/2014/main" id="{941A380D-F3AD-CA8A-A3CD-AE6D45165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384" y="3094694"/>
            <a:ext cx="20907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30" name="Text Box 43">
            <a:extLst>
              <a:ext uri="{FF2B5EF4-FFF2-40B4-BE49-F238E27FC236}">
                <a16:creationId xmlns:a16="http://schemas.microsoft.com/office/drawing/2014/main" id="{25D9734A-D868-7D17-624E-8287E81E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2654" y="3644261"/>
            <a:ext cx="950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Text Box 44">
            <a:extLst>
              <a:ext uri="{FF2B5EF4-FFF2-40B4-BE49-F238E27FC236}">
                <a16:creationId xmlns:a16="http://schemas.microsoft.com/office/drawing/2014/main" id="{8BAA3A77-1A8A-F86A-BFFE-2652B928C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380" y="3613483"/>
            <a:ext cx="1412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 </a:t>
            </a: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750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7" name="Group 16">
            <a:extLst>
              <a:ext uri="{FF2B5EF4-FFF2-40B4-BE49-F238E27FC236}">
                <a16:creationId xmlns:a16="http://schemas.microsoft.com/office/drawing/2014/main" id="{1CAFD26C-0328-646C-6DB1-F7CB5DF5642D}"/>
              </a:ext>
            </a:extLst>
          </p:cNvPr>
          <p:cNvGrpSpPr>
            <a:grpSpLocks/>
          </p:cNvGrpSpPr>
          <p:nvPr/>
        </p:nvGrpSpPr>
        <p:grpSpPr bwMode="auto">
          <a:xfrm>
            <a:off x="3757045" y="4136703"/>
            <a:ext cx="923925" cy="793750"/>
            <a:chOff x="1805" y="3452"/>
            <a:chExt cx="224" cy="500"/>
          </a:xfrm>
        </p:grpSpPr>
        <p:sp>
          <p:nvSpPr>
            <p:cNvPr id="39" name="Text Box 17">
              <a:extLst>
                <a:ext uri="{FF2B5EF4-FFF2-40B4-BE49-F238E27FC236}">
                  <a16:creationId xmlns:a16="http://schemas.microsoft.com/office/drawing/2014/main" id="{8EC5F42C-4400-9910-1A36-103C02772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5" y="3452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B050"/>
                  </a:solidFill>
                </a:rPr>
                <a:t>6</a:t>
              </a:r>
              <a:endParaRPr lang="en-US" altLang="ar-SA" sz="2400" b="1">
                <a:solidFill>
                  <a:srgbClr val="00B050"/>
                </a:solidFill>
              </a:endParaRPr>
            </a:p>
          </p:txBody>
        </p:sp>
        <p:sp>
          <p:nvSpPr>
            <p:cNvPr id="41" name="Line 18">
              <a:extLst>
                <a:ext uri="{FF2B5EF4-FFF2-40B4-BE49-F238E27FC236}">
                  <a16:creationId xmlns:a16="http://schemas.microsoft.com/office/drawing/2014/main" id="{04E8A35F-E949-02E1-3EA2-FEEC6AD6A2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3702"/>
              <a:ext cx="1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Text Box 19">
              <a:extLst>
                <a:ext uri="{FF2B5EF4-FFF2-40B4-BE49-F238E27FC236}">
                  <a16:creationId xmlns:a16="http://schemas.microsoft.com/office/drawing/2014/main" id="{BABA8A82-BA9B-8F59-DFD0-D87D9CCD48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2" y="3664"/>
              <a:ext cx="1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750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24">
            <a:extLst>
              <a:ext uri="{FF2B5EF4-FFF2-40B4-BE49-F238E27FC236}">
                <a16:creationId xmlns:a16="http://schemas.microsoft.com/office/drawing/2014/main" id="{ABC0E9A4-C92A-1AD3-F6B2-AA46775027C3}"/>
              </a:ext>
            </a:extLst>
          </p:cNvPr>
          <p:cNvGrpSpPr>
            <a:grpSpLocks/>
          </p:cNvGrpSpPr>
          <p:nvPr/>
        </p:nvGrpSpPr>
        <p:grpSpPr bwMode="auto">
          <a:xfrm>
            <a:off x="2209300" y="4122415"/>
            <a:ext cx="1601788" cy="822325"/>
            <a:chOff x="2208" y="1633"/>
            <a:chExt cx="1009" cy="518"/>
          </a:xfrm>
        </p:grpSpPr>
        <p:sp>
          <p:nvSpPr>
            <p:cNvPr id="47" name="Text Box 11">
              <a:extLst>
                <a:ext uri="{FF2B5EF4-FFF2-40B4-BE49-F238E27FC236}">
                  <a16:creationId xmlns:a16="http://schemas.microsoft.com/office/drawing/2014/main" id="{12090921-7332-3335-1D27-D19561D85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 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49" name="Group 16">
              <a:extLst>
                <a:ext uri="{FF2B5EF4-FFF2-40B4-BE49-F238E27FC236}">
                  <a16:creationId xmlns:a16="http://schemas.microsoft.com/office/drawing/2014/main" id="{062937BE-40B7-22BE-A50C-76FBD8C68D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633"/>
              <a:ext cx="831" cy="518"/>
              <a:chOff x="1786" y="3438"/>
              <a:chExt cx="320" cy="518"/>
            </a:xfrm>
          </p:grpSpPr>
          <p:sp>
            <p:nvSpPr>
              <p:cNvPr id="50" name="Text Box 17">
                <a:extLst>
                  <a:ext uri="{FF2B5EF4-FFF2-40B4-BE49-F238E27FC236}">
                    <a16:creationId xmlns:a16="http://schemas.microsoft.com/office/drawing/2014/main" id="{D7374019-15BF-5F12-3B35-BC9146C32E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6" y="343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70C0"/>
                    </a:solidFill>
                  </a:rPr>
                  <a:t>ن</a:t>
                </a:r>
                <a:r>
                  <a:rPr lang="ar-SA" altLang="ar-SA" sz="2400" b="1"/>
                  <a:t> ×</a:t>
                </a:r>
                <a:r>
                  <a:rPr lang="ar-SA" altLang="ar-SA" sz="2400" b="1">
                    <a:solidFill>
                      <a:srgbClr val="FF0000"/>
                    </a:solidFill>
                  </a:rPr>
                  <a:t>750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Line 18">
                <a:extLst>
                  <a:ext uri="{FF2B5EF4-FFF2-40B4-BE49-F238E27FC236}">
                    <a16:creationId xmlns:a16="http://schemas.microsoft.com/office/drawing/2014/main" id="{56E391F0-AF70-2918-6FB0-F1939D4093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Text Box 19">
                <a:extLst>
                  <a:ext uri="{FF2B5EF4-FFF2-40B4-BE49-F238E27FC236}">
                    <a16:creationId xmlns:a16="http://schemas.microsoft.com/office/drawing/2014/main" id="{B19D8F37-C7F3-D425-6917-86B7BDA5DA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" y="366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750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53" name="Text Box 45">
            <a:extLst>
              <a:ext uri="{FF2B5EF4-FFF2-40B4-BE49-F238E27FC236}">
                <a16:creationId xmlns:a16="http://schemas.microsoft.com/office/drawing/2014/main" id="{CB07EB35-C0F4-152C-2D4E-82B81DB8A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693" y="5066977"/>
            <a:ext cx="147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0,008 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4" name="Text Box 45">
            <a:extLst>
              <a:ext uri="{FF2B5EF4-FFF2-40B4-BE49-F238E27FC236}">
                <a16:creationId xmlns:a16="http://schemas.microsoft.com/office/drawing/2014/main" id="{B6E9E25A-E571-B15D-341E-F88756E87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753" y="5637410"/>
            <a:ext cx="17223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</a:rPr>
              <a:t>0,8</a:t>
            </a:r>
            <a:r>
              <a:rPr lang="ar-SA" altLang="ar-SA" sz="2000" b="1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٪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</a:rPr>
              <a:t> 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39575EB-E8F2-48C4-9C2E-86A4D7ECDD08}"/>
              </a:ext>
            </a:extLst>
          </p:cNvPr>
          <p:cNvSpPr txBox="1"/>
          <p:nvPr/>
        </p:nvSpPr>
        <p:spPr>
          <a:xfrm>
            <a:off x="5486290" y="4975270"/>
            <a:ext cx="7453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/>
              <a:t>×100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5D4231CB-2985-F495-5AA0-3CDE31FB38B5}"/>
              </a:ext>
            </a:extLst>
          </p:cNvPr>
          <p:cNvSpPr txBox="1"/>
          <p:nvPr/>
        </p:nvSpPr>
        <p:spPr>
          <a:xfrm>
            <a:off x="1916778" y="5066977"/>
            <a:ext cx="7453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/>
              <a:t>×100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2C502A1-F00C-9B57-28AE-D724C21C9CD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1746" y="63274"/>
            <a:ext cx="2197892" cy="465083"/>
          </a:xfrm>
          <a:prstGeom prst="rect">
            <a:avLst/>
          </a:prstGeom>
          <a:effectLst>
            <a:glow rad="101600">
              <a:srgbClr val="FFCC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95934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4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3" grpId="0"/>
      <p:bldP spid="141351" grpId="0"/>
      <p:bldP spid="141352" grpId="0"/>
      <p:bldP spid="141355" grpId="0"/>
      <p:bldP spid="141356" grpId="0"/>
      <p:bldP spid="141357" grpId="0"/>
      <p:bldP spid="2" grpId="0"/>
      <p:bldP spid="4" grpId="0"/>
      <p:bldP spid="29" grpId="0"/>
      <p:bldP spid="36" grpId="0"/>
      <p:bldP spid="13" grpId="0"/>
      <p:bldP spid="15" grpId="0"/>
      <p:bldP spid="17" grpId="0"/>
      <p:bldP spid="19" grpId="0"/>
      <p:bldP spid="21" grpId="0"/>
      <p:bldP spid="30" grpId="0"/>
      <p:bldP spid="31" grpId="0"/>
      <p:bldP spid="53" grpId="0"/>
      <p:bldP spid="54" grpId="0"/>
      <p:bldP spid="55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3" name="Text Box 11">
            <a:extLst>
              <a:ext uri="{FF2B5EF4-FFF2-40B4-BE49-F238E27FC236}">
                <a16:creationId xmlns:a16="http://schemas.microsoft.com/office/drawing/2014/main" id="{54C7039F-51F4-B39B-5FC2-817F9F392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772" y="2457516"/>
            <a:ext cx="13785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جـ =62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1" name="Text Box 39">
            <a:extLst>
              <a:ext uri="{FF2B5EF4-FFF2-40B4-BE49-F238E27FC236}">
                <a16:creationId xmlns:a16="http://schemas.microsoft.com/office/drawing/2014/main" id="{24674042-26FB-CACD-75E0-CCAD88A95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258" y="2509432"/>
            <a:ext cx="171882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ن =؟ ٪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2" name="Text Box 40">
            <a:extLst>
              <a:ext uri="{FF2B5EF4-FFF2-40B4-BE49-F238E27FC236}">
                <a16:creationId xmlns:a16="http://schemas.microsoft.com/office/drawing/2014/main" id="{4513D427-CD62-ABA3-2385-AC87FFF73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715" y="2535459"/>
            <a:ext cx="13785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 ك = 186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5" name="Text Box 43">
            <a:extLst>
              <a:ext uri="{FF2B5EF4-FFF2-40B4-BE49-F238E27FC236}">
                <a16:creationId xmlns:a16="http://schemas.microsoft.com/office/drawing/2014/main" id="{4FEDF3B2-DE8F-EAE0-60E0-7E0A12C4D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946" y="3004212"/>
            <a:ext cx="812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6" name="Text Box 44">
            <a:extLst>
              <a:ext uri="{FF2B5EF4-FFF2-40B4-BE49-F238E27FC236}">
                <a16:creationId xmlns:a16="http://schemas.microsoft.com/office/drawing/2014/main" id="{D25AAEDB-5E5F-FF70-EDDE-DB3EFA894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034" y="3020813"/>
            <a:ext cx="20907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41357" name="Text Box 45">
            <a:extLst>
              <a:ext uri="{FF2B5EF4-FFF2-40B4-BE49-F238E27FC236}">
                <a16:creationId xmlns:a16="http://schemas.microsoft.com/office/drawing/2014/main" id="{174D0953-5350-22C6-0B02-35945888B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001" y="4865725"/>
            <a:ext cx="147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0,333 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37" name="صورة 20">
            <a:extLst>
              <a:ext uri="{FF2B5EF4-FFF2-40B4-BE49-F238E27FC236}">
                <a16:creationId xmlns:a16="http://schemas.microsoft.com/office/drawing/2014/main" id="{D550748C-C332-1DA2-F6E0-ECEE7D463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65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3">
            <a:extLst>
              <a:ext uri="{FF2B5EF4-FFF2-40B4-BE49-F238E27FC236}">
                <a16:creationId xmlns:a16="http://schemas.microsoft.com/office/drawing/2014/main" id="{CF7A047A-77A3-9D9F-673A-3531F3D63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9061" y="3563797"/>
            <a:ext cx="1579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=</a:t>
            </a:r>
            <a:endParaRPr lang="ar-SA" altLang="ar-SA" sz="4000" b="1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1B5CB8CE-C7EE-2190-32EF-B96F4FDD4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331" y="2100134"/>
            <a:ext cx="26114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1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المطلوب إيجاد النسبة المؤية </a:t>
            </a:r>
            <a:r>
              <a:rPr lang="ar-SA" altLang="ar-SA" sz="1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</a:t>
            </a:r>
            <a:endParaRPr lang="ar-SA" altLang="ar-SA" sz="1800" b="1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" name="Text Box 45">
            <a:extLst>
              <a:ext uri="{FF2B5EF4-FFF2-40B4-BE49-F238E27FC236}">
                <a16:creationId xmlns:a16="http://schemas.microsoft.com/office/drawing/2014/main" id="{CE501155-9BD7-C124-2B49-6DA4B4F31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894" y="5344602"/>
            <a:ext cx="17223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</a:rPr>
              <a:t>33,3</a:t>
            </a:r>
            <a:r>
              <a:rPr lang="ar-SA" altLang="ar-SA" sz="2000" b="1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٪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</a:rPr>
              <a:t> 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6D504B8-6113-A098-56E5-8B027E09C2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CC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024122" y="735423"/>
            <a:ext cx="5439133" cy="6726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D7AE9BD-2DC6-9A9F-FD61-115E7B491F6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573418" y="1656078"/>
            <a:ext cx="3145652" cy="43604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9FEA7B0-60E1-62F0-8154-E16118BD276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FF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33411" y="1638376"/>
            <a:ext cx="3315154" cy="461758"/>
          </a:xfrm>
          <a:prstGeom prst="rect">
            <a:avLst/>
          </a:prstGeom>
        </p:spPr>
      </p:pic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FA42E930-FB5F-F0DF-93AF-784DB98E342A}"/>
              </a:ext>
            </a:extLst>
          </p:cNvPr>
          <p:cNvCxnSpPr>
            <a:cxnSpLocks/>
          </p:cNvCxnSpPr>
          <p:nvPr/>
        </p:nvCxnSpPr>
        <p:spPr>
          <a:xfrm>
            <a:off x="4786578" y="2396069"/>
            <a:ext cx="0" cy="38385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1">
            <a:extLst>
              <a:ext uri="{FF2B5EF4-FFF2-40B4-BE49-F238E27FC236}">
                <a16:creationId xmlns:a16="http://schemas.microsoft.com/office/drawing/2014/main" id="{546F1F1C-EA8F-D9A2-ABA9-AF94335E3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061" y="2445162"/>
            <a:ext cx="13785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جـ =6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 Box 39">
            <a:extLst>
              <a:ext uri="{FF2B5EF4-FFF2-40B4-BE49-F238E27FC236}">
                <a16:creationId xmlns:a16="http://schemas.microsoft.com/office/drawing/2014/main" id="{02E0BA95-5AE8-D890-D0C6-BEC624336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684" y="2488323"/>
            <a:ext cx="171882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ن =؟ ٪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40">
            <a:extLst>
              <a:ext uri="{FF2B5EF4-FFF2-40B4-BE49-F238E27FC236}">
                <a16:creationId xmlns:a16="http://schemas.microsoft.com/office/drawing/2014/main" id="{677A7C53-1416-239C-EE83-E82F5DFCB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22" y="2506717"/>
            <a:ext cx="13785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 ك = 750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 Box 43">
            <a:extLst>
              <a:ext uri="{FF2B5EF4-FFF2-40B4-BE49-F238E27FC236}">
                <a16:creationId xmlns:a16="http://schemas.microsoft.com/office/drawing/2014/main" id="{00908A92-8FAA-97E0-4D8F-1726D7BB1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707" y="3102776"/>
            <a:ext cx="812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Text Box 44">
            <a:extLst>
              <a:ext uri="{FF2B5EF4-FFF2-40B4-BE49-F238E27FC236}">
                <a16:creationId xmlns:a16="http://schemas.microsoft.com/office/drawing/2014/main" id="{941A380D-F3AD-CA8A-A3CD-AE6D45165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384" y="3094694"/>
            <a:ext cx="20907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30" name="Text Box 43">
            <a:extLst>
              <a:ext uri="{FF2B5EF4-FFF2-40B4-BE49-F238E27FC236}">
                <a16:creationId xmlns:a16="http://schemas.microsoft.com/office/drawing/2014/main" id="{25D9734A-D868-7D17-624E-8287E81E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342" y="3653107"/>
            <a:ext cx="17632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l" defTabSz="914400" rtl="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=</a:t>
            </a:r>
            <a:endParaRPr lang="ar-SA" altLang="ar-SA" sz="4000" b="1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3" name="Text Box 45">
            <a:extLst>
              <a:ext uri="{FF2B5EF4-FFF2-40B4-BE49-F238E27FC236}">
                <a16:creationId xmlns:a16="http://schemas.microsoft.com/office/drawing/2014/main" id="{CB07EB35-C0F4-152C-2D4E-82B81DB8A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693" y="5066977"/>
            <a:ext cx="147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0,008 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4" name="Text Box 45">
            <a:extLst>
              <a:ext uri="{FF2B5EF4-FFF2-40B4-BE49-F238E27FC236}">
                <a16:creationId xmlns:a16="http://schemas.microsoft.com/office/drawing/2014/main" id="{B6E9E25A-E571-B15D-341E-F88756E87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753" y="5637410"/>
            <a:ext cx="17223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</a:rPr>
              <a:t>0,8</a:t>
            </a:r>
            <a:r>
              <a:rPr lang="ar-SA" altLang="ar-SA" sz="2000" b="1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٪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</a:rPr>
              <a:t> 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39575EB-E8F2-48C4-9C2E-86A4D7ECDD08}"/>
              </a:ext>
            </a:extLst>
          </p:cNvPr>
          <p:cNvSpPr txBox="1"/>
          <p:nvPr/>
        </p:nvSpPr>
        <p:spPr>
          <a:xfrm>
            <a:off x="5486290" y="4975270"/>
            <a:ext cx="7453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/>
              <a:t>×100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5D4231CB-2985-F495-5AA0-3CDE31FB38B5}"/>
              </a:ext>
            </a:extLst>
          </p:cNvPr>
          <p:cNvSpPr txBox="1"/>
          <p:nvPr/>
        </p:nvSpPr>
        <p:spPr>
          <a:xfrm>
            <a:off x="1916778" y="5066977"/>
            <a:ext cx="7453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/>
              <a:t>×100</a:t>
            </a:r>
          </a:p>
        </p:txBody>
      </p:sp>
      <p:grpSp>
        <p:nvGrpSpPr>
          <p:cNvPr id="57" name="Group 16">
            <a:extLst>
              <a:ext uri="{FF2B5EF4-FFF2-40B4-BE49-F238E27FC236}">
                <a16:creationId xmlns:a16="http://schemas.microsoft.com/office/drawing/2014/main" id="{AB3E76C4-3ACD-C22A-14E4-1FF52B7156C8}"/>
              </a:ext>
            </a:extLst>
          </p:cNvPr>
          <p:cNvGrpSpPr>
            <a:grpSpLocks/>
          </p:cNvGrpSpPr>
          <p:nvPr/>
        </p:nvGrpSpPr>
        <p:grpSpPr bwMode="auto">
          <a:xfrm>
            <a:off x="6540040" y="3360768"/>
            <a:ext cx="923925" cy="793750"/>
            <a:chOff x="1805" y="3452"/>
            <a:chExt cx="224" cy="500"/>
          </a:xfrm>
        </p:grpSpPr>
        <p:sp>
          <p:nvSpPr>
            <p:cNvPr id="58" name="Text Box 17">
              <a:extLst>
                <a:ext uri="{FF2B5EF4-FFF2-40B4-BE49-F238E27FC236}">
                  <a16:creationId xmlns:a16="http://schemas.microsoft.com/office/drawing/2014/main" id="{8FA02D2D-FDA8-80BC-3614-2B61817A91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5" y="3452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B050"/>
                  </a:solidFill>
                </a:rPr>
                <a:t>الجزء</a:t>
              </a:r>
              <a:endParaRPr lang="en-US" altLang="ar-SA" sz="2400" b="1">
                <a:solidFill>
                  <a:srgbClr val="00B050"/>
                </a:solidFill>
              </a:endParaRPr>
            </a:p>
          </p:txBody>
        </p:sp>
        <p:sp>
          <p:nvSpPr>
            <p:cNvPr id="59" name="Line 18">
              <a:extLst>
                <a:ext uri="{FF2B5EF4-FFF2-40B4-BE49-F238E27FC236}">
                  <a16:creationId xmlns:a16="http://schemas.microsoft.com/office/drawing/2014/main" id="{08403763-FA8D-ECC2-2697-B6C2E711E8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3702"/>
              <a:ext cx="1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Text Box 19">
              <a:extLst>
                <a:ext uri="{FF2B5EF4-FFF2-40B4-BE49-F238E27FC236}">
                  <a16:creationId xmlns:a16="http://schemas.microsoft.com/office/drawing/2014/main" id="{3F05C32A-371F-3F2C-FC21-9D4E82A4FA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2" y="3664"/>
              <a:ext cx="1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الكل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1" name="Group 16">
            <a:extLst>
              <a:ext uri="{FF2B5EF4-FFF2-40B4-BE49-F238E27FC236}">
                <a16:creationId xmlns:a16="http://schemas.microsoft.com/office/drawing/2014/main" id="{4D17B666-D116-347F-03AC-6A3F4039BCDD}"/>
              </a:ext>
            </a:extLst>
          </p:cNvPr>
          <p:cNvGrpSpPr>
            <a:grpSpLocks/>
          </p:cNvGrpSpPr>
          <p:nvPr/>
        </p:nvGrpSpPr>
        <p:grpSpPr bwMode="auto">
          <a:xfrm>
            <a:off x="2514755" y="3458980"/>
            <a:ext cx="923925" cy="793750"/>
            <a:chOff x="1805" y="3452"/>
            <a:chExt cx="224" cy="500"/>
          </a:xfrm>
        </p:grpSpPr>
        <p:sp>
          <p:nvSpPr>
            <p:cNvPr id="62" name="Text Box 17">
              <a:extLst>
                <a:ext uri="{FF2B5EF4-FFF2-40B4-BE49-F238E27FC236}">
                  <a16:creationId xmlns:a16="http://schemas.microsoft.com/office/drawing/2014/main" id="{59985ACD-F358-0B48-AD8B-B6646E63A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5" y="3452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B050"/>
                  </a:solidFill>
                </a:rPr>
                <a:t>الجزء</a:t>
              </a:r>
              <a:endParaRPr lang="en-US" altLang="ar-SA" sz="2400" b="1">
                <a:solidFill>
                  <a:srgbClr val="00B050"/>
                </a:solidFill>
              </a:endParaRPr>
            </a:p>
          </p:txBody>
        </p:sp>
        <p:sp>
          <p:nvSpPr>
            <p:cNvPr id="63" name="Line 18">
              <a:extLst>
                <a:ext uri="{FF2B5EF4-FFF2-40B4-BE49-F238E27FC236}">
                  <a16:creationId xmlns:a16="http://schemas.microsoft.com/office/drawing/2014/main" id="{78C814A8-965B-B00F-C13A-463A35E601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3702"/>
              <a:ext cx="1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1312" name="Text Box 19">
              <a:extLst>
                <a:ext uri="{FF2B5EF4-FFF2-40B4-BE49-F238E27FC236}">
                  <a16:creationId xmlns:a16="http://schemas.microsoft.com/office/drawing/2014/main" id="{C427EDAF-6274-FD0C-5E69-29C6EC5273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2" y="3664"/>
              <a:ext cx="1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الكل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141313" name="Text Box 43">
            <a:extLst>
              <a:ext uri="{FF2B5EF4-FFF2-40B4-BE49-F238E27FC236}">
                <a16:creationId xmlns:a16="http://schemas.microsoft.com/office/drawing/2014/main" id="{8677EA14-CC9D-FE3B-2F77-88ACD3E1C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3330" y="4192920"/>
            <a:ext cx="4250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14" name="Text Box 43">
            <a:extLst>
              <a:ext uri="{FF2B5EF4-FFF2-40B4-BE49-F238E27FC236}">
                <a16:creationId xmlns:a16="http://schemas.microsoft.com/office/drawing/2014/main" id="{CD1FF0A5-B19F-D07E-13A3-E3E26D631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360" y="4304573"/>
            <a:ext cx="4250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41315" name="Group 24">
            <a:extLst>
              <a:ext uri="{FF2B5EF4-FFF2-40B4-BE49-F238E27FC236}">
                <a16:creationId xmlns:a16="http://schemas.microsoft.com/office/drawing/2014/main" id="{E752260F-0849-36DF-C3E3-48428FF04D8B}"/>
              </a:ext>
            </a:extLst>
          </p:cNvPr>
          <p:cNvGrpSpPr>
            <a:grpSpLocks/>
          </p:cNvGrpSpPr>
          <p:nvPr/>
        </p:nvGrpSpPr>
        <p:grpSpPr bwMode="auto">
          <a:xfrm>
            <a:off x="6068827" y="4085787"/>
            <a:ext cx="1601788" cy="822325"/>
            <a:chOff x="2208" y="1633"/>
            <a:chExt cx="1009" cy="518"/>
          </a:xfrm>
        </p:grpSpPr>
        <p:sp>
          <p:nvSpPr>
            <p:cNvPr id="141316" name="Text Box 11">
              <a:extLst>
                <a:ext uri="{FF2B5EF4-FFF2-40B4-BE49-F238E27FC236}">
                  <a16:creationId xmlns:a16="http://schemas.microsoft.com/office/drawing/2014/main" id="{0580C17C-77C2-568F-7945-EF99C49597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 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141317" name="Group 16">
              <a:extLst>
                <a:ext uri="{FF2B5EF4-FFF2-40B4-BE49-F238E27FC236}">
                  <a16:creationId xmlns:a16="http://schemas.microsoft.com/office/drawing/2014/main" id="{B205309B-A5C0-A044-DF27-A282C154C7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633"/>
              <a:ext cx="831" cy="518"/>
              <a:chOff x="1786" y="3438"/>
              <a:chExt cx="320" cy="518"/>
            </a:xfrm>
          </p:grpSpPr>
          <p:sp>
            <p:nvSpPr>
              <p:cNvPr id="141318" name="Text Box 17">
                <a:extLst>
                  <a:ext uri="{FF2B5EF4-FFF2-40B4-BE49-F238E27FC236}">
                    <a16:creationId xmlns:a16="http://schemas.microsoft.com/office/drawing/2014/main" id="{00B63EAA-1DE2-B9B8-58AC-E890399282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6" y="343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B050"/>
                    </a:solidFill>
                  </a:rPr>
                  <a:t>62</a:t>
                </a:r>
                <a:endParaRPr lang="en-US" altLang="ar-SA" sz="2400" b="1">
                  <a:solidFill>
                    <a:srgbClr val="00B050"/>
                  </a:solidFill>
                </a:endParaRPr>
              </a:p>
            </p:txBody>
          </p:sp>
          <p:sp>
            <p:nvSpPr>
              <p:cNvPr id="141319" name="Line 18">
                <a:extLst>
                  <a:ext uri="{FF2B5EF4-FFF2-40B4-BE49-F238E27FC236}">
                    <a16:creationId xmlns:a16="http://schemas.microsoft.com/office/drawing/2014/main" id="{E04C0012-EA75-4E37-B99B-DA06F27D91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1320" name="Text Box 19">
                <a:extLst>
                  <a:ext uri="{FF2B5EF4-FFF2-40B4-BE49-F238E27FC236}">
                    <a16:creationId xmlns:a16="http://schemas.microsoft.com/office/drawing/2014/main" id="{68A39EC5-B91F-7E95-8DB3-70CFC6DD4F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" y="366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186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1321" name="Group 24">
            <a:extLst>
              <a:ext uri="{FF2B5EF4-FFF2-40B4-BE49-F238E27FC236}">
                <a16:creationId xmlns:a16="http://schemas.microsoft.com/office/drawing/2014/main" id="{20A6D487-4B5E-4EE3-6FA7-D63441F97AF1}"/>
              </a:ext>
            </a:extLst>
          </p:cNvPr>
          <p:cNvGrpSpPr>
            <a:grpSpLocks/>
          </p:cNvGrpSpPr>
          <p:nvPr/>
        </p:nvGrpSpPr>
        <p:grpSpPr bwMode="auto">
          <a:xfrm>
            <a:off x="2226992" y="4222555"/>
            <a:ext cx="1601788" cy="822325"/>
            <a:chOff x="2208" y="1633"/>
            <a:chExt cx="1009" cy="518"/>
          </a:xfrm>
        </p:grpSpPr>
        <p:sp>
          <p:nvSpPr>
            <p:cNvPr id="141322" name="Text Box 11">
              <a:extLst>
                <a:ext uri="{FF2B5EF4-FFF2-40B4-BE49-F238E27FC236}">
                  <a16:creationId xmlns:a16="http://schemas.microsoft.com/office/drawing/2014/main" id="{0E42FE63-CAB5-4522-F5AE-D59F49C9E8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 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141324" name="Group 16">
              <a:extLst>
                <a:ext uri="{FF2B5EF4-FFF2-40B4-BE49-F238E27FC236}">
                  <a16:creationId xmlns:a16="http://schemas.microsoft.com/office/drawing/2014/main" id="{126A06E7-7AC8-2A25-34A7-EC6878B041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633"/>
              <a:ext cx="831" cy="518"/>
              <a:chOff x="1786" y="3438"/>
              <a:chExt cx="320" cy="518"/>
            </a:xfrm>
          </p:grpSpPr>
          <p:sp>
            <p:nvSpPr>
              <p:cNvPr id="141325" name="Text Box 17">
                <a:extLst>
                  <a:ext uri="{FF2B5EF4-FFF2-40B4-BE49-F238E27FC236}">
                    <a16:creationId xmlns:a16="http://schemas.microsoft.com/office/drawing/2014/main" id="{ED5C3019-DDD6-9B2F-EB1C-5E647E9713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6" y="343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B050"/>
                    </a:solidFill>
                  </a:rPr>
                  <a:t>6</a:t>
                </a:r>
                <a:endParaRPr lang="en-US" altLang="ar-SA" sz="2400" b="1">
                  <a:solidFill>
                    <a:srgbClr val="00B050"/>
                  </a:solidFill>
                </a:endParaRPr>
              </a:p>
            </p:txBody>
          </p:sp>
          <p:sp>
            <p:nvSpPr>
              <p:cNvPr id="141326" name="Line 18">
                <a:extLst>
                  <a:ext uri="{FF2B5EF4-FFF2-40B4-BE49-F238E27FC236}">
                    <a16:creationId xmlns:a16="http://schemas.microsoft.com/office/drawing/2014/main" id="{AF5A1DAA-0570-1D5C-104F-16E99FC65C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1327" name="Text Box 19">
                <a:extLst>
                  <a:ext uri="{FF2B5EF4-FFF2-40B4-BE49-F238E27FC236}">
                    <a16:creationId xmlns:a16="http://schemas.microsoft.com/office/drawing/2014/main" id="{3805A29E-6943-E245-20C4-92F71BB46E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" y="366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750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FDC34164-D15C-63F1-2A6D-07EE68BB43B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1746" y="63274"/>
            <a:ext cx="2197892" cy="465083"/>
          </a:xfrm>
          <a:prstGeom prst="rect">
            <a:avLst/>
          </a:prstGeom>
          <a:effectLst>
            <a:glow rad="101600">
              <a:srgbClr val="FFCC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62493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4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4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3" grpId="0"/>
      <p:bldP spid="141351" grpId="0"/>
      <p:bldP spid="141352" grpId="0"/>
      <p:bldP spid="141355" grpId="0"/>
      <p:bldP spid="141356" grpId="0"/>
      <p:bldP spid="141357" grpId="0"/>
      <p:bldP spid="2" grpId="0"/>
      <p:bldP spid="29" grpId="0"/>
      <p:bldP spid="36" grpId="0"/>
      <p:bldP spid="13" grpId="0"/>
      <p:bldP spid="15" grpId="0"/>
      <p:bldP spid="17" grpId="0"/>
      <p:bldP spid="19" grpId="0"/>
      <p:bldP spid="21" grpId="0"/>
      <p:bldP spid="30" grpId="0"/>
      <p:bldP spid="53" grpId="0"/>
      <p:bldP spid="54" grpId="0"/>
      <p:bldP spid="55" grpId="0"/>
      <p:bldP spid="56" grpId="0"/>
      <p:bldP spid="141313" grpId="0"/>
      <p:bldP spid="1413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3" name="Text Box 11">
            <a:extLst>
              <a:ext uri="{FF2B5EF4-FFF2-40B4-BE49-F238E27FC236}">
                <a16:creationId xmlns:a16="http://schemas.microsoft.com/office/drawing/2014/main" id="{54C7039F-51F4-B39B-5FC2-817F9F392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273" y="2254400"/>
            <a:ext cx="13662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جـ =</a:t>
            </a:r>
            <a:r>
              <a:rPr lang="ar-SA" altLang="ar-SA" sz="24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65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1" name="Text Box 39">
            <a:extLst>
              <a:ext uri="{FF2B5EF4-FFF2-40B4-BE49-F238E27FC236}">
                <a16:creationId xmlns:a16="http://schemas.microsoft.com/office/drawing/2014/main" id="{24674042-26FB-CACD-75E0-CCAD88A95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550" y="2295525"/>
            <a:ext cx="2095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ن =52٪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2" name="Text Box 40">
            <a:extLst>
              <a:ext uri="{FF2B5EF4-FFF2-40B4-BE49-F238E27FC236}">
                <a16:creationId xmlns:a16="http://schemas.microsoft.com/office/drawing/2014/main" id="{4513D427-CD62-ABA3-2385-AC87FFF73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1" y="2292997"/>
            <a:ext cx="1184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  ك = ؟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5" name="Text Box 43">
            <a:extLst>
              <a:ext uri="{FF2B5EF4-FFF2-40B4-BE49-F238E27FC236}">
                <a16:creationId xmlns:a16="http://schemas.microsoft.com/office/drawing/2014/main" id="{4FEDF3B2-DE8F-EAE0-60E0-7E0A12C4D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648" y="2705516"/>
            <a:ext cx="812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6" name="Text Box 44">
            <a:extLst>
              <a:ext uri="{FF2B5EF4-FFF2-40B4-BE49-F238E27FC236}">
                <a16:creationId xmlns:a16="http://schemas.microsoft.com/office/drawing/2014/main" id="{D25AAEDB-5E5F-FF70-EDDE-DB3EFA894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0" y="2732054"/>
            <a:ext cx="20907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41357" name="Text Box 45">
            <a:extLst>
              <a:ext uri="{FF2B5EF4-FFF2-40B4-BE49-F238E27FC236}">
                <a16:creationId xmlns:a16="http://schemas.microsoft.com/office/drawing/2014/main" id="{174D0953-5350-22C6-0B02-35945888B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251" y="4501929"/>
            <a:ext cx="147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125 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28" name="صورة 2">
            <a:extLst>
              <a:ext uri="{FF2B5EF4-FFF2-40B4-BE49-F238E27FC236}">
                <a16:creationId xmlns:a16="http://schemas.microsoft.com/office/drawing/2014/main" id="{53A97E41-DD3B-4B04-B3FC-68A18F2A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677" y="1120775"/>
            <a:ext cx="16700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صورة 8">
            <a:extLst>
              <a:ext uri="{FF2B5EF4-FFF2-40B4-BE49-F238E27FC236}">
                <a16:creationId xmlns:a16="http://schemas.microsoft.com/office/drawing/2014/main" id="{E585843F-1C74-4319-0118-AC600E133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5995988"/>
            <a:ext cx="5842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صورة 20">
            <a:extLst>
              <a:ext uri="{FF2B5EF4-FFF2-40B4-BE49-F238E27FC236}">
                <a16:creationId xmlns:a16="http://schemas.microsoft.com/office/drawing/2014/main" id="{D550748C-C332-1DA2-F6E0-ECEE7D463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65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3">
            <a:extLst>
              <a:ext uri="{FF2B5EF4-FFF2-40B4-BE49-F238E27FC236}">
                <a16:creationId xmlns:a16="http://schemas.microsoft.com/office/drawing/2014/main" id="{CF7A047A-77A3-9D9F-673A-3531F3D63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4986" y="3115500"/>
            <a:ext cx="950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4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65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 Box 44">
            <a:extLst>
              <a:ext uri="{FF2B5EF4-FFF2-40B4-BE49-F238E27FC236}">
                <a16:creationId xmlns:a16="http://schemas.microsoft.com/office/drawing/2014/main" id="{B2E361B1-084B-1611-0C01-34201AD90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820" y="3079633"/>
            <a:ext cx="15045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altLang="ar-SA" sz="20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52٪</a:t>
            </a: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45" name="صورة 11">
            <a:extLst>
              <a:ext uri="{FF2B5EF4-FFF2-40B4-BE49-F238E27FC236}">
                <a16:creationId xmlns:a16="http://schemas.microsoft.com/office/drawing/2014/main" id="{DC74FD9F-D630-0CFA-8EF8-7DD741367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10" y="5482036"/>
            <a:ext cx="23860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7" name="صورة 19">
            <a:extLst>
              <a:ext uri="{FF2B5EF4-FFF2-40B4-BE49-F238E27FC236}">
                <a16:creationId xmlns:a16="http://schemas.microsoft.com/office/drawing/2014/main" id="{E5D6AC11-AAC6-9D70-3BEF-18FBF9543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7" y="5488456"/>
            <a:ext cx="3190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1">
            <a:extLst>
              <a:ext uri="{FF2B5EF4-FFF2-40B4-BE49-F238E27FC236}">
                <a16:creationId xmlns:a16="http://schemas.microsoft.com/office/drawing/2014/main" id="{1B5CB8CE-C7EE-2190-32EF-B96F4FDD4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808" y="2064415"/>
            <a:ext cx="17313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المطلوب إيجاد الكل </a:t>
            </a: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3" name="Group 24">
            <a:extLst>
              <a:ext uri="{FF2B5EF4-FFF2-40B4-BE49-F238E27FC236}">
                <a16:creationId xmlns:a16="http://schemas.microsoft.com/office/drawing/2014/main" id="{AC13F1AA-A512-9062-2E25-D59CC88F5C02}"/>
              </a:ext>
            </a:extLst>
          </p:cNvPr>
          <p:cNvGrpSpPr>
            <a:grpSpLocks/>
          </p:cNvGrpSpPr>
          <p:nvPr/>
        </p:nvGrpSpPr>
        <p:grpSpPr bwMode="auto">
          <a:xfrm>
            <a:off x="5644370" y="3836632"/>
            <a:ext cx="2032001" cy="804863"/>
            <a:chOff x="1940" y="1644"/>
            <a:chExt cx="1280" cy="507"/>
          </a:xfrm>
        </p:grpSpPr>
        <p:sp>
          <p:nvSpPr>
            <p:cNvPr id="24" name="Text Box 11">
              <a:extLst>
                <a:ext uri="{FF2B5EF4-FFF2-40B4-BE49-F238E27FC236}">
                  <a16:creationId xmlns:a16="http://schemas.microsoft.com/office/drawing/2014/main" id="{7BAF2474-1452-B62C-D89E-51D4DF121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 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25" name="Group 16">
              <a:extLst>
                <a:ext uri="{FF2B5EF4-FFF2-40B4-BE49-F238E27FC236}">
                  <a16:creationId xmlns:a16="http://schemas.microsoft.com/office/drawing/2014/main" id="{0E2E4342-441D-1C52-A9B0-5476C926CE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0" y="1644"/>
              <a:ext cx="1280" cy="507"/>
              <a:chOff x="1683" y="3449"/>
              <a:chExt cx="493" cy="507"/>
            </a:xfrm>
          </p:grpSpPr>
          <p:sp>
            <p:nvSpPr>
              <p:cNvPr id="26" name="Text Box 17">
                <a:extLst>
                  <a:ext uri="{FF2B5EF4-FFF2-40B4-BE49-F238E27FC236}">
                    <a16:creationId xmlns:a16="http://schemas.microsoft.com/office/drawing/2014/main" id="{DEB59BCE-3138-EF2E-35D7-E9659DCDFC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3" y="3449"/>
                <a:ext cx="49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70C0"/>
                    </a:solidFill>
                  </a:rPr>
                  <a:t>0,52×</a:t>
                </a:r>
                <a:r>
                  <a:rPr lang="ar-SA" altLang="ar-SA" sz="2400" b="1"/>
                  <a:t> </a:t>
                </a:r>
                <a:r>
                  <a:rPr lang="ar-SA" altLang="ar-SA" sz="2400" b="1">
                    <a:solidFill>
                      <a:srgbClr val="FF0000"/>
                    </a:solidFill>
                  </a:rPr>
                  <a:t>ك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Line 18">
                <a:extLst>
                  <a:ext uri="{FF2B5EF4-FFF2-40B4-BE49-F238E27FC236}">
                    <a16:creationId xmlns:a16="http://schemas.microsoft.com/office/drawing/2014/main" id="{3A8D8271-386E-CBC4-5AA0-B85AD4A8F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" name="Text Box 19">
                <a:extLst>
                  <a:ext uri="{FF2B5EF4-FFF2-40B4-BE49-F238E27FC236}">
                    <a16:creationId xmlns:a16="http://schemas.microsoft.com/office/drawing/2014/main" id="{3C15CCE6-F297-730F-51F2-6084476CFA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7" y="3668"/>
                <a:ext cx="35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70C0"/>
                    </a:solidFill>
                  </a:rPr>
                  <a:t>0,52</a:t>
                </a:r>
                <a:endParaRPr lang="en-US" altLang="ar-SA" sz="2400" b="1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32" name="Group 16">
            <a:extLst>
              <a:ext uri="{FF2B5EF4-FFF2-40B4-BE49-F238E27FC236}">
                <a16:creationId xmlns:a16="http://schemas.microsoft.com/office/drawing/2014/main" id="{7271DC03-0F80-BF27-3958-B872EE8C1293}"/>
              </a:ext>
            </a:extLst>
          </p:cNvPr>
          <p:cNvGrpSpPr>
            <a:grpSpLocks/>
          </p:cNvGrpSpPr>
          <p:nvPr/>
        </p:nvGrpSpPr>
        <p:grpSpPr bwMode="auto">
          <a:xfrm>
            <a:off x="7552040" y="3858157"/>
            <a:ext cx="923925" cy="793750"/>
            <a:chOff x="1805" y="3452"/>
            <a:chExt cx="224" cy="500"/>
          </a:xfrm>
        </p:grpSpPr>
        <p:sp>
          <p:nvSpPr>
            <p:cNvPr id="33" name="Text Box 17">
              <a:extLst>
                <a:ext uri="{FF2B5EF4-FFF2-40B4-BE49-F238E27FC236}">
                  <a16:creationId xmlns:a16="http://schemas.microsoft.com/office/drawing/2014/main" id="{2046B55F-2839-6265-3D1B-2BE4B053B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5" y="3452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B050"/>
                  </a:solidFill>
                </a:rPr>
                <a:t>65</a:t>
              </a:r>
              <a:endParaRPr lang="en-US" altLang="ar-SA" sz="2400" b="1">
                <a:solidFill>
                  <a:srgbClr val="00B050"/>
                </a:solidFill>
              </a:endParaRPr>
            </a:p>
          </p:txBody>
        </p:sp>
        <p:sp>
          <p:nvSpPr>
            <p:cNvPr id="34" name="Line 18">
              <a:extLst>
                <a:ext uri="{FF2B5EF4-FFF2-40B4-BE49-F238E27FC236}">
                  <a16:creationId xmlns:a16="http://schemas.microsoft.com/office/drawing/2014/main" id="{7791778C-3703-4333-757F-9DF13366DC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3702"/>
              <a:ext cx="1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Text Box 19">
              <a:extLst>
                <a:ext uri="{FF2B5EF4-FFF2-40B4-BE49-F238E27FC236}">
                  <a16:creationId xmlns:a16="http://schemas.microsoft.com/office/drawing/2014/main" id="{6497E9B2-7985-B594-17CA-D1721CDBA3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2" y="3664"/>
              <a:ext cx="1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70C0"/>
                  </a:solidFill>
                </a:rPr>
                <a:t>0,52</a:t>
              </a:r>
              <a:endParaRPr lang="en-US" altLang="ar-SA" sz="2400" b="1">
                <a:solidFill>
                  <a:srgbClr val="0070C0"/>
                </a:solidFill>
              </a:endParaRPr>
            </a:p>
          </p:txBody>
        </p:sp>
      </p:grpSp>
      <p:pic>
        <p:nvPicPr>
          <p:cNvPr id="42" name="صورة 41">
            <a:extLst>
              <a:ext uri="{FF2B5EF4-FFF2-40B4-BE49-F238E27FC236}">
                <a16:creationId xmlns:a16="http://schemas.microsoft.com/office/drawing/2014/main" id="{E595311C-6CEB-1444-D9B4-29C986D947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4553861"/>
            <a:ext cx="485775" cy="3048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71AEE76-CD38-28DD-1847-B6087EC9D8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6270" y="1698700"/>
            <a:ext cx="390525" cy="3429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724ABEE-3B46-46EF-9A92-027768E8C4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0819" y="1156946"/>
            <a:ext cx="1057275" cy="3429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177A77A-2DF2-B046-84B1-0CB1102638B4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04119" y="1610261"/>
            <a:ext cx="3486150" cy="428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8D1197A-4413-F723-BF5A-53FF4CE908A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4283" y="5463180"/>
            <a:ext cx="1247775" cy="36195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801F274-9384-F9D7-1DFC-44C5A7CB95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35900" y="6105421"/>
            <a:ext cx="657225" cy="30480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A9E6F20F-3EE4-E017-856F-1BAB7830824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16639" y="6089313"/>
            <a:ext cx="1495425" cy="447675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BB2A6151-A863-8F49-5D2E-3DD8BCBFE9F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08159" y="4887885"/>
            <a:ext cx="2543175" cy="438150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81BE8AE0-C4B3-E5A4-EB14-C3F9AAB599D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81293" y="3469171"/>
            <a:ext cx="4105275" cy="371475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F5786C76-BF69-BDCC-5EFE-8C0B657539B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91068" y="4086757"/>
            <a:ext cx="2095500" cy="314325"/>
          </a:xfrm>
          <a:prstGeom prst="rect">
            <a:avLst/>
          </a:prstGeom>
        </p:spPr>
      </p:pic>
      <p:sp>
        <p:nvSpPr>
          <p:cNvPr id="49" name="Text Box 43">
            <a:extLst>
              <a:ext uri="{FF2B5EF4-FFF2-40B4-BE49-F238E27FC236}">
                <a16:creationId xmlns:a16="http://schemas.microsoft.com/office/drawing/2014/main" id="{E087C45D-79E2-6CBF-E8B8-0519253F1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0316" y="3456664"/>
            <a:ext cx="950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4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65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0" name="Text Box 44">
            <a:extLst>
              <a:ext uri="{FF2B5EF4-FFF2-40B4-BE49-F238E27FC236}">
                <a16:creationId xmlns:a16="http://schemas.microsoft.com/office/drawing/2014/main" id="{9A7F9BAE-69C8-B265-7C17-48B8273A3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441" y="3435114"/>
            <a:ext cx="15045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altLang="ar-SA" sz="20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0,52</a:t>
            </a: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149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4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3" grpId="0"/>
      <p:bldP spid="141351" grpId="0"/>
      <p:bldP spid="141352" grpId="0"/>
      <p:bldP spid="141355" grpId="0"/>
      <p:bldP spid="141356" grpId="0"/>
      <p:bldP spid="141357" grpId="0"/>
      <p:bldP spid="2" grpId="0"/>
      <p:bldP spid="4" grpId="0"/>
      <p:bldP spid="29" grpId="0"/>
      <p:bldP spid="49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3" name="Text Box 11">
            <a:extLst>
              <a:ext uri="{FF2B5EF4-FFF2-40B4-BE49-F238E27FC236}">
                <a16:creationId xmlns:a16="http://schemas.microsoft.com/office/drawing/2014/main" id="{54C7039F-51F4-B39B-5FC2-817F9F392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8981" y="2504302"/>
            <a:ext cx="13785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جـ =210</a:t>
            </a:r>
            <a:endParaRPr kumimoji="0" lang="ar-SA" altLang="ar-SA" sz="2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1" name="Text Box 39">
            <a:extLst>
              <a:ext uri="{FF2B5EF4-FFF2-40B4-BE49-F238E27FC236}">
                <a16:creationId xmlns:a16="http://schemas.microsoft.com/office/drawing/2014/main" id="{24674042-26FB-CACD-75E0-CCAD88A95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8982" y="2528166"/>
            <a:ext cx="19430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ن =75٪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2" name="Text Box 40">
            <a:extLst>
              <a:ext uri="{FF2B5EF4-FFF2-40B4-BE49-F238E27FC236}">
                <a16:creationId xmlns:a16="http://schemas.microsoft.com/office/drawing/2014/main" id="{4513D427-CD62-ABA3-2385-AC87FFF73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649" y="2535459"/>
            <a:ext cx="10615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 ك = ؟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5" name="Text Box 43">
            <a:extLst>
              <a:ext uri="{FF2B5EF4-FFF2-40B4-BE49-F238E27FC236}">
                <a16:creationId xmlns:a16="http://schemas.microsoft.com/office/drawing/2014/main" id="{4FEDF3B2-DE8F-EAE0-60E0-7E0A12C4D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946" y="3004212"/>
            <a:ext cx="812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6" name="Text Box 44">
            <a:extLst>
              <a:ext uri="{FF2B5EF4-FFF2-40B4-BE49-F238E27FC236}">
                <a16:creationId xmlns:a16="http://schemas.microsoft.com/office/drawing/2014/main" id="{D25AAEDB-5E5F-FF70-EDDE-DB3EFA894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034" y="3020813"/>
            <a:ext cx="20907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30737" name="صورة 20">
            <a:extLst>
              <a:ext uri="{FF2B5EF4-FFF2-40B4-BE49-F238E27FC236}">
                <a16:creationId xmlns:a16="http://schemas.microsoft.com/office/drawing/2014/main" id="{D550748C-C332-1DA2-F6E0-ECEE7D463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65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3">
            <a:extLst>
              <a:ext uri="{FF2B5EF4-FFF2-40B4-BE49-F238E27FC236}">
                <a16:creationId xmlns:a16="http://schemas.microsoft.com/office/drawing/2014/main" id="{CF7A047A-77A3-9D9F-673A-3531F3D63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763" y="3638228"/>
            <a:ext cx="950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210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 Box 44">
            <a:extLst>
              <a:ext uri="{FF2B5EF4-FFF2-40B4-BE49-F238E27FC236}">
                <a16:creationId xmlns:a16="http://schemas.microsoft.com/office/drawing/2014/main" id="{B2E361B1-084B-1611-0C01-34201AD90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978" y="3648329"/>
            <a:ext cx="1310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altLang="ar-SA"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75٪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1B5CB8CE-C7EE-2190-32EF-B96F4FDD4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577" y="2182715"/>
            <a:ext cx="175682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1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المطلوب إيجاد الكل </a:t>
            </a:r>
            <a:r>
              <a:rPr lang="ar-SA" altLang="ar-SA" sz="1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</a:t>
            </a:r>
            <a:endParaRPr lang="ar-SA" altLang="ar-SA" sz="18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3" name="Group 24">
            <a:extLst>
              <a:ext uri="{FF2B5EF4-FFF2-40B4-BE49-F238E27FC236}">
                <a16:creationId xmlns:a16="http://schemas.microsoft.com/office/drawing/2014/main" id="{AC13F1AA-A512-9062-2E25-D59CC88F5C02}"/>
              </a:ext>
            </a:extLst>
          </p:cNvPr>
          <p:cNvGrpSpPr>
            <a:grpSpLocks/>
          </p:cNvGrpSpPr>
          <p:nvPr/>
        </p:nvGrpSpPr>
        <p:grpSpPr bwMode="auto">
          <a:xfrm>
            <a:off x="5913485" y="4643390"/>
            <a:ext cx="1601788" cy="822325"/>
            <a:chOff x="2208" y="1633"/>
            <a:chExt cx="1009" cy="518"/>
          </a:xfrm>
        </p:grpSpPr>
        <p:sp>
          <p:nvSpPr>
            <p:cNvPr id="24" name="Text Box 11">
              <a:extLst>
                <a:ext uri="{FF2B5EF4-FFF2-40B4-BE49-F238E27FC236}">
                  <a16:creationId xmlns:a16="http://schemas.microsoft.com/office/drawing/2014/main" id="{7BAF2474-1452-B62C-D89E-51D4DF121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 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25" name="Group 16">
              <a:extLst>
                <a:ext uri="{FF2B5EF4-FFF2-40B4-BE49-F238E27FC236}">
                  <a16:creationId xmlns:a16="http://schemas.microsoft.com/office/drawing/2014/main" id="{0E2E4342-441D-1C52-A9B0-5476C926CE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633"/>
              <a:ext cx="831" cy="518"/>
              <a:chOff x="1786" y="3438"/>
              <a:chExt cx="320" cy="518"/>
            </a:xfrm>
          </p:grpSpPr>
          <p:sp>
            <p:nvSpPr>
              <p:cNvPr id="26" name="Text Box 17">
                <a:extLst>
                  <a:ext uri="{FF2B5EF4-FFF2-40B4-BE49-F238E27FC236}">
                    <a16:creationId xmlns:a16="http://schemas.microsoft.com/office/drawing/2014/main" id="{DEB59BCE-3138-EF2E-35D7-E9659DCDFC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6" y="343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70C0"/>
                    </a:solidFill>
                  </a:rPr>
                  <a:t>0,75</a:t>
                </a:r>
                <a:r>
                  <a:rPr lang="ar-SA" altLang="ar-SA" sz="2400" b="1"/>
                  <a:t>× </a:t>
                </a:r>
                <a:r>
                  <a:rPr lang="ar-SA" altLang="ar-SA" sz="2400" b="1">
                    <a:solidFill>
                      <a:srgbClr val="FF0000"/>
                    </a:solidFill>
                  </a:rPr>
                  <a:t>ك 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Line 18">
                <a:extLst>
                  <a:ext uri="{FF2B5EF4-FFF2-40B4-BE49-F238E27FC236}">
                    <a16:creationId xmlns:a16="http://schemas.microsoft.com/office/drawing/2014/main" id="{3A8D8271-386E-CBC4-5AA0-B85AD4A8F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" name="Text Box 19">
                <a:extLst>
                  <a:ext uri="{FF2B5EF4-FFF2-40B4-BE49-F238E27FC236}">
                    <a16:creationId xmlns:a16="http://schemas.microsoft.com/office/drawing/2014/main" id="{3C15CCE6-F297-730F-51F2-6084476CFA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" y="366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70C0"/>
                    </a:solidFill>
                  </a:rPr>
                  <a:t>0,75</a:t>
                </a:r>
                <a:endParaRPr lang="en-US" altLang="ar-SA" sz="2400" b="1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32" name="Group 16">
            <a:extLst>
              <a:ext uri="{FF2B5EF4-FFF2-40B4-BE49-F238E27FC236}">
                <a16:creationId xmlns:a16="http://schemas.microsoft.com/office/drawing/2014/main" id="{7271DC03-0F80-BF27-3958-B872EE8C1293}"/>
              </a:ext>
            </a:extLst>
          </p:cNvPr>
          <p:cNvGrpSpPr>
            <a:grpSpLocks/>
          </p:cNvGrpSpPr>
          <p:nvPr/>
        </p:nvGrpSpPr>
        <p:grpSpPr bwMode="auto">
          <a:xfrm>
            <a:off x="7435679" y="4664028"/>
            <a:ext cx="923925" cy="793750"/>
            <a:chOff x="1805" y="3452"/>
            <a:chExt cx="224" cy="500"/>
          </a:xfrm>
        </p:grpSpPr>
        <p:sp>
          <p:nvSpPr>
            <p:cNvPr id="33" name="Text Box 17">
              <a:extLst>
                <a:ext uri="{FF2B5EF4-FFF2-40B4-BE49-F238E27FC236}">
                  <a16:creationId xmlns:a16="http://schemas.microsoft.com/office/drawing/2014/main" id="{2046B55F-2839-6265-3D1B-2BE4B053B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5" y="3452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B050"/>
                  </a:solidFill>
                </a:rPr>
                <a:t>210</a:t>
              </a:r>
              <a:endParaRPr lang="en-US" altLang="ar-SA" sz="2400" b="1">
                <a:solidFill>
                  <a:srgbClr val="00B050"/>
                </a:solidFill>
              </a:endParaRPr>
            </a:p>
          </p:txBody>
        </p:sp>
        <p:sp>
          <p:nvSpPr>
            <p:cNvPr id="34" name="Line 18">
              <a:extLst>
                <a:ext uri="{FF2B5EF4-FFF2-40B4-BE49-F238E27FC236}">
                  <a16:creationId xmlns:a16="http://schemas.microsoft.com/office/drawing/2014/main" id="{7791778C-3703-4333-757F-9DF13366DC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3702"/>
              <a:ext cx="1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Text Box 19">
              <a:extLst>
                <a:ext uri="{FF2B5EF4-FFF2-40B4-BE49-F238E27FC236}">
                  <a16:creationId xmlns:a16="http://schemas.microsoft.com/office/drawing/2014/main" id="{6497E9B2-7985-B594-17CA-D1721CDBA3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2" y="3664"/>
              <a:ext cx="1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70C0"/>
                  </a:solidFill>
                </a:rPr>
                <a:t>0,75</a:t>
              </a:r>
              <a:endParaRPr lang="en-US" altLang="ar-SA" sz="2400" b="1">
                <a:solidFill>
                  <a:srgbClr val="0070C0"/>
                </a:solidFill>
              </a:endParaRPr>
            </a:p>
          </p:txBody>
        </p:sp>
      </p:grpSp>
      <p:sp>
        <p:nvSpPr>
          <p:cNvPr id="36" name="Text Box 45">
            <a:extLst>
              <a:ext uri="{FF2B5EF4-FFF2-40B4-BE49-F238E27FC236}">
                <a16:creationId xmlns:a16="http://schemas.microsoft.com/office/drawing/2014/main" id="{CE501155-9BD7-C124-2B49-6DA4B4F31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978" y="6264807"/>
            <a:ext cx="14781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FF0000"/>
                </a:solidFill>
                <a:latin typeface="Arial"/>
                <a:cs typeface="Arial"/>
              </a:rPr>
              <a:t>280 = </a:t>
            </a:r>
            <a:r>
              <a:rPr lang="ar-SA" alt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</a:t>
            </a:r>
            <a:endParaRPr lang="ar-SA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6D504B8-6113-A098-56E5-8B027E09C2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CC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024122" y="735423"/>
            <a:ext cx="5439133" cy="6726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FA42E930-FB5F-F0DF-93AF-784DB98E342A}"/>
              </a:ext>
            </a:extLst>
          </p:cNvPr>
          <p:cNvCxnSpPr>
            <a:cxnSpLocks/>
          </p:cNvCxnSpPr>
          <p:nvPr/>
        </p:nvCxnSpPr>
        <p:spPr>
          <a:xfrm>
            <a:off x="4786578" y="2396069"/>
            <a:ext cx="0" cy="38385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1">
            <a:extLst>
              <a:ext uri="{FF2B5EF4-FFF2-40B4-BE49-F238E27FC236}">
                <a16:creationId xmlns:a16="http://schemas.microsoft.com/office/drawing/2014/main" id="{546F1F1C-EA8F-D9A2-ABA9-AF94335E3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3603" y="2469869"/>
            <a:ext cx="12883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جـ =18</a:t>
            </a:r>
            <a:endParaRPr kumimoji="0" lang="ar-SA" altLang="ar-SA" sz="2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 Box 39">
            <a:extLst>
              <a:ext uri="{FF2B5EF4-FFF2-40B4-BE49-F238E27FC236}">
                <a16:creationId xmlns:a16="http://schemas.microsoft.com/office/drawing/2014/main" id="{02E0BA95-5AE8-D890-D0C6-BEC624336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701" y="2488060"/>
            <a:ext cx="18831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ن =18 ٪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40">
            <a:extLst>
              <a:ext uri="{FF2B5EF4-FFF2-40B4-BE49-F238E27FC236}">
                <a16:creationId xmlns:a16="http://schemas.microsoft.com/office/drawing/2014/main" id="{677A7C53-1416-239C-EE83-E82F5DFCB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22" y="2506717"/>
            <a:ext cx="13785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 ك = ؟</a:t>
            </a:r>
            <a:endParaRPr lang="ar-SA" altLang="ar-SA" sz="36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 Box 43">
            <a:extLst>
              <a:ext uri="{FF2B5EF4-FFF2-40B4-BE49-F238E27FC236}">
                <a16:creationId xmlns:a16="http://schemas.microsoft.com/office/drawing/2014/main" id="{00908A92-8FAA-97E0-4D8F-1726D7BB1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707" y="3102776"/>
            <a:ext cx="812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Text Box 44">
            <a:extLst>
              <a:ext uri="{FF2B5EF4-FFF2-40B4-BE49-F238E27FC236}">
                <a16:creationId xmlns:a16="http://schemas.microsoft.com/office/drawing/2014/main" id="{941A380D-F3AD-CA8A-A3CD-AE6D45165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384" y="3094694"/>
            <a:ext cx="20907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30" name="Text Box 43">
            <a:extLst>
              <a:ext uri="{FF2B5EF4-FFF2-40B4-BE49-F238E27FC236}">
                <a16:creationId xmlns:a16="http://schemas.microsoft.com/office/drawing/2014/main" id="{25D9734A-D868-7D17-624E-8287E81E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2654" y="3644261"/>
            <a:ext cx="950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54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Text Box 44">
            <a:extLst>
              <a:ext uri="{FF2B5EF4-FFF2-40B4-BE49-F238E27FC236}">
                <a16:creationId xmlns:a16="http://schemas.microsoft.com/office/drawing/2014/main" id="{8BAA3A77-1A8A-F86A-BFFE-2652B928C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380" y="3613483"/>
            <a:ext cx="1412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l" defTabSz="914400" rtl="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altLang="ar-SA"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18٪ 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× </a:t>
            </a:r>
            <a:r>
              <a:rPr lang="ar-SA" alt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ar-SA" altLang="ar-SA" sz="2400" b="1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7" name="Group 16">
            <a:extLst>
              <a:ext uri="{FF2B5EF4-FFF2-40B4-BE49-F238E27FC236}">
                <a16:creationId xmlns:a16="http://schemas.microsoft.com/office/drawing/2014/main" id="{1CAFD26C-0328-646C-6DB1-F7CB5DF5642D}"/>
              </a:ext>
            </a:extLst>
          </p:cNvPr>
          <p:cNvGrpSpPr>
            <a:grpSpLocks/>
          </p:cNvGrpSpPr>
          <p:nvPr/>
        </p:nvGrpSpPr>
        <p:grpSpPr bwMode="auto">
          <a:xfrm>
            <a:off x="3740187" y="4536474"/>
            <a:ext cx="923925" cy="793750"/>
            <a:chOff x="1805" y="3452"/>
            <a:chExt cx="224" cy="500"/>
          </a:xfrm>
        </p:grpSpPr>
        <p:sp>
          <p:nvSpPr>
            <p:cNvPr id="39" name="Text Box 17">
              <a:extLst>
                <a:ext uri="{FF2B5EF4-FFF2-40B4-BE49-F238E27FC236}">
                  <a16:creationId xmlns:a16="http://schemas.microsoft.com/office/drawing/2014/main" id="{8EC5F42C-4400-9910-1A36-103C02772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5" y="3452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B050"/>
                  </a:solidFill>
                </a:rPr>
                <a:t>54</a:t>
              </a:r>
              <a:endParaRPr lang="en-US" altLang="ar-SA" sz="2400" b="1">
                <a:solidFill>
                  <a:srgbClr val="00B050"/>
                </a:solidFill>
              </a:endParaRPr>
            </a:p>
          </p:txBody>
        </p:sp>
        <p:sp>
          <p:nvSpPr>
            <p:cNvPr id="41" name="Line 18">
              <a:extLst>
                <a:ext uri="{FF2B5EF4-FFF2-40B4-BE49-F238E27FC236}">
                  <a16:creationId xmlns:a16="http://schemas.microsoft.com/office/drawing/2014/main" id="{04E8A35F-E949-02E1-3EA2-FEEC6AD6A2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3702"/>
              <a:ext cx="1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Text Box 19">
              <a:extLst>
                <a:ext uri="{FF2B5EF4-FFF2-40B4-BE49-F238E27FC236}">
                  <a16:creationId xmlns:a16="http://schemas.microsoft.com/office/drawing/2014/main" id="{BABA8A82-BA9B-8F59-DFD0-D87D9CCD48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2" y="3664"/>
              <a:ext cx="1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70C0"/>
                  </a:solidFill>
                </a:rPr>
                <a:t>0,18</a:t>
              </a:r>
              <a:endParaRPr lang="en-US" altLang="ar-SA" sz="2400" b="1">
                <a:solidFill>
                  <a:srgbClr val="0070C0"/>
                </a:solidFill>
              </a:endParaRPr>
            </a:p>
          </p:txBody>
        </p:sp>
      </p:grpSp>
      <p:grpSp>
        <p:nvGrpSpPr>
          <p:cNvPr id="45" name="Group 24">
            <a:extLst>
              <a:ext uri="{FF2B5EF4-FFF2-40B4-BE49-F238E27FC236}">
                <a16:creationId xmlns:a16="http://schemas.microsoft.com/office/drawing/2014/main" id="{ABC0E9A4-C92A-1AD3-F6B2-AA46775027C3}"/>
              </a:ext>
            </a:extLst>
          </p:cNvPr>
          <p:cNvGrpSpPr>
            <a:grpSpLocks/>
          </p:cNvGrpSpPr>
          <p:nvPr/>
        </p:nvGrpSpPr>
        <p:grpSpPr bwMode="auto">
          <a:xfrm>
            <a:off x="2158148" y="4530275"/>
            <a:ext cx="1601788" cy="822325"/>
            <a:chOff x="2208" y="1633"/>
            <a:chExt cx="1009" cy="518"/>
          </a:xfrm>
        </p:grpSpPr>
        <p:sp>
          <p:nvSpPr>
            <p:cNvPr id="47" name="Text Box 11">
              <a:extLst>
                <a:ext uri="{FF2B5EF4-FFF2-40B4-BE49-F238E27FC236}">
                  <a16:creationId xmlns:a16="http://schemas.microsoft.com/office/drawing/2014/main" id="{12090921-7332-3335-1D27-D19561D85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 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49" name="Group 16">
              <a:extLst>
                <a:ext uri="{FF2B5EF4-FFF2-40B4-BE49-F238E27FC236}">
                  <a16:creationId xmlns:a16="http://schemas.microsoft.com/office/drawing/2014/main" id="{062937BE-40B7-22BE-A50C-76FBD8C68D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633"/>
              <a:ext cx="831" cy="518"/>
              <a:chOff x="1786" y="3438"/>
              <a:chExt cx="320" cy="518"/>
            </a:xfrm>
          </p:grpSpPr>
          <p:sp>
            <p:nvSpPr>
              <p:cNvPr id="50" name="Text Box 17">
                <a:extLst>
                  <a:ext uri="{FF2B5EF4-FFF2-40B4-BE49-F238E27FC236}">
                    <a16:creationId xmlns:a16="http://schemas.microsoft.com/office/drawing/2014/main" id="{D7374019-15BF-5F12-3B35-BC9146C32E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6" y="343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70C0"/>
                    </a:solidFill>
                  </a:rPr>
                  <a:t>ن</a:t>
                </a:r>
                <a:r>
                  <a:rPr lang="ar-SA" altLang="ar-SA" sz="2400" b="1"/>
                  <a:t> × </a:t>
                </a:r>
                <a:r>
                  <a:rPr lang="ar-SA" altLang="ar-SA" sz="2400" b="1">
                    <a:solidFill>
                      <a:srgbClr val="FF0000"/>
                    </a:solidFill>
                  </a:rPr>
                  <a:t>ك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Line 18">
                <a:extLst>
                  <a:ext uri="{FF2B5EF4-FFF2-40B4-BE49-F238E27FC236}">
                    <a16:creationId xmlns:a16="http://schemas.microsoft.com/office/drawing/2014/main" id="{56E391F0-AF70-2918-6FB0-F1939D4093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Text Box 19">
                <a:extLst>
                  <a:ext uri="{FF2B5EF4-FFF2-40B4-BE49-F238E27FC236}">
                    <a16:creationId xmlns:a16="http://schemas.microsoft.com/office/drawing/2014/main" id="{B19D8F37-C7F3-D425-6917-86B7BDA5DA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" y="366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0,18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</p:grpSp>
      <p:sp>
        <p:nvSpPr>
          <p:cNvPr id="54" name="Text Box 45">
            <a:extLst>
              <a:ext uri="{FF2B5EF4-FFF2-40B4-BE49-F238E27FC236}">
                <a16:creationId xmlns:a16="http://schemas.microsoft.com/office/drawing/2014/main" id="{B6E9E25A-E571-B15D-341E-F88756E87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895" y="6003811"/>
            <a:ext cx="15607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FF0000"/>
                </a:solidFill>
                <a:latin typeface="Arial"/>
                <a:cs typeface="Arial"/>
              </a:rPr>
              <a:t>300 = </a:t>
            </a:r>
            <a:r>
              <a:rPr lang="ar-SA" alt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</a:t>
            </a:r>
            <a:endParaRPr lang="ar-SA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327D0861-D515-4A1E-CA3B-0FF1C2E98A8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486290" y="1626116"/>
            <a:ext cx="3313368" cy="43815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416923F0-749D-4A66-3E36-550B0724D25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97731" y="1629039"/>
            <a:ext cx="3497531" cy="458840"/>
          </a:xfrm>
          <a:prstGeom prst="rect">
            <a:avLst/>
          </a:prstGeom>
        </p:spPr>
      </p:pic>
      <p:sp>
        <p:nvSpPr>
          <p:cNvPr id="38" name="Text Box 11">
            <a:extLst>
              <a:ext uri="{FF2B5EF4-FFF2-40B4-BE49-F238E27FC236}">
                <a16:creationId xmlns:a16="http://schemas.microsoft.com/office/drawing/2014/main" id="{F8C97FF1-79B8-3760-14E4-D1CC1B61F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300" y="2111074"/>
            <a:ext cx="175682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1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المطلوب إيجاد الكل </a:t>
            </a:r>
            <a:r>
              <a:rPr lang="ar-SA" altLang="ar-SA" sz="1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</a:t>
            </a:r>
            <a:endParaRPr lang="ar-SA" altLang="ar-SA" sz="18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" name="Text Box 43">
            <a:extLst>
              <a:ext uri="{FF2B5EF4-FFF2-40B4-BE49-F238E27FC236}">
                <a16:creationId xmlns:a16="http://schemas.microsoft.com/office/drawing/2014/main" id="{977EB938-2DE8-7CC4-4284-3D910566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9085" y="4136703"/>
            <a:ext cx="950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210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2" name="Text Box 44">
            <a:extLst>
              <a:ext uri="{FF2B5EF4-FFF2-40B4-BE49-F238E27FC236}">
                <a16:creationId xmlns:a16="http://schemas.microsoft.com/office/drawing/2014/main" id="{044CD731-70D3-7280-6AB8-6C39C421A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013" y="4126602"/>
            <a:ext cx="1310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altLang="ar-SA"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0,75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4" name="Text Box 43">
            <a:extLst>
              <a:ext uri="{FF2B5EF4-FFF2-40B4-BE49-F238E27FC236}">
                <a16:creationId xmlns:a16="http://schemas.microsoft.com/office/drawing/2014/main" id="{E3752BBB-2424-87EB-593E-A6DAEE828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864" y="4038371"/>
            <a:ext cx="950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54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6" name="Text Box 44">
            <a:extLst>
              <a:ext uri="{FF2B5EF4-FFF2-40B4-BE49-F238E27FC236}">
                <a16:creationId xmlns:a16="http://schemas.microsoft.com/office/drawing/2014/main" id="{BF57143E-0FF1-53C6-428E-79EF18A4E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576" y="4037833"/>
            <a:ext cx="1310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altLang="ar-SA"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0,18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48" name="Group 16">
            <a:extLst>
              <a:ext uri="{FF2B5EF4-FFF2-40B4-BE49-F238E27FC236}">
                <a16:creationId xmlns:a16="http://schemas.microsoft.com/office/drawing/2014/main" id="{B9576EDB-2EA8-DAD4-3663-859531FBB3E6}"/>
              </a:ext>
            </a:extLst>
          </p:cNvPr>
          <p:cNvGrpSpPr>
            <a:grpSpLocks/>
          </p:cNvGrpSpPr>
          <p:nvPr/>
        </p:nvGrpSpPr>
        <p:grpSpPr bwMode="auto">
          <a:xfrm>
            <a:off x="7308086" y="5440167"/>
            <a:ext cx="1113660" cy="793750"/>
            <a:chOff x="1779" y="3452"/>
            <a:chExt cx="270" cy="500"/>
          </a:xfrm>
        </p:grpSpPr>
        <p:sp>
          <p:nvSpPr>
            <p:cNvPr id="57" name="Text Box 17">
              <a:extLst>
                <a:ext uri="{FF2B5EF4-FFF2-40B4-BE49-F238E27FC236}">
                  <a16:creationId xmlns:a16="http://schemas.microsoft.com/office/drawing/2014/main" id="{E18A19E5-C81E-0670-CBE7-2A6A0FF78D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9" y="3452"/>
              <a:ext cx="2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B050"/>
                  </a:solidFill>
                </a:rPr>
                <a:t>21000</a:t>
              </a:r>
              <a:endParaRPr lang="en-US" altLang="ar-SA" sz="2400" b="1">
                <a:solidFill>
                  <a:srgbClr val="00B050"/>
                </a:solidFill>
              </a:endParaRPr>
            </a:p>
          </p:txBody>
        </p:sp>
        <p:sp>
          <p:nvSpPr>
            <p:cNvPr id="58" name="Line 18">
              <a:extLst>
                <a:ext uri="{FF2B5EF4-FFF2-40B4-BE49-F238E27FC236}">
                  <a16:creationId xmlns:a16="http://schemas.microsoft.com/office/drawing/2014/main" id="{B5C10065-365C-714F-9240-BAEED0DE2B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3702"/>
              <a:ext cx="1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Text Box 19">
              <a:extLst>
                <a:ext uri="{FF2B5EF4-FFF2-40B4-BE49-F238E27FC236}">
                  <a16:creationId xmlns:a16="http://schemas.microsoft.com/office/drawing/2014/main" id="{8E32C0B8-EB43-621D-E29E-D630C3B0E2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2" y="3664"/>
              <a:ext cx="1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70C0"/>
                  </a:solidFill>
                </a:rPr>
                <a:t>75</a:t>
              </a:r>
              <a:endParaRPr lang="en-US" altLang="ar-SA" sz="2400" b="1">
                <a:solidFill>
                  <a:srgbClr val="0070C0"/>
                </a:solidFill>
              </a:endParaRPr>
            </a:p>
          </p:txBody>
        </p:sp>
      </p:grpSp>
      <p:grpSp>
        <p:nvGrpSpPr>
          <p:cNvPr id="60" name="Group 24">
            <a:extLst>
              <a:ext uri="{FF2B5EF4-FFF2-40B4-BE49-F238E27FC236}">
                <a16:creationId xmlns:a16="http://schemas.microsoft.com/office/drawing/2014/main" id="{9AC5D0A7-E93C-1E81-657A-C221C2DC4020}"/>
              </a:ext>
            </a:extLst>
          </p:cNvPr>
          <p:cNvGrpSpPr>
            <a:grpSpLocks/>
          </p:cNvGrpSpPr>
          <p:nvPr/>
        </p:nvGrpSpPr>
        <p:grpSpPr bwMode="auto">
          <a:xfrm>
            <a:off x="5856566" y="5417229"/>
            <a:ext cx="1601788" cy="822325"/>
            <a:chOff x="2208" y="1633"/>
            <a:chExt cx="1009" cy="518"/>
          </a:xfrm>
        </p:grpSpPr>
        <p:sp>
          <p:nvSpPr>
            <p:cNvPr id="61" name="Text Box 11">
              <a:extLst>
                <a:ext uri="{FF2B5EF4-FFF2-40B4-BE49-F238E27FC236}">
                  <a16:creationId xmlns:a16="http://schemas.microsoft.com/office/drawing/2014/main" id="{EE15D3DA-91E3-1AEC-90B8-169472B37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 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62" name="Group 16">
              <a:extLst>
                <a:ext uri="{FF2B5EF4-FFF2-40B4-BE49-F238E27FC236}">
                  <a16:creationId xmlns:a16="http://schemas.microsoft.com/office/drawing/2014/main" id="{A0E9C869-CF44-CA71-64E5-0C190244E2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633"/>
              <a:ext cx="831" cy="518"/>
              <a:chOff x="1786" y="3438"/>
              <a:chExt cx="320" cy="518"/>
            </a:xfrm>
          </p:grpSpPr>
          <p:sp>
            <p:nvSpPr>
              <p:cNvPr id="63" name="Text Box 17">
                <a:extLst>
                  <a:ext uri="{FF2B5EF4-FFF2-40B4-BE49-F238E27FC236}">
                    <a16:creationId xmlns:a16="http://schemas.microsoft.com/office/drawing/2014/main" id="{E8F49491-EB1E-0B7C-C343-B05241EBDA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6" y="343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70C0"/>
                    </a:solidFill>
                  </a:rPr>
                  <a:t>75</a:t>
                </a:r>
                <a:r>
                  <a:rPr lang="ar-SA" altLang="ar-SA" sz="2400" b="1"/>
                  <a:t>× </a:t>
                </a:r>
                <a:r>
                  <a:rPr lang="ar-SA" altLang="ar-SA" sz="2400" b="1">
                    <a:solidFill>
                      <a:srgbClr val="FF0000"/>
                    </a:solidFill>
                  </a:rPr>
                  <a:t>ك 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41312" name="Line 18">
                <a:extLst>
                  <a:ext uri="{FF2B5EF4-FFF2-40B4-BE49-F238E27FC236}">
                    <a16:creationId xmlns:a16="http://schemas.microsoft.com/office/drawing/2014/main" id="{265F7C25-B4A4-930B-61FF-422690AC75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1313" name="Text Box 19">
                <a:extLst>
                  <a:ext uri="{FF2B5EF4-FFF2-40B4-BE49-F238E27FC236}">
                    <a16:creationId xmlns:a16="http://schemas.microsoft.com/office/drawing/2014/main" id="{8960D39C-9B28-FDB8-5D92-AF5BB614DD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" y="366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70C0"/>
                    </a:solidFill>
                  </a:rPr>
                  <a:t>75</a:t>
                </a:r>
                <a:endParaRPr lang="en-US" altLang="ar-SA" sz="2400" b="1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141314" name="Group 16">
            <a:extLst>
              <a:ext uri="{FF2B5EF4-FFF2-40B4-BE49-F238E27FC236}">
                <a16:creationId xmlns:a16="http://schemas.microsoft.com/office/drawing/2014/main" id="{2F9089D2-B792-9C7E-8E9A-2E5C1D7F3A68}"/>
              </a:ext>
            </a:extLst>
          </p:cNvPr>
          <p:cNvGrpSpPr>
            <a:grpSpLocks/>
          </p:cNvGrpSpPr>
          <p:nvPr/>
        </p:nvGrpSpPr>
        <p:grpSpPr bwMode="auto">
          <a:xfrm>
            <a:off x="3634607" y="5276440"/>
            <a:ext cx="1113660" cy="793750"/>
            <a:chOff x="1779" y="3452"/>
            <a:chExt cx="270" cy="500"/>
          </a:xfrm>
        </p:grpSpPr>
        <p:sp>
          <p:nvSpPr>
            <p:cNvPr id="141315" name="Text Box 17">
              <a:extLst>
                <a:ext uri="{FF2B5EF4-FFF2-40B4-BE49-F238E27FC236}">
                  <a16:creationId xmlns:a16="http://schemas.microsoft.com/office/drawing/2014/main" id="{1BA123B7-FD76-D380-F6DE-1D9F7D1A07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9" y="3452"/>
              <a:ext cx="2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B050"/>
                  </a:solidFill>
                </a:rPr>
                <a:t>5400</a:t>
              </a:r>
              <a:endParaRPr lang="en-US" altLang="ar-SA" sz="2400" b="1">
                <a:solidFill>
                  <a:srgbClr val="00B050"/>
                </a:solidFill>
              </a:endParaRPr>
            </a:p>
          </p:txBody>
        </p:sp>
        <p:sp>
          <p:nvSpPr>
            <p:cNvPr id="141316" name="Line 18">
              <a:extLst>
                <a:ext uri="{FF2B5EF4-FFF2-40B4-BE49-F238E27FC236}">
                  <a16:creationId xmlns:a16="http://schemas.microsoft.com/office/drawing/2014/main" id="{C317CA1B-1C54-B543-29A8-5E378B7012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3702"/>
              <a:ext cx="1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1317" name="Text Box 19">
              <a:extLst>
                <a:ext uri="{FF2B5EF4-FFF2-40B4-BE49-F238E27FC236}">
                  <a16:creationId xmlns:a16="http://schemas.microsoft.com/office/drawing/2014/main" id="{634A8E82-FBD3-3444-4D0B-26BF9D029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2" y="3664"/>
              <a:ext cx="1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70C0"/>
                  </a:solidFill>
                </a:rPr>
                <a:t>18</a:t>
              </a:r>
              <a:endParaRPr lang="en-US" altLang="ar-SA" sz="2400" b="1">
                <a:solidFill>
                  <a:srgbClr val="0070C0"/>
                </a:solidFill>
              </a:endParaRPr>
            </a:p>
          </p:txBody>
        </p:sp>
      </p:grpSp>
      <p:grpSp>
        <p:nvGrpSpPr>
          <p:cNvPr id="141318" name="Group 24">
            <a:extLst>
              <a:ext uri="{FF2B5EF4-FFF2-40B4-BE49-F238E27FC236}">
                <a16:creationId xmlns:a16="http://schemas.microsoft.com/office/drawing/2014/main" id="{4A5AD6FC-5912-E140-269D-25AF7601D872}"/>
              </a:ext>
            </a:extLst>
          </p:cNvPr>
          <p:cNvGrpSpPr>
            <a:grpSpLocks/>
          </p:cNvGrpSpPr>
          <p:nvPr/>
        </p:nvGrpSpPr>
        <p:grpSpPr bwMode="auto">
          <a:xfrm>
            <a:off x="2183881" y="5210466"/>
            <a:ext cx="1601788" cy="822325"/>
            <a:chOff x="2208" y="1633"/>
            <a:chExt cx="1009" cy="518"/>
          </a:xfrm>
        </p:grpSpPr>
        <p:sp>
          <p:nvSpPr>
            <p:cNvPr id="141319" name="Text Box 11">
              <a:extLst>
                <a:ext uri="{FF2B5EF4-FFF2-40B4-BE49-F238E27FC236}">
                  <a16:creationId xmlns:a16="http://schemas.microsoft.com/office/drawing/2014/main" id="{D034776B-3AEC-AB56-CF8C-0ED727A90E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 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141320" name="Group 16">
              <a:extLst>
                <a:ext uri="{FF2B5EF4-FFF2-40B4-BE49-F238E27FC236}">
                  <a16:creationId xmlns:a16="http://schemas.microsoft.com/office/drawing/2014/main" id="{6C02E665-3DE7-1F66-AC50-DAE268E5DA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633"/>
              <a:ext cx="831" cy="518"/>
              <a:chOff x="1786" y="3438"/>
              <a:chExt cx="320" cy="518"/>
            </a:xfrm>
          </p:grpSpPr>
          <p:sp>
            <p:nvSpPr>
              <p:cNvPr id="141321" name="Text Box 17">
                <a:extLst>
                  <a:ext uri="{FF2B5EF4-FFF2-40B4-BE49-F238E27FC236}">
                    <a16:creationId xmlns:a16="http://schemas.microsoft.com/office/drawing/2014/main" id="{0A374A70-A6B0-CA4A-5122-B7E3A92943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6" y="343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70C0"/>
                    </a:solidFill>
                  </a:rPr>
                  <a:t>18</a:t>
                </a:r>
                <a:r>
                  <a:rPr lang="ar-SA" altLang="ar-SA" sz="2400" b="1"/>
                  <a:t>× </a:t>
                </a:r>
                <a:r>
                  <a:rPr lang="ar-SA" altLang="ar-SA" sz="2400" b="1">
                    <a:solidFill>
                      <a:srgbClr val="FF0000"/>
                    </a:solidFill>
                  </a:rPr>
                  <a:t>ك 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41322" name="Line 18">
                <a:extLst>
                  <a:ext uri="{FF2B5EF4-FFF2-40B4-BE49-F238E27FC236}">
                    <a16:creationId xmlns:a16="http://schemas.microsoft.com/office/drawing/2014/main" id="{AA5557C2-CFA7-DB6A-7268-427869C8A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1324" name="Text Box 19">
                <a:extLst>
                  <a:ext uri="{FF2B5EF4-FFF2-40B4-BE49-F238E27FC236}">
                    <a16:creationId xmlns:a16="http://schemas.microsoft.com/office/drawing/2014/main" id="{F60BAB8D-082F-4FAE-D3DC-E8EE08ECF6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" y="366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70C0"/>
                    </a:solidFill>
                  </a:rPr>
                  <a:t>18</a:t>
                </a:r>
                <a:endParaRPr lang="en-US" altLang="ar-SA" sz="2400" b="1">
                  <a:solidFill>
                    <a:srgbClr val="0070C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961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9" dur="1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3" grpId="0"/>
      <p:bldP spid="141351" grpId="0"/>
      <p:bldP spid="141352" grpId="0"/>
      <p:bldP spid="141355" grpId="0"/>
      <p:bldP spid="141356" grpId="0"/>
      <p:bldP spid="2" grpId="0"/>
      <p:bldP spid="4" grpId="0"/>
      <p:bldP spid="29" grpId="0"/>
      <p:bldP spid="36" grpId="0"/>
      <p:bldP spid="13" grpId="0"/>
      <p:bldP spid="15" grpId="0"/>
      <p:bldP spid="17" grpId="0"/>
      <p:bldP spid="19" grpId="0"/>
      <p:bldP spid="21" grpId="0"/>
      <p:bldP spid="30" grpId="0"/>
      <p:bldP spid="31" grpId="0"/>
      <p:bldP spid="54" grpId="0"/>
      <p:bldP spid="38" grpId="0"/>
      <p:bldP spid="40" grpId="0"/>
      <p:bldP spid="42" grpId="0"/>
      <p:bldP spid="44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3" name="Text Box 11">
            <a:extLst>
              <a:ext uri="{FF2B5EF4-FFF2-40B4-BE49-F238E27FC236}">
                <a16:creationId xmlns:a16="http://schemas.microsoft.com/office/drawing/2014/main" id="{54C7039F-51F4-B39B-5FC2-817F9F392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8981" y="2504302"/>
            <a:ext cx="13785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جـ =210</a:t>
            </a:r>
            <a:endParaRPr kumimoji="0" lang="ar-SA" altLang="ar-SA" sz="2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1" name="Text Box 39">
            <a:extLst>
              <a:ext uri="{FF2B5EF4-FFF2-40B4-BE49-F238E27FC236}">
                <a16:creationId xmlns:a16="http://schemas.microsoft.com/office/drawing/2014/main" id="{24674042-26FB-CACD-75E0-CCAD88A95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8982" y="2528166"/>
            <a:ext cx="19430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ن =75٪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2" name="Text Box 40">
            <a:extLst>
              <a:ext uri="{FF2B5EF4-FFF2-40B4-BE49-F238E27FC236}">
                <a16:creationId xmlns:a16="http://schemas.microsoft.com/office/drawing/2014/main" id="{4513D427-CD62-ABA3-2385-AC87FFF73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649" y="2535459"/>
            <a:ext cx="10615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 ك = ؟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5" name="Text Box 43">
            <a:extLst>
              <a:ext uri="{FF2B5EF4-FFF2-40B4-BE49-F238E27FC236}">
                <a16:creationId xmlns:a16="http://schemas.microsoft.com/office/drawing/2014/main" id="{4FEDF3B2-DE8F-EAE0-60E0-7E0A12C4D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946" y="3004212"/>
            <a:ext cx="812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6" name="Text Box 44">
            <a:extLst>
              <a:ext uri="{FF2B5EF4-FFF2-40B4-BE49-F238E27FC236}">
                <a16:creationId xmlns:a16="http://schemas.microsoft.com/office/drawing/2014/main" id="{D25AAEDB-5E5F-FF70-EDDE-DB3EFA894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034" y="3020813"/>
            <a:ext cx="20907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30737" name="صورة 20">
            <a:extLst>
              <a:ext uri="{FF2B5EF4-FFF2-40B4-BE49-F238E27FC236}">
                <a16:creationId xmlns:a16="http://schemas.microsoft.com/office/drawing/2014/main" id="{D550748C-C332-1DA2-F6E0-ECEE7D463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65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3">
            <a:extLst>
              <a:ext uri="{FF2B5EF4-FFF2-40B4-BE49-F238E27FC236}">
                <a16:creationId xmlns:a16="http://schemas.microsoft.com/office/drawing/2014/main" id="{CF7A047A-77A3-9D9F-673A-3531F3D63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763" y="3638228"/>
            <a:ext cx="7484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1B5CB8CE-C7EE-2190-32EF-B96F4FDD4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577" y="2182715"/>
            <a:ext cx="175682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1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المطلوب إيجاد الكل </a:t>
            </a:r>
            <a:r>
              <a:rPr lang="ar-SA" altLang="ar-SA" sz="1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</a:t>
            </a:r>
            <a:endParaRPr lang="ar-SA" altLang="ar-SA" sz="18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3" name="Group 24">
            <a:extLst>
              <a:ext uri="{FF2B5EF4-FFF2-40B4-BE49-F238E27FC236}">
                <a16:creationId xmlns:a16="http://schemas.microsoft.com/office/drawing/2014/main" id="{AC13F1AA-A512-9062-2E25-D59CC88F5C02}"/>
              </a:ext>
            </a:extLst>
          </p:cNvPr>
          <p:cNvGrpSpPr>
            <a:grpSpLocks/>
          </p:cNvGrpSpPr>
          <p:nvPr/>
        </p:nvGrpSpPr>
        <p:grpSpPr bwMode="auto">
          <a:xfrm>
            <a:off x="6302042" y="4194764"/>
            <a:ext cx="1601788" cy="822325"/>
            <a:chOff x="2208" y="1633"/>
            <a:chExt cx="1009" cy="518"/>
          </a:xfrm>
        </p:grpSpPr>
        <p:sp>
          <p:nvSpPr>
            <p:cNvPr id="24" name="Text Box 11">
              <a:extLst>
                <a:ext uri="{FF2B5EF4-FFF2-40B4-BE49-F238E27FC236}">
                  <a16:creationId xmlns:a16="http://schemas.microsoft.com/office/drawing/2014/main" id="{7BAF2474-1452-B62C-D89E-51D4DF121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 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25" name="Group 16">
              <a:extLst>
                <a:ext uri="{FF2B5EF4-FFF2-40B4-BE49-F238E27FC236}">
                  <a16:creationId xmlns:a16="http://schemas.microsoft.com/office/drawing/2014/main" id="{0E2E4342-441D-1C52-A9B0-5476C926CE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633"/>
              <a:ext cx="831" cy="518"/>
              <a:chOff x="1786" y="3438"/>
              <a:chExt cx="320" cy="518"/>
            </a:xfrm>
          </p:grpSpPr>
          <p:sp>
            <p:nvSpPr>
              <p:cNvPr id="26" name="Text Box 17">
                <a:extLst>
                  <a:ext uri="{FF2B5EF4-FFF2-40B4-BE49-F238E27FC236}">
                    <a16:creationId xmlns:a16="http://schemas.microsoft.com/office/drawing/2014/main" id="{DEB59BCE-3138-EF2E-35D7-E9659DCDFC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6" y="343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B050"/>
                    </a:solidFill>
                  </a:rPr>
                  <a:t>210</a:t>
                </a:r>
                <a:endParaRPr lang="en-US" altLang="ar-SA" sz="2400" b="1">
                  <a:solidFill>
                    <a:srgbClr val="00B050"/>
                  </a:solidFill>
                </a:endParaRPr>
              </a:p>
            </p:txBody>
          </p:sp>
          <p:sp>
            <p:nvSpPr>
              <p:cNvPr id="27" name="Line 18">
                <a:extLst>
                  <a:ext uri="{FF2B5EF4-FFF2-40B4-BE49-F238E27FC236}">
                    <a16:creationId xmlns:a16="http://schemas.microsoft.com/office/drawing/2014/main" id="{3A8D8271-386E-CBC4-5AA0-B85AD4A8F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" name="Text Box 19">
                <a:extLst>
                  <a:ext uri="{FF2B5EF4-FFF2-40B4-BE49-F238E27FC236}">
                    <a16:creationId xmlns:a16="http://schemas.microsoft.com/office/drawing/2014/main" id="{3C15CCE6-F297-730F-51F2-6084476CFA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" y="366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70C0"/>
                    </a:solidFill>
                  </a:rPr>
                  <a:t>0,75</a:t>
                </a:r>
                <a:endParaRPr lang="en-US" altLang="ar-SA" sz="2400" b="1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36" name="Text Box 45">
            <a:extLst>
              <a:ext uri="{FF2B5EF4-FFF2-40B4-BE49-F238E27FC236}">
                <a16:creationId xmlns:a16="http://schemas.microsoft.com/office/drawing/2014/main" id="{CE501155-9BD7-C124-2B49-6DA4B4F31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3230" y="5960423"/>
            <a:ext cx="14781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FF0000"/>
                </a:solidFill>
                <a:latin typeface="Arial"/>
                <a:cs typeface="Arial"/>
              </a:rPr>
              <a:t>ك = 280</a:t>
            </a:r>
            <a:endParaRPr lang="ar-SA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6D504B8-6113-A098-56E5-8B027E09C2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CC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024122" y="735423"/>
            <a:ext cx="5439133" cy="6726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FA42E930-FB5F-F0DF-93AF-784DB98E342A}"/>
              </a:ext>
            </a:extLst>
          </p:cNvPr>
          <p:cNvCxnSpPr>
            <a:cxnSpLocks/>
          </p:cNvCxnSpPr>
          <p:nvPr/>
        </p:nvCxnSpPr>
        <p:spPr>
          <a:xfrm>
            <a:off x="4786578" y="2396069"/>
            <a:ext cx="0" cy="38385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1">
            <a:extLst>
              <a:ext uri="{FF2B5EF4-FFF2-40B4-BE49-F238E27FC236}">
                <a16:creationId xmlns:a16="http://schemas.microsoft.com/office/drawing/2014/main" id="{546F1F1C-EA8F-D9A2-ABA9-AF94335E3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3603" y="2469869"/>
            <a:ext cx="12883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جـ =18</a:t>
            </a:r>
            <a:endParaRPr kumimoji="0" lang="ar-SA" altLang="ar-SA" sz="2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 Box 39">
            <a:extLst>
              <a:ext uri="{FF2B5EF4-FFF2-40B4-BE49-F238E27FC236}">
                <a16:creationId xmlns:a16="http://schemas.microsoft.com/office/drawing/2014/main" id="{02E0BA95-5AE8-D890-D0C6-BEC624336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701" y="2488060"/>
            <a:ext cx="18831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ن =18 ٪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40">
            <a:extLst>
              <a:ext uri="{FF2B5EF4-FFF2-40B4-BE49-F238E27FC236}">
                <a16:creationId xmlns:a16="http://schemas.microsoft.com/office/drawing/2014/main" id="{677A7C53-1416-239C-EE83-E82F5DFCB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22" y="2506717"/>
            <a:ext cx="13785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 ك = ؟</a:t>
            </a:r>
            <a:endParaRPr lang="ar-SA" altLang="ar-SA" sz="36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 Box 43">
            <a:extLst>
              <a:ext uri="{FF2B5EF4-FFF2-40B4-BE49-F238E27FC236}">
                <a16:creationId xmlns:a16="http://schemas.microsoft.com/office/drawing/2014/main" id="{00908A92-8FAA-97E0-4D8F-1726D7BB1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707" y="3102776"/>
            <a:ext cx="812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Text Box 44">
            <a:extLst>
              <a:ext uri="{FF2B5EF4-FFF2-40B4-BE49-F238E27FC236}">
                <a16:creationId xmlns:a16="http://schemas.microsoft.com/office/drawing/2014/main" id="{941A380D-F3AD-CA8A-A3CD-AE6D45165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384" y="3094694"/>
            <a:ext cx="20907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30" name="Text Box 43">
            <a:extLst>
              <a:ext uri="{FF2B5EF4-FFF2-40B4-BE49-F238E27FC236}">
                <a16:creationId xmlns:a16="http://schemas.microsoft.com/office/drawing/2014/main" id="{25D9734A-D868-7D17-624E-8287E81E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872" y="3644261"/>
            <a:ext cx="630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45" name="Group 24">
            <a:extLst>
              <a:ext uri="{FF2B5EF4-FFF2-40B4-BE49-F238E27FC236}">
                <a16:creationId xmlns:a16="http://schemas.microsoft.com/office/drawing/2014/main" id="{ABC0E9A4-C92A-1AD3-F6B2-AA46775027C3}"/>
              </a:ext>
            </a:extLst>
          </p:cNvPr>
          <p:cNvGrpSpPr>
            <a:grpSpLocks/>
          </p:cNvGrpSpPr>
          <p:nvPr/>
        </p:nvGrpSpPr>
        <p:grpSpPr bwMode="auto">
          <a:xfrm>
            <a:off x="2585575" y="4278445"/>
            <a:ext cx="1601788" cy="822325"/>
            <a:chOff x="2208" y="1633"/>
            <a:chExt cx="1009" cy="518"/>
          </a:xfrm>
        </p:grpSpPr>
        <p:sp>
          <p:nvSpPr>
            <p:cNvPr id="47" name="Text Box 11">
              <a:extLst>
                <a:ext uri="{FF2B5EF4-FFF2-40B4-BE49-F238E27FC236}">
                  <a16:creationId xmlns:a16="http://schemas.microsoft.com/office/drawing/2014/main" id="{12090921-7332-3335-1D27-D19561D85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 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49" name="Group 16">
              <a:extLst>
                <a:ext uri="{FF2B5EF4-FFF2-40B4-BE49-F238E27FC236}">
                  <a16:creationId xmlns:a16="http://schemas.microsoft.com/office/drawing/2014/main" id="{062937BE-40B7-22BE-A50C-76FBD8C68D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633"/>
              <a:ext cx="831" cy="518"/>
              <a:chOff x="1786" y="3438"/>
              <a:chExt cx="320" cy="518"/>
            </a:xfrm>
          </p:grpSpPr>
          <p:sp>
            <p:nvSpPr>
              <p:cNvPr id="50" name="Text Box 17">
                <a:extLst>
                  <a:ext uri="{FF2B5EF4-FFF2-40B4-BE49-F238E27FC236}">
                    <a16:creationId xmlns:a16="http://schemas.microsoft.com/office/drawing/2014/main" id="{D7374019-15BF-5F12-3B35-BC9146C32E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6" y="343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B050"/>
                    </a:solidFill>
                  </a:rPr>
                  <a:t>54</a:t>
                </a:r>
                <a:endParaRPr lang="en-US" altLang="ar-SA" sz="2400" b="1">
                  <a:solidFill>
                    <a:srgbClr val="00B050"/>
                  </a:solidFill>
                </a:endParaRPr>
              </a:p>
            </p:txBody>
          </p:sp>
          <p:sp>
            <p:nvSpPr>
              <p:cNvPr id="51" name="Line 18">
                <a:extLst>
                  <a:ext uri="{FF2B5EF4-FFF2-40B4-BE49-F238E27FC236}">
                    <a16:creationId xmlns:a16="http://schemas.microsoft.com/office/drawing/2014/main" id="{56E391F0-AF70-2918-6FB0-F1939D4093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Text Box 19">
                <a:extLst>
                  <a:ext uri="{FF2B5EF4-FFF2-40B4-BE49-F238E27FC236}">
                    <a16:creationId xmlns:a16="http://schemas.microsoft.com/office/drawing/2014/main" id="{B19D8F37-C7F3-D425-6917-86B7BDA5DA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" y="366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0,18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</p:grpSp>
      <p:sp>
        <p:nvSpPr>
          <p:cNvPr id="54" name="Text Box 45">
            <a:extLst>
              <a:ext uri="{FF2B5EF4-FFF2-40B4-BE49-F238E27FC236}">
                <a16:creationId xmlns:a16="http://schemas.microsoft.com/office/drawing/2014/main" id="{B6E9E25A-E571-B15D-341E-F88756E87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895" y="6003811"/>
            <a:ext cx="15607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FF0000"/>
                </a:solidFill>
                <a:latin typeface="Arial"/>
                <a:cs typeface="Arial"/>
              </a:rPr>
              <a:t>ك = 300</a:t>
            </a:r>
            <a:endParaRPr lang="ar-SA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327D0861-D515-4A1E-CA3B-0FF1C2E98A8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486290" y="1626116"/>
            <a:ext cx="3313368" cy="43815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416923F0-749D-4A66-3E36-550B0724D25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97731" y="1629039"/>
            <a:ext cx="3497531" cy="458840"/>
          </a:xfrm>
          <a:prstGeom prst="rect">
            <a:avLst/>
          </a:prstGeom>
        </p:spPr>
      </p:pic>
      <p:sp>
        <p:nvSpPr>
          <p:cNvPr id="38" name="Text Box 11">
            <a:extLst>
              <a:ext uri="{FF2B5EF4-FFF2-40B4-BE49-F238E27FC236}">
                <a16:creationId xmlns:a16="http://schemas.microsoft.com/office/drawing/2014/main" id="{F8C97FF1-79B8-3760-14E4-D1CC1B61F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300" y="2111074"/>
            <a:ext cx="175682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1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المطلوب إيجاد الكل </a:t>
            </a:r>
            <a:r>
              <a:rPr lang="ar-SA" altLang="ar-SA" sz="1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</a:t>
            </a:r>
            <a:endParaRPr lang="ar-SA" altLang="ar-SA" sz="18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" name="Text Box 43">
            <a:extLst>
              <a:ext uri="{FF2B5EF4-FFF2-40B4-BE49-F238E27FC236}">
                <a16:creationId xmlns:a16="http://schemas.microsoft.com/office/drawing/2014/main" id="{977EB938-2DE8-7CC4-4284-3D910566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329" y="4404716"/>
            <a:ext cx="4735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4" name="Text Box 43">
            <a:extLst>
              <a:ext uri="{FF2B5EF4-FFF2-40B4-BE49-F238E27FC236}">
                <a16:creationId xmlns:a16="http://schemas.microsoft.com/office/drawing/2014/main" id="{E3752BBB-2424-87EB-593E-A6DAEE828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0536" y="4465652"/>
            <a:ext cx="8038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</a:t>
            </a:r>
            <a:endParaRPr lang="ar-SA" altLang="ar-SA" sz="4000" b="1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60" name="Group 24">
            <a:extLst>
              <a:ext uri="{FF2B5EF4-FFF2-40B4-BE49-F238E27FC236}">
                <a16:creationId xmlns:a16="http://schemas.microsoft.com/office/drawing/2014/main" id="{9AC5D0A7-E93C-1E81-657A-C221C2DC4020}"/>
              </a:ext>
            </a:extLst>
          </p:cNvPr>
          <p:cNvGrpSpPr>
            <a:grpSpLocks/>
          </p:cNvGrpSpPr>
          <p:nvPr/>
        </p:nvGrpSpPr>
        <p:grpSpPr bwMode="auto">
          <a:xfrm>
            <a:off x="6216843" y="4996042"/>
            <a:ext cx="1601788" cy="822325"/>
            <a:chOff x="2208" y="1633"/>
            <a:chExt cx="1009" cy="518"/>
          </a:xfrm>
        </p:grpSpPr>
        <p:sp>
          <p:nvSpPr>
            <p:cNvPr id="61" name="Text Box 11">
              <a:extLst>
                <a:ext uri="{FF2B5EF4-FFF2-40B4-BE49-F238E27FC236}">
                  <a16:creationId xmlns:a16="http://schemas.microsoft.com/office/drawing/2014/main" id="{EE15D3DA-91E3-1AEC-90B8-169472B37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 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62" name="Group 16">
              <a:extLst>
                <a:ext uri="{FF2B5EF4-FFF2-40B4-BE49-F238E27FC236}">
                  <a16:creationId xmlns:a16="http://schemas.microsoft.com/office/drawing/2014/main" id="{A0E9C869-CF44-CA71-64E5-0C190244E2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633"/>
              <a:ext cx="831" cy="518"/>
              <a:chOff x="1786" y="3438"/>
              <a:chExt cx="320" cy="518"/>
            </a:xfrm>
          </p:grpSpPr>
          <p:sp>
            <p:nvSpPr>
              <p:cNvPr id="63" name="Text Box 17">
                <a:extLst>
                  <a:ext uri="{FF2B5EF4-FFF2-40B4-BE49-F238E27FC236}">
                    <a16:creationId xmlns:a16="http://schemas.microsoft.com/office/drawing/2014/main" id="{E8F49491-EB1E-0B7C-C343-B05241EBDA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6" y="343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B050"/>
                    </a:solidFill>
                  </a:rPr>
                  <a:t>21000</a:t>
                </a:r>
                <a:endParaRPr lang="en-US" altLang="ar-SA" sz="2400" b="1">
                  <a:solidFill>
                    <a:srgbClr val="00B050"/>
                  </a:solidFill>
                </a:endParaRPr>
              </a:p>
            </p:txBody>
          </p:sp>
          <p:sp>
            <p:nvSpPr>
              <p:cNvPr id="141312" name="Line 18">
                <a:extLst>
                  <a:ext uri="{FF2B5EF4-FFF2-40B4-BE49-F238E27FC236}">
                    <a16:creationId xmlns:a16="http://schemas.microsoft.com/office/drawing/2014/main" id="{265F7C25-B4A4-930B-61FF-422690AC75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1313" name="Text Box 19">
                <a:extLst>
                  <a:ext uri="{FF2B5EF4-FFF2-40B4-BE49-F238E27FC236}">
                    <a16:creationId xmlns:a16="http://schemas.microsoft.com/office/drawing/2014/main" id="{8960D39C-9B28-FDB8-5D92-AF5BB614DD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" y="366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70C0"/>
                    </a:solidFill>
                  </a:rPr>
                  <a:t>75</a:t>
                </a:r>
                <a:endParaRPr lang="en-US" altLang="ar-SA" sz="2400" b="1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141318" name="Group 24">
            <a:extLst>
              <a:ext uri="{FF2B5EF4-FFF2-40B4-BE49-F238E27FC236}">
                <a16:creationId xmlns:a16="http://schemas.microsoft.com/office/drawing/2014/main" id="{4A5AD6FC-5912-E140-269D-25AF7601D872}"/>
              </a:ext>
            </a:extLst>
          </p:cNvPr>
          <p:cNvGrpSpPr>
            <a:grpSpLocks/>
          </p:cNvGrpSpPr>
          <p:nvPr/>
        </p:nvGrpSpPr>
        <p:grpSpPr bwMode="auto">
          <a:xfrm>
            <a:off x="2564197" y="5106542"/>
            <a:ext cx="1601788" cy="822325"/>
            <a:chOff x="2208" y="1633"/>
            <a:chExt cx="1009" cy="518"/>
          </a:xfrm>
        </p:grpSpPr>
        <p:sp>
          <p:nvSpPr>
            <p:cNvPr id="141319" name="Text Box 11">
              <a:extLst>
                <a:ext uri="{FF2B5EF4-FFF2-40B4-BE49-F238E27FC236}">
                  <a16:creationId xmlns:a16="http://schemas.microsoft.com/office/drawing/2014/main" id="{D034776B-3AEC-AB56-CF8C-0ED727A90E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 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141320" name="Group 16">
              <a:extLst>
                <a:ext uri="{FF2B5EF4-FFF2-40B4-BE49-F238E27FC236}">
                  <a16:creationId xmlns:a16="http://schemas.microsoft.com/office/drawing/2014/main" id="{6C02E665-3DE7-1F66-AC50-DAE268E5DA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633"/>
              <a:ext cx="831" cy="518"/>
              <a:chOff x="1786" y="3438"/>
              <a:chExt cx="320" cy="518"/>
            </a:xfrm>
          </p:grpSpPr>
          <p:sp>
            <p:nvSpPr>
              <p:cNvPr id="141321" name="Text Box 17">
                <a:extLst>
                  <a:ext uri="{FF2B5EF4-FFF2-40B4-BE49-F238E27FC236}">
                    <a16:creationId xmlns:a16="http://schemas.microsoft.com/office/drawing/2014/main" id="{0A374A70-A6B0-CA4A-5122-B7E3A92943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6" y="343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B050"/>
                    </a:solidFill>
                  </a:rPr>
                  <a:t>5400</a:t>
                </a:r>
                <a:endParaRPr lang="en-US" altLang="ar-SA" sz="2400" b="1">
                  <a:solidFill>
                    <a:srgbClr val="00B050"/>
                  </a:solidFill>
                </a:endParaRPr>
              </a:p>
            </p:txBody>
          </p:sp>
          <p:sp>
            <p:nvSpPr>
              <p:cNvPr id="141322" name="Line 18">
                <a:extLst>
                  <a:ext uri="{FF2B5EF4-FFF2-40B4-BE49-F238E27FC236}">
                    <a16:creationId xmlns:a16="http://schemas.microsoft.com/office/drawing/2014/main" id="{AA5557C2-CFA7-DB6A-7268-427869C8A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1324" name="Text Box 19">
                <a:extLst>
                  <a:ext uri="{FF2B5EF4-FFF2-40B4-BE49-F238E27FC236}">
                    <a16:creationId xmlns:a16="http://schemas.microsoft.com/office/drawing/2014/main" id="{F60BAB8D-082F-4FAE-D3DC-E8EE08ECF6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" y="366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70C0"/>
                    </a:solidFill>
                  </a:rPr>
                  <a:t>18</a:t>
                </a:r>
                <a:endParaRPr lang="en-US" altLang="ar-SA" sz="2400" b="1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3" name="Group 16">
            <a:extLst>
              <a:ext uri="{FF2B5EF4-FFF2-40B4-BE49-F238E27FC236}">
                <a16:creationId xmlns:a16="http://schemas.microsoft.com/office/drawing/2014/main" id="{00A87D23-E954-EA66-1F04-155F49FD9FB4}"/>
              </a:ext>
            </a:extLst>
          </p:cNvPr>
          <p:cNvGrpSpPr>
            <a:grpSpLocks/>
          </p:cNvGrpSpPr>
          <p:nvPr/>
        </p:nvGrpSpPr>
        <p:grpSpPr bwMode="auto">
          <a:xfrm>
            <a:off x="6766609" y="3409027"/>
            <a:ext cx="969297" cy="854076"/>
            <a:chOff x="1789" y="3417"/>
            <a:chExt cx="235" cy="538"/>
          </a:xfrm>
        </p:grpSpPr>
        <p:sp>
          <p:nvSpPr>
            <p:cNvPr id="6" name="Text Box 17">
              <a:extLst>
                <a:ext uri="{FF2B5EF4-FFF2-40B4-BE49-F238E27FC236}">
                  <a16:creationId xmlns:a16="http://schemas.microsoft.com/office/drawing/2014/main" id="{F10E1F33-6B69-C153-0BB0-3C6534C6C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0" y="3417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B050"/>
                  </a:solidFill>
                </a:rPr>
                <a:t>جـ</a:t>
              </a:r>
              <a:endParaRPr lang="en-US" altLang="ar-SA" sz="2400" b="1">
                <a:solidFill>
                  <a:srgbClr val="00B050"/>
                </a:solidFill>
              </a:endParaRPr>
            </a:p>
          </p:txBody>
        </p:sp>
        <p:sp>
          <p:nvSpPr>
            <p:cNvPr id="7" name="Line 18">
              <a:extLst>
                <a:ext uri="{FF2B5EF4-FFF2-40B4-BE49-F238E27FC236}">
                  <a16:creationId xmlns:a16="http://schemas.microsoft.com/office/drawing/2014/main" id="{BE797E5A-2881-86B6-49C0-A71EC26D27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3702"/>
              <a:ext cx="1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Text Box 19">
              <a:extLst>
                <a:ext uri="{FF2B5EF4-FFF2-40B4-BE49-F238E27FC236}">
                  <a16:creationId xmlns:a16="http://schemas.microsoft.com/office/drawing/2014/main" id="{85D380AA-7F79-CD49-E6F9-8DEB744846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9" y="3664"/>
              <a:ext cx="23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70C0"/>
                  </a:solidFill>
                </a:rPr>
                <a:t>ن</a:t>
              </a:r>
              <a:endParaRPr lang="en-US" altLang="ar-SA" sz="2400" b="1">
                <a:solidFill>
                  <a:srgbClr val="0070C0"/>
                </a:solidFill>
              </a:endParaRPr>
            </a:p>
          </p:txBody>
        </p:sp>
      </p:grpSp>
      <p:sp>
        <p:nvSpPr>
          <p:cNvPr id="9" name="Text Box 43">
            <a:extLst>
              <a:ext uri="{FF2B5EF4-FFF2-40B4-BE49-F238E27FC236}">
                <a16:creationId xmlns:a16="http://schemas.microsoft.com/office/drawing/2014/main" id="{FCBCA916-167C-C7AB-BE5D-C6176AEE9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997" y="5173635"/>
            <a:ext cx="4735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0" name="Group 16">
            <a:extLst>
              <a:ext uri="{FF2B5EF4-FFF2-40B4-BE49-F238E27FC236}">
                <a16:creationId xmlns:a16="http://schemas.microsoft.com/office/drawing/2014/main" id="{79906296-AF69-4910-CEFF-4329B77A2C0C}"/>
              </a:ext>
            </a:extLst>
          </p:cNvPr>
          <p:cNvGrpSpPr>
            <a:grpSpLocks/>
          </p:cNvGrpSpPr>
          <p:nvPr/>
        </p:nvGrpSpPr>
        <p:grpSpPr bwMode="auto">
          <a:xfrm>
            <a:off x="2943853" y="3421035"/>
            <a:ext cx="969297" cy="854076"/>
            <a:chOff x="1789" y="3417"/>
            <a:chExt cx="235" cy="538"/>
          </a:xfrm>
        </p:grpSpPr>
        <p:sp>
          <p:nvSpPr>
            <p:cNvPr id="12" name="Text Box 17">
              <a:extLst>
                <a:ext uri="{FF2B5EF4-FFF2-40B4-BE49-F238E27FC236}">
                  <a16:creationId xmlns:a16="http://schemas.microsoft.com/office/drawing/2014/main" id="{1B8B964E-2938-1248-7CD8-AFCED05F60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0" y="3417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B050"/>
                  </a:solidFill>
                </a:rPr>
                <a:t>جـ</a:t>
              </a:r>
              <a:endParaRPr lang="en-US" altLang="ar-SA" sz="2400" b="1">
                <a:solidFill>
                  <a:srgbClr val="00B050"/>
                </a:solidFill>
              </a:endParaRPr>
            </a:p>
          </p:txBody>
        </p:sp>
        <p:sp>
          <p:nvSpPr>
            <p:cNvPr id="14" name="Line 18">
              <a:extLst>
                <a:ext uri="{FF2B5EF4-FFF2-40B4-BE49-F238E27FC236}">
                  <a16:creationId xmlns:a16="http://schemas.microsoft.com/office/drawing/2014/main" id="{4EB97DF4-0B57-CA6F-DBFF-CB4EC596CB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3702"/>
              <a:ext cx="1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Text Box 19">
              <a:extLst>
                <a:ext uri="{FF2B5EF4-FFF2-40B4-BE49-F238E27FC236}">
                  <a16:creationId xmlns:a16="http://schemas.microsoft.com/office/drawing/2014/main" id="{672FDEBE-C960-749C-EA0F-54C77BFF4D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9" y="3664"/>
              <a:ext cx="23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70C0"/>
                  </a:solidFill>
                </a:rPr>
                <a:t>ن</a:t>
              </a:r>
              <a:endParaRPr lang="en-US" altLang="ar-SA" sz="2400" b="1">
                <a:solidFill>
                  <a:srgbClr val="0070C0"/>
                </a:solidFill>
              </a:endParaRPr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1DF979E8-C29A-38BB-BDB8-E85BAD2466C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1746" y="63274"/>
            <a:ext cx="2197892" cy="465083"/>
          </a:xfrm>
          <a:prstGeom prst="rect">
            <a:avLst/>
          </a:prstGeom>
          <a:effectLst>
            <a:glow rad="101600">
              <a:srgbClr val="FFCC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19070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3" grpId="0"/>
      <p:bldP spid="141351" grpId="0"/>
      <p:bldP spid="141352" grpId="0"/>
      <p:bldP spid="141355" grpId="0"/>
      <p:bldP spid="141356" grpId="0"/>
      <p:bldP spid="2" grpId="0"/>
      <p:bldP spid="29" grpId="0"/>
      <p:bldP spid="36" grpId="0"/>
      <p:bldP spid="13" grpId="0"/>
      <p:bldP spid="15" grpId="0"/>
      <p:bldP spid="17" grpId="0"/>
      <p:bldP spid="19" grpId="0"/>
      <p:bldP spid="21" grpId="0"/>
      <p:bldP spid="30" grpId="0"/>
      <p:bldP spid="54" grpId="0"/>
      <p:bldP spid="38" grpId="0"/>
      <p:bldP spid="40" grpId="0"/>
      <p:bldP spid="44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0083C8A-6A4B-B1E6-F67F-AB6D4C5EA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518" y="2062649"/>
            <a:ext cx="6038850" cy="262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82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2" name="Rectangle 6"/>
          <p:cNvSpPr/>
          <p:nvPr/>
        </p:nvSpPr>
        <p:spPr>
          <a:xfrm>
            <a:off x="0" y="791149"/>
            <a:ext cx="4279835" cy="5209601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266386 w 4813275"/>
              <a:gd name="connsiteY2" fmla="*/ 2547868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386444 w 4813275"/>
              <a:gd name="connsiteY2" fmla="*/ 2825893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3169125 w 4813275"/>
              <a:gd name="connsiteY2" fmla="*/ 281406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3169125" y="281406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55" name="Rectangle 6"/>
          <p:cNvSpPr/>
          <p:nvPr/>
        </p:nvSpPr>
        <p:spPr>
          <a:xfrm rot="5400000" flipH="1">
            <a:off x="6350213" y="4059833"/>
            <a:ext cx="367688" cy="5209601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06" name="Oval 10105"/>
          <p:cNvSpPr/>
          <p:nvPr/>
        </p:nvSpPr>
        <p:spPr>
          <a:xfrm>
            <a:off x="6649102" y="1772816"/>
            <a:ext cx="2057400" cy="20574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07" name="TextBox 10106"/>
          <p:cNvSpPr txBox="1"/>
          <p:nvPr/>
        </p:nvSpPr>
        <p:spPr>
          <a:xfrm>
            <a:off x="6847404" y="2028961"/>
            <a:ext cx="1660796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350" b="1" i="0" u="none" strike="noStrike" kern="1200" cap="none" spc="-225" normalizeH="0" baseline="0" noProof="0" dirty="0">
                <a:ln>
                  <a:noFill/>
                </a:ln>
                <a:solidFill>
                  <a:srgbClr val="FFBD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  <a:endParaRPr kumimoji="0" lang="en-US" sz="10350" b="1" i="0" u="none" strike="noStrike" kern="1200" cap="none" spc="-225" normalizeH="0" baseline="0" noProof="0" dirty="0">
              <a:ln>
                <a:noFill/>
              </a:ln>
              <a:solidFill>
                <a:srgbClr val="FFBD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08" name="Straight Connector 10107"/>
          <p:cNvCxnSpPr>
            <a:endCxn id="10106" idx="6"/>
          </p:cNvCxnSpPr>
          <p:nvPr/>
        </p:nvCxnSpPr>
        <p:spPr>
          <a:xfrm flipH="1">
            <a:off x="8706503" y="2801516"/>
            <a:ext cx="54258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13" name="Pentagon 10112"/>
          <p:cNvSpPr/>
          <p:nvPr/>
        </p:nvSpPr>
        <p:spPr>
          <a:xfrm>
            <a:off x="-14448" y="5526140"/>
            <a:ext cx="1776470" cy="1305499"/>
          </a:xfrm>
          <a:prstGeom prst="homePlate">
            <a:avLst>
              <a:gd name="adj" fmla="val 993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34" name="TextBox 10133"/>
          <p:cNvSpPr txBox="1"/>
          <p:nvPr/>
        </p:nvSpPr>
        <p:spPr>
          <a:xfrm rot="16200000">
            <a:off x="6310661" y="1437474"/>
            <a:ext cx="2924402" cy="274227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91000"/>
              </a:avLst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-113" normalizeH="0" baseline="0" noProof="0" dirty="0">
                <a:ln>
                  <a:noFill/>
                </a:ln>
                <a:solidFill>
                  <a:srgbClr val="FFBD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الأول</a:t>
            </a:r>
            <a:endParaRPr kumimoji="0" lang="en-US" sz="3600" b="1" i="0" u="none" strike="noStrike" kern="1200" cap="none" spc="-113" normalizeH="0" baseline="0" noProof="0" dirty="0">
              <a:ln>
                <a:noFill/>
              </a:ln>
              <a:solidFill>
                <a:srgbClr val="FFBD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ight Triangle 58"/>
          <p:cNvSpPr/>
          <p:nvPr/>
        </p:nvSpPr>
        <p:spPr>
          <a:xfrm rot="5400000">
            <a:off x="2252010" y="-2256935"/>
            <a:ext cx="523877" cy="505679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1BCD1C8-CC10-D95C-E9A4-E103C6C170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498" y="3573016"/>
            <a:ext cx="2076450" cy="4476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80476D3-FAC4-3685-4E99-71E5922D1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04" y="2203964"/>
            <a:ext cx="1038225" cy="1076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E6E21862-D5A3-7CB6-AB0A-B610DAA615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8480" y="4475460"/>
            <a:ext cx="3327039" cy="44394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43B2565-FD49-32F3-0442-5120155919F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6448" y="4014980"/>
            <a:ext cx="3327038" cy="111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563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صورة 40">
            <a:extLst>
              <a:ext uri="{FF2B5EF4-FFF2-40B4-BE49-F238E27FC236}">
                <a16:creationId xmlns:a16="http://schemas.microsoft.com/office/drawing/2014/main" id="{5F644A64-A328-C68A-2A74-0582D7F4B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063" y="1957232"/>
            <a:ext cx="7047253" cy="412995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F681680-4A0B-EB81-4CFE-AE86552C9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946" y="597666"/>
            <a:ext cx="2424113" cy="34630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9167D0F-F205-3BA2-F29B-572B964771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1941" y="1283912"/>
            <a:ext cx="333375" cy="3333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1B54D87-1AF2-E0B7-C5E6-02E1DA74A8B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26727" y="969520"/>
            <a:ext cx="5707224" cy="840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6812D4F-B6DD-BCEF-030C-A7BDFF3DF49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06470" y="2428214"/>
            <a:ext cx="2211064" cy="37075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B33505A-FCE3-B968-B334-91EA5963D75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28360" y="2432519"/>
            <a:ext cx="2136321" cy="34602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9B3FD6F2-53FB-498C-0F0C-5D3C796EC0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9176" y="2746401"/>
            <a:ext cx="850914" cy="33132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CE7AA997-E837-A8F9-78C4-E4F40E3DF6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2604" y="4070804"/>
            <a:ext cx="2343687" cy="365039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DB9FC232-F17F-A32C-D3AB-3798407ACA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44884" y="4943273"/>
            <a:ext cx="1676400" cy="40957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F3F73B9E-9918-B15D-82A0-5D7D91EBD9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1634" y="4875552"/>
            <a:ext cx="1514475" cy="447675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619A3A13-A28C-18EA-A841-5A5026E50C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24633" y="5497474"/>
            <a:ext cx="1181100" cy="47625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2D30F600-E07D-70A4-BDB8-432952BA6FA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82388" y="5493200"/>
            <a:ext cx="1885950" cy="361950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82D8C3CE-8285-F917-48CD-CAF15A9837F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04448" y="5398918"/>
            <a:ext cx="1647825" cy="47625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F5323B8F-84C6-3B4D-971C-DC4F01D8245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05733" y="5497474"/>
            <a:ext cx="476250" cy="409575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4F96F7E9-9F82-88DA-E4F8-20297F70EF8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73761" y="3469610"/>
            <a:ext cx="2743200" cy="295275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67F55400-2455-954E-05D5-83C1F1A1294E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4646" y="3865598"/>
            <a:ext cx="2762250" cy="161925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25F9F866-B8A6-F228-A66E-46F1354353C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98140" y="4070804"/>
            <a:ext cx="2819400" cy="381000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A3BD19EF-6EE8-444B-2802-3244CB1E162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74964" y="4519786"/>
            <a:ext cx="1524000" cy="371475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C8446D46-9FA6-CA65-2BCE-78C3E3B71DE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59738" y="3042684"/>
            <a:ext cx="2396860" cy="365039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6FC7E1A2-C07D-B671-5F18-8E162353FA9D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02796" y="2767688"/>
            <a:ext cx="1733699" cy="331329"/>
          </a:xfrm>
          <a:prstGeom prst="rect">
            <a:avLst/>
          </a:prstGeom>
        </p:spPr>
      </p:pic>
      <p:pic>
        <p:nvPicPr>
          <p:cNvPr id="2" name="صورة 20">
            <a:extLst>
              <a:ext uri="{FF2B5EF4-FFF2-40B4-BE49-F238E27FC236}">
                <a16:creationId xmlns:a16="http://schemas.microsoft.com/office/drawing/2014/main" id="{CA0268C1-927C-F237-05FD-AC9735137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65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93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BF500D2A-9556-3518-B5E7-9E65D6185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128" y="2124203"/>
            <a:ext cx="7177898" cy="413613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1FF10B1-C367-C194-BEC9-7E3887604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111" y="2680794"/>
            <a:ext cx="3025731" cy="37431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3079B3B-28C2-CCAC-F254-1CF0B52875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269" y="2696918"/>
            <a:ext cx="3119308" cy="37431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4A4519C-F17E-EF2A-6A5D-C75EEFDFA9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1727" y="3078472"/>
            <a:ext cx="2200275" cy="4572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457564D-F30E-F0FD-3CAF-D263B5C3A9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943" y="4086672"/>
            <a:ext cx="2771775" cy="3048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0226B97-AD25-939F-1A12-908B60324F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3595" y="4507900"/>
            <a:ext cx="1771650" cy="29527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92AE9CB-C12F-EE3B-1884-07DB21B6E4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8927" y="4977882"/>
            <a:ext cx="3371850" cy="45720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880F398-5883-43D2-DF25-915626AB82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1717" y="4058412"/>
            <a:ext cx="2693113" cy="30480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5EA49BE-1E2C-5B30-E3E1-493C58363A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77577" y="3585546"/>
            <a:ext cx="2743200" cy="295275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FFA1850B-C9D2-C072-0FD6-90927F3131FF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6468" y="3896487"/>
            <a:ext cx="2762250" cy="16192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3F33430D-96E7-6D0E-A057-301D7B92E6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99946" y="597666"/>
            <a:ext cx="2424113" cy="34630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BD07ECE-2949-83A3-3C5A-8712F4AE5C78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26727" y="969520"/>
            <a:ext cx="5707224" cy="840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58C73BA-5417-1BAE-C9ED-1DAA726D123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11941" y="1283912"/>
            <a:ext cx="333375" cy="333375"/>
          </a:xfrm>
          <a:prstGeom prst="rect">
            <a:avLst/>
          </a:prstGeom>
        </p:spPr>
      </p:pic>
      <p:pic>
        <p:nvPicPr>
          <p:cNvPr id="8" name="صورة 20">
            <a:extLst>
              <a:ext uri="{FF2B5EF4-FFF2-40B4-BE49-F238E27FC236}">
                <a16:creationId xmlns:a16="http://schemas.microsoft.com/office/drawing/2014/main" id="{C27EB470-804B-273D-D8BE-CAC77AB72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65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26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653761" y="3377394"/>
            <a:ext cx="163950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ن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ك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310303" y="4173995"/>
            <a:ext cx="214048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0,05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2500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631972" y="4653273"/>
            <a:ext cx="1766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 = 125 ريال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613213" y="5053081"/>
            <a:ext cx="52119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الثمن بعد الخصم =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2500 </a:t>
            </a:r>
            <a:r>
              <a:rPr lang="ar-SA" altLang="ar-SA" sz="2000" b="1" kern="0">
                <a:solidFill>
                  <a:srgbClr val="000000"/>
                </a:solidFill>
              </a:rPr>
              <a:t>+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125 =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2375 ريال 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116147" y="2547815"/>
            <a:ext cx="29527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الجزء( الخسارة) =  ؟ ص ريالا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863463" y="2524637"/>
            <a:ext cx="13636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ن = 5٪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391850" y="2559157"/>
            <a:ext cx="14716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ك = 2500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 Box 44">
            <a:extLst>
              <a:ext uri="{FF2B5EF4-FFF2-40B4-BE49-F238E27FC236}">
                <a16:creationId xmlns:a16="http://schemas.microsoft.com/office/drawing/2014/main" id="{9FFD5DE4-7428-B1B4-5282-2B68C6276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8038" y="2987541"/>
            <a:ext cx="24354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86CCFB55-1E94-7487-DE79-86DE82BF7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730" y="3811268"/>
            <a:ext cx="214048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5٪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2500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E9014C8-3F4A-EE68-EE3C-9712F81AB2F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7296" y="583840"/>
            <a:ext cx="2197892" cy="465083"/>
          </a:xfrm>
          <a:prstGeom prst="rect">
            <a:avLst/>
          </a:prstGeom>
          <a:effectLst>
            <a:glow rad="101600">
              <a:srgbClr val="C4EAF9">
                <a:alpha val="60000"/>
              </a:srgbClr>
            </a:glow>
          </a:effectLst>
        </p:spPr>
      </p:pic>
      <p:pic>
        <p:nvPicPr>
          <p:cNvPr id="4" name="صورة 20">
            <a:extLst>
              <a:ext uri="{FF2B5EF4-FFF2-40B4-BE49-F238E27FC236}">
                <a16:creationId xmlns:a16="http://schemas.microsoft.com/office/drawing/2014/main" id="{3E57F2DE-3B68-3764-03A0-AF7F2092E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65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4296458-7DBF-7FCE-A0D5-D6F8022166E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CC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724025" y="1404809"/>
            <a:ext cx="6819900" cy="8573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2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26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653761" y="3377394"/>
            <a:ext cx="163950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ن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ك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310303" y="4173995"/>
            <a:ext cx="214048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0,07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1225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631972" y="4653273"/>
            <a:ext cx="1766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 = 85,75 ريال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613213" y="5053081"/>
            <a:ext cx="52119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000" b="1" kern="0">
                <a:solidFill>
                  <a:srgbClr val="CC6600"/>
                </a:solidFill>
              </a:rPr>
              <a:t>ثمن البيع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1225 </a:t>
            </a:r>
            <a:r>
              <a:rPr lang="ar-SA" altLang="ar-SA" sz="2000" b="1" kern="0">
                <a:solidFill>
                  <a:srgbClr val="000000"/>
                </a:solidFill>
              </a:rPr>
              <a:t>+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85,75=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1310,75 ريال 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310303" y="2547815"/>
            <a:ext cx="27585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الجزء( الربح) =  ؟ س ريالا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863463" y="2524637"/>
            <a:ext cx="13636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ن = 55٪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391850" y="2559157"/>
            <a:ext cx="14716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ك = 1225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 Box 44">
            <a:extLst>
              <a:ext uri="{FF2B5EF4-FFF2-40B4-BE49-F238E27FC236}">
                <a16:creationId xmlns:a16="http://schemas.microsoft.com/office/drawing/2014/main" id="{9FFD5DE4-7428-B1B4-5282-2B68C6276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8038" y="2987541"/>
            <a:ext cx="24354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86CCFB55-1E94-7487-DE79-86DE82BF7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730" y="3811268"/>
            <a:ext cx="214048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7٪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1225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E9014C8-3F4A-EE68-EE3C-9712F81AB2F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7296" y="583840"/>
            <a:ext cx="2197892" cy="465083"/>
          </a:xfrm>
          <a:prstGeom prst="rect">
            <a:avLst/>
          </a:prstGeom>
          <a:effectLst>
            <a:glow rad="101600">
              <a:srgbClr val="C4EAF9">
                <a:alpha val="60000"/>
              </a:srgbClr>
            </a:glow>
          </a:effectLst>
        </p:spPr>
      </p:pic>
      <p:pic>
        <p:nvPicPr>
          <p:cNvPr id="4" name="صورة 20">
            <a:extLst>
              <a:ext uri="{FF2B5EF4-FFF2-40B4-BE49-F238E27FC236}">
                <a16:creationId xmlns:a16="http://schemas.microsoft.com/office/drawing/2014/main" id="{3E57F2DE-3B68-3764-03A0-AF7F2092E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65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23F7B88-8C20-EA13-4F4B-ADD8E79FA6B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CC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765036" y="1310681"/>
            <a:ext cx="6877378" cy="45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171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26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JMC\Documents\فاصل تاكد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022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7556C30-8385-C664-5309-F1418D297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68" y="1656287"/>
            <a:ext cx="7119257" cy="2780316"/>
          </a:xfrm>
          <a:prstGeom prst="rect">
            <a:avLst/>
          </a:prstGeom>
        </p:spPr>
      </p:pic>
      <p:pic>
        <p:nvPicPr>
          <p:cNvPr id="6" name="صورة 20">
            <a:extLst>
              <a:ext uri="{FF2B5EF4-FFF2-40B4-BE49-F238E27FC236}">
                <a16:creationId xmlns:a16="http://schemas.microsoft.com/office/drawing/2014/main" id="{FFE69B00-6B8C-80C4-FD7A-D24C88472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65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398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3" name="Text Box 11">
            <a:extLst>
              <a:ext uri="{FF2B5EF4-FFF2-40B4-BE49-F238E27FC236}">
                <a16:creationId xmlns:a16="http://schemas.microsoft.com/office/drawing/2014/main" id="{0FF3B8FE-C137-326F-FB4F-3BC491358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113" y="2779713"/>
            <a:ext cx="13763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جـ =  ؟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1" name="Text Box 39">
            <a:extLst>
              <a:ext uri="{FF2B5EF4-FFF2-40B4-BE49-F238E27FC236}">
                <a16:creationId xmlns:a16="http://schemas.microsoft.com/office/drawing/2014/main" id="{64EEA3A4-20F3-E4B9-FAD0-B35C88FCE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425" y="2819400"/>
            <a:ext cx="18938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=  85 ٪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2" name="Text Box 40">
            <a:extLst>
              <a:ext uri="{FF2B5EF4-FFF2-40B4-BE49-F238E27FC236}">
                <a16:creationId xmlns:a16="http://schemas.microsoft.com/office/drawing/2014/main" id="{CB572912-955A-DA9D-1399-6C41A614F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338" y="2805113"/>
            <a:ext cx="1184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 = 920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5" name="Text Box 43">
            <a:extLst>
              <a:ext uri="{FF2B5EF4-FFF2-40B4-BE49-F238E27FC236}">
                <a16:creationId xmlns:a16="http://schemas.microsoft.com/office/drawing/2014/main" id="{70129E20-B823-4AD1-16A4-BEFD621ED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900" y="3597275"/>
            <a:ext cx="812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6" name="Text Box 44">
            <a:extLst>
              <a:ext uri="{FF2B5EF4-FFF2-40B4-BE49-F238E27FC236}">
                <a16:creationId xmlns:a16="http://schemas.microsoft.com/office/drawing/2014/main" id="{EFBB25F3-FFF1-90C6-6FA4-5D402877C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3616325"/>
            <a:ext cx="2089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41357" name="Text Box 45">
            <a:extLst>
              <a:ext uri="{FF2B5EF4-FFF2-40B4-BE49-F238E27FC236}">
                <a16:creationId xmlns:a16="http://schemas.microsoft.com/office/drawing/2014/main" id="{EDDC8395-F535-D151-1CFF-D61C787CF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0369" y="5341938"/>
            <a:ext cx="132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جـ =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782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highlight>
                <a:srgbClr val="FFFF00"/>
              </a:highlight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1752" name="صورة 20">
            <a:extLst>
              <a:ext uri="{FF2B5EF4-FFF2-40B4-BE49-F238E27FC236}">
                <a16:creationId xmlns:a16="http://schemas.microsoft.com/office/drawing/2014/main" id="{0CDF46A2-6691-5529-10DF-C48392767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65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3">
            <a:extLst>
              <a:ext uri="{FF2B5EF4-FFF2-40B4-BE49-F238E27FC236}">
                <a16:creationId xmlns:a16="http://schemas.microsoft.com/office/drawing/2014/main" id="{DACCABCE-E884-DD89-80D8-CFF841F54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913" y="4202113"/>
            <a:ext cx="812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 Box 44">
            <a:extLst>
              <a:ext uri="{FF2B5EF4-FFF2-40B4-BE49-F238E27FC236}">
                <a16:creationId xmlns:a16="http://schemas.microsoft.com/office/drawing/2014/main" id="{5E6AB9A9-7E55-5C46-3B9E-A419A34CD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00" y="4132263"/>
            <a:ext cx="16081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85 ٪</a:t>
            </a: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920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 Box 43">
            <a:extLst>
              <a:ext uri="{FF2B5EF4-FFF2-40B4-BE49-F238E27FC236}">
                <a16:creationId xmlns:a16="http://schemas.microsoft.com/office/drawing/2014/main" id="{2E275E75-D7DA-F672-58A7-10140EAE0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900" y="4772025"/>
            <a:ext cx="812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 Box 44">
            <a:extLst>
              <a:ext uri="{FF2B5EF4-FFF2-40B4-BE49-F238E27FC236}">
                <a16:creationId xmlns:a16="http://schemas.microsoft.com/office/drawing/2014/main" id="{4361A659-DE4E-5900-C59A-EA3F365FF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00" y="4772025"/>
            <a:ext cx="1608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0,85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920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F922FAC3-FF6F-FB13-1806-82F8E02D3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118" y="2462796"/>
            <a:ext cx="172958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المطلوب إيجاد الجزء  </a:t>
            </a: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جـ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AE8AE7E6-71E3-0C6E-337C-AF302B0B890E}"/>
              </a:ext>
            </a:extLst>
          </p:cNvPr>
          <p:cNvCxnSpPr>
            <a:cxnSpLocks/>
          </p:cNvCxnSpPr>
          <p:nvPr/>
        </p:nvCxnSpPr>
        <p:spPr>
          <a:xfrm>
            <a:off x="4732338" y="2630488"/>
            <a:ext cx="0" cy="38385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11">
            <a:extLst>
              <a:ext uri="{FF2B5EF4-FFF2-40B4-BE49-F238E27FC236}">
                <a16:creationId xmlns:a16="http://schemas.microsoft.com/office/drawing/2014/main" id="{D60EE0D7-14CB-1F94-F314-030372738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674" y="2462796"/>
            <a:ext cx="1629776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المطلوب إيجاد الكل </a:t>
            </a: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7BB9F582-B0D2-CB5F-5473-6D7031164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75" y="2774157"/>
            <a:ext cx="13763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جـ =  ؟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 Box 39">
            <a:extLst>
              <a:ext uri="{FF2B5EF4-FFF2-40B4-BE49-F238E27FC236}">
                <a16:creationId xmlns:a16="http://schemas.microsoft.com/office/drawing/2014/main" id="{4429D145-AA75-285E-753A-CE9FB2F1B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7" y="2844038"/>
            <a:ext cx="20073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ن = 34 ٪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9DC363F5-A5A1-8276-B43C-3B751A16B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95" y="2837888"/>
            <a:ext cx="1184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 = 680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Text Box 43">
            <a:extLst>
              <a:ext uri="{FF2B5EF4-FFF2-40B4-BE49-F238E27FC236}">
                <a16:creationId xmlns:a16="http://schemas.microsoft.com/office/drawing/2014/main" id="{34C7C165-73A7-B0F6-D283-2285F9293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842" y="3488564"/>
            <a:ext cx="812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xt Box 44">
            <a:extLst>
              <a:ext uri="{FF2B5EF4-FFF2-40B4-BE49-F238E27FC236}">
                <a16:creationId xmlns:a16="http://schemas.microsoft.com/office/drawing/2014/main" id="{3EBDBD6B-AEA0-01B3-873D-1626B861E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672" y="3466201"/>
            <a:ext cx="2089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2" name="Text Box 43">
            <a:extLst>
              <a:ext uri="{FF2B5EF4-FFF2-40B4-BE49-F238E27FC236}">
                <a16:creationId xmlns:a16="http://schemas.microsoft.com/office/drawing/2014/main" id="{C606CF10-326A-BA82-36D3-0790FCE43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927" y="4078288"/>
            <a:ext cx="9377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680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 Box 44">
            <a:extLst>
              <a:ext uri="{FF2B5EF4-FFF2-40B4-BE49-F238E27FC236}">
                <a16:creationId xmlns:a16="http://schemas.microsoft.com/office/drawing/2014/main" id="{E8A7497A-CD71-BC93-DEDB-B32CABAF8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919" y="4044422"/>
            <a:ext cx="16081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34 ٪</a:t>
            </a: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 Box 43">
            <a:extLst>
              <a:ext uri="{FF2B5EF4-FFF2-40B4-BE49-F238E27FC236}">
                <a16:creationId xmlns:a16="http://schemas.microsoft.com/office/drawing/2014/main" id="{D40AA8CF-D67B-9186-09A5-731CD87E3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6335" y="4656138"/>
            <a:ext cx="9377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680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44">
            <a:extLst>
              <a:ext uri="{FF2B5EF4-FFF2-40B4-BE49-F238E27FC236}">
                <a16:creationId xmlns:a16="http://schemas.microsoft.com/office/drawing/2014/main" id="{F3AC9DF5-5EB5-5B68-C619-56255853C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919" y="4652191"/>
            <a:ext cx="1608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0,34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6CD1B2FE-FB3D-2216-3355-328CEF15A2B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38101" y="1133476"/>
            <a:ext cx="4514850" cy="5143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2CDCE424-CAF1-1ADE-230E-AFEA5B6DFE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7538" y="1850021"/>
            <a:ext cx="2543175" cy="39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9267BD9-D1A9-3FCB-23BB-E485A1CCA6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681" y="1819844"/>
            <a:ext cx="3100375" cy="49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" name="Group 16">
            <a:extLst>
              <a:ext uri="{FF2B5EF4-FFF2-40B4-BE49-F238E27FC236}">
                <a16:creationId xmlns:a16="http://schemas.microsoft.com/office/drawing/2014/main" id="{C2D8EAFB-C2FC-B93F-DC5E-A18AA668D537}"/>
              </a:ext>
            </a:extLst>
          </p:cNvPr>
          <p:cNvGrpSpPr>
            <a:grpSpLocks/>
          </p:cNvGrpSpPr>
          <p:nvPr/>
        </p:nvGrpSpPr>
        <p:grpSpPr bwMode="auto">
          <a:xfrm>
            <a:off x="3487738" y="5114154"/>
            <a:ext cx="923925" cy="793750"/>
            <a:chOff x="1805" y="3452"/>
            <a:chExt cx="224" cy="500"/>
          </a:xfrm>
        </p:grpSpPr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B58AF41E-E8BF-4A04-BE33-E86B42772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5" y="3452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680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E0718A6D-34C2-010E-49AC-1D9805ACC4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3702"/>
              <a:ext cx="1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1" name="Text Box 19">
              <a:extLst>
                <a:ext uri="{FF2B5EF4-FFF2-40B4-BE49-F238E27FC236}">
                  <a16:creationId xmlns:a16="http://schemas.microsoft.com/office/drawing/2014/main" id="{DF6CE700-9F94-EDD4-CE8D-EE8476693D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2" y="3664"/>
              <a:ext cx="1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0,34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4">
            <a:extLst>
              <a:ext uri="{FF2B5EF4-FFF2-40B4-BE49-F238E27FC236}">
                <a16:creationId xmlns:a16="http://schemas.microsoft.com/office/drawing/2014/main" id="{A6AE382A-C20D-B81F-9511-106B9FE987A5}"/>
              </a:ext>
            </a:extLst>
          </p:cNvPr>
          <p:cNvGrpSpPr>
            <a:grpSpLocks/>
          </p:cNvGrpSpPr>
          <p:nvPr/>
        </p:nvGrpSpPr>
        <p:grpSpPr bwMode="auto">
          <a:xfrm>
            <a:off x="1886447" y="5114154"/>
            <a:ext cx="1601788" cy="822325"/>
            <a:chOff x="2208" y="1633"/>
            <a:chExt cx="1009" cy="518"/>
          </a:xfrm>
        </p:grpSpPr>
        <p:sp>
          <p:nvSpPr>
            <p:cNvPr id="24" name="Text Box 11">
              <a:extLst>
                <a:ext uri="{FF2B5EF4-FFF2-40B4-BE49-F238E27FC236}">
                  <a16:creationId xmlns:a16="http://schemas.microsoft.com/office/drawing/2014/main" id="{EC203063-843D-5E12-7ABA-EB6227D452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 </a:t>
              </a:r>
              <a:endPara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25" name="Group 16">
              <a:extLst>
                <a:ext uri="{FF2B5EF4-FFF2-40B4-BE49-F238E27FC236}">
                  <a16:creationId xmlns:a16="http://schemas.microsoft.com/office/drawing/2014/main" id="{9FF7C9A6-509D-2C52-4382-F8D04E202D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633"/>
              <a:ext cx="831" cy="518"/>
              <a:chOff x="1786" y="3438"/>
              <a:chExt cx="320" cy="518"/>
            </a:xfrm>
          </p:grpSpPr>
          <p:sp>
            <p:nvSpPr>
              <p:cNvPr id="26" name="Text Box 17">
                <a:extLst>
                  <a:ext uri="{FF2B5EF4-FFF2-40B4-BE49-F238E27FC236}">
                    <a16:creationId xmlns:a16="http://schemas.microsoft.com/office/drawing/2014/main" id="{1693919E-3C10-7282-A7FE-CBD4AFBD8B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6" y="343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0,34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×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ك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Line 18">
                <a:extLst>
                  <a:ext uri="{FF2B5EF4-FFF2-40B4-BE49-F238E27FC236}">
                    <a16:creationId xmlns:a16="http://schemas.microsoft.com/office/drawing/2014/main" id="{FE16E387-1723-F4E5-B3FC-83CEC53FD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8" name="Text Box 19">
                <a:extLst>
                  <a:ext uri="{FF2B5EF4-FFF2-40B4-BE49-F238E27FC236}">
                    <a16:creationId xmlns:a16="http://schemas.microsoft.com/office/drawing/2014/main" id="{C629180E-D084-8334-D738-E38B26E633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" y="366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0,34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</p:grpSp>
      <p:grpSp>
        <p:nvGrpSpPr>
          <p:cNvPr id="30" name="Group 16">
            <a:extLst>
              <a:ext uri="{FF2B5EF4-FFF2-40B4-BE49-F238E27FC236}">
                <a16:creationId xmlns:a16="http://schemas.microsoft.com/office/drawing/2014/main" id="{F40D6088-E038-A897-BC75-EAC43C5DC567}"/>
              </a:ext>
            </a:extLst>
          </p:cNvPr>
          <p:cNvGrpSpPr>
            <a:grpSpLocks/>
          </p:cNvGrpSpPr>
          <p:nvPr/>
        </p:nvGrpSpPr>
        <p:grpSpPr bwMode="auto">
          <a:xfrm>
            <a:off x="3260810" y="5843632"/>
            <a:ext cx="1113660" cy="793750"/>
            <a:chOff x="1779" y="3452"/>
            <a:chExt cx="270" cy="500"/>
          </a:xfrm>
        </p:grpSpPr>
        <p:sp>
          <p:nvSpPr>
            <p:cNvPr id="31" name="Text Box 17">
              <a:extLst>
                <a:ext uri="{FF2B5EF4-FFF2-40B4-BE49-F238E27FC236}">
                  <a16:creationId xmlns:a16="http://schemas.microsoft.com/office/drawing/2014/main" id="{B53B53C1-283B-244E-6B88-A299E9A10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9" y="3452"/>
              <a:ext cx="2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68000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Line 18">
              <a:extLst>
                <a:ext uri="{FF2B5EF4-FFF2-40B4-BE49-F238E27FC236}">
                  <a16:creationId xmlns:a16="http://schemas.microsoft.com/office/drawing/2014/main" id="{1728D194-87EB-9026-B5A1-9B291A1C19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3702"/>
              <a:ext cx="1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4" name="Text Box 19">
              <a:extLst>
                <a:ext uri="{FF2B5EF4-FFF2-40B4-BE49-F238E27FC236}">
                  <a16:creationId xmlns:a16="http://schemas.microsoft.com/office/drawing/2014/main" id="{E0984064-DD8A-38D2-F24E-C35F22F52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2" y="3664"/>
              <a:ext cx="1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34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24">
            <a:extLst>
              <a:ext uri="{FF2B5EF4-FFF2-40B4-BE49-F238E27FC236}">
                <a16:creationId xmlns:a16="http://schemas.microsoft.com/office/drawing/2014/main" id="{0EB44933-EA18-2FCE-C515-8B645E2AF0A6}"/>
              </a:ext>
            </a:extLst>
          </p:cNvPr>
          <p:cNvGrpSpPr>
            <a:grpSpLocks/>
          </p:cNvGrpSpPr>
          <p:nvPr/>
        </p:nvGrpSpPr>
        <p:grpSpPr bwMode="auto">
          <a:xfrm>
            <a:off x="1857006" y="5799138"/>
            <a:ext cx="1601788" cy="822325"/>
            <a:chOff x="2208" y="1633"/>
            <a:chExt cx="1009" cy="518"/>
          </a:xfrm>
        </p:grpSpPr>
        <p:sp>
          <p:nvSpPr>
            <p:cNvPr id="37" name="Text Box 11">
              <a:extLst>
                <a:ext uri="{FF2B5EF4-FFF2-40B4-BE49-F238E27FC236}">
                  <a16:creationId xmlns:a16="http://schemas.microsoft.com/office/drawing/2014/main" id="{7448B199-CD09-C35E-A070-6CFA8D188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 </a:t>
              </a:r>
              <a:endPara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38" name="Group 16">
              <a:extLst>
                <a:ext uri="{FF2B5EF4-FFF2-40B4-BE49-F238E27FC236}">
                  <a16:creationId xmlns:a16="http://schemas.microsoft.com/office/drawing/2014/main" id="{AEC13D5D-B0D6-806F-EBAB-335DCCA266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633"/>
              <a:ext cx="831" cy="518"/>
              <a:chOff x="1786" y="3438"/>
              <a:chExt cx="320" cy="518"/>
            </a:xfrm>
          </p:grpSpPr>
          <p:sp>
            <p:nvSpPr>
              <p:cNvPr id="39" name="Text Box 17">
                <a:extLst>
                  <a:ext uri="{FF2B5EF4-FFF2-40B4-BE49-F238E27FC236}">
                    <a16:creationId xmlns:a16="http://schemas.microsoft.com/office/drawing/2014/main" id="{7A3A0606-BECC-FCF1-2FAC-ACC377316C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6" y="343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34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×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ك 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Line 18">
                <a:extLst>
                  <a:ext uri="{FF2B5EF4-FFF2-40B4-BE49-F238E27FC236}">
                    <a16:creationId xmlns:a16="http://schemas.microsoft.com/office/drawing/2014/main" id="{C2F9ABFB-24E5-389D-B07F-B81C4775F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41" name="Text Box 19">
                <a:extLst>
                  <a:ext uri="{FF2B5EF4-FFF2-40B4-BE49-F238E27FC236}">
                    <a16:creationId xmlns:a16="http://schemas.microsoft.com/office/drawing/2014/main" id="{87E21666-BF0C-DD41-DBA3-FE08228CBA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" y="366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34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2" name="Text Box 45">
            <a:extLst>
              <a:ext uri="{FF2B5EF4-FFF2-40B4-BE49-F238E27FC236}">
                <a16:creationId xmlns:a16="http://schemas.microsoft.com/office/drawing/2014/main" id="{E760B45B-D42C-511B-BD1A-644A62153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505" y="6505576"/>
            <a:ext cx="15607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2000 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70B921B0-D4C8-C200-9D92-3F2B14CF3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651" y="84515"/>
            <a:ext cx="2297460" cy="53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67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4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3" grpId="0"/>
      <p:bldP spid="141351" grpId="0"/>
      <p:bldP spid="141352" grpId="0"/>
      <p:bldP spid="141355" grpId="0"/>
      <p:bldP spid="141356" grpId="0"/>
      <p:bldP spid="141357" grpId="0"/>
      <p:bldP spid="2" grpId="0"/>
      <p:bldP spid="4" grpId="0"/>
      <p:bldP spid="6" grpId="0"/>
      <p:bldP spid="8" grpId="0"/>
      <p:bldP spid="29" grpId="0"/>
      <p:bldP spid="35" grpId="0"/>
      <p:bldP spid="5" grpId="0"/>
      <p:bldP spid="7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3" name="Text Box 11">
            <a:extLst>
              <a:ext uri="{FF2B5EF4-FFF2-40B4-BE49-F238E27FC236}">
                <a16:creationId xmlns:a16="http://schemas.microsoft.com/office/drawing/2014/main" id="{54C7039F-51F4-B39B-5FC2-817F9F392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7939" y="2504068"/>
            <a:ext cx="13785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جـ =25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1" name="Text Box 39">
            <a:extLst>
              <a:ext uri="{FF2B5EF4-FFF2-40B4-BE49-F238E27FC236}">
                <a16:creationId xmlns:a16="http://schemas.microsoft.com/office/drawing/2014/main" id="{24674042-26FB-CACD-75E0-CCAD88A95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8271" y="2528340"/>
            <a:ext cx="171882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ن =؟ ٪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2" name="Text Box 40">
            <a:extLst>
              <a:ext uri="{FF2B5EF4-FFF2-40B4-BE49-F238E27FC236}">
                <a16:creationId xmlns:a16="http://schemas.microsoft.com/office/drawing/2014/main" id="{4513D427-CD62-ABA3-2385-AC87FFF73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466" y="2579141"/>
            <a:ext cx="13785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 ك = 625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5" name="Text Box 43">
            <a:extLst>
              <a:ext uri="{FF2B5EF4-FFF2-40B4-BE49-F238E27FC236}">
                <a16:creationId xmlns:a16="http://schemas.microsoft.com/office/drawing/2014/main" id="{4FEDF3B2-DE8F-EAE0-60E0-7E0A12C4D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946" y="3004212"/>
            <a:ext cx="812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6" name="Text Box 44">
            <a:extLst>
              <a:ext uri="{FF2B5EF4-FFF2-40B4-BE49-F238E27FC236}">
                <a16:creationId xmlns:a16="http://schemas.microsoft.com/office/drawing/2014/main" id="{D25AAEDB-5E5F-FF70-EDDE-DB3EFA894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034" y="3020813"/>
            <a:ext cx="20907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41357" name="Text Box 45">
            <a:extLst>
              <a:ext uri="{FF2B5EF4-FFF2-40B4-BE49-F238E27FC236}">
                <a16:creationId xmlns:a16="http://schemas.microsoft.com/office/drawing/2014/main" id="{174D0953-5350-22C6-0B02-35945888B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001" y="4865725"/>
            <a:ext cx="147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0,04 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37" name="صورة 20">
            <a:extLst>
              <a:ext uri="{FF2B5EF4-FFF2-40B4-BE49-F238E27FC236}">
                <a16:creationId xmlns:a16="http://schemas.microsoft.com/office/drawing/2014/main" id="{D550748C-C332-1DA2-F6E0-ECEE7D463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65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3">
            <a:extLst>
              <a:ext uri="{FF2B5EF4-FFF2-40B4-BE49-F238E27FC236}">
                <a16:creationId xmlns:a16="http://schemas.microsoft.com/office/drawing/2014/main" id="{CF7A047A-77A3-9D9F-673A-3531F3D63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149" y="3563223"/>
            <a:ext cx="950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25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 Box 44">
            <a:extLst>
              <a:ext uri="{FF2B5EF4-FFF2-40B4-BE49-F238E27FC236}">
                <a16:creationId xmlns:a16="http://schemas.microsoft.com/office/drawing/2014/main" id="{B2E361B1-084B-1611-0C01-34201AD90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1636" y="3526822"/>
            <a:ext cx="1412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 </a:t>
            </a: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625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1B5CB8CE-C7EE-2190-32EF-B96F4FDD4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331" y="2100134"/>
            <a:ext cx="26114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المطلوب إيجاد النسبة المؤية </a:t>
            </a: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3" name="Group 24">
            <a:extLst>
              <a:ext uri="{FF2B5EF4-FFF2-40B4-BE49-F238E27FC236}">
                <a16:creationId xmlns:a16="http://schemas.microsoft.com/office/drawing/2014/main" id="{AC13F1AA-A512-9062-2E25-D59CC88F5C02}"/>
              </a:ext>
            </a:extLst>
          </p:cNvPr>
          <p:cNvGrpSpPr>
            <a:grpSpLocks/>
          </p:cNvGrpSpPr>
          <p:nvPr/>
        </p:nvGrpSpPr>
        <p:grpSpPr bwMode="auto">
          <a:xfrm>
            <a:off x="6022258" y="4043400"/>
            <a:ext cx="1601788" cy="822325"/>
            <a:chOff x="2208" y="1633"/>
            <a:chExt cx="1009" cy="518"/>
          </a:xfrm>
        </p:grpSpPr>
        <p:sp>
          <p:nvSpPr>
            <p:cNvPr id="24" name="Text Box 11">
              <a:extLst>
                <a:ext uri="{FF2B5EF4-FFF2-40B4-BE49-F238E27FC236}">
                  <a16:creationId xmlns:a16="http://schemas.microsoft.com/office/drawing/2014/main" id="{7BAF2474-1452-B62C-D89E-51D4DF121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 </a:t>
              </a:r>
              <a:endPara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25" name="Group 16">
              <a:extLst>
                <a:ext uri="{FF2B5EF4-FFF2-40B4-BE49-F238E27FC236}">
                  <a16:creationId xmlns:a16="http://schemas.microsoft.com/office/drawing/2014/main" id="{0E2E4342-441D-1C52-A9B0-5476C926CE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633"/>
              <a:ext cx="831" cy="518"/>
              <a:chOff x="1786" y="3438"/>
              <a:chExt cx="320" cy="518"/>
            </a:xfrm>
          </p:grpSpPr>
          <p:sp>
            <p:nvSpPr>
              <p:cNvPr id="26" name="Text Box 17">
                <a:extLst>
                  <a:ext uri="{FF2B5EF4-FFF2-40B4-BE49-F238E27FC236}">
                    <a16:creationId xmlns:a16="http://schemas.microsoft.com/office/drawing/2014/main" id="{DEB59BCE-3138-EF2E-35D7-E9659DCDFC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6" y="343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ن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×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625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Line 18">
                <a:extLst>
                  <a:ext uri="{FF2B5EF4-FFF2-40B4-BE49-F238E27FC236}">
                    <a16:creationId xmlns:a16="http://schemas.microsoft.com/office/drawing/2014/main" id="{3A8D8271-386E-CBC4-5AA0-B85AD4A8F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8" name="Text Box 19">
                <a:extLst>
                  <a:ext uri="{FF2B5EF4-FFF2-40B4-BE49-F238E27FC236}">
                    <a16:creationId xmlns:a16="http://schemas.microsoft.com/office/drawing/2014/main" id="{3C15CCE6-F297-730F-51F2-6084476CFA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" y="366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625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2" name="Group 16">
            <a:extLst>
              <a:ext uri="{FF2B5EF4-FFF2-40B4-BE49-F238E27FC236}">
                <a16:creationId xmlns:a16="http://schemas.microsoft.com/office/drawing/2014/main" id="{7271DC03-0F80-BF27-3958-B872EE8C1293}"/>
              </a:ext>
            </a:extLst>
          </p:cNvPr>
          <p:cNvGrpSpPr>
            <a:grpSpLocks/>
          </p:cNvGrpSpPr>
          <p:nvPr/>
        </p:nvGrpSpPr>
        <p:grpSpPr bwMode="auto">
          <a:xfrm>
            <a:off x="7570425" y="4052291"/>
            <a:ext cx="923925" cy="793750"/>
            <a:chOff x="1805" y="3452"/>
            <a:chExt cx="224" cy="500"/>
          </a:xfrm>
        </p:grpSpPr>
        <p:sp>
          <p:nvSpPr>
            <p:cNvPr id="33" name="Text Box 17">
              <a:extLst>
                <a:ext uri="{FF2B5EF4-FFF2-40B4-BE49-F238E27FC236}">
                  <a16:creationId xmlns:a16="http://schemas.microsoft.com/office/drawing/2014/main" id="{2046B55F-2839-6265-3D1B-2BE4B053B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5" y="3452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Line 18">
              <a:extLst>
                <a:ext uri="{FF2B5EF4-FFF2-40B4-BE49-F238E27FC236}">
                  <a16:creationId xmlns:a16="http://schemas.microsoft.com/office/drawing/2014/main" id="{7791778C-3703-4333-757F-9DF13366DC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3702"/>
              <a:ext cx="1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5" name="Text Box 19">
              <a:extLst>
                <a:ext uri="{FF2B5EF4-FFF2-40B4-BE49-F238E27FC236}">
                  <a16:creationId xmlns:a16="http://schemas.microsoft.com/office/drawing/2014/main" id="{6497E9B2-7985-B594-17CA-D1721CDBA3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2" y="3664"/>
              <a:ext cx="1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625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6" name="Text Box 45">
            <a:extLst>
              <a:ext uri="{FF2B5EF4-FFF2-40B4-BE49-F238E27FC236}">
                <a16:creationId xmlns:a16="http://schemas.microsoft.com/office/drawing/2014/main" id="{CE501155-9BD7-C124-2B49-6DA4B4F31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001" y="5344602"/>
            <a:ext cx="12952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٪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39575EB-E8F2-48C4-9C2E-86A4D7ECDD08}"/>
              </a:ext>
            </a:extLst>
          </p:cNvPr>
          <p:cNvSpPr txBox="1"/>
          <p:nvPr/>
        </p:nvSpPr>
        <p:spPr>
          <a:xfrm>
            <a:off x="5486290" y="4975270"/>
            <a:ext cx="7453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×100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69ADDBA-F146-9F64-DC52-23AE25FE14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99CC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907902" y="1597510"/>
            <a:ext cx="3738038" cy="40005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D84D2F5-E0A8-FD10-B231-036E2C483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651" y="84515"/>
            <a:ext cx="2297460" cy="53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D489670-3B4C-FF57-38D6-F849255BDAF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06896" y="871206"/>
            <a:ext cx="4514850" cy="5143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90744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4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3" grpId="0"/>
      <p:bldP spid="141351" grpId="0"/>
      <p:bldP spid="141352" grpId="0"/>
      <p:bldP spid="141355" grpId="0"/>
      <p:bldP spid="141356" grpId="0"/>
      <p:bldP spid="141357" grpId="0"/>
      <p:bldP spid="2" grpId="0"/>
      <p:bldP spid="4" grpId="0"/>
      <p:bldP spid="29" grpId="0"/>
      <p:bldP spid="36" grpId="0"/>
      <p:bldP spid="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3" name="Text Box 11">
            <a:extLst>
              <a:ext uri="{FF2B5EF4-FFF2-40B4-BE49-F238E27FC236}">
                <a16:creationId xmlns:a16="http://schemas.microsoft.com/office/drawing/2014/main" id="{54C7039F-51F4-B39B-5FC2-817F9F392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772" y="2457516"/>
            <a:ext cx="13785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جـ =25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1" name="Text Box 39">
            <a:extLst>
              <a:ext uri="{FF2B5EF4-FFF2-40B4-BE49-F238E27FC236}">
                <a16:creationId xmlns:a16="http://schemas.microsoft.com/office/drawing/2014/main" id="{24674042-26FB-CACD-75E0-CCAD88A95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258" y="2509432"/>
            <a:ext cx="171882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ن =؟ ٪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2" name="Text Box 40">
            <a:extLst>
              <a:ext uri="{FF2B5EF4-FFF2-40B4-BE49-F238E27FC236}">
                <a16:creationId xmlns:a16="http://schemas.microsoft.com/office/drawing/2014/main" id="{4513D427-CD62-ABA3-2385-AC87FFF73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715" y="2535459"/>
            <a:ext cx="13785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 ك = 625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5" name="Text Box 43">
            <a:extLst>
              <a:ext uri="{FF2B5EF4-FFF2-40B4-BE49-F238E27FC236}">
                <a16:creationId xmlns:a16="http://schemas.microsoft.com/office/drawing/2014/main" id="{4FEDF3B2-DE8F-EAE0-60E0-7E0A12C4D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946" y="3004212"/>
            <a:ext cx="812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6" name="Text Box 44">
            <a:extLst>
              <a:ext uri="{FF2B5EF4-FFF2-40B4-BE49-F238E27FC236}">
                <a16:creationId xmlns:a16="http://schemas.microsoft.com/office/drawing/2014/main" id="{D25AAEDB-5E5F-FF70-EDDE-DB3EFA894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034" y="3020813"/>
            <a:ext cx="20907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41357" name="Text Box 45">
            <a:extLst>
              <a:ext uri="{FF2B5EF4-FFF2-40B4-BE49-F238E27FC236}">
                <a16:creationId xmlns:a16="http://schemas.microsoft.com/office/drawing/2014/main" id="{174D0953-5350-22C6-0B02-35945888B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9018" y="4865725"/>
            <a:ext cx="13109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 = 0,04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37" name="صورة 20">
            <a:extLst>
              <a:ext uri="{FF2B5EF4-FFF2-40B4-BE49-F238E27FC236}">
                <a16:creationId xmlns:a16="http://schemas.microsoft.com/office/drawing/2014/main" id="{D550748C-C332-1DA2-F6E0-ECEE7D463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65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3">
            <a:extLst>
              <a:ext uri="{FF2B5EF4-FFF2-40B4-BE49-F238E27FC236}">
                <a16:creationId xmlns:a16="http://schemas.microsoft.com/office/drawing/2014/main" id="{CF7A047A-77A3-9D9F-673A-3531F3D63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2718" y="3517230"/>
            <a:ext cx="15092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1B5CB8CE-C7EE-2190-32EF-B96F4FDD4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331" y="2100134"/>
            <a:ext cx="26114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المطلوب إيجاد النسبة المؤية </a:t>
            </a: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" name="Text Box 45">
            <a:extLst>
              <a:ext uri="{FF2B5EF4-FFF2-40B4-BE49-F238E27FC236}">
                <a16:creationId xmlns:a16="http://schemas.microsoft.com/office/drawing/2014/main" id="{CE501155-9BD7-C124-2B49-6DA4B4F31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12" y="5344602"/>
            <a:ext cx="14900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 =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٪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39575EB-E8F2-48C4-9C2E-86A4D7ECDD08}"/>
              </a:ext>
            </a:extLst>
          </p:cNvPr>
          <p:cNvSpPr txBox="1"/>
          <p:nvPr/>
        </p:nvSpPr>
        <p:spPr>
          <a:xfrm>
            <a:off x="5486290" y="4975270"/>
            <a:ext cx="7453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×100</a:t>
            </a:r>
          </a:p>
        </p:txBody>
      </p:sp>
      <p:grpSp>
        <p:nvGrpSpPr>
          <p:cNvPr id="6" name="Group 16">
            <a:extLst>
              <a:ext uri="{FF2B5EF4-FFF2-40B4-BE49-F238E27FC236}">
                <a16:creationId xmlns:a16="http://schemas.microsoft.com/office/drawing/2014/main" id="{9B2DB270-FB19-B1AB-F923-B078F64D7089}"/>
              </a:ext>
            </a:extLst>
          </p:cNvPr>
          <p:cNvGrpSpPr>
            <a:grpSpLocks/>
          </p:cNvGrpSpPr>
          <p:nvPr/>
        </p:nvGrpSpPr>
        <p:grpSpPr bwMode="auto">
          <a:xfrm>
            <a:off x="6540040" y="3360768"/>
            <a:ext cx="923925" cy="793750"/>
            <a:chOff x="1805" y="3452"/>
            <a:chExt cx="224" cy="500"/>
          </a:xfrm>
        </p:grpSpPr>
        <p:sp>
          <p:nvSpPr>
            <p:cNvPr id="7" name="Text Box 17">
              <a:extLst>
                <a:ext uri="{FF2B5EF4-FFF2-40B4-BE49-F238E27FC236}">
                  <a16:creationId xmlns:a16="http://schemas.microsoft.com/office/drawing/2014/main" id="{980897A6-D5F0-1A31-643E-BB89C1C58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5" y="3452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الجزء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Line 18">
              <a:extLst>
                <a:ext uri="{FF2B5EF4-FFF2-40B4-BE49-F238E27FC236}">
                  <a16:creationId xmlns:a16="http://schemas.microsoft.com/office/drawing/2014/main" id="{D1BBA471-F071-C18A-0A1B-D676173428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3702"/>
              <a:ext cx="1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2" name="Text Box 19">
              <a:extLst>
                <a:ext uri="{FF2B5EF4-FFF2-40B4-BE49-F238E27FC236}">
                  <a16:creationId xmlns:a16="http://schemas.microsoft.com/office/drawing/2014/main" id="{B8191FE5-1836-4DD6-7D19-9CBE1AF761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2" y="3664"/>
              <a:ext cx="1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الكل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 Box 43">
            <a:extLst>
              <a:ext uri="{FF2B5EF4-FFF2-40B4-BE49-F238E27FC236}">
                <a16:creationId xmlns:a16="http://schemas.microsoft.com/office/drawing/2014/main" id="{3DFBD315-374E-8AB1-B98C-798C33027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4941" y="4166293"/>
            <a:ext cx="4250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40" name="Group 24">
            <a:extLst>
              <a:ext uri="{FF2B5EF4-FFF2-40B4-BE49-F238E27FC236}">
                <a16:creationId xmlns:a16="http://schemas.microsoft.com/office/drawing/2014/main" id="{BEF102DC-5F88-BC99-37D4-EAAD102669AF}"/>
              </a:ext>
            </a:extLst>
          </p:cNvPr>
          <p:cNvGrpSpPr>
            <a:grpSpLocks/>
          </p:cNvGrpSpPr>
          <p:nvPr/>
        </p:nvGrpSpPr>
        <p:grpSpPr bwMode="auto">
          <a:xfrm>
            <a:off x="6247036" y="4011147"/>
            <a:ext cx="1601788" cy="822325"/>
            <a:chOff x="2208" y="1633"/>
            <a:chExt cx="1009" cy="518"/>
          </a:xfrm>
        </p:grpSpPr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85574B3A-3906-F891-A830-BC9E3D277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 </a:t>
              </a:r>
              <a:endPara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44" name="Group 16">
              <a:extLst>
                <a:ext uri="{FF2B5EF4-FFF2-40B4-BE49-F238E27FC236}">
                  <a16:creationId xmlns:a16="http://schemas.microsoft.com/office/drawing/2014/main" id="{5B0BB779-5DF6-D49D-2CA4-054CE529A3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633"/>
              <a:ext cx="831" cy="518"/>
              <a:chOff x="1786" y="3438"/>
              <a:chExt cx="320" cy="518"/>
            </a:xfrm>
          </p:grpSpPr>
          <p:sp>
            <p:nvSpPr>
              <p:cNvPr id="46" name="Text Box 17">
                <a:extLst>
                  <a:ext uri="{FF2B5EF4-FFF2-40B4-BE49-F238E27FC236}">
                    <a16:creationId xmlns:a16="http://schemas.microsoft.com/office/drawing/2014/main" id="{9C0A9D9A-9096-01F8-71E5-F4540BFAF6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6" y="343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25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Line 18">
                <a:extLst>
                  <a:ext uri="{FF2B5EF4-FFF2-40B4-BE49-F238E27FC236}">
                    <a16:creationId xmlns:a16="http://schemas.microsoft.com/office/drawing/2014/main" id="{BC26370B-7078-1AFA-E323-59EEF45B0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57" name="Text Box 19">
                <a:extLst>
                  <a:ext uri="{FF2B5EF4-FFF2-40B4-BE49-F238E27FC236}">
                    <a16:creationId xmlns:a16="http://schemas.microsoft.com/office/drawing/2014/main" id="{393C0F2E-3483-A936-91F8-2D6056D102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" y="366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625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3CAAE8FF-4CF8-F4C0-614A-B8AE7CE3811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99CC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907902" y="1597510"/>
            <a:ext cx="3738038" cy="400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05FB7C-C50C-177E-A22F-C31215844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651" y="84515"/>
            <a:ext cx="2297460" cy="53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BD735B4-2B1E-2201-5DF6-4A24A9DFA63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06896" y="871206"/>
            <a:ext cx="4514850" cy="5143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4758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4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3" grpId="0"/>
      <p:bldP spid="141351" grpId="0"/>
      <p:bldP spid="141352" grpId="0"/>
      <p:bldP spid="141355" grpId="0"/>
      <p:bldP spid="141356" grpId="0"/>
      <p:bldP spid="141357" grpId="0"/>
      <p:bldP spid="2" grpId="0"/>
      <p:bldP spid="29" grpId="0"/>
      <p:bldP spid="36" grpId="0"/>
      <p:bldP spid="55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653761" y="3377394"/>
            <a:ext cx="163950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ن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ك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310303" y="4173995"/>
            <a:ext cx="214048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0,04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5300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948038" y="4653273"/>
            <a:ext cx="24508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  (الربح)= 2120 ريال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863463" y="5053081"/>
            <a:ext cx="39617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ثمن البيع =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5300 + 2120=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7420 ريال 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310303" y="2547815"/>
            <a:ext cx="27585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الجزء( الربح) =  ؟ س ريالا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863463" y="2524637"/>
            <a:ext cx="13636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ن = 40٪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391850" y="2559157"/>
            <a:ext cx="14716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ك = 5300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 Box 44">
            <a:extLst>
              <a:ext uri="{FF2B5EF4-FFF2-40B4-BE49-F238E27FC236}">
                <a16:creationId xmlns:a16="http://schemas.microsoft.com/office/drawing/2014/main" id="{9FFD5DE4-7428-B1B4-5282-2B68C6276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8038" y="2987541"/>
            <a:ext cx="24354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86CCFB55-1E94-7487-DE79-86DE82BF7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730" y="3811268"/>
            <a:ext cx="214048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4٪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5300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صورة 20">
            <a:extLst>
              <a:ext uri="{FF2B5EF4-FFF2-40B4-BE49-F238E27FC236}">
                <a16:creationId xmlns:a16="http://schemas.microsoft.com/office/drawing/2014/main" id="{3E57F2DE-3B68-3764-03A0-AF7F2092E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65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D0F8F31-60A8-315C-6B6B-37E098BCEDF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06896" y="871206"/>
            <a:ext cx="4514850" cy="5143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2F4A775-9BB5-AC62-7CE3-7A93248EC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651" y="84515"/>
            <a:ext cx="2297460" cy="53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85DC2EC-BA77-696E-2A76-1A7F189BB1B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24025" y="1627330"/>
            <a:ext cx="6847114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26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048" y="1673492"/>
            <a:ext cx="5687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غيرمحفوظة للتعديل الشخصي في الدرس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2205251"/>
            <a:ext cx="3994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3327203" y="2798565"/>
            <a:ext cx="2286893" cy="540247"/>
          </a:xfrm>
          <a:prstGeom prst="rect">
            <a:avLst/>
          </a:prstGeom>
        </p:spPr>
        <p:txBody>
          <a:bodyPr lIns="38576" tIns="19289" rIns="38576" bIns="19289" anchor="b">
            <a:normAutofit fontScale="9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  <a:endParaRPr kumimoji="0" lang="ar-SA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31AB002-CC8B-9C10-AB4F-6BB15AEF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46" y="3518888"/>
            <a:ext cx="151805" cy="15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مربع نص 1">
            <a:hlinkClick r:id="rId2"/>
            <a:extLst>
              <a:ext uri="{FF2B5EF4-FFF2-40B4-BE49-F238E27FC236}">
                <a16:creationId xmlns:a16="http://schemas.microsoft.com/office/drawing/2014/main" id="{721D8A3C-349D-E94C-37C7-C88DDD60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440" y="3444080"/>
            <a:ext cx="7724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51435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 هنا</a:t>
            </a: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82" y="3751857"/>
            <a:ext cx="1134964" cy="54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2">
            <a:extLst>
              <a:ext uri="{FF2B5EF4-FFF2-40B4-BE49-F238E27FC236}">
                <a16:creationId xmlns:a16="http://schemas.microsoft.com/office/drawing/2014/main" id="{C27E123D-6C13-5F95-A284-DCF784786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552" y="4604345"/>
            <a:ext cx="4705624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بتحويل الملفات من قناتي فقط –ولاأسمح بنشرها من أي حساب آخر</a:t>
            </a:r>
          </a:p>
        </p:txBody>
      </p:sp>
    </p:spTree>
    <p:extLst>
      <p:ext uri="{BB962C8B-B14F-4D97-AF65-F5344CB8AC3E}">
        <p14:creationId xmlns:p14="http://schemas.microsoft.com/office/powerpoint/2010/main" val="191505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048" y="1673492"/>
            <a:ext cx="5687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غيرمحفوظة للتعديل الشخصي في الدرس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2205251"/>
            <a:ext cx="3994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3327203" y="2798565"/>
            <a:ext cx="2286893" cy="540247"/>
          </a:xfrm>
          <a:prstGeom prst="rect">
            <a:avLst/>
          </a:prstGeom>
        </p:spPr>
        <p:txBody>
          <a:bodyPr lIns="38576" tIns="19289" rIns="38576" bIns="19289" anchor="b">
            <a:normAutofit fontScale="9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  <a:endParaRPr kumimoji="0" lang="ar-SA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31AB002-CC8B-9C10-AB4F-6BB15AEF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46" y="3518888"/>
            <a:ext cx="151805" cy="15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مربع نص 1">
            <a:hlinkClick r:id="rId2"/>
            <a:extLst>
              <a:ext uri="{FF2B5EF4-FFF2-40B4-BE49-F238E27FC236}">
                <a16:creationId xmlns:a16="http://schemas.microsoft.com/office/drawing/2014/main" id="{721D8A3C-349D-E94C-37C7-C88DDD60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440" y="3444080"/>
            <a:ext cx="7724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51435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 هنا</a:t>
            </a: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82" y="3751857"/>
            <a:ext cx="1134964" cy="54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2">
            <a:extLst>
              <a:ext uri="{FF2B5EF4-FFF2-40B4-BE49-F238E27FC236}">
                <a16:creationId xmlns:a16="http://schemas.microsoft.com/office/drawing/2014/main" id="{C27E123D-6C13-5F95-A284-DCF784786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552" y="4604345"/>
            <a:ext cx="4705624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بتحويل الملفات من قناتي فقط –ولاأسمح بنشرها من أي حساب آخر</a:t>
            </a:r>
          </a:p>
        </p:txBody>
      </p:sp>
    </p:spTree>
    <p:extLst>
      <p:ext uri="{BB962C8B-B14F-4D97-AF65-F5344CB8AC3E}">
        <p14:creationId xmlns:p14="http://schemas.microsoft.com/office/powerpoint/2010/main" val="3326038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مربع نص 1">
            <a:extLst>
              <a:ext uri="{FF2B5EF4-FFF2-40B4-BE49-F238E27FC236}">
                <a16:creationId xmlns:a16="http://schemas.microsoft.com/office/drawing/2014/main" id="{33A07B4B-4F31-834E-50EB-4940B7ABF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60350"/>
            <a:ext cx="7691438" cy="605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85763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385763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385763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385763">
              <a:spcBef>
                <a:spcPct val="20000"/>
              </a:spcBef>
              <a:buFont typeface="Arial" panose="020B0604020202020204" pitchFamily="34" charset="0"/>
              <a:buChar char="–"/>
              <a:defRPr sz="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385763">
              <a:spcBef>
                <a:spcPct val="20000"/>
              </a:spcBef>
              <a:buFont typeface="Arial" panose="020B0604020202020204" pitchFamily="34" charset="0"/>
              <a:buChar char="»"/>
              <a:defRPr sz="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38576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38576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38576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38576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الأعضاء في منتديات يزيد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عرض بوربوينت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إعداد العضو: تركي30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العضو: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عقيل الزبيدي 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الاستاذ: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أحمد صالح الديني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ومذكرة الأستاذ موسى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الواجب المختصر و الشامل للنسبة المئوية جميع ما تحتاجه من تمارين و بطرق سهلة و بسيطة موسى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خير  وأجزل لهم المثوبة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ارحم عقيل وتركي واغفر لهما وتجاوز عنهما وارفع منزلتهما  في الجنة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وأكفهما هم الآخرة كما كفونا هم الدنيا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-421400" y="-772198"/>
            <a:ext cx="1776470" cy="1305499"/>
          </a:xfrm>
          <a:prstGeom prst="homePlate">
            <a:avLst>
              <a:gd name="adj" fmla="val 993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ight Triangle 2"/>
          <p:cNvSpPr/>
          <p:nvPr/>
        </p:nvSpPr>
        <p:spPr>
          <a:xfrm flipH="1" flipV="1">
            <a:off x="3983990" y="-22921"/>
            <a:ext cx="5140335" cy="536868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ight Triangle 40"/>
          <p:cNvSpPr/>
          <p:nvPr/>
        </p:nvSpPr>
        <p:spPr>
          <a:xfrm flipH="1">
            <a:off x="6546381" y="6298918"/>
            <a:ext cx="2577944" cy="5701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Diamond 42"/>
          <p:cNvSpPr/>
          <p:nvPr/>
        </p:nvSpPr>
        <p:spPr>
          <a:xfrm>
            <a:off x="-421400" y="5805264"/>
            <a:ext cx="2115239" cy="4053119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325A2F2-BAB5-F00A-4991-C98FAE8E1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10489"/>
            <a:ext cx="3384376" cy="127929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046F98A-2FB4-AB6A-A9B9-A803277EC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99132"/>
            <a:ext cx="8136904" cy="428887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661974F-34CF-93D5-31AE-BD24A558632C}"/>
              </a:ext>
            </a:extLst>
          </p:cNvPr>
          <p:cNvSpPr txBox="1"/>
          <p:nvPr/>
        </p:nvSpPr>
        <p:spPr>
          <a:xfrm>
            <a:off x="2222241" y="2440845"/>
            <a:ext cx="19156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Dima Sogand new" panose="02000700000000000000" pitchFamily="2" charset="-78"/>
                <a:ea typeface="+mn-ea"/>
                <a:cs typeface="AL-Bsher" pitchFamily="2" charset="-78"/>
              </a:rPr>
              <a:t>فكرة الدرس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9F88D76-1FAA-CD6A-DEB3-FD843EC37B1E}"/>
              </a:ext>
            </a:extLst>
          </p:cNvPr>
          <p:cNvSpPr txBox="1"/>
          <p:nvPr/>
        </p:nvSpPr>
        <p:spPr>
          <a:xfrm>
            <a:off x="1494611" y="3399299"/>
            <a:ext cx="14970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ima Sogand new" panose="02000700000000000000" pitchFamily="2" charset="-78"/>
                <a:ea typeface="+mn-ea"/>
                <a:cs typeface="AL-Bsher" pitchFamily="2" charset="-78"/>
              </a:rPr>
              <a:t>الأهداف الفرعية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66662B6-CDF2-B60B-3A3F-046702130022}"/>
              </a:ext>
            </a:extLst>
          </p:cNvPr>
          <p:cNvSpPr txBox="1"/>
          <p:nvPr/>
        </p:nvSpPr>
        <p:spPr>
          <a:xfrm>
            <a:off x="3400112" y="4225925"/>
            <a:ext cx="13604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l-Kharashi 58 Naskh" pitchFamily="2" charset="-78"/>
              </a:rPr>
              <a:t>1- إيجاد الجزء 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l-Kharashi 58 Naskh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A165C69-B487-4495-56A1-231ACCD1935D}"/>
              </a:ext>
            </a:extLst>
          </p:cNvPr>
          <p:cNvSpPr txBox="1"/>
          <p:nvPr/>
        </p:nvSpPr>
        <p:spPr>
          <a:xfrm>
            <a:off x="972807" y="4286797"/>
            <a:ext cx="18304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l-Kharashi 58 Naskh" pitchFamily="2" charset="-78"/>
              </a:rPr>
              <a:t>2- إيجاد النسبة المئوية 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l-Kharashi 58 Naskh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2CA8E46-B215-F45A-1F84-06B2231BD0BB}"/>
              </a:ext>
            </a:extLst>
          </p:cNvPr>
          <p:cNvSpPr txBox="1"/>
          <p:nvPr/>
        </p:nvSpPr>
        <p:spPr>
          <a:xfrm>
            <a:off x="3982773" y="2921907"/>
            <a:ext cx="1915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rtl="1">
              <a:defRPr/>
            </a:pPr>
            <a:r>
              <a:rPr lang="ar-SA" b="1">
                <a:solidFill>
                  <a:srgbClr val="0070C0"/>
                </a:solidFill>
                <a:ea typeface="Times New Roman" panose="02020603050405020304" pitchFamily="18" charset="0"/>
                <a:cs typeface="AGA Aladdin Regular" pitchFamily="2" charset="-78"/>
              </a:rPr>
              <a:t>أحل مسائل باستعمال المعادلة المئوية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5C022B2-DC58-0C09-A974-C1A4A131DB77}"/>
              </a:ext>
            </a:extLst>
          </p:cNvPr>
          <p:cNvSpPr txBox="1"/>
          <p:nvPr/>
        </p:nvSpPr>
        <p:spPr>
          <a:xfrm>
            <a:off x="3491880" y="908720"/>
            <a:ext cx="17131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ima Sogand new" panose="02000700000000000000" pitchFamily="2" charset="-78"/>
                <a:ea typeface="+mn-ea"/>
                <a:cs typeface="AdvertisingBold" pitchFamily="2" charset="-78"/>
              </a:rPr>
              <a:t>أهداف الدرس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95BA2D0-119A-7B48-1F28-6F4F4616A19C}"/>
              </a:ext>
            </a:extLst>
          </p:cNvPr>
          <p:cNvSpPr txBox="1"/>
          <p:nvPr/>
        </p:nvSpPr>
        <p:spPr>
          <a:xfrm>
            <a:off x="5073787" y="4768012"/>
            <a:ext cx="1266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raditional Arabic" panose="02020603050405020304" pitchFamily="18" charset="-78"/>
              </a:rPr>
              <a:t>المعادلة المئوية</a:t>
            </a:r>
            <a:endParaRPr kumimoji="0" 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943CD83-F685-A25D-6AA2-78709CBB0F01}"/>
              </a:ext>
            </a:extLst>
          </p:cNvPr>
          <p:cNvSpPr txBox="1"/>
          <p:nvPr/>
        </p:nvSpPr>
        <p:spPr>
          <a:xfrm>
            <a:off x="5204985" y="4456865"/>
            <a:ext cx="13226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Dima Sogand new" panose="02000700000000000000" pitchFamily="2" charset="-78"/>
                <a:ea typeface="+mn-ea"/>
                <a:cs typeface="AL-Bsher" pitchFamily="2" charset="-78"/>
              </a:rPr>
              <a:t>المفردات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5F426BC-E7F4-EF04-4367-33CF4BA98F69}"/>
              </a:ext>
            </a:extLst>
          </p:cNvPr>
          <p:cNvSpPr txBox="1"/>
          <p:nvPr/>
        </p:nvSpPr>
        <p:spPr>
          <a:xfrm>
            <a:off x="972806" y="4656129"/>
            <a:ext cx="18304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l-Kharashi 58 Naskh" pitchFamily="2" charset="-78"/>
              </a:rPr>
              <a:t>3- إيجاد الكل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l-Kharashi 58 Nas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115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دبوس زينة 12">
            <a:extLst>
              <a:ext uri="{FF2B5EF4-FFF2-40B4-BE49-F238E27FC236}">
                <a16:creationId xmlns:a16="http://schemas.microsoft.com/office/drawing/2014/main" id="{6A577E5E-5894-3752-F4BF-C1716A811980}"/>
              </a:ext>
            </a:extLst>
          </p:cNvPr>
          <p:cNvSpPr/>
          <p:nvPr/>
        </p:nvSpPr>
        <p:spPr>
          <a:xfrm>
            <a:off x="2001973" y="5618829"/>
            <a:ext cx="2001664" cy="639500"/>
          </a:xfrm>
          <a:prstGeom prst="plaque">
            <a:avLst/>
          </a:prstGeom>
          <a:solidFill>
            <a:srgbClr val="FF99FF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دبوس زينة 11">
            <a:extLst>
              <a:ext uri="{FF2B5EF4-FFF2-40B4-BE49-F238E27FC236}">
                <a16:creationId xmlns:a16="http://schemas.microsoft.com/office/drawing/2014/main" id="{AACAE676-D203-A104-9AB1-A953A92D3CE1}"/>
              </a:ext>
            </a:extLst>
          </p:cNvPr>
          <p:cNvSpPr/>
          <p:nvPr/>
        </p:nvSpPr>
        <p:spPr>
          <a:xfrm>
            <a:off x="2024385" y="4498303"/>
            <a:ext cx="2001664" cy="639500"/>
          </a:xfrm>
          <a:prstGeom prst="plaque">
            <a:avLst/>
          </a:prstGeom>
          <a:solidFill>
            <a:srgbClr val="FF99FF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وسيلة شرح مع سهم إلى اليسار 1">
            <a:extLst>
              <a:ext uri="{FF2B5EF4-FFF2-40B4-BE49-F238E27FC236}">
                <a16:creationId xmlns:a16="http://schemas.microsoft.com/office/drawing/2014/main" id="{21259565-957B-8284-4CB5-D849CE8494EC}"/>
              </a:ext>
            </a:extLst>
          </p:cNvPr>
          <p:cNvSpPr/>
          <p:nvPr/>
        </p:nvSpPr>
        <p:spPr>
          <a:xfrm>
            <a:off x="4432941" y="5670811"/>
            <a:ext cx="4548746" cy="710939"/>
          </a:xfrm>
          <a:prstGeom prst="leftArrowCallout">
            <a:avLst>
              <a:gd name="adj1" fmla="val 27593"/>
              <a:gd name="adj2" fmla="val 46721"/>
              <a:gd name="adj3" fmla="val 91009"/>
              <a:gd name="adj4" fmla="val 78258"/>
            </a:avLst>
          </a:prstGeom>
          <a:solidFill>
            <a:srgbClr val="99CCFF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وسيلة شرح مع سهم إلى اليسار 1">
            <a:extLst>
              <a:ext uri="{FF2B5EF4-FFF2-40B4-BE49-F238E27FC236}">
                <a16:creationId xmlns:a16="http://schemas.microsoft.com/office/drawing/2014/main" id="{827839BE-9583-395B-D74D-EA34770CB08D}"/>
              </a:ext>
            </a:extLst>
          </p:cNvPr>
          <p:cNvSpPr/>
          <p:nvPr/>
        </p:nvSpPr>
        <p:spPr>
          <a:xfrm>
            <a:off x="4415867" y="4492625"/>
            <a:ext cx="4548746" cy="731841"/>
          </a:xfrm>
          <a:prstGeom prst="leftArrowCallout">
            <a:avLst>
              <a:gd name="adj1" fmla="val 27593"/>
              <a:gd name="adj2" fmla="val 46721"/>
              <a:gd name="adj3" fmla="val 91009"/>
              <a:gd name="adj4" fmla="val 78258"/>
            </a:avLst>
          </a:prstGeom>
          <a:solidFill>
            <a:srgbClr val="99CCFF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دبوس زينة 8">
            <a:extLst>
              <a:ext uri="{FF2B5EF4-FFF2-40B4-BE49-F238E27FC236}">
                <a16:creationId xmlns:a16="http://schemas.microsoft.com/office/drawing/2014/main" id="{39FFD888-9089-60FB-410F-720E924A00C2}"/>
              </a:ext>
            </a:extLst>
          </p:cNvPr>
          <p:cNvSpPr/>
          <p:nvPr/>
        </p:nvSpPr>
        <p:spPr>
          <a:xfrm>
            <a:off x="2013680" y="3328958"/>
            <a:ext cx="2001664" cy="639500"/>
          </a:xfrm>
          <a:prstGeom prst="plaque">
            <a:avLst/>
          </a:prstGeom>
          <a:solidFill>
            <a:srgbClr val="FF99FF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وسيلة شرح مع سهم إلى اليسار 1">
            <a:extLst>
              <a:ext uri="{FF2B5EF4-FFF2-40B4-BE49-F238E27FC236}">
                <a16:creationId xmlns:a16="http://schemas.microsoft.com/office/drawing/2014/main" id="{A70188F0-D7A9-B033-8DFA-2C7A55F664C0}"/>
              </a:ext>
            </a:extLst>
          </p:cNvPr>
          <p:cNvSpPr/>
          <p:nvPr/>
        </p:nvSpPr>
        <p:spPr>
          <a:xfrm>
            <a:off x="4405162" y="3246700"/>
            <a:ext cx="4548746" cy="731840"/>
          </a:xfrm>
          <a:prstGeom prst="leftArrowCallout">
            <a:avLst>
              <a:gd name="adj1" fmla="val 27593"/>
              <a:gd name="adj2" fmla="val 46721"/>
              <a:gd name="adj3" fmla="val 91009"/>
              <a:gd name="adj4" fmla="val 78258"/>
            </a:avLst>
          </a:prstGeom>
          <a:solidFill>
            <a:srgbClr val="99CCFF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دبوس زينة 3">
            <a:extLst>
              <a:ext uri="{FF2B5EF4-FFF2-40B4-BE49-F238E27FC236}">
                <a16:creationId xmlns:a16="http://schemas.microsoft.com/office/drawing/2014/main" id="{02D6ECCB-B7E7-C4A7-0145-1A6E6B4E7A3C}"/>
              </a:ext>
            </a:extLst>
          </p:cNvPr>
          <p:cNvSpPr/>
          <p:nvPr/>
        </p:nvSpPr>
        <p:spPr>
          <a:xfrm>
            <a:off x="2053667" y="2174752"/>
            <a:ext cx="2001664" cy="639500"/>
          </a:xfrm>
          <a:prstGeom prst="plaque">
            <a:avLst/>
          </a:prstGeom>
          <a:solidFill>
            <a:srgbClr val="FF99FF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وسيلة شرح مع سهم إلى اليسار 1">
            <a:extLst>
              <a:ext uri="{FF2B5EF4-FFF2-40B4-BE49-F238E27FC236}">
                <a16:creationId xmlns:a16="http://schemas.microsoft.com/office/drawing/2014/main" id="{A866EDF5-FCB7-332A-5F31-E842065B853E}"/>
              </a:ext>
            </a:extLst>
          </p:cNvPr>
          <p:cNvSpPr/>
          <p:nvPr/>
        </p:nvSpPr>
        <p:spPr>
          <a:xfrm>
            <a:off x="4344429" y="2096680"/>
            <a:ext cx="4548746" cy="701293"/>
          </a:xfrm>
          <a:prstGeom prst="leftArrowCallout">
            <a:avLst>
              <a:gd name="adj1" fmla="val 27593"/>
              <a:gd name="adj2" fmla="val 46721"/>
              <a:gd name="adj3" fmla="val 91009"/>
              <a:gd name="adj4" fmla="val 78258"/>
            </a:avLst>
          </a:prstGeom>
          <a:solidFill>
            <a:srgbClr val="99CCFF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646" name="Rectangle 374">
            <a:extLst>
              <a:ext uri="{FF2B5EF4-FFF2-40B4-BE49-F238E27FC236}">
                <a16:creationId xmlns:a16="http://schemas.microsoft.com/office/drawing/2014/main" id="{835775E1-9A15-D6B8-93A5-66003B28C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175" y="926746"/>
            <a:ext cx="6763912" cy="841889"/>
          </a:xfrm>
          <a:prstGeom prst="rect">
            <a:avLst/>
          </a:prstGeom>
          <a:noFill/>
          <a:ln w="76200" cmpd="tri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2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مسألة :تم حجز 16 من المقاعد لحضور الحفل الختامي للأنشطة وكان عدد المقاعد في المسرح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375 مقعداً فما عدد المقاعد المحجوزة ؟</a:t>
            </a:r>
            <a:r>
              <a:rPr lang="ar-SA" sz="2000" b="1">
                <a:solidFill>
                  <a:srgbClr val="FF66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أسأل وأناقش الطالبات حول المسألة كما يلي :</a:t>
            </a:r>
            <a:endParaRPr lang="en-US" sz="200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705" name="Text Box 433">
            <a:extLst>
              <a:ext uri="{FF2B5EF4-FFF2-40B4-BE49-F238E27FC236}">
                <a16:creationId xmlns:a16="http://schemas.microsoft.com/office/drawing/2014/main" id="{3C5C12AC-99ED-4CD9-38A9-BF6B9483F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115" y="2254175"/>
            <a:ext cx="12627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0000FF"/>
                </a:solidFill>
                <a:cs typeface="Al-TkamolZulfiMath" panose="02010000000000000000" pitchFamily="2" charset="-78"/>
              </a:rPr>
              <a:t>ن</a:t>
            </a:r>
            <a:r>
              <a:rPr lang="ar-SA" altLang="ar-SA" sz="2400" b="1">
                <a:solidFill>
                  <a:srgbClr val="0000FF"/>
                </a:solidFill>
                <a:cs typeface="Al-KsorZulfiMath" panose="02010000000000000000" pitchFamily="2" charset="-78"/>
              </a:rPr>
              <a:t>؛5 ؛7 ؛3 = ^؛0!؛0 ؛1</a:t>
            </a:r>
          </a:p>
        </p:txBody>
      </p:sp>
      <p:sp>
        <p:nvSpPr>
          <p:cNvPr id="54742" name="Text Box 470">
            <a:extLst>
              <a:ext uri="{FF2B5EF4-FFF2-40B4-BE49-F238E27FC236}">
                <a16:creationId xmlns:a16="http://schemas.microsoft.com/office/drawing/2014/main" id="{D617EFE1-F80A-A7F0-5FDA-D1E6341AB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110" y="3405188"/>
            <a:ext cx="1473727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ar-SA" sz="2400" b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>
                <a:solidFill>
                  <a:srgbClr val="0000CC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Al-TkamolZulfiMath" panose="02010000000000000000" pitchFamily="2" charset="-78"/>
              </a:rPr>
              <a:t>ن؛</a:t>
            </a:r>
            <a:r>
              <a:rPr lang="ar-SA" sz="2400" b="1">
                <a:solidFill>
                  <a:srgbClr val="0000CC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5 ؛7 ؛3 </a:t>
            </a:r>
            <a:r>
              <a:rPr lang="ar-SA" sz="2400" b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 0,16</a:t>
            </a:r>
            <a:endParaRPr lang="en-US" sz="2400">
              <a:solidFill>
                <a:srgbClr val="0000CC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4774" name="Text Box 502">
            <a:extLst>
              <a:ext uri="{FF2B5EF4-FFF2-40B4-BE49-F238E27FC236}">
                <a16:creationId xmlns:a16="http://schemas.microsoft.com/office/drawing/2014/main" id="{F9B4583C-111A-A76B-CD3F-9693C828C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667" y="4658490"/>
            <a:ext cx="19499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sz="2000" b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ضرب الطرفين في 375</a:t>
            </a:r>
            <a:endParaRPr kumimoji="0" lang="ar-SA" altLang="ar-SA" sz="44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54806" name="Text Box 534">
            <a:extLst>
              <a:ext uri="{FF2B5EF4-FFF2-40B4-BE49-F238E27FC236}">
                <a16:creationId xmlns:a16="http://schemas.microsoft.com/office/drawing/2014/main" id="{AA6F4421-9AE0-73D2-0348-5BF75BA01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8879" y="5796664"/>
            <a:ext cx="6126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BDBBA73-FA9B-C813-6A01-1507C7444EF7}"/>
              </a:ext>
            </a:extLst>
          </p:cNvPr>
          <p:cNvSpPr txBox="1"/>
          <p:nvPr/>
        </p:nvSpPr>
        <p:spPr>
          <a:xfrm>
            <a:off x="7142437" y="158411"/>
            <a:ext cx="14769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 MB Fares Light" panose="02000000000000000000" pitchFamily="50" charset="-78"/>
                <a:ea typeface="GE MB Fares Light" panose="02000000000000000000" pitchFamily="50" charset="-78"/>
                <a:cs typeface="GE MB Fares Light" panose="02000000000000000000" pitchFamily="50" charset="-78"/>
              </a:rPr>
              <a:t>تمهيد</a:t>
            </a:r>
            <a:endParaRPr kumimoji="0" lang="en-US" altLang="ar-SA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E MB Fares Light" panose="02000000000000000000" pitchFamily="50" charset="-78"/>
              <a:ea typeface="GE MB Fares Light" panose="02000000000000000000" pitchFamily="50" charset="-78"/>
              <a:cs typeface="GE MB Fares Light" panose="02000000000000000000" pitchFamily="50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9C164EBD-0EF0-02CE-3B97-2588C8504D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4" y="34970"/>
            <a:ext cx="1043608" cy="199911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19BDB15-55EF-7171-A75B-7711B9A9B92C}"/>
              </a:ext>
            </a:extLst>
          </p:cNvPr>
          <p:cNvSpPr txBox="1"/>
          <p:nvPr/>
        </p:nvSpPr>
        <p:spPr>
          <a:xfrm>
            <a:off x="5146638" y="2282720"/>
            <a:ext cx="35306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>
                <a:cs typeface="DTP Naskh S En" pitchFamily="2" charset="-78"/>
              </a:rPr>
              <a:t>ماالتناسب الذي يمكن استعماله لحل المسألة ؟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FF755E7-FE8B-0984-8F30-15DC80A2A94D}"/>
              </a:ext>
            </a:extLst>
          </p:cNvPr>
          <p:cNvSpPr txBox="1"/>
          <p:nvPr/>
        </p:nvSpPr>
        <p:spPr>
          <a:xfrm>
            <a:off x="5271410" y="3294765"/>
            <a:ext cx="353067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>
                <a:cs typeface="DTP Naskh S En" pitchFamily="2" charset="-78"/>
              </a:rPr>
              <a:t>ماالمعادلة التي تحصل عليها عند التعويض عن القيمة  </a:t>
            </a:r>
            <a:r>
              <a:rPr lang="ar-SA" sz="2000">
                <a:cs typeface="Al-KsorZulfiMath" panose="02010000000000000000" pitchFamily="2" charset="-78"/>
              </a:rPr>
              <a:t>^؛0!؛0 ؛1</a:t>
            </a:r>
            <a:r>
              <a:rPr lang="ar-SA" sz="2000">
                <a:cs typeface="DTP Naskh S En" pitchFamily="2" charset="-78"/>
              </a:rPr>
              <a:t>  بكسر عشري ؟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3BC6B95-71CB-10DB-AFD5-52FEAC967F93}"/>
              </a:ext>
            </a:extLst>
          </p:cNvPr>
          <p:cNvSpPr txBox="1"/>
          <p:nvPr/>
        </p:nvSpPr>
        <p:spPr>
          <a:xfrm>
            <a:off x="5119587" y="4679311"/>
            <a:ext cx="383432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>
                <a:cs typeface="DTP Naskh S En" pitchFamily="2" charset="-78"/>
              </a:rPr>
              <a:t>ماالعملية التي يجب إجراؤها على طرفي المعادلة كلها ؟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867C621-7BD6-93FF-B4B6-28BAF7993A4B}"/>
              </a:ext>
            </a:extLst>
          </p:cNvPr>
          <p:cNvSpPr txBox="1"/>
          <p:nvPr/>
        </p:nvSpPr>
        <p:spPr>
          <a:xfrm>
            <a:off x="6649374" y="5871621"/>
            <a:ext cx="20827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>
                <a:cs typeface="DTP Naskh S En" pitchFamily="2" charset="-78"/>
              </a:rPr>
              <a:t>ماعدد المقاعد المحجوزة ؟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5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46" grpId="0"/>
      <p:bldP spid="54705" grpId="0"/>
      <p:bldP spid="54742" grpId="0"/>
      <p:bldP spid="54774" grpId="0"/>
      <p:bldP spid="548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E0F5FF18-C9DD-77FA-B31C-1A5736D9D1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4149" y="332656"/>
            <a:ext cx="7791450" cy="6525344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ADBF12F-ACBF-B5D0-623F-CF0ED1AB4A4D}"/>
              </a:ext>
            </a:extLst>
          </p:cNvPr>
          <p:cNvSpPr txBox="1"/>
          <p:nvPr/>
        </p:nvSpPr>
        <p:spPr>
          <a:xfrm>
            <a:off x="1832300" y="3293500"/>
            <a:ext cx="20348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defTabSz="914400" rtl="1">
              <a:defRPr/>
            </a:pPr>
            <a:r>
              <a:rPr lang="ar-SA" sz="2400" b="1">
                <a:solidFill>
                  <a:srgbClr val="FF3399"/>
                </a:solidFill>
                <a:ea typeface="Calibri"/>
                <a:cs typeface="Traditional Arabic"/>
              </a:rPr>
              <a:t>٢٠٢٥٠٠٠ كلم ٢</a:t>
            </a:r>
            <a:endParaRPr kumimoji="0" lang="ar-SA" sz="2400" b="1" i="0" u="none" strike="noStrike" kern="0" cap="none" spc="0" normalizeH="0" baseline="0" noProof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350F17C-50AF-22D4-D7F7-9D58BA94A42F}"/>
              </a:ext>
            </a:extLst>
          </p:cNvPr>
          <p:cNvSpPr txBox="1"/>
          <p:nvPr/>
        </p:nvSpPr>
        <p:spPr>
          <a:xfrm>
            <a:off x="2849732" y="4040289"/>
            <a:ext cx="7634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defTabSz="914400" rtl="1">
              <a:defRPr/>
            </a:pPr>
            <a:r>
              <a:rPr lang="ar-SA" sz="2400">
                <a:solidFill>
                  <a:srgbClr val="FF3399"/>
                </a:solidFill>
                <a:latin typeface="Lotus-Light"/>
              </a:rPr>
              <a:t>٠٫٩٠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Arial"/>
              <a:ea typeface="Calibri"/>
              <a:cs typeface="Traditional Arabic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58166C4-10B6-4723-A61C-777069D743CC}"/>
              </a:ext>
            </a:extLst>
          </p:cNvPr>
          <p:cNvSpPr txBox="1"/>
          <p:nvPr/>
        </p:nvSpPr>
        <p:spPr>
          <a:xfrm>
            <a:off x="61667" y="4559086"/>
            <a:ext cx="37286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defTabSz="914400" rtl="1">
              <a:defRPr/>
            </a:pPr>
            <a:r>
              <a:rPr lang="ar-SA" sz="2400" b="1">
                <a:solidFill>
                  <a:srgbClr val="FF3399"/>
                </a:solidFill>
                <a:ea typeface="Calibri"/>
                <a:cs typeface="Traditional Arabic"/>
              </a:rPr>
              <a:t>0,90 ×2250000 = ٢٠٢٥٠٠٠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Arial"/>
              <a:ea typeface="Calibri"/>
              <a:cs typeface="Traditional Arabic"/>
            </a:endParaRPr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7B75F2F8-7782-4B93-4220-588729409FBC}"/>
              </a:ext>
            </a:extLst>
          </p:cNvPr>
          <p:cNvSpPr/>
          <p:nvPr/>
        </p:nvSpPr>
        <p:spPr>
          <a:xfrm>
            <a:off x="1258" y="-26878"/>
            <a:ext cx="9142742" cy="501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412" extrusionOk="0">
                <a:moveTo>
                  <a:pt x="21600" y="0"/>
                </a:moveTo>
                <a:cubicBezTo>
                  <a:pt x="21600" y="0"/>
                  <a:pt x="18015" y="16554"/>
                  <a:pt x="11571" y="5754"/>
                </a:cubicBezTo>
                <a:cubicBezTo>
                  <a:pt x="5127" y="-5046"/>
                  <a:pt x="0" y="6618"/>
                  <a:pt x="0" y="6618"/>
                </a:cubicBezTo>
                <a:lnTo>
                  <a:pt x="0" y="0"/>
                </a:lnTo>
                <a:cubicBezTo>
                  <a:pt x="0" y="0"/>
                  <a:pt x="21600" y="0"/>
                  <a:pt x="21600" y="0"/>
                </a:cubicBezTo>
                <a:close/>
              </a:path>
            </a:pathLst>
          </a:custGeom>
          <a:gradFill>
            <a:gsLst>
              <a:gs pos="8000">
                <a:srgbClr val="00EEB3"/>
              </a:gs>
              <a:gs pos="76000">
                <a:srgbClr val="00C5D6"/>
              </a:gs>
            </a:gsLst>
          </a:gra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22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8" name="Right Triangle 27">
            <a:extLst>
              <a:ext uri="{FF2B5EF4-FFF2-40B4-BE49-F238E27FC236}">
                <a16:creationId xmlns:a16="http://schemas.microsoft.com/office/drawing/2014/main" id="{6FA0B76D-6C63-4E05-398C-7E83CB28514F}"/>
              </a:ext>
            </a:extLst>
          </p:cNvPr>
          <p:cNvSpPr/>
          <p:nvPr/>
        </p:nvSpPr>
        <p:spPr>
          <a:xfrm flipH="1">
            <a:off x="6561856" y="6287831"/>
            <a:ext cx="2577944" cy="570169"/>
          </a:xfrm>
          <a:prstGeom prst="rtTriangle">
            <a:avLst/>
          </a:prstGeom>
          <a:solidFill>
            <a:srgbClr val="FF00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EE902886-ABD4-303A-CD55-1BB70EB74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639" y="1020040"/>
            <a:ext cx="3372361" cy="214475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56E83BF-9527-FEF0-5C9F-7E092F29A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675" y="1362012"/>
            <a:ext cx="3372361" cy="1040488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7A515CB4-BDFD-EE78-EBAD-349088E40E9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5675" y="2919019"/>
            <a:ext cx="3810000" cy="923925"/>
          </a:xfrm>
          <a:prstGeom prst="rect">
            <a:avLst/>
          </a:prstGeom>
          <a:effectLst>
            <a:glow rad="101600">
              <a:srgbClr val="FFCCFF">
                <a:alpha val="60000"/>
              </a:srgbClr>
            </a:glow>
          </a:effec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D51D1840-43BD-6A9C-B8AC-2600A92FB03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2888" y="4074935"/>
            <a:ext cx="4667250" cy="942975"/>
          </a:xfrm>
          <a:prstGeom prst="rect">
            <a:avLst/>
          </a:prstGeom>
          <a:effectLst>
            <a:glow rad="101600">
              <a:srgbClr val="B3D9FF">
                <a:alpha val="60000"/>
              </a:srgbClr>
            </a:glow>
          </a:effectLst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C52D38-F1ED-A350-73BB-5B65C34F244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8755" y="5377444"/>
            <a:ext cx="3886200" cy="428625"/>
          </a:xfrm>
          <a:prstGeom prst="rect">
            <a:avLst/>
          </a:prstGeom>
          <a:effectLst>
            <a:glow rad="101600">
              <a:srgbClr val="FFCCFF">
                <a:alpha val="60000"/>
              </a:srgbClr>
            </a:glow>
          </a:effectLst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EACD618-36C2-F9D2-643C-9D1B3A8BDE85}"/>
              </a:ext>
            </a:extLst>
          </p:cNvPr>
          <p:cNvSpPr txBox="1"/>
          <p:nvPr/>
        </p:nvSpPr>
        <p:spPr>
          <a:xfrm>
            <a:off x="2643744" y="5394984"/>
            <a:ext cx="10808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/>
                <a:ea typeface="Calibri"/>
                <a:cs typeface="Traditional Arabic"/>
              </a:rPr>
              <a:t>متساويان</a:t>
            </a:r>
          </a:p>
        </p:txBody>
      </p:sp>
    </p:spTree>
    <p:extLst>
      <p:ext uri="{BB962C8B-B14F-4D97-AF65-F5344CB8AC3E}">
        <p14:creationId xmlns:p14="http://schemas.microsoft.com/office/powerpoint/2010/main" val="109561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>
            <a:extLst>
              <a:ext uri="{FF2B5EF4-FFF2-40B4-BE49-F238E27FC236}">
                <a16:creationId xmlns:a16="http://schemas.microsoft.com/office/drawing/2014/main" id="{42744385-3EFF-5C95-4690-32E621FF48CA}"/>
              </a:ext>
            </a:extLst>
          </p:cNvPr>
          <p:cNvGrpSpPr>
            <a:grpSpLocks/>
          </p:cNvGrpSpPr>
          <p:nvPr/>
        </p:nvGrpSpPr>
        <p:grpSpPr bwMode="auto">
          <a:xfrm>
            <a:off x="3130550" y="41275"/>
            <a:ext cx="2628900" cy="579438"/>
            <a:chOff x="1669" y="452"/>
            <a:chExt cx="1996" cy="365"/>
          </a:xfrm>
        </p:grpSpPr>
        <p:sp>
          <p:nvSpPr>
            <p:cNvPr id="28705" name="AutoShape 3">
              <a:extLst>
                <a:ext uri="{FF2B5EF4-FFF2-40B4-BE49-F238E27FC236}">
                  <a16:creationId xmlns:a16="http://schemas.microsoft.com/office/drawing/2014/main" id="{062EDC0D-4EC8-9E1C-41DB-519339E15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06" name="Text Box 4">
              <a:extLst>
                <a:ext uri="{FF2B5EF4-FFF2-40B4-BE49-F238E27FC236}">
                  <a16:creationId xmlns:a16="http://schemas.microsoft.com/office/drawing/2014/main" id="{BC407954-9162-AC60-BE8D-9C2727D0F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المعادلة المئوية</a:t>
              </a:r>
              <a:endParaRPr kumimoji="0" lang="en-US" altLang="ar-SA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4646" name="Rectangle 374">
            <a:extLst>
              <a:ext uri="{FF2B5EF4-FFF2-40B4-BE49-F238E27FC236}">
                <a16:creationId xmlns:a16="http://schemas.microsoft.com/office/drawing/2014/main" id="{8AFA8A68-5265-5759-3B66-07E82A54F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763588"/>
            <a:ext cx="8964613" cy="936625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  <a:ln w="76200" cmpd="tri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2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المعادلة المئوية</a:t>
            </a:r>
            <a:r>
              <a:rPr kumimoji="0" lang="ar-SA" altLang="ar-SA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</a:t>
            </a:r>
            <a:r>
              <a:rPr kumimoji="0" lang="ar-SA" altLang="ar-SA" sz="2200" b="1" i="0" u="none" strike="noStrike" kern="1200" cap="none" spc="0" normalizeH="0" baseline="0" noProof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صيغة مكافئة للتناسب المئوي يتم التعبير فيها عن النسبة المئوية بكسر عشري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874" name="AutoShape 602">
            <a:extLst>
              <a:ext uri="{FF2B5EF4-FFF2-40B4-BE49-F238E27FC236}">
                <a16:creationId xmlns:a16="http://schemas.microsoft.com/office/drawing/2014/main" id="{EEA85709-B286-C644-C136-6CFC78895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133600"/>
            <a:ext cx="4284663" cy="1081088"/>
          </a:xfrm>
          <a:prstGeom prst="hexagon">
            <a:avLst>
              <a:gd name="adj" fmla="val 30972"/>
              <a:gd name="vf" fmla="val 115470"/>
            </a:avLst>
          </a:prstGeom>
          <a:gradFill rotWithShape="1"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الجزء = النسبة المئوية × الكل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4892" name="Group 620">
            <a:extLst>
              <a:ext uri="{FF2B5EF4-FFF2-40B4-BE49-F238E27FC236}">
                <a16:creationId xmlns:a16="http://schemas.microsoft.com/office/drawing/2014/main" id="{CD8705A2-84FF-1C2B-01B7-6DB1EC3948EC}"/>
              </a:ext>
            </a:extLst>
          </p:cNvPr>
          <p:cNvGrpSpPr>
            <a:grpSpLocks/>
          </p:cNvGrpSpPr>
          <p:nvPr/>
        </p:nvGrpSpPr>
        <p:grpSpPr bwMode="auto">
          <a:xfrm>
            <a:off x="4679950" y="3752850"/>
            <a:ext cx="4284663" cy="1081088"/>
            <a:chOff x="2835" y="2364"/>
            <a:chExt cx="2812" cy="681"/>
          </a:xfrm>
        </p:grpSpPr>
        <p:sp>
          <p:nvSpPr>
            <p:cNvPr id="54883" name="AutoShape 611">
              <a:extLst>
                <a:ext uri="{FF2B5EF4-FFF2-40B4-BE49-F238E27FC236}">
                  <a16:creationId xmlns:a16="http://schemas.microsoft.com/office/drawing/2014/main" id="{A8F3F9D3-F723-B8FC-AAEF-6DD163B2C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2364"/>
              <a:ext cx="2812" cy="681"/>
            </a:xfrm>
            <a:prstGeom prst="hexagon">
              <a:avLst>
                <a:gd name="adj" fmla="val 32269"/>
                <a:gd name="vf" fmla="val 115470"/>
              </a:avLst>
            </a:prstGeom>
            <a:gradFill rotWithShape="1">
              <a:gsLst>
                <a:gs pos="0">
                  <a:srgbClr val="FFCC00"/>
                </a:gs>
                <a:gs pos="50000">
                  <a:schemeClr val="bg1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الكل = 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701" name="Group 610">
              <a:extLst>
                <a:ext uri="{FF2B5EF4-FFF2-40B4-BE49-F238E27FC236}">
                  <a16:creationId xmlns:a16="http://schemas.microsoft.com/office/drawing/2014/main" id="{BE71A77B-9C67-8C36-2437-CCB1F1BD8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8" y="2364"/>
              <a:ext cx="1179" cy="651"/>
              <a:chOff x="1247" y="2727"/>
              <a:chExt cx="1179" cy="651"/>
            </a:xfrm>
          </p:grpSpPr>
          <p:sp>
            <p:nvSpPr>
              <p:cNvPr id="28702" name="Text Box 607">
                <a:extLst>
                  <a:ext uri="{FF2B5EF4-FFF2-40B4-BE49-F238E27FC236}">
                    <a16:creationId xmlns:a16="http://schemas.microsoft.com/office/drawing/2014/main" id="{6321A6E0-BE72-B6A0-7D7B-B8A9FF4B60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2" y="2727"/>
                <a:ext cx="106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الجزء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03" name="Line 608">
                <a:extLst>
                  <a:ext uri="{FF2B5EF4-FFF2-40B4-BE49-F238E27FC236}">
                    <a16:creationId xmlns:a16="http://schemas.microsoft.com/office/drawing/2014/main" id="{0F1F7560-04DE-A8FD-A55D-CEE88D4162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7" y="3067"/>
                <a:ext cx="117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04" name="Text Box 609">
                <a:extLst>
                  <a:ext uri="{FF2B5EF4-FFF2-40B4-BE49-F238E27FC236}">
                    <a16:creationId xmlns:a16="http://schemas.microsoft.com/office/drawing/2014/main" id="{89A25868-08BA-99F2-682B-56201C8932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2" y="3090"/>
                <a:ext cx="106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النسبة المئوية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4891" name="Group 619">
            <a:extLst>
              <a:ext uri="{FF2B5EF4-FFF2-40B4-BE49-F238E27FC236}">
                <a16:creationId xmlns:a16="http://schemas.microsoft.com/office/drawing/2014/main" id="{8EDF6C37-45EB-8DA5-61D2-0FE898B55D12}"/>
              </a:ext>
            </a:extLst>
          </p:cNvPr>
          <p:cNvGrpSpPr>
            <a:grpSpLocks/>
          </p:cNvGrpSpPr>
          <p:nvPr/>
        </p:nvGrpSpPr>
        <p:grpSpPr bwMode="auto">
          <a:xfrm>
            <a:off x="4608513" y="5408613"/>
            <a:ext cx="4319587" cy="1081087"/>
            <a:chOff x="272" y="2636"/>
            <a:chExt cx="2721" cy="681"/>
          </a:xfrm>
        </p:grpSpPr>
        <p:sp>
          <p:nvSpPr>
            <p:cNvPr id="54886" name="AutoShape 614">
              <a:extLst>
                <a:ext uri="{FF2B5EF4-FFF2-40B4-BE49-F238E27FC236}">
                  <a16:creationId xmlns:a16="http://schemas.microsoft.com/office/drawing/2014/main" id="{6533CB59-29A2-B191-5FBD-B7C10A024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" y="2636"/>
              <a:ext cx="2721" cy="681"/>
            </a:xfrm>
            <a:prstGeom prst="hexagon">
              <a:avLst>
                <a:gd name="adj" fmla="val 31225"/>
                <a:gd name="vf" fmla="val 115470"/>
              </a:avLst>
            </a:prstGeom>
            <a:gradFill rotWithShape="1">
              <a:gsLst>
                <a:gs pos="0">
                  <a:srgbClr val="FFCC00"/>
                </a:gs>
                <a:gs pos="50000">
                  <a:schemeClr val="bg1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النسبة المئوية =                            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696" name="Group 615">
              <a:extLst>
                <a:ext uri="{FF2B5EF4-FFF2-40B4-BE49-F238E27FC236}">
                  <a16:creationId xmlns:a16="http://schemas.microsoft.com/office/drawing/2014/main" id="{DB1B35A1-8DA4-175D-DD52-0718606610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" y="2636"/>
              <a:ext cx="1179" cy="651"/>
              <a:chOff x="1247" y="2727"/>
              <a:chExt cx="1179" cy="651"/>
            </a:xfrm>
          </p:grpSpPr>
          <p:sp>
            <p:nvSpPr>
              <p:cNvPr id="28697" name="Text Box 616">
                <a:extLst>
                  <a:ext uri="{FF2B5EF4-FFF2-40B4-BE49-F238E27FC236}">
                    <a16:creationId xmlns:a16="http://schemas.microsoft.com/office/drawing/2014/main" id="{4C585FE1-C44E-A718-4300-CF6DA7566F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2" y="2727"/>
                <a:ext cx="106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الجزء × 100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698" name="Line 617">
                <a:extLst>
                  <a:ext uri="{FF2B5EF4-FFF2-40B4-BE49-F238E27FC236}">
                    <a16:creationId xmlns:a16="http://schemas.microsoft.com/office/drawing/2014/main" id="{93094502-2EED-D1F7-F475-96E3F8D59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7" y="3067"/>
                <a:ext cx="117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699" name="Text Box 618">
                <a:extLst>
                  <a:ext uri="{FF2B5EF4-FFF2-40B4-BE49-F238E27FC236}">
                    <a16:creationId xmlns:a16="http://schemas.microsoft.com/office/drawing/2014/main" id="{3D558F39-10B8-B28E-2050-69BCF4531F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2" y="3090"/>
                <a:ext cx="106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الكل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4893" name="AutoShape 621">
            <a:extLst>
              <a:ext uri="{FF2B5EF4-FFF2-40B4-BE49-F238E27FC236}">
                <a16:creationId xmlns:a16="http://schemas.microsoft.com/office/drawing/2014/main" id="{EE1BA17C-112A-67AE-99E6-F944ED3FD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168525"/>
            <a:ext cx="2087562" cy="1081088"/>
          </a:xfrm>
          <a:prstGeom prst="hexagon">
            <a:avLst>
              <a:gd name="adj" fmla="val 15090"/>
              <a:gd name="vf" fmla="val 115470"/>
            </a:avLst>
          </a:prstGeom>
          <a:gradFill rotWithShape="1"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جـ = ن × ك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4905" name="Group 633">
            <a:extLst>
              <a:ext uri="{FF2B5EF4-FFF2-40B4-BE49-F238E27FC236}">
                <a16:creationId xmlns:a16="http://schemas.microsoft.com/office/drawing/2014/main" id="{E639A095-5D62-9DF7-F0B7-50E50F46F642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3752850"/>
            <a:ext cx="2087562" cy="1081088"/>
            <a:chOff x="1111" y="2364"/>
            <a:chExt cx="1315" cy="681"/>
          </a:xfrm>
        </p:grpSpPr>
        <p:sp>
          <p:nvSpPr>
            <p:cNvPr id="54894" name="AutoShape 622">
              <a:extLst>
                <a:ext uri="{FF2B5EF4-FFF2-40B4-BE49-F238E27FC236}">
                  <a16:creationId xmlns:a16="http://schemas.microsoft.com/office/drawing/2014/main" id="{88195986-60A0-B685-0F4F-4BE033922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2364"/>
              <a:ext cx="1315" cy="681"/>
            </a:xfrm>
            <a:prstGeom prst="hexagon">
              <a:avLst>
                <a:gd name="adj" fmla="val 15090"/>
                <a:gd name="vf" fmla="val 115470"/>
              </a:avLst>
            </a:prstGeom>
            <a:gradFill rotWithShape="1">
              <a:gsLst>
                <a:gs pos="0">
                  <a:srgbClr val="FFCC00"/>
                </a:gs>
                <a:gs pos="50000">
                  <a:schemeClr val="bg1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ك =        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691" name="Group 626">
              <a:extLst>
                <a:ext uri="{FF2B5EF4-FFF2-40B4-BE49-F238E27FC236}">
                  <a16:creationId xmlns:a16="http://schemas.microsoft.com/office/drawing/2014/main" id="{CD4D4B93-8ED7-E0B3-1E22-E5E977BB86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8" y="2437"/>
              <a:ext cx="318" cy="544"/>
              <a:chOff x="1791" y="3430"/>
              <a:chExt cx="318" cy="544"/>
            </a:xfrm>
          </p:grpSpPr>
          <p:sp>
            <p:nvSpPr>
              <p:cNvPr id="28692" name="Text Box 623">
                <a:extLst>
                  <a:ext uri="{FF2B5EF4-FFF2-40B4-BE49-F238E27FC236}">
                    <a16:creationId xmlns:a16="http://schemas.microsoft.com/office/drawing/2014/main" id="{CFDCEC0F-7EA7-4708-D7FC-40B511AE89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43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جـ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693" name="Line 624">
                <a:extLst>
                  <a:ext uri="{FF2B5EF4-FFF2-40B4-BE49-F238E27FC236}">
                    <a16:creationId xmlns:a16="http://schemas.microsoft.com/office/drawing/2014/main" id="{5A7047E9-F9F8-B5DA-DE70-DC27853A7D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694" name="Text Box 625">
                <a:extLst>
                  <a:ext uri="{FF2B5EF4-FFF2-40B4-BE49-F238E27FC236}">
                    <a16:creationId xmlns:a16="http://schemas.microsoft.com/office/drawing/2014/main" id="{EEF5B303-64F9-5B9E-201A-B491A0DF2C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686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ن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4906" name="Group 634">
            <a:extLst>
              <a:ext uri="{FF2B5EF4-FFF2-40B4-BE49-F238E27FC236}">
                <a16:creationId xmlns:a16="http://schemas.microsoft.com/office/drawing/2014/main" id="{3B869DD7-DBC0-40BD-ADFA-EC648299500F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5443538"/>
            <a:ext cx="2087562" cy="1081087"/>
            <a:chOff x="1111" y="3429"/>
            <a:chExt cx="1315" cy="681"/>
          </a:xfrm>
        </p:grpSpPr>
        <p:sp>
          <p:nvSpPr>
            <p:cNvPr id="54899" name="AutoShape 627">
              <a:extLst>
                <a:ext uri="{FF2B5EF4-FFF2-40B4-BE49-F238E27FC236}">
                  <a16:creationId xmlns:a16="http://schemas.microsoft.com/office/drawing/2014/main" id="{7AEA480F-B320-091B-45B9-B7A928577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3429"/>
              <a:ext cx="1315" cy="681"/>
            </a:xfrm>
            <a:prstGeom prst="hexagon">
              <a:avLst>
                <a:gd name="adj" fmla="val 15090"/>
                <a:gd name="vf" fmla="val 115470"/>
              </a:avLst>
            </a:prstGeom>
            <a:gradFill rotWithShape="1">
              <a:gsLst>
                <a:gs pos="0">
                  <a:srgbClr val="FFCC00"/>
                </a:gs>
                <a:gs pos="50000">
                  <a:schemeClr val="bg1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ن =              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686" name="Group 628">
              <a:extLst>
                <a:ext uri="{FF2B5EF4-FFF2-40B4-BE49-F238E27FC236}">
                  <a16:creationId xmlns:a16="http://schemas.microsoft.com/office/drawing/2014/main" id="{90F0CA62-C71B-6418-8BD9-E9AF160A55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7" y="3498"/>
              <a:ext cx="826" cy="544"/>
              <a:chOff x="1791" y="3430"/>
              <a:chExt cx="318" cy="544"/>
            </a:xfrm>
          </p:grpSpPr>
          <p:sp>
            <p:nvSpPr>
              <p:cNvPr id="28687" name="Text Box 629">
                <a:extLst>
                  <a:ext uri="{FF2B5EF4-FFF2-40B4-BE49-F238E27FC236}">
                    <a16:creationId xmlns:a16="http://schemas.microsoft.com/office/drawing/2014/main" id="{38DEEEFF-A66D-E514-F664-083A7C9F06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43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جـ × 100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688" name="Line 630">
                <a:extLst>
                  <a:ext uri="{FF2B5EF4-FFF2-40B4-BE49-F238E27FC236}">
                    <a16:creationId xmlns:a16="http://schemas.microsoft.com/office/drawing/2014/main" id="{9E8FF0E9-7ED4-5F5C-ED9D-D46D5EA0C2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689" name="Text Box 631">
                <a:extLst>
                  <a:ext uri="{FF2B5EF4-FFF2-40B4-BE49-F238E27FC236}">
                    <a16:creationId xmlns:a16="http://schemas.microsoft.com/office/drawing/2014/main" id="{5A393AC3-ECBA-93A9-5422-3944999CBE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686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ك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4907" name="AutoShape 635">
            <a:extLst>
              <a:ext uri="{FF2B5EF4-FFF2-40B4-BE49-F238E27FC236}">
                <a16:creationId xmlns:a16="http://schemas.microsoft.com/office/drawing/2014/main" id="{211AD4B9-98CF-3C77-1875-0C779A9D0F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11525" y="2420938"/>
            <a:ext cx="1187450" cy="5413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FF99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908" name="AutoShape 636">
            <a:extLst>
              <a:ext uri="{FF2B5EF4-FFF2-40B4-BE49-F238E27FC236}">
                <a16:creationId xmlns:a16="http://schemas.microsoft.com/office/drawing/2014/main" id="{AE6877D9-91D2-D8A4-80B8-A3980EF7160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13113" y="4040188"/>
            <a:ext cx="1187450" cy="5413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FF99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909" name="AutoShape 637">
            <a:extLst>
              <a:ext uri="{FF2B5EF4-FFF2-40B4-BE49-F238E27FC236}">
                <a16:creationId xmlns:a16="http://schemas.microsoft.com/office/drawing/2014/main" id="{5CF1E84F-CDFF-C998-8C05-6E4B97C15A7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13113" y="5689600"/>
            <a:ext cx="1187450" cy="5413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FF99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54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4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54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4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54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4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54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46" grpId="0" animBg="1"/>
      <p:bldP spid="54874" grpId="0" animBg="1"/>
      <p:bldP spid="548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2339752" y="548680"/>
            <a:ext cx="4824536" cy="1008112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dvertisingBold" pitchFamily="2" charset="-78"/>
              </a:rPr>
              <a:t>المعادلة المئوية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AdvertisingBold" pitchFamily="2" charset="-78"/>
              </a:rPr>
              <a:t>الجزء = النسبة المئوية × الكل  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686061" y="2042592"/>
            <a:ext cx="2088232" cy="534820"/>
          </a:xfrm>
          <a:prstGeom prst="roundRect">
            <a:avLst/>
          </a:prstGeom>
          <a:solidFill>
            <a:srgbClr val="E4F3F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AdvertisingBold" pitchFamily="2" charset="-78"/>
              </a:rPr>
              <a:t>إيجاد الجزء 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707904" y="2108243"/>
            <a:ext cx="2088232" cy="534820"/>
          </a:xfrm>
          <a:prstGeom prst="roundRect">
            <a:avLst/>
          </a:prstGeom>
          <a:solidFill>
            <a:srgbClr val="E4F3F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AdvertisingBold" pitchFamily="2" charset="-78"/>
              </a:rPr>
              <a:t>إيجاد النسبة المئوية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35224" y="2138261"/>
            <a:ext cx="2088232" cy="534820"/>
          </a:xfrm>
          <a:prstGeom prst="roundRect">
            <a:avLst/>
          </a:prstGeom>
          <a:solidFill>
            <a:srgbClr val="E4F3F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AdvertisingBold" pitchFamily="2" charset="-78"/>
              </a:rPr>
              <a:t>إيجاد الكل </a:t>
            </a:r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6686061" y="1412776"/>
            <a:ext cx="910275" cy="50405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>
            <a:off x="4751649" y="1434547"/>
            <a:ext cx="0" cy="62981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1979712" y="1304764"/>
            <a:ext cx="817918" cy="7378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602"/>
          <p:cNvSpPr>
            <a:spLocks noChangeArrowheads="1"/>
          </p:cNvSpPr>
          <p:nvPr/>
        </p:nvSpPr>
        <p:spPr bwMode="auto">
          <a:xfrm>
            <a:off x="6444208" y="3284984"/>
            <a:ext cx="2588670" cy="649040"/>
          </a:xfrm>
          <a:prstGeom prst="hexagon">
            <a:avLst>
              <a:gd name="adj" fmla="val 30972"/>
              <a:gd name="vf" fmla="val 115470"/>
            </a:avLst>
          </a:prstGeom>
          <a:gradFill rotWithShape="1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الجزء = النسبة المئوية × الكل</a:t>
            </a:r>
            <a:endParaRPr kumimoji="0" lang="en-US" altLang="ar-SA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سهم للأسفل 18"/>
          <p:cNvSpPr/>
          <p:nvPr/>
        </p:nvSpPr>
        <p:spPr>
          <a:xfrm>
            <a:off x="7510158" y="4015342"/>
            <a:ext cx="302151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AutoShape 602"/>
          <p:cNvSpPr>
            <a:spLocks noChangeArrowheads="1"/>
          </p:cNvSpPr>
          <p:nvPr/>
        </p:nvSpPr>
        <p:spPr bwMode="auto">
          <a:xfrm>
            <a:off x="3479356" y="3316243"/>
            <a:ext cx="2588670" cy="649040"/>
          </a:xfrm>
          <a:prstGeom prst="hexagon">
            <a:avLst>
              <a:gd name="adj" fmla="val 30972"/>
              <a:gd name="vf" fmla="val 115470"/>
            </a:avLst>
          </a:prstGeom>
          <a:gradFill rotWithShape="1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النسبة المئوية =</a:t>
            </a:r>
            <a:endParaRPr kumimoji="0" lang="en-US" altLang="ar-SA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AutoShape 602"/>
          <p:cNvSpPr>
            <a:spLocks noChangeArrowheads="1"/>
          </p:cNvSpPr>
          <p:nvPr/>
        </p:nvSpPr>
        <p:spPr bwMode="auto">
          <a:xfrm>
            <a:off x="239624" y="3284984"/>
            <a:ext cx="2588670" cy="649040"/>
          </a:xfrm>
          <a:prstGeom prst="hexagon">
            <a:avLst>
              <a:gd name="adj" fmla="val 30972"/>
              <a:gd name="vf" fmla="val 115470"/>
            </a:avLst>
          </a:prstGeom>
          <a:gradFill rotWithShape="1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الكل  =</a:t>
            </a:r>
            <a:endParaRPr kumimoji="0" lang="en-US" altLang="ar-SA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AutoShape 621"/>
          <p:cNvSpPr>
            <a:spLocks noChangeArrowheads="1"/>
          </p:cNvSpPr>
          <p:nvPr/>
        </p:nvSpPr>
        <p:spPr bwMode="auto">
          <a:xfrm>
            <a:off x="6973336" y="4680599"/>
            <a:ext cx="1375793" cy="756084"/>
          </a:xfrm>
          <a:prstGeom prst="hexagon">
            <a:avLst>
              <a:gd name="adj" fmla="val 15090"/>
              <a:gd name="vf" fmla="val 115470"/>
            </a:avLst>
          </a:prstGeom>
          <a:gradFill rotWithShape="1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جـ = ن × ك</a:t>
            </a:r>
            <a:endParaRPr kumimoji="0" lang="en-US" altLang="ar-SA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AutoShape 621"/>
          <p:cNvSpPr>
            <a:spLocks noChangeArrowheads="1"/>
          </p:cNvSpPr>
          <p:nvPr/>
        </p:nvSpPr>
        <p:spPr bwMode="auto">
          <a:xfrm>
            <a:off x="3899424" y="4815154"/>
            <a:ext cx="1375793" cy="756084"/>
          </a:xfrm>
          <a:prstGeom prst="hexagon">
            <a:avLst>
              <a:gd name="adj" fmla="val 15090"/>
              <a:gd name="vf" fmla="val 115470"/>
            </a:avLst>
          </a:prstGeom>
          <a:gradFill rotWithShape="1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ك =        </a:t>
            </a:r>
            <a:endParaRPr kumimoji="0" lang="en-US" altLang="ar-SA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AutoShape 621"/>
          <p:cNvSpPr>
            <a:spLocks noChangeArrowheads="1"/>
          </p:cNvSpPr>
          <p:nvPr/>
        </p:nvSpPr>
        <p:spPr bwMode="auto">
          <a:xfrm>
            <a:off x="755574" y="4815154"/>
            <a:ext cx="1375793" cy="756084"/>
          </a:xfrm>
          <a:prstGeom prst="hexagon">
            <a:avLst>
              <a:gd name="adj" fmla="val 15090"/>
              <a:gd name="vf" fmla="val 115470"/>
            </a:avLst>
          </a:prstGeom>
          <a:gradFill rotWithShape="1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  ك=              </a:t>
            </a:r>
            <a:endParaRPr kumimoji="0" lang="en-US" altLang="ar-SA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</p:txBody>
      </p:sp>
      <p:sp>
        <p:nvSpPr>
          <p:cNvPr id="25" name="سهم للأسفل 24"/>
          <p:cNvSpPr/>
          <p:nvPr/>
        </p:nvSpPr>
        <p:spPr>
          <a:xfrm>
            <a:off x="4436246" y="4064768"/>
            <a:ext cx="302151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سهم للأسفل 25"/>
          <p:cNvSpPr/>
          <p:nvPr/>
        </p:nvSpPr>
        <p:spPr>
          <a:xfrm>
            <a:off x="1292396" y="4104535"/>
            <a:ext cx="302151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Text Box 623"/>
          <p:cNvSpPr txBox="1">
            <a:spLocks noChangeArrowheads="1"/>
          </p:cNvSpPr>
          <p:nvPr/>
        </p:nvSpPr>
        <p:spPr bwMode="auto">
          <a:xfrm>
            <a:off x="4183833" y="4815154"/>
            <a:ext cx="5048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</a:t>
            </a:r>
            <a:endParaRPr kumimoji="0" lang="en-US" altLang="ar-SA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Text Box 625"/>
          <p:cNvSpPr txBox="1">
            <a:spLocks noChangeArrowheads="1"/>
          </p:cNvSpPr>
          <p:nvPr/>
        </p:nvSpPr>
        <p:spPr bwMode="auto">
          <a:xfrm>
            <a:off x="4147320" y="5193196"/>
            <a:ext cx="504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ك</a:t>
            </a:r>
            <a:endParaRPr kumimoji="0" lang="en-US" altLang="ar-SA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Line 624"/>
          <p:cNvSpPr>
            <a:spLocks noChangeShapeType="1"/>
          </p:cNvSpPr>
          <p:nvPr/>
        </p:nvSpPr>
        <p:spPr bwMode="auto">
          <a:xfrm>
            <a:off x="4183833" y="5193196"/>
            <a:ext cx="431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Text Box 623"/>
          <p:cNvSpPr txBox="1">
            <a:spLocks noChangeArrowheads="1"/>
          </p:cNvSpPr>
          <p:nvPr/>
        </p:nvSpPr>
        <p:spPr bwMode="auto">
          <a:xfrm>
            <a:off x="1089722" y="4826395"/>
            <a:ext cx="5048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</a:t>
            </a:r>
            <a:endParaRPr kumimoji="0" lang="en-US" altLang="ar-SA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Line 624"/>
          <p:cNvSpPr>
            <a:spLocks noChangeShapeType="1"/>
          </p:cNvSpPr>
          <p:nvPr/>
        </p:nvSpPr>
        <p:spPr bwMode="auto">
          <a:xfrm>
            <a:off x="1089722" y="5204971"/>
            <a:ext cx="431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Text Box 625"/>
          <p:cNvSpPr txBox="1">
            <a:spLocks noChangeArrowheads="1"/>
          </p:cNvSpPr>
          <p:nvPr/>
        </p:nvSpPr>
        <p:spPr bwMode="auto">
          <a:xfrm>
            <a:off x="1053209" y="5203505"/>
            <a:ext cx="504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ن</a:t>
            </a:r>
            <a:endParaRPr kumimoji="0" lang="en-US" altLang="ar-SA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سهم للأسفل 33"/>
          <p:cNvSpPr/>
          <p:nvPr/>
        </p:nvSpPr>
        <p:spPr>
          <a:xfrm>
            <a:off x="7554072" y="2643063"/>
            <a:ext cx="302151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سهم للأسفل 34"/>
          <p:cNvSpPr/>
          <p:nvPr/>
        </p:nvSpPr>
        <p:spPr>
          <a:xfrm>
            <a:off x="4537581" y="2708920"/>
            <a:ext cx="302151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سهم للأسفل 35"/>
          <p:cNvSpPr/>
          <p:nvPr/>
        </p:nvSpPr>
        <p:spPr>
          <a:xfrm>
            <a:off x="1287220" y="2708920"/>
            <a:ext cx="302151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Rectangle 374"/>
          <p:cNvSpPr>
            <a:spLocks noChangeArrowheads="1"/>
          </p:cNvSpPr>
          <p:nvPr/>
        </p:nvSpPr>
        <p:spPr bwMode="auto">
          <a:xfrm>
            <a:off x="3851920" y="-33585"/>
            <a:ext cx="5004173" cy="582265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22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المعادلة المئوية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صيغة مكافئة للتناسب المئوي يتم التعبير فيها عن النسبة المئوية بكسر عشري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7" name="Picture 2" descr="Image result for â«ÙÙØ¨Ø©â¬â">
            <a:extLst>
              <a:ext uri="{FF2B5EF4-FFF2-40B4-BE49-F238E27FC236}">
                <a16:creationId xmlns:a16="http://schemas.microsoft.com/office/drawing/2014/main" id="{DA4F0FDB-4F58-4859-B8D9-AA8398742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0" y="548680"/>
            <a:ext cx="1034232" cy="137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623"/>
          <p:cNvSpPr txBox="1">
            <a:spLocks noChangeArrowheads="1"/>
          </p:cNvSpPr>
          <p:nvPr/>
        </p:nvSpPr>
        <p:spPr bwMode="auto">
          <a:xfrm>
            <a:off x="3479356" y="3199048"/>
            <a:ext cx="8773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الجزء</a:t>
            </a:r>
            <a:endParaRPr kumimoji="0" lang="en-US" altLang="ar-SA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Line 624"/>
          <p:cNvSpPr>
            <a:spLocks noChangeShapeType="1"/>
          </p:cNvSpPr>
          <p:nvPr/>
        </p:nvSpPr>
        <p:spPr bwMode="auto">
          <a:xfrm>
            <a:off x="3635896" y="3599158"/>
            <a:ext cx="658463" cy="10346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Text Box 625"/>
          <p:cNvSpPr txBox="1">
            <a:spLocks noChangeArrowheads="1"/>
          </p:cNvSpPr>
          <p:nvPr/>
        </p:nvSpPr>
        <p:spPr bwMode="auto">
          <a:xfrm>
            <a:off x="3707904" y="3599158"/>
            <a:ext cx="5864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الكل</a:t>
            </a:r>
            <a:endParaRPr kumimoji="0" lang="en-US" altLang="ar-SA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Text Box 623"/>
          <p:cNvSpPr txBox="1">
            <a:spLocks noChangeArrowheads="1"/>
          </p:cNvSpPr>
          <p:nvPr/>
        </p:nvSpPr>
        <p:spPr bwMode="auto">
          <a:xfrm>
            <a:off x="395536" y="3302465"/>
            <a:ext cx="14814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الجزء</a:t>
            </a:r>
            <a:endParaRPr kumimoji="0" lang="en-US" altLang="ar-SA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Text Box 625"/>
          <p:cNvSpPr txBox="1">
            <a:spLocks noChangeArrowheads="1"/>
          </p:cNvSpPr>
          <p:nvPr/>
        </p:nvSpPr>
        <p:spPr bwMode="auto">
          <a:xfrm>
            <a:off x="358538" y="3609504"/>
            <a:ext cx="13893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النسبة المئوية</a:t>
            </a:r>
            <a:endParaRPr kumimoji="0" lang="en-US" altLang="ar-SA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Line 624"/>
          <p:cNvSpPr>
            <a:spLocks noChangeShapeType="1"/>
          </p:cNvSpPr>
          <p:nvPr/>
        </p:nvSpPr>
        <p:spPr bwMode="auto">
          <a:xfrm>
            <a:off x="572606" y="3640763"/>
            <a:ext cx="1194921" cy="2479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05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/>
      <p:bldP spid="29" grpId="0"/>
      <p:bldP spid="30" grpId="0" animBg="1"/>
      <p:bldP spid="31" grpId="0"/>
      <p:bldP spid="32" grpId="0" animBg="1"/>
      <p:bldP spid="33" grpId="0"/>
      <p:bldP spid="38" grpId="0"/>
      <p:bldP spid="39" grpId="0" animBg="1"/>
      <p:bldP spid="40" grpId="0"/>
      <p:bldP spid="41" grpId="0"/>
      <p:bldP spid="42" grpId="0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3" name="Text Box 11">
            <a:extLst>
              <a:ext uri="{FF2B5EF4-FFF2-40B4-BE49-F238E27FC236}">
                <a16:creationId xmlns:a16="http://schemas.microsoft.com/office/drawing/2014/main" id="{54C7039F-51F4-B39B-5FC2-817F9F392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213" y="2235200"/>
            <a:ext cx="13763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جـ =  ؟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1" name="Text Box 39">
            <a:extLst>
              <a:ext uri="{FF2B5EF4-FFF2-40B4-BE49-F238E27FC236}">
                <a16:creationId xmlns:a16="http://schemas.microsoft.com/office/drawing/2014/main" id="{24674042-26FB-CACD-75E0-CCAD88A95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0" y="2295525"/>
            <a:ext cx="18923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=  6 ٪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2" name="Text Box 40">
            <a:extLst>
              <a:ext uri="{FF2B5EF4-FFF2-40B4-BE49-F238E27FC236}">
                <a16:creationId xmlns:a16="http://schemas.microsoft.com/office/drawing/2014/main" id="{4513D427-CD62-ABA3-2385-AC87FFF73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0" y="2290763"/>
            <a:ext cx="1184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 = 525</a:t>
            </a:r>
            <a:endParaRPr kumimoji="0" lang="ar-SA" altLang="ar-SA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5" name="Text Box 43">
            <a:extLst>
              <a:ext uri="{FF2B5EF4-FFF2-40B4-BE49-F238E27FC236}">
                <a16:creationId xmlns:a16="http://schemas.microsoft.com/office/drawing/2014/main" id="{4FEDF3B2-DE8F-EAE0-60E0-7E0A12C4D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900" y="2855913"/>
            <a:ext cx="812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356" name="Text Box 44">
            <a:extLst>
              <a:ext uri="{FF2B5EF4-FFF2-40B4-BE49-F238E27FC236}">
                <a16:creationId xmlns:a16="http://schemas.microsoft.com/office/drawing/2014/main" id="{D25AAEDB-5E5F-FF70-EDDE-DB3EFA894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0" y="2844800"/>
            <a:ext cx="20907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41357" name="Text Box 45">
            <a:extLst>
              <a:ext uri="{FF2B5EF4-FFF2-40B4-BE49-F238E27FC236}">
                <a16:creationId xmlns:a16="http://schemas.microsoft.com/office/drawing/2014/main" id="{174D0953-5350-22C6-0B02-35945888B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238625"/>
            <a:ext cx="147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</a:rPr>
              <a:t>جـ = </a:t>
            </a:r>
            <a:r>
              <a:rPr kumimoji="0" lang="ar-SA" altLang="ar-SA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31,5</a:t>
            </a: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highlight>
                <a:srgbClr val="FFFF00"/>
              </a:highlight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28" name="صورة 2">
            <a:extLst>
              <a:ext uri="{FF2B5EF4-FFF2-40B4-BE49-F238E27FC236}">
                <a16:creationId xmlns:a16="http://schemas.microsoft.com/office/drawing/2014/main" id="{53A97E41-DD3B-4B04-B3FC-68A18F2A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542495"/>
            <a:ext cx="16700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9D7C511-21A7-71E3-B828-0AA5301806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79473" y="993345"/>
            <a:ext cx="2175545" cy="456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30" name="صورة 6">
            <a:extLst>
              <a:ext uri="{FF2B5EF4-FFF2-40B4-BE49-F238E27FC236}">
                <a16:creationId xmlns:a16="http://schemas.microsoft.com/office/drawing/2014/main" id="{782DF46C-D07A-0C26-870D-8A803274E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512763"/>
            <a:ext cx="7302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صورة 8">
            <a:extLst>
              <a:ext uri="{FF2B5EF4-FFF2-40B4-BE49-F238E27FC236}">
                <a16:creationId xmlns:a16="http://schemas.microsoft.com/office/drawing/2014/main" id="{E585843F-1C74-4319-0118-AC600E133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5995988"/>
            <a:ext cx="5842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صورة 10">
            <a:extLst>
              <a:ext uri="{FF2B5EF4-FFF2-40B4-BE49-F238E27FC236}">
                <a16:creationId xmlns:a16="http://schemas.microsoft.com/office/drawing/2014/main" id="{B62E7306-74D9-1A66-2690-BA4381886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6065189"/>
            <a:ext cx="1562485" cy="35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صورة 12">
            <a:extLst>
              <a:ext uri="{FF2B5EF4-FFF2-40B4-BE49-F238E27FC236}">
                <a16:creationId xmlns:a16="http://schemas.microsoft.com/office/drawing/2014/main" id="{F91325EA-DD2A-23FC-47F7-F131F4495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225" y="6074126"/>
            <a:ext cx="336550" cy="3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صورة 14">
            <a:extLst>
              <a:ext uri="{FF2B5EF4-FFF2-40B4-BE49-F238E27FC236}">
                <a16:creationId xmlns:a16="http://schemas.microsoft.com/office/drawing/2014/main" id="{48DC0562-FF28-08E1-CB2F-E575DD12F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71" y="6065189"/>
            <a:ext cx="1320307" cy="37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صورة 16">
            <a:extLst>
              <a:ext uri="{FF2B5EF4-FFF2-40B4-BE49-F238E27FC236}">
                <a16:creationId xmlns:a16="http://schemas.microsoft.com/office/drawing/2014/main" id="{67D46128-18D6-7C61-2B6F-05684362E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07" y="6072473"/>
            <a:ext cx="836104" cy="34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صورة 18">
            <a:extLst>
              <a:ext uri="{FF2B5EF4-FFF2-40B4-BE49-F238E27FC236}">
                <a16:creationId xmlns:a16="http://schemas.microsoft.com/office/drawing/2014/main" id="{CAB7BFEE-171A-DDA7-3DDB-B21A58E46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118" y="6072473"/>
            <a:ext cx="390031" cy="31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صورة 20">
            <a:extLst>
              <a:ext uri="{FF2B5EF4-FFF2-40B4-BE49-F238E27FC236}">
                <a16:creationId xmlns:a16="http://schemas.microsoft.com/office/drawing/2014/main" id="{D550748C-C332-1DA2-F6E0-ECEE7D463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65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3">
            <a:extLst>
              <a:ext uri="{FF2B5EF4-FFF2-40B4-BE49-F238E27FC236}">
                <a16:creationId xmlns:a16="http://schemas.microsoft.com/office/drawing/2014/main" id="{CF7A047A-77A3-9D9F-673A-3531F3D63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6488" y="3402013"/>
            <a:ext cx="812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 Box 44">
            <a:extLst>
              <a:ext uri="{FF2B5EF4-FFF2-40B4-BE49-F238E27FC236}">
                <a16:creationId xmlns:a16="http://schemas.microsoft.com/office/drawing/2014/main" id="{B2E361B1-084B-1611-0C01-34201AD90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1" y="3378200"/>
            <a:ext cx="2090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 ٪</a:t>
            </a: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525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 Box 43">
            <a:extLst>
              <a:ext uri="{FF2B5EF4-FFF2-40B4-BE49-F238E27FC236}">
                <a16:creationId xmlns:a16="http://schemas.microsoft.com/office/drawing/2014/main" id="{103F554A-6A2B-3DFC-CF33-07ACC91C2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38" y="3854450"/>
            <a:ext cx="812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 Box 44">
            <a:extLst>
              <a:ext uri="{FF2B5EF4-FFF2-40B4-BE49-F238E27FC236}">
                <a16:creationId xmlns:a16="http://schemas.microsoft.com/office/drawing/2014/main" id="{A963D9EB-A0AD-F39E-A375-A2CF1CA5C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413" y="3844925"/>
            <a:ext cx="16097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0,06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525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45" name="صورة 11">
            <a:extLst>
              <a:ext uri="{FF2B5EF4-FFF2-40B4-BE49-F238E27FC236}">
                <a16:creationId xmlns:a16="http://schemas.microsoft.com/office/drawing/2014/main" id="{DC74FD9F-D630-0CFA-8EF8-7DD741367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4875213"/>
            <a:ext cx="23860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6" name="صورة 15">
            <a:extLst>
              <a:ext uri="{FF2B5EF4-FFF2-40B4-BE49-F238E27FC236}">
                <a16:creationId xmlns:a16="http://schemas.microsoft.com/office/drawing/2014/main" id="{C404D8BC-7A58-4C3E-A601-3DD1997A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4875213"/>
            <a:ext cx="9763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7" name="صورة 19">
            <a:extLst>
              <a:ext uri="{FF2B5EF4-FFF2-40B4-BE49-F238E27FC236}">
                <a16:creationId xmlns:a16="http://schemas.microsoft.com/office/drawing/2014/main" id="{E5D6AC11-AAC6-9D70-3BEF-18FBF9543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4921250"/>
            <a:ext cx="3190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8" name="صورة 23">
            <a:extLst>
              <a:ext uri="{FF2B5EF4-FFF2-40B4-BE49-F238E27FC236}">
                <a16:creationId xmlns:a16="http://schemas.microsoft.com/office/drawing/2014/main" id="{8F43F912-C269-3EE1-B240-23B846862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3863975"/>
            <a:ext cx="27305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9" name="صورة 27">
            <a:extLst>
              <a:ext uri="{FF2B5EF4-FFF2-40B4-BE49-F238E27FC236}">
                <a16:creationId xmlns:a16="http://schemas.microsoft.com/office/drawing/2014/main" id="{71140EAD-B039-B49D-1456-4D332FBF9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4318000"/>
            <a:ext cx="43815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1">
            <a:extLst>
              <a:ext uri="{FF2B5EF4-FFF2-40B4-BE49-F238E27FC236}">
                <a16:creationId xmlns:a16="http://schemas.microsoft.com/office/drawing/2014/main" id="{1B5CB8CE-C7EE-2190-32EF-B96F4FDD4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550" y="1803400"/>
            <a:ext cx="26114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المطلوب إيجاد الجزء =,افترض انه جـ</a:t>
            </a:r>
            <a:endParaRPr kumimoji="0" lang="ar-SA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B8A345D-AF63-D393-5FC1-2280321E1E3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83488" y="1073799"/>
            <a:ext cx="295275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4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3" grpId="0"/>
      <p:bldP spid="141351" grpId="0"/>
      <p:bldP spid="141352" grpId="0"/>
      <p:bldP spid="141355" grpId="0"/>
      <p:bldP spid="141356" grpId="0"/>
      <p:bldP spid="141357" grpId="0"/>
      <p:bldP spid="2" grpId="0"/>
      <p:bldP spid="4" grpId="0"/>
      <p:bldP spid="6" grpId="0"/>
      <p:bldP spid="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YRGCBB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F1B57"/>
      </a:accent1>
      <a:accent2>
        <a:srgbClr val="FFBD00"/>
      </a:accent2>
      <a:accent3>
        <a:srgbClr val="FF005B"/>
      </a:accent3>
      <a:accent4>
        <a:srgbClr val="00EEB3"/>
      </a:accent4>
      <a:accent5>
        <a:srgbClr val="00C5D6"/>
      </a:accent5>
      <a:accent6>
        <a:srgbClr val="236DB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مسلك بخاري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مسلك بخاري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سلك بخاري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9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1890</TotalTime>
  <Words>1507</Words>
  <Application>Microsoft Office PowerPoint</Application>
  <PresentationFormat>عرض على الشاشة (4:3)</PresentationFormat>
  <Paragraphs>446</Paragraphs>
  <Slides>31</Slides>
  <Notes>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8</vt:i4>
      </vt:variant>
      <vt:variant>
        <vt:lpstr>عناوين الشرائح</vt:lpstr>
      </vt:variant>
      <vt:variant>
        <vt:i4>31</vt:i4>
      </vt:variant>
    </vt:vector>
  </HeadingPairs>
  <TitlesOfParts>
    <vt:vector size="49" baseType="lpstr">
      <vt:lpstr>Arial Unicode MS</vt:lpstr>
      <vt:lpstr>Arial</vt:lpstr>
      <vt:lpstr>Calibri</vt:lpstr>
      <vt:lpstr>Calibri Light</vt:lpstr>
      <vt:lpstr>Century Gothic</vt:lpstr>
      <vt:lpstr>Dima Sogand new</vt:lpstr>
      <vt:lpstr>GE MB Fares Light</vt:lpstr>
      <vt:lpstr>Lotus-Light</vt:lpstr>
      <vt:lpstr>Times New Roman</vt:lpstr>
      <vt:lpstr>Traditional Arabic</vt:lpstr>
      <vt:lpstr>Office Theme</vt:lpstr>
      <vt:lpstr>1_تصميم افتراضي</vt:lpstr>
      <vt:lpstr>5_تصميم افتراضي</vt:lpstr>
      <vt:lpstr>تصميم افتراضي</vt:lpstr>
      <vt:lpstr>7_سمة Office</vt:lpstr>
      <vt:lpstr>1_نسق Office</vt:lpstr>
      <vt:lpstr>8_نسق Office</vt:lpstr>
      <vt:lpstr>2_مسلك بخاري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DELL</cp:lastModifiedBy>
  <cp:revision>200</cp:revision>
  <dcterms:created xsi:type="dcterms:W3CDTF">2023-11-26T05:00:03Z</dcterms:created>
  <dcterms:modified xsi:type="dcterms:W3CDTF">2023-11-30T11:08:31Z</dcterms:modified>
</cp:coreProperties>
</file>