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712DEB-8DA8-164A-9F60-4AF074044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9D54D2C-AA49-B42D-C973-474545CD0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2A5EEA-7DBE-DEA8-59E1-C7AC388E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D687-3CDD-9441-A995-1ADA397D1EB7}" type="datetimeFigureOut">
              <a:rPr lang="ar-SA" smtClean="0"/>
              <a:t>20 رجب،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DAB1CB-3291-418F-1FA7-6C3595F0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5C4C47-3B41-073E-C3ED-0FBF3942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32E4-944A-7D43-A00D-57DA744400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517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51F5BA-FD00-606D-77A3-299DE1ED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D026B3F-4C1A-74D4-0C37-5C88D7077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5F8E54-B73C-CA74-A584-0F8308423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D687-3CDD-9441-A995-1ADA397D1EB7}" type="datetimeFigureOut">
              <a:rPr lang="ar-SA" smtClean="0"/>
              <a:t>20 رجب،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B7BE6C-2998-D24B-3545-0A1B3F53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1451C6-36DC-7353-8398-2AF23488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32E4-944A-7D43-A00D-57DA744400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839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CC48052-7768-B377-5D3B-6BD1445B3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DE60CB3-E6FE-A245-C7FA-BD944D111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B4468E-D84A-FD8E-695C-C62C3692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D687-3CDD-9441-A995-1ADA397D1EB7}" type="datetimeFigureOut">
              <a:rPr lang="ar-SA" smtClean="0"/>
              <a:t>20 رجب،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006E95-52CD-F49E-2B58-F6F88FCB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8A6E53-054F-BBFC-DAD6-4EDB8575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32E4-944A-7D43-A00D-57DA744400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99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A9EC2E-A65F-BE38-2628-EDDC5BDD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7D410B-297B-A168-2294-B8F4036AB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CB764A-2EE1-0582-2DEC-F80E6013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D687-3CDD-9441-A995-1ADA397D1EB7}" type="datetimeFigureOut">
              <a:rPr lang="ar-SA" smtClean="0"/>
              <a:t>20 رجب،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238449-1783-074B-E796-0F0E232B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C40CB8-3FC8-D6E6-7D67-649DE42F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32E4-944A-7D43-A00D-57DA744400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54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AAD26F-28C9-526E-5F31-293BE5DA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C906FA8-C553-009D-F9EB-A2DB7C3B6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C7B9BD7-50D9-FC12-8D44-868791F5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D687-3CDD-9441-A995-1ADA397D1EB7}" type="datetimeFigureOut">
              <a:rPr lang="ar-SA" smtClean="0"/>
              <a:t>20 رجب،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3E8636-4211-A8DF-3B15-AAD6A568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0C36C5-CDCA-3E1B-0461-B040CF3E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32E4-944A-7D43-A00D-57DA744400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926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D79913-F5EB-65F8-313D-520310FD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7F69E95-CA6F-F419-7CF4-4A688679D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C1FA27E-24CB-E28A-AA58-6DCD16987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AEA237E-3E51-A5F2-1EF0-9F455513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D687-3CDD-9441-A995-1ADA397D1EB7}" type="datetimeFigureOut">
              <a:rPr lang="ar-SA" smtClean="0"/>
              <a:t>20 رجب،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B097985-9779-9FE3-2742-4377AA98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B49EBD6-C05E-E8FE-686B-DD4859ED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32E4-944A-7D43-A00D-57DA744400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154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588F96-0008-EC0D-6765-0430BF60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AD2BE3-8046-CDA5-79D1-A855B34F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E04A33-86DE-19B0-D98F-13BB8F045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D144B1F-43AB-A932-F116-B107A0312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EA73B12-061F-3818-F436-16DE7E710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28AA5E6-ABCF-E4CD-EE85-E174F249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D687-3CDD-9441-A995-1ADA397D1EB7}" type="datetimeFigureOut">
              <a:rPr lang="ar-SA" smtClean="0"/>
              <a:t>20 رجب، 1446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E895B52-7818-49D1-CC2B-09A198EA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E85977E-666C-C95D-8D8E-06E9AB26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32E4-944A-7D43-A00D-57DA744400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64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6EF6F3-B8E5-7E2D-AE55-4D0618ED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71998EC-EE09-00DC-F69B-1D3F2E9F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D687-3CDD-9441-A995-1ADA397D1EB7}" type="datetimeFigureOut">
              <a:rPr lang="ar-SA" smtClean="0"/>
              <a:t>20 رجب، 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9668034-E155-8961-6BB7-E3EDA588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C98FC27-A4A2-0E67-A3DF-20CA1C09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32E4-944A-7D43-A00D-57DA744400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934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B6FB198-8ECA-49A5-2AAD-57780A90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D687-3CDD-9441-A995-1ADA397D1EB7}" type="datetimeFigureOut">
              <a:rPr lang="ar-SA" smtClean="0"/>
              <a:t>20 رجب، 1446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2B4C17D-1EE1-062E-1846-35295C29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6FA0E75-F63D-DF44-B868-BBDC5BF2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32E4-944A-7D43-A00D-57DA744400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5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300183-1472-78F3-E1F3-4736C50B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568793-10D8-1A00-F076-530B7007F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2F4830E-C86C-15EE-0BFC-3E43CCA14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74EA728-F7E9-310F-79A8-6217D7B1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D687-3CDD-9441-A995-1ADA397D1EB7}" type="datetimeFigureOut">
              <a:rPr lang="ar-SA" smtClean="0"/>
              <a:t>20 رجب،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F844162-85E6-BD0A-DAE0-341304148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78A2800-1D6C-90DA-B71D-8D5E95C4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32E4-944A-7D43-A00D-57DA744400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204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8E2CE0-2C5E-9F05-5C7F-47135BA2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0E937EC-FEFC-8513-CF65-003F1154C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20EB20-7D78-CF22-2975-43D45F7E6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ED9F6E-E31A-70D6-2983-E527820D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D687-3CDD-9441-A995-1ADA397D1EB7}" type="datetimeFigureOut">
              <a:rPr lang="ar-SA" smtClean="0"/>
              <a:t>20 رجب،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2B98764-8772-E6D9-D7C5-1E9D0C70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2B2F730-8D93-F853-4881-3984664E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32E4-944A-7D43-A00D-57DA744400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577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3EE5B6B-C056-03A0-6D37-DC254F3E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3FD8B0D-8D36-1DEB-A65C-A50A76835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4C64F0-FF27-1612-605B-652222414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23D687-3CDD-9441-A995-1ADA397D1EB7}" type="datetimeFigureOut">
              <a:rPr lang="ar-SA" smtClean="0"/>
              <a:t>20 رجب،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092445-18B7-75F4-0F2F-15F350205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EC02E0-3500-2F87-A4DA-FFCD12E35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4732E4-944A-7D43-A00D-57DA744400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352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22286EA-1AA1-99BE-12D9-A4C3FCB966D9}"/>
              </a:ext>
            </a:extLst>
          </p:cNvPr>
          <p:cNvSpPr/>
          <p:nvPr/>
        </p:nvSpPr>
        <p:spPr>
          <a:xfrm>
            <a:off x="3842726" y="1353479"/>
            <a:ext cx="6883116" cy="30097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solidFill>
                  <a:schemeClr val="tx1"/>
                </a:solidFill>
              </a:rPr>
              <a:t>دفتر مراجعاتي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الصف الثاني متوسط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مادة الدراسات الإسلامية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الفصل الداسي الثاني 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7B364BC-F975-026E-1D4E-EABD4DA46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61" y="1048920"/>
            <a:ext cx="3235128" cy="3235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E626CFA-8ABC-1092-4E30-4B39C0A79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842" y="4665915"/>
            <a:ext cx="1214626" cy="1214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B97C8F2-850C-9853-F319-3E4A49F54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7" r="14384" b="42341"/>
          <a:stretch/>
        </p:blipFill>
        <p:spPr>
          <a:xfrm>
            <a:off x="5459252" y="4616964"/>
            <a:ext cx="1635763" cy="1471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D6E259A-48BE-A6B0-1691-F1DC68370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43" y="4726886"/>
            <a:ext cx="1360571" cy="1251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5AF8155-59A8-EEBB-4B8E-865EF9546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07" y="4689831"/>
            <a:ext cx="1166793" cy="116679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859A085-9880-2D8E-778D-573C97CF84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71" y="4605118"/>
            <a:ext cx="1251506" cy="125150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24FB52F-3031-5728-FBD6-B894EEFDE6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53" y="4665915"/>
            <a:ext cx="1422400" cy="142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E2A6D2B-C33C-9856-B279-331C550102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159" y="3178017"/>
            <a:ext cx="1206624" cy="120662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3AAA6F3-53F6-95B4-A4FD-5BFAA89E2B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14" y="4676580"/>
            <a:ext cx="1247043" cy="1247043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7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CDE07D70-13BC-A985-FCAF-2160C646B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2305"/>
            <a:ext cx="10515600" cy="57333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solidFill>
                  <a:schemeClr val="tx1"/>
                </a:solidFill>
              </a:rPr>
              <a:t>دفتر مراجعاتي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متنوع الأسئلة و المهارات.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يستخدم مراجعة </a:t>
            </a:r>
            <a:r>
              <a:rPr lang="ar-SA" sz="3200" b="1">
                <a:solidFill>
                  <a:schemeClr val="tx1"/>
                </a:solidFill>
              </a:rPr>
              <a:t>لطالبة قابل لطباعة.</a:t>
            </a:r>
            <a:endParaRPr lang="ar-SA" sz="3200" b="1" dirty="0">
              <a:solidFill>
                <a:schemeClr val="tx1"/>
              </a:solidFill>
            </a:endParaRP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تستخدمه المعلمة في وضع أسئلة الاختبار النهائي.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تقويم ذاتي لطالبة .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يستفاد منه في حصص المراجعة .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B7B851C-6812-3E18-1C22-0B7A51889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8" y="2173171"/>
            <a:ext cx="1899537" cy="18995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2C36F60-66C5-B902-6C99-DEE147088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55" y="2173171"/>
            <a:ext cx="1899537" cy="2511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936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C5854D3-5F1C-7344-CE0C-350EB968EC21}"/>
              </a:ext>
            </a:extLst>
          </p:cNvPr>
          <p:cNvSpPr/>
          <p:nvPr/>
        </p:nvSpPr>
        <p:spPr>
          <a:xfrm>
            <a:off x="6526039" y="980791"/>
            <a:ext cx="5089053" cy="56332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١</a:t>
            </a:r>
            <a:r>
              <a:rPr lang="ar-SA" b="1" dirty="0">
                <a:solidFill>
                  <a:schemeClr val="tx1"/>
                </a:solidFill>
                <a:highlight>
                  <a:srgbClr val="00FF00"/>
                </a:highlight>
              </a:rPr>
              <a:t>-أكتبي المصطلح المناسب للمعاني  التالية:</a:t>
            </a:r>
          </a:p>
          <a:p>
            <a:pPr algn="ctr"/>
            <a:endParaRPr lang="ar-SA" b="1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r>
              <a:rPr lang="ar-SA" b="1" dirty="0">
                <a:solidFill>
                  <a:schemeClr val="tx1"/>
                </a:solidFill>
              </a:rPr>
              <a:t>١</a:t>
            </a:r>
            <a:r>
              <a:rPr lang="ar-SA" sz="2000" b="1" dirty="0">
                <a:solidFill>
                  <a:schemeClr val="tx1"/>
                </a:solidFill>
              </a:rPr>
              <a:t>-(………….) الإلتجاء إلى الله وحده من كل أمر مخوف .</a:t>
            </a:r>
          </a:p>
          <a:p>
            <a:r>
              <a:rPr lang="ar-SA" sz="2000" b="1" dirty="0">
                <a:solidFill>
                  <a:schemeClr val="tx1"/>
                </a:solidFill>
              </a:rPr>
              <a:t>٢-(………….) القراءة على المريض لرفع الضر.</a:t>
            </a:r>
          </a:p>
          <a:p>
            <a:r>
              <a:rPr lang="ar-SA" sz="2000" b="1" dirty="0">
                <a:solidFill>
                  <a:schemeClr val="tx1"/>
                </a:solidFill>
              </a:rPr>
              <a:t>٣-(…………….) المطر . </a:t>
            </a:r>
          </a:p>
          <a:p>
            <a:r>
              <a:rPr lang="ar-SA" sz="2000" b="1" dirty="0">
                <a:solidFill>
                  <a:schemeClr val="tx1"/>
                </a:solidFill>
              </a:rPr>
              <a:t>٤-(……………) شيعا و أحزابا.</a:t>
            </a:r>
          </a:p>
          <a:p>
            <a:r>
              <a:rPr lang="ar-SA" sz="2000" b="1" dirty="0">
                <a:solidFill>
                  <a:schemeClr val="tx1"/>
                </a:solidFill>
              </a:rPr>
              <a:t>٥-(…………….) لين الجانب و الأخذ بالأيسر .</a:t>
            </a:r>
          </a:p>
          <a:p>
            <a:r>
              <a:rPr lang="ar-SA" sz="2000" b="1" dirty="0">
                <a:solidFill>
                  <a:schemeClr val="tx1"/>
                </a:solidFill>
              </a:rPr>
              <a:t>٦-(……………)الامتناع عن السؤال.</a:t>
            </a:r>
          </a:p>
          <a:p>
            <a:r>
              <a:rPr lang="ar-SA" sz="2000" b="1" dirty="0">
                <a:solidFill>
                  <a:schemeClr val="tx1"/>
                </a:solidFill>
              </a:rPr>
              <a:t>٧-(…………….)نية الدخول في النسك. </a:t>
            </a:r>
          </a:p>
          <a:p>
            <a:endParaRPr lang="ar-SA" sz="2000" b="1" dirty="0">
              <a:solidFill>
                <a:schemeClr val="tx1"/>
              </a:solidFill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الدرجة :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6BDA210-9F12-4123-ADF4-E9A159D9D960}"/>
              </a:ext>
            </a:extLst>
          </p:cNvPr>
          <p:cNvSpPr/>
          <p:nvPr/>
        </p:nvSpPr>
        <p:spPr>
          <a:xfrm>
            <a:off x="894281" y="980790"/>
            <a:ext cx="5089053" cy="56332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٢- عددي (٢) لكل مسألة مما يلي : </a:t>
            </a: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0DF705A-9D5D-B2B7-231C-166F636EF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40" y="479640"/>
            <a:ext cx="1206624" cy="120662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ADA07E4-00A0-9CA0-FA57-0127FC0E3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94" y="238397"/>
            <a:ext cx="1206625" cy="12280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DCCA781-E4F4-C8B3-0B0B-31A003A00F5E}"/>
              </a:ext>
            </a:extLst>
          </p:cNvPr>
          <p:cNvSpPr/>
          <p:nvPr/>
        </p:nvSpPr>
        <p:spPr>
          <a:xfrm>
            <a:off x="7167979" y="5420625"/>
            <a:ext cx="913167" cy="91316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———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6556F0F-6224-3E9D-76C3-FD0D08DF1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146" y="5759040"/>
            <a:ext cx="714885" cy="714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64AC05B-824F-6FEA-90BF-0D873BFEB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19707"/>
              </p:ext>
            </p:extLst>
          </p:nvPr>
        </p:nvGraphicFramePr>
        <p:xfrm>
          <a:off x="1307722" y="1922903"/>
          <a:ext cx="4340196" cy="43738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46732">
                  <a:extLst>
                    <a:ext uri="{9D8B030D-6E8A-4147-A177-3AD203B41FA5}">
                      <a16:colId xmlns:a16="http://schemas.microsoft.com/office/drawing/2014/main" val="985612042"/>
                    </a:ext>
                  </a:extLst>
                </a:gridCol>
                <a:gridCol w="1446732">
                  <a:extLst>
                    <a:ext uri="{9D8B030D-6E8A-4147-A177-3AD203B41FA5}">
                      <a16:colId xmlns:a16="http://schemas.microsoft.com/office/drawing/2014/main" val="1616879962"/>
                    </a:ext>
                  </a:extLst>
                </a:gridCol>
                <a:gridCol w="1446732">
                  <a:extLst>
                    <a:ext uri="{9D8B030D-6E8A-4147-A177-3AD203B41FA5}">
                      <a16:colId xmlns:a16="http://schemas.microsoft.com/office/drawing/2014/main" val="1308589959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المسألة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304756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الشفعاء يوم القيامة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013794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أوقات الاستئذان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33903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مجالات العدل في الحياة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63090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محارم المرأة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638108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صفات المؤمنين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91152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مستحبات ليلة القدر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426118"/>
                  </a:ext>
                </a:extLst>
              </a:tr>
            </a:tbl>
          </a:graphicData>
        </a:graphic>
      </p:graphicFrame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7D04CF8-A715-DA22-E6B2-8C7BD30BF39F}"/>
              </a:ext>
            </a:extLst>
          </p:cNvPr>
          <p:cNvSpPr/>
          <p:nvPr/>
        </p:nvSpPr>
        <p:spPr>
          <a:xfrm>
            <a:off x="951720" y="491865"/>
            <a:ext cx="913167" cy="91316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———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B02782C-E44C-C40D-D651-863426B71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30" y="158770"/>
            <a:ext cx="683706" cy="683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081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2CABAD0C-1C5C-79D6-84F5-4BD24F09A396}"/>
              </a:ext>
            </a:extLst>
          </p:cNvPr>
          <p:cNvSpPr/>
          <p:nvPr/>
        </p:nvSpPr>
        <p:spPr>
          <a:xfrm>
            <a:off x="3808492" y="542523"/>
            <a:ext cx="8223566" cy="6071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6BDA210-9F12-4123-ADF4-E9A159D9D960}"/>
              </a:ext>
            </a:extLst>
          </p:cNvPr>
          <p:cNvSpPr/>
          <p:nvPr/>
        </p:nvSpPr>
        <p:spPr>
          <a:xfrm>
            <a:off x="183583" y="542523"/>
            <a:ext cx="3400081" cy="60715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highlight>
                  <a:srgbClr val="00FF00"/>
                </a:highlight>
              </a:rPr>
              <a:t>٤</a:t>
            </a:r>
            <a:r>
              <a:rPr lang="ar-SA" b="1" dirty="0">
                <a:solidFill>
                  <a:schemeClr val="tx1"/>
                </a:solidFill>
                <a:highlight>
                  <a:srgbClr val="00FF00"/>
                </a:highlight>
              </a:rPr>
              <a:t>-زاوجي بين الأيام التالية وحكمها في الصيام : </a:t>
            </a:r>
          </a:p>
          <a:p>
            <a:pPr algn="ctr"/>
            <a:endParaRPr lang="ar-SA" b="1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(صوم رمضان –إفراد يوم الجمعة – يوم الشك – ست شوال – صوم يوم وفطر يوم )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highlight>
                  <a:srgbClr val="00FF00"/>
                </a:highlight>
              </a:rPr>
              <a:t> </a:t>
            </a:r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B95A49C-E5FD-95A6-D257-F6FAC9DA2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3" b="14441"/>
          <a:stretch/>
        </p:blipFill>
        <p:spPr>
          <a:xfrm>
            <a:off x="8197465" y="243942"/>
            <a:ext cx="1506322" cy="673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47AE9097-8909-88E1-3EAE-9DB737750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724463"/>
              </p:ext>
            </p:extLst>
          </p:nvPr>
        </p:nvGraphicFramePr>
        <p:xfrm>
          <a:off x="3956969" y="1017596"/>
          <a:ext cx="7803885" cy="53561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80558">
                  <a:extLst>
                    <a:ext uri="{9D8B030D-6E8A-4147-A177-3AD203B41FA5}">
                      <a16:colId xmlns:a16="http://schemas.microsoft.com/office/drawing/2014/main" val="3902975390"/>
                    </a:ext>
                  </a:extLst>
                </a:gridCol>
                <a:gridCol w="1159837">
                  <a:extLst>
                    <a:ext uri="{9D8B030D-6E8A-4147-A177-3AD203B41FA5}">
                      <a16:colId xmlns:a16="http://schemas.microsoft.com/office/drawing/2014/main" val="1911935681"/>
                    </a:ext>
                  </a:extLst>
                </a:gridCol>
                <a:gridCol w="1808430">
                  <a:extLst>
                    <a:ext uri="{9D8B030D-6E8A-4147-A177-3AD203B41FA5}">
                      <a16:colId xmlns:a16="http://schemas.microsoft.com/office/drawing/2014/main" val="3096868264"/>
                    </a:ext>
                  </a:extLst>
                </a:gridCol>
                <a:gridCol w="2055060">
                  <a:extLst>
                    <a:ext uri="{9D8B030D-6E8A-4147-A177-3AD203B41FA5}">
                      <a16:colId xmlns:a16="http://schemas.microsoft.com/office/drawing/2014/main" val="2043670320"/>
                    </a:ext>
                  </a:extLst>
                </a:gridCol>
              </a:tblGrid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العبارة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884501"/>
                  </a:ext>
                </a:extLst>
              </a:tr>
              <a:tr h="530162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١-يجوز الاستعانة بغير الله إذا كانت بحي قادر مثل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طلب الشفاء من الأولياء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الاستعانة بالجن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طلب المال لقضاء الدين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17858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٢- من الذبائح المشروعة التي تذبح تقربا لله: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الضيافة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العقيقة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التقرب للأنبياء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667178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٣- (لا تدخلوا بيوتا غير بيوتكم حتى تستأنسوا) . معنى الاستئناس: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الدخول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إلقاء التحية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الاستئذان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410375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٤-(يؤتون ما أتوا وقلوبهم </a:t>
                      </a:r>
                      <a:r>
                        <a:rPr lang="ar-SA" sz="1400" b="1" u="sng" dirty="0"/>
                        <a:t>وجلة</a:t>
                      </a:r>
                      <a:r>
                        <a:rPr lang="ar-SA" sz="1400" b="1" dirty="0"/>
                        <a:t> ) معنى ما تحته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فرحة بما قدمت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خائفة أن لا تقبل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لا تعلم مقدارها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05094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٥-صحابي جليل عرف عنه (الحرص على طلب العلم ): رضي الله عنه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النواس بن سمعان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المقدام بن معديكرب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حكيم بن حزام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789521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٦-سورتان تحاجان عن صاحبها يوم القيامة كما جاء في الحديث هما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المعوذتان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الرحمن و الإخلاص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البقرة و آل عمران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877397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٧- أي مما يلي يباح له الفطر في رمضان مع وجوب القضاء: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المريض الذي لا يرجئ شفاؤه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المسافر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الكبير الذي فقد عقله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465593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٨-ميقات أهل اليمن وجنوب المملكة في العمرة و الحج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يلملم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ذو الحليفة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الجحفة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033658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٩- خصلتان أحبهما الله في الأشج بن قيس رضي الله عنه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الرفق و العدل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 التوسط و الاعتدال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الحلم و الأناة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889468"/>
                  </a:ext>
                </a:extLst>
              </a:tr>
              <a:tr h="340369"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١٠-حكم تعليق التمائم لدفع العين و الضر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لابأس في ذلك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شرك أكبر </a:t>
                      </a:r>
                    </a:p>
                    <a:p>
                      <a:pPr rtl="1"/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مباح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117246"/>
                  </a:ext>
                </a:extLst>
              </a:tr>
            </a:tbl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:a16="http://schemas.microsoft.com/office/drawing/2014/main" id="{E5105F9B-2D57-CE8C-5515-F196C1240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7" b="43813"/>
          <a:stretch/>
        </p:blipFill>
        <p:spPr>
          <a:xfrm>
            <a:off x="1089210" y="230449"/>
            <a:ext cx="1588826" cy="888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F897E1A3-91D7-DF81-4181-F5D24FD00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80588"/>
              </p:ext>
            </p:extLst>
          </p:nvPr>
        </p:nvGraphicFramePr>
        <p:xfrm>
          <a:off x="519450" y="3020756"/>
          <a:ext cx="2728346" cy="3139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64173">
                  <a:extLst>
                    <a:ext uri="{9D8B030D-6E8A-4147-A177-3AD203B41FA5}">
                      <a16:colId xmlns:a16="http://schemas.microsoft.com/office/drawing/2014/main" val="2210546413"/>
                    </a:ext>
                  </a:extLst>
                </a:gridCol>
                <a:gridCol w="1364173">
                  <a:extLst>
                    <a:ext uri="{9D8B030D-6E8A-4147-A177-3AD203B41FA5}">
                      <a16:colId xmlns:a16="http://schemas.microsoft.com/office/drawing/2014/main" val="1294164330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أفضل صيام التطوع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5475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صيام مستحب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47372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يجب صومه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729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يحرم صومه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1064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يكره صومه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765791"/>
                  </a:ext>
                </a:extLst>
              </a:tr>
            </a:tbl>
          </a:graphicData>
        </a:graphic>
      </p:graphicFrame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A8CEA32-9BF5-26B6-F789-08750FD86C4D}"/>
              </a:ext>
            </a:extLst>
          </p:cNvPr>
          <p:cNvSpPr/>
          <p:nvPr/>
        </p:nvSpPr>
        <p:spPr>
          <a:xfrm>
            <a:off x="80561" y="118210"/>
            <a:ext cx="912805" cy="91280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———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B82E116-F1DD-150C-300A-1A94972412F1}"/>
              </a:ext>
            </a:extLst>
          </p:cNvPr>
          <p:cNvSpPr/>
          <p:nvPr/>
        </p:nvSpPr>
        <p:spPr>
          <a:xfrm>
            <a:off x="4144669" y="121816"/>
            <a:ext cx="822164" cy="8221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7117CCF-18F0-5744-E01B-A262F0ED3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6833" y="159360"/>
            <a:ext cx="821428" cy="821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82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C5854D3-5F1C-7344-CE0C-350EB968EC21}"/>
              </a:ext>
            </a:extLst>
          </p:cNvPr>
          <p:cNvSpPr/>
          <p:nvPr/>
        </p:nvSpPr>
        <p:spPr>
          <a:xfrm>
            <a:off x="6526039" y="542524"/>
            <a:ext cx="5419506" cy="60715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٥</a:t>
            </a:r>
            <a:r>
              <a:rPr lang="ar-SA" b="1" dirty="0">
                <a:solidFill>
                  <a:schemeClr val="tx1"/>
                </a:solidFill>
                <a:highlight>
                  <a:srgbClr val="00FF00"/>
                </a:highlight>
              </a:rPr>
              <a:t>-أكملي الفراغات بما يناسبها :</a:t>
            </a:r>
          </a:p>
          <a:p>
            <a:pPr algn="ctr"/>
            <a:endParaRPr lang="ar-SA" b="1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endParaRPr lang="ar-SA" b="1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r>
              <a:rPr lang="ar-SA" b="1" dirty="0">
                <a:solidFill>
                  <a:schemeClr val="tx1"/>
                </a:solidFill>
                <a:highlight>
                  <a:srgbClr val="00FF00"/>
                </a:highlight>
              </a:rPr>
              <a:t>١</a:t>
            </a:r>
            <a:r>
              <a:rPr lang="ar-SA" b="1" dirty="0">
                <a:solidFill>
                  <a:schemeClr val="tx1"/>
                </a:solidFill>
              </a:rPr>
              <a:t>- في الحديث : (من تعلق تميمة فقد……………….)</a:t>
            </a:r>
          </a:p>
          <a:p>
            <a:r>
              <a:rPr lang="ar-SA" b="1" dirty="0">
                <a:solidFill>
                  <a:schemeClr val="tx1"/>
                </a:solidFill>
              </a:rPr>
              <a:t>٢-سمى الله في سورة النور أوقات الاستئذان ب……………..</a:t>
            </a:r>
          </a:p>
          <a:p>
            <a:r>
              <a:rPr lang="ar-SA" b="1" dirty="0">
                <a:solidFill>
                  <a:schemeClr val="tx1"/>
                </a:solidFill>
              </a:rPr>
              <a:t>٣- (اليد العليا خير من اليد السفلى) لأن اليد العليا هي…………</a:t>
            </a:r>
          </a:p>
          <a:p>
            <a:r>
              <a:rPr lang="ar-SA" b="1" dirty="0">
                <a:solidFill>
                  <a:schemeClr val="tx1"/>
                </a:solidFill>
              </a:rPr>
              <a:t>٤- (إن……………على منابر من نور عن يمين الرحمن)</a:t>
            </a:r>
          </a:p>
          <a:p>
            <a:r>
              <a:rPr lang="ar-SA" b="1" dirty="0">
                <a:solidFill>
                  <a:schemeClr val="tx1"/>
                </a:solidFill>
              </a:rPr>
              <a:t>٥-فضل ليلة القدر أنها…………………….</a:t>
            </a:r>
          </a:p>
          <a:p>
            <a:r>
              <a:rPr lang="ar-SA" b="1" dirty="0">
                <a:solidFill>
                  <a:schemeClr val="tx1"/>
                </a:solidFill>
              </a:rPr>
              <a:t>٦-يسن لصائم إذا شاتمه أحد أن يقول…………………..</a:t>
            </a:r>
          </a:p>
          <a:p>
            <a:r>
              <a:rPr lang="ar-SA" b="1" dirty="0">
                <a:solidFill>
                  <a:schemeClr val="tx1"/>
                </a:solidFill>
              </a:rPr>
              <a:t>٧- الغاية من إنزال الحجج و الدلائل هي…………………</a:t>
            </a:r>
          </a:p>
          <a:p>
            <a:r>
              <a:rPr lang="ar-SA" b="1" dirty="0">
                <a:solidFill>
                  <a:schemeClr val="tx1"/>
                </a:solidFill>
              </a:rPr>
              <a:t>٨-لزوم المسجد للعبادة يسمى……………………</a:t>
            </a:r>
          </a:p>
          <a:p>
            <a:r>
              <a:rPr lang="ar-SA" b="1" dirty="0">
                <a:solidFill>
                  <a:schemeClr val="tx1"/>
                </a:solidFill>
              </a:rPr>
              <a:t>٩- شرط العمل المهني أن يكون………………..</a:t>
            </a:r>
          </a:p>
          <a:p>
            <a:endParaRPr lang="ar-SA" b="1" dirty="0">
              <a:solidFill>
                <a:schemeClr val="tx1"/>
              </a:solidFill>
            </a:endParaRPr>
          </a:p>
          <a:p>
            <a:endParaRPr lang="ar-SA" b="1" dirty="0">
              <a:solidFill>
                <a:schemeClr val="tx1"/>
              </a:solidFill>
            </a:endParaRPr>
          </a:p>
          <a:p>
            <a:r>
              <a:rPr lang="ar-SA" b="1" dirty="0">
                <a:solidFill>
                  <a:schemeClr val="tx1"/>
                </a:solidFill>
              </a:rPr>
              <a:t>                                             الدرجة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6BDA210-9F12-4123-ADF4-E9A159D9D960}"/>
              </a:ext>
            </a:extLst>
          </p:cNvPr>
          <p:cNvSpPr/>
          <p:nvPr/>
        </p:nvSpPr>
        <p:spPr>
          <a:xfrm>
            <a:off x="246455" y="375394"/>
            <a:ext cx="5983013" cy="61034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٦-زاوجي بين النص الشرعي و الموضوع الذي يدل عليه: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2725671-BA06-A5E7-44DF-4335967E8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250" y="138989"/>
            <a:ext cx="1247043" cy="1030603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0FCB9CF-3AD5-AF08-EC9E-48808812AC3E}"/>
              </a:ext>
            </a:extLst>
          </p:cNvPr>
          <p:cNvSpPr/>
          <p:nvPr/>
        </p:nvSpPr>
        <p:spPr>
          <a:xfrm>
            <a:off x="7167979" y="5420625"/>
            <a:ext cx="913167" cy="91316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———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E3BE497-AC46-FB64-D67D-E29F30EB1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1146" y="5657447"/>
            <a:ext cx="821428" cy="821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06B9C2E-2C0A-ADA6-32F5-F7DC9C79B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98" y="243943"/>
            <a:ext cx="1247043" cy="1247043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05458A8-9A0B-635A-C44B-0A93CBADB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302752"/>
              </p:ext>
            </p:extLst>
          </p:nvPr>
        </p:nvGraphicFramePr>
        <p:xfrm>
          <a:off x="586686" y="2190788"/>
          <a:ext cx="5117925" cy="37947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67176">
                  <a:extLst>
                    <a:ext uri="{9D8B030D-6E8A-4147-A177-3AD203B41FA5}">
                      <a16:colId xmlns:a16="http://schemas.microsoft.com/office/drawing/2014/main" val="2358326712"/>
                    </a:ext>
                  </a:extLst>
                </a:gridCol>
                <a:gridCol w="783573">
                  <a:extLst>
                    <a:ext uri="{9D8B030D-6E8A-4147-A177-3AD203B41FA5}">
                      <a16:colId xmlns:a16="http://schemas.microsoft.com/office/drawing/2014/main" val="3829829461"/>
                    </a:ext>
                  </a:extLst>
                </a:gridCol>
                <a:gridCol w="2167176">
                  <a:extLst>
                    <a:ext uri="{9D8B030D-6E8A-4147-A177-3AD203B41FA5}">
                      <a16:colId xmlns:a16="http://schemas.microsoft.com/office/drawing/2014/main" val="395620476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النص الشرعي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الرقم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الموضوع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36127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١-فقال لها قولي : (محلي حيث حبستني)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آداب المزاح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65124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٢-(و إني لا أقول إلا حقا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شروط إدراك الشفاعة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51714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٣-(فإذا نفخ في الصور فلا أنساب بينهم يومئذ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الاشتراط في الحج و العمرة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76172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٤-(إلا لمن ارتضى 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فضل التوسط و الاعتدال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54926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٥-(كلوا و تصدقوا في غير إسراف و لا مخيلة)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أهوال يوم القيامة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44893"/>
                  </a:ext>
                </a:extLst>
              </a:tr>
            </a:tbl>
          </a:graphicData>
        </a:graphic>
      </p:graphicFrame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86B1912-DE89-C31E-A6E0-DBE3EA9E1D35}"/>
              </a:ext>
            </a:extLst>
          </p:cNvPr>
          <p:cNvSpPr/>
          <p:nvPr/>
        </p:nvSpPr>
        <p:spPr>
          <a:xfrm>
            <a:off x="1036747" y="268813"/>
            <a:ext cx="913167" cy="91316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———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04E34CCC-9069-BD3E-69E4-8F5D05BB9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0888" y="857746"/>
            <a:ext cx="821428" cy="821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584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C5854D3-5F1C-7344-CE0C-350EB968EC21}"/>
              </a:ext>
            </a:extLst>
          </p:cNvPr>
          <p:cNvSpPr/>
          <p:nvPr/>
        </p:nvSpPr>
        <p:spPr>
          <a:xfrm>
            <a:off x="5648122" y="428261"/>
            <a:ext cx="6208667" cy="39592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</a:rPr>
              <a:t>٧</a:t>
            </a:r>
            <a:r>
              <a:rPr lang="ar-SA" b="1" dirty="0">
                <a:solidFill>
                  <a:schemeClr val="tx1"/>
                </a:solidFill>
                <a:highlight>
                  <a:srgbClr val="00FF00"/>
                </a:highlight>
              </a:rPr>
              <a:t>-احكمي على صحة العبارات التالية بكلمة (صحيحة) - (خاطئة):</a:t>
            </a:r>
          </a:p>
          <a:p>
            <a:r>
              <a:rPr lang="ar-SA" b="1" dirty="0">
                <a:solidFill>
                  <a:schemeClr val="tx1"/>
                </a:solidFill>
                <a:highlight>
                  <a:srgbClr val="00FF00"/>
                </a:highlight>
              </a:rPr>
              <a:t>١-</a:t>
            </a:r>
            <a:r>
              <a:rPr lang="ar-SA" b="1" dirty="0">
                <a:solidFill>
                  <a:schemeClr val="tx1"/>
                </a:solidFill>
              </a:rPr>
              <a:t>لايجوز تعليق التميمة حتى ولو كانت من القرآن (.          )</a:t>
            </a:r>
          </a:p>
          <a:p>
            <a:r>
              <a:rPr lang="ar-SA" b="1" dirty="0">
                <a:solidFill>
                  <a:schemeClr val="tx1"/>
                </a:solidFill>
              </a:rPr>
              <a:t>٢-العدل في التعامل مقصور على المسلمين (.            )</a:t>
            </a:r>
          </a:p>
          <a:p>
            <a:r>
              <a:rPr lang="ar-SA" b="1" dirty="0">
                <a:solidFill>
                  <a:schemeClr val="tx1"/>
                </a:solidFill>
              </a:rPr>
              <a:t>٣- (إبر الأنسولين ) من مفسدات الصيام (.              )</a:t>
            </a:r>
          </a:p>
          <a:p>
            <a:r>
              <a:rPr lang="ar-SA" b="1" dirty="0">
                <a:solidFill>
                  <a:schemeClr val="tx1"/>
                </a:solidFill>
              </a:rPr>
              <a:t>٤-من شروط النيابة في الحج أن النائب يكون قد سبق له الحج (.       )</a:t>
            </a:r>
          </a:p>
          <a:p>
            <a:r>
              <a:rPr lang="ar-SA" b="1" dirty="0">
                <a:solidFill>
                  <a:schemeClr val="tx1"/>
                </a:solidFill>
              </a:rPr>
              <a:t>٥-من أكل شاك في طلوع الفجر فصيامه باطل (.          )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6BDA210-9F12-4123-ADF4-E9A159D9D960}"/>
              </a:ext>
            </a:extLst>
          </p:cNvPr>
          <p:cNvSpPr/>
          <p:nvPr/>
        </p:nvSpPr>
        <p:spPr>
          <a:xfrm>
            <a:off x="448144" y="393233"/>
            <a:ext cx="5089053" cy="60715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٨</a:t>
            </a:r>
            <a:r>
              <a:rPr lang="ar-SA" b="1" dirty="0">
                <a:solidFill>
                  <a:schemeClr val="tx1"/>
                </a:solidFill>
                <a:highlight>
                  <a:srgbClr val="00FF00"/>
                </a:highlight>
              </a:rPr>
              <a:t>-مثلي لما يلي بمثالين :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A212E81-6BBA-AD88-B2BD-9099D25DC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7" y="108679"/>
            <a:ext cx="1334310" cy="133431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AE29561-7583-1F40-CAFF-8DB36DB38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15" y="243944"/>
            <a:ext cx="1334310" cy="1063780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DC185DC8-BA75-7321-9F88-A4F193CF9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68657"/>
              </p:ext>
            </p:extLst>
          </p:nvPr>
        </p:nvGraphicFramePr>
        <p:xfrm>
          <a:off x="880198" y="2011725"/>
          <a:ext cx="4252610" cy="37490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26305">
                  <a:extLst>
                    <a:ext uri="{9D8B030D-6E8A-4147-A177-3AD203B41FA5}">
                      <a16:colId xmlns:a16="http://schemas.microsoft.com/office/drawing/2014/main" val="72365062"/>
                    </a:ext>
                  </a:extLst>
                </a:gridCol>
                <a:gridCol w="2126305">
                  <a:extLst>
                    <a:ext uri="{9D8B030D-6E8A-4147-A177-3AD203B41FA5}">
                      <a16:colId xmlns:a16="http://schemas.microsoft.com/office/drawing/2014/main" val="3119010561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المسألة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56414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الرقية الشرعية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37930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الاستعاذة الجائزة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90267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صور الكسب باليد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409857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بيوت يشرع الاستئذان لها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0870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ذبائح شركية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917282"/>
                  </a:ext>
                </a:extLst>
              </a:tr>
            </a:tbl>
          </a:graphicData>
        </a:graphic>
      </p:graphicFrame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41850F-5B71-6BAE-C217-73D6FB25CD60}"/>
              </a:ext>
            </a:extLst>
          </p:cNvPr>
          <p:cNvSpPr/>
          <p:nvPr/>
        </p:nvSpPr>
        <p:spPr>
          <a:xfrm>
            <a:off x="6010489" y="3284201"/>
            <a:ext cx="913167" cy="91316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———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E57BF595-3E17-752A-4595-14CA05565663}"/>
              </a:ext>
            </a:extLst>
          </p:cNvPr>
          <p:cNvSpPr/>
          <p:nvPr/>
        </p:nvSpPr>
        <p:spPr>
          <a:xfrm>
            <a:off x="755045" y="529822"/>
            <a:ext cx="913167" cy="91316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———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046D626-103E-3E04-D631-F2F7C0551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56" y="3439356"/>
            <a:ext cx="913168" cy="913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8E4E30B-652F-9510-D346-95DE8E064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12" y="519046"/>
            <a:ext cx="805541" cy="805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BD56DF6F-1697-9EAD-E8A8-EEA0BFC38FBB}"/>
              </a:ext>
            </a:extLst>
          </p:cNvPr>
          <p:cNvSpPr/>
          <p:nvPr/>
        </p:nvSpPr>
        <p:spPr>
          <a:xfrm>
            <a:off x="5706699" y="4507679"/>
            <a:ext cx="6208667" cy="1957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</a:rPr>
              <a:t>٨-رتبي</a:t>
            </a:r>
            <a:r>
              <a:rPr lang="ar-SA" b="1" dirty="0">
                <a:solidFill>
                  <a:schemeClr val="tx1"/>
                </a:solidFill>
                <a:highlight>
                  <a:srgbClr val="00FF00"/>
                </a:highlight>
              </a:rPr>
              <a:t> مراحل نزول المطر : كماورد في سورة النور : </a:t>
            </a:r>
          </a:p>
          <a:p>
            <a:endParaRPr lang="ar-SA" b="1" dirty="0">
              <a:solidFill>
                <a:schemeClr val="tx1"/>
              </a:solidFill>
            </a:endParaRPr>
          </a:p>
          <a:p>
            <a:endParaRPr lang="ar-SA" b="1" dirty="0">
              <a:solidFill>
                <a:schemeClr val="tx1"/>
              </a:solidFill>
            </a:endParaRPr>
          </a:p>
          <a:p>
            <a:endParaRPr lang="ar-SA" b="1" dirty="0">
              <a:solidFill>
                <a:schemeClr val="tx1"/>
              </a:solidFill>
            </a:endParaRPr>
          </a:p>
          <a:p>
            <a:endParaRPr lang="ar-SA" b="1" dirty="0">
              <a:solidFill>
                <a:schemeClr val="tx1"/>
              </a:solidFill>
            </a:endParaRPr>
          </a:p>
          <a:p>
            <a:endParaRPr lang="ar-SA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814A2D5C-A5F8-6434-068D-9C0E39792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096168"/>
              </p:ext>
            </p:extLst>
          </p:nvPr>
        </p:nvGraphicFramePr>
        <p:xfrm>
          <a:off x="6448400" y="5135925"/>
          <a:ext cx="5295456" cy="1249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23864">
                  <a:extLst>
                    <a:ext uri="{9D8B030D-6E8A-4147-A177-3AD203B41FA5}">
                      <a16:colId xmlns:a16="http://schemas.microsoft.com/office/drawing/2014/main" val="198543735"/>
                    </a:ext>
                  </a:extLst>
                </a:gridCol>
                <a:gridCol w="1323864">
                  <a:extLst>
                    <a:ext uri="{9D8B030D-6E8A-4147-A177-3AD203B41FA5}">
                      <a16:colId xmlns:a16="http://schemas.microsoft.com/office/drawing/2014/main" val="3061182206"/>
                    </a:ext>
                  </a:extLst>
                </a:gridCol>
                <a:gridCol w="1323864">
                  <a:extLst>
                    <a:ext uri="{9D8B030D-6E8A-4147-A177-3AD203B41FA5}">
                      <a16:colId xmlns:a16="http://schemas.microsoft.com/office/drawing/2014/main" val="4016904863"/>
                    </a:ext>
                  </a:extLst>
                </a:gridCol>
                <a:gridCol w="1323864">
                  <a:extLst>
                    <a:ext uri="{9D8B030D-6E8A-4147-A177-3AD203B41FA5}">
                      <a16:colId xmlns:a16="http://schemas.microsoft.com/office/drawing/2014/main" val="1876229700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105708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318821"/>
                  </a:ext>
                </a:extLst>
              </a:tr>
            </a:tbl>
          </a:graphicData>
        </a:graphic>
      </p:graphicFrame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3DB99605-5989-0ED6-B860-C610C2E2805B}"/>
              </a:ext>
            </a:extLst>
          </p:cNvPr>
          <p:cNvSpPr/>
          <p:nvPr/>
        </p:nvSpPr>
        <p:spPr>
          <a:xfrm>
            <a:off x="5388363" y="5172595"/>
            <a:ext cx="913167" cy="91316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———</a:t>
            </a:r>
          </a:p>
        </p:txBody>
      </p:sp>
    </p:spTree>
    <p:extLst>
      <p:ext uri="{BB962C8B-B14F-4D97-AF65-F5344CB8AC3E}">
        <p14:creationId xmlns:p14="http://schemas.microsoft.com/office/powerpoint/2010/main" val="33533453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6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sharifah12356@outlook.sa</dc:creator>
  <cp:lastModifiedBy>sharifah12356@outlook.sa</cp:lastModifiedBy>
  <cp:revision>3</cp:revision>
  <dcterms:created xsi:type="dcterms:W3CDTF">2025-01-19T06:02:47Z</dcterms:created>
  <dcterms:modified xsi:type="dcterms:W3CDTF">2025-01-19T18:08:40Z</dcterms:modified>
</cp:coreProperties>
</file>