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42"/>
  </p:notesMasterIdLst>
  <p:sldIdLst>
    <p:sldId id="1079" r:id="rId7"/>
    <p:sldId id="2673" r:id="rId8"/>
    <p:sldId id="323" r:id="rId9"/>
    <p:sldId id="324" r:id="rId10"/>
    <p:sldId id="325" r:id="rId11"/>
    <p:sldId id="327" r:id="rId12"/>
    <p:sldId id="328" r:id="rId13"/>
    <p:sldId id="311" r:id="rId14"/>
    <p:sldId id="2670" r:id="rId15"/>
    <p:sldId id="2671" r:id="rId16"/>
    <p:sldId id="312" r:id="rId17"/>
    <p:sldId id="2672" r:id="rId18"/>
    <p:sldId id="315" r:id="rId19"/>
    <p:sldId id="2515" r:id="rId20"/>
    <p:sldId id="2517" r:id="rId21"/>
    <p:sldId id="2516" r:id="rId22"/>
    <p:sldId id="2521" r:id="rId23"/>
    <p:sldId id="2513" r:id="rId24"/>
    <p:sldId id="2518" r:id="rId25"/>
    <p:sldId id="2514" r:id="rId26"/>
    <p:sldId id="2512" r:id="rId27"/>
    <p:sldId id="2520" r:id="rId28"/>
    <p:sldId id="2519" r:id="rId29"/>
    <p:sldId id="313" r:id="rId30"/>
    <p:sldId id="2511" r:id="rId31"/>
    <p:sldId id="2510" r:id="rId32"/>
    <p:sldId id="2505" r:id="rId33"/>
    <p:sldId id="2506" r:id="rId34"/>
    <p:sldId id="2508" r:id="rId35"/>
    <p:sldId id="2509" r:id="rId36"/>
    <p:sldId id="2507" r:id="rId37"/>
    <p:sldId id="314" r:id="rId38"/>
    <p:sldId id="322" r:id="rId39"/>
    <p:sldId id="2743" r:id="rId40"/>
    <p:sldId id="2744" r:id="rId41"/>
  </p:sldIdLst>
  <p:sldSz cx="12192000" cy="6858000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ECFF"/>
    <a:srgbClr val="FFC489"/>
    <a:srgbClr val="FFFF99"/>
    <a:srgbClr val="B3FFD9"/>
    <a:srgbClr val="33CCCC"/>
    <a:srgbClr val="9A9600"/>
    <a:srgbClr val="98FCC0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34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4C5CB83-C106-43E0-938B-87D71C4CEEEB}" type="datetimeFigureOut">
              <a:rPr lang="ar-SA" smtClean="0"/>
              <a:t>28/08/45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2DBD0A-E324-44FE-B912-225F30117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617D3-7299-4749-A375-3D775188ECF8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9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906C0-7753-9B53-B5C2-99ACEF1FF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586AA55-5E9D-23D9-F484-7DB32CF32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EC58CEE-C917-D83A-D6A4-E58656C48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BAF3D7-8068-6548-BBA8-1547B2B82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617D3-7299-4749-A375-3D775188ECF8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29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F50D5-4ABC-518D-361E-D45EEA1FA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6340A8B6-4077-3288-AC63-B9E5C5B05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F00B89B7-72C4-9FF3-CE65-061A220B6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A118BA5F-87B3-4568-A920-04251D10F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3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DF351-7A2A-3D55-256B-1333CC273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04793FE5-7496-F6EF-F005-589D4180A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C14331FD-9955-E7B0-E058-71A68045E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AED51053-7F6C-940F-8857-046D82DB8F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8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BE79-72FE-266D-B4FD-64D0E15B0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D069000F-CAAC-2B64-229F-2875DEBEAC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0BE54286-F83D-22B9-F1F5-EAC3023BB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199A7A8B-D40D-8529-4274-46DF28D4A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0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5A5B4-F268-03C3-94D7-5C32EE6F3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8D031A8D-6ED8-1E4D-A889-EA62A54F40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EA810B1B-86F8-B55D-330D-F123FE6FE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9DF53402-F8A9-04E4-B5AC-7671A3B59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4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0C0A3-B125-481E-BE06-DA7B695DA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B5C45C18-0226-836E-F8CD-4C2C94E57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CE860EE7-A85D-54F0-1C64-E82B1B819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FA67A3AC-07F5-647D-FD4B-AC94FFE077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4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87424-F0C6-469B-BEBE-581AB0AF1CA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3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06018-2CA1-4B0F-97B4-51EF22D7D8E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6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C2AD8-E103-4F38-B55C-A07F65CA3C3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0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1A6B3D-B6A0-7E4B-8A7C-17881248F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136536-6C21-43C6-3EDF-709E7E1CC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DB1A28-4A24-19EC-42D6-5E4D4E590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BA50B-3C07-4BAF-976C-BACF6D79B8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75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B62490-B25C-681D-05E7-BE2548EFD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5330E0-3BE9-1086-518D-F8DDF041C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772982-C6B5-48BE-5632-EC81B7E8B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9D839-D262-4B94-8254-C21411D2C6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CC0B21-2AF4-F1BF-625D-4B0CAC1A3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8F6828-E8C2-D45F-2A1B-4F1BC030F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2F65A5-1BA6-C200-A3C7-DA213B581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F5DD7-DB7A-4773-9EF5-BF09CB7A70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6CDBE-412E-5C1A-264E-D0672A962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E9C28-E02B-55BE-22CC-3294AEE6A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EC8A4-CE1C-977E-5907-FBCECDCFB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E92CC-5B28-4D99-A0C8-6ECDF0DAF0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55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DB9DFA-704B-CF9C-BAE9-55CD4E034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EDB108-46AB-D271-C4C8-7573B116D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8921F6-CAE0-2CCD-D96E-1743D7512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C455-88D4-455B-AE68-A0384B5868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93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779EA3-0E81-4AA3-EAD2-753F11431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B9C939-8D07-FB20-4BEB-DE6867F50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E4C58C-2317-5F4F-39F3-0CE420757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575F-BD44-49A0-A515-95741146BC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7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F82B8F-17E0-7754-C5A8-6FD0D85CE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4E6DC3-FAA9-836B-B0F1-AD428D37E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21226E-7EEA-9CFC-E87C-B9FEE2C4A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72E20-0D03-405A-AF69-6A651F18FE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59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D9795-8632-ED00-2681-4ADEFF261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8D49E-8D08-E31E-E6C0-5CDBE209E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B18ED-99A7-43C0-CBF4-CD40A606A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90FD-F9C7-4C6B-B367-CC04E4B684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5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7FD09-E160-433F-8B69-0C13F8F9B5D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49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3FB8C-3ED4-A117-9793-D70C853B3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2F718-2D4D-D870-C50B-B041BD027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D6F16-E362-F46C-CBBE-F9D833D30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0E796-BE78-4BEC-8C5B-30DF8E13D0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1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4EC982-6C49-2AFD-A1E4-E3CF00138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367862-9FA0-E7C0-5FF4-15AB2103D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E2FDAD-2B3C-A764-63DC-447E94537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C599-DC20-478D-9329-2FF7E26C38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33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951C53-0E0B-558F-A758-E92702C7C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79727F-AE4A-1E7E-B85B-5BBEC8FCD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DD8435-0BEC-887C-DF06-32CC12E64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DB7A-C270-4D10-8C60-370E2C43D33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70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E6E51-CD1E-4A32-A934-9E67BBDF215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4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BF12E-B5F9-43AC-9C1A-A3CE357608C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76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7E579-9627-467B-96A3-40EC9817482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98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349E7-24AC-437B-AD68-C9E68EEC035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28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DBAFF-29F1-4579-830A-5607DC9A94F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56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DFB5C-B941-4191-B520-1F4D4A20A30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72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B3398-0541-4637-9099-559A34EE191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3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071A2-5959-4F96-85F5-6F116CE3A41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18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E40FD-BD33-40DF-88D2-C86FF0594B5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93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33A77-74D1-4D23-BF42-BFEF8D78FDE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69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D4AE3-9C38-4DF1-8DE2-3DBAAC2DF85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91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A9BAB-C129-4DA1-948D-D8BF3F0B812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13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760"/>
            </a:lvl1pPr>
            <a:lvl2pPr marL="144661" indent="0" algn="ctr">
              <a:buNone/>
              <a:defRPr sz="633"/>
            </a:lvl2pPr>
            <a:lvl3pPr marL="289322" indent="0" algn="ctr">
              <a:buNone/>
              <a:defRPr sz="570"/>
            </a:lvl3pPr>
            <a:lvl4pPr marL="433983" indent="0" algn="ctr">
              <a:buNone/>
              <a:defRPr sz="506"/>
            </a:lvl4pPr>
            <a:lvl5pPr marL="578644" indent="0" algn="ctr">
              <a:buNone/>
              <a:defRPr sz="506"/>
            </a:lvl5pPr>
            <a:lvl6pPr marL="723305" indent="0" algn="ctr">
              <a:buNone/>
              <a:defRPr sz="506"/>
            </a:lvl6pPr>
            <a:lvl7pPr marL="867966" indent="0" algn="ctr">
              <a:buNone/>
              <a:defRPr sz="506"/>
            </a:lvl7pPr>
            <a:lvl8pPr marL="1012627" indent="0" algn="ctr">
              <a:buNone/>
              <a:defRPr sz="506"/>
            </a:lvl8pPr>
            <a:lvl9pPr marL="1157288" indent="0" algn="ctr">
              <a:buNone/>
              <a:defRPr sz="506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28/08/45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387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28/08/45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9955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28/08/45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9928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28/08/45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0618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28/08/45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5524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28/08/45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809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6FC0B-8A38-4190-825A-1FE3939687F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45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28/08/45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4576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28/08/45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762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28/08/45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486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28/08/45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0215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28/08/45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900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B0C2E7-60BE-4FFA-BF7D-B11F60F2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BC-9159-42E8-B2DA-71FE7D5034C9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49D2A4-CD2F-4533-90C2-F3CC0D15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F063E9-304F-439D-94ED-009C1884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2C88-56A4-40A5-8420-0FD3EC4E9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14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AD7C1E-82CF-475F-B447-A3584291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B903-9E58-4B01-83B5-4D2C91B1C4F6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0FEDD0-8C62-4ADD-A112-AB900D1B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D23004-73DC-4F2E-BFCE-CC9EFCC5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C87F-86AD-4502-BDE4-7BAD61B90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044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7484C1-16CE-4969-AF90-99FD7E3D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80E5-D635-463F-A549-ED2B00B06D5E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6E959B-97F8-40ED-9284-F5CBAFFA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EF741B-9DB7-4D72-8325-EE07B957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CAD7-2081-4B36-9B0C-D08FB5E1C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73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6FAE290-BAFD-4BA1-B0A9-132F43DB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D2CF-4E8C-4B10-ABF2-B2B40A081D74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4C12AC5-0473-4E0C-9FEF-C5546E7E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888B306-A50F-4718-8955-6B375028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9314-9516-4576-8F2C-8CC92C0CA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79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424F97AF-D6C1-4D22-B5D4-DA77D797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177D-8C4A-43E5-825E-9A923DFDA975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7A8833A-751B-43A8-8B0C-6010C5BC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D4F00D4-504F-4FBC-BBD7-6D5C5135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83B2-1E6D-45E3-8FE4-70836171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3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F9D22-D143-4CE5-A8AE-28C60DE2DAA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686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99A6DEC4-09D0-4D80-A3AE-BEB99137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6E6A-C96D-48C2-A915-56C6FD760B99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D0EEAA2-EA3B-44F0-A67F-DD7AC8CD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D75F334-320D-42C1-B3E0-55D5AE69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C72E-BDFC-4AD2-973C-1E731A70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49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487BE5A9-975C-4856-95A0-F5C04ADA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350D-2766-4676-9EBB-B74AEC7A0A34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D44309B0-7CD1-4BB8-86EE-64F82DA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06F253A5-C4F4-44C8-8779-1404640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0235-9F0A-4D8B-BD21-687C79EC5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83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8EF698C-3E4B-4E93-9396-6D5EE42C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E798-6C44-4A2A-AA14-AFB0DB3E16CE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BB6D78C-80B8-4BB5-8079-3A20A993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46EECF-4F8C-4A69-8F0E-915BB202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02BB-EC5C-4745-9275-DA1B6127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546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2240506-8E6C-410B-AD2D-38560291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185C-D7D3-4305-8669-350DCE3FF071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8EFFAC4-D3DF-49F2-8641-8D79333D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068EF61-FFF1-4FE1-B549-4DE98023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AFEC-F804-4530-86F2-82E6EE76E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569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7B90C8-6D5C-46F1-A28A-38EF674D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62D-8916-47C1-B8CA-1D7733C8CC07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2CD51F-631F-4307-B974-6ABF9972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4F33A7-6E01-43FC-8648-6CE0F270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90F6-468D-492B-BB7C-60F7133BF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188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C8C933-AB4B-4FC7-9F7D-2DE27E9B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B19F-8AF3-4DC8-B217-81A1490C999C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FD8330-D1CD-4D1C-98BB-6E4335E9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9B23D7-F9ED-4563-BE7F-1C41D883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908A-292F-425F-B920-D28706F9E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04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C336C-D6CD-4613-A835-38DD76B0A70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3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A4AC-B955-4566-95E5-85B3F8A5DB8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368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A220-EFC9-4303-B254-0A66F765A18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678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AE634-2C77-4440-821E-793B1D81033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3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9D3B9-4700-4A16-B5EC-51B78FC70CF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13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30C5A-E8EA-46BA-B428-B9493F18C8B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922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E7DF-BCB0-4868-BEEE-7A231D383F2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407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DDEF1-BDEE-4A4E-8AFA-FBC0B094FD8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86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3E7B-3E74-49B9-B94C-8132B166127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909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C418-D163-477E-A861-1B9C8C4CDC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33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69F91-1C2F-4BD4-8CB5-2A5D322FE0E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383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A2EB0-D719-47A4-8347-E82C6C1A588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6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57D16-B22D-4BF5-B88D-FC3D39D853A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3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EA2F3-E350-4195-90F6-8C7D1A74BA2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3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FD463-1044-4721-AA41-AB4ABF4E934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9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21C4EAF4-7677-40EC-9A1B-66B5EEF42CFE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53586B7-3FC0-1024-29B0-6534B1097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BEE0C6E-A1DD-A4A7-CDF5-02C195588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CF4CD4-F947-88B2-088C-36140CB6FF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8AEBD2-DA3D-3C0A-DE48-1CD8ECEFE2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5A0AB1-6AF1-3067-6418-7BA47069DC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/>
            </a:lvl1pPr>
          </a:lstStyle>
          <a:p>
            <a:pPr>
              <a:defRPr/>
            </a:pPr>
            <a:fld id="{DA0361CE-3F06-42EC-A30F-82CB5D0764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7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r" rtl="1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r" rtl="1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r" rtl="1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1DA225D2-5326-4EE1-AD40-F8B2D0DBAE6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28/08/45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566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192881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385763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578644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771525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72331" indent="-72331" algn="r" defTabSz="289322" rtl="1" eaLnBrk="0" fontAlgn="base" hangingPunct="0">
        <a:lnSpc>
          <a:spcPct val="90000"/>
        </a:lnSpc>
        <a:spcBef>
          <a:spcPts val="316"/>
        </a:spcBef>
        <a:spcAft>
          <a:spcPct val="0"/>
        </a:spcAft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1pPr>
      <a:lvl2pPr marL="216992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لعنوان 1">
            <a:extLst>
              <a:ext uri="{FF2B5EF4-FFF2-40B4-BE49-F238E27FC236}">
                <a16:creationId xmlns:a16="http://schemas.microsoft.com/office/drawing/2014/main" id="{7C4E66A6-90A8-4DB8-BEDA-0D0AC7FFC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4579" name="عنصر نائب للنص 2">
            <a:extLst>
              <a:ext uri="{FF2B5EF4-FFF2-40B4-BE49-F238E27FC236}">
                <a16:creationId xmlns:a16="http://schemas.microsoft.com/office/drawing/2014/main" id="{DC885CC1-939B-41C9-91F2-427497C09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12E188-CB5F-46B9-92D8-B3B30083A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8558FB-5BE7-491B-A977-682F682749C3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7724DE-244E-48DB-BC7A-0999D6177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376B4C-F4FE-49D2-85EC-37CA61010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A76EDC-B6EB-49DD-8AAD-DCB0CCFD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9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289322" rtl="0" eaLnBrk="0" fontAlgn="base" hangingPunct="0"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192881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385763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578644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771525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08496" indent="-108496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35075" indent="-90413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86"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/>
            </a:lvl1pPr>
          </a:lstStyle>
          <a:p>
            <a:fld id="{49803B53-53BF-47A6-B8AC-E923610F3B1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7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r" rtl="1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r" rtl="1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png"/><Relationship Id="rId7" Type="http://schemas.openxmlformats.org/officeDocument/2006/relationships/image" Target="../media/image7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7.png"/><Relationship Id="rId10" Type="http://schemas.openxmlformats.org/officeDocument/2006/relationships/image" Target="../media/image53.png"/><Relationship Id="rId4" Type="http://schemas.openxmlformats.org/officeDocument/2006/relationships/image" Target="../media/image42.png"/><Relationship Id="rId9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C\Documents\فاصل تاكد1.png">
            <a:extLst>
              <a:ext uri="{FF2B5EF4-FFF2-40B4-BE49-F238E27FC236}">
                <a16:creationId xmlns:a16="http://schemas.microsoft.com/office/drawing/2014/main" id="{FBDF7327-EE61-5E70-CA54-C6CDD9AE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40669"/>
            <a:ext cx="8460940" cy="58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A86225-B1A1-65B2-51AC-FFFD75CD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2924944"/>
            <a:ext cx="7100546" cy="79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4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63A80-1AD9-5A12-7FE8-C046044FF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4FA302E4-5C30-40D0-707B-1FB3E449B516}"/>
              </a:ext>
            </a:extLst>
          </p:cNvPr>
          <p:cNvSpPr txBox="1"/>
          <p:nvPr/>
        </p:nvSpPr>
        <p:spPr>
          <a:xfrm>
            <a:off x="7115641" y="1976735"/>
            <a:ext cx="3344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لفة المناشف عبارة عن اسطوانتين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5871CAB-D2A3-6F5D-B04D-B2F0E80BE548}"/>
              </a:ext>
            </a:extLst>
          </p:cNvPr>
          <p:cNvSpPr txBox="1"/>
          <p:nvPr/>
        </p:nvSpPr>
        <p:spPr>
          <a:xfrm>
            <a:off x="7860197" y="2452717"/>
            <a:ext cx="2434170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sz="2400" b="1">
                <a:solidFill>
                  <a:srgbClr val="CC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حجم الأسطوانة الكبرى 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87D2CED-2BC0-468B-E3F3-3DAAD1C4410D}"/>
              </a:ext>
            </a:extLst>
          </p:cNvPr>
          <p:cNvSpPr txBox="1"/>
          <p:nvPr/>
        </p:nvSpPr>
        <p:spPr>
          <a:xfrm>
            <a:off x="8616279" y="2858881"/>
            <a:ext cx="1724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 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ط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نق</a:t>
            </a:r>
            <a:r>
              <a:rPr 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E57E434-C2BD-FCA3-869D-61369D5A3953}"/>
              </a:ext>
            </a:extLst>
          </p:cNvPr>
          <p:cNvSpPr txBox="1"/>
          <p:nvPr/>
        </p:nvSpPr>
        <p:spPr>
          <a:xfrm>
            <a:off x="4766904" y="2270982"/>
            <a:ext cx="2229124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sz="2400" b="1">
                <a:solidFill>
                  <a:srgbClr val="99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حجم الأسطوانة الصغرى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C2DA742-8A32-993A-2773-ABC35CD7B41A}"/>
              </a:ext>
            </a:extLst>
          </p:cNvPr>
          <p:cNvSpPr txBox="1"/>
          <p:nvPr/>
        </p:nvSpPr>
        <p:spPr>
          <a:xfrm>
            <a:off x="7500156" y="3398267"/>
            <a:ext cx="3013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 =  ط × </a:t>
            </a: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7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r>
              <a:rPr lang="ar-SA" alt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×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28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542B34B-A71A-4763-7165-1CDAB5CC9968}"/>
              </a:ext>
            </a:extLst>
          </p:cNvPr>
          <p:cNvSpPr txBox="1"/>
          <p:nvPr/>
        </p:nvSpPr>
        <p:spPr>
          <a:xfrm>
            <a:off x="8400256" y="3928045"/>
            <a:ext cx="2102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 = ط × 49 × 28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F95C50C-1277-D374-E423-F96BAECE825B}"/>
              </a:ext>
            </a:extLst>
          </p:cNvPr>
          <p:cNvSpPr txBox="1"/>
          <p:nvPr/>
        </p:nvSpPr>
        <p:spPr>
          <a:xfrm>
            <a:off x="7860197" y="4527671"/>
            <a:ext cx="2600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CC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 ≈4310.3 سم3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B22DB23-51F1-08BA-DE19-2B20738B903C}"/>
              </a:ext>
            </a:extLst>
          </p:cNvPr>
          <p:cNvSpPr txBox="1"/>
          <p:nvPr/>
        </p:nvSpPr>
        <p:spPr>
          <a:xfrm>
            <a:off x="5479764" y="2687154"/>
            <a:ext cx="1516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4406A67-8C4D-0DC2-F7F8-3FE0A8FAB49A}"/>
              </a:ext>
            </a:extLst>
          </p:cNvPr>
          <p:cNvSpPr txBox="1"/>
          <p:nvPr/>
        </p:nvSpPr>
        <p:spPr>
          <a:xfrm>
            <a:off x="4295800" y="3578590"/>
            <a:ext cx="2819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 = ط × (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2.25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)</a:t>
            </a:r>
            <a:r>
              <a:rPr 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× </a:t>
            </a:r>
            <a:r>
              <a:rPr 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28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45161D8-84A0-750D-9C7D-B5E91BAC6551}"/>
              </a:ext>
            </a:extLst>
          </p:cNvPr>
          <p:cNvSpPr txBox="1"/>
          <p:nvPr/>
        </p:nvSpPr>
        <p:spPr>
          <a:xfrm>
            <a:off x="4151784" y="4110436"/>
            <a:ext cx="2932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 = ط × 5.0625 × </a:t>
            </a:r>
            <a:r>
              <a:rPr 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28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B58DB47-A77C-916A-E21F-3E17D5500D66}"/>
              </a:ext>
            </a:extLst>
          </p:cNvPr>
          <p:cNvSpPr txBox="1"/>
          <p:nvPr/>
        </p:nvSpPr>
        <p:spPr>
          <a:xfrm>
            <a:off x="4742266" y="4670246"/>
            <a:ext cx="2425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99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 ≈445.3 سم3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537EE2D-0870-3D35-A357-ECAA5F98FD40}"/>
              </a:ext>
            </a:extLst>
          </p:cNvPr>
          <p:cNvSpPr txBox="1"/>
          <p:nvPr/>
        </p:nvSpPr>
        <p:spPr>
          <a:xfrm>
            <a:off x="5479764" y="5274178"/>
            <a:ext cx="5175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إذن حجم اللفة =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4310.3 - 445.3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3865 سم</a:t>
            </a:r>
            <a:r>
              <a:rPr lang="ar-SA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AC3B28F4-F612-A1C4-F6E4-A0467EC39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541" y="461293"/>
            <a:ext cx="2543033" cy="43637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9183D10-0C3D-C881-5F94-6F59CD1E7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8211A94-A10C-DC0B-0432-B2D7921E3D0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70400" y="916861"/>
            <a:ext cx="4124325" cy="88582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0F27C0D-728B-AB87-3312-27D5F56EA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688" y="525273"/>
            <a:ext cx="1922463" cy="181876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B244A00-CEE9-960A-DAA8-4130EAA5CB12}"/>
              </a:ext>
            </a:extLst>
          </p:cNvPr>
          <p:cNvSpPr txBox="1"/>
          <p:nvPr/>
        </p:nvSpPr>
        <p:spPr>
          <a:xfrm>
            <a:off x="5259506" y="3102990"/>
            <a:ext cx="1724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ط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نق</a:t>
            </a:r>
            <a:r>
              <a:rPr 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16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240464" y="2492376"/>
            <a:ext cx="4211637" cy="277177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816726" y="3498851"/>
            <a:ext cx="295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3.14 × ( 2.25 )</a:t>
            </a:r>
            <a:r>
              <a:rPr lang="ar-SA" sz="2800" b="1" baseline="30000"/>
              <a:t>2</a:t>
            </a:r>
            <a:r>
              <a:rPr lang="ar-SA" sz="2000" b="1"/>
              <a:t> × 28</a:t>
            </a:r>
            <a:endParaRPr lang="en-US" sz="2000" b="1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3575051" y="5553075"/>
            <a:ext cx="5688013" cy="755650"/>
          </a:xfrm>
          <a:prstGeom prst="rect">
            <a:avLst/>
          </a:prstGeom>
          <a:solidFill>
            <a:srgbClr val="CCFF33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7608889" y="5726114"/>
            <a:ext cx="1476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المجسم </a:t>
            </a: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5124450" y="5726114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4308.1 – 445.1 =</a:t>
            </a:r>
            <a:endParaRPr lang="en-US" sz="2000" b="1"/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3540126" y="5740401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3863 سم3</a:t>
            </a:r>
            <a:endParaRPr lang="en-US" sz="2000" b="1"/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7859714" y="2781301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الأسطوانة الداخلية =</a:t>
            </a:r>
            <a:endParaRPr lang="en-US" sz="2000" b="1"/>
          </a:p>
        </p:txBody>
      </p:sp>
      <p:sp>
        <p:nvSpPr>
          <p:cNvPr id="60476" name="Text Box 60"/>
          <p:cNvSpPr txBox="1">
            <a:spLocks noChangeArrowheads="1"/>
          </p:cNvSpPr>
          <p:nvPr/>
        </p:nvSpPr>
        <p:spPr bwMode="auto">
          <a:xfrm>
            <a:off x="6348413" y="2786064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 نـق2 ع</a:t>
            </a:r>
            <a:endParaRPr lang="en-US" sz="2000" b="1"/>
          </a:p>
        </p:txBody>
      </p:sp>
      <p:sp>
        <p:nvSpPr>
          <p:cNvPr id="60477" name="Text Box 61"/>
          <p:cNvSpPr txBox="1">
            <a:spLocks noChangeArrowheads="1"/>
          </p:cNvSpPr>
          <p:nvPr/>
        </p:nvSpPr>
        <p:spPr bwMode="auto">
          <a:xfrm>
            <a:off x="6816726" y="4111626"/>
            <a:ext cx="295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445.1 سم3</a:t>
            </a:r>
            <a:endParaRPr lang="en-US" sz="2000" b="1"/>
          </a:p>
        </p:txBody>
      </p:sp>
      <p:sp>
        <p:nvSpPr>
          <p:cNvPr id="60479" name="Rectangle 63"/>
          <p:cNvSpPr>
            <a:spLocks noChangeArrowheads="1"/>
          </p:cNvSpPr>
          <p:nvPr/>
        </p:nvSpPr>
        <p:spPr bwMode="auto">
          <a:xfrm>
            <a:off x="1739900" y="2492376"/>
            <a:ext cx="4211638" cy="277177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0480" name="Text Box 64"/>
          <p:cNvSpPr txBox="1">
            <a:spLocks noChangeArrowheads="1"/>
          </p:cNvSpPr>
          <p:nvPr/>
        </p:nvSpPr>
        <p:spPr bwMode="auto">
          <a:xfrm>
            <a:off x="2316163" y="3498851"/>
            <a:ext cx="2951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3.14 ×  </a:t>
            </a:r>
            <a:r>
              <a:rPr lang="ar-SA" sz="2800" b="1" baseline="30000"/>
              <a:t>2</a:t>
            </a:r>
            <a:r>
              <a:rPr lang="ar-SA" sz="2000" b="1"/>
              <a:t>7 × 28</a:t>
            </a:r>
            <a:endParaRPr lang="en-US" sz="2000" b="1"/>
          </a:p>
        </p:txBody>
      </p:sp>
      <p:sp>
        <p:nvSpPr>
          <p:cNvPr id="60481" name="Text Box 65"/>
          <p:cNvSpPr txBox="1">
            <a:spLocks noChangeArrowheads="1"/>
          </p:cNvSpPr>
          <p:nvPr/>
        </p:nvSpPr>
        <p:spPr bwMode="auto">
          <a:xfrm>
            <a:off x="3359151" y="2781301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الأسطوانة الخارجية =</a:t>
            </a:r>
            <a:endParaRPr lang="en-US" sz="2000" b="1"/>
          </a:p>
        </p:txBody>
      </p:sp>
      <p:sp>
        <p:nvSpPr>
          <p:cNvPr id="60483" name="Text Box 67"/>
          <p:cNvSpPr txBox="1">
            <a:spLocks noChangeArrowheads="1"/>
          </p:cNvSpPr>
          <p:nvPr/>
        </p:nvSpPr>
        <p:spPr bwMode="auto">
          <a:xfrm>
            <a:off x="1739900" y="2786064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 نـق2 ع</a:t>
            </a:r>
            <a:endParaRPr lang="en-US" sz="2000" b="1"/>
          </a:p>
        </p:txBody>
      </p:sp>
      <p:sp>
        <p:nvSpPr>
          <p:cNvPr id="60484" name="Text Box 68"/>
          <p:cNvSpPr txBox="1">
            <a:spLocks noChangeArrowheads="1"/>
          </p:cNvSpPr>
          <p:nvPr/>
        </p:nvSpPr>
        <p:spPr bwMode="auto">
          <a:xfrm>
            <a:off x="3863975" y="4111626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4308.08</a:t>
            </a:r>
            <a:endParaRPr lang="en-US" sz="2000" b="1"/>
          </a:p>
        </p:txBody>
      </p:sp>
      <p:sp>
        <p:nvSpPr>
          <p:cNvPr id="60485" name="Text Box 69"/>
          <p:cNvSpPr txBox="1">
            <a:spLocks noChangeArrowheads="1"/>
          </p:cNvSpPr>
          <p:nvPr/>
        </p:nvSpPr>
        <p:spPr bwMode="auto">
          <a:xfrm>
            <a:off x="3432175" y="4651376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4308.1 سم3</a:t>
            </a:r>
            <a:endParaRPr lang="en-US" sz="2000" b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B24AB34-F133-D9C2-A59E-9957AA580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3E62B69-075B-2A8D-93FB-108A8A0A2C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73827" y="925514"/>
            <a:ext cx="4124325" cy="88582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23C3CB4-39EF-193C-FC11-5D177209A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987" y="549275"/>
            <a:ext cx="1922463" cy="181876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D48EAAD-3BA9-97B3-4EA2-E394EF341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744" y="279421"/>
            <a:ext cx="2880320" cy="61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1" grpId="0"/>
      <p:bldP spid="60440" grpId="0" animBg="1"/>
      <p:bldP spid="60441" grpId="0"/>
      <p:bldP spid="60442" grpId="0"/>
      <p:bldP spid="60443" grpId="0"/>
      <p:bldP spid="60451" grpId="0"/>
      <p:bldP spid="60476" grpId="0"/>
      <p:bldP spid="60477" grpId="0"/>
      <p:bldP spid="60479" grpId="0" animBg="1"/>
      <p:bldP spid="60480" grpId="0"/>
      <p:bldP spid="60481" grpId="0"/>
      <p:bldP spid="60483" grpId="0"/>
      <p:bldP spid="60484" grpId="0"/>
      <p:bldP spid="604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7511C-FBDD-622B-457F-3DC6C1D0D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9F1F72B-8304-02BE-A66E-D2291818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F68C122-A7AB-2062-B9F1-9C05C4ECB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318" y="764704"/>
            <a:ext cx="2880320" cy="61115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19D9CE4-50EA-99AF-CB15-AF0AB32DF8DF}"/>
              </a:ext>
            </a:extLst>
          </p:cNvPr>
          <p:cNvSpPr txBox="1"/>
          <p:nvPr/>
        </p:nvSpPr>
        <p:spPr>
          <a:xfrm>
            <a:off x="8320318" y="3723938"/>
            <a:ext cx="158417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9810746-75AA-0EF0-CB71-C474A1BB6B96}"/>
              </a:ext>
            </a:extLst>
          </p:cNvPr>
          <p:cNvSpPr txBox="1"/>
          <p:nvPr/>
        </p:nvSpPr>
        <p:spPr>
          <a:xfrm>
            <a:off x="3323692" y="3789040"/>
            <a:ext cx="151216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64BF3A9-7604-710B-AEAE-AF997F9CC13A}"/>
              </a:ext>
            </a:extLst>
          </p:cNvPr>
          <p:cNvSpPr txBox="1"/>
          <p:nvPr/>
        </p:nvSpPr>
        <p:spPr>
          <a:xfrm>
            <a:off x="7320136" y="4319955"/>
            <a:ext cx="25843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( 40 × 20 )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E373F4D-6349-7C93-FC8E-F1BBBDB32DC5}"/>
              </a:ext>
            </a:extLst>
          </p:cNvPr>
          <p:cNvSpPr txBox="1"/>
          <p:nvPr/>
        </p:nvSpPr>
        <p:spPr>
          <a:xfrm>
            <a:off x="8004212" y="4920119"/>
            <a:ext cx="189842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800 ×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08C7A09-AD53-2993-107E-9C0F2A2F7792}"/>
              </a:ext>
            </a:extLst>
          </p:cNvPr>
          <p:cNvSpPr txBox="1"/>
          <p:nvPr/>
        </p:nvSpPr>
        <p:spPr>
          <a:xfrm>
            <a:off x="7896200" y="5516136"/>
            <a:ext cx="20064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16000 سم</a:t>
            </a:r>
            <a:r>
              <a:rPr kumimoji="0" lang="ar-SA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B7877A6-A16E-DE99-961E-4BA2607B329A}"/>
              </a:ext>
            </a:extLst>
          </p:cNvPr>
          <p:cNvSpPr txBox="1"/>
          <p:nvPr/>
        </p:nvSpPr>
        <p:spPr>
          <a:xfrm>
            <a:off x="2251502" y="4389204"/>
            <a:ext cx="25843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( 12 × 10 )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40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81BD4EA-ED52-F028-FB0E-82C3DFB4D850}"/>
              </a:ext>
            </a:extLst>
          </p:cNvPr>
          <p:cNvSpPr txBox="1"/>
          <p:nvPr/>
        </p:nvSpPr>
        <p:spPr>
          <a:xfrm>
            <a:off x="2937436" y="5066742"/>
            <a:ext cx="189842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120 ×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40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3296898-6C70-0CA2-E3EF-F8D4B3F882F0}"/>
              </a:ext>
            </a:extLst>
          </p:cNvPr>
          <p:cNvSpPr txBox="1"/>
          <p:nvPr/>
        </p:nvSpPr>
        <p:spPr>
          <a:xfrm>
            <a:off x="2631231" y="5516136"/>
            <a:ext cx="22322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2800 سم</a:t>
            </a:r>
            <a:r>
              <a:rPr kumimoji="0" lang="ar-SA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5C24A5C-4C60-B7E1-32E5-FF7442119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8864" y="1449954"/>
            <a:ext cx="4617157" cy="138767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C0B5EEA-4562-AA9E-8C82-9E7A8B056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340" y="1025850"/>
            <a:ext cx="2520280" cy="181776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80041BD-B9F3-1A95-BCFC-F4890F084636}"/>
              </a:ext>
            </a:extLst>
          </p:cNvPr>
          <p:cNvSpPr txBox="1"/>
          <p:nvPr/>
        </p:nvSpPr>
        <p:spPr>
          <a:xfrm>
            <a:off x="7808345" y="3022426"/>
            <a:ext cx="2434170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sz="2400" b="1">
                <a:solidFill>
                  <a:srgbClr val="CC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حجم المنشور الكبير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C0BF6DF-9EDC-85B8-4C5C-44E5233E695B}"/>
              </a:ext>
            </a:extLst>
          </p:cNvPr>
          <p:cNvSpPr txBox="1"/>
          <p:nvPr/>
        </p:nvSpPr>
        <p:spPr>
          <a:xfrm>
            <a:off x="3143672" y="3357052"/>
            <a:ext cx="2218146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sz="2400" b="1">
                <a:solidFill>
                  <a:srgbClr val="CC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حجم المنشور الصغير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C78F994-4381-7D04-473B-2B90230DC65E}"/>
              </a:ext>
            </a:extLst>
          </p:cNvPr>
          <p:cNvSpPr txBox="1"/>
          <p:nvPr/>
        </p:nvSpPr>
        <p:spPr>
          <a:xfrm>
            <a:off x="6330025" y="5934774"/>
            <a:ext cx="31323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حجم الخرسانة في طوب البناء =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40D5731-FAD8-912C-CB88-70748EEFF9E4}"/>
              </a:ext>
            </a:extLst>
          </p:cNvPr>
          <p:cNvSpPr txBox="1"/>
          <p:nvPr/>
        </p:nvSpPr>
        <p:spPr>
          <a:xfrm>
            <a:off x="4252745" y="5934774"/>
            <a:ext cx="252028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16000 - 2800 =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228FE92-50E4-E57E-5147-55D4AA6BC52F}"/>
              </a:ext>
            </a:extLst>
          </p:cNvPr>
          <p:cNvSpPr txBox="1"/>
          <p:nvPr/>
        </p:nvSpPr>
        <p:spPr>
          <a:xfrm>
            <a:off x="2937437" y="5893592"/>
            <a:ext cx="176109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11200 سم3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69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4" grpId="0"/>
      <p:bldP spid="8" grpId="0"/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72" name="Text Box 60"/>
          <p:cNvSpPr txBox="1">
            <a:spLocks noChangeArrowheads="1"/>
          </p:cNvSpPr>
          <p:nvPr/>
        </p:nvSpPr>
        <p:spPr bwMode="auto">
          <a:xfrm>
            <a:off x="6203950" y="2419351"/>
            <a:ext cx="392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 الطول × العرض × الارتفاع</a:t>
            </a:r>
            <a:endParaRPr lang="en-US" sz="2000" b="1"/>
          </a:p>
        </p:txBody>
      </p:sp>
      <p:sp>
        <p:nvSpPr>
          <p:cNvPr id="64573" name="Text Box 61"/>
          <p:cNvSpPr txBox="1">
            <a:spLocks noChangeArrowheads="1"/>
          </p:cNvSpPr>
          <p:nvPr/>
        </p:nvSpPr>
        <p:spPr bwMode="auto">
          <a:xfrm>
            <a:off x="5735638" y="3211514"/>
            <a:ext cx="392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91.8  =  6.8 ×  1.5 ×  الارتفاع</a:t>
            </a:r>
            <a:endParaRPr lang="en-US" sz="2000" b="1"/>
          </a:p>
        </p:txBody>
      </p:sp>
      <p:sp>
        <p:nvSpPr>
          <p:cNvPr id="64574" name="Text Box 62"/>
          <p:cNvSpPr txBox="1">
            <a:spLocks noChangeArrowheads="1"/>
          </p:cNvSpPr>
          <p:nvPr/>
        </p:nvSpPr>
        <p:spPr bwMode="auto">
          <a:xfrm>
            <a:off x="5735638" y="3824289"/>
            <a:ext cx="392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91.8  =  10.2 ×  الارتفاع</a:t>
            </a:r>
            <a:endParaRPr lang="en-US" sz="2000" b="1"/>
          </a:p>
        </p:txBody>
      </p:sp>
      <p:sp>
        <p:nvSpPr>
          <p:cNvPr id="64575" name="Text Box 63"/>
          <p:cNvSpPr txBox="1">
            <a:spLocks noChangeArrowheads="1"/>
          </p:cNvSpPr>
          <p:nvPr/>
        </p:nvSpPr>
        <p:spPr bwMode="auto">
          <a:xfrm>
            <a:off x="6996114" y="4545014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  91.8  ÷  10.2</a:t>
            </a:r>
            <a:endParaRPr lang="en-US" sz="2000" b="1"/>
          </a:p>
        </p:txBody>
      </p:sp>
      <p:sp>
        <p:nvSpPr>
          <p:cNvPr id="64576" name="Text Box 64"/>
          <p:cNvSpPr txBox="1">
            <a:spLocks noChangeArrowheads="1"/>
          </p:cNvSpPr>
          <p:nvPr/>
        </p:nvSpPr>
        <p:spPr bwMode="auto">
          <a:xfrm>
            <a:off x="7788276" y="5337176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   9 م</a:t>
            </a:r>
            <a:endParaRPr lang="en-US" sz="2000" b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5EB6DCA-C952-3188-B55D-F2ECFC637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EC473C8-3E51-9673-0041-24A306533A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48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55157" y="1532013"/>
            <a:ext cx="7805762" cy="571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3830F2A-C344-841D-94CC-428AE12ED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220" y="851067"/>
            <a:ext cx="2880320" cy="61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72" grpId="0"/>
      <p:bldP spid="64573" grpId="0"/>
      <p:bldP spid="64574" grpId="0"/>
      <p:bldP spid="64575" grpId="0"/>
      <p:bldP spid="645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DDE85-5DE6-FDAD-58DD-F4725B6DA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>
            <a:extLst>
              <a:ext uri="{FF2B5EF4-FFF2-40B4-BE49-F238E27FC236}">
                <a16:creationId xmlns:a16="http://schemas.microsoft.com/office/drawing/2014/main" id="{CF5ED740-0389-F535-F27E-0B2D7DB97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1" y="2498800"/>
            <a:ext cx="1279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=  </a:t>
            </a: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r>
              <a:rPr lang="ar-SA" alt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ع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100">
              <a:solidFill>
                <a:srgbClr val="000000"/>
              </a:solidFill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ADE5E43B-C7A3-A90A-6613-4A16277F0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3211514"/>
            <a:ext cx="3671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B050"/>
                </a:solidFill>
              </a:rPr>
              <a:t>91.8</a:t>
            </a:r>
            <a:r>
              <a:rPr lang="ar-SA" sz="2400" b="1"/>
              <a:t> =  ( </a:t>
            </a:r>
            <a:r>
              <a:rPr lang="ar-SA" sz="2400" b="1">
                <a:solidFill>
                  <a:srgbClr val="FF0000"/>
                </a:solidFill>
              </a:rPr>
              <a:t>6.8 × 1.5 </a:t>
            </a:r>
            <a:r>
              <a:rPr lang="ar-SA" sz="2400" b="1"/>
              <a:t>) × </a:t>
            </a:r>
            <a:r>
              <a:rPr lang="ar-SA" sz="2400" b="1">
                <a:solidFill>
                  <a:srgbClr val="00B0F0"/>
                </a:solidFill>
              </a:rPr>
              <a:t>ع</a:t>
            </a:r>
            <a:r>
              <a:rPr lang="ar-SA" sz="2400" b="1"/>
              <a:t> </a:t>
            </a: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69D1947A-E260-80EC-13BF-5124930A7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436" y="3830824"/>
            <a:ext cx="2196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91.8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= </a:t>
            </a: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10.2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r>
              <a:rPr lang="ar-SA" alt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ع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100">
              <a:solidFill>
                <a:srgbClr val="000000"/>
              </a:solidFill>
            </a:endParaRP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B1520F06-799B-EB27-A3FC-350521C95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253" y="4810393"/>
            <a:ext cx="1143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9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= </a:t>
            </a:r>
            <a:r>
              <a:rPr lang="ar-SA" alt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ع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100">
              <a:solidFill>
                <a:srgbClr val="000000"/>
              </a:solidFill>
            </a:endParaRP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5BFCEBAD-E2BB-30F5-FA52-537F1BF0E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627" y="5415769"/>
            <a:ext cx="2527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إذن ارتفاع المنشور = 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9 م </a:t>
            </a:r>
            <a:endParaRPr lang="ar-SA" altLang="ar-SA" sz="3200">
              <a:solidFill>
                <a:srgbClr val="0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A886126-0279-6FE3-00FE-B99A02FAC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4C68DD9-7580-36B2-EB1A-BD8BB87782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48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55157" y="1532013"/>
            <a:ext cx="7805762" cy="571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9D91A9F8-7043-AA02-DB00-221825121689}"/>
              </a:ext>
            </a:extLst>
          </p:cNvPr>
          <p:cNvCxnSpPr/>
          <p:nvPr/>
        </p:nvCxnSpPr>
        <p:spPr>
          <a:xfrm flipH="1">
            <a:off x="8415532" y="4292489"/>
            <a:ext cx="68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170D47D5-BEAC-9DB9-737B-DBB3B83CC7B4}"/>
              </a:ext>
            </a:extLst>
          </p:cNvPr>
          <p:cNvCxnSpPr/>
          <p:nvPr/>
        </p:nvCxnSpPr>
        <p:spPr>
          <a:xfrm flipH="1">
            <a:off x="7392145" y="4292489"/>
            <a:ext cx="68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7">
            <a:extLst>
              <a:ext uri="{FF2B5EF4-FFF2-40B4-BE49-F238E27FC236}">
                <a16:creationId xmlns:a16="http://schemas.microsoft.com/office/drawing/2014/main" id="{8FD0C7F7-79BD-4B27-EB97-8D0F6EED6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8164" y="4292489"/>
            <a:ext cx="882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10.2</a:t>
            </a:r>
            <a:endParaRPr lang="en-US" altLang="ar-SA" sz="1100">
              <a:solidFill>
                <a:srgbClr val="000000"/>
              </a:solidFill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201FF675-E5DA-A68E-1A32-B2D42886F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456" y="4292489"/>
            <a:ext cx="882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10.2</a:t>
            </a:r>
            <a:endParaRPr lang="en-US" altLang="ar-SA" sz="1100">
              <a:solidFill>
                <a:srgbClr val="00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F296575-8398-3B80-DDFD-AC851A04A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145" y="924475"/>
            <a:ext cx="2880320" cy="6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  <p:bldP spid="65544" grpId="0"/>
      <p:bldP spid="6554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6EF49-811B-0C7B-E9EF-6A5AD54E1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>
            <a:extLst>
              <a:ext uri="{FF2B5EF4-FFF2-40B4-BE49-F238E27FC236}">
                <a16:creationId xmlns:a16="http://schemas.microsoft.com/office/drawing/2014/main" id="{7546DB84-F1A7-4D29-F00A-51E62A6DF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969" y="2494578"/>
            <a:ext cx="11879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=  </a:t>
            </a: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ع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100">
              <a:solidFill>
                <a:srgbClr val="000000"/>
              </a:solidFill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BF9A00EA-7CBF-8918-CFAD-A88AFD979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020" y="3118928"/>
            <a:ext cx="2988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91.8 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=  ( </a:t>
            </a: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6.8 × 1.5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)  </a:t>
            </a: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ع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100">
              <a:solidFill>
                <a:srgbClr val="000000"/>
              </a:solidFill>
            </a:endParaRP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D47B2FFA-B033-F6F9-7BD6-41D1FBFCD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128" y="3635510"/>
            <a:ext cx="20165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91.8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= 10.2 </a:t>
            </a: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ع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2400">
              <a:solidFill>
                <a:srgbClr val="000000"/>
              </a:solidFill>
            </a:endParaRP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A36A333B-5E83-CEBE-91C9-E947D18E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493" y="4367305"/>
            <a:ext cx="9000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9 = </a:t>
            </a: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ع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100">
              <a:solidFill>
                <a:srgbClr val="000000"/>
              </a:solidFill>
            </a:endParaRP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AC5A6C5F-909A-8F4D-1FC5-0EAAA4E87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867" y="4966552"/>
            <a:ext cx="2808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إذن ارتفاع المنشور = 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9 م </a:t>
            </a:r>
            <a:endParaRPr lang="ar-SA" altLang="ar-SA" sz="3200">
              <a:solidFill>
                <a:srgbClr val="000000"/>
              </a:solidFill>
            </a:endParaRP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6CACA11D-EA70-BB86-2891-0512F9F7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1936" y="3986972"/>
            <a:ext cx="7563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10.2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B7D5ECF-E069-6D0B-86FC-997006741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26D0DEB-592E-3BE8-F1E7-49D22A4E4F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CE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323692" y="1488124"/>
            <a:ext cx="7256351" cy="6000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F317ED8C-0BA0-CD1A-A1E9-E878ECA48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744" y="4029668"/>
            <a:ext cx="7563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10.2</a:t>
            </a:r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B0D9E4CE-0BE5-7320-8845-59DC27053656}"/>
              </a:ext>
            </a:extLst>
          </p:cNvPr>
          <p:cNvCxnSpPr/>
          <p:nvPr/>
        </p:nvCxnSpPr>
        <p:spPr>
          <a:xfrm flipH="1">
            <a:off x="8634543" y="4029668"/>
            <a:ext cx="4680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68EB071-2A40-3674-36F0-14F58D388491}"/>
              </a:ext>
            </a:extLst>
          </p:cNvPr>
          <p:cNvCxnSpPr/>
          <p:nvPr/>
        </p:nvCxnSpPr>
        <p:spPr>
          <a:xfrm flipH="1">
            <a:off x="7734467" y="4029668"/>
            <a:ext cx="4680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صورة 8">
            <a:extLst>
              <a:ext uri="{FF2B5EF4-FFF2-40B4-BE49-F238E27FC236}">
                <a16:creationId xmlns:a16="http://schemas.microsoft.com/office/drawing/2014/main" id="{454DFD50-2626-E8F6-BB22-B8DB25D56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435" y="849516"/>
            <a:ext cx="2880320" cy="6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  <p:bldP spid="65544" grpId="0"/>
      <p:bldP spid="65545" grpId="0"/>
      <p:bldP spid="6554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87ECC-5759-080F-D1C5-FE7E29060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>
            <a:extLst>
              <a:ext uri="{FF2B5EF4-FFF2-40B4-BE49-F238E27FC236}">
                <a16:creationId xmlns:a16="http://schemas.microsoft.com/office/drawing/2014/main" id="{113B07BC-F0FE-838A-E98B-B4B4E816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0" y="2419351"/>
            <a:ext cx="248443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الكمية في العلبة الواحدة  = </a:t>
            </a:r>
            <a:endParaRPr lang="en-US" sz="2000" b="1">
              <a:solidFill>
                <a:srgbClr val="FF0000"/>
              </a:solidFill>
              <a:latin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576E6600-1B35-8C2D-7DD7-3A055B286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980" y="2419350"/>
            <a:ext cx="172783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6 × 8 = </a:t>
            </a:r>
            <a:endParaRPr lang="en-US" sz="2000" b="1"/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17E00F36-9569-8D7C-6377-179DDAFF7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328" y="2386954"/>
            <a:ext cx="1781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96 بوصة مكعبة </a:t>
            </a:r>
            <a:endParaRPr lang="en-US" altLang="ar-SA" sz="1100">
              <a:solidFill>
                <a:srgbClr val="FF0000"/>
              </a:solidFill>
            </a:endParaRP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D4577856-4D98-F781-69EA-E0AB59598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161" y="3030538"/>
            <a:ext cx="2808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الكمية في 20 علبة ( المباعة )    =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C78D8948-4FA8-CB3C-BF41-0EEDD70FD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797" y="2967335"/>
            <a:ext cx="1368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96 × 20 =</a:t>
            </a:r>
            <a:endParaRPr lang="en-US" sz="3600" b="1"/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7C44E001-A049-76AC-7047-74FD80E3B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807" y="2980677"/>
            <a:ext cx="2068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1920 بوصة مكعبة </a:t>
            </a:r>
            <a:endParaRPr lang="en-US" altLang="ar-SA" sz="110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66F27E2-A138-989B-0B8B-537FBB28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B3ACB86-5B43-3B60-B7CE-B1C4477ACE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39716" y="1235330"/>
            <a:ext cx="7020780" cy="87829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65C8C7C5-D7F0-0B52-287A-1C31962D4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925" y="3656032"/>
            <a:ext cx="16395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الكمية المتبقية =</a:t>
            </a:r>
            <a:endParaRPr lang="en-US" sz="3600" b="1">
              <a:solidFill>
                <a:srgbClr val="00B050"/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952D8207-93FD-A696-8774-AB3F622FC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980" y="3603081"/>
            <a:ext cx="1836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580 بوصة مكعبة </a:t>
            </a:r>
            <a:endParaRPr lang="ar-SA" altLang="ar-SA" sz="3200">
              <a:solidFill>
                <a:srgbClr val="000000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ADB7C56-B132-FBCD-E650-28C0B58D5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935" y="566630"/>
            <a:ext cx="287756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4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  <p:bldP spid="65544" grpId="0"/>
      <p:bldP spid="65545" grpId="0"/>
      <p:bldP spid="65546" grpId="0"/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684EC-CFC8-8B8B-2E7B-182223FAE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>
            <a:extLst>
              <a:ext uri="{FF2B5EF4-FFF2-40B4-BE49-F238E27FC236}">
                <a16:creationId xmlns:a16="http://schemas.microsoft.com/office/drawing/2014/main" id="{FD426E9E-E10B-D7DB-8603-E6E262900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0" y="2419351"/>
            <a:ext cx="248443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حجم العلبة الواحدة  = </a:t>
            </a:r>
            <a:endParaRPr lang="en-US" sz="2000" b="1">
              <a:solidFill>
                <a:srgbClr val="FF0000"/>
              </a:solidFill>
              <a:latin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89779052-BA17-8EA8-05CB-1125A5143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048" y="2371962"/>
            <a:ext cx="172783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6 × 8 = </a:t>
            </a:r>
            <a:endParaRPr lang="en-US" sz="2000" b="1"/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28AB9FB8-237B-A947-2CDF-B90FB3A9F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564" y="2430668"/>
            <a:ext cx="1781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96 بوصة مكعبة </a:t>
            </a:r>
            <a:endParaRPr lang="en-US" altLang="ar-SA" sz="11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139DDB6F-9EF4-6BBA-DB35-EB62A5064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931" y="3030538"/>
            <a:ext cx="16395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حجم 20 علبة  =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BF083DEA-0F25-304A-8A14-53D5C0AB3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4132" y="3005296"/>
            <a:ext cx="1368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96 × 20 =</a:t>
            </a:r>
            <a:endParaRPr lang="en-US" sz="3600" b="1"/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86ACC84C-D6B7-9718-727F-C7B5AE3FA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8697" y="2981331"/>
            <a:ext cx="2068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1920 بوصة مكعبة </a:t>
            </a:r>
            <a:endParaRPr lang="en-US" altLang="ar-SA" sz="11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4BDA323-49C4-8E9B-A6F7-C64259F0C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73BA0FC-7F1B-AAF6-ECB6-ED40C7B2A4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39716" y="1235330"/>
            <a:ext cx="7020780" cy="87829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2E0067A6-E477-2C19-3673-31D646132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055" y="3566384"/>
            <a:ext cx="27443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مابقي من الكمية الأصلية=</a:t>
            </a:r>
            <a:endParaRPr lang="en-US" sz="3600" b="1">
              <a:solidFill>
                <a:srgbClr val="00B050"/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EAA26279-93EC-C0C0-DD14-F7560B4B8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264" y="3542418"/>
            <a:ext cx="1836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580 بوصة مكعبة </a:t>
            </a:r>
            <a:endParaRPr lang="ar-SA" altLang="ar-SA" sz="3200">
              <a:solidFill>
                <a:srgbClr val="000000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770D6348-E499-E7B7-942C-76E3095DA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980" y="3542419"/>
            <a:ext cx="1836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2500-1920 =</a:t>
            </a:r>
            <a:endParaRPr lang="ar-SA" altLang="ar-SA" sz="3200">
              <a:solidFill>
                <a:srgbClr val="000000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94D6D0E-C073-FB75-AAEC-38757ACE9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76" y="603587"/>
            <a:ext cx="2880320" cy="6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  <p:bldP spid="65544" grpId="0"/>
      <p:bldP spid="65545" grpId="0"/>
      <p:bldP spid="65546" grpId="0"/>
      <p:bldP spid="3" grpId="0"/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EAF56-FD97-118A-74B1-8EF7A897A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>
            <a:extLst>
              <a:ext uri="{FF2B5EF4-FFF2-40B4-BE49-F238E27FC236}">
                <a16:creationId xmlns:a16="http://schemas.microsoft.com/office/drawing/2014/main" id="{62411E26-93B3-8D80-80F4-192566ACB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493" y="2452966"/>
            <a:ext cx="49323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يجب أن تكون مساحة قاعدة الشكل الجديد مساوية لمساحة قاعدة الشكل القديم  </a:t>
            </a:r>
            <a:endParaRPr lang="en-US" altLang="ar-SA" sz="1100">
              <a:solidFill>
                <a:srgbClr val="000000"/>
              </a:solidFill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01E75293-3701-6B7E-69FD-DB9E1380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212" y="3347436"/>
            <a:ext cx="24844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إذن  3 ×  8 = ط </a:t>
            </a:r>
            <a:r>
              <a:rPr lang="ar-SA" altLang="ar-SA" sz="2400" b="1">
                <a:solidFill>
                  <a:srgbClr val="9A9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نق</a:t>
            </a:r>
            <a:r>
              <a:rPr lang="ar-SA" altLang="ar-SA" sz="2400" b="1" baseline="30000">
                <a:solidFill>
                  <a:srgbClr val="9A9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2400" b="1">
                <a:solidFill>
                  <a:srgbClr val="9A9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100">
              <a:solidFill>
                <a:srgbClr val="9A9600"/>
              </a:solidFill>
            </a:endParaRP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6C666511-3693-487E-E0B0-E25030BC6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4" y="3824289"/>
            <a:ext cx="1655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24 = ط نق</a:t>
            </a:r>
            <a:r>
              <a:rPr lang="ar-SA" alt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2400">
              <a:solidFill>
                <a:srgbClr val="000000"/>
              </a:solidFill>
            </a:endParaRP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836CF8D9-6832-C88E-E948-4F3E354B1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524" y="4334240"/>
            <a:ext cx="1655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نق</a:t>
            </a:r>
            <a:r>
              <a:rPr lang="ar-SA" alt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= 24 ÷ ط </a:t>
            </a:r>
            <a:endParaRPr lang="en-US" altLang="ar-SA" sz="2400">
              <a:solidFill>
                <a:srgbClr val="000000"/>
              </a:solidFill>
            </a:endParaRP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EF9C16FF-3E5B-23D9-9AA2-CB1A604FC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523" y="4811093"/>
            <a:ext cx="1655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نق</a:t>
            </a:r>
            <a:r>
              <a:rPr lang="ar-SA" alt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 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= 7.6</a:t>
            </a:r>
            <a:endParaRPr lang="en-US" altLang="ar-SA" sz="2400">
              <a:solidFill>
                <a:srgbClr val="000000"/>
              </a:solidFill>
            </a:endParaRP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52F0C3EF-1218-B45B-1D58-55B73B607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523" y="5272758"/>
            <a:ext cx="16586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نق = 2.75 </a:t>
            </a:r>
            <a:endParaRPr lang="en-US" altLang="ar-SA" sz="2400">
              <a:solidFill>
                <a:srgbClr val="0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924007D-DE38-4163-D8CA-C8D2E365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1570390-3600-B484-E052-A182CB0269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48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43010" y="884638"/>
            <a:ext cx="4320282" cy="13963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0997D75-10B2-A6AF-3494-CA3B1FC30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642" y="884638"/>
            <a:ext cx="2025100" cy="1728891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82B2CC9B-E3F3-B7DA-2911-E4706E8AF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864" y="5726863"/>
            <a:ext cx="45782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rgbClr val="9A9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إذن طول القطر = </a:t>
            </a: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 × 2.75 =  </a:t>
            </a: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rgbClr val="9A9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5.5 بوصة 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rgbClr val="9A9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AFF33B6-AC23-7AEB-9AD0-F616BDC42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027" y="258300"/>
            <a:ext cx="2880320" cy="6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  <p:bldP spid="65544" grpId="0"/>
      <p:bldP spid="65545" grpId="0"/>
      <p:bldP spid="6554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BA241-7DB9-EBD1-6D95-49C51BD33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>
            <a:extLst>
              <a:ext uri="{FF2B5EF4-FFF2-40B4-BE49-F238E27FC236}">
                <a16:creationId xmlns:a16="http://schemas.microsoft.com/office/drawing/2014/main" id="{D108AE64-1204-F6A7-F240-3E01769CF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224" y="2557146"/>
            <a:ext cx="2151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مساحة المستطيل = </a:t>
            </a:r>
            <a:endParaRPr lang="en-US" altLang="ar-SA" sz="1100">
              <a:solidFill>
                <a:srgbClr val="7030A0"/>
              </a:solidFill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3C73417D-BBB7-4C73-FEFA-C870A94C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184" y="2572046"/>
            <a:ext cx="773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3×8</a:t>
            </a:r>
            <a:endParaRPr lang="en-US" altLang="ar-SA" sz="1100">
              <a:solidFill>
                <a:srgbClr val="9A9600"/>
              </a:solidFill>
            </a:endParaRP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E96A90C7-9590-DCB5-A24E-77C0BFBCE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260" y="2592132"/>
            <a:ext cx="13813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= 24 بوصة</a:t>
            </a:r>
            <a:endParaRPr lang="en-US" altLang="ar-SA" sz="2400">
              <a:solidFill>
                <a:srgbClr val="000000"/>
              </a:solidFill>
            </a:endParaRP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7BF76CBB-6757-1721-9E61-C0C9FE696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815" y="2719845"/>
            <a:ext cx="1655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16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(قاعدة العلبة سابقا)</a:t>
            </a:r>
            <a:endParaRPr lang="en-US" altLang="ar-SA" sz="1600">
              <a:solidFill>
                <a:srgbClr val="0070C0"/>
              </a:solidFill>
            </a:endParaRP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2BE5EF90-2596-509D-FBD1-B4293B753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3108797"/>
            <a:ext cx="899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ط نق</a:t>
            </a:r>
            <a:r>
              <a:rPr lang="ar-SA" alt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endParaRPr lang="en-US" altLang="ar-SA" sz="2400">
              <a:solidFill>
                <a:srgbClr val="000000"/>
              </a:solidFill>
            </a:endParaRP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DAE5473E-4312-F5BF-BEB3-9AC4F9865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615" y="3581239"/>
            <a:ext cx="16586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24 = ط نق</a:t>
            </a:r>
            <a:r>
              <a:rPr lang="ar-SA" alt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2400">
              <a:solidFill>
                <a:srgbClr val="0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DE4881E-310C-7935-CA42-4E11BAEFA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707197B-7833-9F14-A145-256FDDBCF9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48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43010" y="884638"/>
            <a:ext cx="4320282" cy="13963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DE87C9A-AB10-1E27-6CD1-1FF1E95E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642" y="884638"/>
            <a:ext cx="2025100" cy="1728891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37A0ADD2-8065-394C-F894-F9B34A134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753" y="3093897"/>
            <a:ext cx="2151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مساحة الدائرة  = </a:t>
            </a:r>
            <a:endParaRPr lang="en-US" altLang="ar-SA" sz="1100">
              <a:solidFill>
                <a:srgbClr val="7030A0"/>
              </a:solidFill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7BEE31DE-02A0-0F2B-5427-8B699D77E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64" y="3160113"/>
            <a:ext cx="1655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16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(قاعدة العلبةالجديده)</a:t>
            </a:r>
            <a:endParaRPr lang="en-US" altLang="ar-SA" sz="160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87BD7F95-4248-C25B-EE93-0264B2541B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9327" y="3806717"/>
                <a:ext cx="2753590" cy="843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 eaLnBrk="0" hangingPunct="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SA" altLang="ar-S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l-QuranAlKareem" panose="02000000000000000000" pitchFamily="2" charset="-78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ar-SA" altLang="ar-S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l-QuranAlKareem" panose="02000000000000000000" pitchFamily="2" charset="-78"/>
                              </a:rPr>
                            </m:ctrlPr>
                          </m:fPr>
                          <m:num>
                            <m:r>
                              <a:rPr lang="en-US" altLang="ar-S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l-QuranAlKareem" panose="02000000000000000000" pitchFamily="2" charset="-78"/>
                              </a:rPr>
                              <m:t>𝟐𝟒</m:t>
                            </m:r>
                          </m:num>
                          <m:den>
                            <m:r>
                              <a:rPr lang="ar-SA" altLang="ar-S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l-QuranAlKareem" panose="02000000000000000000" pitchFamily="2" charset="-78"/>
                              </a:rPr>
                              <m:t>ط</m:t>
                            </m:r>
                          </m:den>
                        </m:f>
                      </m:e>
                    </m:rad>
                  </m:oMath>
                </a14:m>
                <a:r>
                  <a:rPr lang="ar-SA" altLang="ar-SA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l-QuranAlKareem" panose="02000000000000000000" pitchFamily="2" charset="-78"/>
                  </a:rPr>
                  <a:t>= نق (نصف القطر)</a:t>
                </a:r>
                <a:endParaRPr lang="en-US" altLang="ar-SA" sz="24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87BD7F95-4248-C25B-EE93-0264B2541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9327" y="3806717"/>
                <a:ext cx="2753590" cy="843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F52EDD27-4B00-25F6-AA7D-2BBDCA1034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52317" y="4744124"/>
                <a:ext cx="1010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ar-SA" altLang="ar-SA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l-QuranAlKareem" panose="02000000000000000000" pitchFamily="2" charset="-78"/>
                  </a:rPr>
                  <a:t>2,8 </a:t>
                </a:r>
                <a14:m>
                  <m:oMath xmlns:m="http://schemas.openxmlformats.org/officeDocument/2006/math">
                    <m:r>
                      <a:rPr lang="ar-SA" altLang="ar-S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l-QuranAlKareem" panose="02000000000000000000" pitchFamily="2" charset="-78"/>
                      </a:rPr>
                      <m:t>≈</m:t>
                    </m:r>
                  </m:oMath>
                </a14:m>
                <a:endParaRPr lang="en-US" altLang="ar-SA" sz="24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F52EDD27-4B00-25F6-AA7D-2BBDCA103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2317" y="4744124"/>
                <a:ext cx="1010600" cy="461665"/>
              </a:xfrm>
              <a:prstGeom prst="rect">
                <a:avLst/>
              </a:prstGeom>
              <a:blipFill>
                <a:blip r:embed="rId6"/>
                <a:stretch>
                  <a:fillRect t="-3947" r="-10241" b="-35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60E559D0-3F8D-2D56-EEA8-B785B4EF87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1923" y="5299311"/>
                <a:ext cx="222413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ar-SA" altLang="ar-SA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l-QuranAlKareem" panose="02000000000000000000" pitchFamily="2" charset="-78"/>
                  </a:rPr>
                  <a:t>5,6  </a:t>
                </a:r>
                <a14:m>
                  <m:oMath xmlns:m="http://schemas.openxmlformats.org/officeDocument/2006/math">
                    <m:r>
                      <a:rPr lang="ar-SA" altLang="ar-S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l-QuranAlKareem" panose="02000000000000000000" pitchFamily="2" charset="-78"/>
                      </a:rPr>
                      <m:t>≈</m:t>
                    </m:r>
                  </m:oMath>
                </a14:m>
                <a:r>
                  <a:rPr lang="ar-SA" altLang="ar-SA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l-QuranAlKareem" panose="02000000000000000000" pitchFamily="2" charset="-78"/>
                  </a:rPr>
                  <a:t> 2نق (القطر)</a:t>
                </a:r>
                <a:endParaRPr lang="en-US" altLang="ar-SA" sz="24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60E559D0-3F8D-2D56-EEA8-B785B4EF8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923" y="5299311"/>
                <a:ext cx="2224134" cy="461665"/>
              </a:xfrm>
              <a:prstGeom prst="rect">
                <a:avLst/>
              </a:prstGeom>
              <a:blipFill>
                <a:blip r:embed="rId7"/>
                <a:stretch>
                  <a:fillRect l="-548" t="-3947" r="-4658" b="-35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صورة 8">
            <a:extLst>
              <a:ext uri="{FF2B5EF4-FFF2-40B4-BE49-F238E27FC236}">
                <a16:creationId xmlns:a16="http://schemas.microsoft.com/office/drawing/2014/main" id="{49733CBB-8EBA-39F6-41B7-E86077AF8E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4472" y="288044"/>
            <a:ext cx="2880320" cy="6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  <p:bldP spid="65544" grpId="0"/>
      <p:bldP spid="65545" grpId="0"/>
      <p:bldP spid="65546" grpId="0"/>
      <p:bldP spid="3" grpId="0"/>
      <p:bldP spid="4" grpId="0"/>
      <p:bldP spid="5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5" y="2112370"/>
            <a:ext cx="5901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7" y="2511189"/>
            <a:ext cx="373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4177914" y="3148159"/>
            <a:ext cx="2581773" cy="405185"/>
          </a:xfrm>
          <a:prstGeom prst="rect">
            <a:avLst/>
          </a:prstGeom>
        </p:spPr>
        <p:txBody>
          <a:bodyPr lIns="28932" tIns="14467" rIns="28932" bIns="14467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11" y="3496417"/>
            <a:ext cx="113854" cy="1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386" y="3816639"/>
            <a:ext cx="7066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18" y="3754015"/>
            <a:ext cx="851223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729" y="4306294"/>
            <a:ext cx="4743480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</a:t>
            </a:r>
          </a:p>
        </p:txBody>
      </p:sp>
      <p:pic>
        <p:nvPicPr>
          <p:cNvPr id="7" name="صورة 6">
            <a:hlinkClick r:id="rId2"/>
            <a:extLst>
              <a:ext uri="{FF2B5EF4-FFF2-40B4-BE49-F238E27FC236}">
                <a16:creationId xmlns:a16="http://schemas.microsoft.com/office/drawing/2014/main" id="{9B3563B6-07E3-8311-4C66-29D9CC4716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41" y="3718119"/>
            <a:ext cx="1327124" cy="4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24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5A9BA-49CD-8C90-8588-D550B0D0D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>
            <a:extLst>
              <a:ext uri="{FF2B5EF4-FFF2-40B4-BE49-F238E27FC236}">
                <a16:creationId xmlns:a16="http://schemas.microsoft.com/office/drawing/2014/main" id="{43C3EF84-24AD-1D54-110C-D1377584A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2419351"/>
            <a:ext cx="392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التراب = الطول × العرض × العمق</a:t>
            </a:r>
            <a:endParaRPr lang="en-US" sz="2000" b="1"/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9D3B3458-EB88-9430-F056-2D35611A6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3211514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20  ×  11  ×  1.5</a:t>
            </a:r>
            <a:endParaRPr lang="en-US" sz="2000" b="1"/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CA49B9E1-614E-BDBF-C636-484C09617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8" y="3824289"/>
            <a:ext cx="392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 550 قدما مكعبة</a:t>
            </a:r>
            <a:endParaRPr lang="en-US" sz="2000" b="1"/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128D8163-8666-AF1C-2794-F2B977CF3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475" y="4545014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عدد العربات = 550 ÷ 9 </a:t>
            </a:r>
            <a:endParaRPr lang="en-US" sz="2000" b="1"/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C8F6B3B0-352C-0EE8-45C7-0434C903A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5337176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عدد العربات  </a:t>
            </a: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  ... 61.111</a:t>
            </a:r>
            <a:endParaRPr lang="en-US" sz="2000" b="1"/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23EA7B66-1DED-616A-F77C-5B234C4C9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6019801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أي أنه يجب عليه نقل التراب في 62 عربة</a:t>
            </a:r>
            <a:endParaRPr lang="en-US" sz="2000" b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C2A8953-52C5-3942-91E7-416D09298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48104EC-E79D-2BF8-9086-8E84C76AD6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A96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24450" y="1010419"/>
            <a:ext cx="6264050" cy="10600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6D30293-8619-E406-CEBD-6F42F1DFC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208" y="380994"/>
            <a:ext cx="2880320" cy="6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  <p:bldP spid="65544" grpId="0"/>
      <p:bldP spid="65545" grpId="0"/>
      <p:bldP spid="655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D475F-2988-D6AB-575E-891523969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>
            <a:extLst>
              <a:ext uri="{FF2B5EF4-FFF2-40B4-BE49-F238E27FC236}">
                <a16:creationId xmlns:a16="http://schemas.microsoft.com/office/drawing/2014/main" id="{BC980EF8-C0D6-243B-5B1B-2ECEBB4D9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571" y="3673802"/>
            <a:ext cx="3391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20 × 11 × 2.5 =550 قدم مكعبة </a:t>
            </a:r>
            <a:endParaRPr lang="en-US" altLang="ar-SA" sz="2400">
              <a:solidFill>
                <a:srgbClr val="000000"/>
              </a:solidFill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ACEC659A-4A06-E27D-ED8F-37CEE9844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694" y="3673803"/>
            <a:ext cx="1656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حجم البركة =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D16737DB-FB13-16B2-1A2F-FC4F9AB23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480" y="4172420"/>
            <a:ext cx="27727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عدد مرات استعمال العربة =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EB3549E2-FBEB-DFA7-CFA4-72CE8293B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048" y="4172419"/>
            <a:ext cx="13015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550 ÷ 9 =</a:t>
            </a:r>
            <a:endParaRPr lang="en-US" sz="3600" b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A3FCA3D-625B-935F-0D16-F9BC83E0E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3C85EFDF-769C-C1FB-38B0-1B521472F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953" y="4172419"/>
            <a:ext cx="1080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62 مرة  </a:t>
            </a:r>
            <a:endParaRPr kumimoji="0" lang="ar-SA" altLang="ar-SA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081A4F8-07CA-3D8B-FC5D-83E73D3A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A96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19736" y="1636362"/>
            <a:ext cx="6264050" cy="10600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4653E44-A656-E171-17D3-B29835F8B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833" y="1025212"/>
            <a:ext cx="2880320" cy="6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  <p:bldP spid="655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E2304-EB0B-752B-EA34-9584ABD97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>
            <a:extLst>
              <a:ext uri="{FF2B5EF4-FFF2-40B4-BE49-F238E27FC236}">
                <a16:creationId xmlns:a16="http://schemas.microsoft.com/office/drawing/2014/main" id="{ACC69EEE-48E7-7FE7-985F-ACDC490A2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765" y="3673802"/>
            <a:ext cx="3857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20 × 11 × 2.5 =550 قدما مكعبا </a:t>
            </a:r>
            <a:endParaRPr lang="en-US" altLang="ar-SA" sz="2400">
              <a:solidFill>
                <a:srgbClr val="000000"/>
              </a:solidFill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600CD52C-65DA-F604-43F9-AB82394D3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694" y="3673803"/>
            <a:ext cx="1656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حجم التراب =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242D086A-7B44-18A4-90F1-DB38F7917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480" y="4172420"/>
            <a:ext cx="27727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تستعمل التربة لنقل التراب =</a:t>
            </a:r>
            <a:endParaRPr lang="en-US" sz="36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44" name="Text Box 8">
                <a:extLst>
                  <a:ext uri="{FF2B5EF4-FFF2-40B4-BE49-F238E27FC236}">
                    <a16:creationId xmlns:a16="http://schemas.microsoft.com/office/drawing/2014/main" id="{EEABAD83-76F5-9C4E-21FB-36B66F72B7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6020" y="4183385"/>
                <a:ext cx="146653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ar-SA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l-QuranAlKareem" panose="02000000000000000000" pitchFamily="2" charset="-78"/>
                  </a:rPr>
                  <a:t>550 ÷ 9 </a:t>
                </a:r>
                <a14:m>
                  <m:oMath xmlns:m="http://schemas.openxmlformats.org/officeDocument/2006/math">
                    <m:r>
                      <a:rPr lang="ar-SA" altLang="ar-S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l-QuranAlKareem" panose="02000000000000000000" pitchFamily="2" charset="-78"/>
                      </a:rPr>
                      <m:t>≈</m:t>
                    </m:r>
                  </m:oMath>
                </a14:m>
                <a:endParaRPr lang="en-US" sz="3600" b="1"/>
              </a:p>
            </p:txBody>
          </p:sp>
        </mc:Choice>
        <mc:Fallback xmlns="">
          <p:sp>
            <p:nvSpPr>
              <p:cNvPr id="65544" name="Text Box 8">
                <a:extLst>
                  <a:ext uri="{FF2B5EF4-FFF2-40B4-BE49-F238E27FC236}">
                    <a16:creationId xmlns:a16="http://schemas.microsoft.com/office/drawing/2014/main" id="{EEABAD83-76F5-9C4E-21FB-36B66F72B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6020" y="4183385"/>
                <a:ext cx="1466530" cy="461665"/>
              </a:xfrm>
              <a:prstGeom prst="rect">
                <a:avLst/>
              </a:prstGeom>
              <a:blipFill>
                <a:blip r:embed="rId2"/>
                <a:stretch>
                  <a:fillRect t="-3947" r="-6667" b="-35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094B8A00-648D-C000-D1CE-E62E965B9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25FCD4B1-6612-4216-0568-A93665F12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933" y="4172419"/>
            <a:ext cx="1080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62 مرة  </a:t>
            </a:r>
            <a:endParaRPr kumimoji="0" lang="ar-SA" altLang="ar-SA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E96BC25-F6A8-A85B-7FB2-FB4D9C34D3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A96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91744" y="1844824"/>
            <a:ext cx="6264050" cy="106007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7B19B77-D2F7-2151-5DE8-8B2BF3685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112" y="1154795"/>
            <a:ext cx="2880320" cy="6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5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  <p:bldP spid="655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5C7AB-4AC0-B244-5C63-82D3A83CE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>
            <a:extLst>
              <a:ext uri="{FF2B5EF4-FFF2-40B4-BE49-F238E27FC236}">
                <a16:creationId xmlns:a16="http://schemas.microsoft.com/office/drawing/2014/main" id="{FE9E1D1B-139B-A2A1-E706-E8B77AA51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571" y="3673802"/>
            <a:ext cx="3391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20 × 11 × 2.5 =550 قدم مكعبة </a:t>
            </a:r>
            <a:endParaRPr lang="en-US" altLang="ar-SA" sz="2400">
              <a:solidFill>
                <a:srgbClr val="000000"/>
              </a:solidFill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4370BC50-2D54-D426-525F-644A3DD8E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694" y="3673803"/>
            <a:ext cx="1656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حجم البركة =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BE857675-46E9-8F59-CEA7-1F866FD05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480" y="4172420"/>
            <a:ext cx="27727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عدد مرات استعمال العربة =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4EE79F85-1C1A-2CB6-7D66-2938E043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048" y="4172419"/>
            <a:ext cx="13015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550 ÷ 9 =</a:t>
            </a:r>
            <a:endParaRPr lang="en-US" sz="3600" b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0974B9-705E-AE75-BB8E-FA10F6B6D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5E722D2-287F-8ABF-4E8A-52217AC1BD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9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87235" y="1087517"/>
            <a:ext cx="5270918" cy="146960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0DFE9F6-8442-6A4A-801D-53A39883F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199" y="2905359"/>
            <a:ext cx="4824847" cy="3905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77CC9B6-1B97-1D5C-2092-8660641D4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616" y="1305685"/>
            <a:ext cx="2160240" cy="1216381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8A3A3261-E883-70CB-9F39-13B622723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953" y="4172419"/>
            <a:ext cx="1080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62 مرة  </a:t>
            </a:r>
            <a:endParaRPr kumimoji="0" lang="ar-SA" altLang="ar-SA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9D2CEF4-B458-4B55-E8AC-188BA5EC3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555" y="476367"/>
            <a:ext cx="2880320" cy="6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  <p:bldP spid="655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4692651" y="1987551"/>
            <a:ext cx="5724525" cy="2557463"/>
          </a:xfrm>
          <a:prstGeom prst="rect">
            <a:avLst/>
          </a:prstGeom>
          <a:solidFill>
            <a:srgbClr val="993366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7500939" y="2693989"/>
            <a:ext cx="280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شبه المنحرف العلوي =</a:t>
            </a:r>
            <a:endParaRPr lang="en-US" sz="2000" b="1"/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4621214" y="2708276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32 م2</a:t>
            </a:r>
            <a:endParaRPr lang="en-US" sz="2000" b="1"/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8580439" y="3875089"/>
            <a:ext cx="173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ارتفاع المجسم  =</a:t>
            </a:r>
            <a:endParaRPr lang="en-US" sz="2000" b="1"/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7716838" y="3895726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 م</a:t>
            </a:r>
            <a:endParaRPr lang="en-US" sz="2000" b="1"/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4297363" y="4868864"/>
            <a:ext cx="6119812" cy="180022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8689975" y="5154614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المجسم =</a:t>
            </a:r>
            <a:endParaRPr lang="en-US" sz="2000" b="1"/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6457951" y="5156201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× الارتفاع</a:t>
            </a:r>
            <a:endParaRPr lang="en-US" sz="2000" b="1"/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7751764" y="5945189"/>
            <a:ext cx="140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64 × 7 =</a:t>
            </a:r>
            <a:endParaRPr lang="en-US" sz="2000" b="1"/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6297614" y="5961064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448 م3</a:t>
            </a:r>
            <a:endParaRPr lang="en-US" sz="2000" b="1"/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6350001" y="2095501"/>
            <a:ext cx="3960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تتكون من شبهي منحرف متطابقان</a:t>
            </a:r>
            <a:endParaRPr lang="en-US" sz="2000" b="1">
              <a:solidFill>
                <a:srgbClr val="FF0000"/>
              </a:solidFill>
            </a:endParaRPr>
          </a:p>
        </p:txBody>
      </p:sp>
      <p:grpSp>
        <p:nvGrpSpPr>
          <p:cNvPr id="61487" name="Group 47"/>
          <p:cNvGrpSpPr>
            <a:grpSpLocks/>
          </p:cNvGrpSpPr>
          <p:nvPr/>
        </p:nvGrpSpPr>
        <p:grpSpPr bwMode="auto">
          <a:xfrm>
            <a:off x="5341939" y="2565400"/>
            <a:ext cx="2232025" cy="719138"/>
            <a:chOff x="1610" y="1671"/>
            <a:chExt cx="1406" cy="453"/>
          </a:xfrm>
        </p:grpSpPr>
        <p:sp>
          <p:nvSpPr>
            <p:cNvPr id="61477" name="Text Box 37"/>
            <p:cNvSpPr txBox="1">
              <a:spLocks noChangeArrowheads="1"/>
            </p:cNvSpPr>
            <p:nvPr/>
          </p:nvSpPr>
          <p:spPr bwMode="auto">
            <a:xfrm>
              <a:off x="1610" y="1751"/>
              <a:ext cx="14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4 ( 11 + 5 ) =</a:t>
              </a:r>
              <a:endParaRPr lang="en-US" sz="2000" b="1"/>
            </a:p>
          </p:txBody>
        </p:sp>
        <p:grpSp>
          <p:nvGrpSpPr>
            <p:cNvPr id="61478" name="Group 38"/>
            <p:cNvGrpSpPr>
              <a:grpSpLocks/>
            </p:cNvGrpSpPr>
            <p:nvPr/>
          </p:nvGrpSpPr>
          <p:grpSpPr bwMode="auto">
            <a:xfrm>
              <a:off x="2783" y="1671"/>
              <a:ext cx="198" cy="453"/>
              <a:chOff x="975" y="3090"/>
              <a:chExt cx="182" cy="453"/>
            </a:xfrm>
          </p:grpSpPr>
          <p:sp>
            <p:nvSpPr>
              <p:cNvPr id="61479" name="Text Box 39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1480" name="Line 40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481" name="Text Box 41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61488" name="Text Box 48"/>
          <p:cNvSpPr txBox="1">
            <a:spLocks noChangeArrowheads="1"/>
          </p:cNvSpPr>
          <p:nvPr/>
        </p:nvSpPr>
        <p:spPr bwMode="auto">
          <a:xfrm>
            <a:off x="8688389" y="3319464"/>
            <a:ext cx="162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61489" name="Text Box 49"/>
          <p:cNvSpPr txBox="1">
            <a:spLocks noChangeArrowheads="1"/>
          </p:cNvSpPr>
          <p:nvPr/>
        </p:nvSpPr>
        <p:spPr bwMode="auto">
          <a:xfrm>
            <a:off x="7643813" y="3321051"/>
            <a:ext cx="1154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32 =</a:t>
            </a:r>
            <a:endParaRPr lang="en-US" sz="2000" b="1"/>
          </a:p>
        </p:txBody>
      </p:sp>
      <p:sp>
        <p:nvSpPr>
          <p:cNvPr id="61490" name="Text Box 50"/>
          <p:cNvSpPr txBox="1">
            <a:spLocks noChangeArrowheads="1"/>
          </p:cNvSpPr>
          <p:nvPr/>
        </p:nvSpPr>
        <p:spPr bwMode="auto">
          <a:xfrm>
            <a:off x="6635751" y="3321051"/>
            <a:ext cx="1154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64 م2</a:t>
            </a:r>
            <a:endParaRPr lang="en-US" sz="2000" b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791C8F0-E9F2-6A10-DAA4-662B1CC0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9515717-9C1F-A970-97FA-CFA4493BD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665163"/>
            <a:ext cx="2562225" cy="16287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33D4A80-6FD8-8E75-BE62-F31DCDDF1B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B3FFD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331080" y="653256"/>
            <a:ext cx="6181725" cy="107632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D837122-3554-CD65-BF9E-AD53B5020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964" y="28612"/>
            <a:ext cx="2880320" cy="61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10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5" grpId="0" animBg="1"/>
      <p:bldP spid="61466" grpId="0"/>
      <p:bldP spid="61467" grpId="0"/>
      <p:bldP spid="61468" grpId="0"/>
      <p:bldP spid="61469" grpId="0"/>
      <p:bldP spid="61470" grpId="0" animBg="1"/>
      <p:bldP spid="61471" grpId="0"/>
      <p:bldP spid="61472" grpId="0"/>
      <p:bldP spid="61473" grpId="0"/>
      <p:bldP spid="61474" grpId="0"/>
      <p:bldP spid="61475" grpId="0"/>
      <p:bldP spid="61488" grpId="0"/>
      <p:bldP spid="61489" grpId="0"/>
      <p:bldP spid="614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124FF-5BA4-EA91-B2FA-920909C0E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>
            <a:extLst>
              <a:ext uri="{FF2B5EF4-FFF2-40B4-BE49-F238E27FC236}">
                <a16:creationId xmlns:a16="http://schemas.microsoft.com/office/drawing/2014/main" id="{B02A2F01-6BE3-20EC-AF83-37B5046BA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724" y="2419351"/>
            <a:ext cx="608467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قاعدة المنشور سداسية , وبالتالي يمكن تقسم الشكل إلى شكلي شبه </a:t>
            </a:r>
          </a:p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منحرف متطابقين . 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4CD6120D-FECC-E9EB-DA13-854F15D7B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3428208"/>
            <a:ext cx="3816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مساحة القاهدة = 2 ×     ع ( ق </a:t>
            </a:r>
            <a:r>
              <a:rPr lang="ar-SA" altLang="ar-SA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1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+ ق</a:t>
            </a:r>
            <a:r>
              <a:rPr lang="ar-SA" altLang="ar-SA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) </a:t>
            </a:r>
            <a:endParaRPr lang="en-US" altLang="ar-SA" sz="1100">
              <a:solidFill>
                <a:srgbClr val="000000"/>
              </a:solidFill>
            </a:endParaRP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79D80981-A522-5AA9-8021-656F593B3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6" y="4019006"/>
            <a:ext cx="21961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=  4 ( 11 + 5 ) </a:t>
            </a: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65466012-AFD7-435E-18EB-C8C27BB8B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467" y="4609804"/>
            <a:ext cx="1368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= 4 × 16 </a:t>
            </a:r>
            <a:endParaRPr lang="en-US" altLang="ar-SA" sz="1100">
              <a:solidFill>
                <a:srgbClr val="000000"/>
              </a:solidFill>
            </a:endParaRP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C5601549-1A8A-AC16-19D5-E2A90AFD0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241" y="5071469"/>
            <a:ext cx="1152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= 64 م</a:t>
            </a:r>
            <a:r>
              <a:rPr lang="ar-SA" alt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100">
              <a:solidFill>
                <a:srgbClr val="0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F180AE9-A337-76DB-5F99-0CEF5A131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6F6BAE0-0F56-5706-8638-5425F5B283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B3FFD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21150" y="1024757"/>
            <a:ext cx="6181725" cy="107632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E845322-AAAB-BBB2-27AF-D9AA3995A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87" y="1045112"/>
            <a:ext cx="2562225" cy="1628775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9B935F1B-A0FB-F1B4-6B6C-68CBD3D4D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973" y="5530700"/>
            <a:ext cx="2445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ارتفاع المنشور هو 7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574E882B-D765-3046-4CE4-DFDDAAFF0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725" y="5992365"/>
            <a:ext cx="4710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لذلك حجم المنشور =  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64 × 7 = 448 م 3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4F0B80B-87BD-3728-B002-5B22877BA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140" y="400913"/>
            <a:ext cx="2880320" cy="6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4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  <p:bldP spid="65544" grpId="0"/>
      <p:bldP spid="65545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3CD31-0ADC-05F1-4E03-784E543F7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>
            <a:extLst>
              <a:ext uri="{FF2B5EF4-FFF2-40B4-BE49-F238E27FC236}">
                <a16:creationId xmlns:a16="http://schemas.microsoft.com/office/drawing/2014/main" id="{76D614B0-7570-F25F-A4BF-2D37715E3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900" y="2419351"/>
            <a:ext cx="4932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</a:rPr>
              <a:t>يكون الحجم أكبر عندما تدور البطاقة حول ضلعها الأطول؛ لأن حجم الأسطوانة عندما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0CA113C9-4D2F-EB5B-F5E2-9004EF472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796" y="3512144"/>
            <a:ext cx="48243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</a:rPr>
              <a:t>تدور حول ضلعها الأطول يساوي ١٠٠٨ ط سم ٣، وعندما تدور حول الضلع الأصغر</a:t>
            </a:r>
          </a:p>
          <a:p>
            <a:pPr lvl="0"/>
            <a:r>
              <a:rPr lang="ar-SA" sz="2400" b="1">
                <a:solidFill>
                  <a:srgbClr val="000000"/>
                </a:solidFill>
              </a:rPr>
              <a:t>٥٨٨ ط سم ٣.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D2CDD68-3742-DB45-D0BE-E34C11315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146B825-F522-2E57-10A0-22332EC6BA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CE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71664" y="949315"/>
            <a:ext cx="6731670" cy="116682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E8DCB5E-F119-18B1-A1D6-B4F09F653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2116138"/>
            <a:ext cx="2333625" cy="14001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A1B0F10-DF2D-E55E-A185-52B6B2A29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151" y="3625851"/>
            <a:ext cx="2333625" cy="18383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AC9B385-BFD0-03B6-F555-89ED01A7C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014" y="338165"/>
            <a:ext cx="2880320" cy="6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09E13-BDE3-FC2A-E645-C0A8C0B22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FEB285F5-CA37-AA82-B690-DABA4054E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757321"/>
            <a:ext cx="9505055" cy="533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9A35F3E2-793A-5440-4077-4476889B2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47" y="128033"/>
            <a:ext cx="1150144" cy="6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6E6BA-1F26-B35B-530A-E8D8DE61003C}"/>
              </a:ext>
            </a:extLst>
          </p:cNvPr>
          <p:cNvSpPr txBox="1"/>
          <p:nvPr/>
        </p:nvSpPr>
        <p:spPr>
          <a:xfrm>
            <a:off x="5411924" y="3395258"/>
            <a:ext cx="1903562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-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7C37C18-F94E-3EA5-3219-0DA1D3247EFE}"/>
              </a:ext>
            </a:extLst>
          </p:cNvPr>
          <p:cNvSpPr txBox="1"/>
          <p:nvPr/>
        </p:nvSpPr>
        <p:spPr>
          <a:xfrm>
            <a:off x="4439816" y="3845824"/>
            <a:ext cx="2175274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-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3567A8B-4B07-B202-5CA2-895B6AA2554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47330" y="1406551"/>
            <a:ext cx="4929188" cy="52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1596A-E853-BFC2-F525-C21A00878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6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88FD3-E4EA-B543-8B3A-0525933E0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E978528E-060B-48E5-E7F7-878ECE871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757321"/>
            <a:ext cx="9505055" cy="533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4550269E-3424-4E3C-0472-C39173ED0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47" y="128033"/>
            <a:ext cx="1150144" cy="6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20374B2-7BD3-149C-39AC-A20F8C179E3F}"/>
              </a:ext>
            </a:extLst>
          </p:cNvPr>
          <p:cNvSpPr txBox="1"/>
          <p:nvPr/>
        </p:nvSpPr>
        <p:spPr>
          <a:xfrm>
            <a:off x="5771964" y="2758637"/>
            <a:ext cx="1543522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ح = م × ع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542E3AF-F4FD-FEA6-7688-0CB11AD3C880}"/>
              </a:ext>
            </a:extLst>
          </p:cNvPr>
          <p:cNvSpPr txBox="1"/>
          <p:nvPr/>
        </p:nvSpPr>
        <p:spPr>
          <a:xfrm>
            <a:off x="4259796" y="3425308"/>
            <a:ext cx="2175274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ح =  س × ص × ع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034916-E0E9-8096-B036-4F6C265C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BB3FBCA-33F0-E024-FEA1-0B6B60C7FBD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2453" y="1455232"/>
            <a:ext cx="6622703" cy="98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4B16CC1-06EC-13D6-33B2-BE846950E96E}"/>
              </a:ext>
            </a:extLst>
          </p:cNvPr>
          <p:cNvSpPr txBox="1"/>
          <p:nvPr/>
        </p:nvSpPr>
        <p:spPr>
          <a:xfrm>
            <a:off x="3107668" y="4228380"/>
            <a:ext cx="4824535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الصيغة المفضلة هي ح = س × ص × ع لأننا نرى من خلالها أي القيم نحتاج لها للتعويض في الصيغة </a:t>
            </a:r>
          </a:p>
        </p:txBody>
      </p:sp>
    </p:spTree>
    <p:extLst>
      <p:ext uri="{BB962C8B-B14F-4D97-AF65-F5344CB8AC3E}">
        <p14:creationId xmlns:p14="http://schemas.microsoft.com/office/powerpoint/2010/main" val="313510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200E8-F992-768C-B281-EDEFE484D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62B83F32-2393-DA46-9132-C9DDB919F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757321"/>
            <a:ext cx="9505055" cy="533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E69D49D2-1DE3-2F83-A754-725B5DE2E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47" y="128033"/>
            <a:ext cx="1150144" cy="6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87F3F72-8A28-78E4-E8E1-BA4E2AC26D7A}"/>
              </a:ext>
            </a:extLst>
          </p:cNvPr>
          <p:cNvSpPr txBox="1"/>
          <p:nvPr/>
        </p:nvSpPr>
        <p:spPr>
          <a:xfrm>
            <a:off x="5411924" y="3395258"/>
            <a:ext cx="1903562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6A795-2114-63F2-2B73-FA4FD337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C1BDE02-093B-2CF7-6B7D-0A4A56C9C7C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3572" y="1748167"/>
            <a:ext cx="5899956" cy="852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47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7AD7827-FF22-925D-0053-C674DD96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323692" y="1375854"/>
            <a:ext cx="7692157" cy="4942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1071933-B7C9-A7B6-6D46-E2AB91F9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D7CD920-80A7-8477-8439-C94294DBD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318" y="764704"/>
            <a:ext cx="2880320" cy="6111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F820403-B61E-407A-A6F8-ACD74729C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184" y="2096852"/>
            <a:ext cx="2895600" cy="15525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2371F9A-A280-F4EF-AB61-B2CD68B52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612" y="2163757"/>
            <a:ext cx="2592288" cy="1552574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4C2E8E0-0318-E81E-F61D-DA1DABDC947C}"/>
              </a:ext>
            </a:extLst>
          </p:cNvPr>
          <p:cNvSpPr txBox="1"/>
          <p:nvPr/>
        </p:nvSpPr>
        <p:spPr>
          <a:xfrm>
            <a:off x="8320318" y="3723938"/>
            <a:ext cx="158417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lang="ar-SA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</a:t>
            </a:r>
            <a:r>
              <a:rPr lang="ar-SA" sz="24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D0710DF-97D9-EDD6-F38D-6E807F2B2C06}"/>
              </a:ext>
            </a:extLst>
          </p:cNvPr>
          <p:cNvSpPr txBox="1"/>
          <p:nvPr/>
        </p:nvSpPr>
        <p:spPr>
          <a:xfrm>
            <a:off x="3323692" y="3789040"/>
            <a:ext cx="151216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CCC52E0-B0A4-997F-25B4-50EB1834052B}"/>
              </a:ext>
            </a:extLst>
          </p:cNvPr>
          <p:cNvSpPr txBox="1"/>
          <p:nvPr/>
        </p:nvSpPr>
        <p:spPr>
          <a:xfrm>
            <a:off x="7320136" y="4319955"/>
            <a:ext cx="25843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lang="ar-SA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( 5 ×  </a:t>
            </a:r>
            <a:r>
              <a:rPr lang="ar-SA" sz="2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lang="ar-SA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1 ) 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sz="24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FD90038-B041-D68A-67D9-50B2A99D04AF}"/>
              </a:ext>
            </a:extLst>
          </p:cNvPr>
          <p:cNvSpPr txBox="1"/>
          <p:nvPr/>
        </p:nvSpPr>
        <p:spPr>
          <a:xfrm>
            <a:off x="8148227" y="4920119"/>
            <a:ext cx="17544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7.5 × </a:t>
            </a:r>
            <a:r>
              <a:rPr lang="ar-SA" sz="24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9266CA2-8E4B-ECC1-7CD5-D5BE1D299F11}"/>
              </a:ext>
            </a:extLst>
          </p:cNvPr>
          <p:cNvSpPr txBox="1"/>
          <p:nvPr/>
        </p:nvSpPr>
        <p:spPr>
          <a:xfrm>
            <a:off x="8148226" y="5516136"/>
            <a:ext cx="17544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ح = 30 سم</a:t>
            </a:r>
            <a:r>
              <a:rPr lang="ar-SA" sz="2400" b="1" baseline="30000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endParaRPr lang="ar-SA" sz="240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63DCC94-58BB-5C1C-021C-0AC44A940802}"/>
              </a:ext>
            </a:extLst>
          </p:cNvPr>
          <p:cNvSpPr txBox="1"/>
          <p:nvPr/>
        </p:nvSpPr>
        <p:spPr>
          <a:xfrm>
            <a:off x="2603612" y="4389204"/>
            <a:ext cx="22322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lang="ar-SA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( 6 × 6 ) 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sz="24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93C0A4C-061D-4D8B-0B00-E0F806909B77}"/>
              </a:ext>
            </a:extLst>
          </p:cNvPr>
          <p:cNvSpPr txBox="1"/>
          <p:nvPr/>
        </p:nvSpPr>
        <p:spPr>
          <a:xfrm>
            <a:off x="3215680" y="5066742"/>
            <a:ext cx="162018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36 × </a:t>
            </a:r>
            <a:r>
              <a:rPr lang="ar-SA" sz="24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C9B09B2-49DD-417A-82E2-5B55EAE2CDAF}"/>
              </a:ext>
            </a:extLst>
          </p:cNvPr>
          <p:cNvSpPr txBox="1"/>
          <p:nvPr/>
        </p:nvSpPr>
        <p:spPr>
          <a:xfrm>
            <a:off x="2599520" y="5675826"/>
            <a:ext cx="22322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ح = 216 ملم</a:t>
            </a:r>
            <a:r>
              <a:rPr lang="ar-SA" sz="2400" b="1" baseline="30000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r>
              <a:rPr lang="ar-SA" sz="2400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sz="2400"/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395A0593-F565-158F-D7D5-E30D1AAA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5299" y="3493105"/>
            <a:ext cx="1735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حجم المنشور =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569C0FF5-961B-F4A5-3DB9-97E83AA3F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144" y="3493105"/>
            <a:ext cx="2368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مساحة القاعدة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الارتفاع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58196C5C-8D4F-BF85-A60F-8DE64B1D8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712" y="3624704"/>
            <a:ext cx="1735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حجم المنشور =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F372C03E-045D-ACEA-1934-5BC7C8ECD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509" y="3580065"/>
            <a:ext cx="2368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مساحة القاعدة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الارتفاع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18DBA327-11C0-3EF2-F0EA-21C8C3959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918" y="1791508"/>
            <a:ext cx="2368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القاعدة على شكل </a:t>
            </a: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مستطيل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9A2A0E2D-9713-B325-0422-BFB83600E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525" y="1878985"/>
            <a:ext cx="2368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القاعدة على شكل </a:t>
            </a: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مستطيل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4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" grpId="0"/>
      <p:bldP spid="3" grpId="0"/>
      <p:bldP spid="4" grpId="0"/>
      <p:bldP spid="8" grpId="0"/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2A5D5-C758-E106-FF79-A4A691445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CD475A4F-470F-D3D9-60CF-4D6170446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757321"/>
            <a:ext cx="9505055" cy="533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41695B1A-77FF-0904-3599-7FB0FE2FA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47" y="128033"/>
            <a:ext cx="1150144" cy="6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632FD5B-5F67-C5A9-CC0E-F0E725E04EE6}"/>
              </a:ext>
            </a:extLst>
          </p:cNvPr>
          <p:cNvSpPr txBox="1"/>
          <p:nvPr/>
        </p:nvSpPr>
        <p:spPr>
          <a:xfrm>
            <a:off x="7251655" y="4054382"/>
            <a:ext cx="1031703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لؤي .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A97F3E6-0111-5E82-3BFD-2A78EF51F84A}"/>
              </a:ext>
            </a:extLst>
          </p:cNvPr>
          <p:cNvSpPr txBox="1"/>
          <p:nvPr/>
        </p:nvSpPr>
        <p:spPr>
          <a:xfrm>
            <a:off x="2976274" y="4511629"/>
            <a:ext cx="5371791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قاعدة المنشور هي مثلث ومساحة المثلث نصف حاصل ضرب  قاعدته  في ارتفاعه وارتفاع المنشور هو 9 سم 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DF87E-B769-40EE-E3DC-6FA82A028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32966A2-9DE1-C2A3-FAE9-CF1CF6874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692" y="1378139"/>
            <a:ext cx="5369024" cy="106770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ABE5412-A933-4B1E-4D3D-29DE15BAC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1163" y="2377554"/>
            <a:ext cx="4874303" cy="15268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AE8CF6-D685-2A3A-E8E4-C9D4C1B04E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8377" y="3140968"/>
            <a:ext cx="1984795" cy="17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B545E-F471-DB7E-9FB1-20C27326F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60688F2D-6587-4E34-AF35-4AF82E07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757321"/>
            <a:ext cx="9505055" cy="533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F00021C6-39C5-3680-AF80-0F50E0B1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47" y="128033"/>
            <a:ext cx="1150144" cy="6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EA3BE6E-D987-AD68-EC15-3F146C03EC1B}"/>
              </a:ext>
            </a:extLst>
          </p:cNvPr>
          <p:cNvSpPr txBox="1"/>
          <p:nvPr/>
        </p:nvSpPr>
        <p:spPr>
          <a:xfrm>
            <a:off x="4424559" y="2890077"/>
            <a:ext cx="1998602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Al-QuranAlKareem" panose="02000000000000000000" pitchFamily="2" charset="-78"/>
                <a:ea typeface="Calibri" panose="020F0502020204030204" pitchFamily="34" charset="0"/>
                <a:cs typeface="Al-QuranAlKareem" panose="02000000000000000000" pitchFamily="2" charset="-78"/>
              </a:rPr>
              <a:t>مثلي الحجم الأصلي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C7B8143-E293-D944-171D-017F5187C9A7}"/>
              </a:ext>
            </a:extLst>
          </p:cNvPr>
          <p:cNvSpPr txBox="1"/>
          <p:nvPr/>
        </p:nvSpPr>
        <p:spPr>
          <a:xfrm>
            <a:off x="4043772" y="3904071"/>
            <a:ext cx="2444401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أربعة أمثال الحجم الأصلي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51483-6D04-FBCD-5D89-4B7DAB52D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0DD6BBF-2C7D-025F-3E52-F435F6829CF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3572" y="1424720"/>
            <a:ext cx="6360579" cy="776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0DAFA62-809C-D5FC-A24F-D0224C7B3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4272" y="2330848"/>
            <a:ext cx="4867275" cy="6000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E328C58-D668-2E1A-F9BB-4829FA6A49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2051" y="3434018"/>
            <a:ext cx="5486400" cy="5429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1696F23-B132-B0CA-BBBD-0912E167B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9251" y="4365390"/>
            <a:ext cx="5029200" cy="5619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77D0131-FC4B-6BEB-B8AA-1483869C92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3946" y="5362498"/>
            <a:ext cx="4629150" cy="466725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999887D-2940-C759-F225-2880C9A71501}"/>
              </a:ext>
            </a:extLst>
          </p:cNvPr>
          <p:cNvSpPr txBox="1"/>
          <p:nvPr/>
        </p:nvSpPr>
        <p:spPr>
          <a:xfrm>
            <a:off x="4178335" y="4857153"/>
            <a:ext cx="2175274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8 أمثال الحجم الأصلي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C77C5F6-7376-0819-3996-DB468FC0BB3E}"/>
              </a:ext>
            </a:extLst>
          </p:cNvPr>
          <p:cNvSpPr txBox="1"/>
          <p:nvPr/>
        </p:nvSpPr>
        <p:spPr>
          <a:xfrm>
            <a:off x="4169405" y="5860409"/>
            <a:ext cx="2508911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أربعة أمثال الحجم الأصلي </a:t>
            </a:r>
          </a:p>
        </p:txBody>
      </p:sp>
    </p:spTree>
    <p:extLst>
      <p:ext uri="{BB962C8B-B14F-4D97-AF65-F5344CB8AC3E}">
        <p14:creationId xmlns:p14="http://schemas.microsoft.com/office/powerpoint/2010/main" val="88315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CA599-6960-3ED2-9E55-7A6D2B952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AutoShape 3">
            <a:extLst>
              <a:ext uri="{FF2B5EF4-FFF2-40B4-BE49-F238E27FC236}">
                <a16:creationId xmlns:a16="http://schemas.microsoft.com/office/drawing/2014/main" id="{CB5D6BEE-82B4-0579-13B6-2D93C4B4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1268413"/>
            <a:ext cx="698500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صف كيف يتأثر حجم كل مجسم  مما يأتي بعد إجراء التغيير المذكور في أبعاده :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2549" name="Group 85">
            <a:extLst>
              <a:ext uri="{FF2B5EF4-FFF2-40B4-BE49-F238E27FC236}">
                <a16:creationId xmlns:a16="http://schemas.microsoft.com/office/drawing/2014/main" id="{124F6015-591B-10CE-C018-E615BEE26F14}"/>
              </a:ext>
            </a:extLst>
          </p:cNvPr>
          <p:cNvGraphicFramePr>
            <a:graphicFrameLocks noGrp="1"/>
          </p:cNvGraphicFramePr>
          <p:nvPr/>
        </p:nvGraphicFramePr>
        <p:xfrm>
          <a:off x="1882775" y="2657476"/>
          <a:ext cx="8426450" cy="3508375"/>
        </p:xfrm>
        <a:graphic>
          <a:graphicData uri="http://schemas.openxmlformats.org/drawingml/2006/table">
            <a:tbl>
              <a:tblPr rtl="1"/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9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السؤال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الصيغة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النتيجة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2523" name="Picture 59">
            <a:extLst>
              <a:ext uri="{FF2B5EF4-FFF2-40B4-BE49-F238E27FC236}">
                <a16:creationId xmlns:a16="http://schemas.microsoft.com/office/drawing/2014/main" id="{CD3D95F5-2852-9234-B700-B9A89A7BF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6" y="3502026"/>
            <a:ext cx="33575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4" name="Picture 60">
            <a:extLst>
              <a:ext uri="{FF2B5EF4-FFF2-40B4-BE49-F238E27FC236}">
                <a16:creationId xmlns:a16="http://schemas.microsoft.com/office/drawing/2014/main" id="{D1C9B405-FA3D-49AD-9372-0E7042B8E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9" y="4122738"/>
            <a:ext cx="38179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5" name="Picture 61">
            <a:extLst>
              <a:ext uri="{FF2B5EF4-FFF2-40B4-BE49-F238E27FC236}">
                <a16:creationId xmlns:a16="http://schemas.microsoft.com/office/drawing/2014/main" id="{F0AEBC7C-C8EC-3660-05B2-E77C033FB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4868863"/>
            <a:ext cx="3524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6" name="Picture 62">
            <a:extLst>
              <a:ext uri="{FF2B5EF4-FFF2-40B4-BE49-F238E27FC236}">
                <a16:creationId xmlns:a16="http://schemas.microsoft.com/office/drawing/2014/main" id="{57B205D2-7879-CDBF-F9E3-455D2795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1" y="5592763"/>
            <a:ext cx="34147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34" name="Text Box 70">
            <a:extLst>
              <a:ext uri="{FF2B5EF4-FFF2-40B4-BE49-F238E27FC236}">
                <a16:creationId xmlns:a16="http://schemas.microsoft.com/office/drawing/2014/main" id="{F1CD4FB4-AC59-60D9-633C-9F8973216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3508376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م 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35" name="Text Box 71">
            <a:extLst>
              <a:ext uri="{FF2B5EF4-FFF2-40B4-BE49-F238E27FC236}">
                <a16:creationId xmlns:a16="http://schemas.microsoft.com/office/drawing/2014/main" id="{8C7C3528-F405-2E61-2C13-156A3A167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6" y="3516314"/>
            <a:ext cx="2843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يتضاعف حجم المنشور مرتين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38" name="Text Box 74">
            <a:extLst>
              <a:ext uri="{FF2B5EF4-FFF2-40B4-BE49-F238E27FC236}">
                <a16:creationId xmlns:a16="http://schemas.microsoft.com/office/drawing/2014/main" id="{067B0C3E-416F-8807-EEF9-F4A6271C8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4206876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م 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39" name="Text Box 75">
            <a:extLst>
              <a:ext uri="{FF2B5EF4-FFF2-40B4-BE49-F238E27FC236}">
                <a16:creationId xmlns:a16="http://schemas.microsoft.com/office/drawing/2014/main" id="{E54C6E35-3962-0EBB-62F7-876B332C7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6" y="4214814"/>
            <a:ext cx="2843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يتضاعف حجم المنشور 4 مرات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40" name="Text Box 76">
            <a:extLst>
              <a:ext uri="{FF2B5EF4-FFF2-40B4-BE49-F238E27FC236}">
                <a16:creationId xmlns:a16="http://schemas.microsoft.com/office/drawing/2014/main" id="{D9BC973E-BF86-5BD4-8468-D929FEEFA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4905376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 م 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41" name="Text Box 77">
            <a:extLst>
              <a:ext uri="{FF2B5EF4-FFF2-40B4-BE49-F238E27FC236}">
                <a16:creationId xmlns:a16="http://schemas.microsoft.com/office/drawing/2014/main" id="{1B0BC9BD-E2A6-D506-C9C4-2D20C5B22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6" y="4913314"/>
            <a:ext cx="2843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يتضاعف حجم المنشور 8 مرات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42" name="Text Box 78">
            <a:extLst>
              <a:ext uri="{FF2B5EF4-FFF2-40B4-BE49-F238E27FC236}">
                <a16:creationId xmlns:a16="http://schemas.microsoft.com/office/drawing/2014/main" id="{694825FE-6CDD-7583-8BF7-DAB9B9D84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5602289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ط نـق2 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43" name="Text Box 79">
            <a:extLst>
              <a:ext uri="{FF2B5EF4-FFF2-40B4-BE49-F238E27FC236}">
                <a16:creationId xmlns:a16="http://schemas.microsoft.com/office/drawing/2014/main" id="{CEBE664C-D99C-D364-17D7-2A1E3771D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610226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يتضاعف حجم الأسطوانة 4 مرات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51" name="Rectangle 87">
            <a:extLst>
              <a:ext uri="{FF2B5EF4-FFF2-40B4-BE49-F238E27FC236}">
                <a16:creationId xmlns:a16="http://schemas.microsoft.com/office/drawing/2014/main" id="{FD921F3B-2A9B-F8C6-68D5-718A999B4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369888"/>
            <a:ext cx="6661150" cy="2266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52" name="Text Box 88">
            <a:extLst>
              <a:ext uri="{FF2B5EF4-FFF2-40B4-BE49-F238E27FC236}">
                <a16:creationId xmlns:a16="http://schemas.microsoft.com/office/drawing/2014/main" id="{AB9BAADD-A985-04FC-0C67-2A1FD9DCE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88" y="441326"/>
            <a:ext cx="3922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حجم المنشور = الطول × العرض × الارتفاع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53" name="Text Box 89">
            <a:extLst>
              <a:ext uri="{FF2B5EF4-FFF2-40B4-BE49-F238E27FC236}">
                <a16:creationId xmlns:a16="http://schemas.microsoft.com/office/drawing/2014/main" id="{DC75F78B-70AD-A882-9F1D-AA44F0483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9" y="836614"/>
            <a:ext cx="2014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ل  ×  ض  ×  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54" name="Text Box 90">
            <a:extLst>
              <a:ext uri="{FF2B5EF4-FFF2-40B4-BE49-F238E27FC236}">
                <a16:creationId xmlns:a16="http://schemas.microsoft.com/office/drawing/2014/main" id="{72791770-FE60-3111-35EA-DCAE02ECB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1" y="1233489"/>
            <a:ext cx="359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إذا ضاعفنا الطول فإنه يصبح 2 ل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55" name="Text Box 91">
            <a:extLst>
              <a:ext uri="{FF2B5EF4-FFF2-40B4-BE49-F238E27FC236}">
                <a16:creationId xmlns:a16="http://schemas.microsoft.com/office/drawing/2014/main" id="{E09F70AE-909B-3352-9D35-EF497764C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1665289"/>
            <a:ext cx="3995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ويكون حجم المنشور = 2 ل ض ع = 2 م 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56" name="Text Box 92">
            <a:extLst>
              <a:ext uri="{FF2B5EF4-FFF2-40B4-BE49-F238E27FC236}">
                <a16:creationId xmlns:a16="http://schemas.microsoft.com/office/drawing/2014/main" id="{A1EEDA03-C490-2123-04CA-88817C7A1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1" y="2097089"/>
            <a:ext cx="359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أي أن حجم المنشور يتضاعف مرتين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57" name="Text Box 93">
            <a:extLst>
              <a:ext uri="{FF2B5EF4-FFF2-40B4-BE49-F238E27FC236}">
                <a16:creationId xmlns:a16="http://schemas.microsoft.com/office/drawing/2014/main" id="{AF25186C-F2ED-C92B-0B7E-C5AE903F3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1693864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 ض = م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58" name="Rectangle 94">
            <a:extLst>
              <a:ext uri="{FF2B5EF4-FFF2-40B4-BE49-F238E27FC236}">
                <a16:creationId xmlns:a16="http://schemas.microsoft.com/office/drawing/2014/main" id="{6397BAED-F1B1-374D-2D34-6BF19FB81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4" y="368300"/>
            <a:ext cx="6950075" cy="2266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59" name="Text Box 95">
            <a:extLst>
              <a:ext uri="{FF2B5EF4-FFF2-40B4-BE49-F238E27FC236}">
                <a16:creationId xmlns:a16="http://schemas.microsoft.com/office/drawing/2014/main" id="{3B0C2C9D-0FE3-EB98-DE23-25E902C41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439739"/>
            <a:ext cx="3922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حجم المنشور = الطول × العرض × الارتفاع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60" name="Text Box 96">
            <a:extLst>
              <a:ext uri="{FF2B5EF4-FFF2-40B4-BE49-F238E27FC236}">
                <a16:creationId xmlns:a16="http://schemas.microsoft.com/office/drawing/2014/main" id="{E6A37C5C-1C41-4DEA-4256-DFDFB026E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835026"/>
            <a:ext cx="2014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ل  ×  ض  ×  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61" name="Text Box 97">
            <a:extLst>
              <a:ext uri="{FF2B5EF4-FFF2-40B4-BE49-F238E27FC236}">
                <a16:creationId xmlns:a16="http://schemas.microsoft.com/office/drawing/2014/main" id="{C5B11DE4-5E45-90A7-16CE-4E84BD055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1" y="1231901"/>
            <a:ext cx="486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إذا ضاعفنا الطول والعرض فإنهما يصبحان 2 ل ، 2 ض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62" name="Text Box 98">
            <a:extLst>
              <a:ext uri="{FF2B5EF4-FFF2-40B4-BE49-F238E27FC236}">
                <a16:creationId xmlns:a16="http://schemas.microsoft.com/office/drawing/2014/main" id="{CB51A783-2B06-469A-EAC3-736B043F1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1" y="1663701"/>
            <a:ext cx="464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ويكون حجم المنشور = 2 ل × 2 ض × ع = 4 م 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63" name="Text Box 99">
            <a:extLst>
              <a:ext uri="{FF2B5EF4-FFF2-40B4-BE49-F238E27FC236}">
                <a16:creationId xmlns:a16="http://schemas.microsoft.com/office/drawing/2014/main" id="{ECEB3BA0-8A63-A7BC-DEEC-D6545A5EA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2095501"/>
            <a:ext cx="359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أي أن حجم المنشور يتضاعف 4 مرات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64" name="Text Box 100">
            <a:extLst>
              <a:ext uri="{FF2B5EF4-FFF2-40B4-BE49-F238E27FC236}">
                <a16:creationId xmlns:a16="http://schemas.microsoft.com/office/drawing/2014/main" id="{3E221139-23EC-879C-FB2D-61EA8F32C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1692276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 ض = م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65" name="Rectangle 101">
            <a:extLst>
              <a:ext uri="{FF2B5EF4-FFF2-40B4-BE49-F238E27FC236}">
                <a16:creationId xmlns:a16="http://schemas.microsoft.com/office/drawing/2014/main" id="{AF40649B-30A6-C96B-AA1D-17A412849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1" y="368300"/>
            <a:ext cx="6950075" cy="2266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66" name="Text Box 102">
            <a:extLst>
              <a:ext uri="{FF2B5EF4-FFF2-40B4-BE49-F238E27FC236}">
                <a16:creationId xmlns:a16="http://schemas.microsoft.com/office/drawing/2014/main" id="{E016959F-148E-C6C1-C272-2222E4C7F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88" y="439739"/>
            <a:ext cx="3922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حجم المنشور = الطول × العرض × الارتفاع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67" name="Text Box 103">
            <a:extLst>
              <a:ext uri="{FF2B5EF4-FFF2-40B4-BE49-F238E27FC236}">
                <a16:creationId xmlns:a16="http://schemas.microsoft.com/office/drawing/2014/main" id="{7DE8BD6A-42E4-8E76-1153-13100933E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9" y="835026"/>
            <a:ext cx="2014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ل  ×  ض  ×  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68" name="Text Box 104">
            <a:extLst>
              <a:ext uri="{FF2B5EF4-FFF2-40B4-BE49-F238E27FC236}">
                <a16:creationId xmlns:a16="http://schemas.microsoft.com/office/drawing/2014/main" id="{9BD487DA-E982-C131-FFD8-C5DCC311E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1231901"/>
            <a:ext cx="594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إذا ضاعفنا الطول والعرض والارتفاع فإنها تصبح 2 ل ، 2 ض ، 2 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69" name="Text Box 105">
            <a:extLst>
              <a:ext uri="{FF2B5EF4-FFF2-40B4-BE49-F238E27FC236}">
                <a16:creationId xmlns:a16="http://schemas.microsoft.com/office/drawing/2014/main" id="{11D34DB6-DDD9-B696-6CFF-819F96D72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1663701"/>
            <a:ext cx="4789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ويكون حجم المنشور = 2 ل × 2 ض × 2 ع = 8 م 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70" name="Text Box 106">
            <a:extLst>
              <a:ext uri="{FF2B5EF4-FFF2-40B4-BE49-F238E27FC236}">
                <a16:creationId xmlns:a16="http://schemas.microsoft.com/office/drawing/2014/main" id="{FD770E5F-4615-DA9D-25E8-1C9F25307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1" y="2095501"/>
            <a:ext cx="359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أي أن حجم المنشور يتضاعف 8 مرات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71" name="Text Box 107">
            <a:extLst>
              <a:ext uri="{FF2B5EF4-FFF2-40B4-BE49-F238E27FC236}">
                <a16:creationId xmlns:a16="http://schemas.microsoft.com/office/drawing/2014/main" id="{27137E04-65C0-8E86-1F1E-305BFF519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1692276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 ض = م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72" name="Rectangle 108">
            <a:extLst>
              <a:ext uri="{FF2B5EF4-FFF2-40B4-BE49-F238E27FC236}">
                <a16:creationId xmlns:a16="http://schemas.microsoft.com/office/drawing/2014/main" id="{D9D2ED0D-045D-F96C-0C3C-63B33B89B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1" y="368300"/>
            <a:ext cx="6950075" cy="2266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73" name="Text Box 109">
            <a:extLst>
              <a:ext uri="{FF2B5EF4-FFF2-40B4-BE49-F238E27FC236}">
                <a16:creationId xmlns:a16="http://schemas.microsoft.com/office/drawing/2014/main" id="{994C6769-C667-8A7A-C8C4-5AE9EDDC9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439739"/>
            <a:ext cx="4284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حجم الأسطوانة = ط نـق2 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74" name="Text Box 110">
            <a:extLst>
              <a:ext uri="{FF2B5EF4-FFF2-40B4-BE49-F238E27FC236}">
                <a16:creationId xmlns:a16="http://schemas.microsoft.com/office/drawing/2014/main" id="{DB9F5D1B-747D-1BB7-774E-3B6485BB2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1" y="977901"/>
            <a:ext cx="3097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إذا ضاعفنا نـق فإنها تصبح 2 نـق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75" name="Text Box 111">
            <a:extLst>
              <a:ext uri="{FF2B5EF4-FFF2-40B4-BE49-F238E27FC236}">
                <a16:creationId xmlns:a16="http://schemas.microsoft.com/office/drawing/2014/main" id="{D7D7AA7D-FD6A-095C-5246-34030C73E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519239"/>
            <a:ext cx="5005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ويكون حجم الأسطوانة = ط ( 2 نـق )</a:t>
            </a:r>
            <a:r>
              <a:rPr kumimoji="0" lang="ar-SA" sz="2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ع = 4 ط نـق2 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576" name="Text Box 112">
            <a:extLst>
              <a:ext uri="{FF2B5EF4-FFF2-40B4-BE49-F238E27FC236}">
                <a16:creationId xmlns:a16="http://schemas.microsoft.com/office/drawing/2014/main" id="{C0171FD0-8187-D9A9-ED52-C948C2DE5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1" y="2095501"/>
            <a:ext cx="359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أي أن حجم الأسطوانة يتضاعف 4 مرات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CF2126E-A010-2B40-9B8D-E2818C07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7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2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2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6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6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3" dur="1000"/>
                                        <p:tgtEl>
                                          <p:spTgt spid="62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1000"/>
                                        <p:tgtEl>
                                          <p:spTgt spid="6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1000"/>
                                        <p:tgtEl>
                                          <p:spTgt spid="6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1000"/>
                                        <p:tgtEl>
                                          <p:spTgt spid="62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1000"/>
                                        <p:tgtEl>
                                          <p:spTgt spid="62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1000"/>
                                        <p:tgtEl>
                                          <p:spTgt spid="62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1000"/>
                                        <p:tgtEl>
                                          <p:spTgt spid="62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62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2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6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6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6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6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6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6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6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6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6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6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6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6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6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6" dur="1000"/>
                                        <p:tgtEl>
                                          <p:spTgt spid="62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9" dur="1000"/>
                                        <p:tgtEl>
                                          <p:spTgt spid="62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2" dur="1000"/>
                                        <p:tgtEl>
                                          <p:spTgt spid="62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5" dur="1000"/>
                                        <p:tgtEl>
                                          <p:spTgt spid="62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8" dur="1000"/>
                                        <p:tgtEl>
                                          <p:spTgt spid="6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1" dur="1000"/>
                                        <p:tgtEl>
                                          <p:spTgt spid="62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4" dur="1000"/>
                                        <p:tgtEl>
                                          <p:spTgt spid="62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62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62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6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6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2" dur="1000"/>
                                        <p:tgtEl>
                                          <p:spTgt spid="6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6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6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3" dur="1000"/>
                                        <p:tgtEl>
                                          <p:spTgt spid="6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1000"/>
                                        <p:tgtEl>
                                          <p:spTgt spid="6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5" dur="1000"/>
                                        <p:tgtEl>
                                          <p:spTgt spid="6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800" decel="100000"/>
                                        <p:tgtEl>
                                          <p:spTgt spid="6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6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800" decel="100000"/>
                                        <p:tgtEl>
                                          <p:spTgt spid="6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6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9" dur="1000"/>
                                        <p:tgtEl>
                                          <p:spTgt spid="62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2" dur="1000"/>
                                        <p:tgtEl>
                                          <p:spTgt spid="62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5" dur="1000"/>
                                        <p:tgtEl>
                                          <p:spTgt spid="62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8" dur="1000"/>
                                        <p:tgtEl>
                                          <p:spTgt spid="6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1" dur="1000"/>
                                        <p:tgtEl>
                                          <p:spTgt spid="62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4" dur="1000"/>
                                        <p:tgtEl>
                                          <p:spTgt spid="62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7" dur="1000"/>
                                        <p:tgtEl>
                                          <p:spTgt spid="62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800" decel="100000"/>
                                        <p:tgtEl>
                                          <p:spTgt spid="62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800" decel="100000" fill="hold"/>
                                        <p:tgtEl>
                                          <p:spTgt spid="62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800" decel="100000" fill="hold"/>
                                        <p:tgtEl>
                                          <p:spTgt spid="6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800" decel="100000" fill="hold"/>
                                        <p:tgtEl>
                                          <p:spTgt spid="6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5" dur="1000"/>
                                        <p:tgtEl>
                                          <p:spTgt spid="6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 nodeType="clickPar">
                      <p:stCondLst>
                        <p:cond delay="indefinite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2" dur="1000"/>
                                        <p:tgtEl>
                                          <p:spTgt spid="6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9" dur="1000"/>
                                        <p:tgtEl>
                                          <p:spTgt spid="6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6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6" dur="1000"/>
                                        <p:tgtEl>
                                          <p:spTgt spid="6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 nodeType="clickPar">
                      <p:stCondLst>
                        <p:cond delay="indefinite"/>
                      </p:stCondLst>
                      <p:childTnLst>
                        <p:par>
                          <p:cTn id="3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800" decel="100000"/>
                                        <p:tgtEl>
                                          <p:spTgt spid="6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800" decel="100000" fill="hold"/>
                                        <p:tgtEl>
                                          <p:spTgt spid="6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800" decel="100000" fill="hold"/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800" decel="100000" fill="hold"/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Par">
                      <p:stCondLst>
                        <p:cond delay="indefinite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800" decel="100000"/>
                                        <p:tgtEl>
                                          <p:spTgt spid="6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800" decel="100000" fill="hold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800" decel="100000" fill="hold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800" decel="100000" fill="hold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 nodeType="clickPar">
                      <p:stCondLst>
                        <p:cond delay="indefinite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0" dur="1000"/>
                                        <p:tgtEl>
                                          <p:spTgt spid="62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3" dur="1000"/>
                                        <p:tgtEl>
                                          <p:spTgt spid="62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6" dur="1000"/>
                                        <p:tgtEl>
                                          <p:spTgt spid="62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9" dur="1000"/>
                                        <p:tgtEl>
                                          <p:spTgt spid="62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2" dur="1000"/>
                                        <p:tgtEl>
                                          <p:spTgt spid="62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534" grpId="0"/>
      <p:bldP spid="62535" grpId="0"/>
      <p:bldP spid="62538" grpId="0"/>
      <p:bldP spid="62539" grpId="0"/>
      <p:bldP spid="62540" grpId="0"/>
      <p:bldP spid="62541" grpId="0"/>
      <p:bldP spid="62542" grpId="0"/>
      <p:bldP spid="62543" grpId="0"/>
      <p:bldP spid="62551" grpId="0" animBg="1"/>
      <p:bldP spid="62551" grpId="1" animBg="1"/>
      <p:bldP spid="62552" grpId="0"/>
      <p:bldP spid="62552" grpId="1"/>
      <p:bldP spid="62553" grpId="0"/>
      <p:bldP spid="62553" grpId="1"/>
      <p:bldP spid="62554" grpId="0"/>
      <p:bldP spid="62554" grpId="1"/>
      <p:bldP spid="62555" grpId="0"/>
      <p:bldP spid="62555" grpId="1"/>
      <p:bldP spid="62556" grpId="0"/>
      <p:bldP spid="62556" grpId="1"/>
      <p:bldP spid="62557" grpId="0"/>
      <p:bldP spid="62557" grpId="1"/>
      <p:bldP spid="62558" grpId="0" animBg="1"/>
      <p:bldP spid="62558" grpId="1" animBg="1"/>
      <p:bldP spid="62559" grpId="0"/>
      <p:bldP spid="62559" grpId="1"/>
      <p:bldP spid="62560" grpId="0"/>
      <p:bldP spid="62560" grpId="1"/>
      <p:bldP spid="62561" grpId="0"/>
      <p:bldP spid="62561" grpId="1"/>
      <p:bldP spid="62562" grpId="0"/>
      <p:bldP spid="62562" grpId="1"/>
      <p:bldP spid="62563" grpId="0"/>
      <p:bldP spid="62563" grpId="1"/>
      <p:bldP spid="62564" grpId="0"/>
      <p:bldP spid="62564" grpId="1"/>
      <p:bldP spid="62565" grpId="0" animBg="1"/>
      <p:bldP spid="62565" grpId="1" animBg="1"/>
      <p:bldP spid="62566" grpId="0"/>
      <p:bldP spid="62566" grpId="1"/>
      <p:bldP spid="62567" grpId="0"/>
      <p:bldP spid="62567" grpId="1"/>
      <p:bldP spid="62568" grpId="0"/>
      <p:bldP spid="62568" grpId="1"/>
      <p:bldP spid="62569" grpId="0"/>
      <p:bldP spid="62569" grpId="1"/>
      <p:bldP spid="62570" grpId="0"/>
      <p:bldP spid="62570" grpId="1"/>
      <p:bldP spid="62571" grpId="0"/>
      <p:bldP spid="62571" grpId="1"/>
      <p:bldP spid="62572" grpId="0" animBg="1"/>
      <p:bldP spid="62572" grpId="1" animBg="1"/>
      <p:bldP spid="62573" grpId="0"/>
      <p:bldP spid="62573" grpId="1"/>
      <p:bldP spid="62574" grpId="0"/>
      <p:bldP spid="62574" grpId="1"/>
      <p:bldP spid="62575" grpId="0"/>
      <p:bldP spid="62575" grpId="1"/>
      <p:bldP spid="62576" grpId="0"/>
      <p:bldP spid="6257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EF4F4FD-23D5-A19F-CF9C-D63084736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62" y="1304764"/>
            <a:ext cx="10380476" cy="450478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25379AF-50E3-627F-547D-0F657EBD296B}"/>
              </a:ext>
            </a:extLst>
          </p:cNvPr>
          <p:cNvSpPr txBox="1"/>
          <p:nvPr/>
        </p:nvSpPr>
        <p:spPr>
          <a:xfrm>
            <a:off x="9588388" y="5363228"/>
            <a:ext cx="24215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القطر 1قدم ، و الارتفاع 2قدم 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ط نق</a:t>
            </a:r>
            <a:r>
              <a:rPr lang="ar-SA" b="1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ع 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ط × (0,5) </a:t>
            </a:r>
            <a:r>
              <a:rPr lang="ar-SA" b="1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lang="ar-SA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ط × 0,25 × 2 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r>
              <a:rPr lang="ar-SA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ح </a:t>
            </a:r>
            <a:r>
              <a:rPr lang="ar-SA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ar-SA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 1,57</a:t>
            </a:r>
            <a:r>
              <a:rPr lang="ar-SA" b="1">
                <a:ea typeface="Times New Roman" panose="02020603050405020304" pitchFamily="18" charset="0"/>
                <a:cs typeface="Traditional Arabic" panose="02020603050405020304" pitchFamily="18" charset="-78"/>
              </a:rPr>
              <a:t>قد</a:t>
            </a:r>
            <a:r>
              <a:rPr lang="ar-SA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م</a:t>
            </a:r>
            <a:r>
              <a:rPr lang="ar-SA" b="1" baseline="30000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endParaRPr lang="ar-SA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E3F718D-F808-3716-10DB-B4C954F2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3B8BCF5-A3E5-908F-1414-8B26343F5E69}"/>
              </a:ext>
            </a:extLst>
          </p:cNvPr>
          <p:cNvSpPr txBox="1"/>
          <p:nvPr/>
        </p:nvSpPr>
        <p:spPr>
          <a:xfrm>
            <a:off x="8508268" y="4329100"/>
            <a:ext cx="1872208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0FF85B1-D5DB-AC1F-5BFE-6BD13DEEF3A9}"/>
              </a:ext>
            </a:extLst>
          </p:cNvPr>
          <p:cNvSpPr txBox="1"/>
          <p:nvPr/>
        </p:nvSpPr>
        <p:spPr>
          <a:xfrm>
            <a:off x="623392" y="5630066"/>
            <a:ext cx="1813078" cy="1190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حجم المنشور </a:t>
            </a:r>
            <a:endParaRPr lang="en-US" sz="12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م ع </a:t>
            </a:r>
            <a:endParaRPr lang="en-US" sz="12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( 4 × 1,25 ) × 2 </a:t>
            </a:r>
            <a:endParaRPr lang="en-US" sz="12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10 قدماً مكعبة </a:t>
            </a:r>
            <a:endParaRPr lang="en-US" sz="12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29530-A49B-E3B3-C857-EAE5B4631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129BFBF7-EC32-7EAD-AA33-003AFF230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5" y="2112370"/>
            <a:ext cx="5901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AC07DC6A-7C35-691C-97B9-41871D597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7" y="2511189"/>
            <a:ext cx="373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3C673377-1800-9BA2-3B35-B2EDFE573978}"/>
              </a:ext>
            </a:extLst>
          </p:cNvPr>
          <p:cNvSpPr txBox="1">
            <a:spLocks/>
          </p:cNvSpPr>
          <p:nvPr/>
        </p:nvSpPr>
        <p:spPr>
          <a:xfrm>
            <a:off x="4177914" y="3148159"/>
            <a:ext cx="2581773" cy="405185"/>
          </a:xfrm>
          <a:prstGeom prst="rect">
            <a:avLst/>
          </a:prstGeom>
        </p:spPr>
        <p:txBody>
          <a:bodyPr lIns="28932" tIns="14467" rIns="28932" bIns="14467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61F0F26F-F1AA-C389-BD97-EA603719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11" y="3496417"/>
            <a:ext cx="113854" cy="1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32637B8B-2293-9DFD-9492-17EECE148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386" y="3816639"/>
            <a:ext cx="7066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C126DF9A-D48B-DBBB-599A-8734003E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18" y="3754015"/>
            <a:ext cx="851223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8C90D055-C6D0-BC44-1326-A2B127C8E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729" y="4306294"/>
            <a:ext cx="4743480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</a:t>
            </a:r>
          </a:p>
        </p:txBody>
      </p:sp>
      <p:pic>
        <p:nvPicPr>
          <p:cNvPr id="7" name="صورة 6">
            <a:hlinkClick r:id="rId2"/>
            <a:extLst>
              <a:ext uri="{FF2B5EF4-FFF2-40B4-BE49-F238E27FC236}">
                <a16:creationId xmlns:a16="http://schemas.microsoft.com/office/drawing/2014/main" id="{48669D83-EE29-2173-80BB-80F9B5B3EB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41" y="3718119"/>
            <a:ext cx="1327124" cy="4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13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5FFEA-0261-1C5E-771A-9BD492408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مربع نص 1">
            <a:extLst>
              <a:ext uri="{FF2B5EF4-FFF2-40B4-BE49-F238E27FC236}">
                <a16:creationId xmlns:a16="http://schemas.microsoft.com/office/drawing/2014/main" id="{B028A98F-3740-A2C8-3496-D18FED96B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70415"/>
            <a:ext cx="8000605" cy="60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من الأعضاء في منتديات يزيد</a:t>
            </a:r>
            <a:endParaRPr kumimoji="0" lang="ar-SA" alt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 العضو: تركي30  ( اغلب الشرايح  نقلتها من عروضه)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ومذكرة الأستاذ موسى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الواجب المختصر و الشامل للنسبة المئوية جميع ما تحتاجه من تمارين و بطرق سهلة و بسيطة موسى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وأكفهما هم الآخرة كما كفونا هم الدنيا</a:t>
            </a:r>
            <a:endParaRPr kumimoji="0" lang="ar-SA" altLang="ar-SA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926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0697E-C6B4-0256-A8D6-581C62253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3D9EED2-4513-5F97-6FB4-60E24575D6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323692" y="1375854"/>
            <a:ext cx="7692157" cy="4942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7EC15D9-846D-E648-D146-95EA8B1E6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F71F3F0-FCEC-92EF-1ED9-FC0FA977B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318" y="764704"/>
            <a:ext cx="2880320" cy="61115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17CD427-16CA-7510-7213-26FBD439387F}"/>
              </a:ext>
            </a:extLst>
          </p:cNvPr>
          <p:cNvSpPr txBox="1"/>
          <p:nvPr/>
        </p:nvSpPr>
        <p:spPr>
          <a:xfrm>
            <a:off x="8320318" y="3723938"/>
            <a:ext cx="158417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lang="ar-SA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</a:t>
            </a:r>
            <a:r>
              <a:rPr lang="ar-SA" sz="24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8641A72-752D-97FF-02BA-2787FB1C12F1}"/>
              </a:ext>
            </a:extLst>
          </p:cNvPr>
          <p:cNvSpPr txBox="1"/>
          <p:nvPr/>
        </p:nvSpPr>
        <p:spPr>
          <a:xfrm>
            <a:off x="3323692" y="3789040"/>
            <a:ext cx="151216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41FC603-B669-A95E-7D0C-D7D3798C040D}"/>
              </a:ext>
            </a:extLst>
          </p:cNvPr>
          <p:cNvSpPr txBox="1"/>
          <p:nvPr/>
        </p:nvSpPr>
        <p:spPr>
          <a:xfrm>
            <a:off x="6816080" y="4319955"/>
            <a:ext cx="308841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 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7 × 10 ) </a:t>
            </a:r>
            <a:r>
              <a:rPr lang="ar-SA" sz="24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15</a:t>
            </a:r>
            <a:r>
              <a:rPr lang="ar-SA" sz="24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89FC3B6-1D98-4A4A-9BDA-71ECDB785B92}"/>
              </a:ext>
            </a:extLst>
          </p:cNvPr>
          <p:cNvSpPr txBox="1"/>
          <p:nvPr/>
        </p:nvSpPr>
        <p:spPr>
          <a:xfrm>
            <a:off x="8148227" y="4920119"/>
            <a:ext cx="17544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35 × </a:t>
            </a:r>
            <a:r>
              <a:rPr lang="ar-SA" sz="24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15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184B004-DCED-6BB2-2F16-599492416BCA}"/>
              </a:ext>
            </a:extLst>
          </p:cNvPr>
          <p:cNvSpPr txBox="1"/>
          <p:nvPr/>
        </p:nvSpPr>
        <p:spPr>
          <a:xfrm>
            <a:off x="8148226" y="5516136"/>
            <a:ext cx="17544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ح = 525 قدم</a:t>
            </a:r>
            <a:r>
              <a:rPr lang="ar-SA" sz="2400" b="1" baseline="30000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endParaRPr lang="ar-SA" sz="240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0CD34A9-D14A-4A88-2DF8-2276756B1829}"/>
              </a:ext>
            </a:extLst>
          </p:cNvPr>
          <p:cNvSpPr txBox="1"/>
          <p:nvPr/>
        </p:nvSpPr>
        <p:spPr>
          <a:xfrm>
            <a:off x="1747446" y="4389204"/>
            <a:ext cx="308841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 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12 × 8 ) 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16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83C385F-41D9-8CB4-CECE-777B4F9B33F5}"/>
              </a:ext>
            </a:extLst>
          </p:cNvPr>
          <p:cNvSpPr txBox="1"/>
          <p:nvPr/>
        </p:nvSpPr>
        <p:spPr>
          <a:xfrm>
            <a:off x="3211588" y="5032515"/>
            <a:ext cx="162018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48 × </a:t>
            </a:r>
            <a:r>
              <a:rPr lang="ar-SA" sz="24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16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310A72D-8458-0CA9-9153-BA9E1A5B7AEE}"/>
              </a:ext>
            </a:extLst>
          </p:cNvPr>
          <p:cNvSpPr txBox="1"/>
          <p:nvPr/>
        </p:nvSpPr>
        <p:spPr>
          <a:xfrm>
            <a:off x="3206076" y="5632679"/>
            <a:ext cx="162018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ح = 768 م</a:t>
            </a:r>
            <a:r>
              <a:rPr lang="ar-SA" sz="2400" b="1" baseline="30000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r>
              <a:rPr lang="ar-SA" sz="2400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sz="240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8F69790-37D6-F30C-5255-B90DCA607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948" y="2125849"/>
            <a:ext cx="3307933" cy="159394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8A7F21A-E692-C0B1-0527-A62493635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2981" y="2102002"/>
            <a:ext cx="3416995" cy="1593942"/>
          </a:xfrm>
          <a:prstGeom prst="rect">
            <a:avLst/>
          </a:prstGeom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B837B631-E731-D584-4295-CCE8C0888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7343" y="3521810"/>
            <a:ext cx="1735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حجم المنشور =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0F739870-119C-D208-62B4-D07EDA6D4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781" y="3495889"/>
            <a:ext cx="2368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مساحة القاعدة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الارتفاع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52496-F932-2C5A-2FFE-CDEC41BD2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B0103B7-EF88-77EE-A86E-8D75AF6494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323692" y="1375854"/>
            <a:ext cx="7692157" cy="4942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B1F2816-47D5-3C6E-9CCD-14BCF5DB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4ACF43D-F817-A8BC-B87E-B101BE899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318" y="764704"/>
            <a:ext cx="2880320" cy="61115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31F200A-D5BE-A2BC-EFA7-E737CE83A996}"/>
              </a:ext>
            </a:extLst>
          </p:cNvPr>
          <p:cNvSpPr txBox="1"/>
          <p:nvPr/>
        </p:nvSpPr>
        <p:spPr>
          <a:xfrm>
            <a:off x="8233342" y="3882566"/>
            <a:ext cx="1584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ط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نق</a:t>
            </a:r>
            <a:r>
              <a:rPr 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63CF26A-E802-3DE4-DC90-FF567A9F3588}"/>
              </a:ext>
            </a:extLst>
          </p:cNvPr>
          <p:cNvSpPr txBox="1"/>
          <p:nvPr/>
        </p:nvSpPr>
        <p:spPr>
          <a:xfrm>
            <a:off x="3338161" y="3905965"/>
            <a:ext cx="1512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ط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نق</a:t>
            </a:r>
            <a:r>
              <a:rPr 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CC137FC-4960-5602-AEFA-BA6280C74DAC}"/>
              </a:ext>
            </a:extLst>
          </p:cNvPr>
          <p:cNvSpPr txBox="1"/>
          <p:nvPr/>
        </p:nvSpPr>
        <p:spPr>
          <a:xfrm>
            <a:off x="6729104" y="4389204"/>
            <a:ext cx="3088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ط × (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7.4 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r>
              <a:rPr 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14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E556BD4-8907-8E8E-2704-AE73A1BCBD0D}"/>
              </a:ext>
            </a:extLst>
          </p:cNvPr>
          <p:cNvSpPr txBox="1"/>
          <p:nvPr/>
        </p:nvSpPr>
        <p:spPr>
          <a:xfrm>
            <a:off x="7290900" y="4932030"/>
            <a:ext cx="2546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ط × 54.76 ×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14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EE9BF3E-1284-11B2-7C3C-F2E686C8ACF3}"/>
              </a:ext>
            </a:extLst>
          </p:cNvPr>
          <p:cNvSpPr txBox="1"/>
          <p:nvPr/>
        </p:nvSpPr>
        <p:spPr>
          <a:xfrm>
            <a:off x="7660300" y="5403837"/>
            <a:ext cx="2157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2408.5 سم</a:t>
            </a:r>
            <a:r>
              <a:rPr 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803A2C6-0A02-6D3F-41C8-9C7F85BF0AA6}"/>
              </a:ext>
            </a:extLst>
          </p:cNvPr>
          <p:cNvSpPr txBox="1"/>
          <p:nvPr/>
        </p:nvSpPr>
        <p:spPr>
          <a:xfrm>
            <a:off x="2207568" y="4389204"/>
            <a:ext cx="2628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ط × (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1.4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) </a:t>
            </a:r>
            <a:r>
              <a:rPr 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EBD5380-FCE9-AEC4-1603-BE2E699E7D7A}"/>
              </a:ext>
            </a:extLst>
          </p:cNvPr>
          <p:cNvSpPr txBox="1"/>
          <p:nvPr/>
        </p:nvSpPr>
        <p:spPr>
          <a:xfrm>
            <a:off x="2613649" y="4918278"/>
            <a:ext cx="2196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ط × 1.96 × 9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4908E9B-21B9-66C7-7A57-CBC777317275}"/>
              </a:ext>
            </a:extLst>
          </p:cNvPr>
          <p:cNvSpPr txBox="1"/>
          <p:nvPr/>
        </p:nvSpPr>
        <p:spPr>
          <a:xfrm>
            <a:off x="3189476" y="5479409"/>
            <a:ext cx="1620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55.4 م</a:t>
            </a:r>
            <a:r>
              <a:rPr 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93FD4C0-E0F1-0C01-A3EA-521063471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304" y="2067410"/>
            <a:ext cx="2664296" cy="160351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C8FFA48-98E2-A0BB-6B21-B038966BE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066" y="2083120"/>
            <a:ext cx="3886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4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26253-EFCE-9E36-47E9-5FF7A3094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DF113E-C6A3-DE2A-8B04-85D4CDB7F8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338872" y="1218898"/>
            <a:ext cx="7692157" cy="4942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A1C9FC1-7278-0843-B448-B219641EA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C9F95DB-694D-8CF9-AF4F-801457CE9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022" y="476550"/>
            <a:ext cx="2880320" cy="61115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E8DC93F-7D1D-A498-958A-57EFFC7FAB96}"/>
              </a:ext>
            </a:extLst>
          </p:cNvPr>
          <p:cNvSpPr txBox="1"/>
          <p:nvPr/>
        </p:nvSpPr>
        <p:spPr>
          <a:xfrm>
            <a:off x="8048544" y="2319134"/>
            <a:ext cx="158417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lang="ar-SA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</a:t>
            </a:r>
            <a:r>
              <a:rPr lang="ar-SA" sz="24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15BC6D7-0367-8D25-31D6-E60552FA6E3B}"/>
              </a:ext>
            </a:extLst>
          </p:cNvPr>
          <p:cNvSpPr txBox="1"/>
          <p:nvPr/>
        </p:nvSpPr>
        <p:spPr>
          <a:xfrm>
            <a:off x="7846358" y="4918929"/>
            <a:ext cx="151216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DF62054-D0C6-631B-3E69-AC2D8F75C13A}"/>
              </a:ext>
            </a:extLst>
          </p:cNvPr>
          <p:cNvSpPr txBox="1"/>
          <p:nvPr/>
        </p:nvSpPr>
        <p:spPr>
          <a:xfrm>
            <a:off x="6592631" y="2820881"/>
            <a:ext cx="308841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(4 × 6 ) </a:t>
            </a:r>
            <a:r>
              <a:rPr lang="ar-SA" sz="24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17</a:t>
            </a:r>
            <a:r>
              <a:rPr lang="ar-SA" sz="24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B9ADD79-F658-5F83-CF6D-F7FCB4190567}"/>
              </a:ext>
            </a:extLst>
          </p:cNvPr>
          <p:cNvSpPr txBox="1"/>
          <p:nvPr/>
        </p:nvSpPr>
        <p:spPr>
          <a:xfrm>
            <a:off x="7963427" y="3288625"/>
            <a:ext cx="17544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24 × </a:t>
            </a:r>
            <a:r>
              <a:rPr lang="ar-SA" sz="24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17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4A2D20F-121A-1734-0664-F177F9504588}"/>
              </a:ext>
            </a:extLst>
          </p:cNvPr>
          <p:cNvSpPr txBox="1"/>
          <p:nvPr/>
        </p:nvSpPr>
        <p:spPr>
          <a:xfrm>
            <a:off x="7972145" y="3834561"/>
            <a:ext cx="17544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ح = 408 سم</a:t>
            </a:r>
            <a:r>
              <a:rPr lang="ar-SA" sz="2400" b="1" baseline="30000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endParaRPr lang="ar-SA" sz="240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9FFB3C4-6297-2DE4-6823-BB549A7639C6}"/>
              </a:ext>
            </a:extLst>
          </p:cNvPr>
          <p:cNvSpPr txBox="1"/>
          <p:nvPr/>
        </p:nvSpPr>
        <p:spPr>
          <a:xfrm>
            <a:off x="6260399" y="5453053"/>
            <a:ext cx="3088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 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14 × 5 ) 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0A6FFEE-4D99-BE2D-8045-05A4B3BED59F}"/>
              </a:ext>
            </a:extLst>
          </p:cNvPr>
          <p:cNvSpPr txBox="1"/>
          <p:nvPr/>
        </p:nvSpPr>
        <p:spPr>
          <a:xfrm>
            <a:off x="7216249" y="6150617"/>
            <a:ext cx="2132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35 × </a:t>
            </a:r>
            <a:r>
              <a:rPr lang="ar-SA" sz="24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8,5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8B3A101-222A-81CC-B787-4584CE8BB41F}"/>
              </a:ext>
            </a:extLst>
          </p:cNvPr>
          <p:cNvSpPr txBox="1"/>
          <p:nvPr/>
        </p:nvSpPr>
        <p:spPr>
          <a:xfrm>
            <a:off x="7792352" y="6506332"/>
            <a:ext cx="1620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ح = 297,5 م</a:t>
            </a:r>
            <a:r>
              <a:rPr lang="ar-SA" sz="2400" b="1" baseline="30000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r>
              <a:rPr lang="ar-SA" sz="2400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sz="240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19DF297-3284-88A2-D9E4-94C759453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7768" y="1844307"/>
            <a:ext cx="6939658" cy="60272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12118EB-F750-059F-105D-641985C324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3652" y="4467250"/>
            <a:ext cx="8290781" cy="638175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02D4DE5-8EBA-719B-72A5-88546DC4E92E}"/>
              </a:ext>
            </a:extLst>
          </p:cNvPr>
          <p:cNvSpPr txBox="1"/>
          <p:nvPr/>
        </p:nvSpPr>
        <p:spPr>
          <a:xfrm>
            <a:off x="6924091" y="5785432"/>
            <a:ext cx="2428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(7 × 5 ) 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63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57E6B-9AC0-CFA0-8FCA-51ACC6D35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0326BC-8D61-8E79-7F6D-0B5606E45C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338872" y="1218898"/>
            <a:ext cx="7692157" cy="4942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2FB6D9-F550-0E37-B09A-7DB0507C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6DBA80B-CF33-C834-E7D5-CE530532C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022" y="476550"/>
            <a:ext cx="2880320" cy="61115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1C94AF3-4B2B-7CFA-8C00-E67BB0FC98C7}"/>
              </a:ext>
            </a:extLst>
          </p:cNvPr>
          <p:cNvSpPr txBox="1"/>
          <p:nvPr/>
        </p:nvSpPr>
        <p:spPr>
          <a:xfrm>
            <a:off x="8057261" y="2478178"/>
            <a:ext cx="1584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ط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نق</a:t>
            </a:r>
            <a:r>
              <a:rPr 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0F90538-B32E-0D1F-C245-A4A242350E23}"/>
              </a:ext>
            </a:extLst>
          </p:cNvPr>
          <p:cNvSpPr txBox="1"/>
          <p:nvPr/>
        </p:nvSpPr>
        <p:spPr>
          <a:xfrm>
            <a:off x="7804606" y="5002393"/>
            <a:ext cx="1512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ط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نق</a:t>
            </a:r>
            <a:r>
              <a:rPr 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80CA55E-BEF7-48B9-ABEF-66206ECE78FA}"/>
              </a:ext>
            </a:extLst>
          </p:cNvPr>
          <p:cNvSpPr txBox="1"/>
          <p:nvPr/>
        </p:nvSpPr>
        <p:spPr>
          <a:xfrm>
            <a:off x="6580554" y="2970915"/>
            <a:ext cx="3088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ط × (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25 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r>
              <a:rPr 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9B80810-3392-2F51-1466-FDD21A497C08}"/>
              </a:ext>
            </a:extLst>
          </p:cNvPr>
          <p:cNvSpPr txBox="1"/>
          <p:nvPr/>
        </p:nvSpPr>
        <p:spPr>
          <a:xfrm>
            <a:off x="6964289" y="3475983"/>
            <a:ext cx="2721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ط ×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625 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F6F783A-4A09-E80B-5A4D-9BF428742A09}"/>
              </a:ext>
            </a:extLst>
          </p:cNvPr>
          <p:cNvSpPr txBox="1"/>
          <p:nvPr/>
        </p:nvSpPr>
        <p:spPr>
          <a:xfrm>
            <a:off x="7257261" y="4010107"/>
            <a:ext cx="2442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39269.9 ملم</a:t>
            </a:r>
            <a:r>
              <a:rPr 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1FC8666-A911-62A9-0B92-7745041DD445}"/>
              </a:ext>
            </a:extLst>
          </p:cNvPr>
          <p:cNvSpPr txBox="1"/>
          <p:nvPr/>
        </p:nvSpPr>
        <p:spPr>
          <a:xfrm>
            <a:off x="6260399" y="5453053"/>
            <a:ext cx="3088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ح = ط × ( </a:t>
            </a:r>
            <a:r>
              <a:rPr lang="ar-SA" alt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3.6 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r>
              <a:rPr lang="ar-SA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lang="ar-SA" altLang="ar-SA" sz="2400" b="1">
                <a:solidFill>
                  <a:srgbClr val="00B0F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5.8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ar-SA" sz="1200">
              <a:solidFill>
                <a:srgbClr val="00000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57A8514-35AC-37F1-4310-9AE14A27267E}"/>
              </a:ext>
            </a:extLst>
          </p:cNvPr>
          <p:cNvSpPr txBox="1"/>
          <p:nvPr/>
        </p:nvSpPr>
        <p:spPr>
          <a:xfrm>
            <a:off x="7216249" y="6150617"/>
            <a:ext cx="2132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35 × </a:t>
            </a:r>
            <a:r>
              <a:rPr lang="ar-SA" sz="24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8,5</a:t>
            </a:r>
            <a:r>
              <a:rPr lang="ar-S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EE6A5DC-AFA8-4B74-3B69-4683AF7B3348}"/>
              </a:ext>
            </a:extLst>
          </p:cNvPr>
          <p:cNvSpPr txBox="1"/>
          <p:nvPr/>
        </p:nvSpPr>
        <p:spPr>
          <a:xfrm>
            <a:off x="6991041" y="6451734"/>
            <a:ext cx="2974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eaLnBrk="0" hangingPunct="0"/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ح</a:t>
            </a:r>
            <a:r>
              <a:rPr lang="en-US" alt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236.1 بوصة مكعبة</a:t>
            </a:r>
            <a:r>
              <a:rPr lang="en-US" altLang="ar-SA" sz="2400" b="1">
                <a:solidFill>
                  <a:srgbClr val="984806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ar-SA" sz="2400">
              <a:solidFill>
                <a:srgbClr val="000000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5AB59DD-4EC7-3C34-E371-72688D5F823C}"/>
              </a:ext>
            </a:extLst>
          </p:cNvPr>
          <p:cNvSpPr txBox="1"/>
          <p:nvPr/>
        </p:nvSpPr>
        <p:spPr>
          <a:xfrm>
            <a:off x="6437671" y="5847303"/>
            <a:ext cx="2896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hangingPunct="0"/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ح = ط × 12.96 × </a:t>
            </a:r>
            <a:r>
              <a:rPr lang="ar-SA" altLang="ar-SA" sz="2400" b="1">
                <a:solidFill>
                  <a:srgbClr val="00B0F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5.8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ar-SA" sz="2400" b="1">
              <a:solidFill>
                <a:srgbClr val="000000"/>
              </a:solidFill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9A48253-28F9-688E-46CB-51CD7C029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776" y="1858248"/>
            <a:ext cx="6552009" cy="6572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DB18C06-D3AE-9656-9ED4-82A9163DEC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5492" y="4460083"/>
            <a:ext cx="7146293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240464" y="2097088"/>
            <a:ext cx="4211637" cy="3670300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7824788" y="3895726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288.4875</a:t>
            </a:r>
            <a:endParaRPr lang="en-US" sz="2000" b="1"/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739901" y="2132013"/>
            <a:ext cx="4354513" cy="1727200"/>
          </a:xfrm>
          <a:prstGeom prst="rect">
            <a:avLst/>
          </a:prstGeom>
          <a:solidFill>
            <a:srgbClr val="993366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4367214" y="2744789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1668463" y="2759076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105 بوصة مربعة</a:t>
            </a:r>
            <a:endParaRPr lang="en-US" sz="2000" b="1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4870450" y="3211514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3897313" y="3232151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 بوصة</a:t>
            </a:r>
            <a:endParaRPr lang="en-US" sz="2000" b="1"/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1739901" y="3968751"/>
            <a:ext cx="4354513" cy="180022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4367214" y="4254501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</a:t>
            </a:r>
            <a:endParaRPr lang="en-US" sz="2000" b="1"/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2135189" y="4256089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× الارتفاع</a:t>
            </a:r>
            <a:endParaRPr lang="en-US" sz="2000" b="1"/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3287713" y="5045076"/>
            <a:ext cx="154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105 × 9 =</a:t>
            </a:r>
            <a:endParaRPr lang="en-US" sz="2000" b="1"/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1739900" y="5060951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945 بوصة مكعبة</a:t>
            </a:r>
            <a:endParaRPr lang="en-US" sz="2000" b="1"/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2243138" y="2239964"/>
            <a:ext cx="374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قاعدة المنشور الرباعي على شكل </a:t>
            </a:r>
            <a:r>
              <a:rPr lang="ar-SA" sz="2000" b="1">
                <a:solidFill>
                  <a:srgbClr val="FF0000"/>
                </a:solidFill>
              </a:rPr>
              <a:t>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3070226" y="2744789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15 × 7 =</a:t>
            </a:r>
            <a:endParaRPr lang="en-US" sz="2000" b="1"/>
          </a:p>
        </p:txBody>
      </p:sp>
      <p:grpSp>
        <p:nvGrpSpPr>
          <p:cNvPr id="59419" name="Group 27"/>
          <p:cNvGrpSpPr>
            <a:grpSpLocks/>
          </p:cNvGrpSpPr>
          <p:nvPr/>
        </p:nvGrpSpPr>
        <p:grpSpPr bwMode="auto">
          <a:xfrm>
            <a:off x="6275388" y="2241550"/>
            <a:ext cx="1873250" cy="719138"/>
            <a:chOff x="3424" y="1615"/>
            <a:chExt cx="1180" cy="453"/>
          </a:xfrm>
        </p:grpSpPr>
        <p:sp>
          <p:nvSpPr>
            <p:cNvPr id="59420" name="Text Box 28"/>
            <p:cNvSpPr txBox="1">
              <a:spLocks noChangeArrowheads="1"/>
            </p:cNvSpPr>
            <p:nvPr/>
          </p:nvSpPr>
          <p:spPr bwMode="auto">
            <a:xfrm>
              <a:off x="3424" y="1695"/>
              <a:ext cx="1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 ط نـق2 ع</a:t>
              </a:r>
              <a:endParaRPr lang="en-US" sz="2000" b="1"/>
            </a:p>
          </p:txBody>
        </p:sp>
        <p:grpSp>
          <p:nvGrpSpPr>
            <p:cNvPr id="59421" name="Group 29"/>
            <p:cNvGrpSpPr>
              <a:grpSpLocks/>
            </p:cNvGrpSpPr>
            <p:nvPr/>
          </p:nvGrpSpPr>
          <p:grpSpPr bwMode="auto">
            <a:xfrm>
              <a:off x="4390" y="1615"/>
              <a:ext cx="182" cy="453"/>
              <a:chOff x="975" y="3090"/>
              <a:chExt cx="182" cy="453"/>
            </a:xfrm>
          </p:grpSpPr>
          <p:sp>
            <p:nvSpPr>
              <p:cNvPr id="59422" name="Text Box 30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59423" name="Line 31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424" name="Text Box 32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3575051" y="5949950"/>
            <a:ext cx="5688013" cy="755650"/>
          </a:xfrm>
          <a:prstGeom prst="rect">
            <a:avLst/>
          </a:prstGeom>
          <a:solidFill>
            <a:srgbClr val="CCFF33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7608889" y="6122989"/>
            <a:ext cx="1476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المجسم =</a:t>
            </a:r>
            <a:endParaRPr lang="en-US" sz="2000" b="1"/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5916614" y="6122989"/>
            <a:ext cx="183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288.5 + 945 =</a:t>
            </a:r>
            <a:endParaRPr lang="en-US" sz="2000" b="1"/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3863976" y="6137276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1233.5 بوصة مكعبة</a:t>
            </a:r>
            <a:endParaRPr lang="en-US" sz="2000" b="1"/>
          </a:p>
        </p:txBody>
      </p:sp>
      <p:sp>
        <p:nvSpPr>
          <p:cNvPr id="59439" name="Text Box 47"/>
          <p:cNvSpPr txBox="1">
            <a:spLocks noChangeArrowheads="1"/>
          </p:cNvSpPr>
          <p:nvPr/>
        </p:nvSpPr>
        <p:spPr bwMode="auto">
          <a:xfrm>
            <a:off x="7859714" y="2386014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نصف الأسطوانة =</a:t>
            </a:r>
            <a:endParaRPr lang="en-US" sz="2000" b="1"/>
          </a:p>
        </p:txBody>
      </p:sp>
      <p:grpSp>
        <p:nvGrpSpPr>
          <p:cNvPr id="59446" name="Group 54"/>
          <p:cNvGrpSpPr>
            <a:grpSpLocks/>
          </p:cNvGrpSpPr>
          <p:nvPr/>
        </p:nvGrpSpPr>
        <p:grpSpPr bwMode="auto">
          <a:xfrm>
            <a:off x="6273800" y="3070225"/>
            <a:ext cx="3314700" cy="719138"/>
            <a:chOff x="2494" y="1933"/>
            <a:chExt cx="2088" cy="453"/>
          </a:xfrm>
        </p:grpSpPr>
        <p:sp>
          <p:nvSpPr>
            <p:cNvPr id="59441" name="Text Box 49"/>
            <p:cNvSpPr txBox="1">
              <a:spLocks noChangeArrowheads="1"/>
            </p:cNvSpPr>
            <p:nvPr/>
          </p:nvSpPr>
          <p:spPr bwMode="auto">
            <a:xfrm>
              <a:off x="2494" y="2013"/>
              <a:ext cx="20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  × 3.14 × ( 3.5 )</a:t>
              </a:r>
              <a:r>
                <a:rPr lang="ar-SA" sz="2800" b="1" baseline="30000"/>
                <a:t>2</a:t>
              </a:r>
              <a:r>
                <a:rPr lang="ar-SA" sz="2000" b="1"/>
                <a:t> × 15</a:t>
              </a:r>
              <a:endParaRPr lang="en-US" sz="2000" b="1"/>
            </a:p>
          </p:txBody>
        </p:sp>
        <p:grpSp>
          <p:nvGrpSpPr>
            <p:cNvPr id="59442" name="Group 50"/>
            <p:cNvGrpSpPr>
              <a:grpSpLocks/>
            </p:cNvGrpSpPr>
            <p:nvPr/>
          </p:nvGrpSpPr>
          <p:grpSpPr bwMode="auto">
            <a:xfrm>
              <a:off x="4173" y="1933"/>
              <a:ext cx="182" cy="453"/>
              <a:chOff x="975" y="3090"/>
              <a:chExt cx="182" cy="453"/>
            </a:xfrm>
          </p:grpSpPr>
          <p:sp>
            <p:nvSpPr>
              <p:cNvPr id="59443" name="Text Box 51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59444" name="Line 52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445" name="Text Box 53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59447" name="Text Box 55"/>
          <p:cNvSpPr txBox="1">
            <a:spLocks noChangeArrowheads="1"/>
          </p:cNvSpPr>
          <p:nvPr/>
        </p:nvSpPr>
        <p:spPr bwMode="auto">
          <a:xfrm>
            <a:off x="7212014" y="4471989"/>
            <a:ext cx="237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288.5 بوصة مكعبة</a:t>
            </a:r>
            <a:endParaRPr lang="en-US" sz="2000" b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7D305FF-F125-25D3-F948-98B666D28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811CD20-AB6B-06ED-5428-9409BA4F47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76066" y="928782"/>
            <a:ext cx="3838575" cy="9810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1AD6C2E-FE6E-A1DA-35D4-2D77E312A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80" y="375919"/>
            <a:ext cx="2107402" cy="16124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B07CB1-AA94-2AF3-BBAC-0AEF7E45C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21" y="386670"/>
            <a:ext cx="2880320" cy="61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10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7" dur="10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nimBg="1"/>
      <p:bldP spid="59403" grpId="0"/>
      <p:bldP spid="59405" grpId="0" animBg="1"/>
      <p:bldP spid="59406" grpId="0"/>
      <p:bldP spid="59407" grpId="0"/>
      <p:bldP spid="59408" grpId="0"/>
      <p:bldP spid="59409" grpId="0"/>
      <p:bldP spid="59410" grpId="0" animBg="1"/>
      <p:bldP spid="59411" grpId="0"/>
      <p:bldP spid="59412" grpId="0"/>
      <p:bldP spid="59413" grpId="0"/>
      <p:bldP spid="59414" grpId="0"/>
      <p:bldP spid="59415" grpId="0"/>
      <p:bldP spid="59416" grpId="0"/>
      <p:bldP spid="59425" grpId="0" animBg="1"/>
      <p:bldP spid="59426" grpId="0"/>
      <p:bldP spid="59427" grpId="0"/>
      <p:bldP spid="59428" grpId="0"/>
      <p:bldP spid="59439" grpId="0"/>
      <p:bldP spid="594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EFA60-1948-3C45-B4D4-460294C40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0A9A08D0-B622-967B-2A46-0D35D8B6243C}"/>
              </a:ext>
            </a:extLst>
          </p:cNvPr>
          <p:cNvSpPr txBox="1"/>
          <p:nvPr/>
        </p:nvSpPr>
        <p:spPr>
          <a:xfrm>
            <a:off x="5195901" y="1976735"/>
            <a:ext cx="526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صندوق المجوهرات عبارة عن نصف اسطوانة ومنشور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ABD9E4C-9D00-B74F-013E-5FA68CD079ED}"/>
              </a:ext>
            </a:extLst>
          </p:cNvPr>
          <p:cNvSpPr txBox="1"/>
          <p:nvPr/>
        </p:nvSpPr>
        <p:spPr>
          <a:xfrm>
            <a:off x="7860197" y="2452717"/>
            <a:ext cx="2434170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sz="2400" b="1">
                <a:solidFill>
                  <a:srgbClr val="CC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حجم نصف الأسطوانة 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ADA7C7-4F0F-DAF5-492D-00FFCDF2A26E}"/>
              </a:ext>
            </a:extLst>
          </p:cNvPr>
          <p:cNvSpPr txBox="1"/>
          <p:nvPr/>
        </p:nvSpPr>
        <p:spPr>
          <a:xfrm>
            <a:off x="8616279" y="2858881"/>
            <a:ext cx="1724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 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ط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نق</a:t>
            </a:r>
            <a:r>
              <a:rPr 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A3499FD-CB56-F5E7-337F-8F7B5D34F4F4}"/>
              </a:ext>
            </a:extLst>
          </p:cNvPr>
          <p:cNvSpPr txBox="1"/>
          <p:nvPr/>
        </p:nvSpPr>
        <p:spPr>
          <a:xfrm>
            <a:off x="5275346" y="2520050"/>
            <a:ext cx="1501606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sz="2400" b="1">
                <a:solidFill>
                  <a:srgbClr val="99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حجم المنشور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489EC2-658E-B78E-1EF6-E05777032FE1}"/>
              </a:ext>
            </a:extLst>
          </p:cNvPr>
          <p:cNvSpPr txBox="1"/>
          <p:nvPr/>
        </p:nvSpPr>
        <p:spPr>
          <a:xfrm>
            <a:off x="7500156" y="3398267"/>
            <a:ext cx="3013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 = 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×ط × 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( </a:t>
            </a: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3.5 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) </a:t>
            </a:r>
            <a:r>
              <a:rPr lang="ar-SA" altLang="ar-SA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×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15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3618CBA-B3B2-CDD0-26D9-081E7483FF36}"/>
              </a:ext>
            </a:extLst>
          </p:cNvPr>
          <p:cNvSpPr txBox="1"/>
          <p:nvPr/>
        </p:nvSpPr>
        <p:spPr>
          <a:xfrm>
            <a:off x="7572841" y="3928045"/>
            <a:ext cx="2929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 = 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× ط × 12.25 × 15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D091F6C-AACF-75B8-3F22-B4BE8954915E}"/>
              </a:ext>
            </a:extLst>
          </p:cNvPr>
          <p:cNvSpPr txBox="1"/>
          <p:nvPr/>
        </p:nvSpPr>
        <p:spPr>
          <a:xfrm>
            <a:off x="7860197" y="4527671"/>
            <a:ext cx="2600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CC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 = 288.6 بوصة مكعبة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55EB90D-269B-12BE-2967-F6804A064F34}"/>
              </a:ext>
            </a:extLst>
          </p:cNvPr>
          <p:cNvSpPr txBox="1"/>
          <p:nvPr/>
        </p:nvSpPr>
        <p:spPr>
          <a:xfrm>
            <a:off x="5479764" y="3079047"/>
            <a:ext cx="1516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 = 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CF9012B-3BF9-D485-067D-F3EF6747CD52}"/>
              </a:ext>
            </a:extLst>
          </p:cNvPr>
          <p:cNvSpPr txBox="1"/>
          <p:nvPr/>
        </p:nvSpPr>
        <p:spPr>
          <a:xfrm>
            <a:off x="4742266" y="3578590"/>
            <a:ext cx="2373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 = (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15 × 7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) ×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9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E601584-7B9E-776C-F028-0503C5908993}"/>
              </a:ext>
            </a:extLst>
          </p:cNvPr>
          <p:cNvSpPr txBox="1"/>
          <p:nvPr/>
        </p:nvSpPr>
        <p:spPr>
          <a:xfrm>
            <a:off x="5479763" y="4110436"/>
            <a:ext cx="1604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 =  105 × 9 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9055283-C22A-91B5-1218-5BD70E67D9F6}"/>
              </a:ext>
            </a:extLst>
          </p:cNvPr>
          <p:cNvSpPr txBox="1"/>
          <p:nvPr/>
        </p:nvSpPr>
        <p:spPr>
          <a:xfrm>
            <a:off x="4742266" y="4670246"/>
            <a:ext cx="2425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996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 = 945 بوصة مكعبة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1DE1359-D312-F58D-B7B8-D4988700F855}"/>
              </a:ext>
            </a:extLst>
          </p:cNvPr>
          <p:cNvSpPr txBox="1"/>
          <p:nvPr/>
        </p:nvSpPr>
        <p:spPr>
          <a:xfrm>
            <a:off x="3576362" y="5274178"/>
            <a:ext cx="7078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إذن حجم صندوق المجوهرات = 288.6 + 945 =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1233.6 بوصة مكعبة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2EBD76D9-E10E-7508-7420-3C2BD0BEA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998" y="273998"/>
            <a:ext cx="2543033" cy="43637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D2C55F6-CF06-6873-0115-B583D42770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52456" y="726543"/>
            <a:ext cx="3838575" cy="9810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A6CD7BA-3131-53C2-B620-F5803ABF4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302" y="501409"/>
            <a:ext cx="2107402" cy="1612425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971D799-2DA1-2D93-F276-B0DD01309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03267"/>
            <a:ext cx="1836923" cy="2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6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7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-6حجم الهرم والمخروط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6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1633</Words>
  <Application>Microsoft Office PowerPoint</Application>
  <PresentationFormat>شاشة عريضة</PresentationFormat>
  <Paragraphs>310</Paragraphs>
  <Slides>35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35</vt:i4>
      </vt:variant>
    </vt:vector>
  </HeadingPairs>
  <TitlesOfParts>
    <vt:vector size="49" baseType="lpstr">
      <vt:lpstr>Arial Unicode MS</vt:lpstr>
      <vt:lpstr>Al-QuranAlKareem</vt:lpstr>
      <vt:lpstr>Arial</vt:lpstr>
      <vt:lpstr>Calibri</vt:lpstr>
      <vt:lpstr>Calibri Light</vt:lpstr>
      <vt:lpstr>Cambria Math</vt:lpstr>
      <vt:lpstr>Times New Roman</vt:lpstr>
      <vt:lpstr>Traditional Arabic</vt:lpstr>
      <vt:lpstr>تصميم افتراضي</vt:lpstr>
      <vt:lpstr>37_تصميم افتراضي</vt:lpstr>
      <vt:lpstr>6-6حجم الهرم والمخروط</vt:lpstr>
      <vt:lpstr>8_نسق Office</vt:lpstr>
      <vt:lpstr>8_سمة Office</vt:lpstr>
      <vt:lpstr>36_تصميم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ctm</dc:creator>
  <cp:lastModifiedBy>DELL</cp:lastModifiedBy>
  <cp:revision>218</cp:revision>
  <dcterms:created xsi:type="dcterms:W3CDTF">2011-01-22T12:21:30Z</dcterms:created>
  <dcterms:modified xsi:type="dcterms:W3CDTF">2024-03-08T19:46:52Z</dcterms:modified>
</cp:coreProperties>
</file>