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notesMasterIdLst>
    <p:notesMasterId r:id="rId29"/>
  </p:notesMasterIdLst>
  <p:sldIdLst>
    <p:sldId id="2570" r:id="rId9"/>
    <p:sldId id="256" r:id="rId10"/>
    <p:sldId id="2617" r:id="rId11"/>
    <p:sldId id="414" r:id="rId12"/>
    <p:sldId id="2606" r:id="rId13"/>
    <p:sldId id="2607" r:id="rId14"/>
    <p:sldId id="2611" r:id="rId15"/>
    <p:sldId id="374" r:id="rId16"/>
    <p:sldId id="2612" r:id="rId17"/>
    <p:sldId id="2613" r:id="rId18"/>
    <p:sldId id="2616" r:id="rId19"/>
    <p:sldId id="2614" r:id="rId20"/>
    <p:sldId id="413" r:id="rId21"/>
    <p:sldId id="415" r:id="rId22"/>
    <p:sldId id="2608" r:id="rId23"/>
    <p:sldId id="2609" r:id="rId24"/>
    <p:sldId id="368" r:id="rId25"/>
    <p:sldId id="2615" r:id="rId26"/>
    <p:sldId id="2591" r:id="rId27"/>
    <p:sldId id="1134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505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073" autoAdjust="0"/>
    <p:restoredTop sz="95737" autoAdjust="0"/>
  </p:normalViewPr>
  <p:slideViewPr>
    <p:cSldViewPr>
      <p:cViewPr varScale="1">
        <p:scale>
          <a:sx n="82" d="100"/>
          <a:sy n="82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B5DD90-0248-4249-A5CD-ACF7E2CBBD86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DF44AC-4BBE-452B-BBC3-2EA8CFE40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06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0.15 × 275 = 41.25</a:t>
            </a:r>
            <a:r>
              <a:rPr lang="ar-SA" sz="9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موسى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 ريال و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الخصم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25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100 - ........... = 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75 ريالاً × .......... = .......ريالاً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DFD30-C4C3-4746-96AC-B5B99CD9416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7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 ريال و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الخصم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25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100 - ........... = 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75 ريالاً × .......... = .......ريالاً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DFD30-C4C3-4746-96AC-B5B99CD9416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DFD30-C4C3-4746-96AC-B5B99CD9416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DFD30-C4C3-4746-96AC-B5B99CD9416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0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0.15 × 275 = 41.25</a:t>
            </a:r>
            <a:r>
              <a:rPr lang="ar-SA" sz="9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موسى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>
            <a:extLst>
              <a:ext uri="{FF2B5EF4-FFF2-40B4-BE49-F238E27FC236}">
                <a16:creationId xmlns:a16="http://schemas.microsoft.com/office/drawing/2014/main" id="{5ED6FB83-5584-64B7-50B9-361E16915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عنصر نائب للملاحظات 2">
            <a:extLst>
              <a:ext uri="{FF2B5EF4-FFF2-40B4-BE49-F238E27FC236}">
                <a16:creationId xmlns:a16="http://schemas.microsoft.com/office/drawing/2014/main" id="{1537511B-E82E-D3EB-D4F4-4C42B84EC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9156" name="عنصر نائب لرقم الشريحة 3">
            <a:extLst>
              <a:ext uri="{FF2B5EF4-FFF2-40B4-BE49-F238E27FC236}">
                <a16:creationId xmlns:a16="http://schemas.microsoft.com/office/drawing/2014/main" id="{BDAF89A5-35DA-1F42-2EA4-FF0603C40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29EC7-5B86-413F-B384-F0E56DC5916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72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037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26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CBD161-3691-E19F-8138-79456F018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A5146-5642-F3DB-AF08-EFA538FAB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FAE9E-6F08-B229-E58C-A155940F1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9553-D360-42F0-B2DA-95D1185C0E9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8415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35CD8-DDDB-F673-3281-7F74CC76E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56D1E-0A4D-2062-8C37-3B8D2913C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C7E34-C89D-80B3-A6C0-7BCF6EBF2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8BCA-EB81-4886-BAED-37FA82F4460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607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5FA34-A26C-9CB2-B8C2-2202008D4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A9B55-E982-E481-BFCE-EBF444668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F4156-275F-82B5-3401-E82B86E2B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9199-282D-48EE-BDA0-B247785DB6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05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A58CF-EADC-A8B0-8044-ADBB16F2F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5FD07-6C12-BC59-0A96-8C608C6B1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B6DA4-BE86-5D79-0AF1-B7B55D96F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973-FF04-4CBB-8A39-DF2A329D815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6974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BF0773-CF2F-32C5-ED06-7A6DF9452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B41A38-3204-238D-34A6-A70B47861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02633A-BAFA-CBD7-BBAB-9C4ADC950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AAA0-E50A-49A1-80CE-F2C58B8B671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2895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BE3330-1B4A-2476-53DF-F5F947C57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A2BB38-2A1B-BD72-676B-DF88A780F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10F618-391E-2580-F995-C97575422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E102-EA40-4913-8EB7-FB8321730B5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0639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02F60F-E4D5-BC39-6FF0-9E1FE58F7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2ECB1F-678D-4373-C382-EEF93E2F9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2DBE39-9E12-0107-E96F-A97910931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377-CF2B-4D4F-9C54-F048F2A6EEC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8115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C2BDB-B0FF-0128-53EC-FCCD9637D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D83E7-3630-457A-E099-D0165FC6A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6BEB0-0B14-C21A-D218-C68BDCE50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C334-49A2-47C6-AB2E-08AC31366C4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053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32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D14A0-B857-D699-473B-CDC7D8E96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65D21-5F8E-932B-7249-C8BCF5F4F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EA297-375A-79D6-8403-AF7695126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C1DF-AEC4-4234-A6AF-3A90351239D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242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36779-985E-727D-C464-07B39CDA8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D9B47-BCB9-040E-D2C1-F81097C96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69F42E-8104-2092-9E94-34778C814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9C8-E8B9-4EB6-9DCC-45E7D400D30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3162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8EDA2B-7C80-93F6-49FF-8951761AA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AD33E-9C35-FD57-2E34-401408D73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2271C-D565-B73C-5A1B-2C24D775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2052-43EC-410C-9CB8-7805BE8B53D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580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42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3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9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8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77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8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2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5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ABC223-1406-EE79-C2BF-9143B9103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E89C8D-F4A1-64B6-9DEE-60B7EF7DD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5BD5A1-09B9-4765-50B9-77C6C3BBF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2476-9884-456D-8418-B775A612A94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2731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1B8A1B-5F0D-89D9-A590-97FF0195F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5CCFF7-C2D7-1837-6EDC-37B7E8BBF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0F9AD-0255-4B90-7746-456E268DA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CAD5-8F30-49F7-B6D5-75688E587C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574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93B8F-3DAE-7A61-E525-2269A51E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B49F5-F082-78BA-F7BB-56D02D6DC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FF1A-2A4C-238A-CF5F-EC92B4D41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F67A-9E32-46C6-BD21-15AF8542AD9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79721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39EED-CCCF-A66E-F666-8A59D49DA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3EF41-2EBC-A8EC-A386-864AD7301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EF559-34A0-AB96-1E0C-BD56CEB3C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4796-F79C-4DEA-876D-FB2332F3B7E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6279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410E3-61DB-C898-971A-679463453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06E974-D780-3118-8E81-2800CDCF2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7D9252-E0A0-4F0C-3E67-106A44685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02BC-3267-4BB4-9F3A-7870CD12F5A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57296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14573C-19F3-3121-3105-76FCD09C8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C60AC6-8099-CDF1-1629-313A0AC03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895EC8-D3C5-027B-89B4-28AABD7A1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9589-E34C-4601-A51D-CE2004B2D1B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250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64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B5AA4-1887-C8A3-79D7-B4478DF14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255206-F6D7-812E-2BD0-096345DBC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F46F6D-F9BA-C2C7-3F46-CFA2A174E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BABE-48D0-4297-9279-C1E29DD4CB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1587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9C9B6-48CC-FB26-23FF-C0A7CD2CC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70FE7-CEBD-8A19-73C2-1066D2D94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D5E6B-744E-CFFB-EB05-D97E46705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4FEB-F87D-4539-9D79-E4F42F1AD1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4230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3C102-A239-4334-2950-88B1B3578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3B1BC-DDDB-7083-01E5-EA289C0C4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D2A0A-0FF6-8F9A-BEC7-531D23618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8FDEF-EB25-45DC-8E92-FB893F4A66C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8163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492B9-2F76-7D47-3D69-E08402200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A97BE-DCDB-250D-3B38-1A484957C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5FF268-3EF7-741D-846E-561D7333F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D873-F1E9-4E78-9671-803220513C6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54190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B90318-6138-577C-3D97-37C24A286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F26F7-4E95-F816-26AE-79A979E9C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12D23-184A-D835-889F-DCD6E1BB0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16C6-C47C-4654-B79F-20187264074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4261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F6AC0-4057-6365-1755-BC1517637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A8A0F4-DB60-D6D5-5110-AC98F7A6E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8AB36D-DBE0-92B4-7398-288336BF5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287C-2759-4BC0-AF37-5D469916D34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44772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A20205-B765-0A5E-6277-92F245177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3D632-A18A-AAF2-8B31-C6931B67D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6AB5F-D4C3-CE3E-B017-E333EC999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3C35-CC53-4DBA-A1FC-1A396295A22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7912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1DFBD-23B6-4BA1-1C92-D52F8516F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3F4B03-8BAB-2810-D7FF-A152A07A2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306B7-CA87-1B18-5CA6-FC2E2D3B7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9D09-27B2-422A-8F93-52785D400F7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82866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1093E-FA76-C3FD-8D22-62210CB54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D8042-E523-BFA6-4A9C-05E5B277E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99B94-2C3B-5CAD-2812-4A663532D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7C5B-62EB-44C5-B250-6F1B1C6D702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06304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186FFE-2B8B-2064-8238-3AFBD295C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F4376E-08A7-9288-43FD-321DE9835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D5A265-D119-A7BF-EC16-17B9D38F8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FC5F-09B9-4744-B9FE-2FD949E528C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629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1810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A5D71B-B2D1-3A8C-D600-547129AB0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939AFB-3F40-7726-0529-1F639EC4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58A4CF-6FD6-C350-E052-91922E8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BD82-A311-4A06-89FB-B06D393D746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7033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70D0C3-3B5C-2F68-179F-A0D460ADC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3F2218-4C11-4693-C60C-73C01A138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808A2B-928D-0082-ABE2-EB625018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17EA-4A99-4F90-B2E1-6209486FDD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70143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17F29-EAAA-821D-2802-3E6F2CFA0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12846-6AA1-3495-DCF2-7248686B7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8F044-BB02-C1A1-8260-077096C13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000E4-BA78-40F9-9FDD-7E23288F083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0879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07D26-5E9A-A6B3-1D08-90EAAB690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A61E3-F77C-1378-65B9-41C3430F5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6A3D8-1642-4C78-0234-E01375B95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6210-BFBB-4A3C-BDC1-85FEE0F392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4783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86C308-427A-043B-F52A-1EE263164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D96FD-49CE-F16C-14BB-60A4FC33C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B1056-DF55-EF39-810D-737587512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F27B-517B-41A7-B3B6-361D9E5DABC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4094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16D9F-A1EE-6117-FB36-E62F83E8C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F1BD7-AC20-550A-6441-DB7370069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D4AE7B-8834-AC5E-4CA0-294346B79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46CA-79EF-4E85-AB7A-4469906B5FC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05473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DFFD-E270-3A22-498F-FE42E681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D7B1-95A6-4CC6-AF1D-9153E6E8654E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4EA3E2-C5F0-974A-CCE9-EBCE375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9B563-D621-C4D6-7D84-D6D845C2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A002-C32D-4CFD-9BB3-4147CE0F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5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A66D55-DB04-7D6C-58BA-8ADE6C30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4DE1-D0AC-4D87-BCC8-196A0B95118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E2F072-2F60-D820-400B-B019A17D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77BBB-E1ED-A099-9D1B-9D81E919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542C-C5F8-4604-9678-29D55ABC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5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581A55-6C46-874C-714E-538643E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BBEA-755A-4EA9-8D0C-F196B25E1F32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F84BFD-0339-9200-E1A9-11E43DE9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41A518-5513-65E8-8FD9-F3EAF07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6E9D-0E58-4BD3-A85E-9C74BEA5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9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AEBC252-5C8E-BB57-B6D2-EB2FD4D6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42F3-6BA8-40D5-92A0-0165BA02EDA7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F71C8E9-3B6A-3C4D-01B9-7AD33E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3D958E0-C861-755B-1F3E-AAFE3F66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CFD-74F5-407E-8346-15B2C20D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26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347F18D-A1D1-2D5D-16EF-DB1B15D3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B2C8-AB17-4023-9120-841B5964A5FD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9493AB9F-3D4C-7A3D-0C60-34ACA2A7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5D1A0D0-A2B7-458F-348F-8FA1B2E9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5D4-EF2A-44B8-A7CC-74601F87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5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AC81BA-9428-815F-E21B-AC95A5CD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F5F3-021C-4BF1-8BC9-868153705C6A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44EAE1F-D821-B9E6-D000-D6733B54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4E9C92BA-7CCA-199F-F022-961E8720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D49F-99FE-4155-9C23-A8626079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7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E01ADB0-6E21-267C-8BAA-5E799B4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4A4-A0C1-40BD-9E62-959289E435C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C30807F1-6EE1-4541-9216-C28AC589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D02C84C-F501-3AF4-1D1B-ED43FAF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C62-FE99-477C-B810-0CD673A1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6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5EFE26B-AC47-62B6-3371-C20E25A9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053-F5B5-4933-A621-F8778DCC956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F934671-F613-0CBD-F374-BD6447FE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81F703-9449-0B8A-238E-2D7609DA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7EDD-36EB-4733-BC6A-1593F164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475B5E7-8E0B-52D7-5EDC-8318F7E4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A6AA-1878-49EC-B9AD-F14B19861E4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DCBBA1-9FF1-D13D-9F4D-F844B9F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2653D94-E13E-4332-EA94-F1FFADF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13F5-BDC2-48D5-BF60-2E42D219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6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DA654E-AFBB-57D1-A712-1FD67360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5BB1-8221-4332-9AD9-1B2144479C70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1CB186-DCD5-AC11-C508-3B3EC47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72A918-AC7F-333C-BAFF-887E44F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938B-D386-4805-9779-162A9B1C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4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8F3456-71C1-65AF-2DB4-EF24C6D3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DE1F-8775-4554-B1A0-569EA1697143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68BED7-59A0-CBB2-27C2-B84D0722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4DB56B-FEAB-E256-A731-E46E34C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897D-9F17-4CE5-BFDF-8AC673FD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8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40742-833F-3F53-4895-7C23D05B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8080EA-56CE-103C-C9A4-7C8C50CB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03FFC7-DF18-89AC-C971-90BF7C93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AC632D-77A1-0084-F837-58F8D7F0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D9DECD-19B2-A479-23D1-18BB23BB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6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076ACD-CB49-660B-CE1E-69DD09F7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D0727C-4C70-A658-74FD-7D9FD50D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E8BE35-C9FE-E6B7-2A03-3B5917BC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B8576-3BF4-B68D-9C62-57967EC5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91079-98BC-9D8B-35F1-EA4647B3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F202B-88F5-261B-4784-E9BACE9A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516A7E-5C18-73DA-6E52-61AA4C15E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41DCC6-4D5C-3AC6-15F8-92D5234A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C0C1D2-46A2-8144-DF6C-5A828676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DB7EF-A500-819D-C1EB-A2A6B1E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1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578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08CEEE-C71F-AD5E-06A1-FF860DD9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E28992-DA87-91AD-22E1-8E85E215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0066FF-5608-162C-0162-E359B0B9D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9F7B6D-EBF7-F6BF-CE3A-7B4DCF8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9A78DE-8B95-A0C7-E822-1EDA08A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500020-7B96-0C63-9AC2-A4E4021B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572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C8950F-1301-5806-AC34-7EA02559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62DFCE-A569-FEB5-3186-127FCAC6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A384AF-B4C3-871B-1F3D-85F30F45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449B95-885F-7DAB-05B8-E09838E01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860334-A9A7-3790-C474-A962870A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738C0D4-E3F0-5AF1-EF7A-B499B0D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652063-7D83-76EA-E3C8-2F1E1806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C6B1BB-97E7-056E-27BA-6A71C186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2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3A4A9-28FE-7F23-BA71-7D91E0CE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8CBB4E-306C-F4A5-DC3F-9E67244B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3C5478-0BA1-0D0E-6C81-FD6221CA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6B29FA-4C8D-7650-C148-7BF20E3A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5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E41FFC-2EFA-4AFF-CD93-6A6E6E1F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31B62A-7687-4537-F5F4-AA60FD49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0954C9-7C02-3A4D-DC5A-C8E3CC5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9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2D25D-92FE-FA7F-5402-74338C5D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7518BD-2D5A-F001-7B18-99D74F05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D25CAA-2437-5170-655C-28B0AF48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C152B9-DE52-C7C8-601F-4BFF0D01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3AEDF3-990C-1A36-127C-5D840E8D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50E2F7-FFE9-1E32-471F-6EE3DE05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2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C4684-0FD2-DD58-CD06-5BE7DCA6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FE3AEC-CC2E-2A69-C17F-CB7BEAE56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BDC265-4527-A55C-AF4F-F1615C4A3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4959C9-EF02-357F-5266-F9049457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0449B-476B-2C8F-05E2-C8DF7A8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3B7683-C19A-7515-C432-8C7936A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59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51D6C0-224F-B623-C233-F6DFDA71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B0B09EB-6141-3966-05EC-A314A8F14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05E7C4-BB66-C3C1-1CE0-2AB8A716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04C8C9-B2C5-995D-EB1A-AF5962CB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665168-2CB3-A646-2411-32D2F6D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76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8D6FE37-3D79-8054-8514-92C3CFBF3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1794C7-3B4A-FE95-027C-46AC2419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A0BAD1-4E4A-AB85-A75C-C123CFC7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A21ED-1BFB-4DF9-FE07-98B43789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70550-FB3B-9458-1F54-9CF8D023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9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218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7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573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492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775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8652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901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132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557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8569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409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58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0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EB3-8E48-4A15-9A6D-ADB498328267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E426-367F-4B0D-B08A-E8AE9D6E5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03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2E0331-9DA2-9964-4E96-86849EE6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2E4B0-56BB-6721-3E65-D77B6D421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095258-B2A1-FF07-B051-6B2FD54BD7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5DB888-C178-B940-6515-F2ED33A5D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73FC3C-554C-DFD0-B6D7-64A835C1B5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DCC7A245-5673-4DCA-BC78-7FCF65D51DC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25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CE1BA0-80C6-5108-BF24-95AC47BFC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5E09211-BBBF-CA06-E83E-CF04DDB2D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67B78D-CEC7-CFB3-6BB9-434DD6FFBB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946F36-CF70-E727-831A-F55CDD4BA6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B71544-1267-23B8-554A-79ABFB7FAE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D889DC0A-B575-4070-A764-B5B1E817E5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730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898443-3010-A946-DC03-17C310C95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CC55F2-3659-3F8C-A113-F49F4FB93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E29F5E-1199-1B82-8538-F64D2475FF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03F793-D0C4-C85D-3A46-FE45E59055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E8DA9B-8B72-00D0-B2AE-72E78E4811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3A4EE52B-B20E-4BC5-847B-97F0D65393D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56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FD33E000-5ADA-2F43-5927-CB98FC8E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4713ACB3-4F92-4450-E657-903B2EBC8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6B8DC8-77DD-10AD-D68E-F8B9C1D30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D71233-F4DF-45A5-86D8-DBD9BFE1D70F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801E1D-1093-2594-5B73-F66C231E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694CAB-E145-5615-6946-C0B928528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4753B-CEC3-489F-8E0E-C240CA656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463" indent="-1444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738" indent="-1190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4688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6775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59F2AE-CF60-8489-3A2F-84A9D991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48FA92-B33B-BE8A-276A-9B5D43E45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0DD1DF-5C92-E638-0CB9-7200AE02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D811D8-E3F8-36BC-2DA5-D384007BD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18994C-77E9-BA57-8211-550F30CBE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3FDB-9853-45CE-914D-1B0D8777C0CC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56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71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05519" y="1575847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الفصل الرابع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2" y="200894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16408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7257" y="4173995"/>
            <a:ext cx="2323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0,08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1380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110,4 ريالاً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63888" y="5053081"/>
            <a:ext cx="5152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000" b="1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الغسالة قبل الخصم = </a:t>
            </a:r>
            <a:r>
              <a:rPr lang="ar-SA" altLang="ar-SA" sz="2000" b="1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1380  + 110,4 = </a:t>
            </a:r>
            <a:r>
              <a:rPr lang="ar-SA" altLang="ar-SA" sz="2000" b="1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1490,4 ريال </a:t>
            </a:r>
            <a:endParaRPr kumimoji="0" lang="ar-SA" altLang="ar-SA" sz="32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99971" y="2528940"/>
            <a:ext cx="1639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جـ( ال</a:t>
            </a:r>
            <a:r>
              <a:rPr lang="ar-SA" altLang="ar-SA" sz="2000" b="1" kern="0">
                <a:solidFill>
                  <a:srgbClr val="00B050"/>
                </a:solidFill>
              </a:rPr>
              <a:t>خصم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156177" y="2510816"/>
            <a:ext cx="1258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8٪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63464" y="2519822"/>
            <a:ext cx="1263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1380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8٪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1380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6DDDC3-CB58-2A99-9429-3FC4BA02A3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1760" y="1289534"/>
            <a:ext cx="6143451" cy="8395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صورة 20">
            <a:extLst>
              <a:ext uri="{FF2B5EF4-FFF2-40B4-BE49-F238E27FC236}">
                <a16:creationId xmlns:a16="http://schemas.microsoft.com/office/drawing/2014/main" id="{312D11B3-9448-C550-461E-F5A53095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580112" y="3380355"/>
            <a:ext cx="125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المصنع أ</a:t>
            </a:r>
            <a:endParaRPr kumimoji="0" lang="ar-SA" altLang="ar-SA" sz="28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pic>
        <p:nvPicPr>
          <p:cNvPr id="6" name="صورة 20">
            <a:extLst>
              <a:ext uri="{FF2B5EF4-FFF2-40B4-BE49-F238E27FC236}">
                <a16:creationId xmlns:a16="http://schemas.microsoft.com/office/drawing/2014/main" id="{312D11B3-9448-C550-461E-F5A53095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228E66A-E42A-0422-5330-6E5F17FE44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1760" y="1377794"/>
            <a:ext cx="5775812" cy="531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1E1EA1-B2E9-800C-5F1A-376DDE13E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21" y="2528940"/>
            <a:ext cx="3441817" cy="22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0FF3B8FE-C137-326F-FB4F-3BC49135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779713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64EEA3A4-20F3-E4B9-FAD0-B35C88F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819400"/>
            <a:ext cx="205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 !؛4  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CB572912-955A-DA9D-1399-6C41A614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80511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150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70129E20-B823-4AD1-16A4-BEFD621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359727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EFBB25F3-FFF1-90C6-6FA4-5D40287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616325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EDDC8395-F535-D151-1CFF-D61C787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12" y="5326441"/>
            <a:ext cx="1524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9.375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2" name="صورة 20">
            <a:extLst>
              <a:ext uri="{FF2B5EF4-FFF2-40B4-BE49-F238E27FC236}">
                <a16:creationId xmlns:a16="http://schemas.microsoft.com/office/drawing/2014/main" id="{0CDF46A2-6691-5529-10DF-C483927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DACCABCE-E884-DD89-80D8-CFF841F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2021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5E6AB9A9-7E55-5C46-3B9E-A419A34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657" y="4132263"/>
            <a:ext cx="2313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6,25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2E275E75-D7DA-F672-58A7-10140EAE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77202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4361A659-DE4E-5900-C59A-EA3F365F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286" y="4772025"/>
            <a:ext cx="2241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0.0625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922FAC3-FF6F-FB13-1806-82F8E02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341563"/>
            <a:ext cx="2611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E8AE7E6-71E3-0C6E-337C-AF302B0B890E}"/>
              </a:ext>
            </a:extLst>
          </p:cNvPr>
          <p:cNvCxnSpPr>
            <a:cxnSpLocks/>
          </p:cNvCxnSpPr>
          <p:nvPr/>
        </p:nvCxnSpPr>
        <p:spPr>
          <a:xfrm>
            <a:off x="4732338" y="2630488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>
            <a:extLst>
              <a:ext uri="{FF2B5EF4-FFF2-40B4-BE49-F238E27FC236}">
                <a16:creationId xmlns:a16="http://schemas.microsoft.com/office/drawing/2014/main" id="{D60EE0D7-14CB-1F94-F314-03037273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73" y="2333625"/>
            <a:ext cx="224857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BB9F582-B0D2-CB5F-5473-6D70311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906" y="2820129"/>
            <a:ext cx="1744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360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4429D145-AA75-285E-753A-CE9FB2F1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95" y="2826153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DC363F5-A5A1-8276-B43C-3B751A1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5" y="2837888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270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34C7C165-73A7-B0F6-D283-2285F929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42" y="3488564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3EBDBD6B-AEA0-01B3-873D-1626B861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72" y="3466201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C606CF10-326A-BA82-36D3-0790FCE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406" y="3910570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8A7497A-CD71-BC93-DEDB-B32CABA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279" y="3914207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720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D40AA8CF-D67B-9186-09A5-731CD87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038" y="5124874"/>
            <a:ext cx="1150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1,333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F3AC9DF5-5EB5-5B68-C619-56255853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322" y="5118072"/>
            <a:ext cx="440736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35957F2-0DAA-1C58-17C8-E5338285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61" y="264850"/>
            <a:ext cx="3989249" cy="4586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4CF50EB-76CC-0C8D-692B-3C62E917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64818" y="810743"/>
            <a:ext cx="5000625" cy="6782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FE87989-D379-AE0E-6025-77945EF91FA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56263" y="1728315"/>
            <a:ext cx="2643820" cy="54022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BF83022-6A54-2342-7CC5-97E2D0FAE4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9207" y="1719310"/>
            <a:ext cx="3591222" cy="514350"/>
          </a:xfrm>
          <a:prstGeom prst="rect">
            <a:avLst/>
          </a:prstGeom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6FF03073-4386-0448-6715-04C2739D1E01}"/>
              </a:ext>
            </a:extLst>
          </p:cNvPr>
          <p:cNvGrpSpPr>
            <a:grpSpLocks/>
          </p:cNvGrpSpPr>
          <p:nvPr/>
        </p:nvGrpSpPr>
        <p:grpSpPr bwMode="auto">
          <a:xfrm>
            <a:off x="3560259" y="4293083"/>
            <a:ext cx="940424" cy="798513"/>
            <a:chOff x="1801" y="3452"/>
            <a:chExt cx="228" cy="503"/>
          </a:xfrm>
        </p:grpSpPr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F9CD927D-4C67-E384-15E3-9AFC7F4E0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DFAC0612-8BA0-A4EF-F1B0-3C9C70219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4278593D-519D-8527-C48F-132019FBA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3664"/>
              <a:ext cx="2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6E276F18-3219-BFC5-2D21-F13BE14D10BC}"/>
              </a:ext>
            </a:extLst>
          </p:cNvPr>
          <p:cNvGrpSpPr>
            <a:grpSpLocks/>
          </p:cNvGrpSpPr>
          <p:nvPr/>
        </p:nvGrpSpPr>
        <p:grpSpPr bwMode="auto">
          <a:xfrm>
            <a:off x="2056103" y="4297919"/>
            <a:ext cx="1601788" cy="822325"/>
            <a:chOff x="2208" y="1633"/>
            <a:chExt cx="1009" cy="518"/>
          </a:xfrm>
        </p:grpSpPr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FC602239-D0E0-DEB0-9ABD-F75547B75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6" name="Group 16">
              <a:extLst>
                <a:ext uri="{FF2B5EF4-FFF2-40B4-BE49-F238E27FC236}">
                  <a16:creationId xmlns:a16="http://schemas.microsoft.com/office/drawing/2014/main" id="{0246B074-9441-4C3A-AE09-B728E4E1F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A5C04267-A1D3-25E3-1E92-6C7D7EA5F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ن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270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CEEC9F08-81E7-E0A7-98B3-91E45C739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5CAA15D4-03F9-453D-E372-132619C66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270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13665622-160C-FD79-E0BC-F736E28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465" y="5667249"/>
            <a:ext cx="2006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1,333 × 100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1AD17A8B-8041-D7E1-B403-951889D8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966" y="6080681"/>
            <a:ext cx="2074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133,3 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٪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8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  <p:bldP spid="35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36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MC\Documents\فاصل تاكد1.png">
            <a:extLst>
              <a:ext uri="{FF2B5EF4-FFF2-40B4-BE49-F238E27FC236}">
                <a16:creationId xmlns:a16="http://schemas.microsoft.com/office/drawing/2014/main" id="{A119FD01-094E-81D4-3068-9215D033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5">
            <a:extLst>
              <a:ext uri="{FF2B5EF4-FFF2-40B4-BE49-F238E27FC236}">
                <a16:creationId xmlns:a16="http://schemas.microsoft.com/office/drawing/2014/main" id="{8A5BDFD0-E5EC-F16D-358A-0637E681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68638"/>
            <a:ext cx="3781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صورة 4">
            <a:extLst>
              <a:ext uri="{FF2B5EF4-FFF2-40B4-BE49-F238E27FC236}">
                <a16:creationId xmlns:a16="http://schemas.microsoft.com/office/drawing/2014/main" id="{7D3798DA-A9A7-4AEF-0D1D-712B727E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28663"/>
            <a:ext cx="78470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صورة 4">
            <a:extLst>
              <a:ext uri="{FF2B5EF4-FFF2-40B4-BE49-F238E27FC236}">
                <a16:creationId xmlns:a16="http://schemas.microsoft.com/office/drawing/2014/main" id="{B465802F-C035-4E51-5B0C-FF8E1C0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8438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AF5386D-DBC5-7659-8E29-F3FF2A2DD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70678"/>
              </p:ext>
            </p:extLst>
          </p:nvPr>
        </p:nvGraphicFramePr>
        <p:xfrm>
          <a:off x="3923928" y="2249865"/>
          <a:ext cx="1432297" cy="304800"/>
        </p:xfrm>
        <a:graphic>
          <a:graphicData uri="http://schemas.openxmlformats.org/drawingml/2006/table">
            <a:tbl>
              <a:tblPr/>
              <a:tblGrid>
                <a:gridCol w="143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دائما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114280" marR="114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صورة 20">
            <a:extLst>
              <a:ext uri="{FF2B5EF4-FFF2-40B4-BE49-F238E27FC236}">
                <a16:creationId xmlns:a16="http://schemas.microsoft.com/office/drawing/2014/main" id="{512FF1B3-6FFE-5602-62A0-DE59AC1D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FAA78D0-CFA4-A3B0-D5B0-8DA051E4D1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160" y="1110487"/>
            <a:ext cx="5402942" cy="63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E26B27-A4D7-B6D1-D275-6AD5E7704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476" y="2770188"/>
            <a:ext cx="2876550" cy="6477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F4E2621-805D-E0CB-1C84-9E2028FDA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476" y="3579813"/>
            <a:ext cx="3150121" cy="64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صورة 4">
            <a:extLst>
              <a:ext uri="{FF2B5EF4-FFF2-40B4-BE49-F238E27FC236}">
                <a16:creationId xmlns:a16="http://schemas.microsoft.com/office/drawing/2014/main" id="{7D3798DA-A9A7-4AEF-0D1D-712B727E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28663"/>
            <a:ext cx="78470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صورة 4">
            <a:extLst>
              <a:ext uri="{FF2B5EF4-FFF2-40B4-BE49-F238E27FC236}">
                <a16:creationId xmlns:a16="http://schemas.microsoft.com/office/drawing/2014/main" id="{B465802F-C035-4E51-5B0C-FF8E1C0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8438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AF5386D-DBC5-7659-8E29-F3FF2A2DD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90210"/>
              </p:ext>
            </p:extLst>
          </p:nvPr>
        </p:nvGraphicFramePr>
        <p:xfrm>
          <a:off x="3491880" y="2678113"/>
          <a:ext cx="1864345" cy="304800"/>
        </p:xfrm>
        <a:graphic>
          <a:graphicData uri="http://schemas.openxmlformats.org/drawingml/2006/table">
            <a:tbl>
              <a:tblPr/>
              <a:tblGrid>
                <a:gridCol w="18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نعم ظنه صحيح 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114280" marR="114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4D652270-5BA9-3F83-CB62-C8034E504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92791"/>
              </p:ext>
            </p:extLst>
          </p:nvPr>
        </p:nvGraphicFramePr>
        <p:xfrm>
          <a:off x="2123728" y="3184388"/>
          <a:ext cx="3611538" cy="609600"/>
        </p:xfrm>
        <a:graphic>
          <a:graphicData uri="http://schemas.openxmlformats.org/drawingml/2006/table">
            <a:tbl>
              <a:tblPr/>
              <a:tblGrid>
                <a:gridCol w="361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إذا كان الثمن الأصلي  س 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يصبح بعد الزيادة  س + 0.2 س = 1.2 س 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114303" marR="1143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صورة 20">
            <a:extLst>
              <a:ext uri="{FF2B5EF4-FFF2-40B4-BE49-F238E27FC236}">
                <a16:creationId xmlns:a16="http://schemas.microsoft.com/office/drawing/2014/main" id="{512FF1B3-6FFE-5602-62A0-DE59AC1D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6654DF-AD7B-685B-F30A-47E5232149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27" y="1081400"/>
            <a:ext cx="6169730" cy="124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8899B60-741F-CB69-2689-9C4013E9FCFA}"/>
              </a:ext>
            </a:extLst>
          </p:cNvPr>
          <p:cNvSpPr txBox="1"/>
          <p:nvPr/>
        </p:nvSpPr>
        <p:spPr>
          <a:xfrm>
            <a:off x="905161" y="4148281"/>
            <a:ext cx="6048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يصبح بعد الخصم 1.2 س – 0.2( 1.2 س ) = 1.2 س – 0.24 س = 0.96 س </a:t>
            </a:r>
            <a:endParaRPr lang="ar-SA" sz="2000"/>
          </a:p>
        </p:txBody>
      </p:sp>
    </p:spTree>
    <p:extLst>
      <p:ext uri="{BB962C8B-B14F-4D97-AF65-F5344CB8AC3E}">
        <p14:creationId xmlns:p14="http://schemas.microsoft.com/office/powerpoint/2010/main" val="28020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صورة 4">
            <a:extLst>
              <a:ext uri="{FF2B5EF4-FFF2-40B4-BE49-F238E27FC236}">
                <a16:creationId xmlns:a16="http://schemas.microsoft.com/office/drawing/2014/main" id="{7D3798DA-A9A7-4AEF-0D1D-712B727E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28663"/>
            <a:ext cx="78470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صورة 4">
            <a:extLst>
              <a:ext uri="{FF2B5EF4-FFF2-40B4-BE49-F238E27FC236}">
                <a16:creationId xmlns:a16="http://schemas.microsoft.com/office/drawing/2014/main" id="{B465802F-C035-4E51-5B0C-FF8E1C0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8438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20">
            <a:extLst>
              <a:ext uri="{FF2B5EF4-FFF2-40B4-BE49-F238E27FC236}">
                <a16:creationId xmlns:a16="http://schemas.microsoft.com/office/drawing/2014/main" id="{512FF1B3-6FFE-5602-62A0-DE59AC1D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5C16613-4128-6595-0A95-FCE592EED4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1056481"/>
            <a:ext cx="5834286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19AFB3F-BCA0-2520-EBCF-084587D82EF8}"/>
              </a:ext>
            </a:extLst>
          </p:cNvPr>
          <p:cNvSpPr txBox="1"/>
          <p:nvPr/>
        </p:nvSpPr>
        <p:spPr>
          <a:xfrm>
            <a:off x="3707904" y="2401371"/>
            <a:ext cx="2843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نفرض أن سعر سلعة 100 ريال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194952-5F7A-C4EA-7324-A9F87E579C86}"/>
              </a:ext>
            </a:extLst>
          </p:cNvPr>
          <p:cNvSpPr txBox="1"/>
          <p:nvPr/>
        </p:nvSpPr>
        <p:spPr>
          <a:xfrm>
            <a:off x="899592" y="2847647"/>
            <a:ext cx="5655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بعد خصم 5 ٪ يصبح 100 – 0.05 ( 100 ) = 100 – 5 = 95 ريالاً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87C4ACB-AEEC-3C1E-717A-3EC7E58A743E}"/>
              </a:ext>
            </a:extLst>
          </p:cNvPr>
          <p:cNvSpPr txBox="1"/>
          <p:nvPr/>
        </p:nvSpPr>
        <p:spPr>
          <a:xfrm>
            <a:off x="1944824" y="34290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بعد رفع السعر 5 ٪ يصبح 95 + 0.05 ( 95 ) = 95 + 4.75 =  99.75  ريالاً , </a:t>
            </a:r>
            <a:endParaRPr lang="ar-SA" sz="200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36C8047-D08B-8E56-8FFA-682C9A5B0E20}"/>
              </a:ext>
            </a:extLst>
          </p:cNvPr>
          <p:cNvSpPr txBox="1"/>
          <p:nvPr/>
        </p:nvSpPr>
        <p:spPr>
          <a:xfrm>
            <a:off x="1944824" y="429662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ea typeface="Times New Roman" panose="02020603050405020304" pitchFamily="18" charset="0"/>
                <a:cs typeface="Traditional Arabic" panose="02020603050405020304" pitchFamily="18" charset="-78"/>
              </a:rPr>
              <a:t>وبذلك فإن 95 + 4.75 لا يساوي 100 ريال . </a:t>
            </a:r>
            <a:endParaRPr lang="ar-SA" sz="2000"/>
          </a:p>
        </p:txBody>
      </p:sp>
    </p:spTree>
    <p:extLst>
      <p:ext uri="{BB962C8B-B14F-4D97-AF65-F5344CB8AC3E}">
        <p14:creationId xmlns:p14="http://schemas.microsoft.com/office/powerpoint/2010/main" val="14016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70B2488-5424-F156-1970-D8A62092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64314"/>
            <a:ext cx="8135888" cy="35307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CFEF16B-E1A2-7D12-4642-4B3759BB0186}"/>
              </a:ext>
            </a:extLst>
          </p:cNvPr>
          <p:cNvSpPr txBox="1"/>
          <p:nvPr/>
        </p:nvSpPr>
        <p:spPr>
          <a:xfrm>
            <a:off x="4932040" y="4758431"/>
            <a:ext cx="31200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0,07 × 129900 = 9093 ريال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C1C28E8-ECE4-0C1E-A718-A28A26E65203}"/>
              </a:ext>
            </a:extLst>
          </p:cNvPr>
          <p:cNvSpPr txBox="1"/>
          <p:nvPr/>
        </p:nvSpPr>
        <p:spPr>
          <a:xfrm>
            <a:off x="6983779" y="4406510"/>
            <a:ext cx="1260629" cy="369332"/>
          </a:xfrm>
          <a:prstGeom prst="rect">
            <a:avLst/>
          </a:prstGeom>
          <a:noFill/>
          <a:ln w="19050" cmpd="dbl"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21E19A7-DDEC-BC29-0228-F1D6801FFA75}"/>
              </a:ext>
            </a:extLst>
          </p:cNvPr>
          <p:cNvSpPr txBox="1"/>
          <p:nvPr/>
        </p:nvSpPr>
        <p:spPr>
          <a:xfrm>
            <a:off x="1695635" y="5328081"/>
            <a:ext cx="2876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0,10 × 1400 = 140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7FF31E-A9F2-E7C7-BCF8-71897DCEFFD9}"/>
              </a:ext>
            </a:extLst>
          </p:cNvPr>
          <p:cNvSpPr txBox="1"/>
          <p:nvPr/>
        </p:nvSpPr>
        <p:spPr>
          <a:xfrm>
            <a:off x="1154097" y="5697413"/>
            <a:ext cx="3417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1400 + 140= 1540</a:t>
            </a:r>
          </a:p>
        </p:txBody>
      </p:sp>
      <p:pic>
        <p:nvPicPr>
          <p:cNvPr id="3" name="صورة 20">
            <a:extLst>
              <a:ext uri="{FF2B5EF4-FFF2-40B4-BE49-F238E27FC236}">
                <a16:creationId xmlns:a16="http://schemas.microsoft.com/office/drawing/2014/main" id="{0FB9D1E7-3CDE-EEBB-A916-4F68BDF7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F8C0711-CF1A-5A40-009A-93B6FDE5AA2C}"/>
              </a:ext>
            </a:extLst>
          </p:cNvPr>
          <p:cNvSpPr txBox="1"/>
          <p:nvPr/>
        </p:nvSpPr>
        <p:spPr>
          <a:xfrm>
            <a:off x="1154097" y="4389099"/>
            <a:ext cx="1260629" cy="369332"/>
          </a:xfrm>
          <a:prstGeom prst="rect">
            <a:avLst/>
          </a:prstGeom>
          <a:noFill/>
          <a:ln w="19050" cmpd="dbl"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1C5C096-37DF-AC52-9D5B-A0897EED91CC}"/>
              </a:ext>
            </a:extLst>
          </p:cNvPr>
          <p:cNvSpPr txBox="1"/>
          <p:nvPr/>
        </p:nvSpPr>
        <p:spPr>
          <a:xfrm>
            <a:off x="1979712" y="3036585"/>
            <a:ext cx="4878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ملاحظة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لإيجاد النسبة المئوية نقسم الجزء على الكل ثم نضرب في 100 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مثال:  ما النسبة المئوية للعدد 30 من 60 ؟    الحل : 30 ÷ 60 = 0.5          0.5 × 100 = 50 %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raditional Arabic" panose="02020603050405020304" pitchFamily="18" charset="-78"/>
              </a:rPr>
              <a:t>موسى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48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165725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>
                <a:solidFill>
                  <a:srgbClr val="FF0000"/>
                </a:solidFill>
              </a:rPr>
              <a:t>تدرب المعادلة المئوية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C8CEB9-9F0B-5DA4-8871-A0843303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3717032"/>
            <a:ext cx="62388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2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مربع نص 1">
            <a:extLst>
              <a:ext uri="{FF2B5EF4-FFF2-40B4-BE49-F238E27FC236}">
                <a16:creationId xmlns:a16="http://schemas.microsoft.com/office/drawing/2014/main" id="{33A07B4B-4F31-834E-50EB-4940B7AB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6914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857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85763">
              <a:spcBef>
                <a:spcPct val="20000"/>
              </a:spcBef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32603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0FF3B8FE-C137-326F-FB4F-3BC49135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779713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64EEA3A4-20F3-E4B9-FAD0-B35C88F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819400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60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CB572912-955A-DA9D-1399-6C41A614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80511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30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70129E20-B823-4AD1-16A4-BEFD621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359727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EFBB25F3-FFF1-90C6-6FA4-5D40287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616325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EDDC8395-F535-D151-1CFF-D61C787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326441"/>
            <a:ext cx="1164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18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2" name="صورة 20">
            <a:extLst>
              <a:ext uri="{FF2B5EF4-FFF2-40B4-BE49-F238E27FC236}">
                <a16:creationId xmlns:a16="http://schemas.microsoft.com/office/drawing/2014/main" id="{0CDF46A2-6691-5529-10DF-C483927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DACCABCE-E884-DD89-80D8-CFF841F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2021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5E6AB9A9-7E55-5C46-3B9E-A419A34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132263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2E275E75-D7DA-F672-58A7-10140EAE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77202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4361A659-DE4E-5900-C59A-EA3F365F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772025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0,60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922FAC3-FF6F-FB13-1806-82F8E02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341563"/>
            <a:ext cx="2611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E8AE7E6-71E3-0C6E-337C-AF302B0B890E}"/>
              </a:ext>
            </a:extLst>
          </p:cNvPr>
          <p:cNvCxnSpPr>
            <a:cxnSpLocks/>
          </p:cNvCxnSpPr>
          <p:nvPr/>
        </p:nvCxnSpPr>
        <p:spPr>
          <a:xfrm>
            <a:off x="4732338" y="2630488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>
            <a:extLst>
              <a:ext uri="{FF2B5EF4-FFF2-40B4-BE49-F238E27FC236}">
                <a16:creationId xmlns:a16="http://schemas.microsoft.com/office/drawing/2014/main" id="{D60EE0D7-14CB-1F94-F314-03037273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73" y="2333625"/>
            <a:ext cx="224857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BB9F582-B0D2-CB5F-5473-6D70311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2774157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4429D145-AA75-285E-753A-CE9FB2F1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94" y="2844038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24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DC363F5-A5A1-8276-B43C-3B751A1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5" y="2837888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84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34C7C165-73A7-B0F6-D283-2285F929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42" y="3488564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3EBDBD6B-AEA0-01B3-873D-1626B861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72" y="3466201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C606CF10-326A-BA82-36D3-0790FCE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078288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8A7497A-CD71-BC93-DEDB-B32CABA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044422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24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D40AA8CF-D67B-9186-09A5-731CD87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656138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F3AC9DF5-5EB5-5B68-C619-56255853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652191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0,24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4CD0045D-9D2B-7790-BD8B-9E4DB758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398" y="519804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20,16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35957F2-0DAA-1C58-17C8-E5338285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61" y="264850"/>
            <a:ext cx="3989249" cy="45869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6A39AFB-6B36-EB70-784E-A8C71FEB46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9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7650" y="882294"/>
            <a:ext cx="4410075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BD8ED17-4760-751D-687F-E6D2991D34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0947" y="1830388"/>
            <a:ext cx="2257425" cy="4381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3905673-F090-8F6D-BACD-36AF6429263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3672" y="1857342"/>
            <a:ext cx="25527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  <p:bldP spid="35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72" y="2457516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=45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58" y="2509432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15" y="2535459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150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018" y="4865725"/>
            <a:ext cx="1310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0,3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149" y="3563223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94" y="3582706"/>
            <a:ext cx="141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022258" y="4043400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ن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570425" y="4052291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12" y="5344602"/>
            <a:ext cx="1490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61" y="2445162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84" y="2488323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43" y="2506717"/>
            <a:ext cx="158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3000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54" y="3644261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8BAA3A77-1A8A-F86A-BFFE-2652B928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76" y="3613483"/>
            <a:ext cx="1538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3000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7" name="Group 16">
            <a:extLst>
              <a:ext uri="{FF2B5EF4-FFF2-40B4-BE49-F238E27FC236}">
                <a16:creationId xmlns:a16="http://schemas.microsoft.com/office/drawing/2014/main" id="{1CAFD26C-0328-646C-6DB1-F7CB5DF5642D}"/>
              </a:ext>
            </a:extLst>
          </p:cNvPr>
          <p:cNvGrpSpPr>
            <a:grpSpLocks/>
          </p:cNvGrpSpPr>
          <p:nvPr/>
        </p:nvGrpSpPr>
        <p:grpSpPr bwMode="auto">
          <a:xfrm>
            <a:off x="3740549" y="4136706"/>
            <a:ext cx="940424" cy="798513"/>
            <a:chOff x="1801" y="3452"/>
            <a:chExt cx="228" cy="503"/>
          </a:xfrm>
        </p:grpSpPr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8EC5F42C-4400-9910-1A36-103C02772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04E8A35F-E949-02E1-3EA2-FEEC6AD6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BABA8A82-BA9B-8F59-DFD0-D87D9CCD4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3664"/>
              <a:ext cx="2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ABC0E9A4-C92A-1AD3-F6B2-AA46775027C3}"/>
              </a:ext>
            </a:extLst>
          </p:cNvPr>
          <p:cNvGrpSpPr>
            <a:grpSpLocks/>
          </p:cNvGrpSpPr>
          <p:nvPr/>
        </p:nvGrpSpPr>
        <p:grpSpPr bwMode="auto">
          <a:xfrm>
            <a:off x="2209300" y="4122415"/>
            <a:ext cx="1601788" cy="822325"/>
            <a:chOff x="2208" y="1633"/>
            <a:chExt cx="1009" cy="518"/>
          </a:xfrm>
        </p:grpSpPr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12090921-7332-3335-1D27-D19561D8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062937BE-40B7-22BE-A50C-76FBD8C6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50" name="Text Box 17">
                <a:extLst>
                  <a:ext uri="{FF2B5EF4-FFF2-40B4-BE49-F238E27FC236}">
                    <a16:creationId xmlns:a16="http://schemas.microsoft.com/office/drawing/2014/main" id="{D7374019-15BF-5F12-3B35-BC9146C32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ن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56E391F0-AF70-2918-6FB0-F1939D409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19D8F37-C7F3-D425-6917-86B7BDA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Text Box 45">
            <a:extLst>
              <a:ext uri="{FF2B5EF4-FFF2-40B4-BE49-F238E27FC236}">
                <a16:creationId xmlns:a16="http://schemas.microsoft.com/office/drawing/2014/main" id="{CB07EB35-C0F4-152C-2D4E-82B81DB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693" y="506697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0,002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53" y="5637410"/>
            <a:ext cx="172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D4231CB-2985-F495-5AA0-3CDE31FB38B5}"/>
              </a:ext>
            </a:extLst>
          </p:cNvPr>
          <p:cNvSpPr txBox="1"/>
          <p:nvPr/>
        </p:nvSpPr>
        <p:spPr>
          <a:xfrm>
            <a:off x="1916778" y="5066977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5BBA23-7EA8-C3DD-0DEB-4BC33236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61" y="264850"/>
            <a:ext cx="3989249" cy="4586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624BE9-5A7E-52EF-85D5-C00D4A4B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7650" y="882294"/>
            <a:ext cx="4410075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510CAA-6B39-CB56-8D1C-6164A0D4FE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442436" y="1546736"/>
            <a:ext cx="3123228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82E1BE-D2AD-3F3A-F713-17CAE48813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3787" y="1606385"/>
            <a:ext cx="3383166" cy="447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9951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31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72" y="2457516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=45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58" y="2509432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15" y="2535459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150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018" y="4865725"/>
            <a:ext cx="1310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= 0,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718" y="3517230"/>
            <a:ext cx="1509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lang="ar-SA" altLang="ar-SA" sz="40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12" y="5344602"/>
            <a:ext cx="1490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61" y="2445162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84" y="2488323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43" y="2506717"/>
            <a:ext cx="158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3000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61" y="3673451"/>
            <a:ext cx="1551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lang="ar-SA" altLang="ar-SA" sz="40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CB07EB35-C0F4-152C-2D4E-82B81DB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121" y="5019408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ن = 0,002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982" y="5595815"/>
            <a:ext cx="1323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</a:rPr>
              <a:t>= 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D4231CB-2985-F495-5AA0-3CDE31FB38B5}"/>
              </a:ext>
            </a:extLst>
          </p:cNvPr>
          <p:cNvSpPr txBox="1"/>
          <p:nvPr/>
        </p:nvSpPr>
        <p:spPr>
          <a:xfrm>
            <a:off x="1412629" y="5138259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5BBA23-7EA8-C3DD-0DEB-4BC33236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61" y="264850"/>
            <a:ext cx="3989249" cy="4586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624BE9-5A7E-52EF-85D5-C00D4A4B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7650" y="882294"/>
            <a:ext cx="4410075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510CAA-6B39-CB56-8D1C-6164A0D4FE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442436" y="1546736"/>
            <a:ext cx="3123228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82E1BE-D2AD-3F3A-F713-17CAE48813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3787" y="1606385"/>
            <a:ext cx="3383166" cy="447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6" name="Group 16">
            <a:extLst>
              <a:ext uri="{FF2B5EF4-FFF2-40B4-BE49-F238E27FC236}">
                <a16:creationId xmlns:a16="http://schemas.microsoft.com/office/drawing/2014/main" id="{9B2DB270-FB19-B1AB-F923-B078F64D7089}"/>
              </a:ext>
            </a:extLst>
          </p:cNvPr>
          <p:cNvGrpSpPr>
            <a:grpSpLocks/>
          </p:cNvGrpSpPr>
          <p:nvPr/>
        </p:nvGrpSpPr>
        <p:grpSpPr bwMode="auto">
          <a:xfrm>
            <a:off x="6540040" y="3360768"/>
            <a:ext cx="923925" cy="793750"/>
            <a:chOff x="1805" y="3452"/>
            <a:chExt cx="224" cy="500"/>
          </a:xfrm>
        </p:grpSpPr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980897A6-D5F0-1A31-643E-BB89C1C58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الجزء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D1BBA471-F071-C18A-0A1B-D67617342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B8191FE5-1836-4DD6-7D19-9CBE1AF76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الكل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F2C40383-F488-0952-3354-1578292B6012}"/>
              </a:ext>
            </a:extLst>
          </p:cNvPr>
          <p:cNvGrpSpPr>
            <a:grpSpLocks/>
          </p:cNvGrpSpPr>
          <p:nvPr/>
        </p:nvGrpSpPr>
        <p:grpSpPr bwMode="auto">
          <a:xfrm>
            <a:off x="2383296" y="3477656"/>
            <a:ext cx="923925" cy="793750"/>
            <a:chOff x="1805" y="3452"/>
            <a:chExt cx="224" cy="500"/>
          </a:xfrm>
        </p:grpSpPr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22C7D0A0-5DB5-E395-C442-1073592B5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الجزء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C34D6F88-BB2D-562B-FC7D-2BAE71DA7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6AF9580E-237B-4BCC-9ADD-7A25DB7D5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الكل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43">
            <a:extLst>
              <a:ext uri="{FF2B5EF4-FFF2-40B4-BE49-F238E27FC236}">
                <a16:creationId xmlns:a16="http://schemas.microsoft.com/office/drawing/2014/main" id="{3DFBD315-374E-8AB1-B98C-798C3302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941" y="4166293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D0B7B0A0-2CA2-68A4-9F12-52EC956A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215" y="4278318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EF102DC-5F88-BC99-37D4-EAAD102669AF}"/>
              </a:ext>
            </a:extLst>
          </p:cNvPr>
          <p:cNvGrpSpPr>
            <a:grpSpLocks/>
          </p:cNvGrpSpPr>
          <p:nvPr/>
        </p:nvGrpSpPr>
        <p:grpSpPr bwMode="auto">
          <a:xfrm>
            <a:off x="6247036" y="4011147"/>
            <a:ext cx="1601788" cy="822325"/>
            <a:chOff x="2208" y="1633"/>
            <a:chExt cx="1009" cy="518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85574B3A-3906-F891-A830-BC9E3D277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4" name="Group 16">
              <a:extLst>
                <a:ext uri="{FF2B5EF4-FFF2-40B4-BE49-F238E27FC236}">
                  <a16:creationId xmlns:a16="http://schemas.microsoft.com/office/drawing/2014/main" id="{5B0BB779-5DF6-D49D-2CA4-054CE529A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9C0A9D9A-9096-01F8-71E5-F4540BFAF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18">
                <a:extLst>
                  <a:ext uri="{FF2B5EF4-FFF2-40B4-BE49-F238E27FC236}">
                    <a16:creationId xmlns:a16="http://schemas.microsoft.com/office/drawing/2014/main" id="{BC26370B-7078-1AFA-E323-59EEF45B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393C0F2E-3483-A936-91F8-2D6056D10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Group 24">
            <a:extLst>
              <a:ext uri="{FF2B5EF4-FFF2-40B4-BE49-F238E27FC236}">
                <a16:creationId xmlns:a16="http://schemas.microsoft.com/office/drawing/2014/main" id="{5D51A2D6-5CAB-D0FE-CFA4-07A91E7802ED}"/>
              </a:ext>
            </a:extLst>
          </p:cNvPr>
          <p:cNvGrpSpPr>
            <a:grpSpLocks/>
          </p:cNvGrpSpPr>
          <p:nvPr/>
        </p:nvGrpSpPr>
        <p:grpSpPr bwMode="auto">
          <a:xfrm>
            <a:off x="2215945" y="4183366"/>
            <a:ext cx="1601788" cy="822325"/>
            <a:chOff x="2208" y="1633"/>
            <a:chExt cx="1009" cy="518"/>
          </a:xfrm>
        </p:grpSpPr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62D0F964-A4F7-BE4A-3038-CBD393574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0" name="Group 16">
              <a:extLst>
                <a:ext uri="{FF2B5EF4-FFF2-40B4-BE49-F238E27FC236}">
                  <a16:creationId xmlns:a16="http://schemas.microsoft.com/office/drawing/2014/main" id="{FA8998C2-3E57-3D4F-D6A0-4A725470A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61" name="Text Box 17">
                <a:extLst>
                  <a:ext uri="{FF2B5EF4-FFF2-40B4-BE49-F238E27FC236}">
                    <a16:creationId xmlns:a16="http://schemas.microsoft.com/office/drawing/2014/main" id="{60512429-62F4-958F-B63E-F62264F62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Line 18">
                <a:extLst>
                  <a:ext uri="{FF2B5EF4-FFF2-40B4-BE49-F238E27FC236}">
                    <a16:creationId xmlns:a16="http://schemas.microsoft.com/office/drawing/2014/main" id="{12F29594-6AC1-0266-BBC7-66CB1C898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3" name="Text Box 19">
                <a:extLst>
                  <a:ext uri="{FF2B5EF4-FFF2-40B4-BE49-F238E27FC236}">
                    <a16:creationId xmlns:a16="http://schemas.microsoft.com/office/drawing/2014/main" id="{E62DDA0F-F635-C7E4-77A8-193091F5B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53" grpId="0"/>
      <p:bldP spid="54" grpId="0"/>
      <p:bldP spid="55" grpId="0"/>
      <p:bldP spid="56" grpId="0"/>
      <p:bldP spid="22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981" y="2504302"/>
            <a:ext cx="1193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=30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982" y="2528166"/>
            <a:ext cx="1943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=15٪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49" y="2535459"/>
            <a:ext cx="1061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763" y="3638228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969" y="3621615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15٪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577" y="2182715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5913485" y="4643390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0,15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 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0,15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435679" y="4664028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978" y="6264807"/>
            <a:ext cx="1478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603" y="2469869"/>
            <a:ext cx="1288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=9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01" y="2488060"/>
            <a:ext cx="1883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=3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2" y="2506717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54" y="3644261"/>
            <a:ext cx="744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8BAA3A77-1A8A-F86A-BFFE-2652B928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80" y="3613483"/>
            <a:ext cx="1412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3٪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7" name="Group 16">
            <a:extLst>
              <a:ext uri="{FF2B5EF4-FFF2-40B4-BE49-F238E27FC236}">
                <a16:creationId xmlns:a16="http://schemas.microsoft.com/office/drawing/2014/main" id="{1CAFD26C-0328-646C-6DB1-F7CB5DF5642D}"/>
              </a:ext>
            </a:extLst>
          </p:cNvPr>
          <p:cNvGrpSpPr>
            <a:grpSpLocks/>
          </p:cNvGrpSpPr>
          <p:nvPr/>
        </p:nvGrpSpPr>
        <p:grpSpPr bwMode="auto">
          <a:xfrm>
            <a:off x="3740187" y="4536474"/>
            <a:ext cx="923925" cy="793750"/>
            <a:chOff x="1805" y="3452"/>
            <a:chExt cx="224" cy="500"/>
          </a:xfrm>
        </p:grpSpPr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8EC5F42C-4400-9910-1A36-103C02772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04E8A35F-E949-02E1-3EA2-FEEC6AD6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BABA8A82-BA9B-8F59-DFD0-D87D9CCD4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0,03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ABC0E9A4-C92A-1AD3-F6B2-AA46775027C3}"/>
              </a:ext>
            </a:extLst>
          </p:cNvPr>
          <p:cNvGrpSpPr>
            <a:grpSpLocks/>
          </p:cNvGrpSpPr>
          <p:nvPr/>
        </p:nvGrpSpPr>
        <p:grpSpPr bwMode="auto">
          <a:xfrm>
            <a:off x="2158148" y="4530275"/>
            <a:ext cx="1601788" cy="822325"/>
            <a:chOff x="2208" y="1633"/>
            <a:chExt cx="1009" cy="518"/>
          </a:xfrm>
        </p:grpSpPr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12090921-7332-3335-1D27-D19561D8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062937BE-40B7-22BE-A50C-76FBD8C6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50" name="Text Box 17">
                <a:extLst>
                  <a:ext uri="{FF2B5EF4-FFF2-40B4-BE49-F238E27FC236}">
                    <a16:creationId xmlns:a16="http://schemas.microsoft.com/office/drawing/2014/main" id="{D7374019-15BF-5F12-3B35-BC9146C32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0,03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56E391F0-AF70-2918-6FB0-F1939D409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19D8F37-C7F3-D425-6917-86B7BDA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0,03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95" y="6003811"/>
            <a:ext cx="1560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F8C97FF1-79B8-3760-14E4-D1CC1B61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00" y="2111074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977EB938-2DE8-7CC4-4284-3D910566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5" y="4136703"/>
            <a:ext cx="850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044CD731-70D3-7280-6AB8-6C39C421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568" y="4125950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0,15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E3752BBB-2424-87EB-593E-A6DAEE82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864" y="4038371"/>
            <a:ext cx="693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BF57143E-0FF1-53C6-428E-79EF18A4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76" y="4037833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0,03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8" name="Group 16">
            <a:extLst>
              <a:ext uri="{FF2B5EF4-FFF2-40B4-BE49-F238E27FC236}">
                <a16:creationId xmlns:a16="http://schemas.microsoft.com/office/drawing/2014/main" id="{B9576EDB-2EA8-DAD4-3663-859531FBB3E6}"/>
              </a:ext>
            </a:extLst>
          </p:cNvPr>
          <p:cNvGrpSpPr>
            <a:grpSpLocks/>
          </p:cNvGrpSpPr>
          <p:nvPr/>
        </p:nvGrpSpPr>
        <p:grpSpPr bwMode="auto">
          <a:xfrm>
            <a:off x="7308086" y="5440167"/>
            <a:ext cx="1113660" cy="793750"/>
            <a:chOff x="1779" y="3452"/>
            <a:chExt cx="270" cy="500"/>
          </a:xfrm>
        </p:grpSpPr>
        <p:sp>
          <p:nvSpPr>
            <p:cNvPr id="57" name="Text Box 17">
              <a:extLst>
                <a:ext uri="{FF2B5EF4-FFF2-40B4-BE49-F238E27FC236}">
                  <a16:creationId xmlns:a16="http://schemas.microsoft.com/office/drawing/2014/main" id="{E18A19E5-C81E-0670-CBE7-2A6A0FF78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452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ar-SA" sz="2400" b="1">
                  <a:solidFill>
                    <a:srgbClr val="00B050"/>
                  </a:solidFill>
                </a:rPr>
                <a:t>3000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Line 18">
              <a:extLst>
                <a:ext uri="{FF2B5EF4-FFF2-40B4-BE49-F238E27FC236}">
                  <a16:creationId xmlns:a16="http://schemas.microsoft.com/office/drawing/2014/main" id="{B5C10065-365C-714F-9240-BAEED0DE2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8E32C0B8-EB43-621D-E29E-D630C3B0E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24">
            <a:extLst>
              <a:ext uri="{FF2B5EF4-FFF2-40B4-BE49-F238E27FC236}">
                <a16:creationId xmlns:a16="http://schemas.microsoft.com/office/drawing/2014/main" id="{9AC5D0A7-E93C-1E81-657A-C221C2DC4020}"/>
              </a:ext>
            </a:extLst>
          </p:cNvPr>
          <p:cNvGrpSpPr>
            <a:grpSpLocks/>
          </p:cNvGrpSpPr>
          <p:nvPr/>
        </p:nvGrpSpPr>
        <p:grpSpPr bwMode="auto">
          <a:xfrm>
            <a:off x="5856566" y="5417229"/>
            <a:ext cx="1601788" cy="822325"/>
            <a:chOff x="2208" y="1633"/>
            <a:chExt cx="1009" cy="518"/>
          </a:xfrm>
        </p:grpSpPr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EE15D3DA-91E3-1AEC-90B8-169472B3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2" name="Group 16">
              <a:extLst>
                <a:ext uri="{FF2B5EF4-FFF2-40B4-BE49-F238E27FC236}">
                  <a16:creationId xmlns:a16="http://schemas.microsoft.com/office/drawing/2014/main" id="{A0E9C869-CF44-CA71-64E5-0C190244E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63" name="Text Box 17">
                <a:extLst>
                  <a:ext uri="{FF2B5EF4-FFF2-40B4-BE49-F238E27FC236}">
                    <a16:creationId xmlns:a16="http://schemas.microsoft.com/office/drawing/2014/main" id="{E8F49491-EB1E-0B7C-C343-B05241EBD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75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 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312" name="Line 18">
                <a:extLst>
                  <a:ext uri="{FF2B5EF4-FFF2-40B4-BE49-F238E27FC236}">
                    <a16:creationId xmlns:a16="http://schemas.microsoft.com/office/drawing/2014/main" id="{265F7C25-B4A4-930B-61FF-422690AC7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1313" name="Text Box 19">
                <a:extLst>
                  <a:ext uri="{FF2B5EF4-FFF2-40B4-BE49-F238E27FC236}">
                    <a16:creationId xmlns:a16="http://schemas.microsoft.com/office/drawing/2014/main" id="{8960D39C-9B28-FDB8-5D92-AF5BB614D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1314" name="Group 16">
            <a:extLst>
              <a:ext uri="{FF2B5EF4-FFF2-40B4-BE49-F238E27FC236}">
                <a16:creationId xmlns:a16="http://schemas.microsoft.com/office/drawing/2014/main" id="{2F9089D2-B792-9C7E-8E9A-2E5C1D7F3A68}"/>
              </a:ext>
            </a:extLst>
          </p:cNvPr>
          <p:cNvGrpSpPr>
            <a:grpSpLocks/>
          </p:cNvGrpSpPr>
          <p:nvPr/>
        </p:nvGrpSpPr>
        <p:grpSpPr bwMode="auto">
          <a:xfrm>
            <a:off x="3634607" y="5276440"/>
            <a:ext cx="1113660" cy="793750"/>
            <a:chOff x="1779" y="3452"/>
            <a:chExt cx="270" cy="500"/>
          </a:xfrm>
        </p:grpSpPr>
        <p:sp>
          <p:nvSpPr>
            <p:cNvPr id="141315" name="Text Box 17">
              <a:extLst>
                <a:ext uri="{FF2B5EF4-FFF2-40B4-BE49-F238E27FC236}">
                  <a16:creationId xmlns:a16="http://schemas.microsoft.com/office/drawing/2014/main" id="{1BA123B7-FD76-D380-F6DE-1D9F7D1A0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452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316" name="Line 18">
              <a:extLst>
                <a:ext uri="{FF2B5EF4-FFF2-40B4-BE49-F238E27FC236}">
                  <a16:creationId xmlns:a16="http://schemas.microsoft.com/office/drawing/2014/main" id="{C317CA1B-1C54-B543-29A8-5E378B701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1317" name="Text Box 19">
              <a:extLst>
                <a:ext uri="{FF2B5EF4-FFF2-40B4-BE49-F238E27FC236}">
                  <a16:creationId xmlns:a16="http://schemas.microsoft.com/office/drawing/2014/main" id="{634A8E82-FBD3-3444-4D0B-26BF9D029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1318" name="Group 24">
            <a:extLst>
              <a:ext uri="{FF2B5EF4-FFF2-40B4-BE49-F238E27FC236}">
                <a16:creationId xmlns:a16="http://schemas.microsoft.com/office/drawing/2014/main" id="{4A5AD6FC-5912-E140-269D-25AF7601D872}"/>
              </a:ext>
            </a:extLst>
          </p:cNvPr>
          <p:cNvGrpSpPr>
            <a:grpSpLocks/>
          </p:cNvGrpSpPr>
          <p:nvPr/>
        </p:nvGrpSpPr>
        <p:grpSpPr bwMode="auto">
          <a:xfrm>
            <a:off x="2183881" y="5210466"/>
            <a:ext cx="1601788" cy="822325"/>
            <a:chOff x="2208" y="1633"/>
            <a:chExt cx="1009" cy="518"/>
          </a:xfrm>
        </p:grpSpPr>
        <p:sp>
          <p:nvSpPr>
            <p:cNvPr id="141319" name="Text Box 11">
              <a:extLst>
                <a:ext uri="{FF2B5EF4-FFF2-40B4-BE49-F238E27FC236}">
                  <a16:creationId xmlns:a16="http://schemas.microsoft.com/office/drawing/2014/main" id="{D034776B-3AEC-AB56-CF8C-0ED727A90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1320" name="Group 16">
              <a:extLst>
                <a:ext uri="{FF2B5EF4-FFF2-40B4-BE49-F238E27FC236}">
                  <a16:creationId xmlns:a16="http://schemas.microsoft.com/office/drawing/2014/main" id="{6C02E665-3DE7-1F66-AC50-DAE268E5D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41321" name="Text Box 17">
                <a:extLst>
                  <a:ext uri="{FF2B5EF4-FFF2-40B4-BE49-F238E27FC236}">
                    <a16:creationId xmlns:a16="http://schemas.microsoft.com/office/drawing/2014/main" id="{0A374A70-A6B0-CA4A-5122-B7E3A9294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 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322" name="Line 18">
                <a:extLst>
                  <a:ext uri="{FF2B5EF4-FFF2-40B4-BE49-F238E27FC236}">
                    <a16:creationId xmlns:a16="http://schemas.microsoft.com/office/drawing/2014/main" id="{AA5557C2-CFA7-DB6A-7268-427869C8A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1324" name="Text Box 19">
                <a:extLst>
                  <a:ext uri="{FF2B5EF4-FFF2-40B4-BE49-F238E27FC236}">
                    <a16:creationId xmlns:a16="http://schemas.microsoft.com/office/drawing/2014/main" id="{F60BAB8D-082F-4FAE-D3DC-E8EE08ECF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5444E7F-18DF-1644-C6A0-E29634D3EF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2217" y="1492978"/>
            <a:ext cx="3314098" cy="4907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25E087-7922-C984-69EA-EB6A362F90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523" y="1502120"/>
            <a:ext cx="3584744" cy="4762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782EACC-F713-976C-23FE-57867BB70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461" y="264850"/>
            <a:ext cx="3989249" cy="4586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551AC02-A4D6-7B8A-36FE-1F4DBDACFB9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9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7650" y="882294"/>
            <a:ext cx="4410075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3866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2" grpId="0"/>
      <p:bldP spid="4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31" grpId="0"/>
      <p:bldP spid="54" grpId="0"/>
      <p:bldP spid="38" grpId="0"/>
      <p:bldP spid="40" grpId="0"/>
      <p:bldP spid="42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7257" y="4173995"/>
            <a:ext cx="2323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0,0725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18.85 ريالاً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355976" y="5053081"/>
            <a:ext cx="436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260 + 18,85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278,85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156177" y="2510816"/>
            <a:ext cx="1258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7,25٪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63464" y="2519822"/>
            <a:ext cx="1263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260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7,25٪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92C534B-73F6-B9AE-1FF4-E69022EE14D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5775" y="1387661"/>
            <a:ext cx="5999435" cy="5422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صورة 20">
            <a:extLst>
              <a:ext uri="{FF2B5EF4-FFF2-40B4-BE49-F238E27FC236}">
                <a16:creationId xmlns:a16="http://schemas.microsoft.com/office/drawing/2014/main" id="{2BEFB03A-E56B-324A-8C35-E3EE68F4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7257" y="4173995"/>
            <a:ext cx="2323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0,15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2,7 ريالاً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63888" y="5053081"/>
            <a:ext cx="5152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000" b="1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إذن عدد الكيلومترات التي تقطعها السيارة = </a:t>
            </a:r>
            <a:r>
              <a:rPr lang="ar-SA" altLang="ar-SA" sz="2000" b="1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18 – 2.7 = </a:t>
            </a:r>
            <a:r>
              <a:rPr lang="ar-SA" altLang="ar-SA" sz="2000" b="1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15.3 كم</a:t>
            </a:r>
            <a:endParaRPr kumimoji="0" lang="ar-SA" altLang="ar-SA" sz="32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156177" y="2510816"/>
            <a:ext cx="1258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15٪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63464" y="2519822"/>
            <a:ext cx="1263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18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15٪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1E789C-209F-F6EF-4E11-7DC40325E0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7588" y="1132457"/>
            <a:ext cx="5868144" cy="12553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20">
            <a:extLst>
              <a:ext uri="{FF2B5EF4-FFF2-40B4-BE49-F238E27FC236}">
                <a16:creationId xmlns:a16="http://schemas.microsoft.com/office/drawing/2014/main" id="{038AFC0E-DAF3-2AD6-1C50-65749C71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0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YRGCBB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981</Words>
  <Application>Microsoft Office PowerPoint</Application>
  <PresentationFormat>عرض على الشاشة (4:3)</PresentationFormat>
  <Paragraphs>244</Paragraphs>
  <Slides>20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20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Century Gothic</vt:lpstr>
      <vt:lpstr>Times New Roman</vt:lpstr>
      <vt:lpstr>Traditional Arabic</vt:lpstr>
      <vt:lpstr>نسق Office</vt:lpstr>
      <vt:lpstr>تصميم افتراضي</vt:lpstr>
      <vt:lpstr>Office Theme</vt:lpstr>
      <vt:lpstr>2_تصميم افتراضي</vt:lpstr>
      <vt:lpstr>3_تصميم افتراضي</vt:lpstr>
      <vt:lpstr>7_سمة Office</vt:lpstr>
      <vt:lpstr>1_نسق Office</vt:lpstr>
      <vt:lpstr>8_نسق Office</vt:lpstr>
      <vt:lpstr>عرض تقديمي في PowerPoint</vt:lpstr>
      <vt:lpstr>تدرب المعادلة المئوية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تدرب المعادلة المئوية</dc:title>
  <dc:creator>لا احد</dc:creator>
  <cp:lastModifiedBy>DELL</cp:lastModifiedBy>
  <cp:revision>71</cp:revision>
  <dcterms:created xsi:type="dcterms:W3CDTF">2019-11-18T15:09:42Z</dcterms:created>
  <dcterms:modified xsi:type="dcterms:W3CDTF">2023-11-30T10:50:34Z</dcterms:modified>
</cp:coreProperties>
</file>