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72" r:id="rId3"/>
  </p:sldMasterIdLst>
  <p:notesMasterIdLst>
    <p:notesMasterId r:id="rId18"/>
  </p:notesMasterIdLst>
  <p:sldIdLst>
    <p:sldId id="258" r:id="rId4"/>
    <p:sldId id="260" r:id="rId5"/>
    <p:sldId id="309" r:id="rId6"/>
    <p:sldId id="278" r:id="rId7"/>
    <p:sldId id="301" r:id="rId8"/>
    <p:sldId id="263" r:id="rId9"/>
    <p:sldId id="267" r:id="rId10"/>
    <p:sldId id="310" r:id="rId11"/>
    <p:sldId id="276" r:id="rId12"/>
    <p:sldId id="279" r:id="rId13"/>
    <p:sldId id="288" r:id="rId14"/>
    <p:sldId id="311" r:id="rId15"/>
    <p:sldId id="302" r:id="rId16"/>
    <p:sldId id="308" r:id="rId1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2A67B8D-258E-4F3D-9172-25C327F7EAA1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C6AF1A5-CE86-4B32-8D7C-45D4B98831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257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3299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277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6469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263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367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70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471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433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5945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5559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93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51055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255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0390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9892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6728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6784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3963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1243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8389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8111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74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3820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5009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705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1964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06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7845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364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5735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699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1891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9099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C0159-5849-4C63-91B2-B74D056A7566}" type="datetimeFigureOut">
              <a:rPr lang="ar-SA" smtClean="0"/>
              <a:t>29/02/44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3A01F-526A-47E6-A7B3-7ACF83FAA60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343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448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03DD7-46AC-42D9-9751-72E27889BA6F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29/02/44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DD2-1D45-420A-B2DC-55C667587505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317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.me/albayan_12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4099023" y="966435"/>
            <a:ext cx="4639186" cy="71438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rgbClr val="00B050"/>
                </a:solidFill>
              </a:rPr>
              <a:t>التخطيط العام لمنهج التوحيد</a:t>
            </a: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2628593" y="3144682"/>
            <a:ext cx="1871372" cy="2156527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002060"/>
                </a:solidFill>
              </a:rPr>
              <a:t>الإخلاص لله </a:t>
            </a:r>
            <a:r>
              <a:rPr lang="ar-SA" sz="3200" b="1" dirty="0" err="1">
                <a:solidFill>
                  <a:srgbClr val="002060"/>
                </a:solidFill>
              </a:rPr>
              <a:t>ومايضاده</a:t>
            </a:r>
            <a:r>
              <a:rPr lang="ar-SA" sz="32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28" name="مستطيل مستدير الزوايا 27"/>
          <p:cNvSpPr/>
          <p:nvPr/>
        </p:nvSpPr>
        <p:spPr>
          <a:xfrm>
            <a:off x="8040217" y="3144682"/>
            <a:ext cx="2147127" cy="258199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002060"/>
                </a:solidFill>
              </a:rPr>
              <a:t>وجوب صرف العبادة لله وحده </a:t>
            </a:r>
            <a:r>
              <a:rPr lang="ar-SA" sz="3200" b="1" dirty="0" err="1">
                <a:solidFill>
                  <a:srgbClr val="002060"/>
                </a:solidFill>
              </a:rPr>
              <a:t>لاشريك</a:t>
            </a:r>
            <a:r>
              <a:rPr lang="ar-SA" sz="3200" b="1" dirty="0">
                <a:solidFill>
                  <a:srgbClr val="002060"/>
                </a:solidFill>
              </a:rPr>
              <a:t> له </a:t>
            </a:r>
          </a:p>
        </p:txBody>
      </p:sp>
      <p:sp>
        <p:nvSpPr>
          <p:cNvPr id="3" name="قوس كبير أيمن 2">
            <a:extLst>
              <a:ext uri="{FF2B5EF4-FFF2-40B4-BE49-F238E27FC236}">
                <a16:creationId xmlns:a16="http://schemas.microsoft.com/office/drawing/2014/main" id="{DCC036D7-FECA-FEA7-5148-642225DBCF25}"/>
              </a:ext>
            </a:extLst>
          </p:cNvPr>
          <p:cNvSpPr/>
          <p:nvPr/>
        </p:nvSpPr>
        <p:spPr>
          <a:xfrm rot="16200000">
            <a:off x="5693014" y="-447920"/>
            <a:ext cx="1451204" cy="5708674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AEE2E47D-2B73-CB33-5B2C-428408FDE46D}"/>
              </a:ext>
            </a:extLst>
          </p:cNvPr>
          <p:cNvSpPr txBox="1"/>
          <p:nvPr/>
        </p:nvSpPr>
        <p:spPr>
          <a:xfrm>
            <a:off x="8564575" y="2937884"/>
            <a:ext cx="2610238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1ـ قال تعالى : </a:t>
            </a:r>
            <a:r>
              <a:rPr lang="ar-SA" sz="2000" b="1" i="0" dirty="0">
                <a:effectLst/>
                <a:latin typeface="arial" panose="020B0604020202020204" pitchFamily="34" charset="0"/>
              </a:rPr>
              <a:t>( </a:t>
            </a:r>
            <a:r>
              <a:rPr lang="ar-SA" sz="24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الْحَمْدُ لِلَّهِ فَاطِرِ السَّمَاوَاتِ وَالْأَرْضِ جَاعِلِ الْمَلَائِكَةِ رُسُلًا أُولِي أَجْنِحَةٍ مَثْنَى وَثُلَاثَ وَرُبَاعَ يَزِيدُ فِي الْخَلْقِ مَا يَشَاءُ إِنَّ اللَّهَ عَلَى كُلِّ شَيْءٍ قَدِيرٌ</a:t>
            </a:r>
            <a:r>
              <a:rPr lang="ar-SA" sz="20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  <a:endParaRPr lang="ar-SA" sz="2400" b="1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4ADFAB6-4610-0703-114C-B096B7A31F70}"/>
              </a:ext>
            </a:extLst>
          </p:cNvPr>
          <p:cNvSpPr txBox="1"/>
          <p:nvPr/>
        </p:nvSpPr>
        <p:spPr>
          <a:xfrm>
            <a:off x="5677213" y="2937884"/>
            <a:ext cx="2414296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2ـ قال تعالى : </a:t>
            </a:r>
            <a:r>
              <a:rPr lang="ar-SA" sz="2000" b="1" i="0" dirty="0">
                <a:effectLst/>
                <a:latin typeface="arial" panose="020B0604020202020204" pitchFamily="34" charset="0"/>
              </a:rPr>
              <a:t>( </a:t>
            </a:r>
            <a:r>
              <a:rPr lang="ar-SA" sz="24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وَتَرَى الْمَلَائِكَةَ حَافِّينَ مِنْ حَوْلِ الْعَرْشِ يُسَبِّحُونَ بِحَمْدِ رَبِّهِمْ وَقُضِيَ بَيْنَهُمْ بِالْحَقِّ وَقِيلَ الْحَمْدُ لِلَّهِ رَبِّ الْعَالَمِينَ )</a:t>
            </a:r>
            <a:endParaRPr lang="ar-SA" sz="2400" b="1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47B2235-89C1-4253-D39E-156713BCFC58}"/>
              </a:ext>
            </a:extLst>
          </p:cNvPr>
          <p:cNvSpPr txBox="1"/>
          <p:nvPr/>
        </p:nvSpPr>
        <p:spPr>
          <a:xfrm>
            <a:off x="2472613" y="2937884"/>
            <a:ext cx="2610238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4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ar-SA" sz="2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3ـ قال تعالى : </a:t>
            </a:r>
            <a:r>
              <a:rPr lang="ar-SA" sz="2000" b="1" i="0" dirty="0">
                <a:effectLst/>
                <a:latin typeface="arial" panose="020B0604020202020204" pitchFamily="34" charset="0"/>
              </a:rPr>
              <a:t>( </a:t>
            </a:r>
            <a:r>
              <a:rPr lang="ar-SA" sz="24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تَكَادُ السَّمَاوَاتُ يَتَفَطَّرْنَ مِنْ فَوْقِهِنَّ وَالْمَلَائِكَةُ يُسَبِّحُونَ بِحَمْدِ رَبِّهِمْ وَيَسْتَغْفِرُونَ لِمَنْ فِي الْأَرْضِ أَلَا إِنَّ اللَّهَ هُوَ الْغَفُورُ الرَّحِيمُ )</a:t>
            </a:r>
            <a:endParaRPr lang="ar-SA" sz="2400" b="1" dirty="0"/>
          </a:p>
        </p:txBody>
      </p:sp>
      <p:sp>
        <p:nvSpPr>
          <p:cNvPr id="10" name="مستطيل مستدير الزوايا 2">
            <a:extLst>
              <a:ext uri="{FF2B5EF4-FFF2-40B4-BE49-F238E27FC236}">
                <a16:creationId xmlns:a16="http://schemas.microsoft.com/office/drawing/2014/main" id="{FB13F67F-3397-4261-9610-90D3B3255733}"/>
              </a:ext>
            </a:extLst>
          </p:cNvPr>
          <p:cNvSpPr/>
          <p:nvPr/>
        </p:nvSpPr>
        <p:spPr>
          <a:xfrm>
            <a:off x="111967" y="294164"/>
            <a:ext cx="5072190" cy="21566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  <a:p>
            <a:endParaRPr lang="ar-SA" sz="2800" b="1" dirty="0">
              <a:solidFill>
                <a:srgbClr val="C00000"/>
              </a:solidFill>
            </a:endParaRPr>
          </a:p>
          <a:p>
            <a:r>
              <a:rPr lang="ar-SA" sz="2800" b="1" dirty="0">
                <a:solidFill>
                  <a:srgbClr val="C00000"/>
                </a:solidFill>
              </a:rPr>
              <a:t>    </a:t>
            </a:r>
            <a:r>
              <a:rPr lang="ar-SA" sz="2000" b="1" dirty="0">
                <a:solidFill>
                  <a:srgbClr val="C00000"/>
                </a:solidFill>
              </a:rPr>
              <a:t>أهداف الدرس :</a:t>
            </a:r>
          </a:p>
          <a:p>
            <a:r>
              <a:rPr lang="ar-SA" sz="2000" b="1" dirty="0"/>
              <a:t> </a:t>
            </a:r>
            <a:r>
              <a:rPr lang="ar-SA" sz="2000" b="1" dirty="0">
                <a:solidFill>
                  <a:schemeClr val="tx2"/>
                </a:solidFill>
              </a:rPr>
              <a:t>1ـ أن توضح الطالبة المراد بالملائكة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2ـ أن تذكر الطالبة الدليل على عظم خلق الملائكة وقوتهم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3ـ أن تبين الطالبة جمال الملائكة من خلال الآيات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4ـ أن تعدد  الطالبة أهم عبادات الملائكة وأعمالهم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5ـ أن تحذر الطالبة من الغلو في الملائكة. </a:t>
            </a:r>
          </a:p>
          <a:p>
            <a:pPr algn="ctr"/>
            <a:r>
              <a:rPr lang="ar-SA" sz="2800" b="1" dirty="0"/>
              <a:t> </a:t>
            </a:r>
          </a:p>
          <a:p>
            <a:pPr algn="ctr"/>
            <a:r>
              <a:rPr lang="ar-SA" sz="2800" b="1" dirty="0"/>
              <a:t>          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90473D5A-01D0-2DDE-085F-6D63F2DBD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8235" y="1581689"/>
            <a:ext cx="6312679" cy="95410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ar-EG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للملائكة الكرام وظائفٌ كثيرةٌ استعملهم الله تعالى عليها، </a:t>
            </a:r>
            <a:r>
              <a:rPr lang="ar-SA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استنبطها من خلال الآيات الآتية </a:t>
            </a:r>
            <a:endParaRPr lang="ar-EG" sz="3200" b="1" dirty="0">
              <a:solidFill>
                <a:srgbClr val="002060"/>
              </a:solidFill>
            </a:endParaRPr>
          </a:p>
        </p:txBody>
      </p:sp>
      <p:sp>
        <p:nvSpPr>
          <p:cNvPr id="12" name="مستطيل مستدير الزوايا 2">
            <a:extLst>
              <a:ext uri="{FF2B5EF4-FFF2-40B4-BE49-F238E27FC236}">
                <a16:creationId xmlns:a16="http://schemas.microsoft.com/office/drawing/2014/main" id="{7D53AF8A-9149-D06F-5113-E0E64FB79C13}"/>
              </a:ext>
            </a:extLst>
          </p:cNvPr>
          <p:cNvSpPr/>
          <p:nvPr/>
        </p:nvSpPr>
        <p:spPr>
          <a:xfrm>
            <a:off x="9544290" y="294164"/>
            <a:ext cx="1915850" cy="53234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  <a:p>
            <a:endParaRPr lang="ar-SA" sz="2800" b="1" dirty="0">
              <a:solidFill>
                <a:srgbClr val="C00000"/>
              </a:solidFill>
            </a:endParaRPr>
          </a:p>
          <a:p>
            <a:r>
              <a:rPr lang="ar-SA" sz="2400" b="1" dirty="0">
                <a:solidFill>
                  <a:srgbClr val="C00000"/>
                </a:solidFill>
              </a:rPr>
              <a:t>مهارة : استنباط</a:t>
            </a:r>
            <a:endParaRPr lang="ar-SA" sz="2400" b="1" dirty="0">
              <a:solidFill>
                <a:schemeClr val="tx2"/>
              </a:solidFill>
            </a:endParaRPr>
          </a:p>
          <a:p>
            <a:pPr algn="ctr"/>
            <a:r>
              <a:rPr lang="ar-SA" sz="2800" b="1" dirty="0"/>
              <a:t> </a:t>
            </a:r>
          </a:p>
          <a:p>
            <a:pPr algn="ctr"/>
            <a:r>
              <a:rPr lang="ar-SA" sz="2800" b="1" dirty="0"/>
              <a:t>          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086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27">
            <a:extLst>
              <a:ext uri="{FF2B5EF4-FFF2-40B4-BE49-F238E27FC236}">
                <a16:creationId xmlns:a16="http://schemas.microsoft.com/office/drawing/2014/main" id="{A3332A57-0F0B-146B-9A05-ACCF11580398}"/>
              </a:ext>
            </a:extLst>
          </p:cNvPr>
          <p:cNvSpPr/>
          <p:nvPr/>
        </p:nvSpPr>
        <p:spPr>
          <a:xfrm>
            <a:off x="5458408" y="2463965"/>
            <a:ext cx="5542384" cy="326571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EG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 أنهم رسل الله تعالى إلى خلقِهِ.</a:t>
            </a:r>
            <a:endParaRPr lang="en-US" sz="36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ar-EG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 تسبيح الله تعالى.</a:t>
            </a:r>
            <a:endParaRPr lang="en-US" sz="3600" b="1" dirty="0"/>
          </a:p>
          <a:p>
            <a:pPr>
              <a:lnSpc>
                <a:spcPct val="150000"/>
              </a:lnSpc>
            </a:pPr>
            <a:r>
              <a:rPr lang="ar-EG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الاستغفار للمؤمنين.</a:t>
            </a:r>
            <a:endParaRPr lang="ar-EG" sz="3600" b="1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4F3CBE9-FE07-61AF-69F8-170667D7A0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2139" y="1288638"/>
            <a:ext cx="5153560" cy="70788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ar-EG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أهم عبادات الملائكة </a:t>
            </a:r>
            <a:r>
              <a:rPr lang="ar-SA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وأعمالهم</a:t>
            </a:r>
            <a:endParaRPr lang="ar-EG" sz="4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مستطيل مستدير الزوايا 2">
            <a:extLst>
              <a:ext uri="{FF2B5EF4-FFF2-40B4-BE49-F238E27FC236}">
                <a16:creationId xmlns:a16="http://schemas.microsoft.com/office/drawing/2014/main" id="{5A05C8E3-82B7-A685-C4CD-3568DFE849F0}"/>
              </a:ext>
            </a:extLst>
          </p:cNvPr>
          <p:cNvSpPr/>
          <p:nvPr/>
        </p:nvSpPr>
        <p:spPr>
          <a:xfrm>
            <a:off x="158620" y="247511"/>
            <a:ext cx="5184158" cy="21566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  <a:p>
            <a:endParaRPr lang="ar-SA" sz="2800" b="1" dirty="0">
              <a:solidFill>
                <a:srgbClr val="C00000"/>
              </a:solidFill>
            </a:endParaRPr>
          </a:p>
          <a:p>
            <a:r>
              <a:rPr lang="ar-SA" sz="2800" b="1" dirty="0">
                <a:solidFill>
                  <a:srgbClr val="C00000"/>
                </a:solidFill>
              </a:rPr>
              <a:t>    </a:t>
            </a:r>
            <a:r>
              <a:rPr lang="ar-SA" sz="2000" b="1" dirty="0">
                <a:solidFill>
                  <a:srgbClr val="C00000"/>
                </a:solidFill>
              </a:rPr>
              <a:t>أهداف الدرس :</a:t>
            </a:r>
          </a:p>
          <a:p>
            <a:r>
              <a:rPr lang="ar-SA" sz="2000" b="1" dirty="0"/>
              <a:t> </a:t>
            </a:r>
            <a:r>
              <a:rPr lang="ar-SA" sz="2000" b="1" dirty="0">
                <a:solidFill>
                  <a:schemeClr val="tx2"/>
                </a:solidFill>
              </a:rPr>
              <a:t>1ـ أن توضح الطالبة المراد بالملائكة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2ـ أن تذكر الطالبة الدليل على عظم خلق الملائكة وقوتهم.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3ـ أن تبين الطالبة جمال الملائكة من خلال الآيات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4ـ أن تعدد  الطالبة أهم عبادات الملائكة وأعمالهم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5ـ أن تحذر الطالبة من الغلو في الملائكة. </a:t>
            </a:r>
          </a:p>
          <a:p>
            <a:pPr algn="ctr"/>
            <a:r>
              <a:rPr lang="ar-SA" sz="2800" b="1" dirty="0"/>
              <a:t> </a:t>
            </a:r>
          </a:p>
          <a:p>
            <a:pPr algn="ctr"/>
            <a:r>
              <a:rPr lang="ar-SA" sz="2800" b="1" dirty="0"/>
              <a:t>          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349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27">
            <a:extLst>
              <a:ext uri="{FF2B5EF4-FFF2-40B4-BE49-F238E27FC236}">
                <a16:creationId xmlns:a16="http://schemas.microsoft.com/office/drawing/2014/main" id="{A3332A57-0F0B-146B-9A05-ACCF11580398}"/>
              </a:ext>
            </a:extLst>
          </p:cNvPr>
          <p:cNvSpPr/>
          <p:nvPr/>
        </p:nvSpPr>
        <p:spPr>
          <a:xfrm>
            <a:off x="2799184" y="2604857"/>
            <a:ext cx="9029999" cy="326571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endParaRPr lang="ar-SA" sz="32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C00000"/>
                </a:solidFill>
              </a:rPr>
              <a:t>قال تعالى :</a:t>
            </a:r>
          </a:p>
          <a:p>
            <a:pPr>
              <a:lnSpc>
                <a:spcPct val="150000"/>
              </a:lnSpc>
            </a:pPr>
            <a:endParaRPr lang="ar-SA" sz="32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C00000"/>
                </a:solidFill>
              </a:rPr>
              <a:t>                      فسري الآية الآتية ؟</a:t>
            </a:r>
          </a:p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C00000"/>
                </a:solidFill>
              </a:rPr>
              <a:t>                          </a:t>
            </a:r>
            <a:endParaRPr lang="ar-EG" sz="3200" b="1" dirty="0">
              <a:solidFill>
                <a:srgbClr val="C00000"/>
              </a:solidFill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4F3CBE9-FE07-61AF-69F8-170667D7A0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2179" y="1288638"/>
            <a:ext cx="5293519" cy="70788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ar-SA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التحذير من الغلو في الملائكة </a:t>
            </a:r>
            <a:endParaRPr lang="ar-EG" sz="4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" name="مجموعة 10">
            <a:extLst>
              <a:ext uri="{FF2B5EF4-FFF2-40B4-BE49-F238E27FC236}">
                <a16:creationId xmlns:a16="http://schemas.microsoft.com/office/drawing/2014/main" id="{4885F8E1-1922-3953-0279-1B865A228EF6}"/>
              </a:ext>
            </a:extLst>
          </p:cNvPr>
          <p:cNvGrpSpPr>
            <a:grpSpLocks/>
          </p:cNvGrpSpPr>
          <p:nvPr/>
        </p:nvGrpSpPr>
        <p:grpSpPr bwMode="auto">
          <a:xfrm>
            <a:off x="3006085" y="3279836"/>
            <a:ext cx="7058025" cy="1368425"/>
            <a:chOff x="827584" y="4718286"/>
            <a:chExt cx="7344816" cy="1303002"/>
          </a:xfrm>
        </p:grpSpPr>
        <p:pic>
          <p:nvPicPr>
            <p:cNvPr id="5" name="Picture 11">
              <a:extLst>
                <a:ext uri="{FF2B5EF4-FFF2-40B4-BE49-F238E27FC236}">
                  <a16:creationId xmlns:a16="http://schemas.microsoft.com/office/drawing/2014/main" id="{CE377EAC-8C9A-D688-032F-C256BCA65D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-18000" contrast="34000"/>
            </a:blip>
            <a:srcRect l="37335" b="19000"/>
            <a:stretch>
              <a:fillRect/>
            </a:stretch>
          </p:blipFill>
          <p:spPr bwMode="auto">
            <a:xfrm>
              <a:off x="827584" y="4718286"/>
              <a:ext cx="7344816" cy="6549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1">
              <a:extLst>
                <a:ext uri="{FF2B5EF4-FFF2-40B4-BE49-F238E27FC236}">
                  <a16:creationId xmlns:a16="http://schemas.microsoft.com/office/drawing/2014/main" id="{3858019D-317F-8BC8-EF44-5D9BB97DFA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-18000" contrast="34000"/>
            </a:blip>
            <a:srcRect r="62228" b="10001"/>
            <a:stretch>
              <a:fillRect/>
            </a:stretch>
          </p:blipFill>
          <p:spPr bwMode="auto">
            <a:xfrm>
              <a:off x="2411760" y="5301208"/>
              <a:ext cx="3960440" cy="72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مستطيل مستدير الزوايا 2">
            <a:extLst>
              <a:ext uri="{FF2B5EF4-FFF2-40B4-BE49-F238E27FC236}">
                <a16:creationId xmlns:a16="http://schemas.microsoft.com/office/drawing/2014/main" id="{C1949826-AD42-EC30-ED31-672A9ABEE5EA}"/>
              </a:ext>
            </a:extLst>
          </p:cNvPr>
          <p:cNvSpPr/>
          <p:nvPr/>
        </p:nvSpPr>
        <p:spPr>
          <a:xfrm>
            <a:off x="158620" y="247511"/>
            <a:ext cx="5184158" cy="21566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  <a:p>
            <a:endParaRPr lang="ar-SA" sz="2800" b="1" dirty="0">
              <a:solidFill>
                <a:srgbClr val="C00000"/>
              </a:solidFill>
            </a:endParaRPr>
          </a:p>
          <a:p>
            <a:r>
              <a:rPr lang="ar-SA" sz="2800" b="1" dirty="0">
                <a:solidFill>
                  <a:srgbClr val="C00000"/>
                </a:solidFill>
              </a:rPr>
              <a:t>    </a:t>
            </a:r>
            <a:r>
              <a:rPr lang="ar-SA" sz="2000" b="1" dirty="0">
                <a:solidFill>
                  <a:srgbClr val="C00000"/>
                </a:solidFill>
              </a:rPr>
              <a:t>أهداف الدرس :</a:t>
            </a:r>
          </a:p>
          <a:p>
            <a:r>
              <a:rPr lang="ar-SA" sz="2000" b="1" dirty="0"/>
              <a:t> </a:t>
            </a:r>
            <a:r>
              <a:rPr lang="ar-SA" sz="2000" b="1" dirty="0">
                <a:solidFill>
                  <a:schemeClr val="tx2"/>
                </a:solidFill>
              </a:rPr>
              <a:t>1ـ أن توضح الطالبة المراد بالملائكة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2ـ أن تذكر الطالبة الدليل على عظم خلق الملائكة وقوتهم.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3ـ أن تبين الطالبة جمال الملائكة من خلال الآيات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4ـ أن تعدد  الطالبة أهم عبادات الملائكة وأعمالهم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5ـ أن تحذر الطالبة من الغلو في الملائكة. </a:t>
            </a:r>
          </a:p>
          <a:p>
            <a:pPr algn="ctr"/>
            <a:r>
              <a:rPr lang="ar-SA" sz="2800" b="1" dirty="0"/>
              <a:t> </a:t>
            </a:r>
          </a:p>
          <a:p>
            <a:pPr algn="ctr"/>
            <a:r>
              <a:rPr lang="ar-SA" sz="2800" b="1" dirty="0"/>
              <a:t>          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3547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ln w="76200">
                <a:solidFill>
                  <a:prstClr val="black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3605696" y="456511"/>
            <a:ext cx="5121896" cy="107157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/>
              <a:t> </a:t>
            </a:r>
            <a:r>
              <a:rPr lang="ar-SA" sz="2800" b="1" dirty="0">
                <a:solidFill>
                  <a:srgbClr val="C00000"/>
                </a:solidFill>
              </a:rPr>
              <a:t>عقيدة المسلمين في الملائكة </a:t>
            </a:r>
            <a:r>
              <a:rPr lang="ar-SA" sz="2800" b="1" dirty="0">
                <a:solidFill>
                  <a:srgbClr val="C00000"/>
                </a:solidFill>
                <a:sym typeface="AGA Arabesque"/>
              </a:rPr>
              <a:t>عليهم السلام </a:t>
            </a:r>
          </a:p>
          <a:p>
            <a:pPr algn="ctr"/>
            <a:r>
              <a:rPr lang="ar-SA" sz="2800" b="1" dirty="0">
                <a:solidFill>
                  <a:srgbClr val="C00000"/>
                </a:solidFill>
                <a:sym typeface="AGA Arabesque"/>
              </a:rPr>
              <a:t> والتحذير من الغلو فيهم . 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6" name="رابط مستقيم 5"/>
          <p:cNvCxnSpPr/>
          <p:nvPr/>
        </p:nvCxnSpPr>
        <p:spPr>
          <a:xfrm flipV="1">
            <a:off x="2720142" y="2073268"/>
            <a:ext cx="6733444" cy="1330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 flipH="1">
            <a:off x="9453585" y="2071678"/>
            <a:ext cx="1589" cy="83831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/>
          <p:nvPr/>
        </p:nvCxnSpPr>
        <p:spPr>
          <a:xfrm rot="5400000">
            <a:off x="6418265" y="2606669"/>
            <a:ext cx="107157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كسهم مستقيم 18"/>
          <p:cNvCxnSpPr/>
          <p:nvPr/>
        </p:nvCxnSpPr>
        <p:spPr>
          <a:xfrm rot="5400000">
            <a:off x="4153889" y="2621561"/>
            <a:ext cx="107157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كسهم مستقيم 19"/>
          <p:cNvCxnSpPr/>
          <p:nvPr/>
        </p:nvCxnSpPr>
        <p:spPr>
          <a:xfrm flipH="1">
            <a:off x="2720142" y="2088459"/>
            <a:ext cx="1588" cy="8215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مستطيل مستدير الزوايا 24"/>
          <p:cNvSpPr/>
          <p:nvPr/>
        </p:nvSpPr>
        <p:spPr>
          <a:xfrm>
            <a:off x="3785334" y="3259735"/>
            <a:ext cx="1928826" cy="195746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Calibri" panose="020F0502020204030204" pitchFamily="34" charset="0"/>
              </a:rPr>
              <a:t>أهم عبادات الملائكة وأعمالهم </a:t>
            </a:r>
            <a:endParaRPr lang="ar-SA" sz="3200" b="1" dirty="0">
              <a:solidFill>
                <a:prstClr val="white"/>
              </a:solidFill>
            </a:endParaRPr>
          </a:p>
        </p:txBody>
      </p:sp>
      <p:sp>
        <p:nvSpPr>
          <p:cNvPr id="28" name="مستطيل مستدير الزوايا 27"/>
          <p:cNvSpPr/>
          <p:nvPr/>
        </p:nvSpPr>
        <p:spPr>
          <a:xfrm>
            <a:off x="8409804" y="3056162"/>
            <a:ext cx="2087563" cy="203835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Calibri" panose="020F0502020204030204" pitchFamily="34" charset="0"/>
              </a:rPr>
              <a:t>المراد بالملائكة </a:t>
            </a:r>
            <a:endParaRPr lang="ar-SA" sz="3600" b="1" dirty="0">
              <a:solidFill>
                <a:prstClr val="white"/>
              </a:solidFill>
            </a:endParaRPr>
          </a:p>
        </p:txBody>
      </p:sp>
      <p:sp>
        <p:nvSpPr>
          <p:cNvPr id="31" name="مستطيل مستدير الزوايا 30"/>
          <p:cNvSpPr/>
          <p:nvPr/>
        </p:nvSpPr>
        <p:spPr>
          <a:xfrm>
            <a:off x="1536118" y="3215978"/>
            <a:ext cx="1802789" cy="18785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Calibri" panose="020F0502020204030204" pitchFamily="34" charset="0"/>
              </a:rPr>
              <a:t>التحذير من الغلو في الملائكة </a:t>
            </a:r>
            <a:endParaRPr lang="en-US" sz="3200" b="1" baseline="30000" dirty="0">
              <a:latin typeface="Calibri" panose="020F0502020204030204" pitchFamily="34" charset="0"/>
            </a:endParaRPr>
          </a:p>
        </p:txBody>
      </p:sp>
      <p:cxnSp>
        <p:nvCxnSpPr>
          <p:cNvPr id="33" name="رابط مستقيم 32"/>
          <p:cNvCxnSpPr>
            <a:cxnSpLocks/>
            <a:stCxn id="4" idx="2"/>
          </p:cNvCxnSpPr>
          <p:nvPr/>
        </p:nvCxnSpPr>
        <p:spPr>
          <a:xfrm>
            <a:off x="6166644" y="1528081"/>
            <a:ext cx="0" cy="5443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ستطيل مستدير الزوايا 13"/>
          <p:cNvSpPr/>
          <p:nvPr/>
        </p:nvSpPr>
        <p:spPr>
          <a:xfrm>
            <a:off x="200269" y="158205"/>
            <a:ext cx="2141716" cy="5773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خريطة مفاهيم </a:t>
            </a:r>
            <a:endParaRPr lang="ar-SA" sz="2000" b="1" dirty="0">
              <a:solidFill>
                <a:schemeClr val="tx2"/>
              </a:solidFill>
            </a:endParaRPr>
          </a:p>
        </p:txBody>
      </p:sp>
      <p:sp>
        <p:nvSpPr>
          <p:cNvPr id="5" name="مستطيل مستدير الزوايا 27">
            <a:extLst>
              <a:ext uri="{FF2B5EF4-FFF2-40B4-BE49-F238E27FC236}">
                <a16:creationId xmlns:a16="http://schemas.microsoft.com/office/drawing/2014/main" id="{90681456-203F-0BAA-F632-9B9B4B699C6D}"/>
              </a:ext>
            </a:extLst>
          </p:cNvPr>
          <p:cNvSpPr/>
          <p:nvPr/>
        </p:nvSpPr>
        <p:spPr>
          <a:xfrm>
            <a:off x="6018200" y="3323434"/>
            <a:ext cx="2087563" cy="220564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Calibri" panose="020F0502020204030204" pitchFamily="34" charset="0"/>
              </a:rPr>
              <a:t>عظم خلق الملائكة وقوتهم </a:t>
            </a:r>
          </a:p>
          <a:p>
            <a:pPr algn="ctr"/>
            <a:r>
              <a:rPr lang="ar-SA" sz="2800" b="1" dirty="0">
                <a:solidFill>
                  <a:prstClr val="white"/>
                </a:solidFill>
                <a:latin typeface="Calibri" panose="020F0502020204030204" pitchFamily="34" charset="0"/>
              </a:rPr>
              <a:t>وجمالهم</a:t>
            </a:r>
            <a:endParaRPr lang="ar-SA" sz="3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781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img_1355587031_86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1" y="1000125"/>
            <a:ext cx="557212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5539910" y="1501775"/>
            <a:ext cx="1540806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endParaRPr lang="ar-SA" sz="2800" b="1" dirty="0">
              <a:latin typeface="Calibri" panose="020F0502020204030204" pitchFamily="34" charset="0"/>
            </a:endParaRPr>
          </a:p>
          <a:p>
            <a:pPr algn="ctr" rtl="1" eaLnBrk="1" hangingPunct="1"/>
            <a:r>
              <a:rPr lang="ar-SA" sz="4000" b="1" dirty="0">
                <a:latin typeface="Calibri" panose="020F0502020204030204" pitchFamily="34" charset="0"/>
              </a:rPr>
              <a:t>الواجب</a:t>
            </a:r>
          </a:p>
          <a:p>
            <a:pPr algn="ctr" rtl="1" eaLnBrk="1" hangingPunct="1"/>
            <a:r>
              <a:rPr lang="ar-SA" sz="4000" b="1" dirty="0">
                <a:latin typeface="Calibri" panose="020F0502020204030204" pitchFamily="34" charset="0"/>
              </a:rPr>
              <a:t>صـ25ــ</a:t>
            </a:r>
          </a:p>
          <a:p>
            <a:pPr algn="ctr" rtl="1" eaLnBrk="1" hangingPunct="1"/>
            <a:endParaRPr lang="ar-SA" sz="4000" b="1" dirty="0">
              <a:latin typeface="Calibri" panose="020F0502020204030204" pitchFamily="34" charset="0"/>
            </a:endParaRPr>
          </a:p>
          <a:p>
            <a:pPr algn="ctr" rtl="1" eaLnBrk="1" hangingPunct="1"/>
            <a:r>
              <a:rPr lang="ar-SA" sz="4000" b="1" dirty="0">
                <a:latin typeface="Calibri" panose="020F0502020204030204" pitchFamily="34" charset="0"/>
              </a:rPr>
              <a:t>سـ1،3ــ</a:t>
            </a:r>
          </a:p>
        </p:txBody>
      </p:sp>
    </p:spTree>
    <p:extLst>
      <p:ext uri="{BB962C8B-B14F-4D97-AF65-F5344CB8AC3E}">
        <p14:creationId xmlns:p14="http://schemas.microsoft.com/office/powerpoint/2010/main" val="3027305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439817" y="1844824"/>
            <a:ext cx="3886721" cy="8302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rtl="1" eaLnBrk="1" hangingPunct="1"/>
            <a:r>
              <a:rPr lang="ar-EG" sz="4800" b="1" dirty="0">
                <a:solidFill>
                  <a:srgbClr val="C00000"/>
                </a:solidFill>
                <a:latin typeface="Calibri" pitchFamily="34" charset="0"/>
              </a:rPr>
              <a:t>الوحدة الأولى</a:t>
            </a:r>
            <a:endParaRPr lang="en-US" sz="4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2495600" y="3396759"/>
            <a:ext cx="7200800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4000" b="1" dirty="0">
                <a:solidFill>
                  <a:srgbClr val="002060"/>
                </a:solidFill>
              </a:rPr>
              <a:t>وجوب صرف العبادة لله وحده </a:t>
            </a:r>
            <a:r>
              <a:rPr lang="ar-SA" sz="4000" b="1" dirty="0" err="1">
                <a:solidFill>
                  <a:srgbClr val="002060"/>
                </a:solidFill>
              </a:rPr>
              <a:t>لاشريك</a:t>
            </a:r>
            <a:r>
              <a:rPr lang="ar-SA" sz="4000" b="1" dirty="0">
                <a:solidFill>
                  <a:srgbClr val="002060"/>
                </a:solidFill>
              </a:rPr>
              <a:t> له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ABE89213-4860-03D7-332E-32A21C3836A3}"/>
              </a:ext>
            </a:extLst>
          </p:cNvPr>
          <p:cNvSpPr txBox="1"/>
          <p:nvPr/>
        </p:nvSpPr>
        <p:spPr>
          <a:xfrm>
            <a:off x="7894320" y="5574666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9LT Zarid Serif Rg" panose="00000100000000000000" pitchFamily="2" charset="-78"/>
                <a:cs typeface="29LT Zarid Serif Rg" panose="00000100000000000000" pitchFamily="2" charset="-78"/>
              </a:rPr>
              <a:t>اعداد : </a:t>
            </a:r>
            <a:r>
              <a:rPr lang="ar-SA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9LT Zarid Serif Rg" panose="00000100000000000000" pitchFamily="2" charset="-78"/>
                <a:cs typeface="29LT Zarid Serif Rg" panose="00000100000000000000" pitchFamily="2" charset="-78"/>
              </a:rPr>
              <a:t>وماتوفيقي</a:t>
            </a:r>
            <a:r>
              <a:rPr lang="ar-S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9LT Zarid Serif Rg" panose="00000100000000000000" pitchFamily="2" charset="-78"/>
                <a:cs typeface="29LT Zarid Serif Rg" panose="00000100000000000000" pitchFamily="2" charset="-78"/>
              </a:rPr>
              <a:t> إلا بالله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CEF862D-0114-9C9D-A664-54D911155F5B}"/>
              </a:ext>
            </a:extLst>
          </p:cNvPr>
          <p:cNvSpPr txBox="1"/>
          <p:nvPr/>
        </p:nvSpPr>
        <p:spPr>
          <a:xfrm>
            <a:off x="251520" y="5661248"/>
            <a:ext cx="3635424" cy="92333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ar-SA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9LT Zarid Serif Rg" panose="00000100000000000000" pitchFamily="2" charset="-78"/>
                <a:cs typeface="29LT Zarid Serif Rg" panose="00000100000000000000" pitchFamily="2" charset="-78"/>
              </a:rPr>
              <a:t>قناة البيان للعروض والعلوم الشرعية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9LT Zarid Serif Rg" panose="00000100000000000000" pitchFamily="2" charset="-78"/>
                <a:cs typeface="29LT Zarid Serif Rg" panose="00000100000000000000" pitchFamily="2" charset="-7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https://t.me/albayan_12</a:t>
            </a:r>
            <a:endParaRPr lang="ar-SA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9LT Zarid Serif Rg" panose="00000100000000000000" pitchFamily="2" charset="-78"/>
              <a:cs typeface="29LT Zarid Serif Rg" panose="00000100000000000000" pitchFamily="2" charset="-78"/>
            </a:endParaRPr>
          </a:p>
          <a:p>
            <a:pPr algn="ctr"/>
            <a:r>
              <a:rPr lang="ar-SA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9LT Zarid Serif Rg" panose="00000100000000000000" pitchFamily="2" charset="-78"/>
                <a:cs typeface="29LT Zarid Serif Rg" panose="00000100000000000000" pitchFamily="2" charset="-78"/>
              </a:rPr>
              <a:t> 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4494193" y="1484784"/>
            <a:ext cx="3382657" cy="9233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rtl="1" eaLnBrk="1" hangingPunct="1"/>
            <a:r>
              <a:rPr lang="ar-SA" sz="5400" b="1" dirty="0"/>
              <a:t>  </a:t>
            </a:r>
            <a:r>
              <a:rPr lang="ar-EG" sz="4000" b="1" dirty="0"/>
              <a:t>الدرس </a:t>
            </a:r>
            <a:r>
              <a:rPr lang="ar-SA" sz="4000" b="1" dirty="0"/>
              <a:t>الخامس  </a:t>
            </a:r>
            <a:endParaRPr lang="en-US" sz="5400" b="1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783632" y="3182061"/>
            <a:ext cx="6388174" cy="10156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ar-SA" sz="3200" b="1" dirty="0">
                <a:solidFill>
                  <a:schemeClr val="tx1"/>
                </a:solidFill>
              </a:rPr>
              <a:t>عقيدة المسلمين في الملائكة </a:t>
            </a:r>
            <a:r>
              <a:rPr lang="ar-SA" b="1" dirty="0">
                <a:solidFill>
                  <a:schemeClr val="tx1"/>
                </a:solidFill>
                <a:sym typeface="AGA Arabesque"/>
              </a:rPr>
              <a:t>عليهم السلام </a:t>
            </a:r>
          </a:p>
          <a:p>
            <a:pPr algn="ctr"/>
            <a:r>
              <a:rPr lang="ar-SA" b="1" dirty="0">
                <a:solidFill>
                  <a:schemeClr val="tx1"/>
                </a:solidFill>
                <a:sym typeface="AGA Arabesque"/>
              </a:rPr>
              <a:t> </a:t>
            </a:r>
            <a:r>
              <a:rPr lang="ar-SA" sz="2800" b="1" dirty="0">
                <a:solidFill>
                  <a:schemeClr val="tx1"/>
                </a:solidFill>
                <a:sym typeface="AGA Arabesque"/>
              </a:rPr>
              <a:t>والتحذير من الغلو فيهم . </a:t>
            </a:r>
            <a:endParaRPr lang="en-US" sz="4000" b="1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2453902" y="3144416"/>
            <a:ext cx="8076697" cy="2868422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  <a:p>
            <a:endParaRPr lang="ar-SA" sz="2800" b="1" dirty="0">
              <a:solidFill>
                <a:srgbClr val="C00000"/>
              </a:solidFill>
            </a:endParaRPr>
          </a:p>
          <a:p>
            <a:r>
              <a:rPr lang="ar-SA" sz="2800" b="1" dirty="0">
                <a:solidFill>
                  <a:srgbClr val="C00000"/>
                </a:solidFill>
              </a:rPr>
              <a:t>    أهداف الدرس :</a:t>
            </a:r>
          </a:p>
          <a:p>
            <a:r>
              <a:rPr lang="ar-SA" sz="2800" b="1" dirty="0"/>
              <a:t> </a:t>
            </a:r>
            <a:r>
              <a:rPr lang="ar-SA" sz="2800" b="1" dirty="0">
                <a:solidFill>
                  <a:schemeClr val="tx2"/>
                </a:solidFill>
              </a:rPr>
              <a:t>1ـ أن توضح الطالبة المراد بالملائكة .</a:t>
            </a:r>
          </a:p>
          <a:p>
            <a:r>
              <a:rPr lang="ar-SA" sz="2800" b="1" dirty="0">
                <a:solidFill>
                  <a:schemeClr val="tx2"/>
                </a:solidFill>
              </a:rPr>
              <a:t>2ـ أن تذكر الطالبة الدليل على عظم خلق الملائكة وقوتهم .</a:t>
            </a:r>
          </a:p>
          <a:p>
            <a:r>
              <a:rPr lang="ar-SA" sz="2800" b="1" dirty="0">
                <a:solidFill>
                  <a:schemeClr val="tx2"/>
                </a:solidFill>
              </a:rPr>
              <a:t>3ـ أن تبين الطالبة جمال الملائكة من خلال الآيات .</a:t>
            </a:r>
          </a:p>
          <a:p>
            <a:r>
              <a:rPr lang="ar-SA" sz="2800" b="1" dirty="0">
                <a:solidFill>
                  <a:schemeClr val="tx2"/>
                </a:solidFill>
              </a:rPr>
              <a:t>4ـ أن تعدد  الطالبة أهم عبادات الملائكة وأعمالهم .</a:t>
            </a:r>
          </a:p>
          <a:p>
            <a:r>
              <a:rPr lang="ar-SA" sz="2800" b="1" dirty="0">
                <a:solidFill>
                  <a:schemeClr val="tx2"/>
                </a:solidFill>
              </a:rPr>
              <a:t>5ـ أن تحذر الطالبة من الغلو في الملائكة. </a:t>
            </a:r>
          </a:p>
          <a:p>
            <a:pPr algn="ctr"/>
            <a:r>
              <a:rPr lang="ar-SA" sz="2800" b="1" dirty="0"/>
              <a:t> </a:t>
            </a:r>
          </a:p>
          <a:p>
            <a:pPr algn="ctr"/>
            <a:r>
              <a:rPr lang="ar-SA" sz="2800" b="1" dirty="0"/>
              <a:t>          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مستطيل مستدير الزوايا 6">
            <a:extLst>
              <a:ext uri="{FF2B5EF4-FFF2-40B4-BE49-F238E27FC236}">
                <a16:creationId xmlns:a16="http://schemas.microsoft.com/office/drawing/2014/main" id="{C1F8A49E-89CC-1E65-CBE8-9F45C598271C}"/>
              </a:ext>
            </a:extLst>
          </p:cNvPr>
          <p:cNvSpPr/>
          <p:nvPr/>
        </p:nvSpPr>
        <p:spPr>
          <a:xfrm>
            <a:off x="2453902" y="425753"/>
            <a:ext cx="7746555" cy="224280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lvl="0">
              <a:spcBef>
                <a:spcPct val="20000"/>
              </a:spcBef>
              <a:defRPr/>
            </a:pPr>
            <a:r>
              <a:rPr lang="ar-SA" sz="2800" b="1" dirty="0"/>
              <a:t>من خلال استراتيجية التصفح دوني أهداف درس /</a:t>
            </a:r>
          </a:p>
          <a:p>
            <a:pPr algn="ctr"/>
            <a:r>
              <a:rPr lang="ar-SA" sz="2800" b="1" dirty="0"/>
              <a:t> </a:t>
            </a:r>
            <a:r>
              <a:rPr lang="ar-SA" sz="2800" b="1" dirty="0">
                <a:solidFill>
                  <a:srgbClr val="C00000"/>
                </a:solidFill>
              </a:rPr>
              <a:t>عقيدة المسلمين في الملائكة </a:t>
            </a:r>
            <a:r>
              <a:rPr lang="ar-SA" sz="2800" b="1" dirty="0">
                <a:solidFill>
                  <a:srgbClr val="C00000"/>
                </a:solidFill>
                <a:sym typeface="AGA Arabesque"/>
              </a:rPr>
              <a:t>عليهم السلام </a:t>
            </a:r>
          </a:p>
          <a:p>
            <a:pPr algn="ctr"/>
            <a:r>
              <a:rPr lang="ar-SA" sz="2800" b="1" dirty="0">
                <a:solidFill>
                  <a:srgbClr val="C00000"/>
                </a:solidFill>
                <a:sym typeface="AGA Arabesque"/>
              </a:rPr>
              <a:t> والتحذير من الغلو فيهم . </a:t>
            </a:r>
            <a:endParaRPr lang="en-US" sz="2800" b="1" dirty="0">
              <a:solidFill>
                <a:srgbClr val="C00000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ar-SA" sz="2800" b="1" dirty="0"/>
              <a:t>الكتاب صــ23 ، 24ــــ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A982CE3-E956-2FD2-AF22-264866D443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331" t="16402" r="14158" b="6208"/>
          <a:stretch/>
        </p:blipFill>
        <p:spPr>
          <a:xfrm rot="21347116">
            <a:off x="2825626" y="1761769"/>
            <a:ext cx="1703271" cy="1205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6156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21293777" flipH="1">
            <a:off x="8820280" y="866795"/>
            <a:ext cx="2805110" cy="915762"/>
            <a:chOff x="2428860" y="1693892"/>
            <a:chExt cx="5416052" cy="3163869"/>
          </a:xfrm>
        </p:grpSpPr>
        <p:sp>
          <p:nvSpPr>
            <p:cNvPr id="3" name="Flowchart: Sequential Access Storage 2"/>
            <p:cNvSpPr/>
            <p:nvPr/>
          </p:nvSpPr>
          <p:spPr>
            <a:xfrm>
              <a:off x="2428860" y="1972765"/>
              <a:ext cx="5416052" cy="2884996"/>
            </a:xfrm>
            <a:prstGeom prst="flowChartMagneticTape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EG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 panose="020B0604020202020204" pitchFamily="34" charset="0"/>
              </a:endParaRPr>
            </a:p>
          </p:txBody>
        </p:sp>
        <p:sp>
          <p:nvSpPr>
            <p:cNvPr id="4" name="Rectangle 1"/>
            <p:cNvSpPr>
              <a:spLocks noChangeArrowheads="1"/>
            </p:cNvSpPr>
            <p:nvPr/>
          </p:nvSpPr>
          <p:spPr bwMode="auto">
            <a:xfrm>
              <a:off x="3020658" y="1693892"/>
              <a:ext cx="4145840" cy="28710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EG" sz="4800" b="1" i="0" u="none" strike="noStrike" kern="0" cap="none" spc="0" normalizeH="0" baseline="0" noProof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prstClr val="black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uLnTx/>
                  <a:uFillTx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تمهيد</a:t>
              </a:r>
              <a:endParaRPr kumimoji="0" lang="ar-EG" sz="3600" b="1" i="0" u="none" strike="noStrike" kern="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prstClr val="black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</a:endParaRPr>
            </a:p>
          </p:txBody>
        </p:sp>
      </p:grpSp>
      <p:sp>
        <p:nvSpPr>
          <p:cNvPr id="5" name="مستطيل 4"/>
          <p:cNvSpPr/>
          <p:nvPr/>
        </p:nvSpPr>
        <p:spPr>
          <a:xfrm>
            <a:off x="1727201" y="2314930"/>
            <a:ext cx="9808268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EG" sz="3200" b="1" dirty="0">
                <a:latin typeface="Calibri" panose="020F0502020204030204" pitchFamily="34" charset="0"/>
              </a:rPr>
              <a:t>كان بعض المشركين يعبدون الملائكة، يظنون أنهم يقربونهم إلى الله تعالى، ويشفعون لهم عنده؛ لما لهم من المكانة والمنزلة عند الله عز وجل،</a:t>
            </a:r>
            <a:endParaRPr lang="ar-SA" sz="3200" b="1" dirty="0">
              <a:latin typeface="Calibri" panose="020F0502020204030204" pitchFamily="34" charset="0"/>
            </a:endParaRPr>
          </a:p>
          <a:p>
            <a:pPr algn="ctr"/>
            <a:r>
              <a:rPr lang="ar-EG" sz="3200" b="1" dirty="0">
                <a:latin typeface="Calibri" panose="020F0502020204030204" pitchFamily="34" charset="0"/>
              </a:rPr>
              <a:t>وقد أبطل الله تعالى ذلك، مبيناً ضعف الملائكة وعجزهم، وعظيم فزعهم وخوفهم من الله جل جلاله الذي يجب أن تتوجه إليه القلوب وحده بالتذلل والدعاء والعبادة. </a:t>
            </a:r>
          </a:p>
        </p:txBody>
      </p:sp>
    </p:spTree>
    <p:extLst>
      <p:ext uri="{BB962C8B-B14F-4D97-AF65-F5344CB8AC3E}">
        <p14:creationId xmlns:p14="http://schemas.microsoft.com/office/powerpoint/2010/main" val="875532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que 11"/>
          <p:cNvSpPr/>
          <p:nvPr/>
        </p:nvSpPr>
        <p:spPr>
          <a:xfrm>
            <a:off x="5075725" y="3243972"/>
            <a:ext cx="6328676" cy="2083808"/>
          </a:xfrm>
          <a:prstGeom prst="plaqu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/>
            <a:r>
              <a:rPr lang="ar-EG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الملائكةُ عالم غيبيٌ، خلقهم الله من نور، وكلّفهم بأعمال وعبادات عظيمة، لا يعصون الله ما أمرهم ويفعلون ما يؤمرون.</a:t>
            </a:r>
            <a:endParaRPr lang="ar-EG" sz="36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829516" y="2218825"/>
            <a:ext cx="3005140" cy="707886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ar-EG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المراد بالملائكة</a:t>
            </a:r>
            <a:r>
              <a:rPr lang="ar-SA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ar-EG" sz="4000" b="1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مستطيل مستدير الزوايا 2">
            <a:extLst>
              <a:ext uri="{FF2B5EF4-FFF2-40B4-BE49-F238E27FC236}">
                <a16:creationId xmlns:a16="http://schemas.microsoft.com/office/drawing/2014/main" id="{9BC0FEA6-CAA3-8AE1-3A37-D0CEE2DACA94}"/>
              </a:ext>
            </a:extLst>
          </p:cNvPr>
          <p:cNvSpPr/>
          <p:nvPr/>
        </p:nvSpPr>
        <p:spPr>
          <a:xfrm>
            <a:off x="158620" y="247511"/>
            <a:ext cx="5184158" cy="21566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  <a:p>
            <a:endParaRPr lang="ar-SA" sz="2800" b="1" dirty="0">
              <a:solidFill>
                <a:srgbClr val="C00000"/>
              </a:solidFill>
            </a:endParaRPr>
          </a:p>
          <a:p>
            <a:r>
              <a:rPr lang="ar-SA" sz="2800" b="1" dirty="0">
                <a:solidFill>
                  <a:srgbClr val="C00000"/>
                </a:solidFill>
              </a:rPr>
              <a:t>    </a:t>
            </a:r>
            <a:r>
              <a:rPr lang="ar-SA" sz="2000" b="1" dirty="0">
                <a:solidFill>
                  <a:srgbClr val="C00000"/>
                </a:solidFill>
              </a:rPr>
              <a:t>أهداف الدرس :</a:t>
            </a:r>
          </a:p>
          <a:p>
            <a:r>
              <a:rPr lang="ar-SA" sz="2000" b="1" dirty="0"/>
              <a:t> </a:t>
            </a:r>
            <a:r>
              <a:rPr lang="ar-SA" sz="2000" b="1" dirty="0">
                <a:solidFill>
                  <a:schemeClr val="tx2"/>
                </a:solidFill>
              </a:rPr>
              <a:t>1ـ أن توضح الطالبة المراد بالملائكة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2ـ أن تذكر الطالبة الدليل على عظم خلق الملائكة وقوتهم.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3ـ أن تبين الطالبة جمال الملائكة من خلال الآيات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4ـ أن تعدد  الطالبة أهم عبادات الملائكة وأعمالهم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5ـ أن تحذر الطالبة من الغلو في الملائكة. </a:t>
            </a:r>
          </a:p>
          <a:p>
            <a:pPr algn="ctr"/>
            <a:r>
              <a:rPr lang="ar-SA" sz="2800" b="1" dirty="0"/>
              <a:t> </a:t>
            </a:r>
          </a:p>
          <a:p>
            <a:pPr algn="ctr"/>
            <a:r>
              <a:rPr lang="ar-SA" sz="2800" b="1" dirty="0"/>
              <a:t>          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912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ave 7"/>
          <p:cNvSpPr/>
          <p:nvPr/>
        </p:nvSpPr>
        <p:spPr bwMode="auto">
          <a:xfrm>
            <a:off x="5486400" y="2499178"/>
            <a:ext cx="6093926" cy="2531447"/>
          </a:xfrm>
          <a:prstGeom prst="wav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sz="4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ar-EG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عظمُ خلق الملائكة وقوتهم</a:t>
            </a:r>
            <a:endParaRPr lang="ar-SA" sz="4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ar-SA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صـ 23ــــ</a:t>
            </a:r>
            <a:endParaRPr lang="ar-EG" sz="40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ar-EG" dirty="0"/>
          </a:p>
        </p:txBody>
      </p:sp>
      <p:sp>
        <p:nvSpPr>
          <p:cNvPr id="2" name="مستطيل مستدير الزوايا 2">
            <a:extLst>
              <a:ext uri="{FF2B5EF4-FFF2-40B4-BE49-F238E27FC236}">
                <a16:creationId xmlns:a16="http://schemas.microsoft.com/office/drawing/2014/main" id="{262EAC9E-4FB9-B4BE-A2AE-C43CBEB8F0F4}"/>
              </a:ext>
            </a:extLst>
          </p:cNvPr>
          <p:cNvSpPr/>
          <p:nvPr/>
        </p:nvSpPr>
        <p:spPr>
          <a:xfrm>
            <a:off x="158620" y="247511"/>
            <a:ext cx="5184158" cy="21566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  <a:p>
            <a:endParaRPr lang="ar-SA" sz="2800" b="1" dirty="0">
              <a:solidFill>
                <a:srgbClr val="C00000"/>
              </a:solidFill>
            </a:endParaRPr>
          </a:p>
          <a:p>
            <a:r>
              <a:rPr lang="ar-SA" sz="2800" b="1" dirty="0">
                <a:solidFill>
                  <a:srgbClr val="C00000"/>
                </a:solidFill>
              </a:rPr>
              <a:t>    </a:t>
            </a:r>
            <a:r>
              <a:rPr lang="ar-SA" sz="2000" b="1" dirty="0">
                <a:solidFill>
                  <a:srgbClr val="C00000"/>
                </a:solidFill>
              </a:rPr>
              <a:t>أهداف الدرس :</a:t>
            </a:r>
          </a:p>
          <a:p>
            <a:r>
              <a:rPr lang="ar-SA" sz="2000" b="1" dirty="0"/>
              <a:t> </a:t>
            </a:r>
            <a:r>
              <a:rPr lang="ar-SA" sz="2000" b="1" dirty="0">
                <a:solidFill>
                  <a:schemeClr val="tx2"/>
                </a:solidFill>
              </a:rPr>
              <a:t>1ـ أن توضح الطالبة المراد بالملائكة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2ـ أن تذكر الطالبة الدليل على عظم خلق الملائكة وقوتهم.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3ـ أن تبين الطالبة جمال الملائكة من خلال الآيات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4ـ أن تعدد  الطالبة أهم عبادات الملائكة وأعمالهم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5ـ أن تحذر الطالبة من الغلو في الملائكة. </a:t>
            </a:r>
          </a:p>
          <a:p>
            <a:pPr algn="ctr"/>
            <a:r>
              <a:rPr lang="ar-SA" sz="2800" b="1" dirty="0"/>
              <a:t> </a:t>
            </a:r>
          </a:p>
          <a:p>
            <a:pPr algn="ctr"/>
            <a:r>
              <a:rPr lang="ar-SA" sz="2800" b="1" dirty="0"/>
              <a:t>          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528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7">
            <a:extLst>
              <a:ext uri="{FF2B5EF4-FFF2-40B4-BE49-F238E27FC236}">
                <a16:creationId xmlns:a16="http://schemas.microsoft.com/office/drawing/2014/main" id="{6DD48F0C-0215-4D3D-6FA0-59F5F25C6915}"/>
              </a:ext>
            </a:extLst>
          </p:cNvPr>
          <p:cNvSpPr/>
          <p:nvPr/>
        </p:nvSpPr>
        <p:spPr bwMode="auto">
          <a:xfrm>
            <a:off x="6634065" y="2163276"/>
            <a:ext cx="4433077" cy="2531447"/>
          </a:xfrm>
          <a:prstGeom prst="wav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 sz="4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ar-SA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جمال </a:t>
            </a:r>
            <a:r>
              <a:rPr lang="ar-EG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الملائكة </a:t>
            </a:r>
            <a:endParaRPr lang="ar-SA" sz="4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ar-SA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صـ 23ــــ</a:t>
            </a:r>
            <a:endParaRPr lang="ar-EG" sz="40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ar-EG" dirty="0"/>
          </a:p>
        </p:txBody>
      </p:sp>
      <p:sp>
        <p:nvSpPr>
          <p:cNvPr id="3" name="مستطيل مستدير الزوايا 2">
            <a:extLst>
              <a:ext uri="{FF2B5EF4-FFF2-40B4-BE49-F238E27FC236}">
                <a16:creationId xmlns:a16="http://schemas.microsoft.com/office/drawing/2014/main" id="{02BDF799-B188-845D-7C5C-AD1C0E89182D}"/>
              </a:ext>
            </a:extLst>
          </p:cNvPr>
          <p:cNvSpPr/>
          <p:nvPr/>
        </p:nvSpPr>
        <p:spPr>
          <a:xfrm>
            <a:off x="158620" y="247511"/>
            <a:ext cx="5184158" cy="21566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  <a:p>
            <a:endParaRPr lang="ar-SA" sz="2800" b="1" dirty="0">
              <a:solidFill>
                <a:srgbClr val="C00000"/>
              </a:solidFill>
            </a:endParaRPr>
          </a:p>
          <a:p>
            <a:r>
              <a:rPr lang="ar-SA" sz="2800" b="1" dirty="0">
                <a:solidFill>
                  <a:srgbClr val="C00000"/>
                </a:solidFill>
              </a:rPr>
              <a:t>    </a:t>
            </a:r>
            <a:r>
              <a:rPr lang="ar-SA" sz="2000" b="1" dirty="0">
                <a:solidFill>
                  <a:srgbClr val="C00000"/>
                </a:solidFill>
              </a:rPr>
              <a:t>أهداف الدرس :</a:t>
            </a:r>
          </a:p>
          <a:p>
            <a:r>
              <a:rPr lang="ar-SA" sz="2000" b="1" dirty="0"/>
              <a:t> </a:t>
            </a:r>
            <a:r>
              <a:rPr lang="ar-SA" sz="2000" b="1" dirty="0">
                <a:solidFill>
                  <a:schemeClr val="tx2"/>
                </a:solidFill>
              </a:rPr>
              <a:t>1ـ أن توضح الطالبة المراد بالملائكة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2ـ أن تذكر الطالبة الدليل على عظم خلق الملائكة وقوتهم.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3ـ أن تبين الطالبة جمال الملائكة من خلال الآيات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4ـ أن تعدد  الطالبة أهم عبادات الملائكة وأعمالهم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5ـ أن تحذر الطالبة من الغلو في الملائكة. </a:t>
            </a:r>
          </a:p>
          <a:p>
            <a:pPr algn="ctr"/>
            <a:r>
              <a:rPr lang="ar-SA" sz="2800" b="1" dirty="0"/>
              <a:t> </a:t>
            </a:r>
          </a:p>
          <a:p>
            <a:pPr algn="ctr"/>
            <a:r>
              <a:rPr lang="ar-SA" sz="2800" b="1" dirty="0"/>
              <a:t>          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903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803640" y="2135257"/>
            <a:ext cx="5444591" cy="70788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ar-EG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أهم عبادات الملائكة </a:t>
            </a:r>
            <a:r>
              <a:rPr lang="ar-SA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وأعمالهم</a:t>
            </a:r>
            <a:endParaRPr lang="ar-EG" sz="4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928019" y="3259387"/>
            <a:ext cx="9485086" cy="120032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ar-EG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للملائكة الكرام وظائفٌ كثيرةٌ استعملهم الله تعالى عليها، </a:t>
            </a:r>
            <a:r>
              <a:rPr lang="ar-SA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استنبطها من خلال الآيات الآتية </a:t>
            </a:r>
            <a:endParaRPr lang="ar-EG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مستطيل مستدير الزوايا 2">
            <a:extLst>
              <a:ext uri="{FF2B5EF4-FFF2-40B4-BE49-F238E27FC236}">
                <a16:creationId xmlns:a16="http://schemas.microsoft.com/office/drawing/2014/main" id="{E8E46230-ED0A-CD18-D48D-6C6292530ACE}"/>
              </a:ext>
            </a:extLst>
          </p:cNvPr>
          <p:cNvSpPr/>
          <p:nvPr/>
        </p:nvSpPr>
        <p:spPr>
          <a:xfrm>
            <a:off x="158620" y="247511"/>
            <a:ext cx="5184158" cy="21566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  <a:p>
            <a:endParaRPr lang="ar-SA" sz="2800" b="1" dirty="0">
              <a:solidFill>
                <a:srgbClr val="C00000"/>
              </a:solidFill>
            </a:endParaRPr>
          </a:p>
          <a:p>
            <a:r>
              <a:rPr lang="ar-SA" sz="2800" b="1" dirty="0">
                <a:solidFill>
                  <a:srgbClr val="C00000"/>
                </a:solidFill>
              </a:rPr>
              <a:t>    </a:t>
            </a:r>
            <a:r>
              <a:rPr lang="ar-SA" sz="2000" b="1" dirty="0">
                <a:solidFill>
                  <a:srgbClr val="C00000"/>
                </a:solidFill>
              </a:rPr>
              <a:t>أهداف الدرس :</a:t>
            </a:r>
          </a:p>
          <a:p>
            <a:r>
              <a:rPr lang="ar-SA" sz="2000" b="1" dirty="0"/>
              <a:t> </a:t>
            </a:r>
            <a:r>
              <a:rPr lang="ar-SA" sz="2000" b="1" dirty="0">
                <a:solidFill>
                  <a:schemeClr val="tx2"/>
                </a:solidFill>
              </a:rPr>
              <a:t>1ـ أن توضح الطالبة المراد بالملائكة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2ـ أن تذكر الطالبة الدليل على عظم خلق الملائكة وقوتهم.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3ـ أن تبين الطالبة جمال الملائكة من خلال الآيات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4ـ أن تعدد  الطالبة أهم عبادات الملائكة وأعمالهم .</a:t>
            </a:r>
          </a:p>
          <a:p>
            <a:r>
              <a:rPr lang="ar-SA" sz="2000" b="1" dirty="0">
                <a:solidFill>
                  <a:schemeClr val="tx2"/>
                </a:solidFill>
              </a:rPr>
              <a:t>5ـ أن تحذر الطالبة من الغلو في الملائكة. </a:t>
            </a:r>
          </a:p>
          <a:p>
            <a:pPr algn="ctr"/>
            <a:r>
              <a:rPr lang="ar-SA" sz="2800" b="1" dirty="0"/>
              <a:t> </a:t>
            </a:r>
          </a:p>
          <a:p>
            <a:pPr algn="ctr"/>
            <a:r>
              <a:rPr lang="ar-SA" sz="2800" b="1" dirty="0"/>
              <a:t>          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7913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784</Words>
  <Application>Microsoft Office PowerPoint</Application>
  <PresentationFormat>شاشة عريضة</PresentationFormat>
  <Paragraphs>141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3</vt:i4>
      </vt:variant>
      <vt:variant>
        <vt:lpstr>عناوين الشرائح</vt:lpstr>
      </vt:variant>
      <vt:variant>
        <vt:i4>14</vt:i4>
      </vt:variant>
    </vt:vector>
  </HeadingPairs>
  <TitlesOfParts>
    <vt:vector size="23" baseType="lpstr">
      <vt:lpstr>29LT Zarid Serif Rg</vt:lpstr>
      <vt:lpstr>Arial</vt:lpstr>
      <vt:lpstr>Arial</vt:lpstr>
      <vt:lpstr>Calibri</vt:lpstr>
      <vt:lpstr>Calibri Light</vt:lpstr>
      <vt:lpstr>Times New Roman</vt:lpstr>
      <vt:lpstr>نسق Office</vt:lpstr>
      <vt:lpstr>سمة Office</vt:lpstr>
      <vt:lpstr>1_سمة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easy</dc:creator>
  <cp:keywords>قناة البيان للعروض والعلوم الشرعية</cp:keywords>
  <cp:lastModifiedBy>l q</cp:lastModifiedBy>
  <cp:revision>48</cp:revision>
  <dcterms:created xsi:type="dcterms:W3CDTF">2018-09-19T05:09:53Z</dcterms:created>
  <dcterms:modified xsi:type="dcterms:W3CDTF">2022-09-25T09:58:41Z</dcterms:modified>
</cp:coreProperties>
</file>