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6858000" cx="12192000"/>
  <p:notesSz cx="6858000" cy="9144000"/>
  <p:embeddedFontLst>
    <p:embeddedFont>
      <p:font typeface="Constantia"/>
      <p:regular r:id="rId33"/>
      <p:bold r:id="rId34"/>
      <p:italic r:id="rId35"/>
      <p:boldItalic r:id="rId36"/>
    </p:embeddedFont>
    <p:embeddedFont>
      <p:font typeface="Gill Sans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EUc0ikCJ/AKt4wAZnxoHnGm9n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A4B20B-EA44-4547-8E33-331F40A19527}">
  <a:tblStyle styleId="{43A4B20B-EA44-4547-8E33-331F40A19527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527DC592-18E7-4C46-B825-C1E550B5DA19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9F2"/>
          </a:solidFill>
        </a:fill>
      </a:tcStyle>
    </a:wholeTbl>
    <a:band1H>
      <a:tcTxStyle/>
      <a:tcStyle>
        <a:fill>
          <a:solidFill>
            <a:srgbClr val="D6D1E3"/>
          </a:solidFill>
        </a:fill>
      </a:tcStyle>
    </a:band1H>
    <a:band2H>
      <a:tcTxStyle/>
    </a:band2H>
    <a:band1V>
      <a:tcTxStyle/>
      <a:tcStyle>
        <a:fill>
          <a:solidFill>
            <a:srgbClr val="D6D1E3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Constantia-regular.fntdata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Constantia-italic.fntdata"/><Relationship Id="rId12" Type="http://schemas.openxmlformats.org/officeDocument/2006/relationships/slide" Target="slides/slide4.xml"/><Relationship Id="rId34" Type="http://schemas.openxmlformats.org/officeDocument/2006/relationships/font" Target="fonts/Constantia-bold.fntdata"/><Relationship Id="rId15" Type="http://schemas.openxmlformats.org/officeDocument/2006/relationships/slide" Target="slides/slide7.xml"/><Relationship Id="rId37" Type="http://schemas.openxmlformats.org/officeDocument/2006/relationships/font" Target="fonts/GillSans-regular.fntdata"/><Relationship Id="rId14" Type="http://schemas.openxmlformats.org/officeDocument/2006/relationships/slide" Target="slides/slide6.xml"/><Relationship Id="rId36" Type="http://schemas.openxmlformats.org/officeDocument/2006/relationships/font" Target="fonts/Constantia-boldItalic.fntdata"/><Relationship Id="rId17" Type="http://schemas.openxmlformats.org/officeDocument/2006/relationships/slide" Target="slides/slide9.xml"/><Relationship Id="rId39" Type="http://customschemas.google.com/relationships/presentationmetadata" Target="metadata"/><Relationship Id="rId16" Type="http://schemas.openxmlformats.org/officeDocument/2006/relationships/slide" Target="slides/slide8.xml"/><Relationship Id="rId38" Type="http://schemas.openxmlformats.org/officeDocument/2006/relationships/font" Target="fonts/GillSans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S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ar-S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5" name="Google Shape;65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/>
              <a:t>شريحة التحفيز (التمهيد)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/>
              <a:t>من خلال المثال في هذه الشريحة يتعرف الطالب على عدة مصطلحات في الدرس وهي الحمض- القاعدة- المتعادلة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/>
              <a:t>قد يذكر الطلاب امثلة للأحماض، تقبل الإجابات الصحيحة.</a:t>
            </a:r>
            <a:endParaRPr/>
          </a:p>
        </p:txBody>
      </p:sp>
      <p:sp>
        <p:nvSpPr>
          <p:cNvPr id="318" name="Google Shape;318;p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showMasterSp="0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92" name="Google Shape;92;p4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99" name="Google Shape;99;p4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1" algn="r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3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rtl="1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</a:defRPr>
            </a:lvl1pPr>
            <a:lvl2pPr lvl="1" rt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1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1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0" name="Google Shape;120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3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3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/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4"/>
          <p:cNvSpPr txBox="1"/>
          <p:nvPr>
            <p:ph idx="1" type="body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1" algn="r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4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4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5"/>
          <p:cNvSpPr txBox="1"/>
          <p:nvPr>
            <p:ph idx="1" type="body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rtl="1" algn="r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rtl="1" algn="r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rtl="1" algn="r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45"/>
          <p:cNvSpPr txBox="1"/>
          <p:nvPr>
            <p:ph idx="2" type="body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rtl="1" algn="r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rtl="1" algn="r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rtl="1" algn="r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5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6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6"/>
          <p:cNvSpPr txBox="1"/>
          <p:nvPr>
            <p:ph idx="1" type="body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2" type="body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3" type="body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rtl="1" algn="r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rtl="1" algn="r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rtl="1" algn="r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rtl="1" algn="r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rtl="1" algn="r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idx="4" type="body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rtl="1" algn="r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rtl="1" algn="r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rtl="1" algn="r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rtl="1" algn="r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rtl="1" algn="r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6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7"/>
          <p:cNvSpPr txBox="1"/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7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7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8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8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9"/>
          <p:cNvSpPr txBox="1"/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9"/>
          <p:cNvSpPr txBox="1"/>
          <p:nvPr>
            <p:ph idx="1" type="body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rtl="1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rtl="1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rtl="1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rtl="1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rtl="1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9"/>
          <p:cNvSpPr txBox="1"/>
          <p:nvPr>
            <p:ph idx="2" type="body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rtl="1" algn="r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rtl="1" algn="r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rtl="1" algn="r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rtl="1" algn="r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9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9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8" name="Google Shape;28;p3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ذو تسمية توضيحية" showMasterSp="0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0"/>
          <p:cNvSpPr/>
          <p:nvPr/>
        </p:nvSpPr>
        <p:spPr>
          <a:xfrm flipH="1" rot="-10380000">
            <a:off x="4221004" y="1108077"/>
            <a:ext cx="70104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3" name="Google Shape;163;p50"/>
          <p:cNvSpPr/>
          <p:nvPr/>
        </p:nvSpPr>
        <p:spPr>
          <a:xfrm flipH="1" rot="-10380000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4" name="Google Shape;164;p50"/>
          <p:cNvSpPr txBox="1"/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0"/>
          <p:cNvSpPr txBox="1"/>
          <p:nvPr>
            <p:ph idx="1" type="body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rtl="1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rtl="1" algn="r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rtl="1" algn="r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rtl="1" algn="r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rtl="1" algn="r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5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0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0"/>
          <p:cNvSpPr txBox="1"/>
          <p:nvPr>
            <p:ph idx="12" type="sldNum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169" name="Google Shape;169;p50"/>
          <p:cNvSpPr/>
          <p:nvPr>
            <p:ph idx="2" type="pic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0"/>
          <p:cNvSpPr/>
          <p:nvPr/>
        </p:nvSpPr>
        <p:spPr>
          <a:xfrm flipH="1" rot="10800000">
            <a:off x="-12700" y="5816600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1" name="Google Shape;171;p50"/>
          <p:cNvSpPr/>
          <p:nvPr/>
        </p:nvSpPr>
        <p:spPr>
          <a:xfrm flipH="1" rot="10800000">
            <a:off x="5842000" y="6219826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1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1"/>
          <p:cNvSpPr txBox="1"/>
          <p:nvPr>
            <p:ph idx="1" type="body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1" algn="r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5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1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1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2"/>
          <p:cNvSpPr txBox="1"/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2"/>
          <p:cNvSpPr txBox="1"/>
          <p:nvPr>
            <p:ph idx="1" type="body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1" algn="r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1" algn="r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5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2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2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3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3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0" name="Google Shape;200;p5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3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3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03" name="Google Shape;203;p5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5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10" name="Google Shape;210;p5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5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5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4" name="Google Shape;214;p5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17" name="Google Shape;217;p55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6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6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56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5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25" name="Google Shape;225;p5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7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7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9" name="Google Shape;229;p57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57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1" name="Google Shape;231;p57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5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35" name="Google Shape;235;p5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8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41" name="Google Shape;241;p5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showMasterSp="0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35" name="Google Shape;35;p3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9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9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59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6" name="Google Shape;246;p5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49" name="Google Shape;249;p5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6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252" name="Google Shape;252;p6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60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0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6" name="Google Shape;256;p60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7" name="Google Shape;257;p60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0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60" name="Google Shape;260;p6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1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6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67" name="Google Shape;267;p6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2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2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6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274" name="Google Shape;274;p6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nyBrochure.com" showMasterSp="0" type="tx">
  <p:cSld name="TITLE_AND_BOD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/>
          <p:nvPr>
            <p:ph idx="12" type="sldNum"/>
          </p:nvPr>
        </p:nvSpPr>
        <p:spPr>
          <a:xfrm>
            <a:off x="11619989" y="6339610"/>
            <a:ext cx="408259" cy="2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nyBrochure">
  <p:cSld name="TinyBrochure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3"/>
          <p:cNvSpPr txBox="1"/>
          <p:nvPr>
            <p:ph idx="12" type="sldNum"/>
          </p:nvPr>
        </p:nvSpPr>
        <p:spPr>
          <a:xfrm>
            <a:off x="11619989" y="6339610"/>
            <a:ext cx="408259" cy="2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42" name="Google Shape;42;p35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showMasterSp="0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50" name="Google Shape;50;p3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showMasterSp="0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7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7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60" name="Google Shape;60;p3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showMasterSp="0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66" name="Google Shape;66;p3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74" name="Google Shape;74;p3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showMasterSp="0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4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40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40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40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85" name="Google Shape;85;p4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5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5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17" name="Google Shape;17;p2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/>
          <p:nvPr/>
        </p:nvSpPr>
        <p:spPr>
          <a:xfrm>
            <a:off x="-12700" y="-7144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5842000" y="-7144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" name="Google Shape;103;p27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1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1" algn="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1" algn="r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grpSp>
        <p:nvGrpSpPr>
          <p:cNvPr id="108" name="Google Shape;108;p27"/>
          <p:cNvGrpSpPr/>
          <p:nvPr/>
        </p:nvGrpSpPr>
        <p:grpSpPr>
          <a:xfrm>
            <a:off x="-39059" y="-16113"/>
            <a:ext cx="12264340" cy="1086266"/>
            <a:chOff x="-29322" y="-1971"/>
            <a:chExt cx="9198255" cy="1086266"/>
          </a:xfrm>
        </p:grpSpPr>
        <p:sp>
          <p:nvSpPr>
            <p:cNvPr id="109" name="Google Shape;109;p2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0" name="Google Shape;190;p2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cxnSp>
        <p:nvCxnSpPr>
          <p:cNvPr id="192" name="Google Shape;192;p2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1"/>
          <p:cNvGrpSpPr/>
          <p:nvPr/>
        </p:nvGrpSpPr>
        <p:grpSpPr>
          <a:xfrm>
            <a:off x="4062788" y="-8912"/>
            <a:ext cx="4062576" cy="6875825"/>
            <a:chOff x="-1" y="0"/>
            <a:chExt cx="3351623" cy="7792601"/>
          </a:xfrm>
        </p:grpSpPr>
        <p:cxnSp>
          <p:nvCxnSpPr>
            <p:cNvPr id="277" name="Google Shape;277;p31"/>
            <p:cNvCxnSpPr/>
            <p:nvPr/>
          </p:nvCxnSpPr>
          <p:spPr>
            <a:xfrm flipH="1" rot="10800000">
              <a:off x="-1" y="0"/>
              <a:ext cx="2" cy="77926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0000">
                <a:srgbClr val="000000">
                  <a:alpha val="37254"/>
                </a:srgbClr>
              </a:outerShdw>
            </a:effectLst>
          </p:spPr>
        </p:cxnSp>
        <p:cxnSp>
          <p:nvCxnSpPr>
            <p:cNvPr id="278" name="Google Shape;278;p31"/>
            <p:cNvCxnSpPr/>
            <p:nvPr/>
          </p:nvCxnSpPr>
          <p:spPr>
            <a:xfrm flipH="1" rot="10800000">
              <a:off x="3351621" y="0"/>
              <a:ext cx="1" cy="77926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000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79" name="Google Shape;279;p31"/>
          <p:cNvSpPr txBox="1"/>
          <p:nvPr>
            <p:ph type="title"/>
          </p:nvPr>
        </p:nvSpPr>
        <p:spPr>
          <a:xfrm>
            <a:off x="609600" y="274637"/>
            <a:ext cx="10972801" cy="13255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609600" y="1600201"/>
            <a:ext cx="10972801" cy="525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31"/>
          <p:cNvSpPr txBox="1"/>
          <p:nvPr>
            <p:ph idx="12" type="sldNum"/>
          </p:nvPr>
        </p:nvSpPr>
        <p:spPr>
          <a:xfrm>
            <a:off x="11619989" y="6339610"/>
            <a:ext cx="408259" cy="2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212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8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28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Relationship Id="rId5" Type="http://schemas.openxmlformats.org/officeDocument/2006/relationships/image" Target="../media/image9.jpg"/><Relationship Id="rId6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لعبة&#10;&#10;تم إنشاء الوصف تلقائياً" id="290" name="Google Shape;2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50" y="-1"/>
            <a:ext cx="5756054" cy="687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"/>
          <p:cNvSpPr txBox="1"/>
          <p:nvPr/>
        </p:nvSpPr>
        <p:spPr>
          <a:xfrm rot="-5400000">
            <a:off x="8162836" y="2828835"/>
            <a:ext cx="6858000" cy="1200329"/>
          </a:xfrm>
          <a:prstGeom prst="rect">
            <a:avLst/>
          </a:prstGeom>
          <a:gradFill>
            <a:gsLst>
              <a:gs pos="0">
                <a:srgbClr val="C7CBCE"/>
              </a:gs>
              <a:gs pos="100000">
                <a:srgbClr val="ACB1B5"/>
              </a:gs>
            </a:gsLst>
            <a:lin ang="5400000" scaled="0"/>
          </a:gra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صورة تحتوي على داخلي, منضدة, سماء, حائط&#10;&#10;تم إنشاء الوصف تلقائياً" id="292" name="Google Shape;2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7696" y="1949844"/>
            <a:ext cx="7358555" cy="490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"/>
          <p:cNvSpPr txBox="1"/>
          <p:nvPr/>
        </p:nvSpPr>
        <p:spPr>
          <a:xfrm>
            <a:off x="3731171" y="1859339"/>
            <a:ext cx="423566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4800" u="none" cap="none" strike="noStrike">
                <a:solidFill>
                  <a:srgbClr val="2C3753"/>
                </a:solidFill>
                <a:latin typeface="Gill Sans"/>
                <a:ea typeface="Gill Sans"/>
                <a:cs typeface="Gill Sans"/>
                <a:sym typeface="Gill Sans"/>
              </a:rPr>
              <a:t>المحاليل الحمضية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4800" u="none" cap="none" strike="noStrike">
                <a:solidFill>
                  <a:srgbClr val="2C3753"/>
                </a:solidFill>
                <a:latin typeface="Gill Sans"/>
                <a:ea typeface="Gill Sans"/>
                <a:cs typeface="Gill Sans"/>
                <a:sym typeface="Gill Sans"/>
              </a:rPr>
              <a:t>والمحاليل القاعدية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0"/>
          <p:cNvGrpSpPr/>
          <p:nvPr/>
        </p:nvGrpSpPr>
        <p:grpSpPr>
          <a:xfrm>
            <a:off x="2278298" y="426207"/>
            <a:ext cx="6918254" cy="4894301"/>
            <a:chOff x="2278298" y="426207"/>
            <a:chExt cx="6918254" cy="4894301"/>
          </a:xfrm>
        </p:grpSpPr>
        <p:pic>
          <p:nvPicPr>
            <p:cNvPr id="443" name="Google Shape;44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7545048" y="743688"/>
              <a:ext cx="753139" cy="2074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78298" y="426207"/>
              <a:ext cx="1035280" cy="16998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5" name="Google Shape;445;p10"/>
            <p:cNvCxnSpPr/>
            <p:nvPr/>
          </p:nvCxnSpPr>
          <p:spPr>
            <a:xfrm>
              <a:off x="2984938" y="1828800"/>
              <a:ext cx="4067503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6" name="Google Shape;446;p10"/>
            <p:cNvCxnSpPr/>
            <p:nvPr/>
          </p:nvCxnSpPr>
          <p:spPr>
            <a:xfrm>
              <a:off x="2795938" y="2105050"/>
              <a:ext cx="0" cy="156306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7" name="Google Shape;447;p10"/>
            <p:cNvCxnSpPr/>
            <p:nvPr/>
          </p:nvCxnSpPr>
          <p:spPr>
            <a:xfrm>
              <a:off x="8818179" y="1828800"/>
              <a:ext cx="378373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8" name="Google Shape;448;p10"/>
            <p:cNvCxnSpPr/>
            <p:nvPr/>
          </p:nvCxnSpPr>
          <p:spPr>
            <a:xfrm>
              <a:off x="9180973" y="1828800"/>
              <a:ext cx="0" cy="183931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9" name="Google Shape;449;p10"/>
            <p:cNvCxnSpPr/>
            <p:nvPr/>
          </p:nvCxnSpPr>
          <p:spPr>
            <a:xfrm flipH="1" rot="10800000">
              <a:off x="2795938" y="3668110"/>
              <a:ext cx="2900669" cy="2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6379779" y="3668110"/>
              <a:ext cx="2801194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1" name="Google Shape;451;p10"/>
            <p:cNvSpPr/>
            <p:nvPr/>
          </p:nvSpPr>
          <p:spPr>
            <a:xfrm>
              <a:off x="5381296" y="3880625"/>
              <a:ext cx="1250729" cy="1439883"/>
            </a:xfrm>
            <a:prstGeom prst="can">
              <a:avLst>
                <a:gd fmla="val 25000" name="adj"/>
              </a:avLst>
            </a:prstGeom>
            <a:gradFill>
              <a:gsLst>
                <a:gs pos="0">
                  <a:schemeClr val="lt1"/>
                </a:gs>
                <a:gs pos="27000">
                  <a:schemeClr val="lt1"/>
                </a:gs>
                <a:gs pos="100000">
                  <a:srgbClr val="FF0000"/>
                </a:gs>
              </a:gsLst>
              <a:lin ang="5400000" scaled="0"/>
            </a:gra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452" name="Google Shape;452;p10"/>
            <p:cNvCxnSpPr/>
            <p:nvPr/>
          </p:nvCxnSpPr>
          <p:spPr>
            <a:xfrm>
              <a:off x="6379779" y="3657600"/>
              <a:ext cx="0" cy="1219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5696607" y="3657600"/>
              <a:ext cx="0" cy="1219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54" name="Google Shape;454;p10"/>
          <p:cNvSpPr txBox="1"/>
          <p:nvPr/>
        </p:nvSpPr>
        <p:spPr>
          <a:xfrm>
            <a:off x="5623044" y="4876800"/>
            <a:ext cx="683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حمض</a:t>
            </a:r>
            <a:endParaRPr/>
          </a:p>
        </p:txBody>
      </p:sp>
      <p:grpSp>
        <p:nvGrpSpPr>
          <p:cNvPr id="455" name="Google Shape;455;p10"/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456" name="Google Shape;456;p10"/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457" name="Google Shape;457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458" name="Google Shape;458;p10"/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rgbClr val="C85570"/>
                  </a:solidFill>
                  <a:latin typeface="Gill Sans"/>
                  <a:ea typeface="Gill Sans"/>
                  <a:cs typeface="Gill Sans"/>
                  <a:sym typeface="Gill Sans"/>
                </a:rPr>
                <a:t>خصائص الأحماض</a:t>
              </a:r>
              <a:endParaRPr/>
            </a:p>
          </p:txBody>
        </p:sp>
      </p:grpSp>
      <p:grpSp>
        <p:nvGrpSpPr>
          <p:cNvPr id="459" name="Google Shape;459;p10"/>
          <p:cNvGrpSpPr/>
          <p:nvPr/>
        </p:nvGrpSpPr>
        <p:grpSpPr>
          <a:xfrm>
            <a:off x="726719" y="4403307"/>
            <a:ext cx="3191205" cy="2411917"/>
            <a:chOff x="726719" y="4403307"/>
            <a:chExt cx="3191205" cy="2411917"/>
          </a:xfrm>
        </p:grpSpPr>
        <p:pic>
          <p:nvPicPr>
            <p:cNvPr descr="صورة تحتوي على منضدة, داخلي, حائط&#10;&#10;تم إنشاء الوصف تلقائياً" id="460" name="Google Shape;460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6719" y="5288977"/>
              <a:ext cx="2586859" cy="1526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10"/>
            <p:cNvSpPr/>
            <p:nvPr/>
          </p:nvSpPr>
          <p:spPr>
            <a:xfrm>
              <a:off x="1784417" y="4403307"/>
              <a:ext cx="2133507" cy="1176802"/>
            </a:xfrm>
            <a:prstGeom prst="irregularSeal2">
              <a:avLst/>
            </a:prstGeom>
            <a:solidFill>
              <a:schemeClr val="lt1"/>
            </a:solidFill>
            <a:ln cap="flat" cmpd="sng" w="158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تجربة</a:t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62" name="Google Shape;462;p10"/>
          <p:cNvSpPr txBox="1"/>
          <p:nvPr/>
        </p:nvSpPr>
        <p:spPr>
          <a:xfrm>
            <a:off x="7052441" y="4025462"/>
            <a:ext cx="4251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ماذا حدث عندما اضفنا الحمض الى الكأس الزجاجي؟</a:t>
            </a:r>
            <a:endParaRPr/>
          </a:p>
        </p:txBody>
      </p:sp>
      <p:sp>
        <p:nvSpPr>
          <p:cNvPr id="463" name="Google Shape;463;p10"/>
          <p:cNvSpPr/>
          <p:nvPr/>
        </p:nvSpPr>
        <p:spPr>
          <a:xfrm>
            <a:off x="9894512" y="4415900"/>
            <a:ext cx="1409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أضيء المصباح.</a:t>
            </a:r>
            <a:endParaRPr/>
          </a:p>
        </p:txBody>
      </p:sp>
      <p:sp>
        <p:nvSpPr>
          <p:cNvPr id="464" name="Google Shape;464;p10"/>
          <p:cNvSpPr txBox="1"/>
          <p:nvPr/>
        </p:nvSpPr>
        <p:spPr>
          <a:xfrm>
            <a:off x="7052441" y="4876800"/>
            <a:ext cx="4251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ماذا تستنتج من التجربة؟</a:t>
            </a:r>
            <a:endParaRPr/>
          </a:p>
        </p:txBody>
      </p:sp>
      <p:sp>
        <p:nvSpPr>
          <p:cNvPr id="465" name="Google Shape;465;p10"/>
          <p:cNvSpPr/>
          <p:nvPr/>
        </p:nvSpPr>
        <p:spPr>
          <a:xfrm>
            <a:off x="7515655" y="5288173"/>
            <a:ext cx="3788217" cy="40011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نستنتج أن </a:t>
            </a:r>
            <a:r>
              <a:rPr b="1" lang="ar-SA" sz="2000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الأحماض موصلة جيدة للكهرباء</a:t>
            </a:r>
            <a:r>
              <a:rPr b="1" lang="ar-SA" sz="2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/>
          <p:nvPr/>
        </p:nvSpPr>
        <p:spPr>
          <a:xfrm>
            <a:off x="0" y="0"/>
            <a:ext cx="12192000" cy="6160168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صورة تحتوي على لعبة&#10;&#10;تم إنشاء الوصف تلقائياً" id="472" name="Google Shape;472;p11"/>
          <p:cNvPicPr preferRelativeResize="0"/>
          <p:nvPr/>
        </p:nvPicPr>
        <p:blipFill rotWithShape="1">
          <a:blip r:embed="rId3">
            <a:alphaModFix/>
          </a:blip>
          <a:srcRect b="12194" l="19565" r="21049" t="13149"/>
          <a:stretch/>
        </p:blipFill>
        <p:spPr>
          <a:xfrm>
            <a:off x="8643069" y="2867874"/>
            <a:ext cx="3033861" cy="3814025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grpSp>
        <p:nvGrpSpPr>
          <p:cNvPr id="473" name="Google Shape;473;p11"/>
          <p:cNvGrpSpPr/>
          <p:nvPr/>
        </p:nvGrpSpPr>
        <p:grpSpPr>
          <a:xfrm>
            <a:off x="2435142" y="178433"/>
            <a:ext cx="6177838" cy="6062379"/>
            <a:chOff x="1547018" y="2332"/>
            <a:chExt cx="6177838" cy="6062379"/>
          </a:xfrm>
        </p:grpSpPr>
        <p:sp>
          <p:nvSpPr>
            <p:cNvPr id="474" name="Google Shape;474;p11"/>
            <p:cNvSpPr/>
            <p:nvPr/>
          </p:nvSpPr>
          <p:spPr>
            <a:xfrm>
              <a:off x="3762172" y="2276699"/>
              <a:ext cx="1747531" cy="1747531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1"/>
            <p:cNvSpPr txBox="1"/>
            <p:nvPr/>
          </p:nvSpPr>
          <p:spPr>
            <a:xfrm>
              <a:off x="4018092" y="2532619"/>
              <a:ext cx="1235691" cy="1235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Gill Sans"/>
                <a:buNone/>
              </a:pPr>
              <a:r>
                <a:rPr lang="ar-SA" sz="3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خصائص الأحماض</a:t>
              </a: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 rot="-5400000">
              <a:off x="4450016" y="1639348"/>
              <a:ext cx="371842" cy="5941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7A9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1"/>
            <p:cNvSpPr txBox="1"/>
            <p:nvPr/>
          </p:nvSpPr>
          <p:spPr>
            <a:xfrm rot="-5400000">
              <a:off x="4505793" y="1813957"/>
              <a:ext cx="260289" cy="356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3849548" y="2332"/>
              <a:ext cx="1572778" cy="1572778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1"/>
            <p:cNvSpPr txBox="1"/>
            <p:nvPr/>
          </p:nvSpPr>
          <p:spPr>
            <a:xfrm>
              <a:off x="4079876" y="232660"/>
              <a:ext cx="1112122" cy="1112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ar-SA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طعمها لاذع</a:t>
              </a: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 rot="-2314286">
              <a:off x="5399188" y="2096445"/>
              <a:ext cx="371842" cy="5941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7A9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1"/>
            <p:cNvSpPr txBox="1"/>
            <p:nvPr/>
          </p:nvSpPr>
          <p:spPr>
            <a:xfrm rot="-2314286">
              <a:off x="5411357" y="2250053"/>
              <a:ext cx="260289" cy="356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5696034" y="891552"/>
              <a:ext cx="1572778" cy="1572778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1"/>
            <p:cNvSpPr txBox="1"/>
            <p:nvPr/>
          </p:nvSpPr>
          <p:spPr>
            <a:xfrm>
              <a:off x="5926362" y="1121880"/>
              <a:ext cx="1112122" cy="1112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ar-SA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كاوية</a:t>
              </a: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 rot="771429">
              <a:off x="5633614" y="3123533"/>
              <a:ext cx="371842" cy="5941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7A9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1"/>
            <p:cNvSpPr txBox="1"/>
            <p:nvPr/>
          </p:nvSpPr>
          <p:spPr>
            <a:xfrm rot="771429">
              <a:off x="5635012" y="3229954"/>
              <a:ext cx="260289" cy="356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6152078" y="2889613"/>
              <a:ext cx="1572778" cy="1572778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1"/>
            <p:cNvSpPr txBox="1"/>
            <p:nvPr/>
          </p:nvSpPr>
          <p:spPr>
            <a:xfrm>
              <a:off x="6382406" y="3119941"/>
              <a:ext cx="1112122" cy="1112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ar-SA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تتفاعل مع الفلزات</a:t>
              </a: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 rot="3857143">
              <a:off x="4976767" y="3947193"/>
              <a:ext cx="371842" cy="5941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7A9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1"/>
            <p:cNvSpPr txBox="1"/>
            <p:nvPr/>
          </p:nvSpPr>
          <p:spPr>
            <a:xfrm rot="3857143">
              <a:off x="5008343" y="4015772"/>
              <a:ext cx="260289" cy="356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4874271" y="4491933"/>
              <a:ext cx="1572778" cy="1572778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1"/>
            <p:cNvSpPr txBox="1"/>
            <p:nvPr/>
          </p:nvSpPr>
          <p:spPr>
            <a:xfrm>
              <a:off x="5104599" y="4722261"/>
              <a:ext cx="1112122" cy="1112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ar-SA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موصلة للكهرباء</a:t>
              </a: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 rot="6942857">
              <a:off x="3923266" y="3947193"/>
              <a:ext cx="371842" cy="5941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7A9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1"/>
            <p:cNvSpPr txBox="1"/>
            <p:nvPr/>
          </p:nvSpPr>
          <p:spPr>
            <a:xfrm rot="-3857143">
              <a:off x="4003243" y="4015772"/>
              <a:ext cx="260289" cy="356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2824826" y="4491933"/>
              <a:ext cx="1572778" cy="1572778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1"/>
            <p:cNvSpPr txBox="1"/>
            <p:nvPr/>
          </p:nvSpPr>
          <p:spPr>
            <a:xfrm>
              <a:off x="3055154" y="4722261"/>
              <a:ext cx="1112122" cy="1112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ar-SA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تطلق أيونات الهيدروجين +H في الماء</a:t>
              </a: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 rot="10028571">
              <a:off x="3266418" y="3123533"/>
              <a:ext cx="371842" cy="5941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7A9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1"/>
            <p:cNvSpPr txBox="1"/>
            <p:nvPr/>
          </p:nvSpPr>
          <p:spPr>
            <a:xfrm rot="-771429">
              <a:off x="3376573" y="3229954"/>
              <a:ext cx="260289" cy="356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547018" y="2889613"/>
              <a:ext cx="1572778" cy="1572778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1"/>
            <p:cNvSpPr txBox="1"/>
            <p:nvPr/>
          </p:nvSpPr>
          <p:spPr>
            <a:xfrm>
              <a:off x="1777346" y="3119941"/>
              <a:ext cx="1112122" cy="1112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ar-SA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قوتها الهيدروجينية اقل من 7</a:t>
              </a: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 rot="-8485714">
              <a:off x="3500845" y="2096445"/>
              <a:ext cx="371842" cy="59416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7A9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1"/>
            <p:cNvSpPr txBox="1"/>
            <p:nvPr/>
          </p:nvSpPr>
          <p:spPr>
            <a:xfrm rot="2314286">
              <a:off x="3600229" y="2250053"/>
              <a:ext cx="260289" cy="356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2003063" y="891552"/>
              <a:ext cx="1572778" cy="1572778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1"/>
            <p:cNvSpPr txBox="1"/>
            <p:nvPr/>
          </p:nvSpPr>
          <p:spPr>
            <a:xfrm>
              <a:off x="2233391" y="1121880"/>
              <a:ext cx="1112122" cy="1112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ar-SA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تحول ورقة تباع الشمس الزرقاء الى حمراء</a:t>
              </a:r>
              <a:endParaRPr/>
            </a:p>
          </p:txBody>
        </p:sp>
      </p:grpSp>
      <p:grpSp>
        <p:nvGrpSpPr>
          <p:cNvPr id="504" name="Google Shape;504;p11"/>
          <p:cNvGrpSpPr/>
          <p:nvPr/>
        </p:nvGrpSpPr>
        <p:grpSpPr>
          <a:xfrm>
            <a:off x="8429297" y="354725"/>
            <a:ext cx="2874579" cy="778684"/>
            <a:chOff x="8429297" y="354725"/>
            <a:chExt cx="2874579" cy="778684"/>
          </a:xfrm>
        </p:grpSpPr>
        <p:sp>
          <p:nvSpPr>
            <p:cNvPr id="505" name="Google Shape;505;p11"/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506" name="Google Shape;506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07" name="Google Shape;507;p11"/>
          <p:cNvSpPr txBox="1"/>
          <p:nvPr/>
        </p:nvSpPr>
        <p:spPr>
          <a:xfrm>
            <a:off x="7987862" y="523744"/>
            <a:ext cx="2701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C85570"/>
                </a:solidFill>
                <a:latin typeface="Gill Sans"/>
                <a:ea typeface="Gill Sans"/>
                <a:cs typeface="Gill Sans"/>
                <a:sym typeface="Gill Sans"/>
              </a:rPr>
              <a:t>خصائص الأحماض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A142C"/>
            </a:gs>
            <a:gs pos="48000">
              <a:srgbClr val="BE1F44"/>
            </a:gs>
            <a:gs pos="100000">
              <a:srgbClr val="E66382"/>
            </a:gs>
          </a:gsLst>
          <a:lin ang="16200000" scaled="0"/>
        </a:gra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12"/>
          <p:cNvGrpSpPr/>
          <p:nvPr/>
        </p:nvGrpSpPr>
        <p:grpSpPr>
          <a:xfrm>
            <a:off x="1455682" y="1852448"/>
            <a:ext cx="9280635" cy="3153104"/>
            <a:chOff x="1455682" y="1282261"/>
            <a:chExt cx="9280635" cy="3153104"/>
          </a:xfrm>
        </p:grpSpPr>
        <p:sp>
          <p:nvSpPr>
            <p:cNvPr id="513" name="Google Shape;513;p12"/>
            <p:cNvSpPr/>
            <p:nvPr/>
          </p:nvSpPr>
          <p:spPr>
            <a:xfrm>
              <a:off x="1455682" y="1629102"/>
              <a:ext cx="9280635" cy="280626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457200" lvl="0" marL="457200" marR="0" rtl="1" algn="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Noto Sans Symbols"/>
                <a:buChar char="❖"/>
              </a:pPr>
              <a:r>
                <a:rPr lang="ar-SA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حمض الكبريتيك</a:t>
              </a: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: يستخدم في صناعة البطاريات والطلاء.</a:t>
              </a:r>
              <a:endParaRPr/>
            </a:p>
            <a:p>
              <a:pPr indent="-457200" lvl="0" marL="457200" marR="0" rtl="1" algn="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Noto Sans Symbols"/>
                <a:buChar char="❖"/>
              </a:pPr>
              <a:r>
                <a:rPr lang="ar-SA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حمض النيتريك</a:t>
              </a: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: يستخدم في صناعة الأسمدة والأصباغ.</a:t>
              </a:r>
              <a:endParaRPr/>
            </a:p>
            <a:p>
              <a:pPr indent="-457200" lvl="0" marL="457200" marR="0" rtl="1" algn="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Noto Sans Symbols"/>
                <a:buChar char="❖"/>
              </a:pPr>
              <a:r>
                <a:rPr lang="ar-SA" sz="32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حمض الهيدروكلوريك</a:t>
              </a: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: يستخدم في تنظيف الشوائب عن السطوح الفلزية.</a:t>
              </a:r>
              <a:endParaRPr/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4078014" y="1282261"/>
              <a:ext cx="4035972" cy="69368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استخدامات الأحماض في الصناعة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3"/>
          <p:cNvSpPr txBox="1"/>
          <p:nvPr/>
        </p:nvSpPr>
        <p:spPr>
          <a:xfrm>
            <a:off x="7355393" y="711545"/>
            <a:ext cx="3667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التاريخ:    /   / 1441هـ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المادة: علوم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الموضوع: المحاليل الحمضية والمحاليل القاعدية</a:t>
            </a:r>
            <a:endParaRPr/>
          </a:p>
        </p:txBody>
      </p:sp>
      <p:pic>
        <p:nvPicPr>
          <p:cNvPr id="520" name="Google Shape;5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1327" y="789480"/>
            <a:ext cx="1249345" cy="42561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3"/>
          <p:cNvSpPr txBox="1"/>
          <p:nvPr/>
        </p:nvSpPr>
        <p:spPr>
          <a:xfrm>
            <a:off x="1168959" y="1634875"/>
            <a:ext cx="98406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الأحماض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هي مادة تطلق أيونات الهيدروجين +H ، وتنتج ايونات الهيدرونيوم H3O+ عند ذوبانها في الماء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sp>
        <p:nvSpPr>
          <p:cNvPr id="522" name="Google Shape;522;p13"/>
          <p:cNvSpPr/>
          <p:nvPr/>
        </p:nvSpPr>
        <p:spPr>
          <a:xfrm>
            <a:off x="1426517" y="2721272"/>
            <a:ext cx="958312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خصائص الأحماض: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- طعمها لاذع          - كاوية        - تتفاعل بشدة مع الفلزات         - موصلة للكهرباء              - قوتها الهيدروجينية أقل من 7       - تحول ورقة تباع الشمس الزرقاء الى حمراء.</a:t>
            </a:r>
            <a:endParaRPr/>
          </a:p>
        </p:txBody>
      </p:sp>
      <p:sp>
        <p:nvSpPr>
          <p:cNvPr id="523" name="Google Shape;523;p13"/>
          <p:cNvSpPr/>
          <p:nvPr/>
        </p:nvSpPr>
        <p:spPr>
          <a:xfrm>
            <a:off x="1684545" y="4177002"/>
            <a:ext cx="93384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استخدامات الأحماض في الصناعة: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حمض الكبريتيك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: يستخدم في صناعة البطاريات والطلاء.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حمض النيتريك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: يستخدم في صناعة الأسمدة والأصباغ.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حمض الهيدروكلوريك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: يستخدم في تنظيف الشوائب عن السطوح الفلزية.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6193"/>
            </a:gs>
            <a:gs pos="23000">
              <a:srgbClr val="4E6193"/>
            </a:gs>
            <a:gs pos="69000">
              <a:srgbClr val="42527C"/>
            </a:gs>
            <a:gs pos="97000">
              <a:srgbClr val="3D4D74"/>
            </a:gs>
            <a:gs pos="100000">
              <a:srgbClr val="3D4D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4"/>
          <p:cNvSpPr/>
          <p:nvPr/>
        </p:nvSpPr>
        <p:spPr>
          <a:xfrm>
            <a:off x="1345324" y="2075820"/>
            <a:ext cx="9774621" cy="95410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249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القواعد</a:t>
            </a:r>
            <a:r>
              <a:rPr lang="ar-SA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هي مواد تستقبل أيونات الهيدروجين +H وتكون أيونات الهيدروكسيد OH- عند ذوبانها في الماء.</a:t>
            </a:r>
            <a:endParaRPr/>
          </a:p>
        </p:txBody>
      </p:sp>
      <p:sp>
        <p:nvSpPr>
          <p:cNvPr id="529" name="Google Shape;529;p14"/>
          <p:cNvSpPr/>
          <p:nvPr/>
        </p:nvSpPr>
        <p:spPr>
          <a:xfrm>
            <a:off x="1345324" y="3469098"/>
            <a:ext cx="9774621" cy="5847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4B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ترتبط قوة القاعدة بكمية </a:t>
            </a:r>
            <a:r>
              <a:rPr lang="ar-SA" sz="3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أيون الهيدروكسيد</a:t>
            </a:r>
            <a:r>
              <a:rPr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الذي ينتجه عند إذابته في الماء.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"/>
          <p:cNvSpPr/>
          <p:nvPr/>
        </p:nvSpPr>
        <p:spPr>
          <a:xfrm>
            <a:off x="0" y="0"/>
            <a:ext cx="12192000" cy="6160168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36" name="Google Shape;5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5204" y="2297951"/>
            <a:ext cx="4729592" cy="4729592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grpSp>
        <p:nvGrpSpPr>
          <p:cNvPr id="537" name="Google Shape;537;p15"/>
          <p:cNvGrpSpPr/>
          <p:nvPr/>
        </p:nvGrpSpPr>
        <p:grpSpPr>
          <a:xfrm>
            <a:off x="2493269" y="178830"/>
            <a:ext cx="6061585" cy="6061585"/>
            <a:chOff x="1605145" y="2729"/>
            <a:chExt cx="6061585" cy="6061585"/>
          </a:xfrm>
        </p:grpSpPr>
        <p:sp>
          <p:nvSpPr>
            <p:cNvPr id="538" name="Google Shape;538;p15"/>
            <p:cNvSpPr/>
            <p:nvPr/>
          </p:nvSpPr>
          <p:spPr>
            <a:xfrm>
              <a:off x="3870827" y="2268411"/>
              <a:ext cx="1530221" cy="153022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5"/>
            <p:cNvSpPr txBox="1"/>
            <p:nvPr/>
          </p:nvSpPr>
          <p:spPr>
            <a:xfrm>
              <a:off x="4094923" y="2492507"/>
              <a:ext cx="1082029" cy="1082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Gill Sans"/>
                <a:buNone/>
              </a:pPr>
              <a:r>
                <a:rPr lang="ar-SA" sz="2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خصائص القواعد</a:t>
              </a: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 rot="-5400000">
              <a:off x="4400490" y="1577359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5"/>
            <p:cNvSpPr txBox="1"/>
            <p:nvPr/>
          </p:nvSpPr>
          <p:spPr>
            <a:xfrm rot="-5400000">
              <a:off x="4471124" y="1752048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3947338" y="2729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5"/>
            <p:cNvSpPr txBox="1"/>
            <p:nvPr/>
          </p:nvSpPr>
          <p:spPr>
            <a:xfrm>
              <a:off x="4149024" y="204415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طعمها مر</a:t>
              </a: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 rot="-2700000">
              <a:off x="5246207" y="1927667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5"/>
            <p:cNvSpPr txBox="1"/>
            <p:nvPr/>
          </p:nvSpPr>
          <p:spPr>
            <a:xfrm rot="-2700000">
              <a:off x="5266895" y="2081668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5603518" y="688741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5"/>
            <p:cNvSpPr txBox="1"/>
            <p:nvPr/>
          </p:nvSpPr>
          <p:spPr>
            <a:xfrm>
              <a:off x="5805204" y="890427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كاوية</a:t>
              </a: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5596514" y="2773384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5"/>
            <p:cNvSpPr txBox="1"/>
            <p:nvPr/>
          </p:nvSpPr>
          <p:spPr>
            <a:xfrm>
              <a:off x="5596514" y="2877439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6289531" y="2344922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5"/>
            <p:cNvSpPr txBox="1"/>
            <p:nvPr/>
          </p:nvSpPr>
          <p:spPr>
            <a:xfrm>
              <a:off x="6491217" y="2546608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تفاعلها ضعيف مع الفلزات</a:t>
              </a: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 rot="2700000">
              <a:off x="5246207" y="3619101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5"/>
            <p:cNvSpPr txBox="1"/>
            <p:nvPr/>
          </p:nvSpPr>
          <p:spPr>
            <a:xfrm rot="2700000">
              <a:off x="5266895" y="3673210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5603518" y="4001102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5"/>
            <p:cNvSpPr txBox="1"/>
            <p:nvPr/>
          </p:nvSpPr>
          <p:spPr>
            <a:xfrm>
              <a:off x="5805204" y="4202788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موصلة للكهرباء</a:t>
              </a: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 rot="5400000">
              <a:off x="4400490" y="3969409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5"/>
            <p:cNvSpPr txBox="1"/>
            <p:nvPr/>
          </p:nvSpPr>
          <p:spPr>
            <a:xfrm rot="5400000">
              <a:off x="4471124" y="4002830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3947338" y="4687115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5"/>
            <p:cNvSpPr txBox="1"/>
            <p:nvPr/>
          </p:nvSpPr>
          <p:spPr>
            <a:xfrm>
              <a:off x="4149024" y="4888801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تطلق ايونات الهيدروكسيد −OH في الماء</a:t>
              </a: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 rot="8100000">
              <a:off x="3554773" y="3619101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5"/>
            <p:cNvSpPr txBox="1"/>
            <p:nvPr/>
          </p:nvSpPr>
          <p:spPr>
            <a:xfrm rot="-2700000">
              <a:off x="3675353" y="3673210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2291157" y="4001102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5"/>
            <p:cNvSpPr txBox="1"/>
            <p:nvPr/>
          </p:nvSpPr>
          <p:spPr>
            <a:xfrm>
              <a:off x="2492843" y="4202788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قوتها الهيدروجينية اكبر من 7</a:t>
              </a: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 rot="10800000">
              <a:off x="3204465" y="2773384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5"/>
            <p:cNvSpPr txBox="1"/>
            <p:nvPr/>
          </p:nvSpPr>
          <p:spPr>
            <a:xfrm>
              <a:off x="3345733" y="2877439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1605145" y="2344922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5"/>
            <p:cNvSpPr txBox="1"/>
            <p:nvPr/>
          </p:nvSpPr>
          <p:spPr>
            <a:xfrm>
              <a:off x="1806831" y="2546608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تحول ورقة تباع الشمس الحمراء الى زرقاء</a:t>
              </a: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 rot="-8100000">
              <a:off x="3554773" y="1927667"/>
              <a:ext cx="470895" cy="52027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B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5"/>
            <p:cNvSpPr txBox="1"/>
            <p:nvPr/>
          </p:nvSpPr>
          <p:spPr>
            <a:xfrm rot="2700000">
              <a:off x="3675353" y="2081668"/>
              <a:ext cx="329627" cy="312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2291157" y="688741"/>
              <a:ext cx="1377199" cy="13771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5"/>
            <p:cNvSpPr txBox="1"/>
            <p:nvPr/>
          </p:nvSpPr>
          <p:spPr>
            <a:xfrm>
              <a:off x="2492843" y="890427"/>
              <a:ext cx="973827" cy="973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ar-SA" sz="1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ملمسها زلق</a:t>
              </a:r>
              <a:endParaRPr/>
            </a:p>
          </p:txBody>
        </p:sp>
      </p:grpSp>
      <p:grpSp>
        <p:nvGrpSpPr>
          <p:cNvPr id="572" name="Google Shape;572;p15"/>
          <p:cNvGrpSpPr/>
          <p:nvPr/>
        </p:nvGrpSpPr>
        <p:grpSpPr>
          <a:xfrm>
            <a:off x="8429297" y="354725"/>
            <a:ext cx="2874579" cy="778684"/>
            <a:chOff x="8429297" y="354725"/>
            <a:chExt cx="2874579" cy="778684"/>
          </a:xfrm>
        </p:grpSpPr>
        <p:sp>
          <p:nvSpPr>
            <p:cNvPr id="573" name="Google Shape;573;p15"/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574" name="Google Shape;574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75" name="Google Shape;575;p15"/>
          <p:cNvSpPr txBox="1"/>
          <p:nvPr/>
        </p:nvSpPr>
        <p:spPr>
          <a:xfrm>
            <a:off x="7987862" y="523744"/>
            <a:ext cx="2701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خصائص القواعد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A496F"/>
            </a:gs>
            <a:gs pos="48000">
              <a:srgbClr val="5C71A9"/>
            </a:gs>
            <a:gs pos="100000">
              <a:srgbClr val="99A7C9"/>
            </a:gs>
          </a:gsLst>
          <a:lin ang="16200000" scaled="0"/>
        </a:gra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6"/>
          <p:cNvGrpSpPr/>
          <p:nvPr/>
        </p:nvGrpSpPr>
        <p:grpSpPr>
          <a:xfrm>
            <a:off x="1455682" y="1627789"/>
            <a:ext cx="9280635" cy="3602421"/>
            <a:chOff x="1455682" y="1282261"/>
            <a:chExt cx="9280635" cy="3153104"/>
          </a:xfrm>
        </p:grpSpPr>
        <p:sp>
          <p:nvSpPr>
            <p:cNvPr id="581" name="Google Shape;581;p16"/>
            <p:cNvSpPr/>
            <p:nvPr/>
          </p:nvSpPr>
          <p:spPr>
            <a:xfrm>
              <a:off x="1455682" y="1629102"/>
              <a:ext cx="9280635" cy="280626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457200" lvl="0" marL="457200" marR="0" rtl="1" algn="r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200"/>
                <a:buFont typeface="Noto Sans Symbols"/>
                <a:buChar char="❖"/>
              </a:pPr>
              <a:r>
                <a:rPr lang="ar-SA" sz="320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هيدروكسيد</a:t>
              </a: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ar-SA" sz="320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الكالسيوم</a:t>
              </a: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: يستخدم لتحديد خطوط الملاعب الرياضية، ومعالجة حموضة التربة.</a:t>
              </a:r>
              <a:endParaRPr/>
            </a:p>
            <a:p>
              <a:pPr indent="-457200" lvl="0" marL="457200" marR="0" rtl="1" algn="r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200"/>
                <a:buFont typeface="Noto Sans Symbols"/>
                <a:buChar char="❖"/>
              </a:pPr>
              <a:r>
                <a:rPr lang="ar-SA" sz="320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هيدروكسيد الصوديوم</a:t>
              </a: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: يستخدم في صناعة الصابون وتنظيف الافران و تسليك المجاري.</a:t>
              </a:r>
              <a:endParaRPr/>
            </a:p>
            <a:p>
              <a:pPr indent="-457200" lvl="0" marL="457200" marR="0" rtl="1" algn="r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200"/>
                <a:buFont typeface="Noto Sans Symbols"/>
                <a:buChar char="❖"/>
              </a:pPr>
              <a:r>
                <a:rPr lang="ar-SA" sz="320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الأمونيا</a:t>
              </a: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: تستخدم في صناعة مواد التنظيف.</a:t>
              </a: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4078014" y="1282261"/>
              <a:ext cx="4035972" cy="69368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استخدامات القواعد في الصناعة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"/>
          <p:cNvSpPr/>
          <p:nvPr/>
        </p:nvSpPr>
        <p:spPr>
          <a:xfrm>
            <a:off x="3295857" y="1566165"/>
            <a:ext cx="825974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قارن في جدول بين خصائص الأحماض و خصائص القواعد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ابحث عن الإجابة بالتعاون مع أفراد مجموعتك</a:t>
            </a:r>
            <a:endParaRPr/>
          </a:p>
        </p:txBody>
      </p:sp>
      <p:pic>
        <p:nvPicPr>
          <p:cNvPr descr="صورة تحتوي على منضدة&#10;&#10;تم إنشاء الوصف تلقائياً" id="588" name="Google Shape;5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9239" y="3505157"/>
            <a:ext cx="4812982" cy="321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6FB"/>
            </a:gs>
            <a:gs pos="74000">
              <a:srgbClr val="C2B6DB"/>
            </a:gs>
            <a:gs pos="83000">
              <a:srgbClr val="C2B6DB"/>
            </a:gs>
            <a:gs pos="100000">
              <a:srgbClr val="D6CFE6"/>
            </a:gs>
          </a:gsLst>
          <a:lin ang="5400000" scaled="0"/>
        </a:gra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" name="Google Shape;593;p18"/>
          <p:cNvGraphicFramePr/>
          <p:nvPr/>
        </p:nvGraphicFramePr>
        <p:xfrm>
          <a:off x="1308538" y="7881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{527DC592-18E7-4C46-B825-C1E550B5DA19}</a:tableStyleId>
              </a:tblPr>
              <a:tblGrid>
                <a:gridCol w="4787450"/>
                <a:gridCol w="4787450"/>
              </a:tblGrid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خصائص الأحماض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خصائص القواعد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طعمها لاذع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طعمها مر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كاوية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كاوية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تتفاعل بشدة مع الفلزات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تفاعلها ضعيف مع الفلزات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موصلة للكهرباء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موصلة للكهرباء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تطلق أيونات الهيدروجين +H في الماء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تطلق ايونات الهيدروكسيد −OH في الماء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قوتها الهيدروجينية أقل من 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قوتها الهيدروجينية أكبر من 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602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تحول ورقة تباع الشمس الزرقاء الى حمراء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u="none" cap="none" strike="noStrike"/>
                        <a:t>تحول ورقة تباع الشمس الحمراء الى زرقاء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9"/>
          <p:cNvSpPr txBox="1"/>
          <p:nvPr/>
        </p:nvSpPr>
        <p:spPr>
          <a:xfrm>
            <a:off x="7355393" y="711545"/>
            <a:ext cx="3667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التاريخ:    /   / 1441هـ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المادة: علوم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الموضوع: المحاليل الحمضية والمحاليل القاعدية</a:t>
            </a:r>
            <a:endParaRPr/>
          </a:p>
        </p:txBody>
      </p:sp>
      <p:pic>
        <p:nvPicPr>
          <p:cNvPr id="599" name="Google Shape;59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1327" y="789480"/>
            <a:ext cx="1249345" cy="42561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9"/>
          <p:cNvSpPr txBox="1"/>
          <p:nvPr/>
        </p:nvSpPr>
        <p:spPr>
          <a:xfrm>
            <a:off x="1426517" y="1634875"/>
            <a:ext cx="9583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القواعد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هي مواد تستقبل أيونات الهيدروجين +H وتكون أيونات الهيدروكسيد OH- عند ذوبانها في الماء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sp>
        <p:nvSpPr>
          <p:cNvPr id="601" name="Google Shape;601;p19"/>
          <p:cNvSpPr/>
          <p:nvPr/>
        </p:nvSpPr>
        <p:spPr>
          <a:xfrm>
            <a:off x="1426517" y="2721272"/>
            <a:ext cx="958312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خصائص القواعد: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- طعمها مر          - كاوية        - تفاعلها ضعيف مع الفلزات         - موصلة للكهرباء              - قوتها الهيدروجينية أكبر من 7       - تحول ورقة تباع الشمس الحمراء الى زرقاء.</a:t>
            </a:r>
            <a:endParaRPr/>
          </a:p>
        </p:txBody>
      </p:sp>
      <p:sp>
        <p:nvSpPr>
          <p:cNvPr id="602" name="Google Shape;602;p19"/>
          <p:cNvSpPr/>
          <p:nvPr/>
        </p:nvSpPr>
        <p:spPr>
          <a:xfrm>
            <a:off x="1684545" y="4061388"/>
            <a:ext cx="93384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استخدامات القواعد في الصناعة: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33A949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33A949"/>
                </a:solidFill>
                <a:latin typeface="Gill Sans"/>
                <a:ea typeface="Gill Sans"/>
                <a:cs typeface="Gill Sans"/>
                <a:sym typeface="Gill Sans"/>
              </a:rPr>
              <a:t>هيدروكسيد الكالسيوم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يستخدم لتحديد خطوط الملاعب الرياضية، ومعالجة حموضة التربة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33A949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33A949"/>
                </a:solidFill>
                <a:latin typeface="Gill Sans"/>
                <a:ea typeface="Gill Sans"/>
                <a:cs typeface="Gill Sans"/>
                <a:sym typeface="Gill Sans"/>
              </a:rPr>
              <a:t>هيدروكسيد الصوديوم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يستخدم في صناعة الصابون وتنظيف الافران و تسليك المجاري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33A949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33A949"/>
                </a:solidFill>
                <a:latin typeface="Gill Sans"/>
                <a:ea typeface="Gill Sans"/>
                <a:cs typeface="Gill Sans"/>
                <a:sym typeface="Gill Sans"/>
              </a:rPr>
              <a:t>الأمونيا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تستخدم في صناعة مواد التنظيف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2"/>
          <p:cNvGraphicFramePr/>
          <p:nvPr/>
        </p:nvGraphicFramePr>
        <p:xfrm>
          <a:off x="1905000" y="762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{43A4B20B-EA44-4547-8E33-331F40A19527}</a:tableStyleId>
              </a:tblPr>
              <a:tblGrid>
                <a:gridCol w="2514600"/>
                <a:gridCol w="2895600"/>
                <a:gridCol w="3048000"/>
              </a:tblGrid>
              <a:tr h="3222425">
                <a:tc rowSpan="2"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2078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20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C00000"/>
                        </a:solidFill>
                      </a:endParaRPr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20784"/>
                      </a:srgbClr>
                    </a:solidFill>
                  </a:tcPr>
                </a:tc>
              </a:tr>
              <a:tr h="2721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2078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p2"/>
          <p:cNvSpPr/>
          <p:nvPr/>
        </p:nvSpPr>
        <p:spPr>
          <a:xfrm>
            <a:off x="7391400" y="1219200"/>
            <a:ext cx="28194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الأهداف</a:t>
            </a:r>
            <a:endParaRPr b="1" sz="32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1905000" y="1219200"/>
            <a:ext cx="24384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المفردات الجديدة</a:t>
            </a:r>
            <a:endParaRPr b="1" sz="32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7391400" y="1905000"/>
            <a:ext cx="2819400" cy="4648200"/>
          </a:xfrm>
          <a:prstGeom prst="roundRect">
            <a:avLst>
              <a:gd fmla="val 5651" name="adj"/>
            </a:avLst>
          </a:prstGeom>
          <a:solidFill>
            <a:schemeClr val="lt1">
              <a:alpha val="81960"/>
            </a:schemeClr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11</a:t>
            </a: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4495800" y="3984159"/>
            <a:ext cx="2743200" cy="2569041"/>
          </a:xfrm>
          <a:prstGeom prst="roundRect">
            <a:avLst>
              <a:gd fmla="val 5651" name="adj"/>
            </a:avLst>
          </a:prstGeom>
          <a:solidFill>
            <a:schemeClr val="lt1">
              <a:alpha val="81960"/>
            </a:schemeClr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1562100" y="533233"/>
            <a:ext cx="9144000" cy="542610"/>
          </a:xfrm>
          <a:prstGeom prst="roundRect">
            <a:avLst>
              <a:gd fmla="val 11947" name="adj"/>
            </a:avLst>
          </a:prstGeom>
          <a:solidFill>
            <a:srgbClr val="5EB919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الدرس         المحاليل الحمضية والمحاليل القاعدية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5" name="Google Shape;305;p2"/>
          <p:cNvSpPr/>
          <p:nvPr/>
        </p:nvSpPr>
        <p:spPr>
          <a:xfrm flipH="1">
            <a:off x="9606453" y="603656"/>
            <a:ext cx="381000" cy="316687"/>
          </a:xfrm>
          <a:prstGeom prst="ellipse">
            <a:avLst/>
          </a:prstGeom>
          <a:solidFill>
            <a:srgbClr val="FFD347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1</a:t>
            </a:r>
            <a:endParaRPr sz="2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6" name="Google Shape;306;p2"/>
          <p:cNvSpPr txBox="1"/>
          <p:nvPr/>
        </p:nvSpPr>
        <p:spPr>
          <a:xfrm>
            <a:off x="7315200" y="1821945"/>
            <a:ext cx="2971800" cy="4395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8288" lvl="0" marL="26828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50"/>
              <a:buFont typeface="Noto Sans Symbols"/>
              <a:buChar char="▪"/>
            </a:pPr>
            <a:r>
              <a:rPr b="1" lang="ar-SA" sz="2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تقارن </a:t>
            </a:r>
            <a:r>
              <a:rPr b="1" lang="ar-S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بين خصائص الأحماض والقواعد.</a:t>
            </a:r>
            <a:endParaRPr/>
          </a:p>
          <a:p>
            <a:pPr indent="-268288" lvl="0" marL="26828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50"/>
              <a:buFont typeface="Noto Sans Symbols"/>
              <a:buChar char="▪"/>
            </a:pPr>
            <a:r>
              <a:rPr b="1" lang="ar-SA" sz="21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تصف</a:t>
            </a:r>
            <a:r>
              <a:rPr b="1" lang="ar-SA" sz="2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ar-S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الاستخدامات التطبيقية للأحماض والقواعد.</a:t>
            </a:r>
            <a:r>
              <a:rPr b="1" lang="ar-SA" sz="21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8" lvl="0" marL="26828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50"/>
              <a:buFont typeface="Noto Sans Symbols"/>
              <a:buChar char="▪"/>
            </a:pPr>
            <a:r>
              <a:rPr b="1" lang="ar-SA" sz="21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توضح </a:t>
            </a:r>
            <a:r>
              <a:rPr b="1" lang="ar-S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استخدامات مقياس الحموضة PH  لوصف قوة الحمض أو القاعدة.</a:t>
            </a:r>
            <a:endParaRPr/>
          </a:p>
          <a:p>
            <a:pPr indent="-268288" lvl="0" marL="26828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50"/>
              <a:buFont typeface="Noto Sans Symbols"/>
              <a:buChar char="▪"/>
            </a:pPr>
            <a:r>
              <a:rPr b="1" lang="ar-S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ar-SA" sz="21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تصف</a:t>
            </a:r>
            <a:r>
              <a:rPr b="1" lang="ar-S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تفاعل الحمض مع القاعدة</a:t>
            </a: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4457700" y="3373309"/>
            <a:ext cx="2743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مراجعة المفردات </a:t>
            </a:r>
            <a:endParaRPr b="1" sz="32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8" name="Google Shape;308;p2"/>
          <p:cNvSpPr/>
          <p:nvPr/>
        </p:nvSpPr>
        <p:spPr>
          <a:xfrm>
            <a:off x="4495800" y="1219200"/>
            <a:ext cx="2667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الأهمية</a:t>
            </a:r>
            <a:endParaRPr b="1" sz="32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9" name="Google Shape;309;p2"/>
          <p:cNvSpPr/>
          <p:nvPr/>
        </p:nvSpPr>
        <p:spPr>
          <a:xfrm>
            <a:off x="4419600" y="1905000"/>
            <a:ext cx="2773180" cy="1390859"/>
          </a:xfrm>
          <a:prstGeom prst="roundRect">
            <a:avLst>
              <a:gd fmla="val 5651" name="adj"/>
            </a:avLst>
          </a:prstGeom>
          <a:solidFill>
            <a:schemeClr val="lt1">
              <a:alpha val="81960"/>
            </a:schemeClr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0" name="Google Shape;310;p2"/>
          <p:cNvSpPr txBox="1"/>
          <p:nvPr/>
        </p:nvSpPr>
        <p:spPr>
          <a:xfrm>
            <a:off x="4419600" y="1905000"/>
            <a:ext cx="2743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تعمل العديد من المنتجات بسبب وجود الأحماض و القواعد فيها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"/>
          <p:cNvSpPr/>
          <p:nvPr/>
        </p:nvSpPr>
        <p:spPr>
          <a:xfrm flipH="1">
            <a:off x="1821904" y="371657"/>
            <a:ext cx="3048000" cy="664192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D347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في هذا الدرس</a:t>
            </a: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1951220" y="1828800"/>
            <a:ext cx="2392180" cy="4648200"/>
          </a:xfrm>
          <a:prstGeom prst="roundRect">
            <a:avLst>
              <a:gd fmla="val 5651" name="adj"/>
            </a:avLst>
          </a:prstGeom>
          <a:solidFill>
            <a:schemeClr val="lt1">
              <a:alpha val="81960"/>
            </a:schemeClr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3" name="Google Shape;313;p2"/>
          <p:cNvSpPr txBox="1"/>
          <p:nvPr/>
        </p:nvSpPr>
        <p:spPr>
          <a:xfrm>
            <a:off x="1905000" y="1905001"/>
            <a:ext cx="2438400" cy="253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7163" lvl="0" marL="17303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178"/>
              <a:buFont typeface="Arial"/>
              <a:buChar char="•"/>
            </a:pPr>
            <a:r>
              <a:rPr b="1" lang="ar-S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الحمض</a:t>
            </a:r>
            <a:endParaRPr/>
          </a:p>
          <a:p>
            <a:pPr indent="-157163" lvl="0" marL="17303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178"/>
              <a:buFont typeface="Arial"/>
              <a:buChar char="•"/>
            </a:pPr>
            <a:r>
              <a:rPr b="1" lang="ar-S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أيون الهيدرونيوم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7163" lvl="0" marL="17303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178"/>
              <a:buFont typeface="Arial"/>
              <a:buChar char="•"/>
            </a:pPr>
            <a:r>
              <a:rPr b="1" lang="ar-S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القاعدة</a:t>
            </a:r>
            <a:endParaRPr/>
          </a:p>
          <a:p>
            <a:pPr indent="-157163" lvl="0" marL="17303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178"/>
              <a:buFont typeface="Arial"/>
              <a:buChar char="•"/>
            </a:pPr>
            <a:r>
              <a:rPr b="1" lang="ar-S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التعادل</a:t>
            </a:r>
            <a:endParaRPr/>
          </a:p>
          <a:p>
            <a:pPr indent="-157163" lvl="0" marL="17303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178"/>
              <a:buFont typeface="Arial"/>
              <a:buChar char="•"/>
            </a:pPr>
            <a:r>
              <a:rPr b="1" lang="ar-S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الكاشف</a:t>
            </a:r>
            <a:endParaRPr/>
          </a:p>
          <a:p>
            <a:pPr indent="-157163" lvl="0" marL="173038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178"/>
              <a:buFont typeface="Arial"/>
              <a:buChar char="•"/>
            </a:pPr>
            <a:r>
              <a:rPr b="1" lang="ar-S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الرقم الهيدروجيني PH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"/>
          <p:cNvSpPr txBox="1"/>
          <p:nvPr/>
        </p:nvSpPr>
        <p:spPr>
          <a:xfrm>
            <a:off x="4582048" y="4259152"/>
            <a:ext cx="258075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الخاصية الفيزيائية : </a:t>
            </a:r>
            <a:endParaRPr b="1" sz="2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أي صفة للمادة يمكن مشاهدتها أو قياسها دون تغيير للمادة.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0"/>
          <p:cNvSpPr/>
          <p:nvPr/>
        </p:nvSpPr>
        <p:spPr>
          <a:xfrm>
            <a:off x="1239169" y="2778800"/>
            <a:ext cx="4268252" cy="188135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D6E7"/>
              </a:gs>
              <a:gs pos="100000">
                <a:srgbClr val="A292C6">
                  <a:alpha val="91764"/>
                </a:srgbClr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8" name="Google Shape;608;p20"/>
          <p:cNvSpPr/>
          <p:nvPr/>
        </p:nvSpPr>
        <p:spPr>
          <a:xfrm>
            <a:off x="7009349" y="2778800"/>
            <a:ext cx="4268252" cy="188135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D6E7"/>
              </a:gs>
              <a:gs pos="100000">
                <a:srgbClr val="A292C6">
                  <a:alpha val="91764"/>
                </a:srgbClr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صورة تحتوي على عنصر&#10;&#10;تم إنشاء الوصف تلقائياً" id="609" name="Google Shape;6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6941" y="257504"/>
            <a:ext cx="5558118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0"/>
          <p:cNvSpPr txBox="1"/>
          <p:nvPr/>
        </p:nvSpPr>
        <p:spPr>
          <a:xfrm>
            <a:off x="8250624" y="3026979"/>
            <a:ext cx="29428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ما الذي تراه في الصورة؟</a:t>
            </a:r>
            <a:endParaRPr/>
          </a:p>
        </p:txBody>
      </p:sp>
      <p:sp>
        <p:nvSpPr>
          <p:cNvPr id="611" name="Google Shape;611;p20"/>
          <p:cNvSpPr txBox="1"/>
          <p:nvPr/>
        </p:nvSpPr>
        <p:spPr>
          <a:xfrm>
            <a:off x="8650019" y="3488644"/>
            <a:ext cx="25435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ميزان !! ربما.</a:t>
            </a:r>
            <a:endParaRPr/>
          </a:p>
        </p:txBody>
      </p:sp>
      <p:sp>
        <p:nvSpPr>
          <p:cNvPr id="612" name="Google Shape;612;p20"/>
          <p:cNvSpPr txBox="1"/>
          <p:nvPr/>
        </p:nvSpPr>
        <p:spPr>
          <a:xfrm>
            <a:off x="7577963" y="3950309"/>
            <a:ext cx="36155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مقياس لسرعة الانترنت !! محتمل.</a:t>
            </a:r>
            <a:endParaRPr/>
          </a:p>
        </p:txBody>
      </p:sp>
      <p:pic>
        <p:nvPicPr>
          <p:cNvPr id="613" name="Google Shape;6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6941" y="255015"/>
            <a:ext cx="5558400" cy="236232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0"/>
          <p:cNvSpPr txBox="1"/>
          <p:nvPr/>
        </p:nvSpPr>
        <p:spPr>
          <a:xfrm>
            <a:off x="2400276" y="3026979"/>
            <a:ext cx="29428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هل عرفت الآن؟</a:t>
            </a:r>
            <a:endParaRPr/>
          </a:p>
        </p:txBody>
      </p:sp>
      <p:sp>
        <p:nvSpPr>
          <p:cNvPr id="615" name="Google Shape;615;p20"/>
          <p:cNvSpPr txBox="1"/>
          <p:nvPr/>
        </p:nvSpPr>
        <p:spPr>
          <a:xfrm>
            <a:off x="4624551" y="2147495"/>
            <a:ext cx="29428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000">
                <a:solidFill>
                  <a:srgbClr val="3E2175"/>
                </a:solidFill>
                <a:latin typeface="Gill Sans"/>
                <a:ea typeface="Gill Sans"/>
                <a:cs typeface="Gill Sans"/>
                <a:sym typeface="Gill Sans"/>
              </a:rPr>
              <a:t>مق</a:t>
            </a:r>
            <a:r>
              <a:rPr b="1" lang="ar-SA" sz="2000">
                <a:solidFill>
                  <a:srgbClr val="523879"/>
                </a:solidFill>
                <a:latin typeface="Gill Sans"/>
                <a:ea typeface="Gill Sans"/>
                <a:cs typeface="Gill Sans"/>
                <a:sym typeface="Gill Sans"/>
              </a:rPr>
              <a:t>يا</a:t>
            </a:r>
            <a:r>
              <a:rPr b="1" lang="ar-SA" sz="2000">
                <a:solidFill>
                  <a:srgbClr val="5A51A2"/>
                </a:solidFill>
                <a:latin typeface="Gill Sans"/>
                <a:ea typeface="Gill Sans"/>
                <a:cs typeface="Gill Sans"/>
                <a:sym typeface="Gill Sans"/>
              </a:rPr>
              <a:t>س</a:t>
            </a:r>
            <a:r>
              <a:rPr b="1" lang="ar-SA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ar-SA" sz="2000">
                <a:solidFill>
                  <a:srgbClr val="3855A5"/>
                </a:solidFill>
                <a:latin typeface="Gill Sans"/>
                <a:ea typeface="Gill Sans"/>
                <a:cs typeface="Gill Sans"/>
                <a:sym typeface="Gill Sans"/>
              </a:rPr>
              <a:t>ال</a:t>
            </a:r>
            <a:r>
              <a:rPr b="1" lang="ar-SA" sz="2000">
                <a:solidFill>
                  <a:srgbClr val="4690CD"/>
                </a:solidFill>
                <a:latin typeface="Gill Sans"/>
                <a:ea typeface="Gill Sans"/>
                <a:cs typeface="Gill Sans"/>
                <a:sym typeface="Gill Sans"/>
              </a:rPr>
              <a:t>ر</a:t>
            </a:r>
            <a:r>
              <a:rPr b="1" lang="ar-SA" sz="2000">
                <a:solidFill>
                  <a:srgbClr val="09B9B6"/>
                </a:solidFill>
                <a:latin typeface="Gill Sans"/>
                <a:ea typeface="Gill Sans"/>
                <a:cs typeface="Gill Sans"/>
                <a:sym typeface="Gill Sans"/>
              </a:rPr>
              <a:t>ق</a:t>
            </a:r>
            <a:r>
              <a:rPr b="1" lang="ar-SA" sz="2000">
                <a:solidFill>
                  <a:srgbClr val="22B46B"/>
                </a:solidFill>
                <a:latin typeface="Gill Sans"/>
                <a:ea typeface="Gill Sans"/>
                <a:cs typeface="Gill Sans"/>
                <a:sym typeface="Gill Sans"/>
              </a:rPr>
              <a:t>م</a:t>
            </a:r>
            <a:r>
              <a:rPr b="1" lang="ar-SA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ar-SA" sz="2000">
                <a:solidFill>
                  <a:srgbClr val="33A949"/>
                </a:solidFill>
                <a:latin typeface="Gill Sans"/>
                <a:ea typeface="Gill Sans"/>
                <a:cs typeface="Gill Sans"/>
                <a:sym typeface="Gill Sans"/>
              </a:rPr>
              <a:t>ال</a:t>
            </a:r>
            <a:r>
              <a:rPr b="1" lang="ar-SA" sz="2000">
                <a:solidFill>
                  <a:srgbClr val="4DB749"/>
                </a:solidFill>
                <a:latin typeface="Gill Sans"/>
                <a:ea typeface="Gill Sans"/>
                <a:cs typeface="Gill Sans"/>
                <a:sym typeface="Gill Sans"/>
              </a:rPr>
              <a:t>هي</a:t>
            </a:r>
            <a:r>
              <a:rPr b="1" lang="ar-SA" sz="2000">
                <a:solidFill>
                  <a:srgbClr val="84C341"/>
                </a:solidFill>
                <a:latin typeface="Gill Sans"/>
                <a:ea typeface="Gill Sans"/>
                <a:cs typeface="Gill Sans"/>
                <a:sym typeface="Gill Sans"/>
              </a:rPr>
              <a:t>د</a:t>
            </a:r>
            <a:r>
              <a:rPr b="1" lang="ar-SA" sz="20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روج</a:t>
            </a:r>
            <a:r>
              <a:rPr b="1" lang="ar-SA" sz="2000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يني</a:t>
            </a:r>
            <a:r>
              <a:rPr b="1" lang="ar-SA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ar-SA" sz="2000">
                <a:solidFill>
                  <a:srgbClr val="ED1B26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b="1" lang="ar-SA" sz="2000">
                <a:solidFill>
                  <a:srgbClr val="F26724"/>
                </a:solidFill>
                <a:latin typeface="Gill Sans"/>
                <a:ea typeface="Gill Sans"/>
                <a:cs typeface="Gill Sans"/>
                <a:sym typeface="Gill Sans"/>
              </a:rPr>
              <a:t>H</a:t>
            </a:r>
            <a:endParaRPr b="1" sz="2000">
              <a:solidFill>
                <a:srgbClr val="F2672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1696020" y="3488644"/>
            <a:ext cx="36471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انه مقياس الرقم الهيدروجيني PH</a:t>
            </a:r>
            <a:endParaRPr/>
          </a:p>
        </p:txBody>
      </p:sp>
      <p:sp>
        <p:nvSpPr>
          <p:cNvPr id="617" name="Google Shape;617;p20"/>
          <p:cNvSpPr/>
          <p:nvPr/>
        </p:nvSpPr>
        <p:spPr>
          <a:xfrm>
            <a:off x="1245700" y="3950308"/>
            <a:ext cx="41424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وهو مقياس لحمضية أو قاعدية المحلول</a:t>
            </a:r>
            <a:endParaRPr/>
          </a:p>
        </p:txBody>
      </p:sp>
      <p:sp>
        <p:nvSpPr>
          <p:cNvPr id="618" name="Google Shape;618;p20"/>
          <p:cNvSpPr/>
          <p:nvPr/>
        </p:nvSpPr>
        <p:spPr>
          <a:xfrm>
            <a:off x="1334810" y="4819247"/>
            <a:ext cx="9522377" cy="1382902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يتدرج المقياس من صفر الى 14            ❖ الرقم 7 يعني التعادل مثل الماء النقي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بين صفر و 7 المحاليل الحامضية           ❖ بين 7 و 14 المحاليل القاعدية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المحلول الأقرب لـ 0 هو الأشد حامضية    ❖ المحلول الأقرب لـ 14 هو الأشد قاعدية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1"/>
          <p:cNvSpPr/>
          <p:nvPr/>
        </p:nvSpPr>
        <p:spPr>
          <a:xfrm>
            <a:off x="1066799" y="667435"/>
            <a:ext cx="100584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بعد ان تعرفت على الأحماض و القواعد، هل فكرت </a:t>
            </a: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ماذا يمكن ان يحدث اذا اتحد حمض مع قاعدة؟</a:t>
            </a:r>
            <a:endParaRPr/>
          </a:p>
        </p:txBody>
      </p:sp>
      <p:pic>
        <p:nvPicPr>
          <p:cNvPr descr="صورة تحتوي على لعبة&#10;&#10;تم إنشاء الوصف تلقائياً" id="624" name="Google Shape;6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434" y="1349788"/>
            <a:ext cx="2207173" cy="275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1"/>
          <p:cNvSpPr txBox="1"/>
          <p:nvPr/>
        </p:nvSpPr>
        <p:spPr>
          <a:xfrm>
            <a:off x="3221421" y="1129100"/>
            <a:ext cx="79037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سوف اساعدك: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الأحماض تنتج ايون الهيدروجين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+H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والقواعد تنتج أيونات الهيدروكسيد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OH-</a:t>
            </a:r>
            <a:endParaRPr sz="2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6" name="Google Shape;626;p21"/>
          <p:cNvSpPr/>
          <p:nvPr/>
        </p:nvSpPr>
        <p:spPr>
          <a:xfrm>
            <a:off x="9082653" y="2190929"/>
            <a:ext cx="20425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الآن لنصنع معادلة:</a:t>
            </a:r>
            <a:endParaRPr/>
          </a:p>
        </p:txBody>
      </p:sp>
      <p:grpSp>
        <p:nvGrpSpPr>
          <p:cNvPr id="627" name="Google Shape;627;p21"/>
          <p:cNvGrpSpPr/>
          <p:nvPr/>
        </p:nvGrpSpPr>
        <p:grpSpPr>
          <a:xfrm>
            <a:off x="5370787" y="2772815"/>
            <a:ext cx="5027429" cy="523220"/>
            <a:chOff x="5076497" y="2827677"/>
            <a:chExt cx="5027429" cy="523220"/>
          </a:xfrm>
        </p:grpSpPr>
        <p:sp>
          <p:nvSpPr>
            <p:cNvPr id="628" name="Google Shape;628;p21"/>
            <p:cNvSpPr txBox="1"/>
            <p:nvPr/>
          </p:nvSpPr>
          <p:spPr>
            <a:xfrm>
              <a:off x="5076497" y="2827677"/>
              <a:ext cx="220717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H+    </a:t>
              </a:r>
              <a:r>
                <a:rPr lang="ar-SA" sz="2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+</a:t>
              </a:r>
              <a:r>
                <a:rPr lang="ar-SA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  </a:t>
              </a:r>
              <a:r>
                <a:rPr lang="ar-SA" sz="240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OH-</a:t>
              </a:r>
              <a:endParaRPr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629" name="Google Shape;629;p21"/>
            <p:cNvCxnSpPr/>
            <p:nvPr/>
          </p:nvCxnSpPr>
          <p:spPr>
            <a:xfrm>
              <a:off x="7199586" y="3100551"/>
              <a:ext cx="1303283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630" name="Google Shape;630;p21"/>
            <p:cNvSpPr txBox="1"/>
            <p:nvPr/>
          </p:nvSpPr>
          <p:spPr>
            <a:xfrm>
              <a:off x="8548395" y="2868964"/>
              <a:ext cx="15555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H2O</a:t>
              </a:r>
              <a:endParaRPr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631" name="Google Shape;631;p21"/>
          <p:cNvSpPr txBox="1"/>
          <p:nvPr/>
        </p:nvSpPr>
        <p:spPr>
          <a:xfrm>
            <a:off x="4363509" y="3457543"/>
            <a:ext cx="6761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والآن ماذا تستنتج من المعادلة السابقة؟</a:t>
            </a:r>
            <a:endParaRPr/>
          </a:p>
        </p:txBody>
      </p:sp>
      <p:sp>
        <p:nvSpPr>
          <p:cNvPr id="632" name="Google Shape;632;p21"/>
          <p:cNvSpPr txBox="1"/>
          <p:nvPr/>
        </p:nvSpPr>
        <p:spPr>
          <a:xfrm>
            <a:off x="3100553" y="4100190"/>
            <a:ext cx="80246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نستنتج: انه عن اتحاد حمض مع قاعدة فانه ينتج ماء بالإضافة الى ملح، ونطلق على المحلول الناتج محلول </a:t>
            </a:r>
            <a:r>
              <a:rPr b="1" lang="ar-SA" sz="2400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متعادل</a:t>
            </a:r>
            <a:endParaRPr/>
          </a:p>
        </p:txBody>
      </p:sp>
      <p:sp>
        <p:nvSpPr>
          <p:cNvPr id="633" name="Google Shape;633;p21"/>
          <p:cNvSpPr/>
          <p:nvPr/>
        </p:nvSpPr>
        <p:spPr>
          <a:xfrm>
            <a:off x="3720662" y="5190249"/>
            <a:ext cx="7404538" cy="52322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التعادل</a:t>
            </a:r>
            <a:r>
              <a:rPr lang="ar-SA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هو تفاعل حمض مع قاعدة، وينتج عنه ملح و ماء.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22"/>
          <p:cNvPicPr preferRelativeResize="0"/>
          <p:nvPr/>
        </p:nvPicPr>
        <p:blipFill rotWithShape="1">
          <a:blip r:embed="rId3">
            <a:alphaModFix/>
          </a:blip>
          <a:srcRect b="4368" l="9386" r="10269" t="6896"/>
          <a:stretch/>
        </p:blipFill>
        <p:spPr>
          <a:xfrm>
            <a:off x="1274403" y="1973317"/>
            <a:ext cx="3203005" cy="291136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22"/>
          <p:cNvSpPr txBox="1"/>
          <p:nvPr/>
        </p:nvSpPr>
        <p:spPr>
          <a:xfrm>
            <a:off x="4719145" y="914400"/>
            <a:ext cx="65032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اذا أحضر معلمك في المختبر عددًا من المحاليل وطلب منك ان تحدد أي المحاليل حمضية و أيها القاعدية.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فما الطريقة الآمنة لفعل ذلك؟</a:t>
            </a:r>
            <a:endParaRPr/>
          </a:p>
        </p:txBody>
      </p:sp>
      <p:sp>
        <p:nvSpPr>
          <p:cNvPr id="640" name="Google Shape;640;p22"/>
          <p:cNvSpPr txBox="1"/>
          <p:nvPr/>
        </p:nvSpPr>
        <p:spPr>
          <a:xfrm>
            <a:off x="5906813" y="4423017"/>
            <a:ext cx="5315581" cy="46166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تحذير: لا تستخدم التذوق للكشف عن المحاليل. لماذا؟</a:t>
            </a:r>
            <a:endParaRPr/>
          </a:p>
        </p:txBody>
      </p:sp>
      <p:sp>
        <p:nvSpPr>
          <p:cNvPr id="641" name="Google Shape;641;p22"/>
          <p:cNvSpPr/>
          <p:nvPr/>
        </p:nvSpPr>
        <p:spPr>
          <a:xfrm>
            <a:off x="5126394" y="2338578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نستخدم </a:t>
            </a:r>
            <a:r>
              <a:rPr b="1" lang="ar-SA" sz="2800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الكواشف</a:t>
            </a:r>
            <a:r>
              <a:rPr lang="ar-SA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وهي مركبات تتفاعل مع كل من المحاليل الحمضية والقاعدية وتعطي ألوانًا مختلفة بحسب قيمة الرقم الهيدروجيني PH للمحلول.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مثل ورق تباع الشمس.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3"/>
          <p:cNvSpPr txBox="1"/>
          <p:nvPr/>
        </p:nvSpPr>
        <p:spPr>
          <a:xfrm>
            <a:off x="7355393" y="711545"/>
            <a:ext cx="3667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التاريخ:    /   / 1441هـ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المادة: علوم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891631"/>
                </a:solidFill>
                <a:latin typeface="Gill Sans"/>
                <a:ea typeface="Gill Sans"/>
                <a:cs typeface="Gill Sans"/>
                <a:sym typeface="Gill Sans"/>
              </a:rPr>
              <a:t>الموضوع: المحاليل الحمضية والمحاليل القاعدية</a:t>
            </a:r>
            <a:endParaRPr/>
          </a:p>
        </p:txBody>
      </p:sp>
      <p:pic>
        <p:nvPicPr>
          <p:cNvPr id="647" name="Google Shape;64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1327" y="789480"/>
            <a:ext cx="1249345" cy="42561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23"/>
          <p:cNvSpPr txBox="1"/>
          <p:nvPr/>
        </p:nvSpPr>
        <p:spPr>
          <a:xfrm>
            <a:off x="1439917" y="2143440"/>
            <a:ext cx="95831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مقياس الرقم الهيدروجيني PH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وهو مقياس لحمضية أو قاعدية المحلول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sp>
        <p:nvSpPr>
          <p:cNvPr id="649" name="Google Shape;649;p23"/>
          <p:cNvSpPr/>
          <p:nvPr/>
        </p:nvSpPr>
        <p:spPr>
          <a:xfrm>
            <a:off x="1439916" y="2573575"/>
            <a:ext cx="95831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خصائصه: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يتدرج المقياس من صفر الى 14            ❖ الرقم 7 يعني التعادل مثل الماء النقي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بين صفر و 7 المحاليل الحامضية           ❖ بين 7 و 14 المحاليل القاعدية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المحلول الأقرب لـ 0 هو الأشد حامضية    ❖ المحلول الأقرب لـ 14 هو الأشد قاعدية </a:t>
            </a:r>
            <a:endParaRPr/>
          </a:p>
        </p:txBody>
      </p:sp>
      <p:sp>
        <p:nvSpPr>
          <p:cNvPr id="650" name="Google Shape;650;p23"/>
          <p:cNvSpPr/>
          <p:nvPr/>
        </p:nvSpPr>
        <p:spPr>
          <a:xfrm>
            <a:off x="1684544" y="4143235"/>
            <a:ext cx="93384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 u="sng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الكواشف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هي مركبات تتفاعل مع كل من المحاليل الحمضية والقاعدية وتعطي ألوانًا مختلفة بحسب قيمة الرقم الهيدروجيني PH للمحلول.</a:t>
            </a:r>
            <a:endParaRPr/>
          </a:p>
        </p:txBody>
      </p:sp>
      <p:sp>
        <p:nvSpPr>
          <p:cNvPr id="651" name="Google Shape;651;p23"/>
          <p:cNvSpPr/>
          <p:nvPr/>
        </p:nvSpPr>
        <p:spPr>
          <a:xfrm>
            <a:off x="5194202" y="1702412"/>
            <a:ext cx="58288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التعادل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هو تفاعل حمض مع قاعدة، وينتج عنه ملح و ماء.</a:t>
            </a:r>
            <a:endParaRPr/>
          </a:p>
        </p:txBody>
      </p:sp>
      <p:sp>
        <p:nvSpPr>
          <p:cNvPr id="652" name="Google Shape;652;p23"/>
          <p:cNvSpPr txBox="1"/>
          <p:nvPr/>
        </p:nvSpPr>
        <p:spPr>
          <a:xfrm>
            <a:off x="4674793" y="4974232"/>
            <a:ext cx="6348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مثال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ورق تباع الشمس.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/>
          <p:nvPr/>
        </p:nvSpPr>
        <p:spPr>
          <a:xfrm>
            <a:off x="0" y="-1281544"/>
            <a:ext cx="12192000" cy="3573053"/>
          </a:xfrm>
          <a:custGeom>
            <a:rect b="b" l="l" r="r" t="t"/>
            <a:pathLst>
              <a:path extrusionOk="0" h="19587" w="21600">
                <a:moveTo>
                  <a:pt x="0" y="7682"/>
                </a:moveTo>
                <a:cubicBezTo>
                  <a:pt x="5576" y="773"/>
                  <a:pt x="8186" y="8474"/>
                  <a:pt x="12062" y="15857"/>
                </a:cubicBezTo>
                <a:cubicBezTo>
                  <a:pt x="15075" y="21600"/>
                  <a:pt x="19919" y="20376"/>
                  <a:pt x="21600" y="14472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2600"/>
              </a:gs>
              <a:gs pos="56760">
                <a:srgbClr val="FF8802"/>
              </a:gs>
              <a:gs pos="100000">
                <a:srgbClr val="FFEA03"/>
              </a:gs>
            </a:gsLst>
            <a:lin ang="2089255" scaled="0"/>
          </a:gradFill>
          <a:ln>
            <a:noFill/>
          </a:ln>
        </p:spPr>
        <p:txBody>
          <a:bodyPr anchorCtr="0" anchor="ctr" bIns="55375" lIns="55375" spcFirstLastPara="1" rIns="55375" wrap="square" tIns="5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4"/>
          <p:cNvSpPr/>
          <p:nvPr/>
        </p:nvSpPr>
        <p:spPr>
          <a:xfrm>
            <a:off x="7747964" y="2830831"/>
            <a:ext cx="4444038" cy="53087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cubicBezTo>
                  <a:pt x="18012" y="14635"/>
                  <a:pt x="8307" y="19889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C23FC6"/>
              </a:gs>
              <a:gs pos="41755">
                <a:srgbClr val="C23FC6"/>
              </a:gs>
              <a:gs pos="76191">
                <a:srgbClr val="E1359B"/>
              </a:gs>
              <a:gs pos="98109">
                <a:srgbClr val="FF2A70"/>
              </a:gs>
              <a:gs pos="100000">
                <a:srgbClr val="FF2A70"/>
              </a:gs>
            </a:gsLst>
            <a:lin ang="2089255" scaled="0"/>
          </a:gradFill>
          <a:ln>
            <a:noFill/>
          </a:ln>
        </p:spPr>
        <p:txBody>
          <a:bodyPr anchorCtr="0" anchor="ctr" bIns="55375" lIns="55375" spcFirstLastPara="1" rIns="55375" wrap="square" tIns="5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4"/>
          <p:cNvSpPr/>
          <p:nvPr/>
        </p:nvSpPr>
        <p:spPr>
          <a:xfrm>
            <a:off x="0" y="-1281545"/>
            <a:ext cx="12192000" cy="84747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0" y="21600"/>
                  <a:pt x="139" y="1133"/>
                  <a:pt x="11778" y="3151"/>
                </a:cubicBezTo>
                <a:cubicBezTo>
                  <a:pt x="16799" y="4022"/>
                  <a:pt x="19804" y="2544"/>
                  <a:pt x="21600" y="58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EA03"/>
              </a:gs>
              <a:gs pos="39234">
                <a:srgbClr val="FFBA02"/>
              </a:gs>
              <a:gs pos="85396">
                <a:srgbClr val="FF8A00"/>
              </a:gs>
              <a:gs pos="100000">
                <a:srgbClr val="FF8A00"/>
              </a:gs>
            </a:gsLst>
            <a:lin ang="2089255" scaled="0"/>
          </a:gradFill>
          <a:ln>
            <a:noFill/>
          </a:ln>
        </p:spPr>
        <p:txBody>
          <a:bodyPr anchorCtr="0" anchor="ctr" bIns="55375" lIns="55375" spcFirstLastPara="1" rIns="55375" wrap="square" tIns="5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4"/>
          <p:cNvSpPr/>
          <p:nvPr/>
        </p:nvSpPr>
        <p:spPr>
          <a:xfrm>
            <a:off x="1" y="-372023"/>
            <a:ext cx="7163880" cy="7565242"/>
          </a:xfrm>
          <a:custGeom>
            <a:rect b="b" l="l" r="r" t="t"/>
            <a:pathLst>
              <a:path extrusionOk="0" h="19609" w="21600">
                <a:moveTo>
                  <a:pt x="0" y="1275"/>
                </a:moveTo>
                <a:lnTo>
                  <a:pt x="0" y="19609"/>
                </a:lnTo>
                <a:cubicBezTo>
                  <a:pt x="3917" y="3206"/>
                  <a:pt x="19579" y="5301"/>
                  <a:pt x="21600" y="5643"/>
                </a:cubicBezTo>
                <a:cubicBezTo>
                  <a:pt x="21232" y="5492"/>
                  <a:pt x="20874" y="5324"/>
                  <a:pt x="20526" y="5140"/>
                </a:cubicBezTo>
                <a:cubicBezTo>
                  <a:pt x="13931" y="1648"/>
                  <a:pt x="9490" y="-1991"/>
                  <a:pt x="0" y="1275"/>
                </a:cubicBezTo>
                <a:close/>
              </a:path>
            </a:pathLst>
          </a:custGeom>
          <a:gradFill>
            <a:gsLst>
              <a:gs pos="0">
                <a:srgbClr val="9437FF"/>
              </a:gs>
              <a:gs pos="1100">
                <a:srgbClr val="9437FF"/>
              </a:gs>
              <a:gs pos="35864">
                <a:srgbClr val="CA31B7"/>
              </a:gs>
              <a:gs pos="98109">
                <a:srgbClr val="FF2A70"/>
              </a:gs>
              <a:gs pos="100000">
                <a:srgbClr val="FF2A70"/>
              </a:gs>
            </a:gsLst>
            <a:lin ang="2089255" scaled="0"/>
          </a:gradFill>
          <a:ln>
            <a:noFill/>
          </a:ln>
        </p:spPr>
        <p:txBody>
          <a:bodyPr anchorCtr="0" anchor="ctr" bIns="55375" lIns="55375" spcFirstLastPara="1" rIns="55375" wrap="square" tIns="5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4"/>
          <p:cNvSpPr txBox="1"/>
          <p:nvPr/>
        </p:nvSpPr>
        <p:spPr>
          <a:xfrm>
            <a:off x="4404282" y="3211149"/>
            <a:ext cx="3515772" cy="708123"/>
          </a:xfrm>
          <a:prstGeom prst="rect">
            <a:avLst/>
          </a:prstGeom>
          <a:noFill/>
          <a:ln>
            <a:noFill/>
          </a:ln>
        </p:spPr>
        <p:txBody>
          <a:bodyPr anchorCtr="0" anchor="t" bIns="61575" lIns="61575" spcFirstLastPara="1" rIns="61575" wrap="square" tIns="61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venir"/>
              <a:buNone/>
            </a:pPr>
            <a:r>
              <a:rPr b="0" i="0" lang="ar-SA" sz="3393" u="none" cap="none" strike="noStrike">
                <a:solidFill>
                  <a:srgbClr val="535353"/>
                </a:solidFill>
                <a:latin typeface="Avenir"/>
                <a:ea typeface="Avenir"/>
                <a:cs typeface="Avenir"/>
                <a:sym typeface="Avenir"/>
              </a:rPr>
              <a:t>أ.علي الحيدري</a:t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4"/>
          <p:cNvSpPr txBox="1"/>
          <p:nvPr/>
        </p:nvSpPr>
        <p:spPr>
          <a:xfrm>
            <a:off x="4443555" y="2775351"/>
            <a:ext cx="3428680" cy="523395"/>
          </a:xfrm>
          <a:prstGeom prst="rect">
            <a:avLst/>
          </a:prstGeom>
          <a:noFill/>
          <a:ln>
            <a:noFill/>
          </a:ln>
        </p:spPr>
        <p:txBody>
          <a:bodyPr anchorCtr="0" anchor="t" bIns="61575" lIns="61575" spcFirstLastPara="1" rIns="61575" wrap="square" tIns="61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900"/>
              <a:buFont typeface="Arial"/>
              <a:buNone/>
            </a:pPr>
            <a:r>
              <a:rPr b="0" i="0" lang="ar-SA" sz="3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تصميم</a:t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4"/>
          <p:cNvSpPr/>
          <p:nvPr/>
        </p:nvSpPr>
        <p:spPr>
          <a:xfrm>
            <a:off x="5887111" y="2184182"/>
            <a:ext cx="619731" cy="675730"/>
          </a:xfrm>
          <a:custGeom>
            <a:rect b="b" l="l" r="r" t="t"/>
            <a:pathLst>
              <a:path extrusionOk="0" h="21600" w="21600">
                <a:moveTo>
                  <a:pt x="9821" y="0"/>
                </a:moveTo>
                <a:lnTo>
                  <a:pt x="3935" y="5404"/>
                </a:lnTo>
                <a:lnTo>
                  <a:pt x="9821" y="10802"/>
                </a:lnTo>
                <a:lnTo>
                  <a:pt x="3935" y="16201"/>
                </a:lnTo>
                <a:lnTo>
                  <a:pt x="9821" y="21600"/>
                </a:lnTo>
                <a:lnTo>
                  <a:pt x="21600" y="10802"/>
                </a:lnTo>
                <a:lnTo>
                  <a:pt x="9821" y="0"/>
                </a:lnTo>
                <a:close/>
                <a:moveTo>
                  <a:pt x="3935" y="7189"/>
                </a:moveTo>
                <a:lnTo>
                  <a:pt x="0" y="10802"/>
                </a:lnTo>
                <a:lnTo>
                  <a:pt x="3935" y="14411"/>
                </a:lnTo>
                <a:lnTo>
                  <a:pt x="7870" y="10802"/>
                </a:lnTo>
                <a:lnTo>
                  <a:pt x="3935" y="7189"/>
                </a:lnTo>
                <a:close/>
              </a:path>
            </a:pathLst>
          </a:custGeom>
          <a:solidFill>
            <a:srgbClr val="FFB2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24"/>
          <p:cNvGrpSpPr/>
          <p:nvPr/>
        </p:nvGrpSpPr>
        <p:grpSpPr>
          <a:xfrm>
            <a:off x="5747520" y="3835980"/>
            <a:ext cx="890072" cy="266086"/>
            <a:chOff x="-2" y="-2"/>
            <a:chExt cx="734307" cy="219520"/>
          </a:xfrm>
        </p:grpSpPr>
        <p:grpSp>
          <p:nvGrpSpPr>
            <p:cNvPr id="665" name="Google Shape;665;p24"/>
            <p:cNvGrpSpPr/>
            <p:nvPr/>
          </p:nvGrpSpPr>
          <p:grpSpPr>
            <a:xfrm>
              <a:off x="-2" y="-2"/>
              <a:ext cx="219519" cy="219520"/>
              <a:chOff x="-1" y="-1"/>
              <a:chExt cx="219518" cy="219518"/>
            </a:xfrm>
          </p:grpSpPr>
          <p:sp>
            <p:nvSpPr>
              <p:cNvPr id="666" name="Google Shape;666;p24"/>
              <p:cNvSpPr/>
              <p:nvPr/>
            </p:nvSpPr>
            <p:spPr>
              <a:xfrm>
                <a:off x="-1" y="-1"/>
                <a:ext cx="219518" cy="219518"/>
              </a:xfrm>
              <a:prstGeom prst="ellipse">
                <a:avLst/>
              </a:prstGeom>
              <a:solidFill>
                <a:srgbClr val="92929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69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55504" y="52149"/>
                <a:ext cx="108507" cy="108509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lnTo>
                      <a:pt x="1158" y="3613"/>
                    </a:lnTo>
                    <a:lnTo>
                      <a:pt x="1158" y="4293"/>
                    </a:lnTo>
                    <a:lnTo>
                      <a:pt x="20444" y="4293"/>
                    </a:lnTo>
                    <a:lnTo>
                      <a:pt x="20444" y="3613"/>
                    </a:lnTo>
                    <a:lnTo>
                      <a:pt x="10800" y="0"/>
                    </a:lnTo>
                    <a:close/>
                    <a:moveTo>
                      <a:pt x="2354" y="4683"/>
                    </a:moveTo>
                    <a:lnTo>
                      <a:pt x="2354" y="6036"/>
                    </a:lnTo>
                    <a:lnTo>
                      <a:pt x="3269" y="6036"/>
                    </a:lnTo>
                    <a:lnTo>
                      <a:pt x="3269" y="6676"/>
                    </a:lnTo>
                    <a:cubicBezTo>
                      <a:pt x="3553" y="6676"/>
                      <a:pt x="3618" y="7023"/>
                      <a:pt x="3618" y="7023"/>
                    </a:cubicBezTo>
                    <a:lnTo>
                      <a:pt x="3618" y="15657"/>
                    </a:lnTo>
                    <a:lnTo>
                      <a:pt x="3346" y="15657"/>
                    </a:lnTo>
                    <a:lnTo>
                      <a:pt x="3346" y="16762"/>
                    </a:lnTo>
                    <a:lnTo>
                      <a:pt x="2354" y="16762"/>
                    </a:lnTo>
                    <a:lnTo>
                      <a:pt x="2354" y="18115"/>
                    </a:lnTo>
                    <a:lnTo>
                      <a:pt x="19246" y="18115"/>
                    </a:lnTo>
                    <a:lnTo>
                      <a:pt x="19246" y="16762"/>
                    </a:lnTo>
                    <a:lnTo>
                      <a:pt x="18254" y="16762"/>
                    </a:lnTo>
                    <a:lnTo>
                      <a:pt x="18254" y="15657"/>
                    </a:lnTo>
                    <a:lnTo>
                      <a:pt x="17984" y="15657"/>
                    </a:lnTo>
                    <a:lnTo>
                      <a:pt x="17984" y="7023"/>
                    </a:lnTo>
                    <a:cubicBezTo>
                      <a:pt x="17984" y="7023"/>
                      <a:pt x="18049" y="6676"/>
                      <a:pt x="18333" y="6676"/>
                    </a:cubicBezTo>
                    <a:lnTo>
                      <a:pt x="18333" y="6036"/>
                    </a:lnTo>
                    <a:lnTo>
                      <a:pt x="19246" y="6036"/>
                    </a:lnTo>
                    <a:lnTo>
                      <a:pt x="19246" y="4683"/>
                    </a:lnTo>
                    <a:lnTo>
                      <a:pt x="2354" y="4683"/>
                    </a:lnTo>
                    <a:close/>
                    <a:moveTo>
                      <a:pt x="5670" y="6036"/>
                    </a:moveTo>
                    <a:lnTo>
                      <a:pt x="7489" y="6036"/>
                    </a:lnTo>
                    <a:lnTo>
                      <a:pt x="7489" y="6676"/>
                    </a:lnTo>
                    <a:cubicBezTo>
                      <a:pt x="7773" y="6676"/>
                      <a:pt x="7838" y="7023"/>
                      <a:pt x="7838" y="7023"/>
                    </a:cubicBezTo>
                    <a:lnTo>
                      <a:pt x="7838" y="15657"/>
                    </a:lnTo>
                    <a:lnTo>
                      <a:pt x="7568" y="15657"/>
                    </a:lnTo>
                    <a:lnTo>
                      <a:pt x="7568" y="16762"/>
                    </a:lnTo>
                    <a:lnTo>
                      <a:pt x="5591" y="16762"/>
                    </a:lnTo>
                    <a:lnTo>
                      <a:pt x="5591" y="15657"/>
                    </a:lnTo>
                    <a:lnTo>
                      <a:pt x="5321" y="15657"/>
                    </a:lnTo>
                    <a:lnTo>
                      <a:pt x="5321" y="7023"/>
                    </a:lnTo>
                    <a:cubicBezTo>
                      <a:pt x="5321" y="7023"/>
                      <a:pt x="5386" y="6676"/>
                      <a:pt x="5670" y="6676"/>
                    </a:cubicBezTo>
                    <a:lnTo>
                      <a:pt x="5670" y="6036"/>
                    </a:lnTo>
                    <a:close/>
                    <a:moveTo>
                      <a:pt x="9890" y="6036"/>
                    </a:moveTo>
                    <a:lnTo>
                      <a:pt x="11710" y="6036"/>
                    </a:lnTo>
                    <a:lnTo>
                      <a:pt x="11710" y="6676"/>
                    </a:lnTo>
                    <a:cubicBezTo>
                      <a:pt x="11993" y="6676"/>
                      <a:pt x="12059" y="7023"/>
                      <a:pt x="12059" y="7023"/>
                    </a:cubicBezTo>
                    <a:lnTo>
                      <a:pt x="12059" y="15657"/>
                    </a:lnTo>
                    <a:lnTo>
                      <a:pt x="11789" y="15657"/>
                    </a:lnTo>
                    <a:lnTo>
                      <a:pt x="11789" y="16762"/>
                    </a:lnTo>
                    <a:lnTo>
                      <a:pt x="9813" y="16762"/>
                    </a:lnTo>
                    <a:lnTo>
                      <a:pt x="9813" y="15657"/>
                    </a:lnTo>
                    <a:lnTo>
                      <a:pt x="9541" y="15657"/>
                    </a:lnTo>
                    <a:lnTo>
                      <a:pt x="9541" y="7023"/>
                    </a:lnTo>
                    <a:cubicBezTo>
                      <a:pt x="9541" y="7023"/>
                      <a:pt x="9607" y="6676"/>
                      <a:pt x="9890" y="6676"/>
                    </a:cubicBezTo>
                    <a:lnTo>
                      <a:pt x="9890" y="6036"/>
                    </a:lnTo>
                    <a:close/>
                    <a:moveTo>
                      <a:pt x="14113" y="6036"/>
                    </a:moveTo>
                    <a:lnTo>
                      <a:pt x="15932" y="6036"/>
                    </a:lnTo>
                    <a:lnTo>
                      <a:pt x="15932" y="6676"/>
                    </a:lnTo>
                    <a:cubicBezTo>
                      <a:pt x="16216" y="6676"/>
                      <a:pt x="16281" y="7023"/>
                      <a:pt x="16281" y="7023"/>
                    </a:cubicBezTo>
                    <a:lnTo>
                      <a:pt x="16281" y="15657"/>
                    </a:lnTo>
                    <a:lnTo>
                      <a:pt x="16009" y="15657"/>
                    </a:lnTo>
                    <a:lnTo>
                      <a:pt x="16009" y="16762"/>
                    </a:lnTo>
                    <a:lnTo>
                      <a:pt x="14033" y="16762"/>
                    </a:lnTo>
                    <a:lnTo>
                      <a:pt x="14033" y="15657"/>
                    </a:lnTo>
                    <a:lnTo>
                      <a:pt x="13763" y="15657"/>
                    </a:lnTo>
                    <a:lnTo>
                      <a:pt x="13763" y="7023"/>
                    </a:lnTo>
                    <a:cubicBezTo>
                      <a:pt x="13763" y="7023"/>
                      <a:pt x="13829" y="6676"/>
                      <a:pt x="14113" y="6676"/>
                    </a:cubicBezTo>
                    <a:lnTo>
                      <a:pt x="14113" y="6036"/>
                    </a:lnTo>
                    <a:close/>
                    <a:moveTo>
                      <a:pt x="1158" y="18505"/>
                    </a:moveTo>
                    <a:lnTo>
                      <a:pt x="1158" y="19858"/>
                    </a:lnTo>
                    <a:lnTo>
                      <a:pt x="20444" y="19858"/>
                    </a:lnTo>
                    <a:lnTo>
                      <a:pt x="20444" y="18505"/>
                    </a:lnTo>
                    <a:lnTo>
                      <a:pt x="1158" y="18505"/>
                    </a:lnTo>
                    <a:close/>
                    <a:moveTo>
                      <a:pt x="0" y="2024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0247"/>
                    </a:lnTo>
                    <a:lnTo>
                      <a:pt x="0" y="20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69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24"/>
            <p:cNvGrpSpPr/>
            <p:nvPr/>
          </p:nvGrpSpPr>
          <p:grpSpPr>
            <a:xfrm>
              <a:off x="257952" y="-2"/>
              <a:ext cx="219516" cy="219520"/>
              <a:chOff x="0" y="-1"/>
              <a:chExt cx="219514" cy="219518"/>
            </a:xfrm>
          </p:grpSpPr>
          <p:sp>
            <p:nvSpPr>
              <p:cNvPr id="669" name="Google Shape;669;p24"/>
              <p:cNvSpPr/>
              <p:nvPr/>
            </p:nvSpPr>
            <p:spPr>
              <a:xfrm>
                <a:off x="0" y="-1"/>
                <a:ext cx="219514" cy="219518"/>
              </a:xfrm>
              <a:prstGeom prst="ellipse">
                <a:avLst/>
              </a:prstGeom>
              <a:solidFill>
                <a:srgbClr val="92929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69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4"/>
              <p:cNvSpPr/>
              <p:nvPr/>
            </p:nvSpPr>
            <p:spPr>
              <a:xfrm>
                <a:off x="51258" y="63455"/>
                <a:ext cx="117000" cy="92605"/>
              </a:xfrm>
              <a:custGeom>
                <a:rect b="b" l="l" r="r" t="t"/>
                <a:pathLst>
                  <a:path extrusionOk="0" h="21600" w="21600">
                    <a:moveTo>
                      <a:pt x="8684" y="0"/>
                    </a:moveTo>
                    <a:cubicBezTo>
                      <a:pt x="7960" y="0"/>
                      <a:pt x="7371" y="745"/>
                      <a:pt x="7371" y="1659"/>
                    </a:cubicBezTo>
                    <a:lnTo>
                      <a:pt x="7371" y="3364"/>
                    </a:lnTo>
                    <a:lnTo>
                      <a:pt x="5464" y="3364"/>
                    </a:lnTo>
                    <a:lnTo>
                      <a:pt x="5471" y="21600"/>
                    </a:lnTo>
                    <a:lnTo>
                      <a:pt x="16129" y="21600"/>
                    </a:lnTo>
                    <a:lnTo>
                      <a:pt x="16129" y="3364"/>
                    </a:lnTo>
                    <a:lnTo>
                      <a:pt x="14224" y="3364"/>
                    </a:lnTo>
                    <a:lnTo>
                      <a:pt x="14224" y="1659"/>
                    </a:lnTo>
                    <a:cubicBezTo>
                      <a:pt x="14224" y="745"/>
                      <a:pt x="13635" y="0"/>
                      <a:pt x="12911" y="0"/>
                    </a:cubicBezTo>
                    <a:lnTo>
                      <a:pt x="8684" y="0"/>
                    </a:lnTo>
                    <a:close/>
                    <a:moveTo>
                      <a:pt x="8689" y="1618"/>
                    </a:moveTo>
                    <a:lnTo>
                      <a:pt x="12916" y="1618"/>
                    </a:lnTo>
                    <a:cubicBezTo>
                      <a:pt x="12932" y="1618"/>
                      <a:pt x="12943" y="1632"/>
                      <a:pt x="12943" y="1652"/>
                    </a:cubicBezTo>
                    <a:lnTo>
                      <a:pt x="12943" y="3358"/>
                    </a:lnTo>
                    <a:lnTo>
                      <a:pt x="8667" y="3358"/>
                    </a:lnTo>
                    <a:lnTo>
                      <a:pt x="8667" y="1652"/>
                    </a:lnTo>
                    <a:lnTo>
                      <a:pt x="8662" y="1652"/>
                    </a:lnTo>
                    <a:cubicBezTo>
                      <a:pt x="8662" y="1632"/>
                      <a:pt x="8673" y="1618"/>
                      <a:pt x="8689" y="1618"/>
                    </a:cubicBezTo>
                    <a:close/>
                    <a:moveTo>
                      <a:pt x="918" y="3364"/>
                    </a:moveTo>
                    <a:cubicBezTo>
                      <a:pt x="410" y="3364"/>
                      <a:pt x="0" y="3883"/>
                      <a:pt x="0" y="4524"/>
                    </a:cubicBezTo>
                    <a:lnTo>
                      <a:pt x="0" y="20440"/>
                    </a:lnTo>
                    <a:cubicBezTo>
                      <a:pt x="0" y="21081"/>
                      <a:pt x="410" y="21600"/>
                      <a:pt x="918" y="21600"/>
                    </a:cubicBezTo>
                    <a:lnTo>
                      <a:pt x="4045" y="21600"/>
                    </a:lnTo>
                    <a:lnTo>
                      <a:pt x="4045" y="3364"/>
                    </a:lnTo>
                    <a:lnTo>
                      <a:pt x="918" y="3364"/>
                    </a:lnTo>
                    <a:close/>
                    <a:moveTo>
                      <a:pt x="17555" y="3364"/>
                    </a:moveTo>
                    <a:lnTo>
                      <a:pt x="17555" y="21600"/>
                    </a:lnTo>
                    <a:lnTo>
                      <a:pt x="20682" y="21600"/>
                    </a:lnTo>
                    <a:cubicBezTo>
                      <a:pt x="21190" y="21600"/>
                      <a:pt x="21600" y="21081"/>
                      <a:pt x="21600" y="20440"/>
                    </a:cubicBezTo>
                    <a:lnTo>
                      <a:pt x="21600" y="4524"/>
                    </a:lnTo>
                    <a:cubicBezTo>
                      <a:pt x="21600" y="3883"/>
                      <a:pt x="21190" y="3364"/>
                      <a:pt x="20682" y="3364"/>
                    </a:cubicBezTo>
                    <a:lnTo>
                      <a:pt x="17555" y="3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69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1" name="Google Shape;671;p24"/>
            <p:cNvGrpSpPr/>
            <p:nvPr/>
          </p:nvGrpSpPr>
          <p:grpSpPr>
            <a:xfrm>
              <a:off x="514789" y="-2"/>
              <a:ext cx="219516" cy="219520"/>
              <a:chOff x="0" y="-1"/>
              <a:chExt cx="219514" cy="219518"/>
            </a:xfrm>
          </p:grpSpPr>
          <p:sp>
            <p:nvSpPr>
              <p:cNvPr id="672" name="Google Shape;672;p24"/>
              <p:cNvSpPr/>
              <p:nvPr/>
            </p:nvSpPr>
            <p:spPr>
              <a:xfrm>
                <a:off x="0" y="-1"/>
                <a:ext cx="219514" cy="219518"/>
              </a:xfrm>
              <a:prstGeom prst="ellipse">
                <a:avLst/>
              </a:prstGeom>
              <a:solidFill>
                <a:srgbClr val="92929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69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44159" y="44142"/>
                <a:ext cx="131207" cy="131234"/>
              </a:xfrm>
              <a:custGeom>
                <a:rect b="b" l="l" r="r" t="t"/>
                <a:pathLst>
                  <a:path extrusionOk="0" h="21555" w="21532">
                    <a:moveTo>
                      <a:pt x="12837" y="2"/>
                    </a:moveTo>
                    <a:cubicBezTo>
                      <a:pt x="12731" y="-11"/>
                      <a:pt x="12661" y="38"/>
                      <a:pt x="12588" y="172"/>
                    </a:cubicBezTo>
                    <a:cubicBezTo>
                      <a:pt x="12292" y="721"/>
                      <a:pt x="11969" y="1258"/>
                      <a:pt x="11661" y="1801"/>
                    </a:cubicBezTo>
                    <a:cubicBezTo>
                      <a:pt x="11547" y="2001"/>
                      <a:pt x="11418" y="2099"/>
                      <a:pt x="11153" y="2073"/>
                    </a:cubicBezTo>
                    <a:cubicBezTo>
                      <a:pt x="10691" y="2028"/>
                      <a:pt x="10220" y="2032"/>
                      <a:pt x="9759" y="2112"/>
                    </a:cubicBezTo>
                    <a:cubicBezTo>
                      <a:pt x="9550" y="2148"/>
                      <a:pt x="9432" y="2095"/>
                      <a:pt x="9318" y="1917"/>
                    </a:cubicBezTo>
                    <a:cubicBezTo>
                      <a:pt x="8969" y="1370"/>
                      <a:pt x="8594" y="841"/>
                      <a:pt x="8243" y="295"/>
                    </a:cubicBezTo>
                    <a:cubicBezTo>
                      <a:pt x="8145" y="142"/>
                      <a:pt x="8068" y="122"/>
                      <a:pt x="7905" y="198"/>
                    </a:cubicBezTo>
                    <a:cubicBezTo>
                      <a:pt x="6845" y="688"/>
                      <a:pt x="5781" y="1174"/>
                      <a:pt x="4712" y="1644"/>
                    </a:cubicBezTo>
                    <a:cubicBezTo>
                      <a:pt x="4517" y="1730"/>
                      <a:pt x="4517" y="1820"/>
                      <a:pt x="4567" y="1996"/>
                    </a:cubicBezTo>
                    <a:cubicBezTo>
                      <a:pt x="4742" y="2608"/>
                      <a:pt x="4890" y="3227"/>
                      <a:pt x="5065" y="3839"/>
                    </a:cubicBezTo>
                    <a:cubicBezTo>
                      <a:pt x="5122" y="4038"/>
                      <a:pt x="5098" y="4170"/>
                      <a:pt x="4932" y="4306"/>
                    </a:cubicBezTo>
                    <a:cubicBezTo>
                      <a:pt x="4561" y="4610"/>
                      <a:pt x="4227" y="4959"/>
                      <a:pt x="3950" y="5348"/>
                    </a:cubicBezTo>
                    <a:cubicBezTo>
                      <a:pt x="3802" y="5555"/>
                      <a:pt x="3648" y="5573"/>
                      <a:pt x="3439" y="5530"/>
                    </a:cubicBezTo>
                    <a:cubicBezTo>
                      <a:pt x="2827" y="5405"/>
                      <a:pt x="2213" y="5295"/>
                      <a:pt x="1605" y="5156"/>
                    </a:cubicBezTo>
                    <a:cubicBezTo>
                      <a:pt x="1409" y="5111"/>
                      <a:pt x="1325" y="5153"/>
                      <a:pt x="1257" y="5338"/>
                    </a:cubicBezTo>
                    <a:cubicBezTo>
                      <a:pt x="856" y="6423"/>
                      <a:pt x="449" y="7506"/>
                      <a:pt x="35" y="8586"/>
                    </a:cubicBezTo>
                    <a:cubicBezTo>
                      <a:pt x="-34" y="8767"/>
                      <a:pt x="-6" y="8857"/>
                      <a:pt x="173" y="8954"/>
                    </a:cubicBezTo>
                    <a:cubicBezTo>
                      <a:pt x="722" y="9251"/>
                      <a:pt x="1256" y="9574"/>
                      <a:pt x="1798" y="9882"/>
                    </a:cubicBezTo>
                    <a:cubicBezTo>
                      <a:pt x="2001" y="9997"/>
                      <a:pt x="2093" y="10127"/>
                      <a:pt x="2064" y="10392"/>
                    </a:cubicBezTo>
                    <a:cubicBezTo>
                      <a:pt x="2014" y="10855"/>
                      <a:pt x="2039" y="11326"/>
                      <a:pt x="2116" y="11788"/>
                    </a:cubicBezTo>
                    <a:cubicBezTo>
                      <a:pt x="2151" y="11998"/>
                      <a:pt x="2089" y="12115"/>
                      <a:pt x="1913" y="12228"/>
                    </a:cubicBezTo>
                    <a:cubicBezTo>
                      <a:pt x="1367" y="12578"/>
                      <a:pt x="837" y="12953"/>
                      <a:pt x="291" y="13303"/>
                    </a:cubicBezTo>
                    <a:cubicBezTo>
                      <a:pt x="136" y="13403"/>
                      <a:pt x="124" y="13482"/>
                      <a:pt x="199" y="13643"/>
                    </a:cubicBezTo>
                    <a:cubicBezTo>
                      <a:pt x="688" y="14705"/>
                      <a:pt x="1172" y="15768"/>
                      <a:pt x="1642" y="16837"/>
                    </a:cubicBezTo>
                    <a:cubicBezTo>
                      <a:pt x="1728" y="17034"/>
                      <a:pt x="1818" y="17032"/>
                      <a:pt x="1994" y="16982"/>
                    </a:cubicBezTo>
                    <a:cubicBezTo>
                      <a:pt x="2605" y="16807"/>
                      <a:pt x="3223" y="16651"/>
                      <a:pt x="3839" y="16489"/>
                    </a:cubicBezTo>
                    <a:cubicBezTo>
                      <a:pt x="3930" y="16465"/>
                      <a:pt x="4023" y="16451"/>
                      <a:pt x="4118" y="16432"/>
                    </a:cubicBezTo>
                    <a:cubicBezTo>
                      <a:pt x="4164" y="16485"/>
                      <a:pt x="4202" y="16532"/>
                      <a:pt x="4241" y="16576"/>
                    </a:cubicBezTo>
                    <a:cubicBezTo>
                      <a:pt x="4568" y="16944"/>
                      <a:pt x="4922" y="17287"/>
                      <a:pt x="5319" y="17573"/>
                    </a:cubicBezTo>
                    <a:cubicBezTo>
                      <a:pt x="5534" y="17728"/>
                      <a:pt x="5572" y="17885"/>
                      <a:pt x="5524" y="18114"/>
                    </a:cubicBezTo>
                    <a:cubicBezTo>
                      <a:pt x="5398" y="18725"/>
                      <a:pt x="5287" y="19339"/>
                      <a:pt x="5149" y="19947"/>
                    </a:cubicBezTo>
                    <a:cubicBezTo>
                      <a:pt x="5105" y="20142"/>
                      <a:pt x="5145" y="20229"/>
                      <a:pt x="5331" y="20297"/>
                    </a:cubicBezTo>
                    <a:cubicBezTo>
                      <a:pt x="6415" y="20698"/>
                      <a:pt x="7497" y="21106"/>
                      <a:pt x="8576" y="21520"/>
                    </a:cubicBezTo>
                    <a:cubicBezTo>
                      <a:pt x="8757" y="21589"/>
                      <a:pt x="8847" y="21563"/>
                      <a:pt x="8944" y="21383"/>
                    </a:cubicBezTo>
                    <a:cubicBezTo>
                      <a:pt x="9241" y="20834"/>
                      <a:pt x="9562" y="20299"/>
                      <a:pt x="9871" y="19757"/>
                    </a:cubicBezTo>
                    <a:cubicBezTo>
                      <a:pt x="9985" y="19558"/>
                      <a:pt x="10110" y="19452"/>
                      <a:pt x="10378" y="19481"/>
                    </a:cubicBezTo>
                    <a:cubicBezTo>
                      <a:pt x="10828" y="19528"/>
                      <a:pt x="11291" y="19534"/>
                      <a:pt x="11737" y="19445"/>
                    </a:cubicBezTo>
                    <a:cubicBezTo>
                      <a:pt x="12009" y="19391"/>
                      <a:pt x="12126" y="19505"/>
                      <a:pt x="12252" y="19698"/>
                    </a:cubicBezTo>
                    <a:cubicBezTo>
                      <a:pt x="12593" y="20221"/>
                      <a:pt x="12952" y="20733"/>
                      <a:pt x="13290" y="21259"/>
                    </a:cubicBezTo>
                    <a:cubicBezTo>
                      <a:pt x="13387" y="21411"/>
                      <a:pt x="13463" y="21432"/>
                      <a:pt x="13628" y="21356"/>
                    </a:cubicBezTo>
                    <a:cubicBezTo>
                      <a:pt x="14687" y="20866"/>
                      <a:pt x="15750" y="20382"/>
                      <a:pt x="16819" y="19912"/>
                    </a:cubicBezTo>
                    <a:cubicBezTo>
                      <a:pt x="17012" y="19827"/>
                      <a:pt x="17018" y="19738"/>
                      <a:pt x="16967" y="19560"/>
                    </a:cubicBezTo>
                    <a:cubicBezTo>
                      <a:pt x="16791" y="18948"/>
                      <a:pt x="16644" y="18329"/>
                      <a:pt x="16469" y="17716"/>
                    </a:cubicBezTo>
                    <a:cubicBezTo>
                      <a:pt x="16412" y="17519"/>
                      <a:pt x="16433" y="17386"/>
                      <a:pt x="16600" y="17250"/>
                    </a:cubicBezTo>
                    <a:cubicBezTo>
                      <a:pt x="16971" y="16946"/>
                      <a:pt x="17305" y="16598"/>
                      <a:pt x="17584" y="16209"/>
                    </a:cubicBezTo>
                    <a:cubicBezTo>
                      <a:pt x="17730" y="16006"/>
                      <a:pt x="17880" y="15980"/>
                      <a:pt x="18092" y="16024"/>
                    </a:cubicBezTo>
                    <a:cubicBezTo>
                      <a:pt x="18703" y="16151"/>
                      <a:pt x="19318" y="16260"/>
                      <a:pt x="19926" y="16398"/>
                    </a:cubicBezTo>
                    <a:cubicBezTo>
                      <a:pt x="20121" y="16442"/>
                      <a:pt x="20207" y="16404"/>
                      <a:pt x="20276" y="16218"/>
                    </a:cubicBezTo>
                    <a:cubicBezTo>
                      <a:pt x="20676" y="15133"/>
                      <a:pt x="21084" y="14050"/>
                      <a:pt x="21497" y="12970"/>
                    </a:cubicBezTo>
                    <a:cubicBezTo>
                      <a:pt x="21566" y="12790"/>
                      <a:pt x="21541" y="12697"/>
                      <a:pt x="21361" y="12600"/>
                    </a:cubicBezTo>
                    <a:cubicBezTo>
                      <a:pt x="20812" y="12303"/>
                      <a:pt x="20278" y="11982"/>
                      <a:pt x="19736" y="11674"/>
                    </a:cubicBezTo>
                    <a:cubicBezTo>
                      <a:pt x="19535" y="11559"/>
                      <a:pt x="19439" y="11431"/>
                      <a:pt x="19468" y="11163"/>
                    </a:cubicBezTo>
                    <a:cubicBezTo>
                      <a:pt x="19519" y="10701"/>
                      <a:pt x="19493" y="10230"/>
                      <a:pt x="19416" y="9768"/>
                    </a:cubicBezTo>
                    <a:cubicBezTo>
                      <a:pt x="19381" y="9559"/>
                      <a:pt x="19443" y="9442"/>
                      <a:pt x="19620" y="9328"/>
                    </a:cubicBezTo>
                    <a:cubicBezTo>
                      <a:pt x="20166" y="8978"/>
                      <a:pt x="20694" y="8603"/>
                      <a:pt x="21240" y="8252"/>
                    </a:cubicBezTo>
                    <a:cubicBezTo>
                      <a:pt x="21393" y="8154"/>
                      <a:pt x="21411" y="8075"/>
                      <a:pt x="21336" y="7912"/>
                    </a:cubicBezTo>
                    <a:cubicBezTo>
                      <a:pt x="20846" y="6851"/>
                      <a:pt x="20362" y="5788"/>
                      <a:pt x="19892" y="4718"/>
                    </a:cubicBezTo>
                    <a:cubicBezTo>
                      <a:pt x="19806" y="4523"/>
                      <a:pt x="19717" y="4523"/>
                      <a:pt x="19541" y="4574"/>
                    </a:cubicBezTo>
                    <a:cubicBezTo>
                      <a:pt x="18917" y="4751"/>
                      <a:pt x="18286" y="4905"/>
                      <a:pt x="17662" y="5080"/>
                    </a:cubicBezTo>
                    <a:cubicBezTo>
                      <a:pt x="17490" y="5129"/>
                      <a:pt x="17378" y="5103"/>
                      <a:pt x="17261" y="4959"/>
                    </a:cubicBezTo>
                    <a:cubicBezTo>
                      <a:pt x="16959" y="4585"/>
                      <a:pt x="16599" y="4263"/>
                      <a:pt x="16213" y="3983"/>
                    </a:cubicBezTo>
                    <a:cubicBezTo>
                      <a:pt x="16001" y="3828"/>
                      <a:pt x="15960" y="3672"/>
                      <a:pt x="16008" y="3442"/>
                    </a:cubicBezTo>
                    <a:cubicBezTo>
                      <a:pt x="16135" y="2831"/>
                      <a:pt x="16245" y="2217"/>
                      <a:pt x="16383" y="1609"/>
                    </a:cubicBezTo>
                    <a:cubicBezTo>
                      <a:pt x="16428" y="1413"/>
                      <a:pt x="16387" y="1327"/>
                      <a:pt x="16201" y="1258"/>
                    </a:cubicBezTo>
                    <a:cubicBezTo>
                      <a:pt x="15118" y="858"/>
                      <a:pt x="14036" y="450"/>
                      <a:pt x="12956" y="36"/>
                    </a:cubicBezTo>
                    <a:cubicBezTo>
                      <a:pt x="12911" y="19"/>
                      <a:pt x="12873" y="7"/>
                      <a:pt x="12837" y="2"/>
                    </a:cubicBezTo>
                    <a:close/>
                    <a:moveTo>
                      <a:pt x="10766" y="5818"/>
                    </a:moveTo>
                    <a:cubicBezTo>
                      <a:pt x="13503" y="5818"/>
                      <a:pt x="15722" y="8039"/>
                      <a:pt x="15722" y="10778"/>
                    </a:cubicBezTo>
                    <a:cubicBezTo>
                      <a:pt x="15722" y="13517"/>
                      <a:pt x="13503" y="15738"/>
                      <a:pt x="10766" y="15738"/>
                    </a:cubicBezTo>
                    <a:cubicBezTo>
                      <a:pt x="8030" y="15738"/>
                      <a:pt x="5810" y="13517"/>
                      <a:pt x="5810" y="10778"/>
                    </a:cubicBezTo>
                    <a:cubicBezTo>
                      <a:pt x="5810" y="8039"/>
                      <a:pt x="8030" y="5818"/>
                      <a:pt x="10766" y="5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69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4" name="Google Shape;674;p24"/>
          <p:cNvSpPr/>
          <p:nvPr/>
        </p:nvSpPr>
        <p:spPr>
          <a:xfrm>
            <a:off x="4908429" y="5257920"/>
            <a:ext cx="307880" cy="30788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1993" y="938"/>
                </a:moveTo>
                <a:cubicBezTo>
                  <a:pt x="14122" y="1194"/>
                  <a:pt x="16044" y="2125"/>
                  <a:pt x="17542" y="3512"/>
                </a:cubicBezTo>
                <a:cubicBezTo>
                  <a:pt x="16898" y="4108"/>
                  <a:pt x="16188" y="4611"/>
                  <a:pt x="15429" y="5012"/>
                </a:cubicBezTo>
                <a:cubicBezTo>
                  <a:pt x="15343" y="4850"/>
                  <a:pt x="15255" y="4689"/>
                  <a:pt x="15162" y="4531"/>
                </a:cubicBezTo>
                <a:cubicBezTo>
                  <a:pt x="14347" y="3140"/>
                  <a:pt x="13267" y="1918"/>
                  <a:pt x="11993" y="938"/>
                </a:cubicBezTo>
                <a:close/>
                <a:moveTo>
                  <a:pt x="9560" y="943"/>
                </a:moveTo>
                <a:cubicBezTo>
                  <a:pt x="8289" y="1922"/>
                  <a:pt x="7211" y="3142"/>
                  <a:pt x="6397" y="4531"/>
                </a:cubicBezTo>
                <a:cubicBezTo>
                  <a:pt x="6308" y="4684"/>
                  <a:pt x="6222" y="4839"/>
                  <a:pt x="6139" y="4995"/>
                </a:cubicBezTo>
                <a:cubicBezTo>
                  <a:pt x="5392" y="4597"/>
                  <a:pt x="4693" y="4100"/>
                  <a:pt x="4058" y="3512"/>
                </a:cubicBezTo>
                <a:cubicBezTo>
                  <a:pt x="5545" y="2136"/>
                  <a:pt x="7450" y="1207"/>
                  <a:pt x="9560" y="943"/>
                </a:cubicBezTo>
                <a:close/>
                <a:moveTo>
                  <a:pt x="10366" y="1421"/>
                </a:moveTo>
                <a:lnTo>
                  <a:pt x="10366" y="6141"/>
                </a:lnTo>
                <a:cubicBezTo>
                  <a:pt x="9165" y="6090"/>
                  <a:pt x="8002" y="5827"/>
                  <a:pt x="6920" y="5368"/>
                </a:cubicBezTo>
                <a:cubicBezTo>
                  <a:pt x="6992" y="5234"/>
                  <a:pt x="7066" y="5100"/>
                  <a:pt x="7143" y="4968"/>
                </a:cubicBezTo>
                <a:cubicBezTo>
                  <a:pt x="7960" y="3575"/>
                  <a:pt x="9062" y="2365"/>
                  <a:pt x="10366" y="1421"/>
                </a:cubicBezTo>
                <a:close/>
                <a:moveTo>
                  <a:pt x="11234" y="1451"/>
                </a:moveTo>
                <a:cubicBezTo>
                  <a:pt x="12520" y="2391"/>
                  <a:pt x="13607" y="3589"/>
                  <a:pt x="14415" y="4968"/>
                </a:cubicBezTo>
                <a:cubicBezTo>
                  <a:pt x="14495" y="5104"/>
                  <a:pt x="14572" y="5244"/>
                  <a:pt x="14646" y="5383"/>
                </a:cubicBezTo>
                <a:cubicBezTo>
                  <a:pt x="13574" y="5833"/>
                  <a:pt x="12424" y="6090"/>
                  <a:pt x="11234" y="6141"/>
                </a:cubicBezTo>
                <a:lnTo>
                  <a:pt x="11234" y="1451"/>
                </a:lnTo>
                <a:close/>
                <a:moveTo>
                  <a:pt x="3448" y="4128"/>
                </a:moveTo>
                <a:cubicBezTo>
                  <a:pt x="4152" y="4783"/>
                  <a:pt x="4928" y="5335"/>
                  <a:pt x="5759" y="5775"/>
                </a:cubicBezTo>
                <a:cubicBezTo>
                  <a:pt x="5120" y="7219"/>
                  <a:pt x="4759" y="8779"/>
                  <a:pt x="4701" y="10368"/>
                </a:cubicBezTo>
                <a:lnTo>
                  <a:pt x="876" y="10368"/>
                </a:lnTo>
                <a:cubicBezTo>
                  <a:pt x="979" y="7972"/>
                  <a:pt x="1935" y="5793"/>
                  <a:pt x="3448" y="4128"/>
                </a:cubicBezTo>
                <a:close/>
                <a:moveTo>
                  <a:pt x="18152" y="4128"/>
                </a:moveTo>
                <a:cubicBezTo>
                  <a:pt x="19665" y="5793"/>
                  <a:pt x="20621" y="7972"/>
                  <a:pt x="20724" y="10368"/>
                </a:cubicBezTo>
                <a:lnTo>
                  <a:pt x="16858" y="10368"/>
                </a:lnTo>
                <a:cubicBezTo>
                  <a:pt x="16800" y="8785"/>
                  <a:pt x="16441" y="7231"/>
                  <a:pt x="15807" y="5792"/>
                </a:cubicBezTo>
                <a:cubicBezTo>
                  <a:pt x="16650" y="5349"/>
                  <a:pt x="17439" y="4792"/>
                  <a:pt x="18152" y="4128"/>
                </a:cubicBezTo>
                <a:close/>
                <a:moveTo>
                  <a:pt x="6541" y="6148"/>
                </a:moveTo>
                <a:cubicBezTo>
                  <a:pt x="7739" y="6662"/>
                  <a:pt x="9031" y="6956"/>
                  <a:pt x="10366" y="7008"/>
                </a:cubicBezTo>
                <a:lnTo>
                  <a:pt x="10366" y="10368"/>
                </a:lnTo>
                <a:lnTo>
                  <a:pt x="5569" y="10368"/>
                </a:lnTo>
                <a:cubicBezTo>
                  <a:pt x="5626" y="8908"/>
                  <a:pt x="5956" y="7475"/>
                  <a:pt x="6541" y="6148"/>
                </a:cubicBezTo>
                <a:close/>
                <a:moveTo>
                  <a:pt x="15024" y="6163"/>
                </a:moveTo>
                <a:cubicBezTo>
                  <a:pt x="15604" y="7486"/>
                  <a:pt x="15934" y="8914"/>
                  <a:pt x="15991" y="10368"/>
                </a:cubicBezTo>
                <a:lnTo>
                  <a:pt x="11234" y="10368"/>
                </a:lnTo>
                <a:lnTo>
                  <a:pt x="11234" y="7008"/>
                </a:lnTo>
                <a:cubicBezTo>
                  <a:pt x="12557" y="6956"/>
                  <a:pt x="13835" y="6668"/>
                  <a:pt x="15024" y="6163"/>
                </a:cubicBezTo>
                <a:close/>
                <a:moveTo>
                  <a:pt x="876" y="11234"/>
                </a:moveTo>
                <a:lnTo>
                  <a:pt x="4700" y="11234"/>
                </a:lnTo>
                <a:cubicBezTo>
                  <a:pt x="4753" y="12849"/>
                  <a:pt x="5119" y="14437"/>
                  <a:pt x="5773" y="15903"/>
                </a:cubicBezTo>
                <a:cubicBezTo>
                  <a:pt x="4953" y="16335"/>
                  <a:pt x="4185" y="16876"/>
                  <a:pt x="3488" y="17518"/>
                </a:cubicBezTo>
                <a:cubicBezTo>
                  <a:pt x="1952" y="15847"/>
                  <a:pt x="980" y="13652"/>
                  <a:pt x="876" y="11234"/>
                </a:cubicBezTo>
                <a:close/>
                <a:moveTo>
                  <a:pt x="5567" y="11234"/>
                </a:moveTo>
                <a:lnTo>
                  <a:pt x="10366" y="11234"/>
                </a:lnTo>
                <a:lnTo>
                  <a:pt x="10366" y="14676"/>
                </a:lnTo>
                <a:cubicBezTo>
                  <a:pt x="9036" y="14728"/>
                  <a:pt x="7749" y="15021"/>
                  <a:pt x="6554" y="15532"/>
                </a:cubicBezTo>
                <a:cubicBezTo>
                  <a:pt x="5955" y="14182"/>
                  <a:pt x="5619" y="12720"/>
                  <a:pt x="5567" y="11234"/>
                </a:cubicBezTo>
                <a:close/>
                <a:moveTo>
                  <a:pt x="11234" y="11234"/>
                </a:moveTo>
                <a:lnTo>
                  <a:pt x="15992" y="11234"/>
                </a:lnTo>
                <a:cubicBezTo>
                  <a:pt x="15940" y="12714"/>
                  <a:pt x="15605" y="14169"/>
                  <a:pt x="15010" y="15515"/>
                </a:cubicBezTo>
                <a:cubicBezTo>
                  <a:pt x="13825" y="15013"/>
                  <a:pt x="12552" y="14728"/>
                  <a:pt x="11234" y="14676"/>
                </a:cubicBezTo>
                <a:lnTo>
                  <a:pt x="11234" y="11234"/>
                </a:lnTo>
                <a:close/>
                <a:moveTo>
                  <a:pt x="16860" y="11234"/>
                </a:moveTo>
                <a:lnTo>
                  <a:pt x="20724" y="11234"/>
                </a:lnTo>
                <a:cubicBezTo>
                  <a:pt x="20620" y="13652"/>
                  <a:pt x="19648" y="15847"/>
                  <a:pt x="18112" y="17518"/>
                </a:cubicBezTo>
                <a:cubicBezTo>
                  <a:pt x="17406" y="16867"/>
                  <a:pt x="16627" y="16321"/>
                  <a:pt x="15795" y="15886"/>
                </a:cubicBezTo>
                <a:cubicBezTo>
                  <a:pt x="16444" y="14425"/>
                  <a:pt x="16807" y="12842"/>
                  <a:pt x="16860" y="11234"/>
                </a:cubicBezTo>
                <a:close/>
                <a:moveTo>
                  <a:pt x="10366" y="15544"/>
                </a:moveTo>
                <a:lnTo>
                  <a:pt x="10366" y="20226"/>
                </a:lnTo>
                <a:cubicBezTo>
                  <a:pt x="9026" y="19256"/>
                  <a:pt x="7899" y="18005"/>
                  <a:pt x="7077" y="16566"/>
                </a:cubicBezTo>
                <a:cubicBezTo>
                  <a:pt x="7029" y="16481"/>
                  <a:pt x="6982" y="16396"/>
                  <a:pt x="6936" y="16310"/>
                </a:cubicBezTo>
                <a:cubicBezTo>
                  <a:pt x="8013" y="15855"/>
                  <a:pt x="9170" y="15594"/>
                  <a:pt x="10366" y="15544"/>
                </a:cubicBezTo>
                <a:close/>
                <a:moveTo>
                  <a:pt x="11234" y="15544"/>
                </a:moveTo>
                <a:cubicBezTo>
                  <a:pt x="12418" y="15594"/>
                  <a:pt x="13563" y="15849"/>
                  <a:pt x="14631" y="16295"/>
                </a:cubicBezTo>
                <a:cubicBezTo>
                  <a:pt x="14582" y="16386"/>
                  <a:pt x="14532" y="16476"/>
                  <a:pt x="14480" y="16566"/>
                </a:cubicBezTo>
                <a:cubicBezTo>
                  <a:pt x="13667" y="17990"/>
                  <a:pt x="12556" y="19230"/>
                  <a:pt x="11234" y="20196"/>
                </a:cubicBezTo>
                <a:lnTo>
                  <a:pt x="11234" y="15544"/>
                </a:lnTo>
                <a:close/>
                <a:moveTo>
                  <a:pt x="15415" y="16666"/>
                </a:moveTo>
                <a:cubicBezTo>
                  <a:pt x="16162" y="17059"/>
                  <a:pt x="16861" y="17548"/>
                  <a:pt x="17498" y="18131"/>
                </a:cubicBezTo>
                <a:cubicBezTo>
                  <a:pt x="16023" y="19479"/>
                  <a:pt x="14143" y="20390"/>
                  <a:pt x="12062" y="20655"/>
                </a:cubicBezTo>
                <a:cubicBezTo>
                  <a:pt x="13343" y="19655"/>
                  <a:pt x="14426" y="18410"/>
                  <a:pt x="15233" y="16997"/>
                </a:cubicBezTo>
                <a:cubicBezTo>
                  <a:pt x="15295" y="16887"/>
                  <a:pt x="15356" y="16777"/>
                  <a:pt x="15415" y="16666"/>
                </a:cubicBezTo>
                <a:close/>
                <a:moveTo>
                  <a:pt x="6153" y="16683"/>
                </a:moveTo>
                <a:cubicBezTo>
                  <a:pt x="6209" y="16788"/>
                  <a:pt x="6267" y="16893"/>
                  <a:pt x="6326" y="16997"/>
                </a:cubicBezTo>
                <a:cubicBezTo>
                  <a:pt x="7132" y="18407"/>
                  <a:pt x="8212" y="19649"/>
                  <a:pt x="9489" y="20648"/>
                </a:cubicBezTo>
                <a:cubicBezTo>
                  <a:pt x="7428" y="20375"/>
                  <a:pt x="5565" y="19468"/>
                  <a:pt x="4102" y="18131"/>
                </a:cubicBezTo>
                <a:cubicBezTo>
                  <a:pt x="4730" y="17557"/>
                  <a:pt x="5418" y="17073"/>
                  <a:pt x="6153" y="16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ssenger, Social, telegram icon" id="675" name="Google Shape;6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2755" y="4458594"/>
            <a:ext cx="609480" cy="60948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4"/>
          <p:cNvSpPr txBox="1"/>
          <p:nvPr/>
        </p:nvSpPr>
        <p:spPr>
          <a:xfrm>
            <a:off x="4709377" y="4574624"/>
            <a:ext cx="24738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ar-S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تليجرام: ali_alhidari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"/>
          <p:cNvSpPr/>
          <p:nvPr/>
        </p:nvSpPr>
        <p:spPr>
          <a:xfrm>
            <a:off x="4960883" y="500857"/>
            <a:ext cx="6457410" cy="830997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تأمل الصورة التي أمامك ومن ثم ناقش مع زملائك السؤال التالي: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مما يشكو هذا الرجل؟</a:t>
            </a:r>
            <a:endParaRPr/>
          </a:p>
        </p:txBody>
      </p:sp>
      <p:sp>
        <p:nvSpPr>
          <p:cNvPr id="321" name="Google Shape;321;p3"/>
          <p:cNvSpPr/>
          <p:nvPr/>
        </p:nvSpPr>
        <p:spPr>
          <a:xfrm>
            <a:off x="4960883" y="1579577"/>
            <a:ext cx="6457410" cy="1200329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يعاني هذا الشخص من حرقة (</a:t>
            </a:r>
            <a:r>
              <a:rPr b="1"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حموضة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 المعدة.</a:t>
            </a:r>
            <a:endParaRPr/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هو حالة مرضية شائعة تحدث بسبب رجوع </a:t>
            </a:r>
            <a:r>
              <a:rPr b="1" lang="ar-SA" sz="2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حمض المعدة </a:t>
            </a:r>
            <a:r>
              <a:rPr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ومحتوياتها إلى المريء.</a:t>
            </a:r>
            <a:endParaRPr/>
          </a:p>
        </p:txBody>
      </p:sp>
      <p:sp>
        <p:nvSpPr>
          <p:cNvPr id="322" name="Google Shape;322;p3"/>
          <p:cNvSpPr/>
          <p:nvPr/>
        </p:nvSpPr>
        <p:spPr>
          <a:xfrm>
            <a:off x="7935310" y="3616429"/>
            <a:ext cx="3482983" cy="1154162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عن طريق تناول مضاد للحموضة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وهو مادة </a:t>
            </a:r>
            <a:r>
              <a:rPr b="1" lang="ar-SA" sz="23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قاعدية </a:t>
            </a:r>
            <a:r>
              <a:rPr lang="ar-SA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تعمل على </a:t>
            </a:r>
            <a:r>
              <a:rPr b="1" lang="ar-SA" sz="23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معادلة</a:t>
            </a:r>
            <a:r>
              <a:rPr lang="ar-SA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حمض المعدة و التخفيف من تركيزه</a:t>
            </a:r>
            <a:endParaRPr b="1" sz="23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3" name="Google Shape;323;p3"/>
          <p:cNvSpPr txBox="1"/>
          <p:nvPr/>
        </p:nvSpPr>
        <p:spPr>
          <a:xfrm>
            <a:off x="7935310" y="2967335"/>
            <a:ext cx="3482983" cy="46166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كيف يخفف من حموضة المعدة؟</a:t>
            </a:r>
            <a:endParaRPr/>
          </a:p>
        </p:txBody>
      </p:sp>
      <p:pic>
        <p:nvPicPr>
          <p:cNvPr id="324" name="Google Shape;3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096" y="259925"/>
            <a:ext cx="4301787" cy="5876484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descr="صورة تحتوي على حائط, داخلي, كوب, منضدة&#10;&#10;تم إنشاء الوصف تلقائياً" id="325" name="Google Shape;325;p3"/>
          <p:cNvPicPr preferRelativeResize="0"/>
          <p:nvPr/>
        </p:nvPicPr>
        <p:blipFill rotWithShape="1">
          <a:blip r:embed="rId4">
            <a:alphaModFix/>
          </a:blip>
          <a:srcRect b="3911" l="17117" r="31020" t="6449"/>
          <a:stretch/>
        </p:blipFill>
        <p:spPr>
          <a:xfrm>
            <a:off x="4960883" y="2967335"/>
            <a:ext cx="2724499" cy="3140977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  <p:sp>
        <p:nvSpPr>
          <p:cNvPr id="326" name="Google Shape;326;p3"/>
          <p:cNvSpPr txBox="1"/>
          <p:nvPr/>
        </p:nvSpPr>
        <p:spPr>
          <a:xfrm>
            <a:off x="7935309" y="4907698"/>
            <a:ext cx="3482983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هل تعرف أحماض أخرى غير حمض المعدة؟ اذكرها.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4"/>
          <p:cNvGrpSpPr/>
          <p:nvPr/>
        </p:nvGrpSpPr>
        <p:grpSpPr>
          <a:xfrm>
            <a:off x="1033122" y="2075375"/>
            <a:ext cx="10125755" cy="2565649"/>
            <a:chOff x="3108" y="1497307"/>
            <a:chExt cx="10125755" cy="2565649"/>
          </a:xfrm>
        </p:grpSpPr>
        <p:sp>
          <p:nvSpPr>
            <p:cNvPr id="332" name="Google Shape;332;p4"/>
            <p:cNvSpPr/>
            <p:nvPr/>
          </p:nvSpPr>
          <p:spPr>
            <a:xfrm>
              <a:off x="3108" y="1497307"/>
              <a:ext cx="2180802" cy="2565649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112148" y="1599933"/>
              <a:ext cx="1962721" cy="16676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998" l="0" r="0" t="-5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112148" y="3524191"/>
              <a:ext cx="1962721" cy="436139"/>
            </a:xfrm>
            <a:prstGeom prst="rect">
              <a:avLst/>
            </a:prstGeom>
            <a:gradFill>
              <a:gsLst>
                <a:gs pos="0">
                  <a:srgbClr val="6177AE"/>
                </a:gs>
                <a:gs pos="69000">
                  <a:srgbClr val="425A98"/>
                </a:gs>
                <a:gs pos="100000">
                  <a:srgbClr val="3D55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"/>
            <p:cNvSpPr txBox="1"/>
            <p:nvPr/>
          </p:nvSpPr>
          <p:spPr>
            <a:xfrm>
              <a:off x="112148" y="3524191"/>
              <a:ext cx="1962721" cy="43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ar-SA"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حمض الإيثانويك</a:t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12148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 txBox="1"/>
            <p:nvPr/>
          </p:nvSpPr>
          <p:spPr>
            <a:xfrm>
              <a:off x="112148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ar-SA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يوجد في الخل</a:t>
              </a: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651426" y="1497307"/>
              <a:ext cx="2180802" cy="2565649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760466" y="1599933"/>
              <a:ext cx="1962721" cy="16676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8998" l="0" r="0" t="-8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760466" y="3524191"/>
              <a:ext cx="1962721" cy="436139"/>
            </a:xfrm>
            <a:prstGeom prst="rect">
              <a:avLst/>
            </a:prstGeom>
            <a:gradFill>
              <a:gsLst>
                <a:gs pos="0">
                  <a:srgbClr val="6583AB"/>
                </a:gs>
                <a:gs pos="69000">
                  <a:srgbClr val="456895"/>
                </a:gs>
                <a:gs pos="100000">
                  <a:srgbClr val="42628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 txBox="1"/>
            <p:nvPr/>
          </p:nvSpPr>
          <p:spPr>
            <a:xfrm>
              <a:off x="2760466" y="3524191"/>
              <a:ext cx="1962721" cy="43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ar-SA"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حمض السيتريك</a:t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760466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"/>
            <p:cNvSpPr txBox="1"/>
            <p:nvPr/>
          </p:nvSpPr>
          <p:spPr>
            <a:xfrm>
              <a:off x="2760466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ar-SA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يوجد في الليمون</a:t>
              </a: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5299743" y="1497307"/>
              <a:ext cx="2180802" cy="2565649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5408783" y="1599933"/>
              <a:ext cx="1962721" cy="16676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8998" l="0" r="0" t="-8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5408783" y="3524191"/>
              <a:ext cx="1962721" cy="436139"/>
            </a:xfrm>
            <a:prstGeom prst="rect">
              <a:avLst/>
            </a:prstGeom>
            <a:gradFill>
              <a:gsLst>
                <a:gs pos="0">
                  <a:srgbClr val="6990AA"/>
                </a:gs>
                <a:gs pos="69000">
                  <a:srgbClr val="4B7593"/>
                </a:gs>
                <a:gs pos="100000">
                  <a:srgbClr val="466F8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"/>
            <p:cNvSpPr txBox="1"/>
            <p:nvPr/>
          </p:nvSpPr>
          <p:spPr>
            <a:xfrm>
              <a:off x="5408783" y="3524191"/>
              <a:ext cx="1962721" cy="43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ar-SA"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حمض الفورميك</a:t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5408783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"/>
            <p:cNvSpPr txBox="1"/>
            <p:nvPr/>
          </p:nvSpPr>
          <p:spPr>
            <a:xfrm>
              <a:off x="5408783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ar-SA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يوجد في النمل</a:t>
              </a: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7948061" y="1497307"/>
              <a:ext cx="2180802" cy="2565649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057101" y="1599933"/>
              <a:ext cx="1962721" cy="166767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8998" l="0" r="0" t="-8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057101" y="3524191"/>
              <a:ext cx="1962721" cy="436139"/>
            </a:xfrm>
            <a:prstGeom prst="rect">
              <a:avLst/>
            </a:prstGeom>
            <a:gradFill>
              <a:gsLst>
                <a:gs pos="0">
                  <a:srgbClr val="7099A8"/>
                </a:gs>
                <a:gs pos="69000">
                  <a:srgbClr val="517F90"/>
                </a:gs>
                <a:gs pos="100000">
                  <a:srgbClr val="4D798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"/>
            <p:cNvSpPr txBox="1"/>
            <p:nvPr/>
          </p:nvSpPr>
          <p:spPr>
            <a:xfrm>
              <a:off x="8057101" y="3524191"/>
              <a:ext cx="1962721" cy="43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ar-SA"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حمض الأسكوربيك</a:t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057101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"/>
            <p:cNvSpPr txBox="1"/>
            <p:nvPr/>
          </p:nvSpPr>
          <p:spPr>
            <a:xfrm>
              <a:off x="8057101" y="3267605"/>
              <a:ext cx="1962721" cy="2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ar-SA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يوجد في فيتامين C</a:t>
              </a:r>
              <a:endParaRPr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"/>
          <p:cNvSpPr/>
          <p:nvPr/>
        </p:nvSpPr>
        <p:spPr>
          <a:xfrm>
            <a:off x="3991783" y="804064"/>
            <a:ext cx="6896933" cy="9541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الأحماض</a:t>
            </a:r>
            <a:r>
              <a:rPr lang="ar-SA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هي مادة تطلق أيونات الهيدروجين +H ، وتنتج ايونات الهيدرونيوم H3O+ عند ذوبانها في الماء.</a:t>
            </a:r>
            <a:endParaRPr/>
          </a:p>
        </p:txBody>
      </p:sp>
      <p:pic>
        <p:nvPicPr>
          <p:cNvPr descr="صورة تحتوي على ساعة حائط, عنصر&#10;&#10;تم إنشاء الوصف تلقائياً" id="362" name="Google Shape;3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2728" y="804064"/>
            <a:ext cx="1946706" cy="37464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1782" y="2084232"/>
            <a:ext cx="6896933" cy="23877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4" name="Google Shape;364;p5"/>
          <p:cNvSpPr/>
          <p:nvPr/>
        </p:nvSpPr>
        <p:spPr>
          <a:xfrm>
            <a:off x="1542728" y="4797995"/>
            <a:ext cx="9345988" cy="107721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ترتبط قوة الحمض بعدد </a:t>
            </a:r>
            <a:r>
              <a:rPr lang="ar-SA" sz="3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أيونات الهيدروجين </a:t>
            </a:r>
            <a:r>
              <a:rPr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التي يمنحها، أو كمية </a:t>
            </a:r>
            <a:r>
              <a:rPr lang="ar-SA" sz="3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أيون الهيدرونيوم</a:t>
            </a:r>
            <a:r>
              <a:rPr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الذي ينتجه عند إذابته في الماء.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شخص, داخلي, منضدة, طعام&#10;&#10;تم إنشاء الوصف تلقائياً" id="369" name="Google Shape;3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655" y="1705303"/>
            <a:ext cx="4762499" cy="317658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grpSp>
        <p:nvGrpSpPr>
          <p:cNvPr id="370" name="Google Shape;370;p6"/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371" name="Google Shape;371;p6"/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372" name="Google Shape;37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373" name="Google Shape;373;p6"/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rgbClr val="C85570"/>
                  </a:solidFill>
                  <a:latin typeface="Gill Sans"/>
                  <a:ea typeface="Gill Sans"/>
                  <a:cs typeface="Gill Sans"/>
                  <a:sym typeface="Gill Sans"/>
                </a:rPr>
                <a:t>خصائص الأحماض</a:t>
              </a:r>
              <a:endParaRPr/>
            </a:p>
          </p:txBody>
        </p:sp>
      </p:grpSp>
      <p:grpSp>
        <p:nvGrpSpPr>
          <p:cNvPr id="374" name="Google Shape;374;p6"/>
          <p:cNvGrpSpPr/>
          <p:nvPr/>
        </p:nvGrpSpPr>
        <p:grpSpPr>
          <a:xfrm>
            <a:off x="7157545" y="1990606"/>
            <a:ext cx="4146331" cy="1077218"/>
            <a:chOff x="7157545" y="1705303"/>
            <a:chExt cx="4146331" cy="1077218"/>
          </a:xfrm>
        </p:grpSpPr>
        <p:sp>
          <p:nvSpPr>
            <p:cNvPr id="375" name="Google Shape;375;p6"/>
            <p:cNvSpPr txBox="1"/>
            <p:nvPr/>
          </p:nvSpPr>
          <p:spPr>
            <a:xfrm>
              <a:off x="7157545" y="1705303"/>
              <a:ext cx="4146331" cy="1077218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هل تذوقت ليمونة من قبل ؟</a:t>
              </a:r>
              <a:endParaRPr/>
            </a:p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كيف كان مذاقها؟</a:t>
              </a:r>
              <a:endParaRPr/>
            </a:p>
          </p:txBody>
        </p:sp>
        <p:pic>
          <p:nvPicPr>
            <p:cNvPr descr="Lemon on WhatsApp 2.19.244" id="376" name="Google Shape;37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36220" y="1803914"/>
              <a:ext cx="382237" cy="382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6"/>
          <p:cNvSpPr txBox="1"/>
          <p:nvPr/>
        </p:nvSpPr>
        <p:spPr>
          <a:xfrm>
            <a:off x="7157545" y="3429000"/>
            <a:ext cx="4146331" cy="1077218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تتميز الأحماض أنها ذات </a:t>
            </a:r>
            <a:r>
              <a:rPr lang="ar-SA" sz="3200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مذاق حمضي لاذع</a:t>
            </a:r>
            <a:r>
              <a:rPr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383" name="Google Shape;383;p7"/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384" name="Google Shape;38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385" name="Google Shape;385;p7"/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rgbClr val="C85570"/>
                  </a:solidFill>
                  <a:latin typeface="Gill Sans"/>
                  <a:ea typeface="Gill Sans"/>
                  <a:cs typeface="Gill Sans"/>
                  <a:sym typeface="Gill Sans"/>
                </a:rPr>
                <a:t>خصائص الأحماض</a:t>
              </a:r>
              <a:endParaRPr/>
            </a:p>
          </p:txBody>
        </p:sp>
      </p:grpSp>
      <p:pic>
        <p:nvPicPr>
          <p:cNvPr id="386" name="Google Shape;38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095" y="1353294"/>
            <a:ext cx="4529905" cy="415141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"/>
          <p:cNvSpPr txBox="1"/>
          <p:nvPr/>
        </p:nvSpPr>
        <p:spPr>
          <a:xfrm>
            <a:off x="5475891" y="1566041"/>
            <a:ext cx="582798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هل شاهدت هذا الرمز على أحد المحاليل الموجودة في مختبر المدرسة؟ ما لمقصود به؟</a:t>
            </a:r>
            <a:endParaRPr/>
          </a:p>
        </p:txBody>
      </p:sp>
      <p:sp>
        <p:nvSpPr>
          <p:cNvPr id="388" name="Google Shape;388;p7"/>
          <p:cNvSpPr txBox="1"/>
          <p:nvPr/>
        </p:nvSpPr>
        <p:spPr>
          <a:xfrm>
            <a:off x="5980387" y="2674148"/>
            <a:ext cx="532349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يدل هذا الرمز على أن المادة الموجودة داخل العبوة هي مادة كاوية.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العديد من الأحماض </a:t>
            </a:r>
            <a:r>
              <a:rPr b="1" lang="ar-SA" sz="3200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كاوية</a:t>
            </a:r>
            <a:r>
              <a:rPr b="1" lang="ar-SA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وتسبب حروق لأنسجة الجسم.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8"/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394" name="Google Shape;394;p8"/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395" name="Google Shape;39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396" name="Google Shape;396;p8"/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rgbClr val="C85570"/>
                  </a:solidFill>
                  <a:latin typeface="Gill Sans"/>
                  <a:ea typeface="Gill Sans"/>
                  <a:cs typeface="Gill Sans"/>
                  <a:sym typeface="Gill Sans"/>
                </a:rPr>
                <a:t>خصائص الأحماض</a:t>
              </a:r>
              <a:endParaRPr/>
            </a:p>
          </p:txBody>
        </p:sp>
      </p:grpSp>
      <p:grpSp>
        <p:nvGrpSpPr>
          <p:cNvPr id="397" name="Google Shape;397;p8"/>
          <p:cNvGrpSpPr/>
          <p:nvPr/>
        </p:nvGrpSpPr>
        <p:grpSpPr>
          <a:xfrm>
            <a:off x="726719" y="4403307"/>
            <a:ext cx="3191205" cy="2411917"/>
            <a:chOff x="726719" y="4403307"/>
            <a:chExt cx="3191205" cy="2411917"/>
          </a:xfrm>
        </p:grpSpPr>
        <p:pic>
          <p:nvPicPr>
            <p:cNvPr descr="صورة تحتوي على منضدة, داخلي, حائط&#10;&#10;تم إنشاء الوصف تلقائياً" id="398" name="Google Shape;39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6719" y="5288977"/>
              <a:ext cx="2586859" cy="1526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8"/>
            <p:cNvSpPr/>
            <p:nvPr/>
          </p:nvSpPr>
          <p:spPr>
            <a:xfrm>
              <a:off x="1784417" y="4403307"/>
              <a:ext cx="2133507" cy="1176802"/>
            </a:xfrm>
            <a:prstGeom prst="irregularSeal2">
              <a:avLst/>
            </a:prstGeom>
            <a:solidFill>
              <a:schemeClr val="lt1"/>
            </a:solidFill>
            <a:ln cap="flat" cmpd="sng" w="158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تجربة</a:t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400" name="Google Shape;40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9528" y="1483909"/>
            <a:ext cx="959508" cy="231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0734" y="2415681"/>
            <a:ext cx="1064092" cy="89782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8"/>
          <p:cNvSpPr txBox="1"/>
          <p:nvPr/>
        </p:nvSpPr>
        <p:spPr>
          <a:xfrm>
            <a:off x="4509036" y="2415681"/>
            <a:ext cx="5517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+</a:t>
            </a:r>
            <a:endParaRPr/>
          </a:p>
        </p:txBody>
      </p:sp>
      <p:sp>
        <p:nvSpPr>
          <p:cNvPr id="403" name="Google Shape;403;p8"/>
          <p:cNvSpPr txBox="1"/>
          <p:nvPr/>
        </p:nvSpPr>
        <p:spPr>
          <a:xfrm>
            <a:off x="2828812" y="2415681"/>
            <a:ext cx="5517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/>
          </a:p>
        </p:txBody>
      </p:sp>
      <p:grpSp>
        <p:nvGrpSpPr>
          <p:cNvPr id="404" name="Google Shape;404;p8"/>
          <p:cNvGrpSpPr/>
          <p:nvPr/>
        </p:nvGrpSpPr>
        <p:grpSpPr>
          <a:xfrm>
            <a:off x="1784417" y="1483909"/>
            <a:ext cx="959508" cy="2310176"/>
            <a:chOff x="1784417" y="1483909"/>
            <a:chExt cx="959508" cy="2310176"/>
          </a:xfrm>
        </p:grpSpPr>
        <p:pic>
          <p:nvPicPr>
            <p:cNvPr id="405" name="Google Shape;405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84417" y="1483909"/>
              <a:ext cx="959508" cy="2310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93749" y="3173336"/>
              <a:ext cx="332261" cy="280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p8"/>
          <p:cNvSpPr txBox="1"/>
          <p:nvPr/>
        </p:nvSpPr>
        <p:spPr>
          <a:xfrm>
            <a:off x="5220940" y="3719144"/>
            <a:ext cx="8750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فلز</a:t>
            </a:r>
            <a:endParaRPr/>
          </a:p>
        </p:txBody>
      </p:sp>
      <p:sp>
        <p:nvSpPr>
          <p:cNvPr id="408" name="Google Shape;408;p8"/>
          <p:cNvSpPr txBox="1"/>
          <p:nvPr/>
        </p:nvSpPr>
        <p:spPr>
          <a:xfrm>
            <a:off x="3580339" y="3719145"/>
            <a:ext cx="8750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حمض</a:t>
            </a:r>
            <a:endParaRPr/>
          </a:p>
        </p:txBody>
      </p:sp>
      <p:sp>
        <p:nvSpPr>
          <p:cNvPr id="409" name="Google Shape;409;p8"/>
          <p:cNvSpPr txBox="1"/>
          <p:nvPr/>
        </p:nvSpPr>
        <p:spPr>
          <a:xfrm>
            <a:off x="1349833" y="744067"/>
            <a:ext cx="18200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تصاعد غاز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الهيدروجين H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0" name="Google Shape;410;p8"/>
          <p:cNvSpPr/>
          <p:nvPr/>
        </p:nvSpPr>
        <p:spPr>
          <a:xfrm>
            <a:off x="1261241" y="730470"/>
            <a:ext cx="5223642" cy="357877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1" name="Google Shape;411;p8"/>
          <p:cNvSpPr/>
          <p:nvPr/>
        </p:nvSpPr>
        <p:spPr>
          <a:xfrm>
            <a:off x="6990367" y="2550989"/>
            <a:ext cx="4194162" cy="2800767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تتفاعل محاليل بعض الأحماض بشدة مع أنواع من الفلزات، وينتج غاز الهيدروجين</a:t>
            </a:r>
            <a:endParaRPr/>
          </a:p>
        </p:txBody>
      </p:sp>
      <p:sp>
        <p:nvSpPr>
          <p:cNvPr id="412" name="Google Shape;412;p8"/>
          <p:cNvSpPr txBox="1"/>
          <p:nvPr/>
        </p:nvSpPr>
        <p:spPr>
          <a:xfrm>
            <a:off x="6990367" y="1702676"/>
            <a:ext cx="4194162" cy="64633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ماذا تستنتج من التجربة؟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9"/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418" name="Google Shape;418;p9"/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419" name="Google Shape;41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420" name="Google Shape;420;p9"/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rgbClr val="C85570"/>
                  </a:solidFill>
                  <a:latin typeface="Gill Sans"/>
                  <a:ea typeface="Gill Sans"/>
                  <a:cs typeface="Gill Sans"/>
                  <a:sym typeface="Gill Sans"/>
                </a:rPr>
                <a:t>خصائص الأحماض</a:t>
              </a:r>
              <a:endParaRPr/>
            </a:p>
          </p:txBody>
        </p:sp>
      </p:grpSp>
      <p:grpSp>
        <p:nvGrpSpPr>
          <p:cNvPr id="421" name="Google Shape;421;p9"/>
          <p:cNvGrpSpPr/>
          <p:nvPr/>
        </p:nvGrpSpPr>
        <p:grpSpPr>
          <a:xfrm>
            <a:off x="2278298" y="426207"/>
            <a:ext cx="6918254" cy="4862770"/>
            <a:chOff x="2278298" y="426207"/>
            <a:chExt cx="6918254" cy="4862770"/>
          </a:xfrm>
        </p:grpSpPr>
        <p:pic>
          <p:nvPicPr>
            <p:cNvPr id="422" name="Google Shape;42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7545048" y="743688"/>
              <a:ext cx="753139" cy="2074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صورة تحتوي على عنصر, داخلي, المصباح, حائط&#10;&#10;تم إنشاء الوصف تلقائياً" id="423" name="Google Shape;42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78298" y="426207"/>
              <a:ext cx="1035280" cy="169986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4" name="Google Shape;424;p9"/>
            <p:cNvCxnSpPr/>
            <p:nvPr/>
          </p:nvCxnSpPr>
          <p:spPr>
            <a:xfrm>
              <a:off x="2984938" y="1828800"/>
              <a:ext cx="4067503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9"/>
            <p:cNvCxnSpPr/>
            <p:nvPr/>
          </p:nvCxnSpPr>
          <p:spPr>
            <a:xfrm>
              <a:off x="2795938" y="2105050"/>
              <a:ext cx="0" cy="156306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p9"/>
            <p:cNvCxnSpPr/>
            <p:nvPr/>
          </p:nvCxnSpPr>
          <p:spPr>
            <a:xfrm>
              <a:off x="8818179" y="1828800"/>
              <a:ext cx="378373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p9"/>
            <p:cNvCxnSpPr/>
            <p:nvPr/>
          </p:nvCxnSpPr>
          <p:spPr>
            <a:xfrm>
              <a:off x="9180973" y="1828800"/>
              <a:ext cx="0" cy="183931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p9"/>
            <p:cNvCxnSpPr/>
            <p:nvPr/>
          </p:nvCxnSpPr>
          <p:spPr>
            <a:xfrm flipH="1" rot="10800000">
              <a:off x="2795938" y="3668110"/>
              <a:ext cx="2900669" cy="2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9" name="Google Shape;429;p9"/>
            <p:cNvCxnSpPr/>
            <p:nvPr/>
          </p:nvCxnSpPr>
          <p:spPr>
            <a:xfrm>
              <a:off x="6379779" y="3668110"/>
              <a:ext cx="2801194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0" name="Google Shape;430;p9"/>
            <p:cNvCxnSpPr/>
            <p:nvPr/>
          </p:nvCxnSpPr>
          <p:spPr>
            <a:xfrm>
              <a:off x="6379779" y="3657600"/>
              <a:ext cx="0" cy="1219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1" name="Google Shape;431;p9"/>
            <p:cNvCxnSpPr/>
            <p:nvPr/>
          </p:nvCxnSpPr>
          <p:spPr>
            <a:xfrm>
              <a:off x="5696607" y="3657600"/>
              <a:ext cx="0" cy="1219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2" name="Google Shape;432;p9"/>
            <p:cNvSpPr/>
            <p:nvPr/>
          </p:nvSpPr>
          <p:spPr>
            <a:xfrm>
              <a:off x="5381296" y="3849094"/>
              <a:ext cx="1250729" cy="1439883"/>
            </a:xfrm>
            <a:prstGeom prst="can">
              <a:avLst>
                <a:gd fmla="val 25000" name="adj"/>
              </a:avLst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قارورة" id="433" name="Google Shape;433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35971" y="3859606"/>
              <a:ext cx="1345325" cy="1345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9"/>
          <p:cNvGrpSpPr/>
          <p:nvPr/>
        </p:nvGrpSpPr>
        <p:grpSpPr>
          <a:xfrm>
            <a:off x="726719" y="4403307"/>
            <a:ext cx="3191205" cy="2411917"/>
            <a:chOff x="726719" y="4403307"/>
            <a:chExt cx="3191205" cy="2411917"/>
          </a:xfrm>
        </p:grpSpPr>
        <p:pic>
          <p:nvPicPr>
            <p:cNvPr descr="صورة تحتوي على منضدة, داخلي, حائط&#10;&#10;تم إنشاء الوصف تلقائياً" id="435" name="Google Shape;435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6719" y="5288977"/>
              <a:ext cx="2586859" cy="1526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9"/>
            <p:cNvSpPr/>
            <p:nvPr/>
          </p:nvSpPr>
          <p:spPr>
            <a:xfrm>
              <a:off x="1784417" y="4403307"/>
              <a:ext cx="2133507" cy="1176802"/>
            </a:xfrm>
            <a:prstGeom prst="irregularSeal2">
              <a:avLst/>
            </a:prstGeom>
            <a:solidFill>
              <a:schemeClr val="lt1"/>
            </a:solidFill>
            <a:ln cap="flat" cmpd="sng" w="158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تجربة</a:t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37" name="Google Shape;437;p9"/>
          <p:cNvSpPr txBox="1"/>
          <p:nvPr/>
        </p:nvSpPr>
        <p:spPr>
          <a:xfrm>
            <a:off x="7430823" y="4141937"/>
            <a:ext cx="3873053" cy="1015663"/>
          </a:xfrm>
          <a:prstGeom prst="rect">
            <a:avLst/>
          </a:prstGeom>
          <a:gradFill>
            <a:gsLst>
              <a:gs pos="0">
                <a:srgbClr val="F6D9E3"/>
              </a:gs>
              <a:gs pos="100000">
                <a:srgbClr val="EA86AE">
                  <a:alpha val="91764"/>
                </a:srgbClr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الأدوات: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1- بطارية كهربائية     2- مصباح كهربائي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3- اسلاك   4- كاس زجاجي   5- حمض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معرض">
  <a:themeElements>
    <a:clrScheme name="معرض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معرض">
  <a:themeElements>
    <a:clrScheme name="معرض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تدفق">
  <a:themeElements>
    <a:clrScheme name="تدفق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2019-09-09T15:55:18Z</dcterms:created>
  <dc:creator>علي الحيدري</dc:creator>
</cp:coreProperties>
</file>