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6" r:id="rId2"/>
    <p:sldId id="359" r:id="rId3"/>
    <p:sldId id="361" r:id="rId4"/>
    <p:sldId id="325" r:id="rId5"/>
    <p:sldId id="260" r:id="rId6"/>
    <p:sldId id="384" r:id="rId7"/>
    <p:sldId id="262" r:id="rId8"/>
    <p:sldId id="263" r:id="rId9"/>
    <p:sldId id="278" r:id="rId10"/>
    <p:sldId id="279" r:id="rId11"/>
    <p:sldId id="264" r:id="rId12"/>
    <p:sldId id="265" r:id="rId13"/>
    <p:sldId id="280" r:id="rId14"/>
    <p:sldId id="266" r:id="rId15"/>
    <p:sldId id="267" r:id="rId16"/>
    <p:sldId id="281" r:id="rId17"/>
    <p:sldId id="268" r:id="rId18"/>
    <p:sldId id="270" r:id="rId19"/>
    <p:sldId id="304" r:id="rId20"/>
    <p:sldId id="381" r:id="rId21"/>
    <p:sldId id="316" r:id="rId22"/>
    <p:sldId id="285"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9D19511-7466-4C8E-8E9D-8B9235C4333D}" type="datetimeFigureOut">
              <a:rPr lang="ar-SA" smtClean="0"/>
              <a:t>25/10/43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8A8279D-866D-444D-9D38-BF0C3FAE7F87}" type="slidenum">
              <a:rPr lang="ar-SA" smtClean="0"/>
              <a:t>‹#›</a:t>
            </a:fld>
            <a:endParaRPr lang="ar-SA"/>
          </a:p>
        </p:txBody>
      </p:sp>
    </p:spTree>
    <p:extLst>
      <p:ext uri="{BB962C8B-B14F-4D97-AF65-F5344CB8AC3E}">
        <p14:creationId xmlns:p14="http://schemas.microsoft.com/office/powerpoint/2010/main" val="18290677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D357BD1-F552-4F35-827D-BA30BD72FA32}" type="slidenum">
              <a:rPr lang="ar-SA" smtClean="0"/>
              <a:t>6</a:t>
            </a:fld>
            <a:endParaRPr lang="ar-SA"/>
          </a:p>
        </p:txBody>
      </p:sp>
    </p:spTree>
    <p:extLst>
      <p:ext uri="{BB962C8B-B14F-4D97-AF65-F5344CB8AC3E}">
        <p14:creationId xmlns:p14="http://schemas.microsoft.com/office/powerpoint/2010/main" val="65758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B53A95-4EA2-98B4-4C05-580922503A1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B577838-0AA3-5FC0-C4A0-1BB3C02FA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33CAA685-B5C5-CAA2-2E96-FE55C100A4A2}"/>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5" name="عنصر نائب للتذييل 4">
            <a:extLst>
              <a:ext uri="{FF2B5EF4-FFF2-40B4-BE49-F238E27FC236}">
                <a16:creationId xmlns:a16="http://schemas.microsoft.com/office/drawing/2014/main" id="{C99454D5-E34B-2927-7447-F77CB002B8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E677B80-C77D-1DCF-8ED3-E8DD24E5A54D}"/>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171737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F5AEB0-3384-EDE9-3B4E-4222DF1482E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1B06F3F-9BD7-802F-6FB7-9D21833AFFE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8EAA16F-F1D9-5F98-93C3-840E6F1B8F7F}"/>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5" name="عنصر نائب للتذييل 4">
            <a:extLst>
              <a:ext uri="{FF2B5EF4-FFF2-40B4-BE49-F238E27FC236}">
                <a16:creationId xmlns:a16="http://schemas.microsoft.com/office/drawing/2014/main" id="{A398A178-78DC-92E2-62C3-98E55B113B8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CCB630-8585-3EC8-F253-66344454C6AC}"/>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132902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544CE54-00D5-9FFE-D148-E775569BB08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EFE3AB5-382E-C042-FDD5-CC560350B45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D3317FA-BDFC-9F0A-30B0-64DEBE0D1B5E}"/>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5" name="عنصر نائب للتذييل 4">
            <a:extLst>
              <a:ext uri="{FF2B5EF4-FFF2-40B4-BE49-F238E27FC236}">
                <a16:creationId xmlns:a16="http://schemas.microsoft.com/office/drawing/2014/main" id="{99C047E0-CECC-01AE-C253-E479BEAC50A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BA5F78B-DC28-4E36-0395-10167B317B41}"/>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281146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27FF13-9477-1992-B06C-310C54DB753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1B9DDDA-1909-412A-4EEF-7DEF5CC18DA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C104190-EA5C-B945-E1AC-3701C6E834D3}"/>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5" name="عنصر نائب للتذييل 4">
            <a:extLst>
              <a:ext uri="{FF2B5EF4-FFF2-40B4-BE49-F238E27FC236}">
                <a16:creationId xmlns:a16="http://schemas.microsoft.com/office/drawing/2014/main" id="{95AB74C4-C5E2-E048-CFAC-C7D50E3E34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A8B9B4B-27E2-7952-43FA-F20ED921B89D}"/>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255312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C6AA09-E5D4-FA3B-F406-83DAB04BF69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0339D00-6BEB-263F-52FD-F6CC88F21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AAA147C-620C-C5E6-D80C-4C832684C786}"/>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5" name="عنصر نائب للتذييل 4">
            <a:extLst>
              <a:ext uri="{FF2B5EF4-FFF2-40B4-BE49-F238E27FC236}">
                <a16:creationId xmlns:a16="http://schemas.microsoft.com/office/drawing/2014/main" id="{C8ABBEBC-52B2-D376-EE62-4F5D9846BA3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B4B161E-3390-6539-6F28-6EC38F8A454D}"/>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220554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3909F7-A3A2-D39E-163E-95293A198DE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C329606-58C8-8B5B-1BEA-820CEF13269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7291C8B-FDEF-80A7-2523-8E79201F593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7BFEF67-F54C-D63F-9997-A3D9098877BD}"/>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6" name="عنصر نائب للتذييل 5">
            <a:extLst>
              <a:ext uri="{FF2B5EF4-FFF2-40B4-BE49-F238E27FC236}">
                <a16:creationId xmlns:a16="http://schemas.microsoft.com/office/drawing/2014/main" id="{A7046CC5-3827-B7DB-D767-E2C3A43134D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A8B8047-08CF-1CB6-BA08-319887177A62}"/>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15683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5036E1-B0FC-97BF-590B-32BDEF2F8A5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891AAE0-B4C2-5AE7-4992-4E51737EF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F4E16B6-1BCD-32AB-2103-17AC2D03BBF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5497375-DD1F-E2E5-248A-069C6106F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6809E38A-790B-9C25-CDD6-B9AA56986FB1}"/>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9B3442F-044E-B498-23AC-F2B3564B9FAD}"/>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8" name="عنصر نائب للتذييل 7">
            <a:extLst>
              <a:ext uri="{FF2B5EF4-FFF2-40B4-BE49-F238E27FC236}">
                <a16:creationId xmlns:a16="http://schemas.microsoft.com/office/drawing/2014/main" id="{AD43BE4D-3ADC-571D-CEDF-0F19E1A0EF72}"/>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8496AB2-B574-0A46-BB2E-DBEA76B39533}"/>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142491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A57E26-24AD-5AF2-A2C6-45F8DF0F70F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38F9EEB-2879-D752-063E-A8089669A903}"/>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4" name="عنصر نائب للتذييل 3">
            <a:extLst>
              <a:ext uri="{FF2B5EF4-FFF2-40B4-BE49-F238E27FC236}">
                <a16:creationId xmlns:a16="http://schemas.microsoft.com/office/drawing/2014/main" id="{D8699F79-EF09-855F-1357-416DB062B42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7F5F707-8CBB-49DF-141B-BDA2C55D23AE}"/>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354055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6B4011E-045D-EA79-AB45-83064887C23D}"/>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3" name="عنصر نائب للتذييل 2">
            <a:extLst>
              <a:ext uri="{FF2B5EF4-FFF2-40B4-BE49-F238E27FC236}">
                <a16:creationId xmlns:a16="http://schemas.microsoft.com/office/drawing/2014/main" id="{A472E561-215A-D506-0ACB-63043A45B636}"/>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3D05722E-39A1-C097-4F71-D0B89DB9DA45}"/>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291557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B2FE47-4CD8-B305-A96C-BC679558727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6FF967D-C071-FAFF-8362-73C235FE1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CA9A329-490A-764E-ED3B-1FC981A3E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8677BB6-08ED-EA52-D67E-52840D51CD1B}"/>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6" name="عنصر نائب للتذييل 5">
            <a:extLst>
              <a:ext uri="{FF2B5EF4-FFF2-40B4-BE49-F238E27FC236}">
                <a16:creationId xmlns:a16="http://schemas.microsoft.com/office/drawing/2014/main" id="{2A8EC541-4528-4AF3-D65A-53BCA5F199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6FEB6E3-BC1F-BE0A-A7B8-43AA0583DEE1}"/>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183997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F8A1DC-28C0-47BE-754E-0D4BD797F01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08420EE-E758-45EA-27EB-7F4DC7FEA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F673DC0F-003F-9DD5-A446-ED4C885C3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302E8EF-27E7-5B29-B4EC-14313A372E5C}"/>
              </a:ext>
            </a:extLst>
          </p:cNvPr>
          <p:cNvSpPr>
            <a:spLocks noGrp="1"/>
          </p:cNvSpPr>
          <p:nvPr>
            <p:ph type="dt" sz="half" idx="10"/>
          </p:nvPr>
        </p:nvSpPr>
        <p:spPr/>
        <p:txBody>
          <a:bodyPr/>
          <a:lstStyle/>
          <a:p>
            <a:fld id="{643A6D38-1915-4CD5-9A92-B41AE1886B6A}" type="datetimeFigureOut">
              <a:rPr lang="ar-SA" smtClean="0"/>
              <a:t>25/10/43</a:t>
            </a:fld>
            <a:endParaRPr lang="ar-SA"/>
          </a:p>
        </p:txBody>
      </p:sp>
      <p:sp>
        <p:nvSpPr>
          <p:cNvPr id="6" name="عنصر نائب للتذييل 5">
            <a:extLst>
              <a:ext uri="{FF2B5EF4-FFF2-40B4-BE49-F238E27FC236}">
                <a16:creationId xmlns:a16="http://schemas.microsoft.com/office/drawing/2014/main" id="{0A0538AD-DC98-D2AB-75D0-6EF17B458DE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E339A0C-97CB-C0D5-CB41-77C61E41E8E7}"/>
              </a:ext>
            </a:extLst>
          </p:cNvPr>
          <p:cNvSpPr>
            <a:spLocks noGrp="1"/>
          </p:cNvSpPr>
          <p:nvPr>
            <p:ph type="sldNum" sz="quarter" idx="12"/>
          </p:nvPr>
        </p:nvSpPr>
        <p:spPr/>
        <p:txBody>
          <a:bodyPr/>
          <a:lstStyle/>
          <a:p>
            <a:fld id="{E8529E3B-F234-4359-8703-FB5E1120A2B0}" type="slidenum">
              <a:rPr lang="ar-SA" smtClean="0"/>
              <a:t>‹#›</a:t>
            </a:fld>
            <a:endParaRPr lang="ar-SA"/>
          </a:p>
        </p:txBody>
      </p:sp>
    </p:spTree>
    <p:extLst>
      <p:ext uri="{BB962C8B-B14F-4D97-AF65-F5344CB8AC3E}">
        <p14:creationId xmlns:p14="http://schemas.microsoft.com/office/powerpoint/2010/main" val="166195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BE4B6E7-2CC7-7C12-C3B2-C1877C236BE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E8402AA-668E-03A8-6099-C647623A542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0FBED4E-EFD5-676C-87A4-10EE95A714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3A6D38-1915-4CD5-9A92-B41AE1886B6A}" type="datetimeFigureOut">
              <a:rPr lang="ar-SA" smtClean="0"/>
              <a:t>25/10/43</a:t>
            </a:fld>
            <a:endParaRPr lang="ar-SA"/>
          </a:p>
        </p:txBody>
      </p:sp>
      <p:sp>
        <p:nvSpPr>
          <p:cNvPr id="5" name="عنصر نائب للتذييل 4">
            <a:extLst>
              <a:ext uri="{FF2B5EF4-FFF2-40B4-BE49-F238E27FC236}">
                <a16:creationId xmlns:a16="http://schemas.microsoft.com/office/drawing/2014/main" id="{84C695CF-3FB7-C052-BB60-A2FE37DB7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69EC37B7-0286-9B2B-5433-1F9D83B802B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529E3B-F234-4359-8703-FB5E1120A2B0}" type="slidenum">
              <a:rPr lang="ar-SA" smtClean="0"/>
              <a:t>‹#›</a:t>
            </a:fld>
            <a:endParaRPr lang="ar-SA"/>
          </a:p>
        </p:txBody>
      </p:sp>
    </p:spTree>
    <p:extLst>
      <p:ext uri="{BB962C8B-B14F-4D97-AF65-F5344CB8AC3E}">
        <p14:creationId xmlns:p14="http://schemas.microsoft.com/office/powerpoint/2010/main" val="901015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me/albayan_12"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861C54-4523-C523-2469-3103114059F5}"/>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3BCD44EC-F7C1-0D6A-1E97-3E70BDC0B359}"/>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229225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58241" y="3429000"/>
            <a:ext cx="10485756" cy="1746250"/>
          </a:xfrm>
          <a:prstGeom prst="rect">
            <a:avLst/>
          </a:prstGeom>
          <a:noFill/>
          <a:ln w="9525">
            <a:noFill/>
            <a:miter lim="800000"/>
            <a:headEnd/>
            <a:tailEnd/>
          </a:ln>
        </p:spPr>
        <p:txBody>
          <a:bodyPr wrap="square">
            <a:spAutoFit/>
          </a:bodyPr>
          <a:lstStyle/>
          <a:p>
            <a:pPr marL="342900" indent="-342900" algn="justLow">
              <a:lnSpc>
                <a:spcPct val="115000"/>
              </a:lnSpc>
              <a:buFont typeface="Wingdings" pitchFamily="2" charset="2"/>
              <a:buChar char="v"/>
              <a:tabLst>
                <a:tab pos="457200" algn="l"/>
              </a:tabLst>
            </a:pPr>
            <a:r>
              <a:rPr lang="ar-SA" sz="3200" dirty="0">
                <a:ln w="0"/>
                <a:solidFill>
                  <a:schemeClr val="accent1"/>
                </a:solidFill>
                <a:effectLst>
                  <a:outerShdw blurRad="38100" dist="25400" dir="5400000" algn="ctr" rotWithShape="0">
                    <a:srgbClr val="6E747A">
                      <a:alpha val="43000"/>
                    </a:srgbClr>
                  </a:outerShdw>
                </a:effectLst>
                <a:cs typeface="Times New Roman" pitchFamily="18" charset="0"/>
              </a:rPr>
              <a:t>أنه لا يجوز لنا تصديق الكهنة الذين يدعون معرفة الغيب، فمن صدقهم فقد كفر بما أنزل على محمد، ومن </a:t>
            </a:r>
            <a:r>
              <a:rPr lang="ar-EG" sz="3200" dirty="0">
                <a:ln w="0"/>
                <a:solidFill>
                  <a:schemeClr val="accent1"/>
                </a:solidFill>
                <a:effectLst>
                  <a:outerShdw blurRad="38100" dist="25400" dir="5400000" algn="ctr" rotWithShape="0">
                    <a:srgbClr val="6E747A">
                      <a:alpha val="43000"/>
                    </a:srgbClr>
                  </a:outerShdw>
                </a:effectLst>
                <a:cs typeface="Times New Roman" pitchFamily="18" charset="0"/>
              </a:rPr>
              <a:t>أتاهم</a:t>
            </a:r>
            <a:r>
              <a:rPr lang="ar-SA" sz="3200" dirty="0">
                <a:ln w="0"/>
                <a:solidFill>
                  <a:schemeClr val="accent1"/>
                </a:solidFill>
                <a:effectLst>
                  <a:outerShdw blurRad="38100" dist="25400" dir="5400000" algn="ctr" rotWithShape="0">
                    <a:srgbClr val="6E747A">
                      <a:alpha val="43000"/>
                    </a:srgbClr>
                  </a:outerShdw>
                </a:effectLst>
                <a:cs typeface="Times New Roman" pitchFamily="18" charset="0"/>
              </a:rPr>
              <a:t> لم تقبل له صلاة أربعين يوماً كما دلت عليه الأحاديث. </a:t>
            </a:r>
            <a:endParaRPr lang="en-US" sz="3200" dirty="0">
              <a:ln w="0"/>
              <a:solidFill>
                <a:schemeClr val="accent1"/>
              </a:solidFill>
              <a:effectLst>
                <a:outerShdw blurRad="38100" dist="25400" dir="5400000" algn="ctr" rotWithShape="0">
                  <a:srgbClr val="6E747A">
                    <a:alpha val="43000"/>
                  </a:srgbClr>
                </a:outerShdw>
              </a:effectLst>
              <a:cs typeface="Times New Roman" pitchFamily="18" charset="0"/>
            </a:endParaRPr>
          </a:p>
        </p:txBody>
      </p:sp>
      <p:sp>
        <p:nvSpPr>
          <p:cNvPr id="6" name="مستطيل 5"/>
          <p:cNvSpPr>
            <a:spLocks noChangeArrowheads="1"/>
          </p:cNvSpPr>
          <p:nvPr/>
        </p:nvSpPr>
        <p:spPr bwMode="auto">
          <a:xfrm>
            <a:off x="1314596" y="5229225"/>
            <a:ext cx="10427824" cy="1189108"/>
          </a:xfrm>
          <a:prstGeom prst="rect">
            <a:avLst/>
          </a:prstGeom>
          <a:noFill/>
          <a:ln w="9525">
            <a:noFill/>
            <a:miter lim="800000"/>
            <a:headEnd/>
            <a:tailEnd/>
          </a:ln>
        </p:spPr>
        <p:txBody>
          <a:bodyPr wrap="square">
            <a:spAutoFit/>
          </a:bodyPr>
          <a:lstStyle/>
          <a:p>
            <a:pPr marL="342900" indent="-342900" algn="justLow">
              <a:lnSpc>
                <a:spcPct val="115000"/>
              </a:lnSpc>
              <a:buFont typeface="Wingdings" pitchFamily="2" charset="2"/>
              <a:buChar char="v"/>
              <a:tabLst>
                <a:tab pos="457200" algn="l"/>
              </a:tabLst>
            </a:pPr>
            <a:r>
              <a:rPr lang="ar-SA" sz="3200" dirty="0">
                <a:ln w="0"/>
                <a:solidFill>
                  <a:schemeClr val="accent1"/>
                </a:solidFill>
                <a:effectLst>
                  <a:outerShdw blurRad="38100" dist="25400" dir="5400000" algn="ctr" rotWithShape="0">
                    <a:srgbClr val="6E747A">
                      <a:alpha val="43000"/>
                    </a:srgbClr>
                  </a:outerShdw>
                </a:effectLst>
                <a:cs typeface="Times New Roman" pitchFamily="18" charset="0"/>
              </a:rPr>
              <a:t>أن مسترقي السمع من الشياطين قد</a:t>
            </a:r>
            <a:r>
              <a:rPr lang="ar-EG" sz="3200" dirty="0">
                <a:ln w="0"/>
                <a:solidFill>
                  <a:schemeClr val="accent1"/>
                </a:solidFill>
                <a:effectLst>
                  <a:outerShdw blurRad="38100" dist="25400" dir="5400000" algn="ctr" rotWithShape="0">
                    <a:srgbClr val="6E747A">
                      <a:alpha val="43000"/>
                    </a:srgbClr>
                  </a:outerShdw>
                </a:effectLst>
                <a:cs typeface="Times New Roman" pitchFamily="18" charset="0"/>
              </a:rPr>
              <a:t> يخطفون</a:t>
            </a:r>
            <a:r>
              <a:rPr lang="ar-SA" sz="3200" dirty="0">
                <a:ln w="0"/>
                <a:solidFill>
                  <a:schemeClr val="accent1"/>
                </a:solidFill>
                <a:effectLst>
                  <a:outerShdw blurRad="38100" dist="25400" dir="5400000" algn="ctr" rotWithShape="0">
                    <a:srgbClr val="6E747A">
                      <a:alpha val="43000"/>
                    </a:srgbClr>
                  </a:outerShdw>
                </a:effectLst>
                <a:cs typeface="Times New Roman" pitchFamily="18" charset="0"/>
              </a:rPr>
              <a:t> كلمة من السماء قبل أن تحرقهم الشهب، فيلقونها إلى أوليائهم من الكهنة، فيضيفون إليها مئة كذبة. </a:t>
            </a:r>
            <a:endParaRPr lang="en-US" sz="3200" dirty="0">
              <a:ln w="0"/>
              <a:solidFill>
                <a:schemeClr val="accent1"/>
              </a:solidFill>
              <a:effectLst>
                <a:outerShdw blurRad="38100" dist="25400" dir="5400000" algn="ctr" rotWithShape="0">
                  <a:srgbClr val="6E747A">
                    <a:alpha val="43000"/>
                  </a:srgbClr>
                </a:outerShdw>
              </a:effectLst>
              <a:cs typeface="Times New Roman" pitchFamily="18" charset="0"/>
            </a:endParaRPr>
          </a:p>
        </p:txBody>
      </p:sp>
      <p:pic>
        <p:nvPicPr>
          <p:cNvPr id="3" name="صورة 2" descr="صورة تحتوي على نص&#10;&#10;تم إنشاء الوصف تلقائياً">
            <a:extLst>
              <a:ext uri="{FF2B5EF4-FFF2-40B4-BE49-F238E27FC236}">
                <a16:creationId xmlns:a16="http://schemas.microsoft.com/office/drawing/2014/main" id="{5251FCAE-BB38-B4E5-99C5-77C708481622}"/>
              </a:ext>
            </a:extLst>
          </p:cNvPr>
          <p:cNvPicPr>
            <a:picLocks noChangeAspect="1"/>
          </p:cNvPicPr>
          <p:nvPr/>
        </p:nvPicPr>
        <p:blipFill rotWithShape="1">
          <a:blip r:embed="rId2">
            <a:extLst>
              <a:ext uri="{28A0092B-C50C-407E-A947-70E740481C1C}">
                <a14:useLocalDpi xmlns:a14="http://schemas.microsoft.com/office/drawing/2010/main" val="0"/>
              </a:ext>
            </a:extLst>
          </a:blip>
          <a:srcRect l="-1200" r="1200" b="22192"/>
          <a:stretch/>
        </p:blipFill>
        <p:spPr>
          <a:xfrm>
            <a:off x="670560" y="339360"/>
            <a:ext cx="4145280" cy="22819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AutoShape 8">
            <a:extLst>
              <a:ext uri="{FF2B5EF4-FFF2-40B4-BE49-F238E27FC236}">
                <a16:creationId xmlns:a16="http://schemas.microsoft.com/office/drawing/2014/main" id="{ED495A5C-95ED-5F9A-FCB0-5E3E4522509E}"/>
              </a:ext>
            </a:extLst>
          </p:cNvPr>
          <p:cNvSpPr/>
          <p:nvPr/>
        </p:nvSpPr>
        <p:spPr>
          <a:xfrm rot="84843">
            <a:off x="5530087" y="553595"/>
            <a:ext cx="5348850" cy="1225499"/>
          </a:xfrm>
          <a:prstGeom prst="rect">
            <a:avLst/>
          </a:prstGeom>
          <a:solidFill>
            <a:schemeClr val="accent1">
              <a:lumMod val="60000"/>
              <a:lumOff val="40000"/>
            </a:schemeClr>
          </a:solidFill>
        </p:spPr>
      </p:sp>
      <p:sp>
        <p:nvSpPr>
          <p:cNvPr id="8" name="مستطيل 7">
            <a:extLst>
              <a:ext uri="{FF2B5EF4-FFF2-40B4-BE49-F238E27FC236}">
                <a16:creationId xmlns:a16="http://schemas.microsoft.com/office/drawing/2014/main" id="{D450FAB7-80A1-FCAB-8E12-B11F9D588C1A}"/>
              </a:ext>
            </a:extLst>
          </p:cNvPr>
          <p:cNvSpPr/>
          <p:nvPr/>
        </p:nvSpPr>
        <p:spPr>
          <a:xfrm>
            <a:off x="6682005" y="861056"/>
            <a:ext cx="3472425" cy="646331"/>
          </a:xfrm>
          <a:prstGeom prst="rect">
            <a:avLst/>
          </a:prstGeom>
          <a:solidFill>
            <a:schemeClr val="accent1">
              <a:lumMod val="60000"/>
              <a:lumOff val="40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الفوائد والاستنباطات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مستديرة 5">
            <a:extLst>
              <a:ext uri="{FF2B5EF4-FFF2-40B4-BE49-F238E27FC236}">
                <a16:creationId xmlns:a16="http://schemas.microsoft.com/office/drawing/2014/main" id="{202DB982-845C-EA6E-59C4-06755F69A3C0}"/>
              </a:ext>
            </a:extLst>
          </p:cNvPr>
          <p:cNvSpPr/>
          <p:nvPr/>
        </p:nvSpPr>
        <p:spPr>
          <a:xfrm>
            <a:off x="629920" y="546377"/>
            <a:ext cx="10952480" cy="454755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TextBox 3"/>
          <p:cNvSpPr txBox="1">
            <a:spLocks noChangeArrowheads="1"/>
          </p:cNvSpPr>
          <p:nvPr/>
        </p:nvSpPr>
        <p:spPr bwMode="auto">
          <a:xfrm>
            <a:off x="1556226" y="1203009"/>
            <a:ext cx="8713788" cy="2924175"/>
          </a:xfrm>
          <a:prstGeom prst="rect">
            <a:avLst/>
          </a:prstGeom>
          <a:noFill/>
          <a:ln w="9525">
            <a:noFill/>
            <a:miter lim="800000"/>
            <a:headEnd/>
            <a:tailEnd/>
          </a:ln>
        </p:spPr>
        <p:txBody>
          <a:bodyPr>
            <a:spAutoFit/>
          </a:bodyPr>
          <a:lstStyle/>
          <a:p>
            <a:pPr marL="457200" indent="-457200" algn="justLow">
              <a:lnSpc>
                <a:spcPct val="115000"/>
              </a:lnSpc>
              <a:spcAft>
                <a:spcPts val="1000"/>
              </a:spcAft>
            </a:pPr>
            <a:r>
              <a:rPr lang="ar-SA" sz="3200" dirty="0">
                <a:ln w="0"/>
                <a:effectLst>
                  <a:outerShdw blurRad="38100" dist="19050" dir="2700000" algn="tl" rotWithShape="0">
                    <a:schemeClr val="dk1">
                      <a:alpha val="40000"/>
                    </a:schemeClr>
                  </a:outerShdw>
                </a:effectLst>
                <a:latin typeface="Microsoft Sans Serif" pitchFamily="34" charset="0"/>
                <a:cs typeface="Times New Roman" pitchFamily="18" charset="0"/>
              </a:rPr>
              <a:t>عن عائشة رضي الله عنها: سأل ناس النبي صلى الله وسلم عن الكهان، فقال: "إنهم ليسوا بش</a:t>
            </a:r>
            <a:r>
              <a:rPr lang="ar-EG" sz="3200" dirty="0" err="1">
                <a:ln w="0"/>
                <a:effectLst>
                  <a:outerShdw blurRad="38100" dist="19050" dir="2700000" algn="tl" rotWithShape="0">
                    <a:schemeClr val="dk1">
                      <a:alpha val="40000"/>
                    </a:schemeClr>
                  </a:outerShdw>
                </a:effectLst>
                <a:latin typeface="Microsoft Sans Serif" pitchFamily="34" charset="0"/>
                <a:cs typeface="Times New Roman" pitchFamily="18" charset="0"/>
              </a:rPr>
              <a:t>يء</a:t>
            </a:r>
            <a:r>
              <a:rPr lang="ar-SA" sz="3200" dirty="0">
                <a:ln w="0"/>
                <a:effectLst>
                  <a:outerShdw blurRad="38100" dist="19050" dir="2700000" algn="tl" rotWithShape="0">
                    <a:schemeClr val="dk1">
                      <a:alpha val="40000"/>
                    </a:schemeClr>
                  </a:outerShdw>
                </a:effectLst>
                <a:latin typeface="Microsoft Sans Serif" pitchFamily="34" charset="0"/>
                <a:cs typeface="Times New Roman" pitchFamily="18" charset="0"/>
              </a:rPr>
              <a:t>" قالوا: يا رسول الله، فإنهم يحدثون </a:t>
            </a:r>
            <a:r>
              <a:rPr lang="ar-SA" sz="3200" dirty="0" err="1">
                <a:ln w="0"/>
                <a:effectLst>
                  <a:outerShdw blurRad="38100" dist="19050" dir="2700000" algn="tl" rotWithShape="0">
                    <a:schemeClr val="dk1">
                      <a:alpha val="40000"/>
                    </a:schemeClr>
                  </a:outerShdw>
                </a:effectLst>
                <a:latin typeface="Microsoft Sans Serif" pitchFamily="34" charset="0"/>
                <a:cs typeface="Times New Roman" pitchFamily="18" charset="0"/>
              </a:rPr>
              <a:t>بالش</a:t>
            </a:r>
            <a:r>
              <a:rPr lang="ar-EG" sz="3200" dirty="0" err="1">
                <a:ln w="0"/>
                <a:effectLst>
                  <a:outerShdw blurRad="38100" dist="19050" dir="2700000" algn="tl" rotWithShape="0">
                    <a:schemeClr val="dk1">
                      <a:alpha val="40000"/>
                    </a:schemeClr>
                  </a:outerShdw>
                </a:effectLst>
                <a:latin typeface="Microsoft Sans Serif" pitchFamily="34" charset="0"/>
                <a:cs typeface="Times New Roman" pitchFamily="18" charset="0"/>
              </a:rPr>
              <a:t>يء</a:t>
            </a:r>
            <a:r>
              <a:rPr lang="ar-SA" sz="3200" dirty="0">
                <a:ln w="0"/>
                <a:effectLst>
                  <a:outerShdw blurRad="38100" dist="19050" dir="2700000" algn="tl" rotWithShape="0">
                    <a:schemeClr val="dk1">
                      <a:alpha val="40000"/>
                    </a:schemeClr>
                  </a:outerShdw>
                </a:effectLst>
                <a:latin typeface="Microsoft Sans Serif" pitchFamily="34" charset="0"/>
                <a:cs typeface="Times New Roman" pitchFamily="18" charset="0"/>
              </a:rPr>
              <a:t> يكون حقاً؟ فقال النبي صلى الله عليه وسلم: "</a:t>
            </a:r>
            <a:r>
              <a:rPr lang="ar-SA" sz="3200" dirty="0">
                <a:ln w="0"/>
                <a:effectLst>
                  <a:outerShdw blurRad="38100" dist="19050" dir="2700000" algn="tl" rotWithShape="0">
                    <a:schemeClr val="dk1">
                      <a:alpha val="40000"/>
                    </a:schemeClr>
                  </a:outerShdw>
                </a:effectLst>
                <a:latin typeface="Microsoft Sans Serif" pitchFamily="34" charset="0"/>
              </a:rPr>
              <a:t>تلك الكلمة من الحق يخطفها الجني، </a:t>
            </a:r>
            <a:r>
              <a:rPr lang="ar-SA" sz="3200" dirty="0" err="1">
                <a:ln w="0"/>
                <a:effectLst>
                  <a:outerShdw blurRad="38100" dist="19050" dir="2700000" algn="tl" rotWithShape="0">
                    <a:schemeClr val="dk1">
                      <a:alpha val="40000"/>
                    </a:schemeClr>
                  </a:outerShdw>
                </a:effectLst>
                <a:latin typeface="Microsoft Sans Serif" pitchFamily="34" charset="0"/>
              </a:rPr>
              <a:t>فيقرقرها</a:t>
            </a:r>
            <a:r>
              <a:rPr lang="ar-SA" sz="3200" dirty="0">
                <a:ln w="0"/>
                <a:effectLst>
                  <a:outerShdw blurRad="38100" dist="19050" dir="2700000" algn="tl" rotWithShape="0">
                    <a:schemeClr val="dk1">
                      <a:alpha val="40000"/>
                    </a:schemeClr>
                  </a:outerShdw>
                </a:effectLst>
                <a:latin typeface="Microsoft Sans Serif" pitchFamily="34" charset="0"/>
              </a:rPr>
              <a:t> في أذن وليه كقرقرة الدجاجة، فيخلطون معها أكثر من م</a:t>
            </a:r>
            <a:r>
              <a:rPr lang="ar-EG" sz="3200" dirty="0" err="1">
                <a:ln w="0"/>
                <a:effectLst>
                  <a:outerShdw blurRad="38100" dist="19050" dir="2700000" algn="tl" rotWithShape="0">
                    <a:schemeClr val="dk1">
                      <a:alpha val="40000"/>
                    </a:schemeClr>
                  </a:outerShdw>
                </a:effectLst>
                <a:latin typeface="Microsoft Sans Serif" pitchFamily="34" charset="0"/>
              </a:rPr>
              <a:t>ئة</a:t>
            </a:r>
            <a:r>
              <a:rPr lang="ar-SA" sz="3200" dirty="0">
                <a:ln w="0"/>
                <a:effectLst>
                  <a:outerShdw blurRad="38100" dist="19050" dir="2700000" algn="tl" rotWithShape="0">
                    <a:schemeClr val="dk1">
                      <a:alpha val="40000"/>
                    </a:schemeClr>
                  </a:outerShdw>
                </a:effectLst>
                <a:latin typeface="Microsoft Sans Serif" pitchFamily="34" charset="0"/>
              </a:rPr>
              <a:t> كذبة”</a:t>
            </a:r>
            <a:endParaRPr lang="en-US" sz="3200" dirty="0">
              <a:ln w="0"/>
              <a:effectLst>
                <a:outerShdw blurRad="38100" dist="19050" dir="2700000" algn="tl" rotWithShape="0">
                  <a:schemeClr val="dk1">
                    <a:alpha val="40000"/>
                  </a:schemeClr>
                </a:outerShdw>
              </a:effectLst>
              <a:latin typeface="Microsoft Sans Serif" pitchFamily="34" charset="0"/>
            </a:endParaRPr>
          </a:p>
        </p:txBody>
      </p:sp>
      <p:pic>
        <p:nvPicPr>
          <p:cNvPr id="3" name="صورة 2" descr="صورة تحتوي على داخلي, أسود, داكن, المصباح&#10;&#10;تم إنشاء الوصف تلقائياً">
            <a:extLst>
              <a:ext uri="{FF2B5EF4-FFF2-40B4-BE49-F238E27FC236}">
                <a16:creationId xmlns:a16="http://schemas.microsoft.com/office/drawing/2014/main" id="{5D557A0F-3D34-2902-4CB0-ACB1385DE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697" y="546377"/>
            <a:ext cx="2820153" cy="28201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675370" y="2627313"/>
            <a:ext cx="2139950" cy="622222"/>
          </a:xfrm>
          <a:prstGeom prst="rect">
            <a:avLst/>
          </a:prstGeom>
          <a:noFill/>
          <a:ln w="9525">
            <a:noFill/>
            <a:miter lim="800000"/>
            <a:headEnd/>
            <a:tailEnd/>
          </a:ln>
        </p:spPr>
        <p:txBody>
          <a:bodyPr>
            <a:spAutoFit/>
          </a:bodyPr>
          <a:lstStyle/>
          <a:p>
            <a:pPr algn="justLow">
              <a:lnSpc>
                <a:spcPct val="115000"/>
              </a:lnSpc>
              <a:spcAft>
                <a:spcPts val="1000"/>
              </a:spcAft>
            </a:pPr>
            <a:r>
              <a:rPr lang="ar-SA" sz="3200">
                <a:ln w="0"/>
                <a:solidFill>
                  <a:schemeClr val="accent1"/>
                </a:solidFill>
                <a:effectLst>
                  <a:outerShdw blurRad="38100" dist="25400" dir="5400000" algn="ctr" rotWithShape="0">
                    <a:srgbClr val="6E747A">
                      <a:alpha val="43000"/>
                    </a:srgbClr>
                  </a:outerShdw>
                </a:effectLst>
              </a:rPr>
              <a:t>الآية 224:</a:t>
            </a:r>
            <a:endParaRPr lang="en-US" sz="3200">
              <a:ln w="0"/>
              <a:solidFill>
                <a:schemeClr val="accent1"/>
              </a:solidFill>
              <a:effectLst>
                <a:outerShdw blurRad="38100" dist="25400" dir="5400000" algn="ctr" rotWithShape="0">
                  <a:srgbClr val="6E747A">
                    <a:alpha val="43000"/>
                  </a:srgbClr>
                </a:outerShdw>
              </a:effectLst>
            </a:endParaRPr>
          </a:p>
        </p:txBody>
      </p:sp>
      <p:sp>
        <p:nvSpPr>
          <p:cNvPr id="12294" name="مستطيل 6"/>
          <p:cNvSpPr>
            <a:spLocks noChangeArrowheads="1"/>
          </p:cNvSpPr>
          <p:nvPr/>
        </p:nvSpPr>
        <p:spPr bwMode="auto">
          <a:xfrm>
            <a:off x="2674620" y="1143000"/>
            <a:ext cx="8001000" cy="1225550"/>
          </a:xfrm>
          <a:prstGeom prst="rect">
            <a:avLst/>
          </a:prstGeom>
          <a:noFill/>
          <a:ln w="9525">
            <a:noFill/>
            <a:miter lim="800000"/>
            <a:headEnd/>
            <a:tailEnd/>
          </a:ln>
        </p:spPr>
        <p:txBody>
          <a:bodyPr>
            <a:spAutoFit/>
          </a:bodyPr>
          <a:lstStyle/>
          <a:p>
            <a:pPr algn="justLow">
              <a:lnSpc>
                <a:spcPct val="115000"/>
              </a:lnSpc>
              <a:spcAft>
                <a:spcPts val="1000"/>
              </a:spcAft>
            </a:pPr>
            <a:r>
              <a:rPr lang="ar-SA" sz="3200" dirty="0">
                <a:ln w="0"/>
                <a:solidFill>
                  <a:schemeClr val="accent1"/>
                </a:solidFill>
                <a:effectLst>
                  <a:outerShdw blurRad="38100" dist="25400" dir="5400000" algn="ctr" rotWithShape="0">
                    <a:srgbClr val="6E747A">
                      <a:alpha val="43000"/>
                    </a:srgbClr>
                  </a:outerShdw>
                </a:effectLst>
              </a:rPr>
              <a:t>وبعد أن نفى عن رسول الله الكهانة والأخذ من الكهان، نفى أن يكون شاعراً، وأن يكون القرآن شعراً فقال: </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12295" name="مستطيل 7"/>
          <p:cNvSpPr>
            <a:spLocks noChangeArrowheads="1"/>
          </p:cNvSpPr>
          <p:nvPr/>
        </p:nvSpPr>
        <p:spPr bwMode="auto">
          <a:xfrm>
            <a:off x="2674621" y="3429000"/>
            <a:ext cx="7572375" cy="1077218"/>
          </a:xfrm>
          <a:prstGeom prst="rect">
            <a:avLst/>
          </a:prstGeom>
          <a:noFill/>
          <a:ln w="9525">
            <a:noFill/>
            <a:miter lim="800000"/>
            <a:headEnd/>
            <a:tailEnd/>
          </a:ln>
        </p:spPr>
        <p:txBody>
          <a:bodyPr>
            <a:spAutoFit/>
          </a:bodyPr>
          <a:lstStyle/>
          <a:p>
            <a:pPr algn="r"/>
            <a:r>
              <a:rPr lang="ar-SA" sz="3200" dirty="0">
                <a:ln w="0"/>
                <a:solidFill>
                  <a:schemeClr val="accent1"/>
                </a:solidFill>
                <a:effectLst>
                  <a:outerShdw blurRad="38100" dist="25400" dir="5400000" algn="ctr" rotWithShape="0">
                    <a:srgbClr val="6E747A">
                      <a:alpha val="43000"/>
                    </a:srgbClr>
                  </a:outerShdw>
                </a:effectLst>
              </a:rPr>
              <a:t>والشعراء يقوم شعرهم على الباطل والكذب، ويجاريهم الضالون الزائغون من أمثالهم. </a:t>
            </a:r>
            <a:endParaRPr lang="ar-EG" sz="3200" dirty="0">
              <a:ln w="0"/>
              <a:solidFill>
                <a:schemeClr val="accent1"/>
              </a:solidFill>
              <a:effectLst>
                <a:outerShdw blurRad="38100" dist="25400" dir="5400000" algn="ctr" rotWithShape="0">
                  <a:srgbClr val="6E747A">
                    <a:alpha val="43000"/>
                  </a:srgbClr>
                </a:outerShdw>
              </a:effectLst>
            </a:endParaRPr>
          </a:p>
        </p:txBody>
      </p:sp>
      <p:pic>
        <p:nvPicPr>
          <p:cNvPr id="12296" name="Picture 6"/>
          <p:cNvPicPr>
            <a:picLocks noChangeAspect="1" noChangeArrowheads="1"/>
          </p:cNvPicPr>
          <p:nvPr/>
        </p:nvPicPr>
        <p:blipFill>
          <a:blip r:embed="rId2">
            <a:lum bright="-10000" contrast="16000"/>
          </a:blip>
          <a:srcRect/>
          <a:stretch>
            <a:fillRect/>
          </a:stretch>
        </p:blipFill>
        <p:spPr bwMode="auto">
          <a:xfrm>
            <a:off x="4531995" y="2571751"/>
            <a:ext cx="4286250" cy="714375"/>
          </a:xfrm>
          <a:prstGeom prst="rect">
            <a:avLst/>
          </a:prstGeom>
          <a:noFill/>
          <a:ln w="9525">
            <a:noFill/>
            <a:miter lim="800000"/>
            <a:headEnd/>
            <a:tailEnd/>
          </a:ln>
        </p:spPr>
      </p:pic>
      <p:sp>
        <p:nvSpPr>
          <p:cNvPr id="9" name="AutoShape 8">
            <a:extLst>
              <a:ext uri="{FF2B5EF4-FFF2-40B4-BE49-F238E27FC236}">
                <a16:creationId xmlns:a16="http://schemas.microsoft.com/office/drawing/2014/main" id="{6299EA26-03B6-01D2-7B68-E81461D01C07}"/>
              </a:ext>
            </a:extLst>
          </p:cNvPr>
          <p:cNvSpPr/>
          <p:nvPr/>
        </p:nvSpPr>
        <p:spPr>
          <a:xfrm rot="84843">
            <a:off x="14528" y="5419920"/>
            <a:ext cx="3899861" cy="1225499"/>
          </a:xfrm>
          <a:prstGeom prst="rect">
            <a:avLst/>
          </a:prstGeom>
          <a:solidFill>
            <a:schemeClr val="accent1">
              <a:lumMod val="75000"/>
            </a:schemeClr>
          </a:solidFill>
        </p:spPr>
      </p:sp>
      <p:sp>
        <p:nvSpPr>
          <p:cNvPr id="10" name="مستطيل 9">
            <a:extLst>
              <a:ext uri="{FF2B5EF4-FFF2-40B4-BE49-F238E27FC236}">
                <a16:creationId xmlns:a16="http://schemas.microsoft.com/office/drawing/2014/main" id="{685A9F01-3134-69D3-3B83-7A4CA0E7CC9A}"/>
              </a:ext>
            </a:extLst>
          </p:cNvPr>
          <p:cNvSpPr/>
          <p:nvPr/>
        </p:nvSpPr>
        <p:spPr>
          <a:xfrm>
            <a:off x="626867" y="5709503"/>
            <a:ext cx="2297424" cy="646331"/>
          </a:xfrm>
          <a:prstGeom prst="rect">
            <a:avLst/>
          </a:prstGeom>
          <a:solidFill>
            <a:schemeClr val="accent1">
              <a:lumMod val="75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818130" y="1744345"/>
            <a:ext cx="7632700" cy="1536700"/>
          </a:xfrm>
          <a:prstGeom prst="rect">
            <a:avLst/>
          </a:prstGeom>
          <a:noFill/>
          <a:ln w="9525">
            <a:noFill/>
            <a:miter lim="800000"/>
            <a:headEnd/>
            <a:tailEnd/>
          </a:ln>
        </p:spPr>
        <p:txBody>
          <a:bodyPr>
            <a:spAutoFit/>
          </a:bodyPr>
          <a:lstStyle/>
          <a:p>
            <a:pPr marL="285750" indent="-285750" algn="justLow">
              <a:lnSpc>
                <a:spcPct val="115000"/>
              </a:lnSpc>
              <a:spcAft>
                <a:spcPts val="1000"/>
              </a:spcAft>
              <a:buClr>
                <a:srgbClr val="0000CC"/>
              </a:buClr>
            </a:pPr>
            <a:r>
              <a:rPr lang="ar-SA" sz="2800">
                <a:ln w="0"/>
                <a:solidFill>
                  <a:schemeClr val="accent1"/>
                </a:solidFill>
                <a:effectLst>
                  <a:outerShdw blurRad="38100" dist="25400" dir="5400000" algn="ctr" rotWithShape="0">
                    <a:srgbClr val="6E747A">
                      <a:alpha val="43000"/>
                    </a:srgbClr>
                  </a:outerShdw>
                </a:effectLst>
              </a:rPr>
              <a:t>ألم تر- أيها النبي</a:t>
            </a:r>
            <a:r>
              <a:rPr lang="ar-EG" sz="2800">
                <a:ln w="0"/>
                <a:solidFill>
                  <a:schemeClr val="accent1"/>
                </a:solidFill>
                <a:effectLst>
                  <a:outerShdw blurRad="38100" dist="25400" dir="5400000" algn="ctr" rotWithShape="0">
                    <a:srgbClr val="6E747A">
                      <a:alpha val="43000"/>
                    </a:srgbClr>
                  </a:outerShdw>
                </a:effectLst>
              </a:rPr>
              <a:t> </a:t>
            </a:r>
            <a:r>
              <a:rPr lang="ar-SA" sz="2800">
                <a:ln w="0"/>
                <a:solidFill>
                  <a:schemeClr val="accent1"/>
                </a:solidFill>
                <a:effectLst>
                  <a:outerShdw blurRad="38100" dist="25400" dir="5400000" algn="ctr" rotWithShape="0">
                    <a:srgbClr val="6E747A">
                      <a:alpha val="43000"/>
                    </a:srgbClr>
                  </a:outerShdw>
                </a:effectLst>
              </a:rPr>
              <a:t>- أنهم يذهبون كالهائم على وجهه، يخوضون في كل فن من فنون الكذب والزور، وتمزيق الأعراض، والطعن في الأنساب وتجريح النساء العفائف. </a:t>
            </a:r>
            <a:endParaRPr lang="en-US" sz="2800">
              <a:ln w="0"/>
              <a:solidFill>
                <a:schemeClr val="accent1"/>
              </a:solidFill>
              <a:effectLst>
                <a:outerShdw blurRad="38100" dist="25400" dir="5400000" algn="ctr" rotWithShape="0">
                  <a:srgbClr val="6E747A">
                    <a:alpha val="43000"/>
                  </a:srgbClr>
                </a:outerShdw>
              </a:effectLst>
            </a:endParaRPr>
          </a:p>
        </p:txBody>
      </p:sp>
      <p:sp>
        <p:nvSpPr>
          <p:cNvPr id="7" name="مربع نص 6"/>
          <p:cNvSpPr txBox="1">
            <a:spLocks noChangeArrowheads="1"/>
          </p:cNvSpPr>
          <p:nvPr/>
        </p:nvSpPr>
        <p:spPr bwMode="auto">
          <a:xfrm>
            <a:off x="2776855" y="4025583"/>
            <a:ext cx="7715250" cy="1041400"/>
          </a:xfrm>
          <a:prstGeom prst="rect">
            <a:avLst/>
          </a:prstGeom>
          <a:noFill/>
          <a:ln w="9525">
            <a:noFill/>
            <a:miter lim="800000"/>
            <a:headEnd/>
            <a:tailEnd/>
          </a:ln>
        </p:spPr>
        <p:txBody>
          <a:bodyPr>
            <a:spAutoFit/>
          </a:bodyPr>
          <a:lstStyle/>
          <a:p>
            <a:pPr marL="285750" indent="-285750" algn="justLow">
              <a:lnSpc>
                <a:spcPct val="115000"/>
              </a:lnSpc>
              <a:spcAft>
                <a:spcPts val="1000"/>
              </a:spcAft>
            </a:pPr>
            <a:r>
              <a:rPr lang="ar-SA" sz="2800">
                <a:ln w="0"/>
                <a:solidFill>
                  <a:schemeClr val="accent1"/>
                </a:solidFill>
                <a:effectLst>
                  <a:outerShdw blurRad="38100" dist="25400" dir="5400000" algn="ctr" rotWithShape="0">
                    <a:srgbClr val="6E747A">
                      <a:alpha val="43000"/>
                    </a:srgbClr>
                  </a:outerShdw>
                </a:effectLst>
              </a:rPr>
              <a:t>وأنهم يقولون ما لا يفعلون، يبالغون في مدح أهل الباطل، وينتقصون أهل الحق. </a:t>
            </a:r>
            <a:endParaRPr lang="en-US" sz="2800">
              <a:ln w="0"/>
              <a:solidFill>
                <a:schemeClr val="accent1"/>
              </a:solidFill>
              <a:effectLst>
                <a:outerShdw blurRad="38100" dist="25400" dir="5400000" algn="ctr" rotWithShape="0">
                  <a:srgbClr val="6E747A">
                    <a:alpha val="43000"/>
                  </a:srgbClr>
                </a:outerShdw>
              </a:effectLst>
            </a:endParaRPr>
          </a:p>
        </p:txBody>
      </p:sp>
      <p:sp>
        <p:nvSpPr>
          <p:cNvPr id="13319" name="مستطيل 7"/>
          <p:cNvSpPr>
            <a:spLocks noChangeArrowheads="1"/>
          </p:cNvSpPr>
          <p:nvPr/>
        </p:nvSpPr>
        <p:spPr bwMode="auto">
          <a:xfrm>
            <a:off x="8792535" y="1137921"/>
            <a:ext cx="1542409" cy="523220"/>
          </a:xfrm>
          <a:prstGeom prst="rect">
            <a:avLst/>
          </a:prstGeom>
          <a:noFill/>
          <a:ln w="9525">
            <a:noFill/>
            <a:miter lim="800000"/>
            <a:headEnd/>
            <a:tailEnd/>
          </a:ln>
        </p:spPr>
        <p:txBody>
          <a:bodyPr wrap="none">
            <a:spAutoFit/>
          </a:bodyPr>
          <a:lstStyle/>
          <a:p>
            <a:r>
              <a:rPr lang="ar-SA" sz="2800">
                <a:ln w="0"/>
                <a:solidFill>
                  <a:schemeClr val="accent1"/>
                </a:solidFill>
                <a:effectLst>
                  <a:outerShdw blurRad="38100" dist="25400" dir="5400000" algn="ctr" rotWithShape="0">
                    <a:srgbClr val="6E747A">
                      <a:alpha val="43000"/>
                    </a:srgbClr>
                  </a:outerShdw>
                </a:effectLst>
              </a:rPr>
              <a:t>الآية 225: </a:t>
            </a:r>
            <a:endParaRPr lang="ar-EG" sz="2800">
              <a:ln w="0"/>
              <a:solidFill>
                <a:schemeClr val="accent1"/>
              </a:solidFill>
              <a:effectLst>
                <a:outerShdw blurRad="38100" dist="25400" dir="5400000" algn="ctr" rotWithShape="0">
                  <a:srgbClr val="6E747A">
                    <a:alpha val="43000"/>
                  </a:srgbClr>
                </a:outerShdw>
              </a:effectLst>
            </a:endParaRPr>
          </a:p>
        </p:txBody>
      </p:sp>
      <p:sp>
        <p:nvSpPr>
          <p:cNvPr id="13320" name="مستطيل 8"/>
          <p:cNvSpPr>
            <a:spLocks noChangeArrowheads="1"/>
          </p:cNvSpPr>
          <p:nvPr/>
        </p:nvSpPr>
        <p:spPr bwMode="auto">
          <a:xfrm>
            <a:off x="8792535" y="3423921"/>
            <a:ext cx="1542409" cy="523220"/>
          </a:xfrm>
          <a:prstGeom prst="rect">
            <a:avLst/>
          </a:prstGeom>
          <a:noFill/>
          <a:ln w="9525">
            <a:noFill/>
            <a:miter lim="800000"/>
            <a:headEnd/>
            <a:tailEnd/>
          </a:ln>
        </p:spPr>
        <p:txBody>
          <a:bodyPr wrap="none">
            <a:spAutoFit/>
          </a:bodyPr>
          <a:lstStyle/>
          <a:p>
            <a:r>
              <a:rPr lang="ar-SA" sz="2800">
                <a:ln w="0"/>
                <a:solidFill>
                  <a:schemeClr val="accent1"/>
                </a:solidFill>
                <a:effectLst>
                  <a:outerShdw blurRad="38100" dist="25400" dir="5400000" algn="ctr" rotWithShape="0">
                    <a:srgbClr val="6E747A">
                      <a:alpha val="43000"/>
                    </a:srgbClr>
                  </a:outerShdw>
                </a:effectLst>
              </a:rPr>
              <a:t>الآية 226: </a:t>
            </a:r>
            <a:endParaRPr lang="ar-EG" sz="2800">
              <a:ln w="0"/>
              <a:solidFill>
                <a:schemeClr val="accent1"/>
              </a:solidFill>
              <a:effectLst>
                <a:outerShdw blurRad="38100" dist="25400" dir="5400000" algn="ctr" rotWithShape="0">
                  <a:srgbClr val="6E747A">
                    <a:alpha val="43000"/>
                  </a:srgbClr>
                </a:outerShdw>
              </a:effectLst>
            </a:endParaRPr>
          </a:p>
        </p:txBody>
      </p:sp>
      <p:pic>
        <p:nvPicPr>
          <p:cNvPr id="13321" name="Picture 7"/>
          <p:cNvPicPr>
            <a:picLocks noChangeAspect="1" noChangeArrowheads="1"/>
          </p:cNvPicPr>
          <p:nvPr/>
        </p:nvPicPr>
        <p:blipFill>
          <a:blip r:embed="rId2">
            <a:lum bright="-10000" contrast="16000"/>
          </a:blip>
          <a:srcRect/>
          <a:stretch>
            <a:fillRect/>
          </a:stretch>
        </p:blipFill>
        <p:spPr bwMode="auto">
          <a:xfrm>
            <a:off x="4919980" y="1025208"/>
            <a:ext cx="3767138" cy="684212"/>
          </a:xfrm>
          <a:prstGeom prst="rect">
            <a:avLst/>
          </a:prstGeom>
          <a:noFill/>
          <a:ln w="9525">
            <a:noFill/>
            <a:miter lim="800000"/>
            <a:headEnd/>
            <a:tailEnd/>
          </a:ln>
        </p:spPr>
      </p:pic>
      <p:pic>
        <p:nvPicPr>
          <p:cNvPr id="13322" name="Picture 8"/>
          <p:cNvPicPr>
            <a:picLocks noChangeAspect="1" noChangeArrowheads="1"/>
          </p:cNvPicPr>
          <p:nvPr/>
        </p:nvPicPr>
        <p:blipFill>
          <a:blip r:embed="rId3">
            <a:lum bright="-10000" contrast="16000"/>
          </a:blip>
          <a:srcRect/>
          <a:stretch>
            <a:fillRect/>
          </a:stretch>
        </p:blipFill>
        <p:spPr bwMode="auto">
          <a:xfrm>
            <a:off x="5129531" y="3423921"/>
            <a:ext cx="3433763" cy="576263"/>
          </a:xfrm>
          <a:prstGeom prst="rect">
            <a:avLst/>
          </a:prstGeom>
          <a:noFill/>
          <a:ln w="9525">
            <a:noFill/>
            <a:miter lim="800000"/>
            <a:headEnd/>
            <a:tailEnd/>
          </a:ln>
        </p:spPr>
      </p:pic>
      <p:sp>
        <p:nvSpPr>
          <p:cNvPr id="11" name="AutoShape 8">
            <a:extLst>
              <a:ext uri="{FF2B5EF4-FFF2-40B4-BE49-F238E27FC236}">
                <a16:creationId xmlns:a16="http://schemas.microsoft.com/office/drawing/2014/main" id="{6724405B-2DDA-ACB3-B0D6-62218ECB31DB}"/>
              </a:ext>
            </a:extLst>
          </p:cNvPr>
          <p:cNvSpPr/>
          <p:nvPr/>
        </p:nvSpPr>
        <p:spPr>
          <a:xfrm rot="84843">
            <a:off x="14528" y="5419920"/>
            <a:ext cx="3899861" cy="1225499"/>
          </a:xfrm>
          <a:prstGeom prst="rect">
            <a:avLst/>
          </a:prstGeom>
          <a:solidFill>
            <a:schemeClr val="accent1">
              <a:lumMod val="75000"/>
            </a:schemeClr>
          </a:solidFill>
        </p:spPr>
      </p:sp>
      <p:sp>
        <p:nvSpPr>
          <p:cNvPr id="12" name="مستطيل 11">
            <a:extLst>
              <a:ext uri="{FF2B5EF4-FFF2-40B4-BE49-F238E27FC236}">
                <a16:creationId xmlns:a16="http://schemas.microsoft.com/office/drawing/2014/main" id="{594021F6-73BB-AC34-389C-00DC59F6B388}"/>
              </a:ext>
            </a:extLst>
          </p:cNvPr>
          <p:cNvSpPr/>
          <p:nvPr/>
        </p:nvSpPr>
        <p:spPr>
          <a:xfrm>
            <a:off x="626867" y="5709503"/>
            <a:ext cx="2297424" cy="646331"/>
          </a:xfrm>
          <a:prstGeom prst="rect">
            <a:avLst/>
          </a:prstGeom>
          <a:solidFill>
            <a:schemeClr val="accent1">
              <a:lumMod val="75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77440" y="2213099"/>
            <a:ext cx="8014653" cy="3560975"/>
          </a:xfrm>
          <a:prstGeom prst="rect">
            <a:avLst/>
          </a:prstGeom>
          <a:noFill/>
        </p:spPr>
        <p:txBody>
          <a:bodyPr wrap="square">
            <a:spAutoFit/>
          </a:bodyPr>
          <a:lstStyle/>
          <a:p>
            <a:pPr marL="342900" indent="-342900" algn="justLow">
              <a:lnSpc>
                <a:spcPct val="115000"/>
              </a:lnSpc>
              <a:buFont typeface="Wingdings" pitchFamily="2" charset="2"/>
              <a:buChar char="v"/>
              <a:tabLst>
                <a:tab pos="457200" algn="l"/>
              </a:tabLst>
              <a:defRPr/>
            </a:pPr>
            <a:r>
              <a:rPr lang="ar-SA" sz="3600" dirty="0">
                <a:ln w="0"/>
                <a:solidFill>
                  <a:schemeClr val="accent1"/>
                </a:solidFill>
                <a:effectLst>
                  <a:outerShdw blurRad="38100" dist="25400" dir="5400000" algn="ctr" rotWithShape="0">
                    <a:srgbClr val="6E747A">
                      <a:alpha val="43000"/>
                    </a:srgbClr>
                  </a:outerShdw>
                </a:effectLst>
                <a:latin typeface="Traditional Arabic" pitchFamily="18" charset="-78"/>
                <a:ea typeface="Times New Roman" pitchFamily="18" charset="0"/>
                <a:cs typeface="Traditional Arabic" pitchFamily="18" charset="-78"/>
              </a:rPr>
              <a:t>(</a:t>
            </a: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الفرق بين القرآن والشعر، والرسول والشاعر</a:t>
            </a:r>
            <a:r>
              <a:rPr lang="ar-SA" sz="3200" dirty="0" err="1">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a:t>
            </a:r>
            <a:endParaRPr lang="en-US"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endParaRPr>
          </a:p>
          <a:p>
            <a:pPr marL="342900" indent="-342900" algn="justLow">
              <a:lnSpc>
                <a:spcPct val="115000"/>
              </a:lnSpc>
              <a:buFont typeface="Wingdings" pitchFamily="2" charset="2"/>
              <a:buChar char="v"/>
              <a:tabLst>
                <a:tab pos="457200" algn="l"/>
              </a:tabLst>
              <a:defRPr/>
            </a:pP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فالشعراء يتبعهم الغاوون من الناس، ورسول الله يتبعه المهتدون، ومن رأى هؤلاء وهؤلاء عرف الفرق الكبير </a:t>
            </a:r>
            <a:r>
              <a:rPr lang="ar-SA" sz="3200" dirty="0" err="1">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بينهم.</a:t>
            </a: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 </a:t>
            </a:r>
            <a:endParaRPr lang="en-US"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endParaRPr>
          </a:p>
          <a:p>
            <a:pPr marL="342900" indent="-342900" algn="justLow">
              <a:lnSpc>
                <a:spcPct val="115000"/>
              </a:lnSpc>
              <a:buFont typeface="Wingdings" pitchFamily="2" charset="2"/>
              <a:buChar char="v"/>
              <a:tabLst>
                <a:tab pos="457200" algn="l"/>
              </a:tabLst>
              <a:defRPr/>
            </a:pP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والشعراء يخوضون في كل واد من أ</a:t>
            </a:r>
            <a:r>
              <a:rPr lang="ar-EG"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ود</a:t>
            </a:r>
            <a:r>
              <a:rPr lang="ar-SA" sz="3200" dirty="0" err="1">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ية</a:t>
            </a: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 القول، ورسول الله لا يقول إلا </a:t>
            </a:r>
            <a:r>
              <a:rPr lang="ar-SA" sz="3200" dirty="0" err="1">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حقاً.</a:t>
            </a: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 </a:t>
            </a:r>
            <a:endParaRPr lang="en-US"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endParaRPr>
          </a:p>
          <a:p>
            <a:pPr marL="342900" indent="-342900" algn="justLow">
              <a:lnSpc>
                <a:spcPct val="115000"/>
              </a:lnSpc>
              <a:buFont typeface="Wingdings" pitchFamily="2" charset="2"/>
              <a:buChar char="v"/>
              <a:tabLst>
                <a:tab pos="457200" algn="l"/>
              </a:tabLst>
              <a:defRPr/>
            </a:pP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والشعراء يقولون ما لا يفعلون</a:t>
            </a:r>
            <a:r>
              <a:rPr lang="ar-EG" sz="3200" dirty="0" err="1">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a:t>
            </a: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 ورسول الله لا يقول إلا شيئاً </a:t>
            </a:r>
            <a:r>
              <a:rPr lang="ar-SA" sz="3200" dirty="0" err="1">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يفعله.</a:t>
            </a:r>
            <a:r>
              <a:rPr lang="ar-SA"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rPr>
              <a:t> </a:t>
            </a:r>
            <a:endParaRPr lang="en-US" sz="3200" dirty="0">
              <a:ln w="0"/>
              <a:solidFill>
                <a:schemeClr val="accent1"/>
              </a:solidFill>
              <a:effectLst>
                <a:outerShdw blurRad="38100" dist="25400" dir="5400000" algn="ctr" rotWithShape="0">
                  <a:srgbClr val="6E747A">
                    <a:alpha val="43000"/>
                  </a:srgbClr>
                </a:outerShdw>
              </a:effectLst>
              <a:latin typeface="Arial" pitchFamily="34" charset="0"/>
              <a:ea typeface="Times New Roman" pitchFamily="18" charset="0"/>
              <a:cs typeface="Traditional Arabic" pitchFamily="18" charset="-78"/>
            </a:endParaRPr>
          </a:p>
        </p:txBody>
      </p:sp>
      <p:sp>
        <p:nvSpPr>
          <p:cNvPr id="7" name="AutoShape 8">
            <a:extLst>
              <a:ext uri="{FF2B5EF4-FFF2-40B4-BE49-F238E27FC236}">
                <a16:creationId xmlns:a16="http://schemas.microsoft.com/office/drawing/2014/main" id="{133BF1CF-E788-9F19-FC57-D0490D98B820}"/>
              </a:ext>
            </a:extLst>
          </p:cNvPr>
          <p:cNvSpPr/>
          <p:nvPr/>
        </p:nvSpPr>
        <p:spPr>
          <a:xfrm rot="84843">
            <a:off x="5530087" y="553595"/>
            <a:ext cx="5348850" cy="1225499"/>
          </a:xfrm>
          <a:prstGeom prst="rect">
            <a:avLst/>
          </a:prstGeom>
          <a:solidFill>
            <a:schemeClr val="accent1">
              <a:lumMod val="60000"/>
              <a:lumOff val="40000"/>
            </a:schemeClr>
          </a:solidFill>
        </p:spPr>
      </p:sp>
      <p:sp>
        <p:nvSpPr>
          <p:cNvPr id="8" name="مستطيل 7">
            <a:extLst>
              <a:ext uri="{FF2B5EF4-FFF2-40B4-BE49-F238E27FC236}">
                <a16:creationId xmlns:a16="http://schemas.microsoft.com/office/drawing/2014/main" id="{CC1FABFB-1238-A6CA-4681-341791A085B1}"/>
              </a:ext>
            </a:extLst>
          </p:cNvPr>
          <p:cNvSpPr/>
          <p:nvPr/>
        </p:nvSpPr>
        <p:spPr>
          <a:xfrm>
            <a:off x="6682005" y="861056"/>
            <a:ext cx="3472425" cy="646331"/>
          </a:xfrm>
          <a:prstGeom prst="rect">
            <a:avLst/>
          </a:prstGeom>
          <a:solidFill>
            <a:schemeClr val="accent1">
              <a:lumMod val="60000"/>
              <a:lumOff val="40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الفوائد والاستنباطات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646268" y="1056006"/>
            <a:ext cx="6808274" cy="612732"/>
          </a:xfrm>
          <a:prstGeom prst="rect">
            <a:avLst/>
          </a:prstGeom>
        </p:spPr>
        <p:txBody>
          <a:bodyPr wrap="none">
            <a:spAutoFit/>
          </a:bodyPr>
          <a:lstStyle/>
          <a:p>
            <a:pPr algn="justLow">
              <a:lnSpc>
                <a:spcPct val="115000"/>
              </a:lnSpc>
              <a:spcAft>
                <a:spcPts val="1000"/>
              </a:spcAft>
              <a:defRPr/>
            </a:pPr>
            <a:r>
              <a:rPr lang="ar-SA" sz="3200" dirty="0">
                <a:ln w="0"/>
                <a:solidFill>
                  <a:schemeClr val="accent1"/>
                </a:solidFill>
                <a:effectLst>
                  <a:outerShdw blurRad="38100" dist="25400" dir="5400000" algn="ctr" rotWithShape="0">
                    <a:srgbClr val="6E747A">
                      <a:alpha val="43000"/>
                    </a:srgbClr>
                  </a:outerShdw>
                </a:effectLst>
                <a:latin typeface="Arial" pitchFamily="34" charset="0"/>
                <a:cs typeface="Times New Roman" pitchFamily="18" charset="0"/>
              </a:rPr>
              <a:t>ثم أستثنى الله تعالى من الشعراء قوماً وصفهم بقوله: </a:t>
            </a:r>
            <a:endParaRPr lang="en-US" sz="3200" dirty="0">
              <a:ln w="0"/>
              <a:solidFill>
                <a:schemeClr val="accent1"/>
              </a:solidFill>
              <a:effectLst>
                <a:outerShdw blurRad="38100" dist="25400" dir="5400000" algn="ctr" rotWithShape="0">
                  <a:srgbClr val="6E747A">
                    <a:alpha val="43000"/>
                  </a:srgbClr>
                </a:outerShdw>
              </a:effectLst>
              <a:latin typeface="Arial" pitchFamily="34" charset="0"/>
              <a:cs typeface="Times New Roman" pitchFamily="18" charset="0"/>
            </a:endParaRPr>
          </a:p>
        </p:txBody>
      </p:sp>
      <p:sp>
        <p:nvSpPr>
          <p:cNvPr id="15366" name="مستطيل 7"/>
          <p:cNvSpPr>
            <a:spLocks noChangeArrowheads="1"/>
          </p:cNvSpPr>
          <p:nvPr/>
        </p:nvSpPr>
        <p:spPr bwMode="auto">
          <a:xfrm>
            <a:off x="9040371" y="1770381"/>
            <a:ext cx="1523173" cy="523220"/>
          </a:xfrm>
          <a:prstGeom prst="rect">
            <a:avLst/>
          </a:prstGeom>
          <a:noFill/>
          <a:ln w="9525">
            <a:noFill/>
            <a:miter lim="800000"/>
            <a:headEnd/>
            <a:tailEnd/>
          </a:ln>
        </p:spPr>
        <p:txBody>
          <a:bodyPr wrap="none">
            <a:spAutoFit/>
          </a:bodyPr>
          <a:lstStyle/>
          <a:p>
            <a:r>
              <a:rPr lang="ar-SA" sz="2800">
                <a:ln w="0"/>
                <a:solidFill>
                  <a:schemeClr val="accent1"/>
                </a:solidFill>
                <a:effectLst>
                  <a:outerShdw blurRad="38100" dist="25400" dir="5400000" algn="ctr" rotWithShape="0">
                    <a:srgbClr val="6E747A">
                      <a:alpha val="43000"/>
                    </a:srgbClr>
                  </a:outerShdw>
                </a:effectLst>
                <a:cs typeface="Times New Roman" pitchFamily="18" charset="0"/>
              </a:rPr>
              <a:t>الآية 227: </a:t>
            </a:r>
            <a:endParaRPr lang="ar-EG" sz="2800">
              <a:ln w="0"/>
              <a:solidFill>
                <a:schemeClr val="accent1"/>
              </a:solidFill>
              <a:effectLst>
                <a:outerShdw blurRad="38100" dist="25400" dir="5400000" algn="ctr" rotWithShape="0">
                  <a:srgbClr val="6E747A">
                    <a:alpha val="43000"/>
                  </a:srgbClr>
                </a:outerShdw>
              </a:effectLst>
            </a:endParaRPr>
          </a:p>
        </p:txBody>
      </p:sp>
      <p:pic>
        <p:nvPicPr>
          <p:cNvPr id="15367" name="Picture 6"/>
          <p:cNvPicPr>
            <a:picLocks noChangeAspect="1" noChangeArrowheads="1"/>
          </p:cNvPicPr>
          <p:nvPr/>
        </p:nvPicPr>
        <p:blipFill>
          <a:blip r:embed="rId2">
            <a:lum bright="-10000" contrast="16000"/>
          </a:blip>
          <a:srcRect/>
          <a:stretch>
            <a:fillRect/>
          </a:stretch>
        </p:blipFill>
        <p:spPr bwMode="auto">
          <a:xfrm>
            <a:off x="3114993" y="1984693"/>
            <a:ext cx="5734050" cy="666750"/>
          </a:xfrm>
          <a:prstGeom prst="rect">
            <a:avLst/>
          </a:prstGeom>
          <a:noFill/>
          <a:ln w="9525">
            <a:noFill/>
            <a:miter lim="800000"/>
            <a:headEnd/>
            <a:tailEnd/>
          </a:ln>
        </p:spPr>
      </p:pic>
      <p:grpSp>
        <p:nvGrpSpPr>
          <p:cNvPr id="2" name="مجموعة 9"/>
          <p:cNvGrpSpPr>
            <a:grpSpLocks/>
          </p:cNvGrpSpPr>
          <p:nvPr/>
        </p:nvGrpSpPr>
        <p:grpSpPr bwMode="auto">
          <a:xfrm>
            <a:off x="2776855" y="2627631"/>
            <a:ext cx="7931150" cy="2570163"/>
            <a:chOff x="571472" y="3828227"/>
            <a:chExt cx="8002588" cy="2569934"/>
          </a:xfrm>
        </p:grpSpPr>
        <p:sp>
          <p:nvSpPr>
            <p:cNvPr id="15369" name="TextBox 5"/>
            <p:cNvSpPr txBox="1">
              <a:spLocks noChangeArrowheads="1"/>
            </p:cNvSpPr>
            <p:nvPr/>
          </p:nvSpPr>
          <p:spPr bwMode="auto">
            <a:xfrm>
              <a:off x="571472" y="3828227"/>
              <a:ext cx="8002588" cy="2569934"/>
            </a:xfrm>
            <a:prstGeom prst="rect">
              <a:avLst/>
            </a:prstGeom>
            <a:noFill/>
            <a:ln w="9525">
              <a:noFill/>
              <a:miter lim="800000"/>
              <a:headEnd/>
              <a:tailEnd/>
            </a:ln>
          </p:spPr>
          <p:txBody>
            <a:bodyPr>
              <a:spAutoFit/>
            </a:bodyPr>
            <a:lstStyle/>
            <a:p>
              <a:pPr>
                <a:lnSpc>
                  <a:spcPct val="115000"/>
                </a:lnSpc>
                <a:spcAft>
                  <a:spcPts val="1000"/>
                </a:spcAft>
              </a:pPr>
              <a:r>
                <a:rPr lang="ar-SA" sz="2800">
                  <a:ln w="0"/>
                  <a:solidFill>
                    <a:schemeClr val="accent1"/>
                  </a:solidFill>
                  <a:effectLst>
                    <a:outerShdw blurRad="38100" dist="25400" dir="5400000" algn="ctr" rotWithShape="0">
                      <a:srgbClr val="6E747A">
                        <a:alpha val="43000"/>
                      </a:srgbClr>
                    </a:outerShdw>
                  </a:effectLst>
                  <a:cs typeface="Times New Roman" pitchFamily="18" charset="0"/>
                </a:rPr>
                <a:t>وأكثروا من ذكر الله، فقالوا الشعر في توحيد الله- سبحانه- والثناء عليه جل ذكره، والدفاع عن رسوله محمد صلى الله عليه وسلم، وتكلموا بالحكمة والموعظة والآداب الحسنة، </a:t>
              </a:r>
              <a:r>
                <a:rPr lang="ar-EG" sz="2800">
                  <a:ln w="0"/>
                  <a:solidFill>
                    <a:schemeClr val="accent1"/>
                  </a:solidFill>
                  <a:effectLst>
                    <a:outerShdw blurRad="38100" dist="25400" dir="5400000" algn="ctr" rotWithShape="0">
                      <a:srgbClr val="6E747A">
                        <a:alpha val="43000"/>
                      </a:srgbClr>
                    </a:outerShdw>
                  </a:effectLst>
                  <a:cs typeface="Times New Roman" pitchFamily="18" charset="0"/>
                </a:rPr>
                <a:t>                         </a:t>
              </a:r>
              <a:r>
                <a:rPr lang="ar-SA" sz="2800">
                  <a:ln w="0"/>
                  <a:solidFill>
                    <a:schemeClr val="accent1"/>
                  </a:solidFill>
                  <a:effectLst>
                    <a:outerShdw blurRad="38100" dist="25400" dir="5400000" algn="ctr" rotWithShape="0">
                      <a:srgbClr val="6E747A">
                        <a:alpha val="43000"/>
                      </a:srgbClr>
                    </a:outerShdw>
                  </a:effectLst>
                  <a:cs typeface="Times New Roman" pitchFamily="18" charset="0"/>
                </a:rPr>
                <a:t>وانتصروا للإسلام، يهجون من يهجوه أو يهجو رسوله، رداً على الشعراء الكافرين</a:t>
              </a:r>
              <a:endParaRPr lang="en-US" sz="2800">
                <a:ln w="0"/>
                <a:solidFill>
                  <a:schemeClr val="accent1"/>
                </a:solidFill>
                <a:effectLst>
                  <a:outerShdw blurRad="38100" dist="25400" dir="5400000" algn="ctr" rotWithShape="0">
                    <a:srgbClr val="6E747A">
                      <a:alpha val="43000"/>
                    </a:srgbClr>
                  </a:outerShdw>
                </a:effectLst>
                <a:cs typeface="Times New Roman" pitchFamily="18" charset="0"/>
              </a:endParaRPr>
            </a:p>
          </p:txBody>
        </p:sp>
        <p:pic>
          <p:nvPicPr>
            <p:cNvPr id="15370" name="Picture 7"/>
            <p:cNvPicPr>
              <a:picLocks noChangeAspect="1" noChangeArrowheads="1"/>
            </p:cNvPicPr>
            <p:nvPr/>
          </p:nvPicPr>
          <p:blipFill>
            <a:blip r:embed="rId3">
              <a:lum bright="-10000" contrast="16000"/>
            </a:blip>
            <a:srcRect/>
            <a:stretch>
              <a:fillRect/>
            </a:stretch>
          </p:blipFill>
          <p:spPr bwMode="auto">
            <a:xfrm>
              <a:off x="643553" y="4833123"/>
              <a:ext cx="2714645" cy="566740"/>
            </a:xfrm>
            <a:prstGeom prst="rect">
              <a:avLst/>
            </a:prstGeom>
            <a:noFill/>
            <a:ln w="9525">
              <a:noFill/>
              <a:miter lim="800000"/>
              <a:headEnd/>
              <a:tailEnd/>
            </a:ln>
          </p:spPr>
        </p:pic>
      </p:grpSp>
      <p:sp>
        <p:nvSpPr>
          <p:cNvPr id="11" name="AutoShape 8">
            <a:extLst>
              <a:ext uri="{FF2B5EF4-FFF2-40B4-BE49-F238E27FC236}">
                <a16:creationId xmlns:a16="http://schemas.microsoft.com/office/drawing/2014/main" id="{D9D24EF0-6307-B755-4FA9-823CDB917722}"/>
              </a:ext>
            </a:extLst>
          </p:cNvPr>
          <p:cNvSpPr/>
          <p:nvPr/>
        </p:nvSpPr>
        <p:spPr>
          <a:xfrm rot="84843">
            <a:off x="14528" y="5419920"/>
            <a:ext cx="3899861" cy="1225499"/>
          </a:xfrm>
          <a:prstGeom prst="rect">
            <a:avLst/>
          </a:prstGeom>
          <a:solidFill>
            <a:schemeClr val="accent1">
              <a:lumMod val="75000"/>
            </a:schemeClr>
          </a:solidFill>
        </p:spPr>
      </p:sp>
      <p:sp>
        <p:nvSpPr>
          <p:cNvPr id="12" name="مستطيل 11">
            <a:extLst>
              <a:ext uri="{FF2B5EF4-FFF2-40B4-BE49-F238E27FC236}">
                <a16:creationId xmlns:a16="http://schemas.microsoft.com/office/drawing/2014/main" id="{C2957E85-BC11-89E6-5621-05741346671C}"/>
              </a:ext>
            </a:extLst>
          </p:cNvPr>
          <p:cNvSpPr/>
          <p:nvPr/>
        </p:nvSpPr>
        <p:spPr>
          <a:xfrm>
            <a:off x="626867" y="5709503"/>
            <a:ext cx="2297424" cy="646331"/>
          </a:xfrm>
          <a:prstGeom prst="rect">
            <a:avLst/>
          </a:prstGeom>
          <a:solidFill>
            <a:schemeClr val="accent1">
              <a:lumMod val="75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a:grpSpLocks/>
          </p:cNvGrpSpPr>
          <p:nvPr/>
        </p:nvGrpSpPr>
        <p:grpSpPr bwMode="auto">
          <a:xfrm>
            <a:off x="3122614" y="1751648"/>
            <a:ext cx="7286625" cy="3052762"/>
            <a:chOff x="785786" y="3011488"/>
            <a:chExt cx="7286676" cy="3052118"/>
          </a:xfrm>
        </p:grpSpPr>
        <p:sp>
          <p:nvSpPr>
            <p:cNvPr id="16390" name="TextBox 5"/>
            <p:cNvSpPr txBox="1">
              <a:spLocks noChangeArrowheads="1"/>
            </p:cNvSpPr>
            <p:nvPr/>
          </p:nvSpPr>
          <p:spPr bwMode="auto">
            <a:xfrm>
              <a:off x="785786" y="3011488"/>
              <a:ext cx="7286676" cy="3052118"/>
            </a:xfrm>
            <a:prstGeom prst="rect">
              <a:avLst/>
            </a:prstGeom>
            <a:noFill/>
            <a:ln w="9525">
              <a:noFill/>
              <a:miter lim="800000"/>
              <a:headEnd/>
              <a:tailEnd/>
            </a:ln>
          </p:spPr>
          <p:txBody>
            <a:bodyPr>
              <a:spAutoFit/>
            </a:bodyPr>
            <a:lstStyle/>
            <a:p>
              <a:pPr marL="285750" indent="-285750" algn="justLow">
                <a:lnSpc>
                  <a:spcPct val="115000"/>
                </a:lnSpc>
                <a:spcAft>
                  <a:spcPts val="1000"/>
                </a:spcAft>
              </a:pPr>
              <a:r>
                <a:rPr lang="ar-SA" sz="3200">
                  <a:ln w="0"/>
                  <a:solidFill>
                    <a:schemeClr val="accent1"/>
                  </a:solidFill>
                  <a:effectLst>
                    <a:outerShdw blurRad="38100" dist="25400" dir="5400000" algn="ctr" rotWithShape="0">
                      <a:srgbClr val="6E747A">
                        <a:alpha val="43000"/>
                      </a:srgbClr>
                    </a:outerShdw>
                  </a:effectLst>
                  <a:cs typeface="Times New Roman" pitchFamily="18" charset="0"/>
                </a:rPr>
                <a:t>ثم بين سبحانه عاقبة الذين ظلموا أنفسهم بالكفر والمعاصي، وظلموا غيرهم بغمط حقوقهم أو بالتهم الباطلة، فقال: </a:t>
              </a:r>
              <a:endParaRPr lang="ar-EG" sz="3200">
                <a:ln w="0"/>
                <a:solidFill>
                  <a:schemeClr val="accent1"/>
                </a:solidFill>
                <a:effectLst>
                  <a:outerShdw blurRad="38100" dist="25400" dir="5400000" algn="ctr" rotWithShape="0">
                    <a:srgbClr val="6E747A">
                      <a:alpha val="43000"/>
                    </a:srgbClr>
                  </a:outerShdw>
                </a:effectLst>
                <a:cs typeface="Times New Roman" pitchFamily="18" charset="0"/>
              </a:endParaRPr>
            </a:p>
            <a:p>
              <a:pPr marL="285750" indent="-285750" algn="justLow">
                <a:lnSpc>
                  <a:spcPct val="115000"/>
                </a:lnSpc>
                <a:spcAft>
                  <a:spcPts val="1000"/>
                </a:spcAft>
              </a:pPr>
              <a:r>
                <a:rPr lang="ar-SA" sz="3200">
                  <a:ln w="0"/>
                  <a:solidFill>
                    <a:schemeClr val="accent1"/>
                  </a:solidFill>
                  <a:effectLst>
                    <a:outerShdw blurRad="38100" dist="25400" dir="5400000" algn="ctr" rotWithShape="0">
                      <a:srgbClr val="6E747A">
                        <a:alpha val="43000"/>
                      </a:srgbClr>
                    </a:outerShdw>
                  </a:effectLst>
                  <a:cs typeface="Times New Roman" pitchFamily="18" charset="0"/>
                </a:rPr>
                <a:t>أي مرجع يرجعون إليه؟ إنه مرجع سوء، ومنقلب شر وهلاك. </a:t>
              </a:r>
              <a:endParaRPr lang="en-US" sz="3200">
                <a:ln w="0"/>
                <a:solidFill>
                  <a:schemeClr val="accent1"/>
                </a:solidFill>
                <a:effectLst>
                  <a:outerShdw blurRad="38100" dist="25400" dir="5400000" algn="ctr" rotWithShape="0">
                    <a:srgbClr val="6E747A">
                      <a:alpha val="43000"/>
                    </a:srgbClr>
                  </a:outerShdw>
                </a:effectLst>
                <a:cs typeface="Times New Roman" pitchFamily="18" charset="0"/>
              </a:endParaRPr>
            </a:p>
          </p:txBody>
        </p:sp>
        <p:pic>
          <p:nvPicPr>
            <p:cNvPr id="16391" name="Picture 6"/>
            <p:cNvPicPr>
              <a:picLocks noChangeAspect="1" noChangeArrowheads="1"/>
            </p:cNvPicPr>
            <p:nvPr/>
          </p:nvPicPr>
          <p:blipFill>
            <a:blip r:embed="rId2">
              <a:lum bright="-10000" contrast="16000"/>
            </a:blip>
            <a:srcRect/>
            <a:stretch>
              <a:fillRect/>
            </a:stretch>
          </p:blipFill>
          <p:spPr bwMode="auto">
            <a:xfrm>
              <a:off x="1071538" y="4214818"/>
              <a:ext cx="4706077" cy="652465"/>
            </a:xfrm>
            <a:prstGeom prst="rect">
              <a:avLst/>
            </a:prstGeom>
            <a:noFill/>
            <a:ln w="9525">
              <a:noFill/>
              <a:miter lim="800000"/>
              <a:headEnd/>
              <a:tailEnd/>
            </a:ln>
          </p:spPr>
        </p:pic>
      </p:grpSp>
      <p:sp>
        <p:nvSpPr>
          <p:cNvPr id="8" name="AutoShape 8">
            <a:extLst>
              <a:ext uri="{FF2B5EF4-FFF2-40B4-BE49-F238E27FC236}">
                <a16:creationId xmlns:a16="http://schemas.microsoft.com/office/drawing/2014/main" id="{BDF513BF-1D67-6778-3F76-EF78EA15F746}"/>
              </a:ext>
            </a:extLst>
          </p:cNvPr>
          <p:cNvSpPr/>
          <p:nvPr/>
        </p:nvSpPr>
        <p:spPr>
          <a:xfrm rot="84843">
            <a:off x="14528" y="5419920"/>
            <a:ext cx="3899861" cy="1225499"/>
          </a:xfrm>
          <a:prstGeom prst="rect">
            <a:avLst/>
          </a:prstGeom>
          <a:solidFill>
            <a:schemeClr val="accent1">
              <a:lumMod val="75000"/>
            </a:schemeClr>
          </a:solidFill>
        </p:spPr>
      </p:sp>
      <p:sp>
        <p:nvSpPr>
          <p:cNvPr id="9" name="مستطيل 8">
            <a:extLst>
              <a:ext uri="{FF2B5EF4-FFF2-40B4-BE49-F238E27FC236}">
                <a16:creationId xmlns:a16="http://schemas.microsoft.com/office/drawing/2014/main" id="{F1120EB2-F42B-3E1F-DDA6-67AEC4C63DED}"/>
              </a:ext>
            </a:extLst>
          </p:cNvPr>
          <p:cNvSpPr/>
          <p:nvPr/>
        </p:nvSpPr>
        <p:spPr>
          <a:xfrm>
            <a:off x="626867" y="5709503"/>
            <a:ext cx="2297424" cy="646331"/>
          </a:xfrm>
          <a:prstGeom prst="rect">
            <a:avLst/>
          </a:prstGeom>
          <a:solidFill>
            <a:schemeClr val="accent1">
              <a:lumMod val="75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a:extLst>
              <a:ext uri="{FF2B5EF4-FFF2-40B4-BE49-F238E27FC236}">
                <a16:creationId xmlns:a16="http://schemas.microsoft.com/office/drawing/2014/main" id="{FA86F0C3-3E86-E009-DB74-1886BFAAA467}"/>
              </a:ext>
            </a:extLst>
          </p:cNvPr>
          <p:cNvSpPr/>
          <p:nvPr/>
        </p:nvSpPr>
        <p:spPr>
          <a:xfrm rot="84843">
            <a:off x="5530087" y="553595"/>
            <a:ext cx="5348850" cy="1225499"/>
          </a:xfrm>
          <a:prstGeom prst="rect">
            <a:avLst/>
          </a:prstGeom>
          <a:solidFill>
            <a:schemeClr val="accent1">
              <a:lumMod val="60000"/>
              <a:lumOff val="40000"/>
            </a:schemeClr>
          </a:solidFill>
        </p:spPr>
      </p:sp>
      <p:sp>
        <p:nvSpPr>
          <p:cNvPr id="8" name="مستطيل 7">
            <a:extLst>
              <a:ext uri="{FF2B5EF4-FFF2-40B4-BE49-F238E27FC236}">
                <a16:creationId xmlns:a16="http://schemas.microsoft.com/office/drawing/2014/main" id="{997FEF90-3A1A-26DC-D3D0-46EA30171229}"/>
              </a:ext>
            </a:extLst>
          </p:cNvPr>
          <p:cNvSpPr/>
          <p:nvPr/>
        </p:nvSpPr>
        <p:spPr>
          <a:xfrm>
            <a:off x="6682005" y="861056"/>
            <a:ext cx="3472425" cy="646331"/>
          </a:xfrm>
          <a:prstGeom prst="rect">
            <a:avLst/>
          </a:prstGeom>
          <a:solidFill>
            <a:schemeClr val="accent1">
              <a:lumMod val="60000"/>
              <a:lumOff val="40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الفوائد والاستنباطات</a:t>
            </a:r>
          </a:p>
        </p:txBody>
      </p:sp>
      <p:grpSp>
        <p:nvGrpSpPr>
          <p:cNvPr id="2" name="مجموعة 1">
            <a:extLst>
              <a:ext uri="{FF2B5EF4-FFF2-40B4-BE49-F238E27FC236}">
                <a16:creationId xmlns:a16="http://schemas.microsoft.com/office/drawing/2014/main" id="{3B83A94D-BDE5-5B69-DDA9-61F8490E0D4E}"/>
              </a:ext>
            </a:extLst>
          </p:cNvPr>
          <p:cNvGrpSpPr/>
          <p:nvPr/>
        </p:nvGrpSpPr>
        <p:grpSpPr>
          <a:xfrm>
            <a:off x="1342209" y="2482165"/>
            <a:ext cx="9562919" cy="3888052"/>
            <a:chOff x="1342209" y="2482165"/>
            <a:chExt cx="9562919" cy="3888052"/>
          </a:xfrm>
        </p:grpSpPr>
        <p:sp>
          <p:nvSpPr>
            <p:cNvPr id="6" name="TextBox 5"/>
            <p:cNvSpPr txBox="1">
              <a:spLocks noChangeArrowheads="1"/>
            </p:cNvSpPr>
            <p:nvPr/>
          </p:nvSpPr>
          <p:spPr bwMode="auto">
            <a:xfrm>
              <a:off x="1354093" y="2482165"/>
              <a:ext cx="9551035" cy="3888052"/>
            </a:xfrm>
            <a:prstGeom prst="rect">
              <a:avLst/>
            </a:prstGeom>
            <a:noFill/>
            <a:ln w="9525">
              <a:noFill/>
              <a:miter lim="800000"/>
              <a:headEnd/>
              <a:tailEnd/>
            </a:ln>
          </p:spPr>
          <p:txBody>
            <a:bodyPr wrap="square">
              <a:spAutoFit/>
            </a:bodyPr>
            <a:lstStyle/>
            <a:p>
              <a:pPr marL="342900" indent="-342900" algn="justLow">
                <a:lnSpc>
                  <a:spcPct val="115000"/>
                </a:lnSpc>
                <a:buFont typeface="Wingdings" pitchFamily="2" charset="2"/>
                <a:buChar char="v"/>
                <a:tabLst>
                  <a:tab pos="457200" algn="l"/>
                </a:tabLst>
              </a:pPr>
              <a:r>
                <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rPr>
                <a:t>أن العدل والإنصاف عدم  تعميم الأحكام في الشعراء ، فنس</a:t>
              </a:r>
              <a:r>
                <a:rPr lang="ar-EG"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rPr>
                <a:t>ي</a:t>
              </a:r>
              <a:r>
                <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rPr>
                <a:t>ئ الظن بالشعراء الصالحين. </a:t>
              </a:r>
              <a:endParaRPr lang="en-US"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r>
                <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rPr>
                <a:t>أن الشعر من وسائل الدفاع عن الدين ونصر الحق وبيانه للناس .</a:t>
              </a:r>
            </a:p>
            <a:p>
              <a:pPr marL="342900" indent="-342900" algn="justLow">
                <a:lnSpc>
                  <a:spcPct val="115000"/>
                </a:lnSpc>
                <a:buFont typeface="Wingdings" pitchFamily="2" charset="2"/>
                <a:buChar char="v"/>
                <a:tabLst>
                  <a:tab pos="457200" algn="l"/>
                </a:tabLst>
              </a:pPr>
              <a:endPar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endPar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endPar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endPar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endPar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endPar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a:p>
              <a:pPr marL="342900" indent="-342900" algn="justLow">
                <a:lnSpc>
                  <a:spcPct val="115000"/>
                </a:lnSpc>
                <a:buFont typeface="Wingdings" pitchFamily="2" charset="2"/>
                <a:buChar char="v"/>
                <a:tabLst>
                  <a:tab pos="457200" algn="l"/>
                </a:tabLst>
              </a:pPr>
              <a:r>
                <a:rPr lang="ar-SA"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rPr>
                <a:t> أن من أساء إلى الحق أو الخلق بشعره فهو ظالم، وسيلقى جزاءه عند الله. </a:t>
              </a:r>
              <a:endParaRPr lang="en-US" sz="2400" b="1" dirty="0">
                <a:ln w="0"/>
                <a:solidFill>
                  <a:schemeClr val="accent1"/>
                </a:solidFill>
                <a:effectLst>
                  <a:outerShdw blurRad="38100" dist="25400" dir="5400000" algn="ctr" rotWithShape="0">
                    <a:srgbClr val="6E747A">
                      <a:alpha val="43000"/>
                    </a:srgbClr>
                  </a:outerShdw>
                </a:effectLst>
                <a:latin typeface="Calibri" pitchFamily="34" charset="0"/>
                <a:cs typeface="Times New Roman" pitchFamily="18" charset="0"/>
              </a:endParaRPr>
            </a:p>
          </p:txBody>
        </p:sp>
        <p:sp>
          <p:nvSpPr>
            <p:cNvPr id="9" name="TextBox 6">
              <a:extLst>
                <a:ext uri="{FF2B5EF4-FFF2-40B4-BE49-F238E27FC236}">
                  <a16:creationId xmlns:a16="http://schemas.microsoft.com/office/drawing/2014/main" id="{A6AF673D-AA03-65C6-8424-D6DB7C4F2159}"/>
                </a:ext>
              </a:extLst>
            </p:cNvPr>
            <p:cNvSpPr txBox="1">
              <a:spLocks noChangeArrowheads="1"/>
            </p:cNvSpPr>
            <p:nvPr/>
          </p:nvSpPr>
          <p:spPr bwMode="auto">
            <a:xfrm>
              <a:off x="1342209" y="3429000"/>
              <a:ext cx="9551035" cy="2308324"/>
            </a:xfrm>
            <a:prstGeom prst="rect">
              <a:avLst/>
            </a:prstGeom>
            <a:noFill/>
            <a:ln w="9525">
              <a:noFill/>
              <a:miter lim="800000"/>
              <a:headEnd/>
              <a:tailEnd/>
            </a:ln>
          </p:spPr>
          <p:txBody>
            <a:bodyPr wrap="square">
              <a:spAutoFit/>
            </a:bodyPr>
            <a:lstStyle/>
            <a:p>
              <a:pPr algn="r" rtl="1"/>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عن عائشة رضي الله عنها قالت: قال رسول الله صلى الله عليه وسلم</a:t>
              </a:r>
              <a:r>
                <a:rPr lang="ar-SA"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لحسان بن ثابت </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a:t>
              </a:r>
              <a:r>
                <a:rPr lang="ar-EG" sz="2400" b="1" dirty="0">
                  <a:solidFill>
                    <a:srgbClr val="C0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"اهجُوا قريشاً، فإنه أشدُّ عليها من رَشقِ النُّبل" </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فقال حسان: والذي بعثك بالحق، </a:t>
              </a:r>
              <a:r>
                <a:rPr lang="ar-EG" sz="2400" b="1" dirty="0" err="1">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لأفرينَّهُمْ</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بلساني فرْيَ الأديم، فقال رسول الله صلى الله عليه وسلم: </a:t>
              </a:r>
              <a:r>
                <a:rPr lang="ar-EG" sz="2400" b="1" dirty="0">
                  <a:solidFill>
                    <a:srgbClr val="C0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"فكيف بنسبي منهم؟"، </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فقال: والذي بعثك بالحق، لأسُلَّنَّكَ منهم كما تُسَلُّ الشعرة من العجين، قالت عائشة: فسمعتُ رسول الله صلى الله عليه وسلم يَقُولُ لحسان </a:t>
              </a:r>
              <a:r>
                <a:rPr lang="ar-EG" sz="2400" b="1" dirty="0">
                  <a:solidFill>
                    <a:srgbClr val="C0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"إِنَّ رُوحَ الْقُدُسِ لَا يزال يُؤَيِّدُكَ مَا نَافَحتَ عن اللَّه ورسوله"، </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وقالت عائشة: سمعت رسول الله صلى الله عليه وسلم: يقول: </a:t>
              </a:r>
              <a:r>
                <a:rPr lang="ar-EG" sz="2400" b="1" dirty="0">
                  <a:solidFill>
                    <a:srgbClr val="C00000"/>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"هُجاهُم حسان، فشَفى واشْتفى"، </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قال حسان: هَجَوْتُ محمداً فأجبْتُ عنه وعندَ الله في ذاكَ الجَزَاءُ </a:t>
              </a:r>
              <a:r>
                <a:rPr lang="ar-EG" sz="2400" b="1" baseline="30000"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(1)</a:t>
              </a:r>
              <a:r>
                <a:rPr lang="ar-EG" sz="24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a:t>
              </a:r>
              <a:endParaRPr lang="en-US" sz="2400"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46480" y="2547938"/>
            <a:ext cx="9384349" cy="1326197"/>
          </a:xfrm>
          <a:prstGeom prst="rect">
            <a:avLst/>
          </a:prstGeom>
          <a:noFill/>
          <a:ln w="9525">
            <a:noFill/>
            <a:miter lim="800000"/>
            <a:headEnd/>
            <a:tailEnd/>
          </a:ln>
        </p:spPr>
        <p:txBody>
          <a:bodyPr wrap="square">
            <a:spAutoFit/>
          </a:bodyPr>
          <a:lstStyle/>
          <a:p>
            <a:pPr marL="342900" indent="-342900">
              <a:lnSpc>
                <a:spcPct val="115000"/>
              </a:lnSpc>
              <a:buFont typeface="Calibri" pitchFamily="34" charset="0"/>
              <a:buAutoNum type="arabicPeriod"/>
              <a:tabLst>
                <a:tab pos="457200" algn="l"/>
              </a:tabLst>
            </a:pPr>
            <a:r>
              <a:rPr lang="ar-SA" sz="3600" dirty="0">
                <a:ln w="0"/>
                <a:solidFill>
                  <a:schemeClr val="accent1"/>
                </a:solidFill>
                <a:effectLst>
                  <a:outerShdw blurRad="38100" dist="25400" dir="5400000" algn="ctr" rotWithShape="0">
                    <a:srgbClr val="6E747A">
                      <a:alpha val="43000"/>
                    </a:srgbClr>
                  </a:outerShdw>
                </a:effectLst>
                <a:cs typeface="Times New Roman" pitchFamily="18" charset="0"/>
              </a:rPr>
              <a:t>لا أتعجل في الحكم على الآخرين. </a:t>
            </a:r>
            <a:endParaRPr lang="en-US" sz="3600" dirty="0">
              <a:ln w="0"/>
              <a:solidFill>
                <a:schemeClr val="accent1"/>
              </a:solidFill>
              <a:effectLst>
                <a:outerShdw blurRad="38100" dist="25400" dir="5400000" algn="ctr" rotWithShape="0">
                  <a:srgbClr val="6E747A">
                    <a:alpha val="43000"/>
                  </a:srgbClr>
                </a:outerShdw>
              </a:effectLst>
              <a:cs typeface="Times New Roman" pitchFamily="18" charset="0"/>
            </a:endParaRPr>
          </a:p>
          <a:p>
            <a:pPr marL="342900" indent="-342900">
              <a:lnSpc>
                <a:spcPct val="115000"/>
              </a:lnSpc>
              <a:buFont typeface="Calibri" pitchFamily="34" charset="0"/>
              <a:buAutoNum type="arabicPeriod"/>
              <a:tabLst>
                <a:tab pos="457200" algn="l"/>
              </a:tabLst>
            </a:pPr>
            <a:r>
              <a:rPr lang="ar-SA" sz="3600" dirty="0">
                <a:ln w="0"/>
                <a:solidFill>
                  <a:schemeClr val="accent1"/>
                </a:solidFill>
                <a:effectLst>
                  <a:outerShdw blurRad="38100" dist="25400" dir="5400000" algn="ctr" rotWithShape="0">
                    <a:srgbClr val="6E747A">
                      <a:alpha val="43000"/>
                    </a:srgbClr>
                  </a:outerShdw>
                </a:effectLst>
                <a:cs typeface="Times New Roman" pitchFamily="18" charset="0"/>
              </a:rPr>
              <a:t>لا أصدق الكهان ولا المشعوذين</a:t>
            </a:r>
            <a:r>
              <a:rPr lang="ar-EG" sz="3600" dirty="0">
                <a:ln w="0"/>
                <a:solidFill>
                  <a:schemeClr val="accent1"/>
                </a:solidFill>
                <a:effectLst>
                  <a:outerShdw blurRad="38100" dist="25400" dir="5400000" algn="ctr" rotWithShape="0">
                    <a:srgbClr val="6E747A">
                      <a:alpha val="43000"/>
                    </a:srgbClr>
                  </a:outerShdw>
                </a:effectLst>
                <a:cs typeface="Times New Roman" pitchFamily="18" charset="0"/>
              </a:rPr>
              <a:t> ولا </a:t>
            </a:r>
            <a:r>
              <a:rPr lang="ar-SA" sz="3600" dirty="0">
                <a:ln w="0"/>
                <a:solidFill>
                  <a:schemeClr val="accent1"/>
                </a:solidFill>
                <a:effectLst>
                  <a:outerShdw blurRad="38100" dist="25400" dir="5400000" algn="ctr" rotWithShape="0">
                    <a:srgbClr val="6E747A">
                      <a:alpha val="43000"/>
                    </a:srgbClr>
                  </a:outerShdw>
                </a:effectLst>
                <a:cs typeface="Times New Roman" pitchFamily="18" charset="0"/>
              </a:rPr>
              <a:t>أذهب إليهم . </a:t>
            </a:r>
            <a:endParaRPr lang="en-US" sz="3600" dirty="0">
              <a:ln w="0"/>
              <a:solidFill>
                <a:schemeClr val="accent1"/>
              </a:solidFill>
              <a:effectLst>
                <a:outerShdw blurRad="38100" dist="25400" dir="5400000" algn="ctr" rotWithShape="0">
                  <a:srgbClr val="6E747A">
                    <a:alpha val="43000"/>
                  </a:srgbClr>
                </a:outerShdw>
              </a:effectLst>
              <a:cs typeface="Times New Roman" pitchFamily="18" charset="0"/>
            </a:endParaRPr>
          </a:p>
        </p:txBody>
      </p:sp>
      <p:sp>
        <p:nvSpPr>
          <p:cNvPr id="7" name="مربع نص 6">
            <a:extLst>
              <a:ext uri="{FF2B5EF4-FFF2-40B4-BE49-F238E27FC236}">
                <a16:creationId xmlns:a16="http://schemas.microsoft.com/office/drawing/2014/main" id="{940122F4-913D-C522-CFD3-A31E3296CC49}"/>
              </a:ext>
            </a:extLst>
          </p:cNvPr>
          <p:cNvSpPr txBox="1"/>
          <p:nvPr/>
        </p:nvSpPr>
        <p:spPr>
          <a:xfrm>
            <a:off x="8309634" y="1287603"/>
            <a:ext cx="2520926" cy="707886"/>
          </a:xfrm>
          <a:prstGeom prst="rect">
            <a:avLst/>
          </a:prstGeom>
          <a:noFill/>
        </p:spPr>
        <p:txBody>
          <a:bodyPr rtlCol="1">
            <a:spAutoFit/>
          </a:bodyPr>
          <a:lstStyle/>
          <a:p>
            <a:pPr algn="ctr">
              <a:defRPr/>
            </a:pPr>
            <a:r>
              <a:rPr lang="ar-EG" sz="4000" b="1" dirty="0">
                <a:solidFill>
                  <a:srgbClr val="FF0000"/>
                </a:solidFill>
                <a:latin typeface="Arial" charset="0"/>
                <a:cs typeface="Arial" charset="0"/>
              </a:rPr>
              <a:t>آثار سلوكية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1CAA216C-674F-414E-8EDE-9F77AE173CCC}"/>
              </a:ext>
            </a:extLst>
          </p:cNvPr>
          <p:cNvSpPr/>
          <p:nvPr/>
        </p:nvSpPr>
        <p:spPr>
          <a:xfrm rot="84843">
            <a:off x="14528" y="268707"/>
            <a:ext cx="3899861" cy="1225499"/>
          </a:xfrm>
          <a:prstGeom prst="rect">
            <a:avLst/>
          </a:prstGeom>
          <a:solidFill>
            <a:schemeClr val="accent1">
              <a:lumMod val="75000"/>
              <a:alpha val="29000"/>
            </a:schemeClr>
          </a:solidFill>
        </p:spPr>
      </p:sp>
      <p:pic>
        <p:nvPicPr>
          <p:cNvPr id="4" name="صورة 3">
            <a:extLst>
              <a:ext uri="{FF2B5EF4-FFF2-40B4-BE49-F238E27FC236}">
                <a16:creationId xmlns:a16="http://schemas.microsoft.com/office/drawing/2014/main" id="{DCB7C664-89FA-4B39-B842-774BAE1038E7}"/>
              </a:ext>
            </a:extLst>
          </p:cNvPr>
          <p:cNvPicPr>
            <a:picLocks noChangeAspect="1"/>
          </p:cNvPicPr>
          <p:nvPr/>
        </p:nvPicPr>
        <p:blipFill rotWithShape="1">
          <a:blip r:embed="rId2">
            <a:extLst>
              <a:ext uri="{28A0092B-C50C-407E-A947-70E740481C1C}">
                <a14:useLocalDpi xmlns:a14="http://schemas.microsoft.com/office/drawing/2010/main" val="0"/>
              </a:ext>
            </a:extLst>
          </a:blip>
          <a:srcRect l="-7555" r="-1"/>
          <a:stretch/>
        </p:blipFill>
        <p:spPr>
          <a:xfrm>
            <a:off x="4480560" y="1542139"/>
            <a:ext cx="3952240" cy="3674597"/>
          </a:xfrm>
          <a:prstGeom prst="rect">
            <a:avLst/>
          </a:prstGeom>
        </p:spPr>
      </p:pic>
      <p:sp>
        <p:nvSpPr>
          <p:cNvPr id="5" name="TextBox 2">
            <a:extLst>
              <a:ext uri="{FF2B5EF4-FFF2-40B4-BE49-F238E27FC236}">
                <a16:creationId xmlns:a16="http://schemas.microsoft.com/office/drawing/2014/main" id="{CC5346FB-7854-4C6C-96BF-55B9C0028E21}"/>
              </a:ext>
            </a:extLst>
          </p:cNvPr>
          <p:cNvSpPr txBox="1"/>
          <p:nvPr/>
        </p:nvSpPr>
        <p:spPr>
          <a:xfrm>
            <a:off x="310633" y="343474"/>
            <a:ext cx="3618284" cy="1017240"/>
          </a:xfrm>
          <a:prstGeom prst="rect">
            <a:avLst/>
          </a:prstGeom>
          <a:solidFill>
            <a:schemeClr val="accent1">
              <a:lumMod val="75000"/>
              <a:alpha val="57000"/>
            </a:schemeClr>
          </a:solidFill>
        </p:spPr>
        <p:txBody>
          <a:bodyPr vert="horz" lIns="91440" tIns="45720" rIns="91440" bIns="45720" rtlCol="0" anchor="ctr">
            <a:normAutofit/>
          </a:bodyPr>
          <a:lstStyle/>
          <a:p>
            <a:pPr algn="ctr" rtl="0">
              <a:lnSpc>
                <a:spcPct val="90000"/>
              </a:lnSpc>
              <a:spcBef>
                <a:spcPct val="0"/>
              </a:spcBef>
              <a:spcAft>
                <a:spcPts val="600"/>
              </a:spcAft>
            </a:pPr>
            <a:r>
              <a:rPr lang="en-US" sz="4400" kern="1200" dirty="0" err="1">
                <a:solidFill>
                  <a:schemeClr val="bg1"/>
                </a:solidFill>
                <a:latin typeface="+mj-lt"/>
                <a:ea typeface="+mj-ea"/>
                <a:cs typeface="mohammad bold art 1" pitchFamily="2" charset="-78"/>
              </a:rPr>
              <a:t>التقويم</a:t>
            </a:r>
            <a:r>
              <a:rPr lang="en-US" sz="4400" kern="1200" dirty="0">
                <a:solidFill>
                  <a:schemeClr val="bg1"/>
                </a:solidFill>
                <a:latin typeface="+mj-lt"/>
                <a:ea typeface="+mj-ea"/>
                <a:cs typeface="mohammad bold art 1" pitchFamily="2" charset="-78"/>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descr="صورة تحتوي على مبنى, مكان للعبادة, أسود, مسجد&#10;&#10;تم إنشاء الوصف تلقائياً">
            <a:extLst>
              <a:ext uri="{FF2B5EF4-FFF2-40B4-BE49-F238E27FC236}">
                <a16:creationId xmlns:a16="http://schemas.microsoft.com/office/drawing/2014/main" id="{87514AE0-031C-4E80-95B1-6A79D6BBFE5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21920"/>
            <a:ext cx="12192000" cy="7051040"/>
          </a:xfrm>
          <a:prstGeom prst="rect">
            <a:avLst/>
          </a:prstGeom>
        </p:spPr>
      </p:pic>
      <p:sp>
        <p:nvSpPr>
          <p:cNvPr id="5" name="AutoShape 5"/>
          <p:cNvSpPr/>
          <p:nvPr/>
        </p:nvSpPr>
        <p:spPr>
          <a:xfrm>
            <a:off x="375130" y="1517947"/>
            <a:ext cx="3136337"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sp>
      <p:sp>
        <p:nvSpPr>
          <p:cNvPr id="6" name="AutoShape 6"/>
          <p:cNvSpPr/>
          <p:nvPr/>
        </p:nvSpPr>
        <p:spPr>
          <a:xfrm>
            <a:off x="449928" y="2858363"/>
            <a:ext cx="3135621"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sp>
      <p:sp>
        <p:nvSpPr>
          <p:cNvPr id="10" name="AutoShape 9">
            <a:extLst>
              <a:ext uri="{FF2B5EF4-FFF2-40B4-BE49-F238E27FC236}">
                <a16:creationId xmlns:a16="http://schemas.microsoft.com/office/drawing/2014/main" id="{74171B40-7996-4198-AD80-A7DEE9C0AFD8}"/>
              </a:ext>
            </a:extLst>
          </p:cNvPr>
          <p:cNvSpPr/>
          <p:nvPr/>
        </p:nvSpPr>
        <p:spPr>
          <a:xfrm rot="21104595">
            <a:off x="520004" y="3706499"/>
            <a:ext cx="3457826" cy="1225499"/>
          </a:xfrm>
          <a:prstGeom prst="rect">
            <a:avLst/>
          </a:prstGeom>
          <a:solidFill>
            <a:schemeClr val="bg1">
              <a:lumMod val="95000"/>
            </a:schemeClr>
          </a:solidFill>
        </p:spPr>
      </p:sp>
      <p:sp>
        <p:nvSpPr>
          <p:cNvPr id="11" name="مربع نص 10">
            <a:extLst>
              <a:ext uri="{FF2B5EF4-FFF2-40B4-BE49-F238E27FC236}">
                <a16:creationId xmlns:a16="http://schemas.microsoft.com/office/drawing/2014/main" id="{97CE6314-DCA1-43B5-90AD-016BECDD88A9}"/>
              </a:ext>
            </a:extLst>
          </p:cNvPr>
          <p:cNvSpPr txBox="1"/>
          <p:nvPr/>
        </p:nvSpPr>
        <p:spPr>
          <a:xfrm rot="20806611">
            <a:off x="142300" y="3882906"/>
            <a:ext cx="3763600" cy="913199"/>
          </a:xfrm>
          <a:prstGeom prst="rect">
            <a:avLst/>
          </a:prstGeom>
          <a:noFill/>
        </p:spPr>
        <p:txBody>
          <a:bodyPr wrap="square">
            <a:spAutoFit/>
          </a:bodyPr>
          <a:lstStyle/>
          <a:p>
            <a:pPr algn="r"/>
            <a:r>
              <a:rPr lang="ar-SA" sz="2667" dirty="0">
                <a:ln w="0"/>
                <a:solidFill>
                  <a:srgbClr val="C00000"/>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تفسير سورة الشعراء  متوسط </a:t>
            </a:r>
          </a:p>
          <a:p>
            <a:pPr algn="r"/>
            <a:r>
              <a:rPr lang="ar-SA" sz="2667" dirty="0">
                <a:ln w="0"/>
                <a:solidFill>
                  <a:srgbClr val="C00000"/>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الدراسات الإسلامية  </a:t>
            </a:r>
          </a:p>
        </p:txBody>
      </p:sp>
      <p:grpSp>
        <p:nvGrpSpPr>
          <p:cNvPr id="17" name="مجموعة 11">
            <a:extLst>
              <a:ext uri="{FF2B5EF4-FFF2-40B4-BE49-F238E27FC236}">
                <a16:creationId xmlns:a16="http://schemas.microsoft.com/office/drawing/2014/main" id="{CA5E358F-6AE6-4AF4-9CC5-010225E1C3E2}"/>
              </a:ext>
            </a:extLst>
          </p:cNvPr>
          <p:cNvGrpSpPr/>
          <p:nvPr/>
        </p:nvGrpSpPr>
        <p:grpSpPr>
          <a:xfrm>
            <a:off x="-304800" y="6172925"/>
            <a:ext cx="12750800" cy="578235"/>
            <a:chOff x="-1172768" y="4745632"/>
            <a:chExt cx="28394828" cy="429601"/>
          </a:xfrm>
          <a:solidFill>
            <a:schemeClr val="tx2">
              <a:lumMod val="60000"/>
              <a:lumOff val="40000"/>
            </a:schemeClr>
          </a:solidFill>
        </p:grpSpPr>
        <p:sp>
          <p:nvSpPr>
            <p:cNvPr id="18" name="Rectangle">
              <a:extLst>
                <a:ext uri="{FF2B5EF4-FFF2-40B4-BE49-F238E27FC236}">
                  <a16:creationId xmlns:a16="http://schemas.microsoft.com/office/drawing/2014/main" id="{7E1AC3DD-8951-4EAD-BEFC-89128BCC9BE4}"/>
                </a:ext>
              </a:extLst>
            </p:cNvPr>
            <p:cNvSpPr/>
            <p:nvPr/>
          </p:nvSpPr>
          <p:spPr>
            <a:xfrm>
              <a:off x="-1172768" y="4745632"/>
              <a:ext cx="28394828" cy="429601"/>
            </a:xfrm>
            <a:prstGeom prst="rect">
              <a:avLst/>
            </a:prstGeom>
            <a:grpFill/>
            <a:ln w="12700">
              <a:miter lim="400000"/>
            </a:ln>
          </p:spPr>
          <p:txBody>
            <a:bodyPr lIns="0" tIns="0" rIns="0" bIns="0" anchor="ctr"/>
            <a:lstStyle/>
            <a:p>
              <a:pPr>
                <a:defRPr sz="3200">
                  <a:solidFill>
                    <a:srgbClr val="FFFFFF"/>
                  </a:solidFill>
                </a:defRPr>
              </a:pPr>
              <a:endParaRPr sz="2133" dirty="0">
                <a:solidFill>
                  <a:schemeClr val="bg1"/>
                </a:solidFill>
              </a:endParaRPr>
            </a:p>
          </p:txBody>
        </p:sp>
        <p:sp>
          <p:nvSpPr>
            <p:cNvPr id="19"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5A253F96-EEC8-40D4-9177-B437A51CEEAD}"/>
                </a:ext>
              </a:extLst>
            </p:cNvPr>
            <p:cNvSpPr txBox="1">
              <a:spLocks/>
            </p:cNvSpPr>
            <p:nvPr/>
          </p:nvSpPr>
          <p:spPr>
            <a:xfrm>
              <a:off x="2844481" y="4847941"/>
              <a:ext cx="10727439" cy="224983"/>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fontScale="92500" lnSpcReduction="20000"/>
            </a:bodyPr>
            <a:lstStyle/>
            <a:p>
              <a:pPr algn="ctr" defTabSz="123424">
                <a:defRPr sz="3956" b="0" spc="0">
                  <a:solidFill>
                    <a:srgbClr val="FFFFFF"/>
                  </a:solidFill>
                  <a:latin typeface="Khalid Art bold"/>
                  <a:ea typeface="Khalid Art bold"/>
                  <a:cs typeface="Khalid Art bold"/>
                  <a:sym typeface="Khalid Art bold"/>
                </a:defRPr>
              </a:pPr>
              <a:r>
                <a:rPr lang="ar-SA" sz="2400" dirty="0">
                  <a:ln w="0"/>
                  <a:solidFill>
                    <a:schemeClr val="bg1"/>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grpSp>
      <p:sp>
        <p:nvSpPr>
          <p:cNvPr id="15" name="AutoShape 8">
            <a:extLst>
              <a:ext uri="{FF2B5EF4-FFF2-40B4-BE49-F238E27FC236}">
                <a16:creationId xmlns:a16="http://schemas.microsoft.com/office/drawing/2014/main" id="{5DA91BDD-65BC-4E12-8662-9F9D2561E8F4}"/>
              </a:ext>
            </a:extLst>
          </p:cNvPr>
          <p:cNvSpPr/>
          <p:nvPr/>
        </p:nvSpPr>
        <p:spPr>
          <a:xfrm rot="84843">
            <a:off x="-6631" y="4830640"/>
            <a:ext cx="3899861" cy="1225499"/>
          </a:xfrm>
          <a:prstGeom prst="rect">
            <a:avLst/>
          </a:prstGeom>
          <a:solidFill>
            <a:schemeClr val="tx2">
              <a:alpha val="29000"/>
            </a:schemeClr>
          </a:solidFill>
        </p:spPr>
        <p:txBody>
          <a:bodyPr/>
          <a:lstStyle/>
          <a:p>
            <a:endParaRPr lang="ar-SA" dirty="0"/>
          </a:p>
        </p:txBody>
      </p:sp>
      <p:sp>
        <p:nvSpPr>
          <p:cNvPr id="16" name="مربع نص 15">
            <a:extLst>
              <a:ext uri="{FF2B5EF4-FFF2-40B4-BE49-F238E27FC236}">
                <a16:creationId xmlns:a16="http://schemas.microsoft.com/office/drawing/2014/main" id="{B9FE434A-B19B-4807-A39E-4B12B0971CF0}"/>
              </a:ext>
            </a:extLst>
          </p:cNvPr>
          <p:cNvSpPr txBox="1"/>
          <p:nvPr/>
        </p:nvSpPr>
        <p:spPr>
          <a:xfrm>
            <a:off x="-17088" y="4923168"/>
            <a:ext cx="3356679" cy="913199"/>
          </a:xfrm>
          <a:prstGeom prst="rect">
            <a:avLst/>
          </a:prstGeom>
          <a:solidFill>
            <a:schemeClr val="tx2">
              <a:alpha val="54000"/>
            </a:schemeClr>
          </a:solidFill>
        </p:spPr>
        <p:txBody>
          <a:bodyPr wrap="square">
            <a:spAutoFit/>
          </a:bodyPr>
          <a:lstStyle/>
          <a:p>
            <a:pPr algn="ctr"/>
            <a:r>
              <a:rPr lang="ar-SA" sz="2667" dirty="0">
                <a:ln w="0"/>
                <a:solidFill>
                  <a:schemeClr val="bg1"/>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إعداد الأستاذة:</a:t>
            </a:r>
          </a:p>
          <a:p>
            <a:pPr algn="ctr"/>
            <a:r>
              <a:rPr lang="ar-SA" sz="2667" dirty="0">
                <a:ln w="0"/>
                <a:solidFill>
                  <a:schemeClr val="bg1"/>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 لؤلؤة عبد العزيز العتيق </a:t>
            </a:r>
          </a:p>
        </p:txBody>
      </p:sp>
      <p:pic>
        <p:nvPicPr>
          <p:cNvPr id="20" name="884AEA23-EA58-47EB-8C88-9CE646949802-L0-001.png" descr="884AEA23-EA58-47EB-8C88-9CE646949802-L0-001.png">
            <a:hlinkClick r:id="rId3"/>
            <a:extLst>
              <a:ext uri="{FF2B5EF4-FFF2-40B4-BE49-F238E27FC236}">
                <a16:creationId xmlns:a16="http://schemas.microsoft.com/office/drawing/2014/main" id="{A4C8F341-9498-438E-81C0-07C494A17A71}"/>
              </a:ext>
            </a:extLst>
          </p:cNvPr>
          <p:cNvPicPr>
            <a:picLocks noChangeAspect="1"/>
          </p:cNvPicPr>
          <p:nvPr/>
        </p:nvPicPr>
        <p:blipFill>
          <a:blip r:embed="rId4" cstate="print"/>
          <a:stretch>
            <a:fillRect/>
          </a:stretch>
        </p:blipFill>
        <p:spPr>
          <a:xfrm>
            <a:off x="1500779" y="6070319"/>
            <a:ext cx="708347" cy="708350"/>
          </a:xfrm>
          <a:prstGeom prst="rect">
            <a:avLst/>
          </a:prstGeom>
          <a:ln w="12700" cap="flat">
            <a:noFill/>
            <a:miter lim="400000"/>
          </a:ln>
          <a:effectLst/>
        </p:spPr>
      </p:pic>
      <p:sp>
        <p:nvSpPr>
          <p:cNvPr id="21" name="مربع نص 20">
            <a:extLst>
              <a:ext uri="{FF2B5EF4-FFF2-40B4-BE49-F238E27FC236}">
                <a16:creationId xmlns:a16="http://schemas.microsoft.com/office/drawing/2014/main" id="{20E7F73E-681D-4AE6-8F51-5D09CD241D09}"/>
              </a:ext>
            </a:extLst>
          </p:cNvPr>
          <p:cNvSpPr txBox="1"/>
          <p:nvPr/>
        </p:nvSpPr>
        <p:spPr>
          <a:xfrm>
            <a:off x="264461" y="1991729"/>
            <a:ext cx="3597977" cy="502766"/>
          </a:xfrm>
          <a:prstGeom prst="rect">
            <a:avLst/>
          </a:prstGeom>
          <a:noFill/>
        </p:spPr>
        <p:txBody>
          <a:bodyPr wrap="square">
            <a:spAutoFit/>
          </a:bodyPr>
          <a:lstStyle/>
          <a:p>
            <a:pPr algn="ctr"/>
            <a:r>
              <a:rPr lang="ar-SA" sz="2667" b="1" dirty="0">
                <a:ln w="0"/>
                <a:solidFill>
                  <a:schemeClr val="tx2"/>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سورة الشعراء 221- 227</a:t>
            </a:r>
          </a:p>
        </p:txBody>
      </p:sp>
      <p:sp>
        <p:nvSpPr>
          <p:cNvPr id="27" name="مربع نص 26">
            <a:extLst>
              <a:ext uri="{FF2B5EF4-FFF2-40B4-BE49-F238E27FC236}">
                <a16:creationId xmlns:a16="http://schemas.microsoft.com/office/drawing/2014/main" id="{F7AEA78B-EF6E-469B-BF92-5519A51FE0A4}"/>
              </a:ext>
            </a:extLst>
          </p:cNvPr>
          <p:cNvSpPr txBox="1"/>
          <p:nvPr/>
        </p:nvSpPr>
        <p:spPr>
          <a:xfrm>
            <a:off x="8734698" y="2448995"/>
            <a:ext cx="2571786" cy="913199"/>
          </a:xfrm>
          <a:prstGeom prst="rect">
            <a:avLst/>
          </a:prstGeom>
          <a:noFill/>
        </p:spPr>
        <p:txBody>
          <a:bodyPr wrap="square">
            <a:spAutoFit/>
          </a:bodyPr>
          <a:lstStyle/>
          <a:p>
            <a:pPr algn="r"/>
            <a:r>
              <a:rPr lang="ar-SA" sz="2667" dirty="0">
                <a:ln w="0"/>
                <a:solidFill>
                  <a:schemeClr val="accent1"/>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تفسير ثاني متوسط</a:t>
            </a:r>
          </a:p>
          <a:p>
            <a:pPr algn="r"/>
            <a:r>
              <a:rPr lang="ar-SA" sz="2667" dirty="0">
                <a:ln w="0"/>
                <a:solidFill>
                  <a:schemeClr val="accent1"/>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الدراسات الإسلامية  </a:t>
            </a:r>
          </a:p>
        </p:txBody>
      </p:sp>
      <p:sp>
        <p:nvSpPr>
          <p:cNvPr id="28" name="مربع نص 27">
            <a:extLst>
              <a:ext uri="{FF2B5EF4-FFF2-40B4-BE49-F238E27FC236}">
                <a16:creationId xmlns:a16="http://schemas.microsoft.com/office/drawing/2014/main" id="{04741A8C-CAAB-4B38-87DA-5DA262A34A28}"/>
              </a:ext>
            </a:extLst>
          </p:cNvPr>
          <p:cNvSpPr txBox="1"/>
          <p:nvPr/>
        </p:nvSpPr>
        <p:spPr>
          <a:xfrm>
            <a:off x="8861698" y="3362194"/>
            <a:ext cx="2571786" cy="502766"/>
          </a:xfrm>
          <a:prstGeom prst="rect">
            <a:avLst/>
          </a:prstGeom>
          <a:noFill/>
        </p:spPr>
        <p:txBody>
          <a:bodyPr wrap="square">
            <a:spAutoFit/>
          </a:bodyPr>
          <a:lstStyle/>
          <a:p>
            <a:pPr algn="r"/>
            <a:r>
              <a:rPr lang="ar-SA" sz="2667" dirty="0">
                <a:ln w="0"/>
                <a:solidFill>
                  <a:schemeClr val="tx2"/>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الفصل الدراسي الثالث </a:t>
            </a:r>
          </a:p>
        </p:txBody>
      </p:sp>
      <p:pic>
        <p:nvPicPr>
          <p:cNvPr id="3" name="صورة 2" descr="صورة تحتوي على نص&#10;&#10;تم إنشاء الوصف تلقائياً">
            <a:extLst>
              <a:ext uri="{FF2B5EF4-FFF2-40B4-BE49-F238E27FC236}">
                <a16:creationId xmlns:a16="http://schemas.microsoft.com/office/drawing/2014/main" id="{3D1204EF-AA4C-7C3B-F8AD-5C4BE8BAC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729" y="318978"/>
            <a:ext cx="4177372" cy="55173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4" name="Group 12">
            <a:extLst>
              <a:ext uri="{FF2B5EF4-FFF2-40B4-BE49-F238E27FC236}">
                <a16:creationId xmlns:a16="http://schemas.microsoft.com/office/drawing/2014/main" id="{B4222173-912C-406E-AA5F-7534C7F2A21E}"/>
              </a:ext>
            </a:extLst>
          </p:cNvPr>
          <p:cNvGrpSpPr/>
          <p:nvPr/>
        </p:nvGrpSpPr>
        <p:grpSpPr>
          <a:xfrm>
            <a:off x="3525046" y="4919274"/>
            <a:ext cx="904294" cy="1168420"/>
            <a:chOff x="0" y="0"/>
            <a:chExt cx="4208157" cy="5414459"/>
          </a:xfrm>
        </p:grpSpPr>
        <p:pic>
          <p:nvPicPr>
            <p:cNvPr id="25" name="Picture 13">
              <a:extLst>
                <a:ext uri="{FF2B5EF4-FFF2-40B4-BE49-F238E27FC236}">
                  <a16:creationId xmlns:a16="http://schemas.microsoft.com/office/drawing/2014/main" id="{AC5F6173-3456-4E23-A659-ACF74CE0F0A2}"/>
                </a:ext>
              </a:extLst>
            </p:cNvPr>
            <p:cNvPicPr>
              <a:picLocks noChangeAspect="1"/>
            </p:cNvPicPr>
            <p:nvPr/>
          </p:nvPicPr>
          <p:blipFill>
            <a:blip r:embed="rId6"/>
            <a:srcRect/>
            <a:stretch>
              <a:fillRect/>
            </a:stretch>
          </p:blipFill>
          <p:spPr>
            <a:xfrm>
              <a:off x="0" y="0"/>
              <a:ext cx="4208157" cy="5170022"/>
            </a:xfrm>
            <a:prstGeom prst="rect">
              <a:avLst/>
            </a:prstGeom>
          </p:spPr>
        </p:pic>
        <p:pic>
          <p:nvPicPr>
            <p:cNvPr id="26" name="Picture 14">
              <a:extLst>
                <a:ext uri="{FF2B5EF4-FFF2-40B4-BE49-F238E27FC236}">
                  <a16:creationId xmlns:a16="http://schemas.microsoft.com/office/drawing/2014/main" id="{47AC4D3B-ED65-4A2E-ADCE-B40EF641F2A2}"/>
                </a:ext>
              </a:extLst>
            </p:cNvPr>
            <p:cNvPicPr>
              <a:picLocks noChangeAspect="1"/>
            </p:cNvPicPr>
            <p:nvPr/>
          </p:nvPicPr>
          <p:blipFill>
            <a:blip r:embed="rId7"/>
            <a:srcRect/>
            <a:stretch>
              <a:fillRect/>
            </a:stretch>
          </p:blipFill>
          <p:spPr>
            <a:xfrm rot="10236637">
              <a:off x="302598" y="3899904"/>
              <a:ext cx="3832528" cy="121003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مبنى, مكان للعبادة, أسود, مسجد&#10;&#10;تم إنشاء الوصف تلقائياً">
            <a:extLst>
              <a:ext uri="{FF2B5EF4-FFF2-40B4-BE49-F238E27FC236}">
                <a16:creationId xmlns:a16="http://schemas.microsoft.com/office/drawing/2014/main" id="{DC1F82BA-DE99-47FC-A40E-7208108B708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21920"/>
            <a:ext cx="12192000" cy="7051040"/>
          </a:xfrm>
          <a:prstGeom prst="rect">
            <a:avLst/>
          </a:prstGeom>
        </p:spPr>
      </p:pic>
      <p:sp>
        <p:nvSpPr>
          <p:cNvPr id="18" name="Rectangle">
            <a:extLst>
              <a:ext uri="{FF2B5EF4-FFF2-40B4-BE49-F238E27FC236}">
                <a16:creationId xmlns:a16="http://schemas.microsoft.com/office/drawing/2014/main" id="{7E1AC3DD-8951-4EAD-BEFC-89128BCC9BE4}"/>
              </a:ext>
            </a:extLst>
          </p:cNvPr>
          <p:cNvSpPr/>
          <p:nvPr/>
        </p:nvSpPr>
        <p:spPr>
          <a:xfrm>
            <a:off x="-34567" y="6172927"/>
            <a:ext cx="12378967" cy="578235"/>
          </a:xfrm>
          <a:prstGeom prst="rect">
            <a:avLst/>
          </a:prstGeom>
          <a:solidFill>
            <a:schemeClr val="tx2">
              <a:lumMod val="60000"/>
              <a:lumOff val="40000"/>
              <a:alpha val="19000"/>
            </a:schemeClr>
          </a:solidFill>
          <a:ln w="12700">
            <a:noFill/>
            <a:miter lim="400000"/>
          </a:ln>
        </p:spPr>
        <p:txBody>
          <a:bodyPr lIns="0" tIns="0" rIns="0" bIns="0" anchor="ctr"/>
          <a:lstStyle/>
          <a:p>
            <a:pPr>
              <a:defRPr sz="3200">
                <a:solidFill>
                  <a:srgbClr val="FFFFFF"/>
                </a:solidFill>
              </a:defRPr>
            </a:pPr>
            <a:endParaRPr sz="2133" dirty="0"/>
          </a:p>
        </p:txBody>
      </p:sp>
      <p:pic>
        <p:nvPicPr>
          <p:cNvPr id="20" name="884AEA23-EA58-47EB-8C88-9CE646949802-L0-001.png" descr="884AEA23-EA58-47EB-8C88-9CE646949802-L0-001.png">
            <a:hlinkClick r:id="rId3"/>
            <a:extLst>
              <a:ext uri="{FF2B5EF4-FFF2-40B4-BE49-F238E27FC236}">
                <a16:creationId xmlns:a16="http://schemas.microsoft.com/office/drawing/2014/main" id="{A4C8F341-9498-438E-81C0-07C494A17A71}"/>
              </a:ext>
            </a:extLst>
          </p:cNvPr>
          <p:cNvPicPr>
            <a:picLocks noChangeAspect="1"/>
          </p:cNvPicPr>
          <p:nvPr/>
        </p:nvPicPr>
        <p:blipFill>
          <a:blip r:embed="rId4" cstate="print"/>
          <a:stretch>
            <a:fillRect/>
          </a:stretch>
        </p:blipFill>
        <p:spPr>
          <a:xfrm>
            <a:off x="838200" y="6217584"/>
            <a:ext cx="466434" cy="466436"/>
          </a:xfrm>
          <a:prstGeom prst="rect">
            <a:avLst/>
          </a:prstGeom>
          <a:ln w="12700" cap="flat">
            <a:noFill/>
            <a:miter lim="400000"/>
          </a:ln>
          <a:effectLst/>
        </p:spPr>
      </p:pic>
      <p:pic>
        <p:nvPicPr>
          <p:cNvPr id="14" name="صورة 13">
            <a:extLst>
              <a:ext uri="{FF2B5EF4-FFF2-40B4-BE49-F238E27FC236}">
                <a16:creationId xmlns:a16="http://schemas.microsoft.com/office/drawing/2014/main" id="{58F3718D-74D9-47BC-A0C8-D66FD783DF6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b="7469"/>
          <a:stretch/>
        </p:blipFill>
        <p:spPr>
          <a:xfrm>
            <a:off x="3733853" y="498488"/>
            <a:ext cx="5165003" cy="5366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AED70962-99DF-4880-9329-C0CC0412D471}"/>
              </a:ext>
            </a:extLst>
          </p:cNvPr>
          <p:cNvSpPr txBox="1">
            <a:spLocks/>
          </p:cNvSpPr>
          <p:nvPr/>
        </p:nvSpPr>
        <p:spPr>
          <a:xfrm>
            <a:off x="1499160" y="6310631"/>
            <a:ext cx="4817195" cy="302823"/>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lnSpcReduction="10000"/>
          </a:bodyPr>
          <a:lstStyle/>
          <a:p>
            <a:pPr defTabSz="123424">
              <a:defRPr sz="3956" b="0" spc="0">
                <a:solidFill>
                  <a:srgbClr val="FFFFFF"/>
                </a:solidFill>
                <a:latin typeface="Khalid Art bold"/>
                <a:ea typeface="Khalid Art bold"/>
                <a:cs typeface="Khalid Art bold"/>
                <a:sym typeface="Khalid Art bold"/>
              </a:defRPr>
            </a:pPr>
            <a:r>
              <a:rPr lang="ar-SA" sz="1867" dirty="0">
                <a:ln w="0"/>
                <a:solidFill>
                  <a:sysClr val="windowText" lastClr="000000"/>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spTree>
    <p:extLst>
      <p:ext uri="{BB962C8B-B14F-4D97-AF65-F5344CB8AC3E}">
        <p14:creationId xmlns:p14="http://schemas.microsoft.com/office/powerpoint/2010/main" val="22974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pngegg (62).png"/>
          <p:cNvPicPr>
            <a:picLocks noChangeAspect="1"/>
          </p:cNvPicPr>
          <p:nvPr/>
        </p:nvPicPr>
        <p:blipFill>
          <a:blip r:embed="rId2"/>
          <a:srcRect l="5084" t="8001" r="6717" b="8001"/>
          <a:stretch>
            <a:fillRect/>
          </a:stretch>
        </p:blipFill>
        <p:spPr>
          <a:xfrm>
            <a:off x="-254000" y="-127000"/>
            <a:ext cx="12364211" cy="6869005"/>
          </a:xfrm>
          <a:prstGeom prst="rect">
            <a:avLst/>
          </a:prstGeom>
        </p:spPr>
      </p:pic>
      <p:grpSp>
        <p:nvGrpSpPr>
          <p:cNvPr id="7" name="مجموعة 3"/>
          <p:cNvGrpSpPr/>
          <p:nvPr/>
        </p:nvGrpSpPr>
        <p:grpSpPr>
          <a:xfrm>
            <a:off x="8653968" y="452670"/>
            <a:ext cx="3586715" cy="768085"/>
            <a:chOff x="-422292" y="4371950"/>
            <a:chExt cx="2690036" cy="576064"/>
          </a:xfrm>
        </p:grpSpPr>
        <p:pic>
          <p:nvPicPr>
            <p:cNvPr id="8" name="Google Shape;182;p29"/>
            <p:cNvPicPr preferRelativeResize="0"/>
            <p:nvPr/>
          </p:nvPicPr>
          <p:blipFill rotWithShape="1">
            <a:blip r:embed="rId3" cstate="print">
              <a:alphaModFix/>
              <a:duotone>
                <a:prstClr val="black"/>
                <a:schemeClr val="tx2">
                  <a:tint val="45000"/>
                  <a:satMod val="400000"/>
                </a:schemeClr>
              </a:duotone>
            </a:blip>
            <a:srcRect t="22454" r="8892" b="33311"/>
            <a:stretch/>
          </p:blipFill>
          <p:spPr>
            <a:xfrm flipH="1">
              <a:off x="-422292" y="4371950"/>
              <a:ext cx="2690036" cy="576064"/>
            </a:xfrm>
            <a:prstGeom prst="rect">
              <a:avLst/>
            </a:prstGeom>
            <a:noFill/>
            <a:ln>
              <a:noFill/>
            </a:ln>
          </p:spPr>
        </p:pic>
        <p:sp>
          <p:nvSpPr>
            <p:cNvPr id="9" name="مستطيل 8"/>
            <p:cNvSpPr/>
            <p:nvPr/>
          </p:nvSpPr>
          <p:spPr>
            <a:xfrm>
              <a:off x="505110" y="4443958"/>
              <a:ext cx="862255" cy="500233"/>
            </a:xfrm>
            <a:prstGeom prst="rect">
              <a:avLst/>
            </a:prstGeom>
          </p:spPr>
          <p:txBody>
            <a:bodyPr wrap="none">
              <a:spAutoFit/>
            </a:bodyPr>
            <a:lstStyle/>
            <a:p>
              <a:pPr algn="ctr"/>
              <a:r>
                <a:rPr lang="ar-SA" sz="3734" b="1" dirty="0">
                  <a:solidFill>
                    <a:schemeClr val="bg1"/>
                  </a:solidFill>
                  <a:latin typeface="Calibri" pitchFamily="34" charset="0"/>
                  <a:cs typeface="Calibri" pitchFamily="34" charset="0"/>
                </a:rPr>
                <a:t>ختامًا </a:t>
              </a:r>
            </a:p>
          </p:txBody>
        </p:sp>
      </p:grpSp>
      <p:sp>
        <p:nvSpPr>
          <p:cNvPr id="4" name="مستطيل 3"/>
          <p:cNvSpPr/>
          <p:nvPr/>
        </p:nvSpPr>
        <p:spPr>
          <a:xfrm>
            <a:off x="1584277" y="1955800"/>
            <a:ext cx="8855791" cy="3375796"/>
          </a:xfrm>
          <a:prstGeom prst="rect">
            <a:avLst/>
          </a:prstGeom>
        </p:spPr>
        <p:txBody>
          <a:bodyPr wrap="square">
            <a:spAutoFit/>
          </a:bodyPr>
          <a:lstStyle/>
          <a:p>
            <a:pPr algn="ctr"/>
            <a:r>
              <a:rPr lang="ar-SA" sz="2667" b="1" dirty="0">
                <a:solidFill>
                  <a:schemeClr val="tx2"/>
                </a:solidFill>
                <a:latin typeface="Calibri" pitchFamily="34" charset="0"/>
                <a:cs typeface="Calibri" pitchFamily="34" charset="0"/>
              </a:rPr>
              <a:t>الحمد الله حمدًا طيبًا مباركًا الذي يسر لنا إتمام المنهج  </a:t>
            </a:r>
          </a:p>
          <a:p>
            <a:pPr algn="ctr"/>
            <a:r>
              <a:rPr lang="ar-SA" sz="2667" b="1" dirty="0">
                <a:solidFill>
                  <a:schemeClr val="tx2"/>
                </a:solidFill>
                <a:latin typeface="Calibri" pitchFamily="34" charset="0"/>
                <a:cs typeface="Calibri" pitchFamily="34" charset="0"/>
              </a:rPr>
              <a:t> فالحمدلله في السراء والضراء وعلى أي حال</a:t>
            </a:r>
          </a:p>
          <a:p>
            <a:pPr algn="ctr"/>
            <a:r>
              <a:rPr lang="ar-SA" sz="2667" b="1" dirty="0">
                <a:solidFill>
                  <a:schemeClr val="tx2"/>
                </a:solidFill>
                <a:latin typeface="Calibri" pitchFamily="34" charset="0"/>
                <a:cs typeface="Calibri" pitchFamily="34" charset="0"/>
              </a:rPr>
              <a:t>والحمد الله دائمًا وابدأ </a:t>
            </a:r>
          </a:p>
          <a:p>
            <a:pPr algn="ctr"/>
            <a:r>
              <a:rPr lang="ar-SA" sz="2667" b="1" dirty="0">
                <a:solidFill>
                  <a:schemeClr val="tx2"/>
                </a:solidFill>
                <a:latin typeface="Calibri" pitchFamily="34" charset="0"/>
                <a:cs typeface="Calibri" pitchFamily="34" charset="0"/>
              </a:rPr>
              <a:t>اشكر لكن طالباتي الغاليات جهدكن وسعيكن وإنصاتكن </a:t>
            </a:r>
          </a:p>
          <a:p>
            <a:pPr algn="ctr"/>
            <a:r>
              <a:rPr lang="ar-SA" sz="2667" b="1" dirty="0">
                <a:solidFill>
                  <a:schemeClr val="tx2"/>
                </a:solidFill>
                <a:latin typeface="Calibri" pitchFamily="34" charset="0"/>
                <a:cs typeface="Calibri" pitchFamily="34" charset="0"/>
              </a:rPr>
              <a:t>شكرًا لكل مبدعه ومتألقة </a:t>
            </a:r>
          </a:p>
          <a:p>
            <a:pPr algn="ctr"/>
            <a:r>
              <a:rPr lang="ar-SA" sz="2667" b="1" dirty="0">
                <a:solidFill>
                  <a:schemeClr val="tx2"/>
                </a:solidFill>
                <a:latin typeface="Calibri" pitchFamily="34" charset="0"/>
                <a:cs typeface="Calibri" pitchFamily="34" charset="0"/>
              </a:rPr>
              <a:t>وأسأل الله لي ولكن العلم النافع </a:t>
            </a:r>
          </a:p>
          <a:p>
            <a:pPr algn="ctr"/>
            <a:r>
              <a:rPr lang="ar-SA" sz="2667" b="1" dirty="0">
                <a:solidFill>
                  <a:schemeClr val="tx2"/>
                </a:solidFill>
                <a:latin typeface="Calibri" pitchFamily="34" charset="0"/>
                <a:cs typeface="Calibri" pitchFamily="34" charset="0"/>
              </a:rPr>
              <a:t>سُبحانك لا عِلمَ لنا إلا ما علمتنا إنك أنت العليم الحكيم . </a:t>
            </a:r>
            <a:br>
              <a:rPr lang="ar-SA" sz="2667" b="1" dirty="0">
                <a:solidFill>
                  <a:schemeClr val="tx2"/>
                </a:solidFill>
                <a:latin typeface="Calibri" pitchFamily="34" charset="0"/>
                <a:cs typeface="Calibri" pitchFamily="34" charset="0"/>
              </a:rPr>
            </a:br>
            <a:endParaRPr lang="ar-SA" sz="2667" b="1" dirty="0">
              <a:solidFill>
                <a:schemeClr val="tx2"/>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11">
            <a:extLst>
              <a:ext uri="{FF2B5EF4-FFF2-40B4-BE49-F238E27FC236}">
                <a16:creationId xmlns:a16="http://schemas.microsoft.com/office/drawing/2014/main" id="{613B653F-D473-416B-B09A-4C21CD51B781}"/>
              </a:ext>
            </a:extLst>
          </p:cNvPr>
          <p:cNvGrpSpPr/>
          <p:nvPr/>
        </p:nvGrpSpPr>
        <p:grpSpPr>
          <a:xfrm>
            <a:off x="-341048" y="5702966"/>
            <a:ext cx="13154831" cy="1018565"/>
            <a:chOff x="-520184" y="4727552"/>
            <a:chExt cx="12966183" cy="430841"/>
          </a:xfrm>
          <a:solidFill>
            <a:schemeClr val="accent1">
              <a:lumMod val="75000"/>
              <a:alpha val="56000"/>
            </a:schemeClr>
          </a:solidFill>
        </p:grpSpPr>
        <p:sp>
          <p:nvSpPr>
            <p:cNvPr id="6" name="Rectangle">
              <a:extLst>
                <a:ext uri="{FF2B5EF4-FFF2-40B4-BE49-F238E27FC236}">
                  <a16:creationId xmlns:a16="http://schemas.microsoft.com/office/drawing/2014/main" id="{0B4739DF-BFCF-4B63-BE78-ACB5596C625A}"/>
                </a:ext>
              </a:extLst>
            </p:cNvPr>
            <p:cNvSpPr/>
            <p:nvPr/>
          </p:nvSpPr>
          <p:spPr>
            <a:xfrm>
              <a:off x="-520184" y="4727552"/>
              <a:ext cx="12966183" cy="429601"/>
            </a:xfrm>
            <a:prstGeom prst="rect">
              <a:avLst/>
            </a:prstGeom>
            <a:grpFill/>
            <a:ln w="12700">
              <a:miter lim="400000"/>
            </a:ln>
          </p:spPr>
          <p:txBody>
            <a:bodyPr lIns="0" tIns="0" rIns="0" bIns="0" anchor="ctr"/>
            <a:lstStyle/>
            <a:p>
              <a:pPr>
                <a:defRPr sz="3200">
                  <a:solidFill>
                    <a:srgbClr val="FFFFFF"/>
                  </a:solidFill>
                </a:defRPr>
              </a:pPr>
              <a:endParaRPr sz="2133"/>
            </a:p>
          </p:txBody>
        </p:sp>
        <p:sp>
          <p:nvSpPr>
            <p:cNvPr id="7"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C0ADED21-515B-40F4-BEC3-DBBAEDA51BA9}"/>
                </a:ext>
              </a:extLst>
            </p:cNvPr>
            <p:cNvSpPr txBox="1">
              <a:spLocks/>
            </p:cNvSpPr>
            <p:nvPr/>
          </p:nvSpPr>
          <p:spPr>
            <a:xfrm>
              <a:off x="111336" y="4753348"/>
              <a:ext cx="4390824" cy="405045"/>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a:bodyPr>
            <a:lstStyle/>
            <a:p>
              <a:pPr defTabSz="123418">
                <a:defRPr sz="3956" b="0" spc="0">
                  <a:solidFill>
                    <a:srgbClr val="FFFFFF"/>
                  </a:solidFill>
                  <a:latin typeface="Khalid Art bold"/>
                  <a:ea typeface="Khalid Art bold"/>
                  <a:cs typeface="Khalid Art bold"/>
                  <a:sym typeface="Khalid Art bold"/>
                </a:defRPr>
              </a:pPr>
              <a:r>
                <a:rPr lang="ar-SA" sz="2400" dirty="0">
                  <a:ln w="0"/>
                  <a:solidFill>
                    <a:schemeClr val="bg1"/>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p>
          </p:txBody>
        </p:sp>
      </p:grpSp>
      <p:pic>
        <p:nvPicPr>
          <p:cNvPr id="8" name="884AEA23-EA58-47EB-8C88-9CE646949802-L0-001.png" descr="884AEA23-EA58-47EB-8C88-9CE646949802-L0-001.png">
            <a:hlinkClick r:id="rId2"/>
            <a:extLst>
              <a:ext uri="{FF2B5EF4-FFF2-40B4-BE49-F238E27FC236}">
                <a16:creationId xmlns:a16="http://schemas.microsoft.com/office/drawing/2014/main" id="{3055568A-7471-49BF-B453-95BE5CF930DB}"/>
              </a:ext>
            </a:extLst>
          </p:cNvPr>
          <p:cNvPicPr>
            <a:picLocks noChangeAspect="1"/>
          </p:cNvPicPr>
          <p:nvPr/>
        </p:nvPicPr>
        <p:blipFill>
          <a:blip r:embed="rId3" cstate="print"/>
          <a:stretch>
            <a:fillRect/>
          </a:stretch>
        </p:blipFill>
        <p:spPr>
          <a:xfrm>
            <a:off x="191376" y="5763951"/>
            <a:ext cx="795214" cy="795217"/>
          </a:xfrm>
          <a:prstGeom prst="rect">
            <a:avLst/>
          </a:prstGeom>
          <a:ln w="12700" cap="flat">
            <a:noFill/>
            <a:miter lim="400000"/>
          </a:ln>
          <a:effectLst/>
        </p:spPr>
      </p:pic>
      <p:pic>
        <p:nvPicPr>
          <p:cNvPr id="9" name="صورة 8" descr="photo_2021-01-20_12-38-27.jpg">
            <a:extLst>
              <a:ext uri="{FF2B5EF4-FFF2-40B4-BE49-F238E27FC236}">
                <a16:creationId xmlns:a16="http://schemas.microsoft.com/office/drawing/2014/main" id="{B29F56C2-D74E-4F39-ACF7-E5ABCE91AA0D}"/>
              </a:ext>
            </a:extLst>
          </p:cNvPr>
          <p:cNvPicPr>
            <a:picLocks noChangeAspect="1"/>
          </p:cNvPicPr>
          <p:nvPr/>
        </p:nvPicPr>
        <p:blipFill>
          <a:blip r:embed="rId4"/>
          <a:stretch>
            <a:fillRect/>
          </a:stretch>
        </p:blipFill>
        <p:spPr>
          <a:xfrm>
            <a:off x="4397352" y="364565"/>
            <a:ext cx="2990037" cy="2990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مستطيل 9">
            <a:extLst>
              <a:ext uri="{FF2B5EF4-FFF2-40B4-BE49-F238E27FC236}">
                <a16:creationId xmlns:a16="http://schemas.microsoft.com/office/drawing/2014/main" id="{8038772D-28C1-4F15-B3E9-D559E1A4B121}"/>
              </a:ext>
            </a:extLst>
          </p:cNvPr>
          <p:cNvSpPr/>
          <p:nvPr/>
        </p:nvSpPr>
        <p:spPr>
          <a:xfrm>
            <a:off x="2964263" y="3862746"/>
            <a:ext cx="5300490" cy="38779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11" name="مستطيل 10">
            <a:extLst>
              <a:ext uri="{FF2B5EF4-FFF2-40B4-BE49-F238E27FC236}">
                <a16:creationId xmlns:a16="http://schemas.microsoft.com/office/drawing/2014/main" id="{55E996A3-06F3-4D6B-86D6-2D03B84AC130}"/>
              </a:ext>
            </a:extLst>
          </p:cNvPr>
          <p:cNvSpPr/>
          <p:nvPr/>
        </p:nvSpPr>
        <p:spPr>
          <a:xfrm>
            <a:off x="3243186" y="4294102"/>
            <a:ext cx="4992712" cy="124155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أختكم في الله صاحبة قناة البيان</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لؤلؤة العتيق    </a:t>
            </a:r>
          </a:p>
        </p:txBody>
      </p:sp>
    </p:spTree>
    <p:extLst>
      <p:ext uri="{BB962C8B-B14F-4D97-AF65-F5344CB8AC3E}">
        <p14:creationId xmlns:p14="http://schemas.microsoft.com/office/powerpoint/2010/main" val="352119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pngegg (36).png">
            <a:extLst>
              <a:ext uri="{FF2B5EF4-FFF2-40B4-BE49-F238E27FC236}">
                <a16:creationId xmlns:a16="http://schemas.microsoft.com/office/drawing/2014/main" id="{32C40E59-C00E-43F5-957E-D113CA4DD514}"/>
              </a:ext>
            </a:extLst>
          </p:cNvPr>
          <p:cNvPicPr>
            <a:picLocks noChangeAspect="1"/>
          </p:cNvPicPr>
          <p:nvPr/>
        </p:nvPicPr>
        <p:blipFill>
          <a:blip r:embed="rId2">
            <a:duotone>
              <a:schemeClr val="bg2">
                <a:shade val="45000"/>
                <a:satMod val="135000"/>
              </a:schemeClr>
              <a:prstClr val="white"/>
            </a:duotone>
          </a:blip>
          <a:stretch>
            <a:fillRect/>
          </a:stretch>
        </p:blipFill>
        <p:spPr>
          <a:xfrm>
            <a:off x="4191000" y="785711"/>
            <a:ext cx="4292600" cy="924019"/>
          </a:xfrm>
          <a:prstGeom prst="rect">
            <a:avLst/>
          </a:prstGeom>
        </p:spPr>
      </p:pic>
      <p:pic>
        <p:nvPicPr>
          <p:cNvPr id="12" name="صورة 11" descr="pngegg (9).png">
            <a:extLst>
              <a:ext uri="{FF2B5EF4-FFF2-40B4-BE49-F238E27FC236}">
                <a16:creationId xmlns:a16="http://schemas.microsoft.com/office/drawing/2014/main" id="{0AD4859F-B86C-476F-BB7B-B41499F7DEC4}"/>
              </a:ext>
            </a:extLst>
          </p:cNvPr>
          <p:cNvPicPr>
            <a:picLocks noChangeAspect="1"/>
          </p:cNvPicPr>
          <p:nvPr/>
        </p:nvPicPr>
        <p:blipFill>
          <a:blip r:embed="rId3"/>
          <a:stretch>
            <a:fillRect/>
          </a:stretch>
        </p:blipFill>
        <p:spPr>
          <a:xfrm>
            <a:off x="4771165" y="2113573"/>
            <a:ext cx="2928325" cy="431928"/>
          </a:xfrm>
          <a:prstGeom prst="rect">
            <a:avLst/>
          </a:prstGeom>
        </p:spPr>
      </p:pic>
      <p:sp>
        <p:nvSpPr>
          <p:cNvPr id="15" name="مستطيل 14">
            <a:extLst>
              <a:ext uri="{FF2B5EF4-FFF2-40B4-BE49-F238E27FC236}">
                <a16:creationId xmlns:a16="http://schemas.microsoft.com/office/drawing/2014/main" id="{5BF5C983-25A5-4C28-A5D4-04F9580AB6DE}"/>
              </a:ext>
            </a:extLst>
          </p:cNvPr>
          <p:cNvSpPr/>
          <p:nvPr/>
        </p:nvSpPr>
        <p:spPr>
          <a:xfrm>
            <a:off x="4139374" y="3007355"/>
            <a:ext cx="3913251" cy="461665"/>
          </a:xfrm>
          <a:prstGeom prst="rect">
            <a:avLst/>
          </a:prstGeom>
        </p:spPr>
        <p:txBody>
          <a:bodyPr wrap="none">
            <a:spAutoFit/>
          </a:bodyPr>
          <a:lstStyle/>
          <a:p>
            <a:r>
              <a:rPr lang="ar-SA" sz="2400" b="1" dirty="0">
                <a:latin typeface="Calibri" pitchFamily="34" charset="0"/>
                <a:cs typeface="Calibri" pitchFamily="34" charset="0"/>
              </a:rPr>
              <a:t>اسعد الله صباحكن طالباتي الغاليات </a:t>
            </a:r>
            <a:endParaRPr lang="ar-SA" sz="2400" dirty="0"/>
          </a:p>
        </p:txBody>
      </p:sp>
      <p:sp>
        <p:nvSpPr>
          <p:cNvPr id="17" name="مربع نص 16">
            <a:extLst>
              <a:ext uri="{FF2B5EF4-FFF2-40B4-BE49-F238E27FC236}">
                <a16:creationId xmlns:a16="http://schemas.microsoft.com/office/drawing/2014/main" id="{3CF1DE50-CEDB-453F-A584-AD1CB65398C1}"/>
              </a:ext>
            </a:extLst>
          </p:cNvPr>
          <p:cNvSpPr txBox="1"/>
          <p:nvPr/>
        </p:nvSpPr>
        <p:spPr>
          <a:xfrm>
            <a:off x="5214312" y="4415597"/>
            <a:ext cx="3526987" cy="461665"/>
          </a:xfrm>
          <a:prstGeom prst="rect">
            <a:avLst/>
          </a:prstGeom>
          <a:noFill/>
        </p:spPr>
        <p:txBody>
          <a:bodyPr wrap="square">
            <a:spAutoFit/>
          </a:bodyPr>
          <a:lstStyle/>
          <a:p>
            <a:pPr algn="ctr"/>
            <a:r>
              <a:rPr lang="ar-SA" sz="2400" b="1" dirty="0">
                <a:solidFill>
                  <a:schemeClr val="bg1"/>
                </a:solidFill>
                <a:latin typeface="29LT Azer" panose="00000500000000000000" pitchFamily="2" charset="-78"/>
                <a:cs typeface="29LT Azer" panose="00000500000000000000" pitchFamily="2" charset="-78"/>
              </a:rPr>
              <a:t>إعداد الأستاذة : لؤلؤة العتيق </a:t>
            </a:r>
          </a:p>
        </p:txBody>
      </p:sp>
      <p:pic>
        <p:nvPicPr>
          <p:cNvPr id="20" name="Picture 3">
            <a:extLst>
              <a:ext uri="{FF2B5EF4-FFF2-40B4-BE49-F238E27FC236}">
                <a16:creationId xmlns:a16="http://schemas.microsoft.com/office/drawing/2014/main" id="{F47E7305-731F-4631-A47C-880CB48D80FA}"/>
              </a:ext>
            </a:extLst>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4421006" y="3646715"/>
            <a:ext cx="3349986" cy="282662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5A027410-B2AF-4F8A-B706-33EDE68D6727}"/>
              </a:ext>
            </a:extLst>
          </p:cNvPr>
          <p:cNvPicPr>
            <a:picLocks noChangeAspect="1"/>
          </p:cNvPicPr>
          <p:nvPr/>
        </p:nvPicPr>
        <p:blipFill>
          <a:blip r:embed="rId2">
            <a:alphaModFix amt="7000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2021" y="1241350"/>
            <a:ext cx="3810887" cy="3810887"/>
          </a:xfrm>
          <a:prstGeom prst="rect">
            <a:avLst/>
          </a:prstGeom>
        </p:spPr>
      </p:pic>
      <p:sp>
        <p:nvSpPr>
          <p:cNvPr id="12" name="مستطيل 11">
            <a:extLst>
              <a:ext uri="{FF2B5EF4-FFF2-40B4-BE49-F238E27FC236}">
                <a16:creationId xmlns:a16="http://schemas.microsoft.com/office/drawing/2014/main" id="{B96ACF7D-F601-425F-80A4-AD11018783EF}"/>
              </a:ext>
            </a:extLst>
          </p:cNvPr>
          <p:cNvSpPr/>
          <p:nvPr/>
        </p:nvSpPr>
        <p:spPr>
          <a:xfrm>
            <a:off x="1104921" y="2782669"/>
            <a:ext cx="1188146" cy="646331"/>
          </a:xfrm>
          <a:prstGeom prst="rect">
            <a:avLst/>
          </a:prstGeom>
        </p:spPr>
        <p:txBody>
          <a:bodyPr wrap="none">
            <a:spAutoFit/>
          </a:bodyPr>
          <a:lstStyle/>
          <a:p>
            <a:r>
              <a:rPr lang="ar-SA"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تمهيد </a:t>
            </a:r>
          </a:p>
        </p:txBody>
      </p:sp>
      <p:sp>
        <p:nvSpPr>
          <p:cNvPr id="7" name="TextBox 11">
            <a:extLst>
              <a:ext uri="{FF2B5EF4-FFF2-40B4-BE49-F238E27FC236}">
                <a16:creationId xmlns:a16="http://schemas.microsoft.com/office/drawing/2014/main" id="{2BBF2040-0E36-0DAC-B14C-A9A24A273C30}"/>
              </a:ext>
            </a:extLst>
          </p:cNvPr>
          <p:cNvSpPr txBox="1">
            <a:spLocks noChangeArrowheads="1"/>
          </p:cNvSpPr>
          <p:nvPr/>
        </p:nvSpPr>
        <p:spPr bwMode="auto">
          <a:xfrm>
            <a:off x="3530009" y="2044005"/>
            <a:ext cx="8178502" cy="1815882"/>
          </a:xfrm>
          <a:prstGeom prst="rect">
            <a:avLst/>
          </a:prstGeom>
          <a:noFill/>
          <a:ln w="9525">
            <a:noFill/>
            <a:miter lim="800000"/>
            <a:headEnd/>
            <a:tailEnd/>
          </a:ln>
        </p:spPr>
        <p:txBody>
          <a:bodyPr wrap="square">
            <a:spAutoFit/>
          </a:bodyPr>
          <a:lstStyle/>
          <a:p>
            <a:pPr algn="ctr"/>
            <a:r>
              <a:rPr lang="ar-SA" sz="2800"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أجاب الله تعالى على مكذبي الرسول صلى الله عليه وسلم الذين قالوا: أن محمداً ينزل عليه شيطان، وأنه شاعر، فبين الله البيان الحقيقي، الذي لا شك فيه ولا شبهة، بصفة الأشخاص الذين تتنزل عليهم الشياطين، وكذلك حال الشعراء، وبرأ الرسول صلى الله عليه وسلم منهم.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66D87495-B4FF-AF3F-997B-B6D10B9A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1"/>
            <a:ext cx="6390640" cy="6858001"/>
          </a:xfrm>
          <a:prstGeom prst="rect">
            <a:avLst/>
          </a:prstGeom>
        </p:spPr>
      </p:pic>
      <p:sp>
        <p:nvSpPr>
          <p:cNvPr id="4" name="مستطيل مستدير الزوايا 3">
            <a:hlinkClick r:id="" action="ppaction://noaction">
              <a:snd r:embed="rId3" name="الشعراء 185-191.wav"/>
            </a:hlinkClick>
          </p:cNvPr>
          <p:cNvSpPr/>
          <p:nvPr/>
        </p:nvSpPr>
        <p:spPr>
          <a:xfrm>
            <a:off x="1788136" y="4411077"/>
            <a:ext cx="2428875" cy="776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a:defRPr/>
            </a:pPr>
            <a:r>
              <a:rPr lang="ar-EG" sz="2800" b="1" u="sng" dirty="0">
                <a:solidFill>
                  <a:schemeClr val="bg1"/>
                </a:solidFill>
                <a:hlinkClick r:id="" action="ppaction://noaction">
                  <a:snd r:embed="rId4" name="قال تعالى هل أنبئكم على من تنزل.wav"/>
                  <a:extLst>
                    <a:ext uri="{A12FA001-AC4F-418D-AE19-62706E023703}">
                      <ahyp:hlinkClr xmlns:ahyp="http://schemas.microsoft.com/office/drawing/2018/hyperlinkcolor" val="tx"/>
                    </a:ext>
                  </a:extLst>
                </a:hlinkClick>
              </a:rPr>
              <a:t>استمع للآيات</a:t>
            </a:r>
            <a:endParaRPr lang="ar-EG" sz="2800" b="1" u="sng" dirty="0">
              <a:solidFill>
                <a:schemeClr val="bg1"/>
              </a:solidFill>
            </a:endParaRPr>
          </a:p>
        </p:txBody>
      </p:sp>
      <p:sp>
        <p:nvSpPr>
          <p:cNvPr id="5" name="مثلث متساوي الساقين 4">
            <a:hlinkClick r:id="" action="ppaction://noaction">
              <a:snd r:embed="rId4" name="قال تعالى هل أنبئكم على من تنزل.wav"/>
            </a:hlinkClick>
          </p:cNvPr>
          <p:cNvSpPr/>
          <p:nvPr/>
        </p:nvSpPr>
        <p:spPr>
          <a:xfrm rot="5400000">
            <a:off x="2000703" y="4607134"/>
            <a:ext cx="477838" cy="384175"/>
          </a:xfrm>
          <a:prstGeom prst="triangle">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1" anchor="ctr"/>
          <a:lstStyle>
            <a:defPPr>
              <a:defRPr lang="ar-EG"/>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ar-EG" dirty="0">
              <a:solidFill>
                <a:srgbClr val="FFFF99"/>
              </a:solidFill>
            </a:endParaRPr>
          </a:p>
        </p:txBody>
      </p:sp>
      <p:sp>
        <p:nvSpPr>
          <p:cNvPr id="8" name="مربع نص 7">
            <a:extLst>
              <a:ext uri="{FF2B5EF4-FFF2-40B4-BE49-F238E27FC236}">
                <a16:creationId xmlns:a16="http://schemas.microsoft.com/office/drawing/2014/main" id="{45DE35AD-1F9D-0A6B-FEC6-748481812A25}"/>
              </a:ext>
            </a:extLst>
          </p:cNvPr>
          <p:cNvSpPr txBox="1"/>
          <p:nvPr/>
        </p:nvSpPr>
        <p:spPr>
          <a:xfrm>
            <a:off x="538481" y="613334"/>
            <a:ext cx="5267958" cy="3539430"/>
          </a:xfrm>
          <a:prstGeom prst="rect">
            <a:avLst/>
          </a:prstGeom>
          <a:noFill/>
        </p:spPr>
        <p:txBody>
          <a:bodyPr wrap="square">
            <a:spAutoFit/>
          </a:bodyPr>
          <a:lstStyle/>
          <a:p>
            <a:pPr algn="ctr"/>
            <a:r>
              <a:rPr lang="ar-SA" sz="2800" i="0" dirty="0">
                <a:solidFill>
                  <a:srgbClr val="202122"/>
                </a:solidFill>
                <a:effectLst>
                  <a:outerShdw blurRad="38100" dist="38100" dir="2700000" algn="tl">
                    <a:srgbClr val="000000">
                      <a:alpha val="43137"/>
                    </a:srgbClr>
                  </a:outerShdw>
                </a:effectLst>
                <a:latin typeface="arial" panose="020B0604020202020204" pitchFamily="34" charset="0"/>
              </a:rPr>
              <a:t>هَلْ أُنَبِّئُكُمْ عَلَى مَنْ تَنَزَّلُ الشَّيَاطِينُ (221) تَنَزَّلُ عَلَى كُلِّ أَفَّاكٍ أَثِيمٍ (222) يُلْقُونَ السَّمْعَ وَأَكْثَرُهُمْ كَاذِبُونَ (223) وَالشُّعَرَاءُ يَتَّبِعُهُمُ الْغَاوُونَ (224) أَلَمْ تَرَ أَنَّهُمْ فِي كُلِّ وَادٍ يَهِيمُونَ (225) وَأَنَّهُمْ يَقُولُونَ مَا لَا يَفْعَلُونَ (226) إِلَّا الَّذِينَ آمَنُوا وَعَمِلُوا الصَّالِحَاتِ وَذَكَرُوا اللَّهَ كَثِيرًا وَانْتَصَرُوا مِنْ بَعْدِ مَا ظُلِمُوا وَسَيَعْلَمُ الَّذِينَ ظَلَمُوا أَيَّ مُنْقَلَبٍ يَنْقَلِبُونَ (227)</a:t>
            </a:r>
            <a:endParaRPr lang="ar-SA" sz="2800" dirty="0">
              <a:effectLst>
                <a:outerShdw blurRad="38100" dist="38100" dir="2700000" algn="tl">
                  <a:srgbClr val="000000">
                    <a:alpha val="43137"/>
                  </a:srgbClr>
                </a:outerShdw>
              </a:effectLst>
            </a:endParaRPr>
          </a:p>
        </p:txBody>
      </p:sp>
      <p:sp>
        <p:nvSpPr>
          <p:cNvPr id="9" name="مستطيل 8">
            <a:extLst>
              <a:ext uri="{FF2B5EF4-FFF2-40B4-BE49-F238E27FC236}">
                <a16:creationId xmlns:a16="http://schemas.microsoft.com/office/drawing/2014/main" id="{C5E4736D-FB3B-8E68-54BD-0C2838604501}"/>
              </a:ext>
            </a:extLst>
          </p:cNvPr>
          <p:cNvSpPr/>
          <p:nvPr/>
        </p:nvSpPr>
        <p:spPr>
          <a:xfrm>
            <a:off x="8240751" y="1517088"/>
            <a:ext cx="3339337" cy="1569660"/>
          </a:xfrm>
          <a:prstGeom prst="rect">
            <a:avLst/>
          </a:prstGeom>
          <a:noFill/>
          <a:ln>
            <a:noFill/>
            <a:prstDash val="lgDash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rtl="1"/>
            <a:r>
              <a:rPr lang="ar-EG" sz="3200" b="1" dirty="0">
                <a:ln w="0"/>
                <a:solidFill>
                  <a:srgbClr val="C00000"/>
                </a:solidFill>
                <a:effectLst>
                  <a:outerShdw blurRad="38100" dist="19050" dir="2700000" algn="tl" rotWithShape="0">
                    <a:schemeClr val="dk1">
                      <a:alpha val="40000"/>
                    </a:schemeClr>
                  </a:outerShdw>
                </a:effectLst>
                <a:latin typeface="29LT Zarid Serif Rg" panose="00000100000000000000" pitchFamily="2" charset="-78"/>
                <a:ea typeface="splart-h-faraj" panose="020A0503020102020204" pitchFamily="18" charset="-78"/>
                <a:cs typeface="29LT Zarid Serif Rg" panose="00000100000000000000" pitchFamily="2" charset="-78"/>
              </a:rPr>
              <a:t>استمعي إلى الآيات التالية</a:t>
            </a:r>
          </a:p>
          <a:p>
            <a:pPr algn="ctr" rtl="1"/>
            <a:r>
              <a:rPr lang="ar-EG" sz="3200" b="1" dirty="0">
                <a:ln w="0"/>
                <a:solidFill>
                  <a:srgbClr val="C00000"/>
                </a:solidFill>
                <a:effectLst>
                  <a:outerShdw blurRad="38100" dist="19050" dir="2700000" algn="tl" rotWithShape="0">
                    <a:schemeClr val="dk1">
                      <a:alpha val="40000"/>
                    </a:schemeClr>
                  </a:outerShdw>
                </a:effectLst>
                <a:latin typeface="29LT Zarid Serif Rg" panose="00000100000000000000" pitchFamily="2" charset="-78"/>
                <a:ea typeface="splart-h-faraj" panose="020A0503020102020204" pitchFamily="18" charset="-78"/>
                <a:cs typeface="29LT Zarid Serif Rg" panose="00000100000000000000" pitchFamily="2" charset="-78"/>
              </a:rPr>
              <a:t>ثم استخرجي منها موضوع مناسب ؟</a:t>
            </a:r>
          </a:p>
        </p:txBody>
      </p:sp>
      <p:sp>
        <p:nvSpPr>
          <p:cNvPr id="10" name="مستطيل 9">
            <a:extLst>
              <a:ext uri="{FF2B5EF4-FFF2-40B4-BE49-F238E27FC236}">
                <a16:creationId xmlns:a16="http://schemas.microsoft.com/office/drawing/2014/main" id="{6A76B6FE-4343-E6C4-5B8A-0B7B31CA61E9}"/>
              </a:ext>
            </a:extLst>
          </p:cNvPr>
          <p:cNvSpPr/>
          <p:nvPr/>
        </p:nvSpPr>
        <p:spPr>
          <a:xfrm>
            <a:off x="7396482" y="3406140"/>
            <a:ext cx="4438101" cy="2308324"/>
          </a:xfrm>
          <a:prstGeom prst="rect">
            <a:avLst/>
          </a:prstGeom>
          <a:noFill/>
        </p:spPr>
        <p:txBody>
          <a:bodyPr wrap="square" lIns="91440" tIns="45720" rIns="91440" bIns="45720">
            <a:spAutoFit/>
          </a:bodyPr>
          <a:lstStyle/>
          <a:p>
            <a:pPr marL="571500" indent="-571500" algn="ctr">
              <a:buFont typeface="Arial" panose="020B0604020202020204" pitchFamily="34" charset="0"/>
              <a:buChar char="•"/>
            </a:pPr>
            <a:r>
              <a:rPr lang="ar-SA" sz="3600" b="1" dirty="0">
                <a:ln w="0"/>
                <a:solidFill>
                  <a:schemeClr val="accent1"/>
                </a:solidFill>
                <a:effectLst>
                  <a:outerShdw blurRad="38100" dist="19050" dir="2700000" algn="tl" rotWithShape="0">
                    <a:schemeClr val="dk1">
                      <a:alpha val="40000"/>
                    </a:schemeClr>
                  </a:outerShdw>
                </a:effectLst>
                <a:latin typeface="29LT Zarid Serif Rg" panose="00000100000000000000" pitchFamily="2" charset="-78"/>
                <a:ea typeface="Tahoma" panose="020B0604030504040204" pitchFamily="34" charset="0"/>
                <a:cs typeface="29LT Zarid Serif Rg" panose="00000100000000000000" pitchFamily="2" charset="-78"/>
              </a:rPr>
              <a:t>الشياطين تنزل على الكذابين الفجار </a:t>
            </a:r>
          </a:p>
          <a:p>
            <a:pPr algn="ctr"/>
            <a:endParaRPr lang="ar-SA" sz="3600" b="1" dirty="0">
              <a:ln w="0"/>
              <a:solidFill>
                <a:schemeClr val="accent1"/>
              </a:solidFill>
              <a:effectLst>
                <a:outerShdw blurRad="38100" dist="19050" dir="2700000" algn="tl" rotWithShape="0">
                  <a:schemeClr val="dk1">
                    <a:alpha val="40000"/>
                  </a:schemeClr>
                </a:outerShdw>
              </a:effectLst>
              <a:latin typeface="29LT Zarid Serif Rg" panose="00000100000000000000" pitchFamily="2" charset="-78"/>
              <a:ea typeface="Tahoma" panose="020B0604030504040204" pitchFamily="34" charset="0"/>
              <a:cs typeface="29LT Zarid Serif Rg" panose="00000100000000000000" pitchFamily="2" charset="-78"/>
            </a:endParaRPr>
          </a:p>
          <a:p>
            <a:pPr marL="571500" indent="-571500" algn="ctr">
              <a:buFont typeface="Arial" panose="020B0604020202020204" pitchFamily="34" charset="0"/>
              <a:buChar char="•"/>
            </a:pPr>
            <a:r>
              <a:rPr lang="ar-SA" sz="3600" b="1" dirty="0">
                <a:ln w="0"/>
                <a:solidFill>
                  <a:schemeClr val="accent1"/>
                </a:solidFill>
                <a:effectLst>
                  <a:outerShdw blurRad="38100" dist="19050" dir="2700000" algn="tl" rotWithShape="0">
                    <a:schemeClr val="dk1">
                      <a:alpha val="40000"/>
                    </a:schemeClr>
                  </a:outerShdw>
                </a:effectLst>
                <a:latin typeface="29LT Zarid Serif Rg" panose="00000100000000000000" pitchFamily="2" charset="-78"/>
                <a:ea typeface="Tahoma" panose="020B0604030504040204" pitchFamily="34" charset="0"/>
                <a:cs typeface="29LT Zarid Serif Rg" panose="00000100000000000000" pitchFamily="2" charset="-78"/>
              </a:rPr>
              <a:t>صفات الشعراء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5485;p51">
            <a:extLst>
              <a:ext uri="{FF2B5EF4-FFF2-40B4-BE49-F238E27FC236}">
                <a16:creationId xmlns:a16="http://schemas.microsoft.com/office/drawing/2014/main" id="{C886FAF0-078C-49D9-8AF1-E989211E0A4A}"/>
              </a:ext>
            </a:extLst>
          </p:cNvPr>
          <p:cNvGrpSpPr/>
          <p:nvPr/>
        </p:nvGrpSpPr>
        <p:grpSpPr>
          <a:xfrm>
            <a:off x="445352" y="1036786"/>
            <a:ext cx="3145673" cy="5435968"/>
            <a:chOff x="4319387" y="3361302"/>
            <a:chExt cx="442967" cy="597060"/>
          </a:xfrm>
          <a:noFill/>
        </p:grpSpPr>
        <p:sp>
          <p:nvSpPr>
            <p:cNvPr id="24" name="Google Shape;5486;p51">
              <a:extLst>
                <a:ext uri="{FF2B5EF4-FFF2-40B4-BE49-F238E27FC236}">
                  <a16:creationId xmlns:a16="http://schemas.microsoft.com/office/drawing/2014/main" id="{D278FD38-13A0-4D1C-991C-BE9BDAB6A18B}"/>
                </a:ext>
              </a:extLst>
            </p:cNvPr>
            <p:cNvSpPr/>
            <p:nvPr/>
          </p:nvSpPr>
          <p:spPr>
            <a:xfrm>
              <a:off x="4319387"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600" b="1" dirty="0">
                  <a:solidFill>
                    <a:srgbClr val="C00000"/>
                  </a:solidFill>
                  <a:latin typeface="Tahoma" panose="020B0604030504040204" pitchFamily="34" charset="0"/>
                  <a:ea typeface="Tahoma" panose="020B0604030504040204" pitchFamily="34" charset="0"/>
                </a:rPr>
                <a:t>ماذا تعلمت؟</a:t>
              </a:r>
              <a:endParaRPr sz="3600" b="1" dirty="0">
                <a:solidFill>
                  <a:srgbClr val="C00000"/>
                </a:solidFill>
                <a:latin typeface="Tahoma" panose="020B0604030504040204" pitchFamily="34" charset="0"/>
                <a:ea typeface="Tahoma" panose="020B0604030504040204" pitchFamily="34" charset="0"/>
              </a:endParaRPr>
            </a:p>
          </p:txBody>
        </p:sp>
        <p:sp>
          <p:nvSpPr>
            <p:cNvPr id="25" name="Google Shape;5487;p51">
              <a:extLst>
                <a:ext uri="{FF2B5EF4-FFF2-40B4-BE49-F238E27FC236}">
                  <a16:creationId xmlns:a16="http://schemas.microsoft.com/office/drawing/2014/main" id="{91CD960D-13E0-43AC-9F97-677E9FC44F73}"/>
                </a:ext>
              </a:extLst>
            </p:cNvPr>
            <p:cNvSpPr/>
            <p:nvPr/>
          </p:nvSpPr>
          <p:spPr>
            <a:xfrm>
              <a:off x="4319387" y="3538947"/>
              <a:ext cx="442967" cy="41941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18" name="Google Shape;5492;p51">
            <a:extLst>
              <a:ext uri="{FF2B5EF4-FFF2-40B4-BE49-F238E27FC236}">
                <a16:creationId xmlns:a16="http://schemas.microsoft.com/office/drawing/2014/main" id="{C9161E61-8532-45E5-A7AC-4B93EC22A5DF}"/>
              </a:ext>
            </a:extLst>
          </p:cNvPr>
          <p:cNvGrpSpPr/>
          <p:nvPr/>
        </p:nvGrpSpPr>
        <p:grpSpPr>
          <a:xfrm>
            <a:off x="4076692" y="1036786"/>
            <a:ext cx="4803148" cy="5435968"/>
            <a:chOff x="4799873" y="3361302"/>
            <a:chExt cx="442967" cy="597060"/>
          </a:xfrm>
          <a:noFill/>
        </p:grpSpPr>
        <p:sp>
          <p:nvSpPr>
            <p:cNvPr id="22" name="Google Shape;5493;p51">
              <a:extLst>
                <a:ext uri="{FF2B5EF4-FFF2-40B4-BE49-F238E27FC236}">
                  <a16:creationId xmlns:a16="http://schemas.microsoft.com/office/drawing/2014/main" id="{D50D3B4A-3BEF-4560-B557-0570F6897CEA}"/>
                </a:ext>
              </a:extLst>
            </p:cNvPr>
            <p:cNvSpPr/>
            <p:nvPr/>
          </p:nvSpPr>
          <p:spPr>
            <a:xfrm>
              <a:off x="4799873"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600" b="1" dirty="0">
                  <a:solidFill>
                    <a:srgbClr val="C00000"/>
                  </a:solidFill>
                  <a:latin typeface="Tahoma" panose="020B0604030504040204" pitchFamily="34" charset="0"/>
                  <a:ea typeface="Tahoma" panose="020B0604030504040204" pitchFamily="34" charset="0"/>
                </a:rPr>
                <a:t>ماذا أريد أن أتعلم؟</a:t>
              </a:r>
              <a:endParaRPr sz="3600" b="1" dirty="0">
                <a:solidFill>
                  <a:srgbClr val="C00000"/>
                </a:solidFill>
                <a:latin typeface="Tahoma" panose="020B0604030504040204" pitchFamily="34" charset="0"/>
                <a:ea typeface="Tahoma" panose="020B0604030504040204" pitchFamily="34" charset="0"/>
              </a:endParaRPr>
            </a:p>
          </p:txBody>
        </p:sp>
        <p:sp>
          <p:nvSpPr>
            <p:cNvPr id="23" name="Google Shape;5494;p51">
              <a:extLst>
                <a:ext uri="{FF2B5EF4-FFF2-40B4-BE49-F238E27FC236}">
                  <a16:creationId xmlns:a16="http://schemas.microsoft.com/office/drawing/2014/main" id="{93E2E724-1FB5-4F3D-AC98-7216F519BF6F}"/>
                </a:ext>
              </a:extLst>
            </p:cNvPr>
            <p:cNvSpPr/>
            <p:nvPr/>
          </p:nvSpPr>
          <p:spPr>
            <a:xfrm>
              <a:off x="4799873" y="3538947"/>
              <a:ext cx="442967" cy="41941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19" name="Google Shape;5499;p51">
            <a:extLst>
              <a:ext uri="{FF2B5EF4-FFF2-40B4-BE49-F238E27FC236}">
                <a16:creationId xmlns:a16="http://schemas.microsoft.com/office/drawing/2014/main" id="{4805F663-6863-476B-99FD-A8343D04AF56}"/>
              </a:ext>
            </a:extLst>
          </p:cNvPr>
          <p:cNvGrpSpPr/>
          <p:nvPr/>
        </p:nvGrpSpPr>
        <p:grpSpPr>
          <a:xfrm>
            <a:off x="9100988" y="1067488"/>
            <a:ext cx="2791534" cy="5435968"/>
            <a:chOff x="5280360" y="3361302"/>
            <a:chExt cx="441300" cy="597060"/>
          </a:xfrm>
          <a:noFill/>
        </p:grpSpPr>
        <p:sp>
          <p:nvSpPr>
            <p:cNvPr id="20" name="Google Shape;5500;p51">
              <a:extLst>
                <a:ext uri="{FF2B5EF4-FFF2-40B4-BE49-F238E27FC236}">
                  <a16:creationId xmlns:a16="http://schemas.microsoft.com/office/drawing/2014/main" id="{9DE7448A-9649-441D-9AE7-611A6BD6372B}"/>
                </a:ext>
              </a:extLst>
            </p:cNvPr>
            <p:cNvSpPr/>
            <p:nvPr/>
          </p:nvSpPr>
          <p:spPr>
            <a:xfrm>
              <a:off x="5280360"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200" b="1" dirty="0">
                  <a:ln w="0"/>
                  <a:solidFill>
                    <a:srgbClr val="C0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rPr>
                <a:t>ماذا أعرف؟</a:t>
              </a:r>
              <a:endParaRPr sz="3200" b="1" dirty="0">
                <a:ln w="0"/>
                <a:solidFill>
                  <a:srgbClr val="C0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endParaRPr>
            </a:p>
          </p:txBody>
        </p:sp>
        <p:sp>
          <p:nvSpPr>
            <p:cNvPr id="21" name="Google Shape;5501;p51">
              <a:extLst>
                <a:ext uri="{FF2B5EF4-FFF2-40B4-BE49-F238E27FC236}">
                  <a16:creationId xmlns:a16="http://schemas.microsoft.com/office/drawing/2014/main" id="{7E22F8D5-464F-49C0-923C-6B8E27767EB7}"/>
                </a:ext>
              </a:extLst>
            </p:cNvPr>
            <p:cNvSpPr/>
            <p:nvPr/>
          </p:nvSpPr>
          <p:spPr>
            <a:xfrm>
              <a:off x="5280360" y="3538947"/>
              <a:ext cx="441300" cy="41941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7" name="مجموعة 6"/>
          <p:cNvGrpSpPr/>
          <p:nvPr/>
        </p:nvGrpSpPr>
        <p:grpSpPr>
          <a:xfrm>
            <a:off x="-441960" y="80446"/>
            <a:ext cx="3429000" cy="609600"/>
            <a:chOff x="-422292" y="4371950"/>
            <a:chExt cx="2690036" cy="576064"/>
          </a:xfrm>
        </p:grpSpPr>
        <p:pic>
          <p:nvPicPr>
            <p:cNvPr id="8" name="Google Shape;182;p29"/>
            <p:cNvPicPr preferRelativeResize="0"/>
            <p:nvPr/>
          </p:nvPicPr>
          <p:blipFill rotWithShape="1">
            <a:blip r:embed="rId3" cstate="print">
              <a:alphaModFix/>
              <a:duotone>
                <a:prstClr val="black"/>
                <a:schemeClr val="tx2">
                  <a:tint val="45000"/>
                  <a:satMod val="400000"/>
                </a:schemeClr>
              </a:duotone>
            </a:blip>
            <a:srcRect t="22454" r="8892" b="33311"/>
            <a:stretch/>
          </p:blipFill>
          <p:spPr>
            <a:xfrm>
              <a:off x="-422292" y="4371950"/>
              <a:ext cx="2690036" cy="576064"/>
            </a:xfrm>
            <a:prstGeom prst="rect">
              <a:avLst/>
            </a:prstGeom>
            <a:noFill/>
            <a:ln>
              <a:noFill/>
            </a:ln>
          </p:spPr>
        </p:pic>
        <p:sp>
          <p:nvSpPr>
            <p:cNvPr id="9" name="مستطيل 8"/>
            <p:cNvSpPr/>
            <p:nvPr/>
          </p:nvSpPr>
          <p:spPr>
            <a:xfrm>
              <a:off x="-422292" y="4475316"/>
              <a:ext cx="2299027" cy="369331"/>
            </a:xfrm>
            <a:prstGeom prst="rect">
              <a:avLst/>
            </a:prstGeom>
          </p:spPr>
          <p:txBody>
            <a:bodyPr wrap="none">
              <a:spAutoFit/>
            </a:bodyPr>
            <a:lstStyle/>
            <a:p>
              <a:r>
                <a:rPr lang="ar-SA" b="1" dirty="0">
                  <a:latin typeface="Calibri" pitchFamily="34" charset="0"/>
                  <a:cs typeface="Calibri" pitchFamily="34" charset="0"/>
                </a:rPr>
                <a:t>استراتيجية العصف الذهني </a:t>
              </a:r>
            </a:p>
          </p:txBody>
        </p:sp>
      </p:grpSp>
      <p:sp>
        <p:nvSpPr>
          <p:cNvPr id="14" name="مستطيل 13"/>
          <p:cNvSpPr/>
          <p:nvPr/>
        </p:nvSpPr>
        <p:spPr>
          <a:xfrm>
            <a:off x="5040178" y="3396727"/>
            <a:ext cx="3995936" cy="692497"/>
          </a:xfrm>
          <a:prstGeom prst="rect">
            <a:avLst/>
          </a:prstGeom>
        </p:spPr>
        <p:txBody>
          <a:bodyPr wrap="square">
            <a:spAutoFit/>
          </a:bodyPr>
          <a:lstStyle/>
          <a:p>
            <a:pPr algn="ctr">
              <a:defRPr sz="3900" b="1">
                <a:latin typeface="+mn-lt"/>
                <a:ea typeface="+mn-ea"/>
                <a:cs typeface="+mn-cs"/>
                <a:sym typeface="Helvetica Neue"/>
              </a:defRPr>
            </a:pPr>
            <a:endParaRPr lang="ar-SA" sz="3900" b="1" dirty="0">
              <a:sym typeface="Helvetica Neue"/>
            </a:endParaRPr>
          </a:p>
        </p:txBody>
      </p:sp>
      <p:sp>
        <p:nvSpPr>
          <p:cNvPr id="30" name="مستطيل 29"/>
          <p:cNvSpPr/>
          <p:nvPr/>
        </p:nvSpPr>
        <p:spPr>
          <a:xfrm>
            <a:off x="8879840" y="187379"/>
            <a:ext cx="2818400" cy="646331"/>
          </a:xfrm>
          <a:prstGeom prst="rect">
            <a:avLst/>
          </a:prstGeom>
        </p:spPr>
        <p:txBody>
          <a:bodyPr wrap="none">
            <a:spAutoFit/>
          </a:bodyPr>
          <a:lstStyle/>
          <a:p>
            <a:r>
              <a:rPr lang="ar-SA" sz="3600" b="1" dirty="0">
                <a:solidFill>
                  <a:srgbClr val="C00000"/>
                </a:solidFill>
                <a:latin typeface="Calibri" panose="020F0502020204030204" pitchFamily="34" charset="0"/>
                <a:cs typeface="Calibri" panose="020F0502020204030204" pitchFamily="34" charset="0"/>
              </a:rPr>
              <a:t>جدول التعلم      </a:t>
            </a:r>
          </a:p>
        </p:txBody>
      </p:sp>
      <p:pic>
        <p:nvPicPr>
          <p:cNvPr id="31" name="صورة 30" descr="pngegg (74).png"/>
          <p:cNvPicPr>
            <a:picLocks noChangeAspect="1"/>
          </p:cNvPicPr>
          <p:nvPr/>
        </p:nvPicPr>
        <p:blipFill>
          <a:blip r:embed="rId4"/>
          <a:stretch>
            <a:fillRect/>
          </a:stretch>
        </p:blipFill>
        <p:spPr>
          <a:xfrm>
            <a:off x="9474042" y="3330511"/>
            <a:ext cx="1967018" cy="1825713"/>
          </a:xfrm>
          <a:prstGeom prst="rect">
            <a:avLst/>
          </a:prstGeom>
        </p:spPr>
      </p:pic>
      <p:sp>
        <p:nvSpPr>
          <p:cNvPr id="32" name="عنصر نائب للمحتوى 2">
            <a:extLst>
              <a:ext uri="{FF2B5EF4-FFF2-40B4-BE49-F238E27FC236}">
                <a16:creationId xmlns:a16="http://schemas.microsoft.com/office/drawing/2014/main" id="{DD4B6477-04A0-400E-8371-7AE32599796F}"/>
              </a:ext>
            </a:extLst>
          </p:cNvPr>
          <p:cNvSpPr txBox="1">
            <a:spLocks/>
          </p:cNvSpPr>
          <p:nvPr/>
        </p:nvSpPr>
        <p:spPr bwMode="auto">
          <a:xfrm>
            <a:off x="4408996" y="2814960"/>
            <a:ext cx="4330194" cy="404839"/>
          </a:xfrm>
          <a:prstGeom prst="rect">
            <a:avLst/>
          </a:prstGeom>
          <a:noFill/>
          <a:ln w="9525">
            <a:noFill/>
            <a:miter lim="800000"/>
            <a:headEnd/>
            <a:tailEnd/>
          </a:ln>
        </p:spPr>
        <p:txBody>
          <a:bodyPr/>
          <a:lstStyle/>
          <a:p>
            <a:pPr algn="ctr" rtl="1"/>
            <a:r>
              <a:rPr lang="ar-SA"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1</a:t>
            </a:r>
            <a:r>
              <a:rPr lang="ar-EG"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أ</a:t>
            </a:r>
            <a:r>
              <a:rPr lang="ar-SA"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ن ت</a:t>
            </a:r>
            <a:r>
              <a:rPr lang="ar-EG"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فسّر الآيات</a:t>
            </a:r>
            <a:r>
              <a:rPr lang="ar-SA"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a:t>
            </a:r>
            <a:r>
              <a:rPr lang="ar-EG"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تفسيرًا سليمًا.</a:t>
            </a:r>
            <a:endParaRPr lang="ar-SA"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rtl="1"/>
            <a:endParaRPr lang="ar-SA"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ctr" rtl="1"/>
            <a:endParaRPr lang="en-US" sz="2400" b="1" dirty="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26" name="مستطيل 25">
            <a:extLst>
              <a:ext uri="{FF2B5EF4-FFF2-40B4-BE49-F238E27FC236}">
                <a16:creationId xmlns:a16="http://schemas.microsoft.com/office/drawing/2014/main" id="{95D7931D-A8B4-47C4-944F-6EB345368357}"/>
              </a:ext>
            </a:extLst>
          </p:cNvPr>
          <p:cNvSpPr/>
          <p:nvPr/>
        </p:nvSpPr>
        <p:spPr>
          <a:xfrm>
            <a:off x="4076692" y="3322782"/>
            <a:ext cx="4909139" cy="1938992"/>
          </a:xfrm>
          <a:prstGeom prst="rect">
            <a:avLst/>
          </a:prstGeom>
          <a:noFill/>
        </p:spPr>
        <p:txBody>
          <a:bodyPr wrap="square" lIns="91440" tIns="45720" rIns="91440" bIns="45720">
            <a:spAutoFit/>
          </a:bodyPr>
          <a:lstStyle/>
          <a:p>
            <a:pPr algn="ctr"/>
            <a:r>
              <a:rPr lang="ar-SA" sz="2400" b="1" dirty="0">
                <a:ln w="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rPr>
              <a:t>2- أن توضح الطالب معاني الكلمات الغريبة </a:t>
            </a:r>
          </a:p>
          <a:p>
            <a:pPr algn="ctr"/>
            <a:endParaRPr lang="ar-SA" sz="2400" b="1" dirty="0">
              <a:ln w="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endParaRPr>
          </a:p>
          <a:p>
            <a:pPr algn="ctr"/>
            <a:r>
              <a:rPr lang="ar-SA" sz="2400" b="1" dirty="0">
                <a:ln w="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rPr>
              <a:t>3- أن تحدد الطالبة اتهامات الكفار للرسول صل الله عليه وسلم</a:t>
            </a:r>
          </a:p>
          <a:p>
            <a:pPr algn="ctr"/>
            <a:r>
              <a:rPr lang="ar-SA" sz="2400" b="1" dirty="0">
                <a:ln w="0"/>
                <a:solidFill>
                  <a:schemeClr val="accent6">
                    <a:lumMod val="75000"/>
                  </a:schemeClr>
                </a:solidFill>
                <a:effectLst>
                  <a:outerShdw blurRad="38100" dist="38100" dir="2700000" algn="tl">
                    <a:srgbClr val="000000">
                      <a:alpha val="43137"/>
                    </a:srgbClr>
                  </a:outerShdw>
                </a:effectLst>
                <a:latin typeface="29LT Zarid Serif Rg" panose="00000100000000000000" pitchFamily="2" charset="-78"/>
                <a:ea typeface="Tahoma" panose="020B0604030504040204" pitchFamily="34" charset="0"/>
                <a:cs typeface="29LT Zarid Serif Rg" panose="00000100000000000000" pitchFamily="2" charset="-78"/>
              </a:rPr>
              <a:t>4- أن تستنبط الطالبة الفوائد والعبر من الآيات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418080" y="614895"/>
            <a:ext cx="8752205" cy="626838"/>
          </a:xfrm>
          <a:prstGeom prst="rect">
            <a:avLst/>
          </a:prstGeom>
          <a:noFill/>
          <a:ln w="9525">
            <a:noFill/>
            <a:miter lim="800000"/>
            <a:headEnd/>
            <a:tailEnd/>
          </a:ln>
        </p:spPr>
        <p:txBody>
          <a:bodyPr wrap="square">
            <a:spAutoFit/>
          </a:bodyPr>
          <a:lstStyle/>
          <a:p>
            <a:pPr marL="457200" indent="-457200" algn="ctr">
              <a:lnSpc>
                <a:spcPct val="115000"/>
              </a:lnSpc>
              <a:spcAft>
                <a:spcPts val="1000"/>
              </a:spcAft>
            </a:pPr>
            <a:r>
              <a:rPr lang="ar-SA" sz="3200" b="1" dirty="0">
                <a:solidFill>
                  <a:srgbClr val="C00000"/>
                </a:solidFill>
                <a:latin typeface="29LT Bukra Bold Italic" panose="000B0903020204020204" pitchFamily="34" charset="-78"/>
                <a:cs typeface="29LT Bukra Bold Italic" panose="000B0903020204020204" pitchFamily="34" charset="-78"/>
              </a:rPr>
              <a:t>طالبتي الغالية صل الكلمة بمعناها المناسب</a:t>
            </a:r>
            <a:endParaRPr lang="en-US" sz="3200" b="1" dirty="0">
              <a:solidFill>
                <a:srgbClr val="C00000"/>
              </a:solidFill>
              <a:latin typeface="29LT Bukra Bold Italic" panose="000B0903020204020204" pitchFamily="34" charset="-78"/>
              <a:cs typeface="29LT Bukra Bold Italic" panose="000B0903020204020204" pitchFamily="34" charset="-78"/>
            </a:endParaRPr>
          </a:p>
        </p:txBody>
      </p:sp>
      <p:graphicFrame>
        <p:nvGraphicFramePr>
          <p:cNvPr id="6" name="Table 5"/>
          <p:cNvGraphicFramePr>
            <a:graphicFrameLocks noGrp="1"/>
          </p:cNvGraphicFramePr>
          <p:nvPr/>
        </p:nvGraphicFramePr>
        <p:xfrm>
          <a:off x="8264450" y="2044383"/>
          <a:ext cx="2524518" cy="3168352"/>
        </p:xfrm>
        <a:graphic>
          <a:graphicData uri="http://schemas.openxmlformats.org/drawingml/2006/table">
            <a:tbl>
              <a:tblPr rtl="1" firstRow="1" bandRow="1"/>
              <a:tblGrid>
                <a:gridCol w="2524518">
                  <a:extLst>
                    <a:ext uri="{9D8B030D-6E8A-4147-A177-3AD203B41FA5}">
                      <a16:colId xmlns:a16="http://schemas.microsoft.com/office/drawing/2014/main" val="20000"/>
                    </a:ext>
                  </a:extLst>
                </a:gridCol>
              </a:tblGrid>
              <a:tr h="792088">
                <a:tc>
                  <a:txBody>
                    <a:bodyPr/>
                    <a:lstStyle/>
                    <a:p>
                      <a:pPr rtl="1"/>
                      <a:endParaRPr lang="ar-EG" dirty="0"/>
                    </a:p>
                  </a:txBody>
                  <a:tcPr>
                    <a:solidFill>
                      <a:schemeClr val="bg1"/>
                    </a:solidFill>
                  </a:tcPr>
                </a:tc>
                <a:extLst>
                  <a:ext uri="{0D108BD9-81ED-4DB2-BD59-A6C34878D82A}">
                    <a16:rowId xmlns:a16="http://schemas.microsoft.com/office/drawing/2014/main" val="10000"/>
                  </a:ext>
                </a:extLst>
              </a:tr>
              <a:tr h="792088">
                <a:tc>
                  <a:txBody>
                    <a:bodyPr/>
                    <a:lstStyle/>
                    <a:p>
                      <a:pPr rtl="1"/>
                      <a:endParaRPr lang="ar-EG" dirty="0"/>
                    </a:p>
                  </a:txBody>
                  <a:tcPr>
                    <a:solidFill>
                      <a:schemeClr val="bg1"/>
                    </a:solidFill>
                  </a:tcPr>
                </a:tc>
                <a:extLst>
                  <a:ext uri="{0D108BD9-81ED-4DB2-BD59-A6C34878D82A}">
                    <a16:rowId xmlns:a16="http://schemas.microsoft.com/office/drawing/2014/main" val="10001"/>
                  </a:ext>
                </a:extLst>
              </a:tr>
              <a:tr h="792088">
                <a:tc>
                  <a:txBody>
                    <a:bodyPr/>
                    <a:lstStyle/>
                    <a:p>
                      <a:pPr rtl="1"/>
                      <a:endParaRPr lang="ar-EG" dirty="0"/>
                    </a:p>
                  </a:txBody>
                  <a:tcPr>
                    <a:solidFill>
                      <a:schemeClr val="bg1"/>
                    </a:solidFill>
                  </a:tcPr>
                </a:tc>
                <a:extLst>
                  <a:ext uri="{0D108BD9-81ED-4DB2-BD59-A6C34878D82A}">
                    <a16:rowId xmlns:a16="http://schemas.microsoft.com/office/drawing/2014/main" val="10002"/>
                  </a:ext>
                </a:extLst>
              </a:tr>
              <a:tr h="792088">
                <a:tc>
                  <a:txBody>
                    <a:bodyPr/>
                    <a:lstStyle/>
                    <a:p>
                      <a:pPr rtl="1"/>
                      <a:endParaRPr lang="ar-EG" dirty="0"/>
                    </a:p>
                  </a:txBody>
                  <a:tcPr>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2293412" y="2044383"/>
          <a:ext cx="3312368" cy="3256136"/>
        </p:xfrm>
        <a:graphic>
          <a:graphicData uri="http://schemas.openxmlformats.org/drawingml/2006/table">
            <a:tbl>
              <a:tblPr rtl="1" firstRow="1" bandRow="1"/>
              <a:tblGrid>
                <a:gridCol w="3312368">
                  <a:extLst>
                    <a:ext uri="{9D8B030D-6E8A-4147-A177-3AD203B41FA5}">
                      <a16:colId xmlns:a16="http://schemas.microsoft.com/office/drawing/2014/main" val="20000"/>
                    </a:ext>
                  </a:extLst>
                </a:gridCol>
              </a:tblGrid>
              <a:tr h="814034">
                <a:tc>
                  <a:txBody>
                    <a:bodyPr/>
                    <a:lstStyle/>
                    <a:p>
                      <a:pPr rtl="1"/>
                      <a:endParaRPr lang="ar-EG" dirty="0"/>
                    </a:p>
                  </a:txBody>
                  <a:tcPr>
                    <a:solidFill>
                      <a:schemeClr val="bg1"/>
                    </a:solidFill>
                  </a:tcPr>
                </a:tc>
                <a:extLst>
                  <a:ext uri="{0D108BD9-81ED-4DB2-BD59-A6C34878D82A}">
                    <a16:rowId xmlns:a16="http://schemas.microsoft.com/office/drawing/2014/main" val="10000"/>
                  </a:ext>
                </a:extLst>
              </a:tr>
              <a:tr h="814034">
                <a:tc>
                  <a:txBody>
                    <a:bodyPr/>
                    <a:lstStyle/>
                    <a:p>
                      <a:pPr rtl="1"/>
                      <a:endParaRPr lang="ar-EG" dirty="0"/>
                    </a:p>
                  </a:txBody>
                  <a:tcPr>
                    <a:solidFill>
                      <a:schemeClr val="bg1"/>
                    </a:solidFill>
                  </a:tcPr>
                </a:tc>
                <a:extLst>
                  <a:ext uri="{0D108BD9-81ED-4DB2-BD59-A6C34878D82A}">
                    <a16:rowId xmlns:a16="http://schemas.microsoft.com/office/drawing/2014/main" val="10001"/>
                  </a:ext>
                </a:extLst>
              </a:tr>
              <a:tr h="814034">
                <a:tc>
                  <a:txBody>
                    <a:bodyPr/>
                    <a:lstStyle/>
                    <a:p>
                      <a:pPr rtl="1"/>
                      <a:endParaRPr lang="ar-EG" dirty="0"/>
                    </a:p>
                  </a:txBody>
                  <a:tcPr>
                    <a:solidFill>
                      <a:schemeClr val="bg1"/>
                    </a:solidFill>
                  </a:tcPr>
                </a:tc>
                <a:extLst>
                  <a:ext uri="{0D108BD9-81ED-4DB2-BD59-A6C34878D82A}">
                    <a16:rowId xmlns:a16="http://schemas.microsoft.com/office/drawing/2014/main" val="10002"/>
                  </a:ext>
                </a:extLst>
              </a:tr>
              <a:tr h="814034">
                <a:tc>
                  <a:txBody>
                    <a:bodyPr/>
                    <a:lstStyle/>
                    <a:p>
                      <a:pPr rtl="1"/>
                      <a:endParaRPr lang="ar-EG" dirty="0"/>
                    </a:p>
                  </a:txBody>
                  <a:tcPr>
                    <a:solidFill>
                      <a:schemeClr val="bg1"/>
                    </a:solidFill>
                  </a:tcPr>
                </a:tc>
                <a:extLst>
                  <a:ext uri="{0D108BD9-81ED-4DB2-BD59-A6C34878D82A}">
                    <a16:rowId xmlns:a16="http://schemas.microsoft.com/office/drawing/2014/main" val="10003"/>
                  </a:ext>
                </a:extLst>
              </a:tr>
            </a:tbl>
          </a:graphicData>
        </a:graphic>
      </p:graphicFrame>
      <p:sp>
        <p:nvSpPr>
          <p:cNvPr id="8" name="Left Arrow 7"/>
          <p:cNvSpPr/>
          <p:nvPr/>
        </p:nvSpPr>
        <p:spPr>
          <a:xfrm rot="957847">
            <a:off x="5595872" y="3478879"/>
            <a:ext cx="2714590" cy="249290"/>
          </a:xfrm>
          <a:prstGeom prst="leftArrow">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1" anchor="ctr"/>
          <a:lstStyle/>
          <a:p>
            <a:pPr algn="ctr">
              <a:defRPr/>
            </a:pPr>
            <a:endParaRPr lang="ar-EG"/>
          </a:p>
        </p:txBody>
      </p:sp>
      <p:sp>
        <p:nvSpPr>
          <p:cNvPr id="9" name="Left Arrow 8"/>
          <p:cNvSpPr/>
          <p:nvPr/>
        </p:nvSpPr>
        <p:spPr>
          <a:xfrm rot="19744977">
            <a:off x="5515827" y="3913245"/>
            <a:ext cx="2837666" cy="280033"/>
          </a:xfrm>
          <a:prstGeom prst="leftArrow">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1" anchor="ctr"/>
          <a:lstStyle/>
          <a:p>
            <a:pPr algn="ctr">
              <a:defRPr/>
            </a:pPr>
            <a:endParaRPr lang="ar-EG"/>
          </a:p>
        </p:txBody>
      </p:sp>
      <p:sp>
        <p:nvSpPr>
          <p:cNvPr id="10" name="Left Arrow 9"/>
          <p:cNvSpPr/>
          <p:nvPr/>
        </p:nvSpPr>
        <p:spPr>
          <a:xfrm rot="1061630">
            <a:off x="5621408" y="4371937"/>
            <a:ext cx="2657326" cy="255165"/>
          </a:xfrm>
          <a:prstGeom prst="leftArrow">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1" anchor="ctr"/>
          <a:lstStyle/>
          <a:p>
            <a:pPr algn="ctr">
              <a:defRPr/>
            </a:pPr>
            <a:endParaRPr lang="ar-EG"/>
          </a:p>
        </p:txBody>
      </p:sp>
      <p:sp>
        <p:nvSpPr>
          <p:cNvPr id="11" name="TextBox 10"/>
          <p:cNvSpPr txBox="1">
            <a:spLocks noChangeArrowheads="1"/>
          </p:cNvSpPr>
          <p:nvPr/>
        </p:nvSpPr>
        <p:spPr bwMode="auto">
          <a:xfrm>
            <a:off x="8801419" y="2120583"/>
            <a:ext cx="1546225" cy="647700"/>
          </a:xfrm>
          <a:prstGeom prst="rect">
            <a:avLst/>
          </a:prstGeom>
          <a:noFill/>
          <a:ln w="9525">
            <a:noFill/>
            <a:miter lim="800000"/>
            <a:headEnd/>
            <a:tailEnd/>
          </a:ln>
        </p:spPr>
        <p:txBody>
          <a:bodyPr>
            <a:spAutoFit/>
          </a:bodyPr>
          <a:lstStyle/>
          <a:p>
            <a:pPr algn="ctr" rtl="1"/>
            <a:r>
              <a:rPr lang="ar-SA" sz="3600" dirty="0">
                <a:solidFill>
                  <a:srgbClr val="C00000"/>
                </a:solidFill>
                <a:cs typeface="Times New Roman" pitchFamily="18" charset="0"/>
              </a:rPr>
              <a:t>الكلمة </a:t>
            </a:r>
            <a:endParaRPr lang="ar-EG" sz="3600" dirty="0">
              <a:solidFill>
                <a:srgbClr val="C00000"/>
              </a:solidFill>
            </a:endParaRPr>
          </a:p>
        </p:txBody>
      </p:sp>
      <p:sp>
        <p:nvSpPr>
          <p:cNvPr id="12" name="TextBox 11"/>
          <p:cNvSpPr txBox="1">
            <a:spLocks noChangeArrowheads="1"/>
          </p:cNvSpPr>
          <p:nvPr/>
        </p:nvSpPr>
        <p:spPr bwMode="auto">
          <a:xfrm>
            <a:off x="3264219" y="2120583"/>
            <a:ext cx="1296987" cy="647700"/>
          </a:xfrm>
          <a:prstGeom prst="rect">
            <a:avLst/>
          </a:prstGeom>
          <a:noFill/>
          <a:ln w="9525">
            <a:noFill/>
            <a:miter lim="800000"/>
            <a:headEnd/>
            <a:tailEnd/>
          </a:ln>
        </p:spPr>
        <p:txBody>
          <a:bodyPr>
            <a:spAutoFit/>
          </a:bodyPr>
          <a:lstStyle/>
          <a:p>
            <a:pPr algn="ctr" rtl="1"/>
            <a:r>
              <a:rPr lang="ar-SA" sz="3600" dirty="0">
                <a:solidFill>
                  <a:srgbClr val="C00000"/>
                </a:solidFill>
                <a:cs typeface="Times New Roman" pitchFamily="18" charset="0"/>
              </a:rPr>
              <a:t>معناها </a:t>
            </a:r>
            <a:endParaRPr lang="ar-EG" sz="3600" dirty="0">
              <a:solidFill>
                <a:srgbClr val="C00000"/>
              </a:solidFill>
            </a:endParaRPr>
          </a:p>
        </p:txBody>
      </p:sp>
      <p:sp>
        <p:nvSpPr>
          <p:cNvPr id="16" name="TextBox 15"/>
          <p:cNvSpPr txBox="1">
            <a:spLocks noChangeArrowheads="1"/>
          </p:cNvSpPr>
          <p:nvPr/>
        </p:nvSpPr>
        <p:spPr bwMode="auto">
          <a:xfrm>
            <a:off x="2252796" y="2957196"/>
            <a:ext cx="3137084" cy="646331"/>
          </a:xfrm>
          <a:prstGeom prst="rect">
            <a:avLst/>
          </a:prstGeom>
          <a:noFill/>
          <a:ln w="9525">
            <a:noFill/>
            <a:miter lim="800000"/>
            <a:headEnd/>
            <a:tailEnd/>
          </a:ln>
        </p:spPr>
        <p:txBody>
          <a:bodyPr wrap="square">
            <a:spAutoFit/>
          </a:bodyPr>
          <a:lstStyle/>
          <a:p>
            <a:pPr algn="ctr" rtl="1"/>
            <a:r>
              <a:rPr lang="ar-SA" sz="3600" dirty="0">
                <a:solidFill>
                  <a:schemeClr val="accent1"/>
                </a:solidFill>
                <a:latin typeface="Calibri" pitchFamily="34" charset="0"/>
                <a:cs typeface="Times New Roman" pitchFamily="18" charset="0"/>
              </a:rPr>
              <a:t>فن من فنون الكذب</a:t>
            </a:r>
            <a:r>
              <a:rPr lang="ar-EG" sz="3600" dirty="0">
                <a:solidFill>
                  <a:schemeClr val="accent1"/>
                </a:solidFill>
                <a:latin typeface="Calibri" pitchFamily="34" charset="0"/>
                <a:cs typeface="Times New Roman" pitchFamily="18" charset="0"/>
              </a:rPr>
              <a:t>.</a:t>
            </a:r>
            <a:r>
              <a:rPr lang="ar-SA" sz="3600" dirty="0">
                <a:solidFill>
                  <a:schemeClr val="accent1"/>
                </a:solidFill>
                <a:latin typeface="Calibri" pitchFamily="34" charset="0"/>
                <a:cs typeface="Times New Roman" pitchFamily="18" charset="0"/>
              </a:rPr>
              <a:t> </a:t>
            </a:r>
            <a:endParaRPr lang="ar-EG" sz="3600" dirty="0">
              <a:solidFill>
                <a:schemeClr val="accent1"/>
              </a:solidFill>
              <a:latin typeface="Calibri" pitchFamily="34" charset="0"/>
            </a:endParaRPr>
          </a:p>
        </p:txBody>
      </p:sp>
      <p:sp>
        <p:nvSpPr>
          <p:cNvPr id="17" name="TextBox 16"/>
          <p:cNvSpPr txBox="1">
            <a:spLocks noChangeArrowheads="1"/>
          </p:cNvSpPr>
          <p:nvPr/>
        </p:nvSpPr>
        <p:spPr bwMode="auto">
          <a:xfrm>
            <a:off x="2724468" y="3700146"/>
            <a:ext cx="1985962" cy="646113"/>
          </a:xfrm>
          <a:prstGeom prst="rect">
            <a:avLst/>
          </a:prstGeom>
          <a:noFill/>
          <a:ln w="9525">
            <a:noFill/>
            <a:miter lim="800000"/>
            <a:headEnd/>
            <a:tailEnd/>
          </a:ln>
        </p:spPr>
        <p:txBody>
          <a:bodyPr>
            <a:spAutoFit/>
          </a:bodyPr>
          <a:lstStyle/>
          <a:p>
            <a:pPr algn="ctr" rtl="1"/>
            <a:r>
              <a:rPr lang="ar-SA" sz="3600" dirty="0">
                <a:solidFill>
                  <a:schemeClr val="accent1"/>
                </a:solidFill>
                <a:latin typeface="Calibri" pitchFamily="34" charset="0"/>
                <a:cs typeface="Times New Roman" pitchFamily="18" charset="0"/>
              </a:rPr>
              <a:t>يخوضون</a:t>
            </a:r>
            <a:r>
              <a:rPr lang="ar-EG" sz="3600" dirty="0">
                <a:solidFill>
                  <a:schemeClr val="accent1"/>
                </a:solidFill>
                <a:latin typeface="Calibri" pitchFamily="34" charset="0"/>
                <a:cs typeface="Times New Roman" pitchFamily="18" charset="0"/>
              </a:rPr>
              <a:t>.</a:t>
            </a:r>
            <a:r>
              <a:rPr lang="ar-SA" sz="3600" dirty="0">
                <a:solidFill>
                  <a:srgbClr val="FF0000"/>
                </a:solidFill>
                <a:latin typeface="Calibri" pitchFamily="34" charset="0"/>
                <a:cs typeface="Times New Roman" pitchFamily="18" charset="0"/>
              </a:rPr>
              <a:t> </a:t>
            </a:r>
            <a:endParaRPr lang="ar-EG" sz="3600" dirty="0">
              <a:solidFill>
                <a:srgbClr val="FF0000"/>
              </a:solidFill>
              <a:latin typeface="Calibri" pitchFamily="34" charset="0"/>
            </a:endParaRPr>
          </a:p>
        </p:txBody>
      </p:sp>
      <p:sp>
        <p:nvSpPr>
          <p:cNvPr id="18" name="TextBox 17"/>
          <p:cNvSpPr txBox="1">
            <a:spLocks noChangeArrowheads="1"/>
          </p:cNvSpPr>
          <p:nvPr/>
        </p:nvSpPr>
        <p:spPr bwMode="auto">
          <a:xfrm>
            <a:off x="3121344" y="4606608"/>
            <a:ext cx="1368425" cy="584200"/>
          </a:xfrm>
          <a:prstGeom prst="rect">
            <a:avLst/>
          </a:prstGeom>
          <a:noFill/>
          <a:ln w="9525">
            <a:noFill/>
            <a:miter lim="800000"/>
            <a:headEnd/>
            <a:tailEnd/>
          </a:ln>
        </p:spPr>
        <p:txBody>
          <a:bodyPr>
            <a:spAutoFit/>
          </a:bodyPr>
          <a:lstStyle/>
          <a:p>
            <a:pPr algn="ctr" rtl="1"/>
            <a:r>
              <a:rPr lang="ar-SA" sz="3200" dirty="0">
                <a:solidFill>
                  <a:schemeClr val="accent1"/>
                </a:solidFill>
                <a:latin typeface="Calibri" pitchFamily="34" charset="0"/>
                <a:cs typeface="Times New Roman" pitchFamily="18" charset="0"/>
              </a:rPr>
              <a:t>كذاب</a:t>
            </a:r>
            <a:r>
              <a:rPr lang="ar-EG" sz="3200" dirty="0">
                <a:solidFill>
                  <a:schemeClr val="accent1"/>
                </a:solidFill>
                <a:latin typeface="Calibri" pitchFamily="34" charset="0"/>
                <a:cs typeface="Times New Roman" pitchFamily="18" charset="0"/>
              </a:rPr>
              <a:t>.</a:t>
            </a:r>
            <a:endParaRPr lang="ar-EG" sz="3200" dirty="0">
              <a:solidFill>
                <a:schemeClr val="accent1"/>
              </a:solidFill>
              <a:latin typeface="Calibri" pitchFamily="34" charset="0"/>
            </a:endParaRPr>
          </a:p>
        </p:txBody>
      </p:sp>
      <p:sp>
        <p:nvSpPr>
          <p:cNvPr id="21" name="AutoShape 8">
            <a:extLst>
              <a:ext uri="{FF2B5EF4-FFF2-40B4-BE49-F238E27FC236}">
                <a16:creationId xmlns:a16="http://schemas.microsoft.com/office/drawing/2014/main" id="{4ECA7EE6-D5B2-0BD0-A386-B324089DDA78}"/>
              </a:ext>
            </a:extLst>
          </p:cNvPr>
          <p:cNvSpPr/>
          <p:nvPr/>
        </p:nvSpPr>
        <p:spPr>
          <a:xfrm rot="84843">
            <a:off x="-67281" y="5566405"/>
            <a:ext cx="3899861" cy="989984"/>
          </a:xfrm>
          <a:prstGeom prst="rect">
            <a:avLst/>
          </a:prstGeom>
          <a:solidFill>
            <a:schemeClr val="accent1">
              <a:lumMod val="75000"/>
            </a:schemeClr>
          </a:solidFill>
        </p:spPr>
      </p:sp>
      <p:sp>
        <p:nvSpPr>
          <p:cNvPr id="22" name="مستطيل 21">
            <a:extLst>
              <a:ext uri="{FF2B5EF4-FFF2-40B4-BE49-F238E27FC236}">
                <a16:creationId xmlns:a16="http://schemas.microsoft.com/office/drawing/2014/main" id="{B0FC2ADC-B648-8A81-8F59-CA1D599EE102}"/>
              </a:ext>
            </a:extLst>
          </p:cNvPr>
          <p:cNvSpPr/>
          <p:nvPr/>
        </p:nvSpPr>
        <p:spPr>
          <a:xfrm>
            <a:off x="458222" y="5830565"/>
            <a:ext cx="2848858" cy="461665"/>
          </a:xfrm>
          <a:prstGeom prst="rect">
            <a:avLst/>
          </a:prstGeom>
        </p:spPr>
        <p:txBody>
          <a:bodyPr wrap="none">
            <a:spAutoFit/>
          </a:bodyPr>
          <a:lstStyle/>
          <a:p>
            <a:r>
              <a:rPr lang="ar-SA" sz="2400" b="1" dirty="0">
                <a:solidFill>
                  <a:schemeClr val="bg1"/>
                </a:solidFill>
                <a:latin typeface="Calibri" panose="020F0502020204030204" pitchFamily="34" charset="0"/>
                <a:cs typeface="Calibri" panose="020F0502020204030204" pitchFamily="34" charset="0"/>
              </a:rPr>
              <a:t>استراتيجية معاني الكلمات </a:t>
            </a:r>
          </a:p>
        </p:txBody>
      </p:sp>
      <p:sp>
        <p:nvSpPr>
          <p:cNvPr id="20" name="مربع نص 19">
            <a:extLst>
              <a:ext uri="{FF2B5EF4-FFF2-40B4-BE49-F238E27FC236}">
                <a16:creationId xmlns:a16="http://schemas.microsoft.com/office/drawing/2014/main" id="{1E1583CF-32C2-BC54-39CF-6114301F1F23}"/>
              </a:ext>
            </a:extLst>
          </p:cNvPr>
          <p:cNvSpPr txBox="1"/>
          <p:nvPr/>
        </p:nvSpPr>
        <p:spPr>
          <a:xfrm>
            <a:off x="9145905" y="2891788"/>
            <a:ext cx="857251" cy="707886"/>
          </a:xfrm>
          <a:prstGeom prst="rect">
            <a:avLst/>
          </a:prstGeom>
          <a:noFill/>
        </p:spPr>
        <p:txBody>
          <a:bodyPr wrap="square">
            <a:spAutoFit/>
          </a:bodyPr>
          <a:lstStyle/>
          <a:p>
            <a:r>
              <a:rPr lang="ar-SA" sz="4000" i="0" dirty="0">
                <a:solidFill>
                  <a:schemeClr val="accent6"/>
                </a:solidFill>
                <a:effectLst>
                  <a:outerShdw blurRad="38100" dist="38100" dir="2700000" algn="tl">
                    <a:srgbClr val="000000">
                      <a:alpha val="43137"/>
                    </a:srgbClr>
                  </a:outerShdw>
                </a:effectLst>
                <a:latin typeface="arial" panose="020B0604020202020204" pitchFamily="34" charset="0"/>
              </a:rPr>
              <a:t>أَفَّاكٍ</a:t>
            </a:r>
            <a:endParaRPr lang="ar-SA" sz="4000" dirty="0">
              <a:solidFill>
                <a:schemeClr val="accent6"/>
              </a:solidFill>
            </a:endParaRPr>
          </a:p>
        </p:txBody>
      </p:sp>
      <p:sp>
        <p:nvSpPr>
          <p:cNvPr id="23" name="مربع نص 22">
            <a:extLst>
              <a:ext uri="{FF2B5EF4-FFF2-40B4-BE49-F238E27FC236}">
                <a16:creationId xmlns:a16="http://schemas.microsoft.com/office/drawing/2014/main" id="{B79CF4CF-B162-E987-A0F3-063DD60D27C5}"/>
              </a:ext>
            </a:extLst>
          </p:cNvPr>
          <p:cNvSpPr txBox="1"/>
          <p:nvPr/>
        </p:nvSpPr>
        <p:spPr>
          <a:xfrm>
            <a:off x="9098083" y="3606532"/>
            <a:ext cx="857251" cy="707886"/>
          </a:xfrm>
          <a:prstGeom prst="rect">
            <a:avLst/>
          </a:prstGeom>
          <a:noFill/>
        </p:spPr>
        <p:txBody>
          <a:bodyPr wrap="square">
            <a:spAutoFit/>
          </a:bodyPr>
          <a:lstStyle/>
          <a:p>
            <a:r>
              <a:rPr lang="ar-SA" sz="4000" i="0" dirty="0">
                <a:solidFill>
                  <a:schemeClr val="accent6"/>
                </a:solidFill>
                <a:effectLst>
                  <a:outerShdw blurRad="38100" dist="38100" dir="2700000" algn="tl">
                    <a:srgbClr val="000000">
                      <a:alpha val="43137"/>
                    </a:srgbClr>
                  </a:outerShdw>
                </a:effectLst>
                <a:latin typeface="arial" panose="020B0604020202020204" pitchFamily="34" charset="0"/>
              </a:rPr>
              <a:t>وَادٍ </a:t>
            </a:r>
            <a:endParaRPr lang="ar-SA" sz="4000" dirty="0">
              <a:solidFill>
                <a:schemeClr val="accent6"/>
              </a:solidFill>
            </a:endParaRPr>
          </a:p>
        </p:txBody>
      </p:sp>
      <p:sp>
        <p:nvSpPr>
          <p:cNvPr id="24" name="مربع نص 23">
            <a:extLst>
              <a:ext uri="{FF2B5EF4-FFF2-40B4-BE49-F238E27FC236}">
                <a16:creationId xmlns:a16="http://schemas.microsoft.com/office/drawing/2014/main" id="{263048BA-87AD-EECC-B88E-8AD841E9ED1C}"/>
              </a:ext>
            </a:extLst>
          </p:cNvPr>
          <p:cNvSpPr txBox="1"/>
          <p:nvPr/>
        </p:nvSpPr>
        <p:spPr>
          <a:xfrm>
            <a:off x="7727546" y="4444781"/>
            <a:ext cx="2227788" cy="707886"/>
          </a:xfrm>
          <a:prstGeom prst="rect">
            <a:avLst/>
          </a:prstGeom>
          <a:noFill/>
        </p:spPr>
        <p:txBody>
          <a:bodyPr wrap="square">
            <a:spAutoFit/>
          </a:bodyPr>
          <a:lstStyle/>
          <a:p>
            <a:r>
              <a:rPr lang="ar-SA" sz="4000" i="0" dirty="0" err="1">
                <a:solidFill>
                  <a:schemeClr val="accent6"/>
                </a:solidFill>
                <a:effectLst>
                  <a:outerShdw blurRad="38100" dist="38100" dir="2700000" algn="tl">
                    <a:srgbClr val="000000">
                      <a:alpha val="43137"/>
                    </a:srgbClr>
                  </a:outerShdw>
                </a:effectLst>
                <a:latin typeface="arial" panose="020B0604020202020204" pitchFamily="34" charset="0"/>
              </a:rPr>
              <a:t>هِيمُونَ</a:t>
            </a:r>
            <a:endParaRPr lang="ar-SA" sz="40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836229" y="3953511"/>
            <a:ext cx="7921625" cy="1082675"/>
          </a:xfrm>
          <a:prstGeom prst="rect">
            <a:avLst/>
          </a:prstGeom>
          <a:noFill/>
          <a:ln w="9525">
            <a:noFill/>
            <a:miter lim="800000"/>
            <a:headEnd/>
            <a:tailEnd/>
          </a:ln>
        </p:spPr>
        <p:txBody>
          <a:bodyPr>
            <a:spAutoFit/>
          </a:bodyPr>
          <a:lstStyle/>
          <a:p>
            <a:pPr algn="justLow">
              <a:lnSpc>
                <a:spcPct val="115000"/>
              </a:lnSpc>
              <a:spcAft>
                <a:spcPts val="1000"/>
              </a:spcAft>
            </a:pPr>
            <a:r>
              <a:rPr lang="ar-SA" sz="2800">
                <a:ln w="0"/>
                <a:solidFill>
                  <a:schemeClr val="accent1"/>
                </a:solidFill>
                <a:effectLst>
                  <a:outerShdw blurRad="38100" dist="25400" dir="5400000" algn="ctr" rotWithShape="0">
                    <a:srgbClr val="6E747A">
                      <a:alpha val="43000"/>
                    </a:srgbClr>
                  </a:outerShdw>
                </a:effectLst>
                <a:latin typeface="Traditional Arabic" pitchFamily="18" charset="-78"/>
                <a:cs typeface="Times New Roman" pitchFamily="18" charset="0"/>
              </a:rPr>
              <a:t>تتنزل الشياطين على كل كذاب كثير الآثام من الكهنة، حيث إنهم يتلقون الأخبار من الشياطين التي تسترق السمع من الملأ الأعلى. </a:t>
            </a:r>
            <a:endParaRPr lang="en-US" sz="2800">
              <a:ln w="0"/>
              <a:solidFill>
                <a:schemeClr val="accent1"/>
              </a:solidFill>
              <a:effectLst>
                <a:outerShdw blurRad="38100" dist="25400" dir="5400000" algn="ctr" rotWithShape="0">
                  <a:srgbClr val="6E747A">
                    <a:alpha val="43000"/>
                  </a:srgbClr>
                </a:outerShdw>
              </a:effectLst>
              <a:latin typeface="Traditional Arabic" pitchFamily="18" charset="-78"/>
              <a:cs typeface="Times New Roman" pitchFamily="18" charset="0"/>
            </a:endParaRPr>
          </a:p>
        </p:txBody>
      </p:sp>
      <p:sp>
        <p:nvSpPr>
          <p:cNvPr id="6" name="مستطيل 5"/>
          <p:cNvSpPr/>
          <p:nvPr/>
        </p:nvSpPr>
        <p:spPr>
          <a:xfrm>
            <a:off x="2867979" y="1178561"/>
            <a:ext cx="7858125" cy="1082675"/>
          </a:xfrm>
          <a:prstGeom prst="rect">
            <a:avLst/>
          </a:prstGeom>
        </p:spPr>
        <p:txBody>
          <a:bodyPr>
            <a:spAutoFit/>
          </a:bodyPr>
          <a:lstStyle/>
          <a:p>
            <a:pPr algn="justLow">
              <a:lnSpc>
                <a:spcPct val="115000"/>
              </a:lnSpc>
              <a:spcAft>
                <a:spcPts val="1000"/>
              </a:spcAft>
              <a:defRPr/>
            </a:pPr>
            <a:r>
              <a:rPr lang="ar-SA" sz="2800" dirty="0">
                <a:ln w="0"/>
                <a:solidFill>
                  <a:schemeClr val="accent1"/>
                </a:solidFill>
                <a:effectLst>
                  <a:outerShdw blurRad="38100" dist="25400" dir="5400000" algn="ctr" rotWithShape="0">
                    <a:srgbClr val="6E747A">
                      <a:alpha val="43000"/>
                    </a:srgbClr>
                  </a:outerShdw>
                </a:effectLst>
                <a:latin typeface="Traditional Arabic" pitchFamily="18" charset="-78"/>
              </a:rPr>
              <a:t>لما بين الله تعالى أن الشياطين لا يمكن أن تنزل بالقرآن ولا تستطيع ذلك، بين من تنزل عليهم الشياطين من الكهنة ونحوهم فقال: </a:t>
            </a:r>
            <a:endParaRPr lang="en-US" sz="2800" dirty="0">
              <a:ln w="0"/>
              <a:solidFill>
                <a:schemeClr val="accent1"/>
              </a:solidFill>
              <a:effectLst>
                <a:outerShdw blurRad="38100" dist="25400" dir="5400000" algn="ctr" rotWithShape="0">
                  <a:srgbClr val="6E747A">
                    <a:alpha val="43000"/>
                  </a:srgbClr>
                </a:outerShdw>
              </a:effectLst>
              <a:latin typeface="Traditional Arabic" pitchFamily="18" charset="-78"/>
            </a:endParaRPr>
          </a:p>
        </p:txBody>
      </p:sp>
      <p:sp>
        <p:nvSpPr>
          <p:cNvPr id="7" name="مستطيل 6"/>
          <p:cNvSpPr/>
          <p:nvPr/>
        </p:nvSpPr>
        <p:spPr>
          <a:xfrm>
            <a:off x="9192585" y="2519999"/>
            <a:ext cx="1443024" cy="587853"/>
          </a:xfrm>
          <a:prstGeom prst="rect">
            <a:avLst/>
          </a:prstGeom>
        </p:spPr>
        <p:txBody>
          <a:bodyPr wrap="none">
            <a:spAutoFit/>
          </a:bodyPr>
          <a:lstStyle/>
          <a:p>
            <a:pPr algn="justLow">
              <a:lnSpc>
                <a:spcPct val="115000"/>
              </a:lnSpc>
              <a:spcAft>
                <a:spcPts val="1000"/>
              </a:spcAft>
              <a:defRPr/>
            </a:pPr>
            <a:r>
              <a:rPr lang="ar-SA" sz="2800" dirty="0">
                <a:ln w="0"/>
                <a:solidFill>
                  <a:schemeClr val="accent1"/>
                </a:solidFill>
                <a:effectLst>
                  <a:outerShdw blurRad="38100" dist="25400" dir="5400000" algn="ctr" rotWithShape="0">
                    <a:srgbClr val="6E747A">
                      <a:alpha val="43000"/>
                    </a:srgbClr>
                  </a:outerShdw>
                </a:effectLst>
                <a:latin typeface="Traditional Arabic" pitchFamily="18" charset="-78"/>
              </a:rPr>
              <a:t>الآية 221:</a:t>
            </a:r>
            <a:endParaRPr lang="en-US" sz="2800" dirty="0">
              <a:ln w="0"/>
              <a:solidFill>
                <a:schemeClr val="accent1"/>
              </a:solidFill>
              <a:effectLst>
                <a:outerShdw blurRad="38100" dist="25400" dir="5400000" algn="ctr" rotWithShape="0">
                  <a:srgbClr val="6E747A">
                    <a:alpha val="43000"/>
                  </a:srgbClr>
                </a:outerShdw>
              </a:effectLst>
              <a:latin typeface="Traditional Arabic" pitchFamily="18" charset="-78"/>
            </a:endParaRPr>
          </a:p>
        </p:txBody>
      </p:sp>
      <p:sp>
        <p:nvSpPr>
          <p:cNvPr id="8" name="مستطيل 7"/>
          <p:cNvSpPr/>
          <p:nvPr/>
        </p:nvSpPr>
        <p:spPr>
          <a:xfrm>
            <a:off x="9255132" y="3250249"/>
            <a:ext cx="1542409" cy="523220"/>
          </a:xfrm>
          <a:prstGeom prst="rect">
            <a:avLst/>
          </a:prstGeom>
        </p:spPr>
        <p:txBody>
          <a:bodyPr wrap="none">
            <a:spAutoFit/>
          </a:bodyPr>
          <a:lstStyle/>
          <a:p>
            <a:pPr>
              <a:defRPr/>
            </a:pPr>
            <a:r>
              <a:rPr lang="ar-SA" sz="2800" dirty="0">
                <a:ln w="0"/>
                <a:solidFill>
                  <a:schemeClr val="accent1"/>
                </a:solidFill>
                <a:effectLst>
                  <a:outerShdw blurRad="38100" dist="25400" dir="5400000" algn="ctr" rotWithShape="0">
                    <a:srgbClr val="6E747A">
                      <a:alpha val="43000"/>
                    </a:srgbClr>
                  </a:outerShdw>
                </a:effectLst>
                <a:latin typeface="Traditional Arabic" pitchFamily="18" charset="-78"/>
              </a:rPr>
              <a:t>الآية 222: </a:t>
            </a:r>
            <a:endParaRPr lang="ar-EG" sz="2800" dirty="0">
              <a:ln w="0"/>
              <a:solidFill>
                <a:schemeClr val="accent1"/>
              </a:solidFill>
              <a:effectLst>
                <a:outerShdw blurRad="38100" dist="25400" dir="5400000" algn="ctr" rotWithShape="0">
                  <a:srgbClr val="6E747A">
                    <a:alpha val="43000"/>
                  </a:srgbClr>
                </a:outerShdw>
              </a:effectLst>
              <a:latin typeface="Arial" pitchFamily="34" charset="0"/>
            </a:endParaRPr>
          </a:p>
        </p:txBody>
      </p:sp>
      <p:pic>
        <p:nvPicPr>
          <p:cNvPr id="8201" name="Picture 6"/>
          <p:cNvPicPr>
            <a:picLocks noChangeAspect="1" noChangeArrowheads="1"/>
          </p:cNvPicPr>
          <p:nvPr/>
        </p:nvPicPr>
        <p:blipFill>
          <a:blip r:embed="rId2">
            <a:lum bright="-10000" contrast="16000"/>
          </a:blip>
          <a:srcRect/>
          <a:stretch>
            <a:fillRect/>
          </a:stretch>
        </p:blipFill>
        <p:spPr bwMode="auto">
          <a:xfrm>
            <a:off x="4653915" y="2464436"/>
            <a:ext cx="4357688" cy="657225"/>
          </a:xfrm>
          <a:prstGeom prst="rect">
            <a:avLst/>
          </a:prstGeom>
          <a:noFill/>
          <a:ln w="9525">
            <a:noFill/>
            <a:miter lim="800000"/>
            <a:headEnd/>
            <a:tailEnd/>
          </a:ln>
        </p:spPr>
      </p:pic>
      <p:pic>
        <p:nvPicPr>
          <p:cNvPr id="8202" name="Picture 7"/>
          <p:cNvPicPr>
            <a:picLocks noChangeAspect="1" noChangeArrowheads="1"/>
          </p:cNvPicPr>
          <p:nvPr/>
        </p:nvPicPr>
        <p:blipFill>
          <a:blip r:embed="rId3">
            <a:lum bright="-10000" contrast="16000"/>
          </a:blip>
          <a:srcRect/>
          <a:stretch>
            <a:fillRect/>
          </a:stretch>
        </p:blipFill>
        <p:spPr bwMode="auto">
          <a:xfrm>
            <a:off x="6125528" y="3250249"/>
            <a:ext cx="2957512" cy="642937"/>
          </a:xfrm>
          <a:prstGeom prst="rect">
            <a:avLst/>
          </a:prstGeom>
          <a:noFill/>
          <a:ln w="9525">
            <a:noFill/>
            <a:miter lim="800000"/>
            <a:headEnd/>
            <a:tailEnd/>
          </a:ln>
        </p:spPr>
      </p:pic>
      <p:sp>
        <p:nvSpPr>
          <p:cNvPr id="9" name="AutoShape 8">
            <a:extLst>
              <a:ext uri="{FF2B5EF4-FFF2-40B4-BE49-F238E27FC236}">
                <a16:creationId xmlns:a16="http://schemas.microsoft.com/office/drawing/2014/main" id="{080FADB2-F1B8-6AA4-269E-7F75E275660F}"/>
              </a:ext>
            </a:extLst>
          </p:cNvPr>
          <p:cNvSpPr/>
          <p:nvPr/>
        </p:nvSpPr>
        <p:spPr>
          <a:xfrm rot="84843">
            <a:off x="14528" y="5419920"/>
            <a:ext cx="3899861" cy="1225499"/>
          </a:xfrm>
          <a:prstGeom prst="rect">
            <a:avLst/>
          </a:prstGeom>
          <a:solidFill>
            <a:schemeClr val="accent1">
              <a:lumMod val="75000"/>
            </a:schemeClr>
          </a:solidFill>
        </p:spPr>
      </p:sp>
      <p:sp>
        <p:nvSpPr>
          <p:cNvPr id="10" name="مستطيل 9">
            <a:extLst>
              <a:ext uri="{FF2B5EF4-FFF2-40B4-BE49-F238E27FC236}">
                <a16:creationId xmlns:a16="http://schemas.microsoft.com/office/drawing/2014/main" id="{A11BF2FA-38EC-8E0F-52B9-A4E719A1A573}"/>
              </a:ext>
            </a:extLst>
          </p:cNvPr>
          <p:cNvSpPr/>
          <p:nvPr/>
        </p:nvSpPr>
        <p:spPr>
          <a:xfrm>
            <a:off x="626867" y="5709503"/>
            <a:ext cx="2297424" cy="646331"/>
          </a:xfrm>
          <a:prstGeom prst="rect">
            <a:avLst/>
          </a:prstGeom>
          <a:solidFill>
            <a:schemeClr val="accent1">
              <a:lumMod val="75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360604" y="1544321"/>
            <a:ext cx="1952625" cy="622799"/>
          </a:xfrm>
          <a:prstGeom prst="rect">
            <a:avLst/>
          </a:prstGeom>
          <a:noFill/>
          <a:ln w="9525">
            <a:noFill/>
            <a:miter lim="800000"/>
            <a:headEnd/>
            <a:tailEnd/>
          </a:ln>
        </p:spPr>
        <p:txBody>
          <a:bodyPr>
            <a:spAutoFit/>
          </a:bodyPr>
          <a:lstStyle/>
          <a:p>
            <a:pPr marL="285750" indent="-285750" algn="justLow">
              <a:lnSpc>
                <a:spcPct val="115000"/>
              </a:lnSpc>
              <a:spcAft>
                <a:spcPts val="1000"/>
              </a:spcAft>
            </a:pPr>
            <a:r>
              <a:rPr lang="ar-SA" sz="3200">
                <a:ln w="0"/>
                <a:solidFill>
                  <a:schemeClr val="accent1"/>
                </a:solidFill>
                <a:effectLst>
                  <a:outerShdw blurRad="38100" dist="25400" dir="5400000" algn="ctr" rotWithShape="0">
                    <a:srgbClr val="6E747A">
                      <a:alpha val="43000"/>
                    </a:srgbClr>
                  </a:outerShdw>
                </a:effectLst>
                <a:cs typeface="Times New Roman" pitchFamily="18" charset="0"/>
              </a:rPr>
              <a:t>الآية 223:</a:t>
            </a:r>
            <a:endParaRPr lang="en-US" sz="3200">
              <a:ln w="0"/>
              <a:solidFill>
                <a:schemeClr val="accent1"/>
              </a:solidFill>
              <a:effectLst>
                <a:outerShdw blurRad="38100" dist="25400" dir="5400000" algn="ctr" rotWithShape="0">
                  <a:srgbClr val="6E747A">
                    <a:alpha val="43000"/>
                  </a:srgbClr>
                </a:outerShdw>
              </a:effectLst>
              <a:cs typeface="Times New Roman" pitchFamily="18" charset="0"/>
            </a:endParaRPr>
          </a:p>
        </p:txBody>
      </p:sp>
      <p:sp>
        <p:nvSpPr>
          <p:cNvPr id="9222" name="مستطيل 6"/>
          <p:cNvSpPr>
            <a:spLocks noChangeArrowheads="1"/>
          </p:cNvSpPr>
          <p:nvPr/>
        </p:nvSpPr>
        <p:spPr bwMode="auto">
          <a:xfrm>
            <a:off x="3002916" y="3088959"/>
            <a:ext cx="6715125" cy="1570037"/>
          </a:xfrm>
          <a:prstGeom prst="rect">
            <a:avLst/>
          </a:prstGeom>
          <a:noFill/>
          <a:ln w="9525">
            <a:noFill/>
            <a:miter lim="800000"/>
            <a:headEnd/>
            <a:tailEnd/>
          </a:ln>
        </p:spPr>
        <p:txBody>
          <a:bodyPr>
            <a:spAutoFit/>
          </a:bodyPr>
          <a:lstStyle/>
          <a:p>
            <a:pPr algn="r"/>
            <a:r>
              <a:rPr lang="ar-SA" sz="3200">
                <a:ln w="0"/>
                <a:solidFill>
                  <a:schemeClr val="accent1"/>
                </a:solidFill>
                <a:effectLst>
                  <a:outerShdw blurRad="38100" dist="25400" dir="5400000" algn="ctr" rotWithShape="0">
                    <a:srgbClr val="6E747A">
                      <a:alpha val="43000"/>
                    </a:srgbClr>
                  </a:outerShdw>
                </a:effectLst>
                <a:cs typeface="Times New Roman" pitchFamily="18" charset="0"/>
              </a:rPr>
              <a:t>بعدما يسترق الشياطين السمع، يلقونه إلى الكهان، وأكثر هؤلاء كاذبون، يصدق أحدهم في كلمة، فيزيد فيها أكثر من مئة كذبة. </a:t>
            </a:r>
            <a:endParaRPr lang="ar-EG" sz="3200">
              <a:ln w="0"/>
              <a:solidFill>
                <a:schemeClr val="accent1"/>
              </a:solidFill>
              <a:effectLst>
                <a:outerShdw blurRad="38100" dist="25400" dir="5400000" algn="ctr" rotWithShape="0">
                  <a:srgbClr val="6E747A">
                    <a:alpha val="43000"/>
                  </a:srgbClr>
                </a:outerShdw>
              </a:effectLst>
            </a:endParaRPr>
          </a:p>
        </p:txBody>
      </p:sp>
      <p:pic>
        <p:nvPicPr>
          <p:cNvPr id="9223" name="Picture 6"/>
          <p:cNvPicPr>
            <a:picLocks noChangeAspect="1" noChangeArrowheads="1"/>
          </p:cNvPicPr>
          <p:nvPr/>
        </p:nvPicPr>
        <p:blipFill>
          <a:blip r:embed="rId2">
            <a:lum bright="-10000" contrast="16000"/>
          </a:blip>
          <a:srcRect/>
          <a:stretch>
            <a:fillRect/>
          </a:stretch>
        </p:blipFill>
        <p:spPr bwMode="auto">
          <a:xfrm>
            <a:off x="4098290" y="2201545"/>
            <a:ext cx="4191000" cy="814388"/>
          </a:xfrm>
          <a:prstGeom prst="rect">
            <a:avLst/>
          </a:prstGeom>
          <a:noFill/>
          <a:ln w="9525">
            <a:noFill/>
            <a:miter lim="800000"/>
            <a:headEnd/>
            <a:tailEnd/>
          </a:ln>
        </p:spPr>
      </p:pic>
      <p:sp>
        <p:nvSpPr>
          <p:cNvPr id="5" name="AutoShape 8">
            <a:extLst>
              <a:ext uri="{FF2B5EF4-FFF2-40B4-BE49-F238E27FC236}">
                <a16:creationId xmlns:a16="http://schemas.microsoft.com/office/drawing/2014/main" id="{4BEBC5C8-449B-7513-142C-47A3E783D191}"/>
              </a:ext>
            </a:extLst>
          </p:cNvPr>
          <p:cNvSpPr/>
          <p:nvPr/>
        </p:nvSpPr>
        <p:spPr>
          <a:xfrm rot="84843">
            <a:off x="14528" y="5419920"/>
            <a:ext cx="3899861" cy="1225499"/>
          </a:xfrm>
          <a:prstGeom prst="rect">
            <a:avLst/>
          </a:prstGeom>
          <a:solidFill>
            <a:schemeClr val="accent1">
              <a:lumMod val="75000"/>
            </a:schemeClr>
          </a:solidFill>
        </p:spPr>
      </p:sp>
      <p:sp>
        <p:nvSpPr>
          <p:cNvPr id="7" name="مستطيل 6">
            <a:extLst>
              <a:ext uri="{FF2B5EF4-FFF2-40B4-BE49-F238E27FC236}">
                <a16:creationId xmlns:a16="http://schemas.microsoft.com/office/drawing/2014/main" id="{58E648F7-1745-452E-3F22-2FA73D806676}"/>
              </a:ext>
            </a:extLst>
          </p:cNvPr>
          <p:cNvSpPr/>
          <p:nvPr/>
        </p:nvSpPr>
        <p:spPr>
          <a:xfrm>
            <a:off x="626867" y="5709503"/>
            <a:ext cx="2297424" cy="646331"/>
          </a:xfrm>
          <a:prstGeom prst="rect">
            <a:avLst/>
          </a:prstGeom>
          <a:solidFill>
            <a:schemeClr val="accent1">
              <a:lumMod val="75000"/>
            </a:schemeClr>
          </a:solidFill>
        </p:spPr>
        <p:txBody>
          <a:bodyPr wrap="none">
            <a:spAutoFit/>
          </a:bodyPr>
          <a:lstStyle/>
          <a:p>
            <a:r>
              <a:rPr lang="ar-SA" sz="3600" b="1" dirty="0">
                <a:solidFill>
                  <a:schemeClr val="bg1"/>
                </a:solidFill>
                <a:latin typeface="Calibri" panose="020F0502020204030204" pitchFamily="34" charset="0"/>
                <a:cs typeface="Calibri" panose="020F0502020204030204" pitchFamily="34" charset="0"/>
              </a:rPr>
              <a:t>تفسير الآيات </a:t>
            </a:r>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1011</Words>
  <Application>Microsoft Office PowerPoint</Application>
  <PresentationFormat>شاشة عريضة</PresentationFormat>
  <Paragraphs>103</Paragraphs>
  <Slides>22</Slides>
  <Notes>1</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22</vt:i4>
      </vt:variant>
    </vt:vector>
  </HeadingPairs>
  <TitlesOfParts>
    <vt:vector size="35" baseType="lpstr">
      <vt:lpstr>29LT Azer</vt:lpstr>
      <vt:lpstr>29LT Bukra Bold Italic</vt:lpstr>
      <vt:lpstr>29LT Zarid Serif Rg</vt:lpstr>
      <vt:lpstr>Arial</vt:lpstr>
      <vt:lpstr>Arial</vt:lpstr>
      <vt:lpstr>Calibri</vt:lpstr>
      <vt:lpstr>Calibri Light</vt:lpstr>
      <vt:lpstr>Khalid Art bold</vt:lpstr>
      <vt:lpstr>Microsoft Sans Serif</vt:lpstr>
      <vt:lpstr>Tahoma</vt:lpstr>
      <vt:lpstr>Traditional Arabic</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 q;أ/لؤلؤة العتيق</dc:creator>
  <cp:keywords>قناة البيان للعروض والعلوم الشرعية</cp:keywords>
  <cp:lastModifiedBy>l q</cp:lastModifiedBy>
  <cp:revision>1</cp:revision>
  <dcterms:created xsi:type="dcterms:W3CDTF">2022-05-26T10:38:33Z</dcterms:created>
  <dcterms:modified xsi:type="dcterms:W3CDTF">2022-05-26T10:39:50Z</dcterms:modified>
</cp:coreProperties>
</file>