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56" r:id="rId2"/>
    <p:sldId id="372" r:id="rId3"/>
    <p:sldId id="370" r:id="rId4"/>
    <p:sldId id="371" r:id="rId5"/>
    <p:sldId id="385" r:id="rId6"/>
    <p:sldId id="289" r:id="rId7"/>
    <p:sldId id="258" r:id="rId8"/>
    <p:sldId id="260" r:id="rId9"/>
    <p:sldId id="272" r:id="rId10"/>
    <p:sldId id="280" r:id="rId11"/>
    <p:sldId id="281" r:id="rId12"/>
    <p:sldId id="284" r:id="rId13"/>
    <p:sldId id="285" r:id="rId14"/>
    <p:sldId id="288" r:id="rId15"/>
    <p:sldId id="264" r:id="rId16"/>
    <p:sldId id="283" r:id="rId17"/>
    <p:sldId id="282" r:id="rId18"/>
    <p:sldId id="287" r:id="rId19"/>
    <p:sldId id="388" r:id="rId20"/>
    <p:sldId id="381" r:id="rId21"/>
    <p:sldId id="387" r:id="rId22"/>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7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5842" autoAdjust="0"/>
  </p:normalViewPr>
  <p:slideViewPr>
    <p:cSldViewPr>
      <p:cViewPr varScale="1">
        <p:scale>
          <a:sx n="60" d="100"/>
          <a:sy n="60" d="100"/>
        </p:scale>
        <p:origin x="884" y="4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A2C01A4-7FF7-4B1D-8ACD-FF95C9F9ED67}" type="datetimeFigureOut">
              <a:rPr lang="ar-SA" smtClean="0"/>
              <a:t>22/06/45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B5B0E69-2DB7-41A0-87DA-1F6DA1CE55F3}" type="slidenum">
              <a:rPr lang="ar-SA" smtClean="0"/>
              <a:t>‹#›</a:t>
            </a:fld>
            <a:endParaRPr lang="ar-SA"/>
          </a:p>
        </p:txBody>
      </p:sp>
    </p:spTree>
    <p:extLst>
      <p:ext uri="{BB962C8B-B14F-4D97-AF65-F5344CB8AC3E}">
        <p14:creationId xmlns:p14="http://schemas.microsoft.com/office/powerpoint/2010/main" val="308014637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685800" y="1143000"/>
            <a:ext cx="5486400" cy="3086100"/>
          </a:xfrm>
        </p:spPr>
      </p:sp>
      <p:sp>
        <p:nvSpPr>
          <p:cNvPr id="3" name="عنصر نائب للملاحظات 2"/>
          <p:cNvSpPr>
            <a:spLocks noGrp="1"/>
          </p:cNvSpPr>
          <p:nvPr>
            <p:ph type="body" idx="1"/>
          </p:nvPr>
        </p:nvSpPr>
        <p:spPr/>
        <p:txBody>
          <a:bodyPr/>
          <a:lstStyle/>
          <a:p>
            <a:r>
              <a:rPr lang="ar-SA" dirty="0"/>
              <a:t>   </a:t>
            </a:r>
          </a:p>
          <a:p>
            <a:endParaRPr lang="ar-SA" dirty="0"/>
          </a:p>
          <a:p>
            <a:endParaRPr lang="ar-SA" dirty="0"/>
          </a:p>
          <a:p>
            <a:endParaRPr lang="ar-SA" dirty="0"/>
          </a:p>
        </p:txBody>
      </p:sp>
      <p:sp>
        <p:nvSpPr>
          <p:cNvPr id="4" name="عنصر نائب لرقم الشريحة 3"/>
          <p:cNvSpPr>
            <a:spLocks noGrp="1"/>
          </p:cNvSpPr>
          <p:nvPr>
            <p:ph type="sldNum" sz="quarter" idx="5"/>
          </p:nvPr>
        </p:nvSpPr>
        <p:spPr/>
        <p:txBody>
          <a:bodyPr/>
          <a:lstStyle/>
          <a:p>
            <a:fld id="{0B5B0E69-2DB7-41A0-87DA-1F6DA1CE55F3}" type="slidenum">
              <a:rPr lang="ar-SA" smtClean="0"/>
              <a:t>4</a:t>
            </a:fld>
            <a:endParaRPr lang="ar-SA"/>
          </a:p>
        </p:txBody>
      </p:sp>
    </p:spTree>
    <p:extLst>
      <p:ext uri="{BB962C8B-B14F-4D97-AF65-F5344CB8AC3E}">
        <p14:creationId xmlns:p14="http://schemas.microsoft.com/office/powerpoint/2010/main" val="426820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8"/>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910CBDE9-9CD5-4E83-8CAC-D619E428D014}" type="datetimeFigureOut">
              <a:rPr lang="ar-SA" smtClean="0"/>
              <a:pPr/>
              <a:t>22/06/45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A7341E7-EAC6-4B8E-BA28-9593C369572C}"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10CBDE9-9CD5-4E83-8CAC-D619E428D014}" type="datetimeFigureOut">
              <a:rPr lang="ar-SA" smtClean="0"/>
              <a:pPr/>
              <a:t>22/06/45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A7341E7-EAC6-4B8E-BA28-9593C369572C}"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41"/>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41"/>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10CBDE9-9CD5-4E83-8CAC-D619E428D014}" type="datetimeFigureOut">
              <a:rPr lang="ar-SA" smtClean="0"/>
              <a:pPr/>
              <a:t>22/06/45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A7341E7-EAC6-4B8E-BA28-9593C369572C}"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10CBDE9-9CD5-4E83-8CAC-D619E428D014}" type="datetimeFigureOut">
              <a:rPr lang="ar-SA" smtClean="0"/>
              <a:pPr/>
              <a:t>22/06/45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A7341E7-EAC6-4B8E-BA28-9593C369572C}"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3"/>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910CBDE9-9CD5-4E83-8CAC-D619E428D014}" type="datetimeFigureOut">
              <a:rPr lang="ar-SA" smtClean="0"/>
              <a:pPr/>
              <a:t>22/06/45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A7341E7-EAC6-4B8E-BA28-9593C369572C}"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910CBDE9-9CD5-4E83-8CAC-D619E428D014}" type="datetimeFigureOut">
              <a:rPr lang="ar-SA" smtClean="0"/>
              <a:pPr/>
              <a:t>22/06/45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A7341E7-EAC6-4B8E-BA28-9593C369572C}"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910CBDE9-9CD5-4E83-8CAC-D619E428D014}" type="datetimeFigureOut">
              <a:rPr lang="ar-SA" smtClean="0"/>
              <a:pPr/>
              <a:t>22/06/45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A7341E7-EAC6-4B8E-BA28-9593C369572C}"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910CBDE9-9CD5-4E83-8CAC-D619E428D014}" type="datetimeFigureOut">
              <a:rPr lang="ar-SA" smtClean="0"/>
              <a:pPr/>
              <a:t>22/06/45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A7341E7-EAC6-4B8E-BA28-9593C369572C}"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10CBDE9-9CD5-4E83-8CAC-D619E428D014}" type="datetimeFigureOut">
              <a:rPr lang="ar-SA" smtClean="0"/>
              <a:pPr/>
              <a:t>22/06/45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A7341E7-EAC6-4B8E-BA28-9593C369572C}"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2"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910CBDE9-9CD5-4E83-8CAC-D619E428D014}" type="datetimeFigureOut">
              <a:rPr lang="ar-SA" smtClean="0"/>
              <a:pPr/>
              <a:t>22/06/45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A7341E7-EAC6-4B8E-BA28-9593C369572C}"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910CBDE9-9CD5-4E83-8CAC-D619E428D014}" type="datetimeFigureOut">
              <a:rPr lang="ar-SA" smtClean="0"/>
              <a:pPr/>
              <a:t>22/06/45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A7341E7-EAC6-4B8E-BA28-9593C369572C}"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3"/>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53"/>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10CBDE9-9CD5-4E83-8CAC-D619E428D014}" type="datetimeFigureOut">
              <a:rPr lang="ar-SA" smtClean="0"/>
              <a:pPr/>
              <a:t>22/06/45</a:t>
            </a:fld>
            <a:endParaRPr lang="ar-SA"/>
          </a:p>
        </p:txBody>
      </p:sp>
      <p:sp>
        <p:nvSpPr>
          <p:cNvPr id="5" name="عنصر نائب للتذييل 4"/>
          <p:cNvSpPr>
            <a:spLocks noGrp="1"/>
          </p:cNvSpPr>
          <p:nvPr>
            <p:ph type="ftr" sz="quarter" idx="3"/>
          </p:nvPr>
        </p:nvSpPr>
        <p:spPr>
          <a:xfrm>
            <a:off x="4165600" y="6356353"/>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609600" y="6356353"/>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7341E7-EAC6-4B8E-BA28-9593C369572C}"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me/albayan_12" TargetMode="Externa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beadaya.com/worksheet/2530/"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t.me/albayan_12" TargetMode="External"/><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me/albayan_12" TargetMode="Externa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1">
            <a:extLst>
              <a:ext uri="{FF2B5EF4-FFF2-40B4-BE49-F238E27FC236}">
                <a16:creationId xmlns:a16="http://schemas.microsoft.com/office/drawing/2014/main" id="{E08DF630-66C0-4873-916D-474A4F3B25BD}"/>
              </a:ext>
            </a:extLst>
          </p:cNvPr>
          <p:cNvSpPr/>
          <p:nvPr/>
        </p:nvSpPr>
        <p:spPr>
          <a:xfrm flipH="1">
            <a:off x="407368" y="260648"/>
            <a:ext cx="11449272" cy="6007382"/>
          </a:xfrm>
          <a:prstGeom prst="round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3600" b="1" dirty="0">
                <a:solidFill>
                  <a:schemeClr val="tx2"/>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مادة التفسير </a:t>
            </a:r>
          </a:p>
          <a:p>
            <a:pPr algn="ctr"/>
            <a:r>
              <a:rPr lang="ar-SA" sz="3600" b="1" dirty="0">
                <a:solidFill>
                  <a:schemeClr val="tx2"/>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الصف</a:t>
            </a:r>
          </a:p>
          <a:p>
            <a:pPr algn="ctr"/>
            <a:r>
              <a:rPr lang="ar-SA" sz="3600" b="1" dirty="0">
                <a:solidFill>
                  <a:schemeClr val="tx2"/>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الثاني متوسط </a:t>
            </a:r>
          </a:p>
          <a:p>
            <a:pPr algn="ctr"/>
            <a:r>
              <a:rPr lang="ar-SA" sz="3600" b="1" dirty="0">
                <a:solidFill>
                  <a:schemeClr val="tx2"/>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الفصل الدراسي الثاني</a:t>
            </a:r>
          </a:p>
          <a:p>
            <a:pPr algn="ctr"/>
            <a:endParaRPr lang="ar-SA" sz="3600" b="1" dirty="0">
              <a:solidFill>
                <a:schemeClr val="tx2"/>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p>
            <a:pPr algn="ctr"/>
            <a:endParaRPr lang="ar-SA" sz="3600" b="1" dirty="0">
              <a:solidFill>
                <a:schemeClr val="tx2"/>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p>
            <a:pPr algn="ctr"/>
            <a:endParaRPr lang="ar-SA" sz="3600" b="1" dirty="0">
              <a:solidFill>
                <a:schemeClr val="tx2"/>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p>
            <a:pPr algn="ctr"/>
            <a:endParaRPr lang="ar-SA" sz="3600" b="1" dirty="0">
              <a:solidFill>
                <a:schemeClr val="tx2"/>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p>
            <a:pPr algn="ctr"/>
            <a:endParaRPr lang="ar-SA" sz="3600" b="1" dirty="0">
              <a:solidFill>
                <a:schemeClr val="tx2"/>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p>
            <a:pPr algn="ctr"/>
            <a:r>
              <a:rPr lang="ar-SA" sz="3600" b="1" dirty="0">
                <a:solidFill>
                  <a:schemeClr val="tx2"/>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a:t>
            </a:r>
          </a:p>
          <a:p>
            <a:pPr algn="ctr">
              <a:defRPr/>
            </a:pPr>
            <a:r>
              <a:rPr lang="ar-SA" sz="2100" b="1" dirty="0">
                <a:solidFill>
                  <a:srgbClr val="002060"/>
                </a:solidFill>
              </a:rPr>
              <a:t> </a:t>
            </a:r>
            <a:endParaRPr lang="en-US" b="1" dirty="0">
              <a:solidFill>
                <a:srgbClr val="002060"/>
              </a:solidFill>
            </a:endParaRPr>
          </a:p>
        </p:txBody>
      </p:sp>
      <p:sp>
        <p:nvSpPr>
          <p:cNvPr id="2" name="مستطيل مستدير الزوايا 13">
            <a:extLst>
              <a:ext uri="{FF2B5EF4-FFF2-40B4-BE49-F238E27FC236}">
                <a16:creationId xmlns:a16="http://schemas.microsoft.com/office/drawing/2014/main" id="{88FB63EA-F7C4-82F6-CD15-6FC946380707}"/>
              </a:ext>
            </a:extLst>
          </p:cNvPr>
          <p:cNvSpPr/>
          <p:nvPr/>
        </p:nvSpPr>
        <p:spPr>
          <a:xfrm>
            <a:off x="7186818" y="4922634"/>
            <a:ext cx="3637638" cy="789913"/>
          </a:xfrm>
          <a:prstGeom prst="roundRect">
            <a:avLst/>
          </a:prstGeom>
          <a:solidFill>
            <a:schemeClr val="bg2">
              <a:lumMod val="90000"/>
            </a:schemeClr>
          </a:solid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i="1" dirty="0">
                <a:solidFill>
                  <a:srgbClr val="C00000"/>
                </a:solidFill>
                <a:latin typeface="Arial" pitchFamily="34" charset="0"/>
                <a:cs typeface="Arial" pitchFamily="34" charset="0"/>
              </a:rPr>
              <a:t>اعداد : </a:t>
            </a:r>
            <a:r>
              <a:rPr lang="ar-SA" sz="2800" b="1" i="1" dirty="0" err="1">
                <a:solidFill>
                  <a:srgbClr val="C00000"/>
                </a:solidFill>
                <a:latin typeface="Arial" pitchFamily="34" charset="0"/>
                <a:cs typeface="Arial" pitchFamily="34" charset="0"/>
              </a:rPr>
              <a:t>وماتوفيقي</a:t>
            </a:r>
            <a:r>
              <a:rPr lang="ar-SA" sz="2800" b="1" i="1" dirty="0">
                <a:solidFill>
                  <a:srgbClr val="C00000"/>
                </a:solidFill>
                <a:latin typeface="Arial" pitchFamily="34" charset="0"/>
                <a:cs typeface="Arial" pitchFamily="34" charset="0"/>
              </a:rPr>
              <a:t> إلا بالله</a:t>
            </a:r>
          </a:p>
        </p:txBody>
      </p:sp>
      <p:pic>
        <p:nvPicPr>
          <p:cNvPr id="3" name="884AEA23-EA58-47EB-8C88-9CE646949802-L0-001.png" descr="884AEA23-EA58-47EB-8C88-9CE646949802-L0-001.png">
            <a:hlinkClick r:id="rId2"/>
            <a:extLst>
              <a:ext uri="{FF2B5EF4-FFF2-40B4-BE49-F238E27FC236}">
                <a16:creationId xmlns:a16="http://schemas.microsoft.com/office/drawing/2014/main" id="{1B3FAB29-4D26-95D9-2174-C83346F9320C}"/>
              </a:ext>
            </a:extLst>
          </p:cNvPr>
          <p:cNvPicPr>
            <a:picLocks noChangeAspect="1"/>
          </p:cNvPicPr>
          <p:nvPr/>
        </p:nvPicPr>
        <p:blipFill>
          <a:blip r:embed="rId3" cstate="print">
            <a:grayscl/>
          </a:blip>
          <a:stretch>
            <a:fillRect/>
          </a:stretch>
        </p:blipFill>
        <p:spPr>
          <a:xfrm>
            <a:off x="8760296" y="2528373"/>
            <a:ext cx="844276" cy="844282"/>
          </a:xfrm>
          <a:prstGeom prst="rect">
            <a:avLst/>
          </a:prstGeom>
          <a:ln w="12700" cap="flat">
            <a:noFill/>
            <a:miter lim="400000"/>
          </a:ln>
          <a:effectLst/>
        </p:spPr>
      </p:pic>
      <p:sp>
        <p:nvSpPr>
          <p:cNvPr id="4"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F49FDC43-6133-43E4-242E-D01056585392}"/>
              </a:ext>
            </a:extLst>
          </p:cNvPr>
          <p:cNvSpPr txBox="1">
            <a:spLocks/>
          </p:cNvSpPr>
          <p:nvPr/>
        </p:nvSpPr>
        <p:spPr>
          <a:xfrm>
            <a:off x="1284889" y="3106418"/>
            <a:ext cx="3637638" cy="942998"/>
          </a:xfrm>
          <a:prstGeom prst="rect">
            <a:avLst/>
          </a:prstGeom>
          <a:solidFill>
            <a:srgbClr val="E3C5BB"/>
          </a:solidFill>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6933" tIns="16933" rIns="16933" bIns="16933" anchor="ctr">
            <a:normAutofit fontScale="47500" lnSpcReduction="20000"/>
          </a:bodyPr>
          <a:lstStyle/>
          <a:p>
            <a:pPr algn="ctr" defTabSz="164558">
              <a:defRPr sz="3956" b="0" spc="0">
                <a:solidFill>
                  <a:srgbClr val="FFFFFF"/>
                </a:solidFill>
                <a:latin typeface="Khalid Art bold"/>
                <a:ea typeface="Khalid Art bold"/>
                <a:cs typeface="Khalid Art bold"/>
                <a:sym typeface="Khalid Art bold"/>
              </a:defRPr>
            </a:pPr>
            <a:r>
              <a:rPr lang="ar-SA" sz="3956" dirty="0">
                <a:ln w="0"/>
                <a:solidFill>
                  <a:schemeClr val="accent2">
                    <a:lumMod val="50000"/>
                  </a:schemeClr>
                </a:solidFill>
                <a:effectLst>
                  <a:outerShdw blurRad="38100" dist="19050" dir="2700000" algn="tl" rotWithShape="0">
                    <a:schemeClr val="dk1">
                      <a:alpha val="40000"/>
                    </a:schemeClr>
                  </a:outerShdw>
                </a:effectLst>
                <a:latin typeface="Khalid Art bold"/>
                <a:ea typeface="Khalid Art bold"/>
                <a:cs typeface="Khalid Art bold"/>
                <a:sym typeface="Khalid Art bold"/>
              </a:rPr>
              <a:t>كرماً العروض للاستخدام الشخصي فقط</a:t>
            </a:r>
          </a:p>
          <a:p>
            <a:pPr algn="ctr" defTabSz="164558">
              <a:defRPr sz="3956" b="0" spc="0">
                <a:solidFill>
                  <a:srgbClr val="FFFFFF"/>
                </a:solidFill>
                <a:latin typeface="Khalid Art bold"/>
                <a:ea typeface="Khalid Art bold"/>
                <a:cs typeface="Khalid Art bold"/>
                <a:sym typeface="Khalid Art bold"/>
              </a:defRPr>
            </a:pPr>
            <a:r>
              <a:rPr lang="ar-SA" sz="3956" kern="0" dirty="0">
                <a:ln w="0"/>
                <a:solidFill>
                  <a:schemeClr val="accent2">
                    <a:lumMod val="50000"/>
                  </a:schemeClr>
                </a:solidFill>
                <a:effectLst>
                  <a:outerShdw blurRad="38100" dist="19050" dir="2700000" algn="tl" rotWithShape="0">
                    <a:schemeClr val="dk1">
                      <a:alpha val="40000"/>
                    </a:schemeClr>
                  </a:outerShdw>
                </a:effectLst>
                <a:latin typeface="Khalid Art bold"/>
                <a:ea typeface="Khalid Art bold"/>
                <a:cs typeface="Khalid Art bold"/>
                <a:sym typeface="Khalid Art bold"/>
              </a:rPr>
              <a:t>ولا احل ولا ابيح نزع الحقوق ونشرها مرة أخرى  </a:t>
            </a:r>
          </a:p>
          <a:p>
            <a:pPr algn="ctr" defTabSz="164558">
              <a:defRPr sz="3956" b="0" spc="0">
                <a:solidFill>
                  <a:srgbClr val="FFFFFF"/>
                </a:solidFill>
                <a:latin typeface="Khalid Art bold"/>
                <a:ea typeface="Khalid Art bold"/>
                <a:cs typeface="Khalid Art bold"/>
                <a:sym typeface="Khalid Art bold"/>
              </a:defRPr>
            </a:pPr>
            <a:r>
              <a:rPr lang="ar-SA" sz="3956" kern="0" dirty="0">
                <a:ln w="0"/>
                <a:solidFill>
                  <a:schemeClr val="accent2">
                    <a:lumMod val="50000"/>
                  </a:schemeClr>
                </a:solidFill>
                <a:effectLst>
                  <a:outerShdw blurRad="38100" dist="19050" dir="2700000" algn="tl" rotWithShape="0">
                    <a:schemeClr val="dk1">
                      <a:alpha val="40000"/>
                    </a:schemeClr>
                  </a:outerShdw>
                </a:effectLst>
                <a:latin typeface="Khalid Art bold"/>
                <a:ea typeface="Khalid Art bold"/>
                <a:cs typeface="Khalid Art bold"/>
                <a:sym typeface="Khalid Art bold"/>
              </a:rPr>
              <a:t>أو بيعها .</a:t>
            </a:r>
          </a:p>
        </p:txBody>
      </p:sp>
      <p:sp>
        <p:nvSpPr>
          <p:cNvPr id="5" name="مربع نص 4">
            <a:extLst>
              <a:ext uri="{FF2B5EF4-FFF2-40B4-BE49-F238E27FC236}">
                <a16:creationId xmlns:a16="http://schemas.microsoft.com/office/drawing/2014/main" id="{045DF510-66F0-DB25-7891-2FF4BD672E51}"/>
              </a:ext>
            </a:extLst>
          </p:cNvPr>
          <p:cNvSpPr txBox="1"/>
          <p:nvPr/>
        </p:nvSpPr>
        <p:spPr>
          <a:xfrm>
            <a:off x="5915221" y="4329627"/>
            <a:ext cx="6094476" cy="369332"/>
          </a:xfrm>
          <a:prstGeom prst="rect">
            <a:avLst/>
          </a:prstGeom>
          <a:noFill/>
        </p:spPr>
        <p:txBody>
          <a:bodyPr wrap="square">
            <a:spAutoFit/>
          </a:bodyPr>
          <a:lstStyle/>
          <a:p>
            <a:pPr algn="ctr"/>
            <a:r>
              <a:rPr lang="ar-SA"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قناة البيان للعروض والعلوم الشرعية </a:t>
            </a:r>
          </a:p>
        </p:txBody>
      </p:sp>
      <p:pic>
        <p:nvPicPr>
          <p:cNvPr id="7" name="رسم 6" descr="إصبع سبابة يشير إلى اليمين بظهر يد مع تعبئة خالصة">
            <a:extLst>
              <a:ext uri="{FF2B5EF4-FFF2-40B4-BE49-F238E27FC236}">
                <a16:creationId xmlns:a16="http://schemas.microsoft.com/office/drawing/2014/main" id="{F6AB1062-8054-B476-A467-EDCD3EE127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8946992" y="3225288"/>
            <a:ext cx="621268" cy="621268"/>
          </a:xfrm>
          <a:prstGeom prst="rect">
            <a:avLst/>
          </a:prstGeom>
        </p:spPr>
      </p:pic>
      <p:sp>
        <p:nvSpPr>
          <p:cNvPr id="9" name="مربع نص 8">
            <a:extLst>
              <a:ext uri="{FF2B5EF4-FFF2-40B4-BE49-F238E27FC236}">
                <a16:creationId xmlns:a16="http://schemas.microsoft.com/office/drawing/2014/main" id="{535CA58F-D4C8-5C7F-11BA-C7A6793EC444}"/>
              </a:ext>
            </a:extLst>
          </p:cNvPr>
          <p:cNvSpPr txBox="1"/>
          <p:nvPr/>
        </p:nvSpPr>
        <p:spPr>
          <a:xfrm>
            <a:off x="407368" y="4266171"/>
            <a:ext cx="6563426" cy="892552"/>
          </a:xfrm>
          <a:prstGeom prst="rect">
            <a:avLst/>
          </a:prstGeom>
          <a:noFill/>
        </p:spPr>
        <p:txBody>
          <a:bodyPr wrap="square">
            <a:spAutoFit/>
          </a:bodyPr>
          <a:lstStyle/>
          <a:p>
            <a:pPr algn="ctr" rtl="1" eaLnBrk="1" hangingPunct="1"/>
            <a:r>
              <a:rPr lang="ar-SA" sz="2800" b="1" dirty="0">
                <a:solidFill>
                  <a:srgbClr val="C00000"/>
                </a:solidFill>
                <a:latin typeface="Calibri" panose="020F0502020204030204" pitchFamily="34" charset="0"/>
              </a:rPr>
              <a:t>الدرس </a:t>
            </a:r>
            <a:r>
              <a:rPr lang="ar-SA" sz="2400" b="1" dirty="0">
                <a:solidFill>
                  <a:srgbClr val="C00000"/>
                </a:solidFill>
                <a:latin typeface="Calibri" panose="020F0502020204030204" pitchFamily="34" charset="0"/>
              </a:rPr>
              <a:t>( 7 )</a:t>
            </a:r>
          </a:p>
          <a:p>
            <a:pPr algn="ctr" rtl="1" eaLnBrk="1" hangingPunct="1"/>
            <a:r>
              <a:rPr lang="ar-EG" sz="2400" b="1" dirty="0">
                <a:solidFill>
                  <a:srgbClr val="002060"/>
                </a:solidFill>
                <a:latin typeface="Calibri" panose="020F0502020204030204" pitchFamily="34" charset="0"/>
              </a:rPr>
              <a:t> تفسير سورة ا</a:t>
            </a:r>
            <a:r>
              <a:rPr lang="ar-SA" sz="2400" b="1" dirty="0">
                <a:solidFill>
                  <a:srgbClr val="002060"/>
                </a:solidFill>
                <a:latin typeface="Calibri" panose="020F0502020204030204" pitchFamily="34" charset="0"/>
              </a:rPr>
              <a:t>لفرقان </a:t>
            </a:r>
            <a:r>
              <a:rPr lang="ar-EG" sz="2400" b="1" dirty="0">
                <a:solidFill>
                  <a:srgbClr val="002060"/>
                </a:solidFill>
                <a:latin typeface="Calibri" panose="020F0502020204030204" pitchFamily="34" charset="0"/>
              </a:rPr>
              <a:t>من الآية رقم (</a:t>
            </a:r>
            <a:r>
              <a:rPr lang="ar-SA" sz="2400" b="1" dirty="0">
                <a:solidFill>
                  <a:srgbClr val="002060"/>
                </a:solidFill>
                <a:latin typeface="Calibri" panose="020F0502020204030204" pitchFamily="34" charset="0"/>
              </a:rPr>
              <a:t> 1 </a:t>
            </a:r>
            <a:r>
              <a:rPr lang="ar-EG" sz="2400" b="1" dirty="0">
                <a:solidFill>
                  <a:srgbClr val="002060"/>
                </a:solidFill>
                <a:latin typeface="Calibri" panose="020F0502020204030204" pitchFamily="34" charset="0"/>
              </a:rPr>
              <a:t>) إلى الآية رقم (</a:t>
            </a:r>
            <a:r>
              <a:rPr lang="ar-SA" sz="2400" b="1" dirty="0">
                <a:solidFill>
                  <a:srgbClr val="002060"/>
                </a:solidFill>
                <a:latin typeface="Calibri" panose="020F0502020204030204" pitchFamily="34" charset="0"/>
              </a:rPr>
              <a:t> 6 </a:t>
            </a:r>
            <a:r>
              <a:rPr lang="ar-EG" sz="2400" b="1" dirty="0">
                <a:solidFill>
                  <a:srgbClr val="002060"/>
                </a:solidFill>
                <a:latin typeface="Calibri" panose="020F0502020204030204" pitchFamily="34" charset="0"/>
              </a:rPr>
              <a:t>)</a:t>
            </a:r>
            <a:endParaRPr lang="en-US" sz="2400" b="1" dirty="0">
              <a:solidFill>
                <a:srgbClr val="002060"/>
              </a:solidFill>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به منحرف 2"/>
          <p:cNvSpPr/>
          <p:nvPr/>
        </p:nvSpPr>
        <p:spPr>
          <a:xfrm>
            <a:off x="1809723" y="1500177"/>
            <a:ext cx="8643937" cy="920805"/>
          </a:xfrm>
          <a:prstGeom prst="trapezoid">
            <a:avLst/>
          </a:prstGeom>
        </p:spPr>
        <p:style>
          <a:lnRef idx="2">
            <a:schemeClr val="accent3"/>
          </a:lnRef>
          <a:fillRef idx="1">
            <a:schemeClr val="lt1"/>
          </a:fillRef>
          <a:effectRef idx="0">
            <a:schemeClr val="accent3"/>
          </a:effectRef>
          <a:fontRef idx="minor">
            <a:schemeClr val="dk1"/>
          </a:fontRef>
        </p:style>
        <p:txBody>
          <a:bodyPr rtlCol="1" anchor="ctr"/>
          <a:lstStyle/>
          <a:p>
            <a:pPr algn="ctr">
              <a:defRPr/>
            </a:pPr>
            <a:r>
              <a:rPr lang="ar-SA" sz="2800" b="1" dirty="0">
                <a:solidFill>
                  <a:schemeClr val="tx1"/>
                </a:solidFill>
                <a:effectLst>
                  <a:outerShdw blurRad="38100" dist="38100" dir="2700000" algn="tl">
                    <a:srgbClr val="C0C0C0"/>
                  </a:outerShdw>
                </a:effectLst>
                <a:latin typeface="Microsoft Sans Serif" pitchFamily="34" charset="0"/>
              </a:rPr>
              <a:t>تَبَارَكَ الَّذِي نَزَّلَ الْفُرْقَانَ عَلَى عَبْدِهِ لِيَكُونَ لِلْعَالَمِينَ نَذِيرًا(1) </a:t>
            </a:r>
            <a:endParaRPr lang="ar-SA" sz="2800" dirty="0">
              <a:solidFill>
                <a:schemeClr val="tx1"/>
              </a:solidFill>
            </a:endParaRPr>
          </a:p>
        </p:txBody>
      </p:sp>
      <p:sp>
        <p:nvSpPr>
          <p:cNvPr id="4" name="مستطيل مستدير الزوايا 3"/>
          <p:cNvSpPr/>
          <p:nvPr/>
        </p:nvSpPr>
        <p:spPr>
          <a:xfrm>
            <a:off x="2639616" y="2851866"/>
            <a:ext cx="7500990" cy="364333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p:txBody>
      </p:sp>
      <p:pic>
        <p:nvPicPr>
          <p:cNvPr id="5" name="Picture 7" descr="00047.WMF"/>
          <p:cNvPicPr>
            <a:picLocks noChangeAspect="1"/>
          </p:cNvPicPr>
          <p:nvPr/>
        </p:nvPicPr>
        <p:blipFill>
          <a:blip r:embed="rId2"/>
          <a:srcRect/>
          <a:stretch>
            <a:fillRect/>
          </a:stretch>
        </p:blipFill>
        <p:spPr bwMode="auto">
          <a:xfrm>
            <a:off x="6238876" y="285728"/>
            <a:ext cx="4214820" cy="928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مستطيل 5"/>
          <p:cNvSpPr/>
          <p:nvPr/>
        </p:nvSpPr>
        <p:spPr>
          <a:xfrm>
            <a:off x="6541019" y="428604"/>
            <a:ext cx="3211135" cy="523220"/>
          </a:xfrm>
          <a:prstGeom prst="rect">
            <a:avLst/>
          </a:prstGeom>
        </p:spPr>
        <p:txBody>
          <a:bodyPr wrap="none">
            <a:spAutoFit/>
          </a:bodyPr>
          <a:lstStyle/>
          <a:p>
            <a:r>
              <a:rPr lang="ar-EG" sz="2800" b="1" dirty="0"/>
              <a:t>أفسر </a:t>
            </a:r>
            <a:r>
              <a:rPr lang="ar-EG" sz="2800" b="1" dirty="0" err="1"/>
              <a:t>الأيات</a:t>
            </a:r>
            <a:r>
              <a:rPr lang="ar-EG" sz="2800" b="1" dirty="0"/>
              <a:t> تفسير</a:t>
            </a:r>
            <a:r>
              <a:rPr lang="ar-SA" sz="2800" b="1" dirty="0"/>
              <a:t>ً</a:t>
            </a:r>
            <a:r>
              <a:rPr lang="ar-EG" sz="2800" b="1" dirty="0"/>
              <a:t>ا سليم</a:t>
            </a:r>
            <a:r>
              <a:rPr lang="ar-SA" sz="2800" b="1" dirty="0"/>
              <a:t>ً</a:t>
            </a:r>
            <a:r>
              <a:rPr lang="ar-EG" sz="2800" b="1" dirty="0"/>
              <a:t>ا.</a:t>
            </a:r>
            <a:endParaRPr lang="ar-SA" sz="2800" dirty="0"/>
          </a:p>
        </p:txBody>
      </p:sp>
      <p:sp>
        <p:nvSpPr>
          <p:cNvPr id="8" name="مربع نص 7"/>
          <p:cNvSpPr txBox="1"/>
          <p:nvPr/>
        </p:nvSpPr>
        <p:spPr>
          <a:xfrm>
            <a:off x="5810248" y="3214686"/>
            <a:ext cx="3828084" cy="523220"/>
          </a:xfrm>
          <a:prstGeom prst="rect">
            <a:avLst/>
          </a:prstGeom>
          <a:noFill/>
        </p:spPr>
        <p:txBody>
          <a:bodyPr wrap="square" rtlCol="1">
            <a:spAutoFit/>
          </a:bodyPr>
          <a:lstStyle/>
          <a:p>
            <a:r>
              <a:rPr lang="ar-SA" sz="2800" b="1" dirty="0">
                <a:solidFill>
                  <a:srgbClr val="C00000"/>
                </a:solidFill>
              </a:rPr>
              <a:t>ــ بماذا افتتحت السورة ؟</a:t>
            </a:r>
          </a:p>
        </p:txBody>
      </p:sp>
      <p:sp>
        <p:nvSpPr>
          <p:cNvPr id="9" name="مربع نص 8"/>
          <p:cNvSpPr txBox="1"/>
          <p:nvPr/>
        </p:nvSpPr>
        <p:spPr>
          <a:xfrm>
            <a:off x="5330924" y="4118955"/>
            <a:ext cx="4308694" cy="738664"/>
          </a:xfrm>
          <a:prstGeom prst="rect">
            <a:avLst/>
          </a:prstGeom>
          <a:noFill/>
        </p:spPr>
        <p:txBody>
          <a:bodyPr wrap="square" rtlCol="1">
            <a:spAutoFit/>
          </a:bodyPr>
          <a:lstStyle/>
          <a:p>
            <a:r>
              <a:rPr lang="ar-SA" sz="2400" b="1" dirty="0">
                <a:solidFill>
                  <a:srgbClr val="C00000"/>
                </a:solidFill>
              </a:rPr>
              <a:t>ــ أذكر صفات للقرآن وردت في الآية؟</a:t>
            </a:r>
          </a:p>
          <a:p>
            <a:endParaRPr lang="ar-SA" dirty="0"/>
          </a:p>
        </p:txBody>
      </p:sp>
      <p:sp>
        <p:nvSpPr>
          <p:cNvPr id="10" name="مربع نص 9"/>
          <p:cNvSpPr txBox="1"/>
          <p:nvPr/>
        </p:nvSpPr>
        <p:spPr>
          <a:xfrm>
            <a:off x="5524496" y="4966328"/>
            <a:ext cx="4113836" cy="738664"/>
          </a:xfrm>
          <a:prstGeom prst="rect">
            <a:avLst/>
          </a:prstGeom>
          <a:noFill/>
        </p:spPr>
        <p:txBody>
          <a:bodyPr wrap="square" rtlCol="1">
            <a:spAutoFit/>
          </a:bodyPr>
          <a:lstStyle/>
          <a:p>
            <a:r>
              <a:rPr lang="ar-SA" sz="2400" b="1" dirty="0">
                <a:solidFill>
                  <a:srgbClr val="C00000"/>
                </a:solidFill>
              </a:rPr>
              <a:t>ــ من أجل أوصاف الرسول </a:t>
            </a:r>
            <a:r>
              <a:rPr lang="ar-SA" sz="2400" b="1" dirty="0">
                <a:solidFill>
                  <a:srgbClr val="C00000"/>
                </a:solidFill>
                <a:sym typeface="AGA Arabesque"/>
              </a:rPr>
              <a:t> </a:t>
            </a:r>
            <a:r>
              <a:rPr lang="ar-SA" sz="2400" b="1" dirty="0">
                <a:solidFill>
                  <a:srgbClr val="C00000"/>
                </a:solidFill>
              </a:rPr>
              <a:t>؟</a:t>
            </a:r>
          </a:p>
          <a:p>
            <a:endParaRPr lang="ar-SA" dirty="0"/>
          </a:p>
        </p:txBody>
      </p:sp>
      <p:sp>
        <p:nvSpPr>
          <p:cNvPr id="11" name="مربع نص 10"/>
          <p:cNvSpPr txBox="1"/>
          <p:nvPr/>
        </p:nvSpPr>
        <p:spPr>
          <a:xfrm>
            <a:off x="5953124" y="2857499"/>
            <a:ext cx="3542332" cy="461665"/>
          </a:xfrm>
          <a:prstGeom prst="rect">
            <a:avLst/>
          </a:prstGeom>
          <a:noFill/>
        </p:spPr>
        <p:txBody>
          <a:bodyPr wrap="square" rtlCol="1">
            <a:spAutoFit/>
          </a:bodyPr>
          <a:lstStyle/>
          <a:p>
            <a:r>
              <a:rPr lang="ar-SA" sz="2400" b="1" dirty="0"/>
              <a:t>أجيب عن الأسئلة التالية :</a:t>
            </a:r>
            <a:r>
              <a:rPr lang="ar-SA" dirty="0"/>
              <a:t> </a:t>
            </a:r>
          </a:p>
        </p:txBody>
      </p:sp>
      <p:sp>
        <p:nvSpPr>
          <p:cNvPr id="12" name="مربع نص 11"/>
          <p:cNvSpPr txBox="1"/>
          <p:nvPr/>
        </p:nvSpPr>
        <p:spPr>
          <a:xfrm>
            <a:off x="5881686" y="3643314"/>
            <a:ext cx="3542332" cy="523220"/>
          </a:xfrm>
          <a:prstGeom prst="rect">
            <a:avLst/>
          </a:prstGeom>
          <a:noFill/>
        </p:spPr>
        <p:txBody>
          <a:bodyPr wrap="square" rtlCol="1">
            <a:spAutoFit/>
          </a:bodyPr>
          <a:lstStyle/>
          <a:p>
            <a:r>
              <a:rPr lang="ar-SA" sz="2400" b="1" dirty="0"/>
              <a:t>بقوله تعالى :</a:t>
            </a:r>
            <a:r>
              <a:rPr lang="ar-SA" dirty="0"/>
              <a:t> </a:t>
            </a:r>
            <a:r>
              <a:rPr lang="ar-SA" sz="2800" b="1" dirty="0"/>
              <a:t>( تبارك )</a:t>
            </a:r>
            <a:endParaRPr lang="ar-SA" b="1" dirty="0"/>
          </a:p>
        </p:txBody>
      </p:sp>
      <p:sp>
        <p:nvSpPr>
          <p:cNvPr id="13" name="مربع نص 12"/>
          <p:cNvSpPr txBox="1"/>
          <p:nvPr/>
        </p:nvSpPr>
        <p:spPr>
          <a:xfrm>
            <a:off x="5524496" y="5335663"/>
            <a:ext cx="3542332" cy="800219"/>
          </a:xfrm>
          <a:prstGeom prst="rect">
            <a:avLst/>
          </a:prstGeom>
          <a:noFill/>
        </p:spPr>
        <p:txBody>
          <a:bodyPr wrap="square" rtlCol="1">
            <a:spAutoFit/>
          </a:bodyPr>
          <a:lstStyle/>
          <a:p>
            <a:r>
              <a:rPr lang="ar-SA" sz="2800" b="1" dirty="0" err="1"/>
              <a:t>عبدالله</a:t>
            </a:r>
            <a:endParaRPr lang="ar-SA" sz="2800" dirty="0"/>
          </a:p>
          <a:p>
            <a:endParaRPr lang="ar-SA" dirty="0"/>
          </a:p>
        </p:txBody>
      </p:sp>
      <p:sp>
        <p:nvSpPr>
          <p:cNvPr id="14" name="مربع نص 13"/>
          <p:cNvSpPr txBox="1"/>
          <p:nvPr/>
        </p:nvSpPr>
        <p:spPr>
          <a:xfrm>
            <a:off x="5953124" y="4500007"/>
            <a:ext cx="3542332" cy="461665"/>
          </a:xfrm>
          <a:prstGeom prst="rect">
            <a:avLst/>
          </a:prstGeom>
          <a:noFill/>
        </p:spPr>
        <p:txBody>
          <a:bodyPr wrap="square" rtlCol="1">
            <a:spAutoFit/>
          </a:bodyPr>
          <a:lstStyle/>
          <a:p>
            <a:r>
              <a:rPr lang="ar-SA" sz="2400" b="1" dirty="0"/>
              <a:t>منزل ـ فارق بين الحق والباطل </a:t>
            </a:r>
            <a:endParaRPr lang="ar-SA" dirty="0"/>
          </a:p>
        </p:txBody>
      </p:sp>
      <p:sp>
        <p:nvSpPr>
          <p:cNvPr id="15" name="مربع نص 14"/>
          <p:cNvSpPr txBox="1"/>
          <p:nvPr/>
        </p:nvSpPr>
        <p:spPr>
          <a:xfrm>
            <a:off x="5613200" y="5732751"/>
            <a:ext cx="4113836" cy="738664"/>
          </a:xfrm>
          <a:prstGeom prst="rect">
            <a:avLst/>
          </a:prstGeom>
          <a:noFill/>
        </p:spPr>
        <p:txBody>
          <a:bodyPr wrap="square" rtlCol="1">
            <a:spAutoFit/>
          </a:bodyPr>
          <a:lstStyle/>
          <a:p>
            <a:r>
              <a:rPr lang="ar-SA" sz="2400" b="1" dirty="0">
                <a:solidFill>
                  <a:srgbClr val="C00000"/>
                </a:solidFill>
              </a:rPr>
              <a:t>ــ استنبطي الفوائد من الآيات ؟</a:t>
            </a:r>
          </a:p>
          <a:p>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به منحرف 2"/>
          <p:cNvSpPr/>
          <p:nvPr/>
        </p:nvSpPr>
        <p:spPr>
          <a:xfrm>
            <a:off x="1881161" y="1357298"/>
            <a:ext cx="8572561" cy="2286016"/>
          </a:xfrm>
          <a:prstGeom prst="trapezoid">
            <a:avLst/>
          </a:prstGeom>
        </p:spPr>
        <p:style>
          <a:lnRef idx="2">
            <a:schemeClr val="accent3"/>
          </a:lnRef>
          <a:fillRef idx="1">
            <a:schemeClr val="lt1"/>
          </a:fillRef>
          <a:effectRef idx="0">
            <a:schemeClr val="accent3"/>
          </a:effectRef>
          <a:fontRef idx="minor">
            <a:schemeClr val="dk1"/>
          </a:fontRef>
        </p:style>
        <p:txBody>
          <a:bodyPr rtlCol="1" anchor="ctr"/>
          <a:lstStyle/>
          <a:p>
            <a:pPr algn="ctr">
              <a:defRPr/>
            </a:pPr>
            <a:r>
              <a:rPr lang="ar-SA" sz="2800" b="1" dirty="0">
                <a:solidFill>
                  <a:schemeClr val="tx1"/>
                </a:solidFill>
                <a:effectLst>
                  <a:outerShdw blurRad="38100" dist="38100" dir="2700000" algn="tl">
                    <a:srgbClr val="C0C0C0"/>
                  </a:outerShdw>
                </a:effectLst>
                <a:latin typeface="Microsoft Sans Serif" pitchFamily="34" charset="0"/>
              </a:rPr>
              <a:t>الَّذِي لَهُ مُلْكُ السَّمَوَاتِ وَالأَرْضِ وَلَمْ يَتَّخِذْ وَلَدًا وَلَمْ يَكُنْ لَهُ شَرِيكٌ فِي الْمُلْكِ وَخَلَقَ كُلَّ شَيْءٍ فَقَدَّرَهُ تَقْدِيرًا (2) وَاتَّخَذُوا مِنْ دُونِهِ آلِهَةً لا يَخْلُقُونَ شَيْئاً وَهُمْ يُخْلَقُونَ وَلا يَمْلِكُونَ لأَنفُسِهِمْ ضَرًّا وَلا نَفْعًا وَلا يَمْلِكُونَ مَوْتًا وَلا حَيَاةً وَلا نُشُورًا (3)</a:t>
            </a:r>
            <a:endParaRPr lang="ar-SA" sz="2800" dirty="0">
              <a:solidFill>
                <a:schemeClr val="tx1"/>
              </a:solidFill>
            </a:endParaRPr>
          </a:p>
        </p:txBody>
      </p:sp>
      <p:sp>
        <p:nvSpPr>
          <p:cNvPr id="4" name="مستطيل مستدير الزوايا 3"/>
          <p:cNvSpPr/>
          <p:nvPr/>
        </p:nvSpPr>
        <p:spPr>
          <a:xfrm>
            <a:off x="2452662" y="3786193"/>
            <a:ext cx="7500990" cy="2571765"/>
          </a:xfrm>
          <a:prstGeom prst="roundRect">
            <a:avLst/>
          </a:prstGeom>
          <a:noFill/>
        </p:spPr>
        <p:style>
          <a:lnRef idx="1">
            <a:schemeClr val="dk1"/>
          </a:lnRef>
          <a:fillRef idx="2">
            <a:schemeClr val="dk1"/>
          </a:fillRef>
          <a:effectRef idx="1">
            <a:schemeClr val="dk1"/>
          </a:effectRef>
          <a:fontRef idx="minor">
            <a:schemeClr val="dk1"/>
          </a:fontRef>
        </p:style>
        <p:txBody>
          <a:bodyPr rtlCol="1" anchor="ctr"/>
          <a:lstStyle/>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p:txBody>
      </p:sp>
      <p:pic>
        <p:nvPicPr>
          <p:cNvPr id="5" name="Picture 7" descr="00047.WMF"/>
          <p:cNvPicPr>
            <a:picLocks noChangeAspect="1"/>
          </p:cNvPicPr>
          <p:nvPr/>
        </p:nvPicPr>
        <p:blipFill>
          <a:blip r:embed="rId2"/>
          <a:srcRect/>
          <a:stretch>
            <a:fillRect/>
          </a:stretch>
        </p:blipFill>
        <p:spPr bwMode="auto">
          <a:xfrm>
            <a:off x="6238876" y="214290"/>
            <a:ext cx="4214820" cy="928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مستطيل 5"/>
          <p:cNvSpPr/>
          <p:nvPr/>
        </p:nvSpPr>
        <p:spPr>
          <a:xfrm>
            <a:off x="6541019" y="428604"/>
            <a:ext cx="3211135" cy="523220"/>
          </a:xfrm>
          <a:prstGeom prst="rect">
            <a:avLst/>
          </a:prstGeom>
        </p:spPr>
        <p:txBody>
          <a:bodyPr wrap="none">
            <a:spAutoFit/>
          </a:bodyPr>
          <a:lstStyle/>
          <a:p>
            <a:r>
              <a:rPr lang="ar-EG" sz="2800" b="1" dirty="0"/>
              <a:t>أفسر </a:t>
            </a:r>
            <a:r>
              <a:rPr lang="ar-EG" sz="2800" b="1" dirty="0" err="1"/>
              <a:t>الأيات</a:t>
            </a:r>
            <a:r>
              <a:rPr lang="ar-EG" sz="2800" b="1" dirty="0"/>
              <a:t> تفسير</a:t>
            </a:r>
            <a:r>
              <a:rPr lang="ar-SA" sz="2800" b="1" dirty="0"/>
              <a:t>ً</a:t>
            </a:r>
            <a:r>
              <a:rPr lang="ar-EG" sz="2800" b="1" dirty="0"/>
              <a:t>ا سليم</a:t>
            </a:r>
            <a:r>
              <a:rPr lang="ar-SA" sz="2800" b="1" dirty="0"/>
              <a:t>ً</a:t>
            </a:r>
            <a:r>
              <a:rPr lang="ar-EG" sz="2800" b="1" dirty="0"/>
              <a:t>ا.</a:t>
            </a:r>
            <a:endParaRPr lang="ar-SA" sz="2800" dirty="0"/>
          </a:p>
        </p:txBody>
      </p:sp>
      <p:sp>
        <p:nvSpPr>
          <p:cNvPr id="8" name="مربع نص 7"/>
          <p:cNvSpPr txBox="1"/>
          <p:nvPr/>
        </p:nvSpPr>
        <p:spPr>
          <a:xfrm>
            <a:off x="6547567" y="3950952"/>
            <a:ext cx="3114956" cy="461665"/>
          </a:xfrm>
          <a:prstGeom prst="rect">
            <a:avLst/>
          </a:prstGeom>
          <a:noFill/>
        </p:spPr>
        <p:txBody>
          <a:bodyPr wrap="none" rtlCol="1">
            <a:spAutoFit/>
          </a:bodyPr>
          <a:lstStyle/>
          <a:p>
            <a:r>
              <a:rPr lang="ar-SA" sz="2400" b="1" dirty="0">
                <a:solidFill>
                  <a:srgbClr val="C00000"/>
                </a:solidFill>
              </a:rPr>
              <a:t>ـ </a:t>
            </a:r>
            <a:r>
              <a:rPr lang="ar-SA" sz="2400" b="1" dirty="0" err="1">
                <a:solidFill>
                  <a:srgbClr val="C00000"/>
                </a:solidFill>
              </a:rPr>
              <a:t>مالصفة</a:t>
            </a:r>
            <a:r>
              <a:rPr lang="ar-SA" sz="2400" b="1" dirty="0">
                <a:solidFill>
                  <a:srgbClr val="C00000"/>
                </a:solidFill>
              </a:rPr>
              <a:t> التي نفاها الله عنه ؟</a:t>
            </a:r>
          </a:p>
        </p:txBody>
      </p:sp>
      <p:sp>
        <p:nvSpPr>
          <p:cNvPr id="9" name="مربع نص 8"/>
          <p:cNvSpPr txBox="1"/>
          <p:nvPr/>
        </p:nvSpPr>
        <p:spPr>
          <a:xfrm>
            <a:off x="7792359" y="4341199"/>
            <a:ext cx="1576073" cy="461665"/>
          </a:xfrm>
          <a:prstGeom prst="rect">
            <a:avLst/>
          </a:prstGeom>
          <a:noFill/>
        </p:spPr>
        <p:txBody>
          <a:bodyPr wrap="none" rtlCol="1">
            <a:spAutoFit/>
          </a:bodyPr>
          <a:lstStyle/>
          <a:p>
            <a:r>
              <a:rPr lang="ar-SA" sz="2400" b="1" dirty="0"/>
              <a:t>الولد والشريك</a:t>
            </a:r>
          </a:p>
        </p:txBody>
      </p:sp>
      <p:sp>
        <p:nvSpPr>
          <p:cNvPr id="10" name="مربع نص 9"/>
          <p:cNvSpPr txBox="1"/>
          <p:nvPr/>
        </p:nvSpPr>
        <p:spPr>
          <a:xfrm>
            <a:off x="7453323" y="4734107"/>
            <a:ext cx="2254143" cy="461665"/>
          </a:xfrm>
          <a:prstGeom prst="rect">
            <a:avLst/>
          </a:prstGeom>
          <a:noFill/>
        </p:spPr>
        <p:txBody>
          <a:bodyPr wrap="none" rtlCol="1">
            <a:spAutoFit/>
          </a:bodyPr>
          <a:lstStyle/>
          <a:p>
            <a:r>
              <a:rPr lang="ar-SA" sz="2400" b="1" dirty="0">
                <a:solidFill>
                  <a:srgbClr val="C00000"/>
                </a:solidFill>
              </a:rPr>
              <a:t>ـ </a:t>
            </a:r>
            <a:r>
              <a:rPr lang="ar-SA" sz="2400" b="1" dirty="0" err="1">
                <a:solidFill>
                  <a:srgbClr val="C00000"/>
                </a:solidFill>
              </a:rPr>
              <a:t>ماهو</a:t>
            </a:r>
            <a:r>
              <a:rPr lang="ar-SA" sz="2400" b="1" dirty="0">
                <a:solidFill>
                  <a:srgbClr val="C00000"/>
                </a:solidFill>
              </a:rPr>
              <a:t> أعظم الظلم  ؟</a:t>
            </a:r>
          </a:p>
        </p:txBody>
      </p:sp>
      <p:sp>
        <p:nvSpPr>
          <p:cNvPr id="11" name="مربع نص 10"/>
          <p:cNvSpPr txBox="1"/>
          <p:nvPr/>
        </p:nvSpPr>
        <p:spPr>
          <a:xfrm>
            <a:off x="8104945" y="5188346"/>
            <a:ext cx="1263487" cy="461665"/>
          </a:xfrm>
          <a:prstGeom prst="rect">
            <a:avLst/>
          </a:prstGeom>
          <a:noFill/>
        </p:spPr>
        <p:txBody>
          <a:bodyPr wrap="none" rtlCol="1">
            <a:spAutoFit/>
          </a:bodyPr>
          <a:lstStyle/>
          <a:p>
            <a:r>
              <a:rPr lang="ar-SA" sz="2400" b="1" dirty="0"/>
              <a:t>الشرك بالله</a:t>
            </a:r>
          </a:p>
        </p:txBody>
      </p:sp>
      <p:sp>
        <p:nvSpPr>
          <p:cNvPr id="12" name="مربع نص 11"/>
          <p:cNvSpPr txBox="1"/>
          <p:nvPr/>
        </p:nvSpPr>
        <p:spPr>
          <a:xfrm>
            <a:off x="5613200" y="5732751"/>
            <a:ext cx="4113836" cy="738664"/>
          </a:xfrm>
          <a:prstGeom prst="rect">
            <a:avLst/>
          </a:prstGeom>
          <a:noFill/>
        </p:spPr>
        <p:txBody>
          <a:bodyPr wrap="square" rtlCol="1">
            <a:spAutoFit/>
          </a:bodyPr>
          <a:lstStyle/>
          <a:p>
            <a:r>
              <a:rPr lang="ar-SA" sz="2400" b="1" dirty="0">
                <a:solidFill>
                  <a:srgbClr val="C00000"/>
                </a:solidFill>
              </a:rPr>
              <a:t>ــ استنبطي الفوائد من الآيات ؟</a:t>
            </a:r>
          </a:p>
          <a:p>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به منحرف 3"/>
          <p:cNvSpPr/>
          <p:nvPr/>
        </p:nvSpPr>
        <p:spPr>
          <a:xfrm>
            <a:off x="1809723" y="1000111"/>
            <a:ext cx="8643937" cy="2285997"/>
          </a:xfrm>
          <a:prstGeom prst="trapezoid">
            <a:avLst/>
          </a:prstGeom>
        </p:spPr>
        <p:style>
          <a:lnRef idx="2">
            <a:schemeClr val="accent3"/>
          </a:lnRef>
          <a:fillRef idx="1">
            <a:schemeClr val="lt1"/>
          </a:fillRef>
          <a:effectRef idx="0">
            <a:schemeClr val="accent3"/>
          </a:effectRef>
          <a:fontRef idx="minor">
            <a:schemeClr val="dk1"/>
          </a:fontRef>
        </p:style>
        <p:txBody>
          <a:bodyPr rtlCol="1" anchor="ctr"/>
          <a:lstStyle/>
          <a:p>
            <a:pPr algn="ctr">
              <a:defRPr/>
            </a:pPr>
            <a:endParaRPr lang="ar-SA" sz="2800" dirty="0">
              <a:solidFill>
                <a:schemeClr val="bg1"/>
              </a:solidFill>
            </a:endParaRPr>
          </a:p>
        </p:txBody>
      </p:sp>
      <p:sp>
        <p:nvSpPr>
          <p:cNvPr id="5" name="TextBox 3"/>
          <p:cNvSpPr txBox="1"/>
          <p:nvPr/>
        </p:nvSpPr>
        <p:spPr>
          <a:xfrm>
            <a:off x="2738438" y="1000125"/>
            <a:ext cx="7129462" cy="2032000"/>
          </a:xfrm>
          <a:prstGeom prst="rect">
            <a:avLst/>
          </a:prstGeom>
          <a:noFill/>
        </p:spPr>
        <p:txBody>
          <a:bodyPr>
            <a:spAutoFit/>
          </a:bodyPr>
          <a:lstStyle/>
          <a:p>
            <a:pPr algn="justLow">
              <a:lnSpc>
                <a:spcPct val="115000"/>
              </a:lnSpc>
              <a:spcAft>
                <a:spcPts val="1000"/>
              </a:spcAft>
              <a:defRPr/>
            </a:pPr>
            <a:r>
              <a:rPr lang="ar-SA" sz="2800" b="1" dirty="0">
                <a:solidFill>
                  <a:schemeClr val="tx1">
                    <a:lumMod val="95000"/>
                    <a:lumOff val="5000"/>
                  </a:schemeClr>
                </a:solidFill>
                <a:effectLst>
                  <a:outerShdw blurRad="38100" dist="38100" dir="2700000" algn="tl">
                    <a:srgbClr val="C0C0C0"/>
                  </a:outerShdw>
                </a:effectLst>
                <a:latin typeface="Microsoft Sans Serif" pitchFamily="34" charset="0"/>
              </a:rPr>
              <a:t>وَقَالَ الَّذِينَ كَفَرُوا إِنْ هَذَا إِلاَّ إِفْكٌ افْتَرَاهُ وَأَعَانَهُ عَلَيْهِ قَوْمٌ آخَرُونَ فَقَدْ جَاءُوا ظُلْمًا وَزُورًا (4) وَقَالُوا أَسَاطِيرُ الأَوَّلِينَ اكْتَتَبَهَا فَهِيَ تُمْلَى عَلَيْهِ بُكْرَةً وَأَصِيلاً (5) قُلْ أَنزَلَهُ الَّذِي يَعْلَمُ السِّرَّ فِي السَّمَوَاتِ وَالأَرْضِ إِنَّهُ كَانَ غَفُوراً رَحِيماً (6)}.</a:t>
            </a:r>
            <a:endParaRPr lang="en-US" sz="2800" b="1" dirty="0">
              <a:solidFill>
                <a:schemeClr val="tx1">
                  <a:lumMod val="95000"/>
                  <a:lumOff val="5000"/>
                </a:schemeClr>
              </a:solidFill>
              <a:effectLst>
                <a:outerShdw blurRad="38100" dist="38100" dir="2700000" algn="tl">
                  <a:srgbClr val="C0C0C0"/>
                </a:outerShdw>
              </a:effectLst>
              <a:latin typeface="Microsoft Sans Serif" pitchFamily="34" charset="0"/>
            </a:endParaRPr>
          </a:p>
        </p:txBody>
      </p:sp>
      <p:sp>
        <p:nvSpPr>
          <p:cNvPr id="6" name="مستطيل مستدير الزوايا 5"/>
          <p:cNvSpPr/>
          <p:nvPr/>
        </p:nvSpPr>
        <p:spPr>
          <a:xfrm>
            <a:off x="2238348" y="3357566"/>
            <a:ext cx="7786742" cy="3286147"/>
          </a:xfrm>
          <a:prstGeom prst="roundRect">
            <a:avLst/>
          </a:prstGeom>
          <a:noFill/>
        </p:spPr>
        <p:style>
          <a:lnRef idx="1">
            <a:schemeClr val="dk1"/>
          </a:lnRef>
          <a:fillRef idx="2">
            <a:schemeClr val="dk1"/>
          </a:fillRef>
          <a:effectRef idx="1">
            <a:schemeClr val="dk1"/>
          </a:effectRef>
          <a:fontRef idx="minor">
            <a:schemeClr val="dk1"/>
          </a:fontRef>
        </p:style>
        <p:txBody>
          <a:bodyPr rtlCol="1" anchor="ctr"/>
          <a:lstStyle/>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p:txBody>
      </p:sp>
      <p:pic>
        <p:nvPicPr>
          <p:cNvPr id="8" name="Picture 7" descr="00047.WMF"/>
          <p:cNvPicPr>
            <a:picLocks noChangeAspect="1"/>
          </p:cNvPicPr>
          <p:nvPr/>
        </p:nvPicPr>
        <p:blipFill>
          <a:blip r:embed="rId2"/>
          <a:srcRect/>
          <a:stretch>
            <a:fillRect/>
          </a:stretch>
        </p:blipFill>
        <p:spPr bwMode="auto">
          <a:xfrm>
            <a:off x="6238876" y="0"/>
            <a:ext cx="4214820" cy="928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مستطيل 8"/>
          <p:cNvSpPr/>
          <p:nvPr/>
        </p:nvSpPr>
        <p:spPr>
          <a:xfrm>
            <a:off x="6381755" y="214290"/>
            <a:ext cx="3211135" cy="523220"/>
          </a:xfrm>
          <a:prstGeom prst="rect">
            <a:avLst/>
          </a:prstGeom>
        </p:spPr>
        <p:txBody>
          <a:bodyPr wrap="none">
            <a:spAutoFit/>
          </a:bodyPr>
          <a:lstStyle/>
          <a:p>
            <a:r>
              <a:rPr lang="ar-EG" sz="2800" b="1" dirty="0"/>
              <a:t>أفسر </a:t>
            </a:r>
            <a:r>
              <a:rPr lang="ar-EG" sz="2800" b="1" dirty="0" err="1"/>
              <a:t>الأيات</a:t>
            </a:r>
            <a:r>
              <a:rPr lang="ar-EG" sz="2800" b="1" dirty="0"/>
              <a:t> تفسير</a:t>
            </a:r>
            <a:r>
              <a:rPr lang="ar-SA" sz="2800" b="1" dirty="0"/>
              <a:t>ً</a:t>
            </a:r>
            <a:r>
              <a:rPr lang="ar-EG" sz="2800" b="1" dirty="0"/>
              <a:t>ا سليم</a:t>
            </a:r>
            <a:r>
              <a:rPr lang="ar-SA" sz="2800" b="1" dirty="0"/>
              <a:t>ً</a:t>
            </a:r>
            <a:r>
              <a:rPr lang="ar-EG" sz="2800" b="1" dirty="0"/>
              <a:t>ا.</a:t>
            </a:r>
            <a:endParaRPr lang="ar-SA" sz="2800" dirty="0"/>
          </a:p>
        </p:txBody>
      </p:sp>
      <p:sp>
        <p:nvSpPr>
          <p:cNvPr id="10" name="مربع نص 9"/>
          <p:cNvSpPr txBox="1"/>
          <p:nvPr/>
        </p:nvSpPr>
        <p:spPr>
          <a:xfrm>
            <a:off x="4980384" y="3643314"/>
            <a:ext cx="4281941" cy="523220"/>
          </a:xfrm>
          <a:prstGeom prst="rect">
            <a:avLst/>
          </a:prstGeom>
          <a:noFill/>
        </p:spPr>
        <p:txBody>
          <a:bodyPr wrap="none" rtlCol="1">
            <a:spAutoFit/>
          </a:bodyPr>
          <a:lstStyle/>
          <a:p>
            <a:r>
              <a:rPr lang="ar-SA" sz="2800" b="1" dirty="0">
                <a:solidFill>
                  <a:srgbClr val="C00000"/>
                </a:solidFill>
              </a:rPr>
              <a:t>ـ أذكري مزاعم الكفار حول القرآن ؟</a:t>
            </a:r>
            <a:endParaRPr lang="ar-SA" sz="2000" b="1" dirty="0">
              <a:solidFill>
                <a:srgbClr val="C00000"/>
              </a:solidFill>
            </a:endParaRPr>
          </a:p>
        </p:txBody>
      </p:sp>
      <p:sp>
        <p:nvSpPr>
          <p:cNvPr id="11" name="مربع نص 10"/>
          <p:cNvSpPr txBox="1"/>
          <p:nvPr/>
        </p:nvSpPr>
        <p:spPr>
          <a:xfrm>
            <a:off x="5021384" y="4143380"/>
            <a:ext cx="4312399" cy="523220"/>
          </a:xfrm>
          <a:prstGeom prst="rect">
            <a:avLst/>
          </a:prstGeom>
          <a:noFill/>
        </p:spPr>
        <p:txBody>
          <a:bodyPr wrap="none" rtlCol="1">
            <a:spAutoFit/>
          </a:bodyPr>
          <a:lstStyle/>
          <a:p>
            <a:r>
              <a:rPr lang="ar-SA" sz="2800" b="1" dirty="0"/>
              <a:t>قالوا أنه كذب وأنه أساطير الأولين .</a:t>
            </a:r>
            <a:endParaRPr lang="ar-SA"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به منحرف 3"/>
          <p:cNvSpPr/>
          <p:nvPr/>
        </p:nvSpPr>
        <p:spPr>
          <a:xfrm>
            <a:off x="1809723" y="1000111"/>
            <a:ext cx="8643937" cy="2285997"/>
          </a:xfrm>
          <a:prstGeom prst="trapezoid">
            <a:avLst/>
          </a:prstGeom>
        </p:spPr>
        <p:style>
          <a:lnRef idx="2">
            <a:schemeClr val="accent3"/>
          </a:lnRef>
          <a:fillRef idx="1">
            <a:schemeClr val="lt1"/>
          </a:fillRef>
          <a:effectRef idx="0">
            <a:schemeClr val="accent3"/>
          </a:effectRef>
          <a:fontRef idx="minor">
            <a:schemeClr val="dk1"/>
          </a:fontRef>
        </p:style>
        <p:txBody>
          <a:bodyPr rtlCol="1" anchor="ctr"/>
          <a:lstStyle/>
          <a:p>
            <a:pPr algn="ctr">
              <a:defRPr/>
            </a:pPr>
            <a:endParaRPr lang="ar-SA" sz="2800" dirty="0">
              <a:solidFill>
                <a:schemeClr val="bg1"/>
              </a:solidFill>
            </a:endParaRPr>
          </a:p>
        </p:txBody>
      </p:sp>
      <p:sp>
        <p:nvSpPr>
          <p:cNvPr id="5" name="TextBox 3"/>
          <p:cNvSpPr txBox="1"/>
          <p:nvPr/>
        </p:nvSpPr>
        <p:spPr>
          <a:xfrm>
            <a:off x="2738438" y="1000125"/>
            <a:ext cx="7129462" cy="2032000"/>
          </a:xfrm>
          <a:prstGeom prst="rect">
            <a:avLst/>
          </a:prstGeom>
          <a:noFill/>
        </p:spPr>
        <p:txBody>
          <a:bodyPr>
            <a:spAutoFit/>
          </a:bodyPr>
          <a:lstStyle/>
          <a:p>
            <a:pPr algn="justLow">
              <a:lnSpc>
                <a:spcPct val="115000"/>
              </a:lnSpc>
              <a:spcAft>
                <a:spcPts val="1000"/>
              </a:spcAft>
              <a:defRPr/>
            </a:pPr>
            <a:r>
              <a:rPr lang="ar-SA" sz="2800" b="1" dirty="0">
                <a:solidFill>
                  <a:schemeClr val="tx1">
                    <a:lumMod val="95000"/>
                    <a:lumOff val="5000"/>
                  </a:schemeClr>
                </a:solidFill>
                <a:effectLst>
                  <a:outerShdw blurRad="38100" dist="38100" dir="2700000" algn="tl">
                    <a:srgbClr val="C0C0C0"/>
                  </a:outerShdw>
                </a:effectLst>
                <a:latin typeface="Microsoft Sans Serif" pitchFamily="34" charset="0"/>
              </a:rPr>
              <a:t>وَقَالَ الَّذِينَ كَفَرُوا إِنْ هَذَا إِلاَّ إِفْكٌ افْتَرَاهُ وَأَعَانَهُ عَلَيْهِ قَوْمٌ آخَرُونَ فَقَدْ جَاءُوا ظُلْمًا وَزُورًا (4) وَقَالُوا أَسَاطِيرُ الأَوَّلِينَ اكْتَتَبَهَا فَهِيَ تُمْلَى عَلَيْهِ بُكْرَةً وَأَصِيلاً (5) قُلْ أَنزَلَهُ الَّذِي يَعْلَمُ السِّرَّ فِي السَّمَوَاتِ وَالأَرْضِ إِنَّهُ كَانَ غَفُوراً رَحِيماً (6)}.</a:t>
            </a:r>
            <a:endParaRPr lang="en-US" sz="2800" b="1" dirty="0">
              <a:solidFill>
                <a:schemeClr val="tx1">
                  <a:lumMod val="95000"/>
                  <a:lumOff val="5000"/>
                </a:schemeClr>
              </a:solidFill>
              <a:effectLst>
                <a:outerShdw blurRad="38100" dist="38100" dir="2700000" algn="tl">
                  <a:srgbClr val="C0C0C0"/>
                </a:outerShdw>
              </a:effectLst>
              <a:latin typeface="Microsoft Sans Serif" pitchFamily="34" charset="0"/>
            </a:endParaRPr>
          </a:p>
        </p:txBody>
      </p:sp>
      <p:sp>
        <p:nvSpPr>
          <p:cNvPr id="6" name="مستطيل مستدير الزوايا 5"/>
          <p:cNvSpPr/>
          <p:nvPr/>
        </p:nvSpPr>
        <p:spPr>
          <a:xfrm>
            <a:off x="2238348" y="3357566"/>
            <a:ext cx="7786742" cy="3286147"/>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p:txBody>
      </p:sp>
      <p:pic>
        <p:nvPicPr>
          <p:cNvPr id="8" name="Picture 7" descr="00047.WMF"/>
          <p:cNvPicPr>
            <a:picLocks noChangeAspect="1"/>
          </p:cNvPicPr>
          <p:nvPr/>
        </p:nvPicPr>
        <p:blipFill>
          <a:blip r:embed="rId2"/>
          <a:srcRect/>
          <a:stretch>
            <a:fillRect/>
          </a:stretch>
        </p:blipFill>
        <p:spPr bwMode="auto">
          <a:xfrm>
            <a:off x="5595934" y="0"/>
            <a:ext cx="4857762" cy="928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مستطيل 8"/>
          <p:cNvSpPr/>
          <p:nvPr/>
        </p:nvSpPr>
        <p:spPr>
          <a:xfrm>
            <a:off x="5667375" y="214290"/>
            <a:ext cx="4246675" cy="523220"/>
          </a:xfrm>
          <a:prstGeom prst="rect">
            <a:avLst/>
          </a:prstGeom>
        </p:spPr>
        <p:txBody>
          <a:bodyPr wrap="none">
            <a:spAutoFit/>
          </a:bodyPr>
          <a:lstStyle/>
          <a:p>
            <a:r>
              <a:rPr lang="ar-SA" sz="2800" b="1" dirty="0"/>
              <a:t>الرد على مزاعم الكفار حول القرآن </a:t>
            </a:r>
          </a:p>
        </p:txBody>
      </p:sp>
      <p:sp>
        <p:nvSpPr>
          <p:cNvPr id="10" name="مربع نص 9"/>
          <p:cNvSpPr txBox="1"/>
          <p:nvPr/>
        </p:nvSpPr>
        <p:spPr>
          <a:xfrm>
            <a:off x="4116371" y="3643314"/>
            <a:ext cx="5145961" cy="523220"/>
          </a:xfrm>
          <a:prstGeom prst="rect">
            <a:avLst/>
          </a:prstGeom>
          <a:noFill/>
        </p:spPr>
        <p:txBody>
          <a:bodyPr wrap="none" rtlCol="1">
            <a:spAutoFit/>
          </a:bodyPr>
          <a:lstStyle/>
          <a:p>
            <a:r>
              <a:rPr lang="ar-SA" sz="2800" b="1" dirty="0">
                <a:solidFill>
                  <a:srgbClr val="C00000"/>
                </a:solidFill>
              </a:rPr>
              <a:t>ـ بماذا نرد على مزاعم الكفار حول القرآن ؟</a:t>
            </a:r>
            <a:endParaRPr lang="ar-SA" sz="2000" b="1" dirty="0">
              <a:solidFill>
                <a:srgbClr val="C00000"/>
              </a:solidFill>
            </a:endParaRPr>
          </a:p>
        </p:txBody>
      </p:sp>
      <p:sp>
        <p:nvSpPr>
          <p:cNvPr id="12" name="مربع نص 11"/>
          <p:cNvSpPr txBox="1"/>
          <p:nvPr/>
        </p:nvSpPr>
        <p:spPr>
          <a:xfrm>
            <a:off x="4583835" y="4190675"/>
            <a:ext cx="4527201" cy="523220"/>
          </a:xfrm>
          <a:prstGeom prst="rect">
            <a:avLst/>
          </a:prstGeom>
          <a:noFill/>
        </p:spPr>
        <p:txBody>
          <a:bodyPr wrap="none" rtlCol="1">
            <a:spAutoFit/>
          </a:bodyPr>
          <a:lstStyle/>
          <a:p>
            <a:r>
              <a:rPr lang="ar-SA" sz="2800" b="1" dirty="0"/>
              <a:t>أنه منزل من عند الله سبحانه وتعالى .</a:t>
            </a:r>
            <a:endParaRPr lang="ar-SA" sz="2000" b="1" dirty="0"/>
          </a:p>
        </p:txBody>
      </p:sp>
      <p:sp>
        <p:nvSpPr>
          <p:cNvPr id="11" name="مربع نص 10"/>
          <p:cNvSpPr txBox="1"/>
          <p:nvPr/>
        </p:nvSpPr>
        <p:spPr>
          <a:xfrm>
            <a:off x="2993878" y="4731386"/>
            <a:ext cx="6138219" cy="523220"/>
          </a:xfrm>
          <a:prstGeom prst="rect">
            <a:avLst/>
          </a:prstGeom>
          <a:noFill/>
        </p:spPr>
        <p:txBody>
          <a:bodyPr wrap="none" rtlCol="1">
            <a:spAutoFit/>
          </a:bodyPr>
          <a:lstStyle/>
          <a:p>
            <a:r>
              <a:rPr lang="ar-SA" sz="2800" b="1" dirty="0">
                <a:solidFill>
                  <a:srgbClr val="C00000"/>
                </a:solidFill>
              </a:rPr>
              <a:t>ـ عللي : اضطراب المعاندين في الحكم على القرآن ؟</a:t>
            </a:r>
            <a:endParaRPr lang="ar-SA" sz="2000" b="1" dirty="0">
              <a:solidFill>
                <a:srgbClr val="C00000"/>
              </a:solidFill>
            </a:endParaRPr>
          </a:p>
        </p:txBody>
      </p:sp>
      <p:sp>
        <p:nvSpPr>
          <p:cNvPr id="13" name="مربع نص 12"/>
          <p:cNvSpPr txBox="1"/>
          <p:nvPr/>
        </p:nvSpPr>
        <p:spPr>
          <a:xfrm>
            <a:off x="6200904" y="5254606"/>
            <a:ext cx="2869696" cy="523220"/>
          </a:xfrm>
          <a:prstGeom prst="rect">
            <a:avLst/>
          </a:prstGeom>
          <a:noFill/>
        </p:spPr>
        <p:txBody>
          <a:bodyPr wrap="none" rtlCol="1">
            <a:spAutoFit/>
          </a:bodyPr>
          <a:lstStyle/>
          <a:p>
            <a:r>
              <a:rPr lang="ar-SA" sz="2800" b="1" dirty="0"/>
              <a:t>دليل على كذب دعواهم </a:t>
            </a:r>
            <a:endParaRPr lang="ar-SA"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666976" y="1428736"/>
            <a:ext cx="6929486" cy="292895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r>
              <a:rPr lang="ar-SA" sz="2800" b="1" dirty="0">
                <a:solidFill>
                  <a:schemeClr val="tx1"/>
                </a:solidFill>
              </a:rPr>
              <a:t>غلق الدرس</a:t>
            </a:r>
          </a:p>
          <a:p>
            <a:pPr algn="ctr">
              <a:defRPr/>
            </a:pPr>
            <a:r>
              <a:rPr lang="ar-SA" sz="2800" b="1" dirty="0">
                <a:solidFill>
                  <a:srgbClr val="C00000"/>
                </a:solidFill>
              </a:rPr>
              <a:t> </a:t>
            </a:r>
          </a:p>
          <a:p>
            <a:pPr algn="ctr">
              <a:defRPr/>
            </a:pPr>
            <a:r>
              <a:rPr lang="ar-SA" sz="2800" b="1" dirty="0">
                <a:solidFill>
                  <a:srgbClr val="C00000"/>
                </a:solidFill>
              </a:rPr>
              <a:t> باستخدام </a:t>
            </a:r>
            <a:r>
              <a:rPr lang="ar-SA" sz="2800" b="1" dirty="0" err="1">
                <a:solidFill>
                  <a:srgbClr val="C00000"/>
                </a:solidFill>
              </a:rPr>
              <a:t>استراتيجية</a:t>
            </a:r>
            <a:r>
              <a:rPr lang="ar-SA" sz="2800" b="1" dirty="0">
                <a:solidFill>
                  <a:srgbClr val="C00000"/>
                </a:solidFill>
              </a:rPr>
              <a:t> المفتاح والقفل</a:t>
            </a:r>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p:txBody>
      </p:sp>
    </p:spTree>
    <p:extLst>
      <p:ext uri="{BB962C8B-B14F-4D97-AF65-F5344CB8AC3E}">
        <p14:creationId xmlns:p14="http://schemas.microsoft.com/office/powerpoint/2010/main" val="18706254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مستدير الزوايا 3">
            <a:extLst>
              <a:ext uri="{FF2B5EF4-FFF2-40B4-BE49-F238E27FC236}">
                <a16:creationId xmlns:a16="http://schemas.microsoft.com/office/drawing/2014/main" id="{894E6B60-51FB-4284-8723-E5AB8D5338F1}"/>
              </a:ext>
            </a:extLst>
          </p:cNvPr>
          <p:cNvSpPr/>
          <p:nvPr/>
        </p:nvSpPr>
        <p:spPr>
          <a:xfrm>
            <a:off x="6596066" y="500042"/>
            <a:ext cx="3500462" cy="1000132"/>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defRPr/>
            </a:pPr>
            <a:endParaRPr lang="ar-SA" sz="3600" b="1" dirty="0">
              <a:solidFill>
                <a:srgbClr val="C00000"/>
              </a:solidFill>
            </a:endParaRPr>
          </a:p>
          <a:p>
            <a:pPr algn="ctr">
              <a:defRPr/>
            </a:pPr>
            <a:r>
              <a:rPr lang="ar-SA" sz="2800" b="1" dirty="0" err="1">
                <a:solidFill>
                  <a:schemeClr val="tx1"/>
                </a:solidFill>
              </a:rPr>
              <a:t>استراتيجية</a:t>
            </a:r>
            <a:r>
              <a:rPr lang="ar-SA" sz="2800" b="1" dirty="0">
                <a:solidFill>
                  <a:schemeClr val="tx1"/>
                </a:solidFill>
              </a:rPr>
              <a:t> : المفتاح والقفل</a:t>
            </a:r>
          </a:p>
          <a:p>
            <a:pPr algn="ctr">
              <a:defRPr/>
            </a:pPr>
            <a:r>
              <a:rPr lang="ar-SA" sz="2800" b="1" dirty="0">
                <a:solidFill>
                  <a:schemeClr val="tx1"/>
                </a:solidFill>
              </a:rPr>
              <a:t>نشاط : فردي  </a:t>
            </a:r>
          </a:p>
          <a:p>
            <a:pPr algn="ctr">
              <a:defRPr/>
            </a:pPr>
            <a:endParaRPr lang="ar-SA" sz="3600" b="1" dirty="0">
              <a:solidFill>
                <a:schemeClr val="tx1"/>
              </a:solidFill>
            </a:endParaRPr>
          </a:p>
        </p:txBody>
      </p:sp>
      <p:sp>
        <p:nvSpPr>
          <p:cNvPr id="8" name="مستطيل مستدير الزوايا 4">
            <a:extLst>
              <a:ext uri="{FF2B5EF4-FFF2-40B4-BE49-F238E27FC236}">
                <a16:creationId xmlns:a16="http://schemas.microsoft.com/office/drawing/2014/main" id="{A6F7E4EB-C94F-46A8-8393-19F57C8A012A}"/>
              </a:ext>
            </a:extLst>
          </p:cNvPr>
          <p:cNvSpPr/>
          <p:nvPr/>
        </p:nvSpPr>
        <p:spPr>
          <a:xfrm>
            <a:off x="1738282" y="571480"/>
            <a:ext cx="2786082" cy="642942"/>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defRPr/>
            </a:pPr>
            <a:endParaRPr lang="ar-SA" sz="3600" b="1" dirty="0">
              <a:solidFill>
                <a:srgbClr val="C00000"/>
              </a:solidFill>
            </a:endParaRPr>
          </a:p>
          <a:p>
            <a:pPr algn="ctr">
              <a:defRPr/>
            </a:pPr>
            <a:r>
              <a:rPr lang="ar-SA" sz="2800" b="1" dirty="0">
                <a:solidFill>
                  <a:schemeClr val="tx1"/>
                </a:solidFill>
              </a:rPr>
              <a:t>مهارة : التقويم </a:t>
            </a:r>
          </a:p>
          <a:p>
            <a:pPr algn="ctr">
              <a:defRPr/>
            </a:pPr>
            <a:endParaRPr lang="ar-SA" sz="3600" b="1" dirty="0">
              <a:solidFill>
                <a:schemeClr val="tx1"/>
              </a:solidFill>
            </a:endParaRPr>
          </a:p>
        </p:txBody>
      </p:sp>
      <p:pic>
        <p:nvPicPr>
          <p:cNvPr id="9" name="Picture 2" descr="ÙØªÙØ¬Ø© Ø¨Ø­Ø« Ø§ÙØµÙØ± Ø¹Ù ÙÙØªØ§Ø­ ÙÙÙÙ">
            <a:extLst>
              <a:ext uri="{FF2B5EF4-FFF2-40B4-BE49-F238E27FC236}">
                <a16:creationId xmlns:a16="http://schemas.microsoft.com/office/drawing/2014/main" id="{DF848016-1C12-4A06-818A-EDB1BECDED93}"/>
              </a:ext>
            </a:extLst>
          </p:cNvPr>
          <p:cNvPicPr>
            <a:picLocks noChangeAspect="1" noChangeArrowheads="1"/>
          </p:cNvPicPr>
          <p:nvPr/>
        </p:nvPicPr>
        <p:blipFill>
          <a:blip r:embed="rId2"/>
          <a:srcRect/>
          <a:stretch>
            <a:fillRect/>
          </a:stretch>
        </p:blipFill>
        <p:spPr bwMode="auto">
          <a:xfrm>
            <a:off x="3024166" y="2285992"/>
            <a:ext cx="4929222" cy="414338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anotacion.png">
            <a:extLst>
              <a:ext uri="{FF2B5EF4-FFF2-40B4-BE49-F238E27FC236}">
                <a16:creationId xmlns:a16="http://schemas.microsoft.com/office/drawing/2014/main" id="{D3C340AE-08AA-4884-B267-9CD13462DC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001" y="1484787"/>
            <a:ext cx="6756758" cy="336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Process 2">
            <a:extLst>
              <a:ext uri="{FF2B5EF4-FFF2-40B4-BE49-F238E27FC236}">
                <a16:creationId xmlns:a16="http://schemas.microsoft.com/office/drawing/2014/main" id="{253A8CAC-DF0B-415C-AABC-29CC66DA1BFF}"/>
              </a:ext>
            </a:extLst>
          </p:cNvPr>
          <p:cNvSpPr/>
          <p:nvPr/>
        </p:nvSpPr>
        <p:spPr>
          <a:xfrm rot="20989148">
            <a:off x="4787537" y="3396274"/>
            <a:ext cx="2616931" cy="58936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defTabSz="685800">
              <a:defRPr/>
            </a:pPr>
            <a:r>
              <a:rPr lang="ar-SA" sz="3200" b="1" dirty="0">
                <a:solidFill>
                  <a:srgbClr val="7030A0"/>
                </a:solidFill>
                <a:latin typeface="Calibri" panose="020F0502020204030204"/>
                <a:cs typeface="Arial" panose="020B0604020202020204" pitchFamily="34" charset="0"/>
              </a:rPr>
              <a:t>تطبيقات سلوكية </a:t>
            </a:r>
            <a:endParaRPr lang="en-US" sz="3200" dirty="0">
              <a:solidFill>
                <a:srgbClr val="7030A0"/>
              </a:solidFill>
              <a:latin typeface="Calibri" panose="020F0502020204030204"/>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نتيجة بحث الصور عن اذاعة القران بالراديو في المملكة العربية السعودية"/>
          <p:cNvPicPr>
            <a:picLocks noChangeAspect="1" noChangeArrowheads="1"/>
          </p:cNvPicPr>
          <p:nvPr/>
        </p:nvPicPr>
        <p:blipFill>
          <a:blip r:embed="rId2"/>
          <a:srcRect/>
          <a:stretch>
            <a:fillRect/>
          </a:stretch>
        </p:blipFill>
        <p:spPr bwMode="auto">
          <a:xfrm>
            <a:off x="5015880" y="110019"/>
            <a:ext cx="2952770" cy="22145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2" name="Picture 8" descr="نتيجة بحث الصور عن مدارس تحفيظ القران بالمملكة العربية السعودية بالخبر"/>
          <p:cNvPicPr>
            <a:picLocks noChangeAspect="1" noChangeArrowheads="1"/>
          </p:cNvPicPr>
          <p:nvPr/>
        </p:nvPicPr>
        <p:blipFill>
          <a:blip r:embed="rId3"/>
          <a:srcRect/>
          <a:stretch>
            <a:fillRect/>
          </a:stretch>
        </p:blipFill>
        <p:spPr bwMode="auto">
          <a:xfrm>
            <a:off x="0" y="4397468"/>
            <a:ext cx="12192000" cy="2181453"/>
          </a:xfrm>
          <a:prstGeom prst="rect">
            <a:avLst/>
          </a:prstGeom>
          <a:noFill/>
        </p:spPr>
      </p:pic>
      <p:pic>
        <p:nvPicPr>
          <p:cNvPr id="8" name="Picture 16" descr="صورة ذات صلة"/>
          <p:cNvPicPr>
            <a:picLocks noChangeAspect="1" noChangeArrowheads="1"/>
          </p:cNvPicPr>
          <p:nvPr/>
        </p:nvPicPr>
        <p:blipFill>
          <a:blip r:embed="rId4" cstate="print"/>
          <a:srcRect/>
          <a:stretch>
            <a:fillRect/>
          </a:stretch>
        </p:blipFill>
        <p:spPr bwMode="auto">
          <a:xfrm rot="1138174">
            <a:off x="777943" y="465435"/>
            <a:ext cx="2336800" cy="898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4" name="Picture 10" descr="نتيجة بحث الصور عن القران في مدارس المملكة"/>
          <p:cNvPicPr>
            <a:picLocks noChangeAspect="1" noChangeArrowheads="1"/>
          </p:cNvPicPr>
          <p:nvPr/>
        </p:nvPicPr>
        <p:blipFill>
          <a:blip r:embed="rId5"/>
          <a:srcRect/>
          <a:stretch>
            <a:fillRect/>
          </a:stretch>
        </p:blipFill>
        <p:spPr bwMode="auto">
          <a:xfrm>
            <a:off x="7821531" y="1866034"/>
            <a:ext cx="3639195" cy="22744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6" name="Picture 12" descr="نتيجة بحث الصور عن مسابقات حفظ القران في  المملكة"/>
          <p:cNvPicPr>
            <a:picLocks noChangeAspect="1" noChangeArrowheads="1"/>
          </p:cNvPicPr>
          <p:nvPr/>
        </p:nvPicPr>
        <p:blipFill>
          <a:blip r:embed="rId6"/>
          <a:srcRect/>
          <a:stretch>
            <a:fillRect/>
          </a:stretch>
        </p:blipFill>
        <p:spPr bwMode="auto">
          <a:xfrm>
            <a:off x="1703512" y="2092420"/>
            <a:ext cx="3786182" cy="23050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R029.WMF"/>
          <p:cNvPicPr>
            <a:picLocks noChangeAspect="1"/>
          </p:cNvPicPr>
          <p:nvPr/>
        </p:nvPicPr>
        <p:blipFill>
          <a:blip r:embed="rId2"/>
          <a:srcRect/>
          <a:stretch>
            <a:fillRect/>
          </a:stretch>
        </p:blipFill>
        <p:spPr bwMode="auto">
          <a:xfrm>
            <a:off x="4000500" y="328107"/>
            <a:ext cx="4191000" cy="2000250"/>
          </a:xfrm>
          <a:prstGeom prst="rect">
            <a:avLst/>
          </a:prstGeom>
          <a:noFill/>
          <a:ln w="9525">
            <a:noFill/>
            <a:miter lim="800000"/>
            <a:headEnd/>
            <a:tailEnd/>
          </a:ln>
        </p:spPr>
      </p:pic>
      <p:sp>
        <p:nvSpPr>
          <p:cNvPr id="5" name="مربع نص 2"/>
          <p:cNvSpPr txBox="1">
            <a:spLocks noChangeArrowheads="1"/>
          </p:cNvSpPr>
          <p:nvPr/>
        </p:nvSpPr>
        <p:spPr bwMode="auto">
          <a:xfrm rot="-357750">
            <a:off x="3904092" y="921968"/>
            <a:ext cx="4030831" cy="646331"/>
          </a:xfrm>
          <a:prstGeom prst="rect">
            <a:avLst/>
          </a:prstGeom>
          <a:noFill/>
          <a:ln w="9525">
            <a:noFill/>
            <a:miter lim="800000"/>
            <a:headEnd/>
            <a:tailEnd/>
          </a:ln>
        </p:spPr>
        <p:txBody>
          <a:bodyPr wrap="square">
            <a:spAutoFit/>
          </a:bodyPr>
          <a:lstStyle/>
          <a:p>
            <a:pPr algn="r" rtl="1"/>
            <a:r>
              <a:rPr lang="ar-SA" sz="3600" b="1" dirty="0">
                <a:solidFill>
                  <a:srgbClr val="C00000"/>
                </a:solidFill>
              </a:rPr>
              <a:t>الأهداف التي تم تحقيقها</a:t>
            </a:r>
            <a:endParaRPr lang="ar-EG" sz="3600" b="1" dirty="0">
              <a:solidFill>
                <a:srgbClr val="C00000"/>
              </a:solidFill>
            </a:endParaRPr>
          </a:p>
        </p:txBody>
      </p:sp>
      <p:sp>
        <p:nvSpPr>
          <p:cNvPr id="6" name="مربع نص 6"/>
          <p:cNvSpPr txBox="1">
            <a:spLocks noChangeArrowheads="1"/>
          </p:cNvSpPr>
          <p:nvPr/>
        </p:nvSpPr>
        <p:spPr bwMode="auto">
          <a:xfrm>
            <a:off x="3667108" y="3071813"/>
            <a:ext cx="6172200" cy="584775"/>
          </a:xfrm>
          <a:prstGeom prst="rect">
            <a:avLst/>
          </a:prstGeom>
          <a:noFill/>
          <a:ln w="9525">
            <a:noFill/>
            <a:miter lim="800000"/>
            <a:headEnd/>
            <a:tailEnd/>
          </a:ln>
        </p:spPr>
        <p:txBody>
          <a:bodyPr>
            <a:spAutoFit/>
          </a:bodyPr>
          <a:lstStyle/>
          <a:p>
            <a:pPr algn="r" rtl="1"/>
            <a:r>
              <a:rPr lang="ar-SA" sz="2800" b="1" dirty="0"/>
              <a:t>2</a:t>
            </a:r>
            <a:r>
              <a:rPr lang="ar-EG" sz="3200" b="1" dirty="0"/>
              <a:t>ـ </a:t>
            </a:r>
            <a:r>
              <a:rPr lang="ar-SA" sz="3200" b="1" dirty="0"/>
              <a:t> </a:t>
            </a:r>
            <a:r>
              <a:rPr lang="ar-EG" sz="3200" b="1" dirty="0"/>
              <a:t>أبين معاني الكلمات الغربية.</a:t>
            </a:r>
            <a:endParaRPr lang="ar-EG" sz="2800" b="1" dirty="0"/>
          </a:p>
        </p:txBody>
      </p:sp>
      <p:sp>
        <p:nvSpPr>
          <p:cNvPr id="7" name="مربع نص 7"/>
          <p:cNvSpPr txBox="1">
            <a:spLocks noChangeArrowheads="1"/>
          </p:cNvSpPr>
          <p:nvPr/>
        </p:nvSpPr>
        <p:spPr bwMode="auto">
          <a:xfrm>
            <a:off x="2738414" y="3643314"/>
            <a:ext cx="7172332" cy="553998"/>
          </a:xfrm>
          <a:prstGeom prst="rect">
            <a:avLst/>
          </a:prstGeom>
          <a:noFill/>
          <a:ln w="9525">
            <a:noFill/>
            <a:miter lim="800000"/>
            <a:headEnd/>
            <a:tailEnd/>
          </a:ln>
        </p:spPr>
        <p:txBody>
          <a:bodyPr wrap="square">
            <a:spAutoFit/>
          </a:bodyPr>
          <a:lstStyle/>
          <a:p>
            <a:pPr algn="r" rtl="1"/>
            <a:r>
              <a:rPr lang="ar-SA" sz="2800" b="1" dirty="0"/>
              <a:t>3</a:t>
            </a:r>
            <a:r>
              <a:rPr lang="ar-EG" sz="2800" b="1" dirty="0"/>
              <a:t>ـ </a:t>
            </a:r>
            <a:r>
              <a:rPr lang="ar-SA" sz="2800" b="1" dirty="0"/>
              <a:t> </a:t>
            </a:r>
            <a:r>
              <a:rPr lang="ar-EG" sz="3000" b="1" dirty="0"/>
              <a:t>أفسر </a:t>
            </a:r>
            <a:r>
              <a:rPr lang="ar-EG" sz="3000" b="1" dirty="0" err="1"/>
              <a:t>الأيات</a:t>
            </a:r>
            <a:r>
              <a:rPr lang="ar-EG" sz="3000" b="1" dirty="0"/>
              <a:t> (1ـ 6) من سورة الفرقان تفسير</a:t>
            </a:r>
            <a:r>
              <a:rPr lang="ar-SA" sz="3000" b="1" dirty="0"/>
              <a:t>ً</a:t>
            </a:r>
            <a:r>
              <a:rPr lang="ar-EG" sz="3000" b="1" dirty="0"/>
              <a:t>ا سليم</a:t>
            </a:r>
            <a:r>
              <a:rPr lang="ar-SA" sz="3000" b="1" dirty="0"/>
              <a:t>ً</a:t>
            </a:r>
            <a:r>
              <a:rPr lang="ar-EG" sz="3000" b="1" dirty="0"/>
              <a:t>ا.</a:t>
            </a:r>
          </a:p>
        </p:txBody>
      </p:sp>
      <p:sp>
        <p:nvSpPr>
          <p:cNvPr id="8" name="مربع نص 6"/>
          <p:cNvSpPr txBox="1">
            <a:spLocks noChangeArrowheads="1"/>
          </p:cNvSpPr>
          <p:nvPr/>
        </p:nvSpPr>
        <p:spPr bwMode="auto">
          <a:xfrm>
            <a:off x="3524235" y="4143383"/>
            <a:ext cx="6429375" cy="584775"/>
          </a:xfrm>
          <a:prstGeom prst="rect">
            <a:avLst/>
          </a:prstGeom>
          <a:noFill/>
          <a:ln w="9525">
            <a:noFill/>
            <a:miter lim="800000"/>
            <a:headEnd/>
            <a:tailEnd/>
          </a:ln>
        </p:spPr>
        <p:txBody>
          <a:bodyPr>
            <a:spAutoFit/>
          </a:bodyPr>
          <a:lstStyle/>
          <a:p>
            <a:pPr algn="r" rtl="1"/>
            <a:r>
              <a:rPr lang="ar-SA" sz="3200" b="1" dirty="0"/>
              <a:t>4</a:t>
            </a:r>
            <a:r>
              <a:rPr lang="ar-EG" sz="3200" b="1" dirty="0"/>
              <a:t>ـ </a:t>
            </a:r>
            <a:r>
              <a:rPr lang="ar-SA" sz="3200" b="1" dirty="0"/>
              <a:t> </a:t>
            </a:r>
            <a:r>
              <a:rPr lang="ar-EG" sz="3200" b="1" dirty="0"/>
              <a:t>أستنتج صفات القرآن الواردة في </a:t>
            </a:r>
            <a:r>
              <a:rPr lang="ar-EG" sz="3200" b="1" dirty="0" err="1"/>
              <a:t>الأيات</a:t>
            </a:r>
            <a:r>
              <a:rPr lang="ar-EG" sz="3200" b="1" dirty="0"/>
              <a:t>.</a:t>
            </a:r>
          </a:p>
        </p:txBody>
      </p:sp>
      <p:sp>
        <p:nvSpPr>
          <p:cNvPr id="9" name="مربع نص 7"/>
          <p:cNvSpPr txBox="1">
            <a:spLocks noChangeArrowheads="1"/>
          </p:cNvSpPr>
          <p:nvPr/>
        </p:nvSpPr>
        <p:spPr bwMode="auto">
          <a:xfrm>
            <a:off x="3452794" y="4714887"/>
            <a:ext cx="6457952" cy="584775"/>
          </a:xfrm>
          <a:prstGeom prst="rect">
            <a:avLst/>
          </a:prstGeom>
          <a:noFill/>
          <a:ln w="9525">
            <a:noFill/>
            <a:miter lim="800000"/>
            <a:headEnd/>
            <a:tailEnd/>
          </a:ln>
        </p:spPr>
        <p:txBody>
          <a:bodyPr wrap="square">
            <a:spAutoFit/>
          </a:bodyPr>
          <a:lstStyle/>
          <a:p>
            <a:pPr algn="r" rtl="1"/>
            <a:r>
              <a:rPr lang="ar-SA" sz="3200" b="1" dirty="0"/>
              <a:t>5</a:t>
            </a:r>
            <a:r>
              <a:rPr lang="ar-EG" sz="3200" b="1" dirty="0"/>
              <a:t>ـ </a:t>
            </a:r>
            <a:r>
              <a:rPr lang="ar-SA" sz="3200" b="1" dirty="0"/>
              <a:t> </a:t>
            </a:r>
            <a:r>
              <a:rPr lang="ar-EG" sz="3200" b="1" dirty="0"/>
              <a:t>أرد على مزاعم الكفار حول القران الكريم .</a:t>
            </a:r>
          </a:p>
        </p:txBody>
      </p:sp>
      <p:sp>
        <p:nvSpPr>
          <p:cNvPr id="10" name="مربع نص 6"/>
          <p:cNvSpPr txBox="1">
            <a:spLocks noChangeArrowheads="1"/>
          </p:cNvSpPr>
          <p:nvPr/>
        </p:nvSpPr>
        <p:spPr bwMode="auto">
          <a:xfrm>
            <a:off x="3667108" y="2500309"/>
            <a:ext cx="6172200" cy="584775"/>
          </a:xfrm>
          <a:prstGeom prst="rect">
            <a:avLst/>
          </a:prstGeom>
          <a:noFill/>
          <a:ln w="9525">
            <a:noFill/>
            <a:miter lim="800000"/>
            <a:headEnd/>
            <a:tailEnd/>
          </a:ln>
        </p:spPr>
        <p:txBody>
          <a:bodyPr>
            <a:spAutoFit/>
          </a:bodyPr>
          <a:lstStyle/>
          <a:p>
            <a:pPr algn="r" rtl="1"/>
            <a:r>
              <a:rPr lang="ar-SA" sz="2800" b="1" dirty="0"/>
              <a:t>1</a:t>
            </a:r>
            <a:r>
              <a:rPr lang="ar-EG" sz="2800" b="1" dirty="0"/>
              <a:t>ـ </a:t>
            </a:r>
            <a:r>
              <a:rPr lang="ar-SA" sz="2800" b="1" dirty="0"/>
              <a:t> </a:t>
            </a:r>
            <a:r>
              <a:rPr lang="ar-SA" sz="3200" b="1" dirty="0"/>
              <a:t>تلاوة الآيات تلاوة صحيحة</a:t>
            </a:r>
            <a:r>
              <a:rPr lang="ar-EG" sz="2800" b="1" dirty="0"/>
              <a:t>.</a:t>
            </a:r>
          </a:p>
        </p:txBody>
      </p:sp>
      <p:sp>
        <p:nvSpPr>
          <p:cNvPr id="11" name="مربع نص 8"/>
          <p:cNvSpPr txBox="1">
            <a:spLocks noChangeArrowheads="1"/>
          </p:cNvSpPr>
          <p:nvPr/>
        </p:nvSpPr>
        <p:spPr bwMode="auto">
          <a:xfrm>
            <a:off x="3667108" y="5357829"/>
            <a:ext cx="6172200" cy="584775"/>
          </a:xfrm>
          <a:prstGeom prst="rect">
            <a:avLst/>
          </a:prstGeom>
          <a:noFill/>
          <a:ln w="9525">
            <a:noFill/>
            <a:miter lim="800000"/>
            <a:headEnd/>
            <a:tailEnd/>
          </a:ln>
        </p:spPr>
        <p:txBody>
          <a:bodyPr>
            <a:spAutoFit/>
          </a:bodyPr>
          <a:lstStyle/>
          <a:p>
            <a:pPr algn="r" rtl="1"/>
            <a:r>
              <a:rPr lang="ar-SA" sz="3200" b="1" dirty="0"/>
              <a:t>6</a:t>
            </a:r>
            <a:r>
              <a:rPr lang="ar-EG" sz="3200" b="1" dirty="0"/>
              <a:t>ـ </a:t>
            </a:r>
            <a:r>
              <a:rPr lang="ar-SA" sz="3200" b="1" dirty="0"/>
              <a:t> </a:t>
            </a:r>
            <a:r>
              <a:rPr lang="ar-EG" sz="3200" b="1" dirty="0"/>
              <a:t>أستشعر </a:t>
            </a:r>
            <a:r>
              <a:rPr lang="ar-SA" sz="3200" b="1" dirty="0"/>
              <a:t>أهمية تدبر</a:t>
            </a:r>
            <a:r>
              <a:rPr lang="ar-EG" sz="3200" b="1" dirty="0"/>
              <a:t> القران الكريم</a:t>
            </a:r>
            <a:r>
              <a:rPr lang="ar-SA" sz="3200" b="1" dirty="0"/>
              <a:t> وفهمه</a:t>
            </a:r>
            <a:r>
              <a:rPr lang="ar-EG" sz="3200" b="1"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hlinkClick r:id="rId2"/>
            <a:extLst>
              <a:ext uri="{FF2B5EF4-FFF2-40B4-BE49-F238E27FC236}">
                <a16:creationId xmlns:a16="http://schemas.microsoft.com/office/drawing/2014/main" id="{62FF5B98-6C74-B6AB-3DBD-F197E07D4CE4}"/>
              </a:ext>
            </a:extLst>
          </p:cNvPr>
          <p:cNvPicPr>
            <a:picLocks noChangeAspect="1"/>
          </p:cNvPicPr>
          <p:nvPr/>
        </p:nvPicPr>
        <p:blipFill>
          <a:blip r:embed="rId3"/>
          <a:stretch>
            <a:fillRect/>
          </a:stretch>
        </p:blipFill>
        <p:spPr>
          <a:xfrm>
            <a:off x="4931721" y="-15510"/>
            <a:ext cx="5178348" cy="6895833"/>
          </a:xfrm>
          <a:prstGeom prst="rect">
            <a:avLst/>
          </a:prstGeom>
        </p:spPr>
      </p:pic>
      <p:pic>
        <p:nvPicPr>
          <p:cNvPr id="6" name="صورة 5">
            <a:extLst>
              <a:ext uri="{FF2B5EF4-FFF2-40B4-BE49-F238E27FC236}">
                <a16:creationId xmlns:a16="http://schemas.microsoft.com/office/drawing/2014/main" id="{C01BF844-B093-409B-5269-65BE8ADFBB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5" r="-1"/>
          <a:stretch/>
        </p:blipFill>
        <p:spPr>
          <a:xfrm>
            <a:off x="696050" y="2498833"/>
            <a:ext cx="3034702" cy="2821516"/>
          </a:xfrm>
          <a:prstGeom prst="rect">
            <a:avLst/>
          </a:prstGeom>
        </p:spPr>
      </p:pic>
      <p:sp>
        <p:nvSpPr>
          <p:cNvPr id="7" name="TextBox 2">
            <a:extLst>
              <a:ext uri="{FF2B5EF4-FFF2-40B4-BE49-F238E27FC236}">
                <a16:creationId xmlns:a16="http://schemas.microsoft.com/office/drawing/2014/main" id="{4B1782FC-F1CE-8044-57CB-3A32C1587027}"/>
              </a:ext>
            </a:extLst>
          </p:cNvPr>
          <p:cNvSpPr txBox="1"/>
          <p:nvPr/>
        </p:nvSpPr>
        <p:spPr>
          <a:xfrm>
            <a:off x="393192" y="5624474"/>
            <a:ext cx="3618284" cy="1017240"/>
          </a:xfrm>
          <a:prstGeom prst="rect">
            <a:avLst/>
          </a:prstGeom>
          <a:solidFill>
            <a:schemeClr val="bg2">
              <a:alpha val="57000"/>
            </a:schemeClr>
          </a:solidFill>
        </p:spPr>
        <p:txBody>
          <a:bodyPr vert="horz" lIns="91440" tIns="45720" rIns="91440" bIns="45720" rtlCol="0" anchor="ctr">
            <a:normAutofit/>
          </a:bodyPr>
          <a:lstStyle/>
          <a:p>
            <a:pPr algn="ctr" rtl="0">
              <a:lnSpc>
                <a:spcPct val="90000"/>
              </a:lnSpc>
              <a:spcBef>
                <a:spcPct val="0"/>
              </a:spcBef>
              <a:spcAft>
                <a:spcPts val="600"/>
              </a:spcAft>
            </a:pPr>
            <a:r>
              <a:rPr lang="en-US" sz="4400" kern="1200" dirty="0" err="1">
                <a:latin typeface="+mj-lt"/>
                <a:ea typeface="+mj-ea"/>
                <a:cs typeface="mohammad bold art 1" pitchFamily="2" charset="-78"/>
              </a:rPr>
              <a:t>التقويم</a:t>
            </a:r>
            <a:r>
              <a:rPr lang="en-US" sz="4400" kern="1200" dirty="0">
                <a:latin typeface="+mj-lt"/>
                <a:ea typeface="+mj-ea"/>
                <a:cs typeface="mohammad bold art 1" pitchFamily="2" charset="-78"/>
              </a:rPr>
              <a:t> </a:t>
            </a:r>
          </a:p>
        </p:txBody>
      </p:sp>
      <p:sp>
        <p:nvSpPr>
          <p:cNvPr id="8" name="TextBox 2">
            <a:extLst>
              <a:ext uri="{FF2B5EF4-FFF2-40B4-BE49-F238E27FC236}">
                <a16:creationId xmlns:a16="http://schemas.microsoft.com/office/drawing/2014/main" id="{2D518102-191E-CFC0-BCD8-CB9652B2ABAA}"/>
              </a:ext>
            </a:extLst>
          </p:cNvPr>
          <p:cNvSpPr txBox="1"/>
          <p:nvPr/>
        </p:nvSpPr>
        <p:spPr>
          <a:xfrm>
            <a:off x="10098024" y="417454"/>
            <a:ext cx="2093976" cy="743834"/>
          </a:xfrm>
          <a:prstGeom prst="rect">
            <a:avLst/>
          </a:prstGeom>
          <a:solidFill>
            <a:schemeClr val="bg2">
              <a:alpha val="57000"/>
            </a:schemeClr>
          </a:solidFill>
        </p:spPr>
        <p:txBody>
          <a:bodyPr vert="horz" lIns="91440" tIns="45720" rIns="91440" bIns="45720" rtlCol="0" anchor="ctr">
            <a:normAutofit/>
          </a:bodyPr>
          <a:lstStyle/>
          <a:p>
            <a:pPr algn="ctr" rtl="0">
              <a:lnSpc>
                <a:spcPct val="90000"/>
              </a:lnSpc>
              <a:spcBef>
                <a:spcPct val="0"/>
              </a:spcBef>
              <a:spcAft>
                <a:spcPts val="600"/>
              </a:spcAft>
            </a:pPr>
            <a:r>
              <a:rPr lang="ar-SA" sz="2800" dirty="0">
                <a:latin typeface="+mj-lt"/>
                <a:ea typeface="+mj-ea"/>
                <a:cs typeface="mohammad bold art 1" pitchFamily="2" charset="-78"/>
              </a:rPr>
              <a:t>ورقة عمل </a:t>
            </a:r>
            <a:endParaRPr lang="en-US" sz="2800" kern="1200" dirty="0">
              <a:latin typeface="+mj-lt"/>
              <a:ea typeface="+mj-ea"/>
              <a:cs typeface="mohammad bold art 1" pitchFamily="2" charset="-78"/>
            </a:endParaRPr>
          </a:p>
        </p:txBody>
      </p:sp>
    </p:spTree>
    <p:extLst>
      <p:ext uri="{BB962C8B-B14F-4D97-AF65-F5344CB8AC3E}">
        <p14:creationId xmlns:p14="http://schemas.microsoft.com/office/powerpoint/2010/main" val="3430064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1">
            <a:extLst>
              <a:ext uri="{FF2B5EF4-FFF2-40B4-BE49-F238E27FC236}">
                <a16:creationId xmlns:a16="http://schemas.microsoft.com/office/drawing/2014/main" id="{E08DF630-66C0-4873-916D-474A4F3B25BD}"/>
              </a:ext>
            </a:extLst>
          </p:cNvPr>
          <p:cNvSpPr/>
          <p:nvPr/>
        </p:nvSpPr>
        <p:spPr>
          <a:xfrm flipH="1">
            <a:off x="4079776" y="2276872"/>
            <a:ext cx="3764024" cy="1687624"/>
          </a:xfrm>
          <a:prstGeom prst="round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a:spcBef>
                <a:spcPct val="20000"/>
              </a:spcBef>
              <a:defRPr/>
            </a:pPr>
            <a:r>
              <a:rPr lang="ar-SA" sz="3600" b="1" dirty="0">
                <a:solidFill>
                  <a:prstClr val="black"/>
                </a:solidFill>
              </a:rPr>
              <a:t>مراجعة الدرس</a:t>
            </a:r>
          </a:p>
          <a:p>
            <a:pPr algn="ctr">
              <a:spcBef>
                <a:spcPct val="20000"/>
              </a:spcBef>
              <a:defRPr/>
            </a:pPr>
            <a:r>
              <a:rPr lang="ar-SA" sz="3600" b="1" dirty="0">
                <a:solidFill>
                  <a:prstClr val="black"/>
                </a:solidFill>
              </a:rPr>
              <a:t>السابق</a:t>
            </a:r>
            <a:r>
              <a:rPr lang="ar-SA" sz="2100" b="1" dirty="0">
                <a:solidFill>
                  <a:srgbClr val="002060"/>
                </a:solidFill>
              </a:rPr>
              <a:t> </a:t>
            </a:r>
            <a:endParaRPr lang="en-US" b="1" dirty="0">
              <a:solidFill>
                <a:srgbClr val="002060"/>
              </a:solidFill>
            </a:endParaRPr>
          </a:p>
        </p:txBody>
      </p:sp>
      <p:pic>
        <p:nvPicPr>
          <p:cNvPr id="2" name="Picture 8" descr="نتيجة بحث الصور عن فكر">
            <a:extLst>
              <a:ext uri="{FF2B5EF4-FFF2-40B4-BE49-F238E27FC236}">
                <a16:creationId xmlns:a16="http://schemas.microsoft.com/office/drawing/2014/main" id="{26C35C65-B39E-9F3C-807E-6DFF2565CA9D}"/>
              </a:ext>
            </a:extLst>
          </p:cNvPr>
          <p:cNvPicPr>
            <a:picLocks noChangeAspect="1" noChangeArrowheads="1"/>
          </p:cNvPicPr>
          <p:nvPr/>
        </p:nvPicPr>
        <p:blipFill>
          <a:blip r:embed="rId2" cstate="print"/>
          <a:srcRect/>
          <a:stretch>
            <a:fillRect/>
          </a:stretch>
        </p:blipFill>
        <p:spPr bwMode="auto">
          <a:xfrm>
            <a:off x="7536163" y="764707"/>
            <a:ext cx="1587549" cy="1383257"/>
          </a:xfrm>
          <a:prstGeom prst="rect">
            <a:avLst/>
          </a:prstGeom>
          <a:ln>
            <a:noFill/>
          </a:ln>
          <a:effectLst>
            <a:softEdge rad="112500"/>
          </a:effectLst>
        </p:spPr>
      </p:pic>
    </p:spTree>
    <p:extLst>
      <p:ext uri="{BB962C8B-B14F-4D97-AF65-F5344CB8AC3E}">
        <p14:creationId xmlns:p14="http://schemas.microsoft.com/office/powerpoint/2010/main" val="1888593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descr="صورة تحتوي على مبنى, مكان للعبادة, أسود, مسجد&#10;&#10;تم إنشاء الوصف تلقائياً">
            <a:extLst>
              <a:ext uri="{FF2B5EF4-FFF2-40B4-BE49-F238E27FC236}">
                <a16:creationId xmlns:a16="http://schemas.microsoft.com/office/drawing/2014/main" id="{DC1F82BA-DE99-47FC-A40E-7208108B708F}"/>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121920"/>
            <a:ext cx="12192000" cy="7051040"/>
          </a:xfrm>
          <a:prstGeom prst="rect">
            <a:avLst/>
          </a:prstGeom>
        </p:spPr>
      </p:pic>
      <p:sp>
        <p:nvSpPr>
          <p:cNvPr id="18" name="Rectangle">
            <a:extLst>
              <a:ext uri="{FF2B5EF4-FFF2-40B4-BE49-F238E27FC236}">
                <a16:creationId xmlns:a16="http://schemas.microsoft.com/office/drawing/2014/main" id="{7E1AC3DD-8951-4EAD-BEFC-89128BCC9BE4}"/>
              </a:ext>
            </a:extLst>
          </p:cNvPr>
          <p:cNvSpPr/>
          <p:nvPr/>
        </p:nvSpPr>
        <p:spPr>
          <a:xfrm>
            <a:off x="-34567" y="6172927"/>
            <a:ext cx="12378967" cy="578235"/>
          </a:xfrm>
          <a:prstGeom prst="rect">
            <a:avLst/>
          </a:prstGeom>
          <a:solidFill>
            <a:schemeClr val="tx2">
              <a:lumMod val="20000"/>
              <a:lumOff val="80000"/>
              <a:alpha val="19000"/>
            </a:schemeClr>
          </a:solidFill>
          <a:ln w="12700">
            <a:noFill/>
            <a:miter lim="400000"/>
          </a:ln>
        </p:spPr>
        <p:txBody>
          <a:bodyPr lIns="0" tIns="0" rIns="0" bIns="0" anchor="ctr"/>
          <a:lstStyle/>
          <a:p>
            <a:pPr>
              <a:defRPr sz="3200">
                <a:solidFill>
                  <a:srgbClr val="FFFFFF"/>
                </a:solidFill>
              </a:defRPr>
            </a:pPr>
            <a:endParaRPr sz="2133" dirty="0"/>
          </a:p>
        </p:txBody>
      </p:sp>
      <p:pic>
        <p:nvPicPr>
          <p:cNvPr id="20" name="884AEA23-EA58-47EB-8C88-9CE646949802-L0-001.png" descr="884AEA23-EA58-47EB-8C88-9CE646949802-L0-001.png">
            <a:hlinkClick r:id="rId3"/>
            <a:extLst>
              <a:ext uri="{FF2B5EF4-FFF2-40B4-BE49-F238E27FC236}">
                <a16:creationId xmlns:a16="http://schemas.microsoft.com/office/drawing/2014/main" id="{A4C8F341-9498-438E-81C0-07C494A17A71}"/>
              </a:ext>
            </a:extLst>
          </p:cNvPr>
          <p:cNvPicPr>
            <a:picLocks noChangeAspect="1"/>
          </p:cNvPicPr>
          <p:nvPr/>
        </p:nvPicPr>
        <p:blipFill>
          <a:blip r:embed="rId4" cstate="print"/>
          <a:stretch>
            <a:fillRect/>
          </a:stretch>
        </p:blipFill>
        <p:spPr>
          <a:xfrm>
            <a:off x="838200" y="6217584"/>
            <a:ext cx="466434" cy="466436"/>
          </a:xfrm>
          <a:prstGeom prst="rect">
            <a:avLst/>
          </a:prstGeom>
          <a:ln w="12700" cap="flat">
            <a:noFill/>
            <a:miter lim="400000"/>
          </a:ln>
          <a:effectLst/>
        </p:spPr>
      </p:pic>
      <p:pic>
        <p:nvPicPr>
          <p:cNvPr id="14" name="صورة 13">
            <a:extLst>
              <a:ext uri="{FF2B5EF4-FFF2-40B4-BE49-F238E27FC236}">
                <a16:creationId xmlns:a16="http://schemas.microsoft.com/office/drawing/2014/main" id="{58F3718D-74D9-47BC-A0C8-D66FD783DF60}"/>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b="7469"/>
          <a:stretch/>
        </p:blipFill>
        <p:spPr>
          <a:xfrm>
            <a:off x="3733853" y="498488"/>
            <a:ext cx="5165003" cy="53664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AED70962-99DF-4880-9329-C0CC0412D471}"/>
              </a:ext>
            </a:extLst>
          </p:cNvPr>
          <p:cNvSpPr txBox="1">
            <a:spLocks/>
          </p:cNvSpPr>
          <p:nvPr/>
        </p:nvSpPr>
        <p:spPr>
          <a:xfrm>
            <a:off x="1499160" y="6310631"/>
            <a:ext cx="4817195" cy="302823"/>
          </a:xfrm>
          <a:prstGeom prst="rect">
            <a:avLst/>
          </a:prstGeom>
          <a:noFill/>
          <a:ln w="12700">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 tIns="12700" rIns="12700" bIns="12700" anchor="ctr">
            <a:normAutofit lnSpcReduction="10000"/>
          </a:bodyPr>
          <a:lstStyle/>
          <a:p>
            <a:pPr defTabSz="123424">
              <a:defRPr sz="3956" b="0" spc="0">
                <a:solidFill>
                  <a:srgbClr val="FFFFFF"/>
                </a:solidFill>
                <a:latin typeface="Khalid Art bold"/>
                <a:ea typeface="Khalid Art bold"/>
                <a:cs typeface="Khalid Art bold"/>
                <a:sym typeface="Khalid Art bold"/>
              </a:defRPr>
            </a:pPr>
            <a:r>
              <a:rPr lang="ar-SA" sz="1867" dirty="0">
                <a:ln w="0"/>
                <a:solidFill>
                  <a:sysClr val="windowText" lastClr="000000"/>
                </a:solidFill>
                <a:effectLst>
                  <a:outerShdw blurRad="38100" dist="19050" dir="2700000" algn="tl" rotWithShape="0">
                    <a:schemeClr val="dk1">
                      <a:alpha val="40000"/>
                    </a:schemeClr>
                  </a:outerShdw>
                </a:effectLst>
                <a:latin typeface="Khalid Art bold"/>
                <a:ea typeface="Khalid Art bold"/>
                <a:cs typeface="Khalid Art bold"/>
                <a:sym typeface="Khalid Art bold"/>
              </a:rPr>
              <a:t>قناة البيان للعروض والعلوم الشرعية  </a:t>
            </a:r>
          </a:p>
        </p:txBody>
      </p:sp>
    </p:spTree>
    <p:extLst>
      <p:ext uri="{BB962C8B-B14F-4D97-AF65-F5344CB8AC3E}">
        <p14:creationId xmlns:p14="http://schemas.microsoft.com/office/powerpoint/2010/main" val="229749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11">
            <a:extLst>
              <a:ext uri="{FF2B5EF4-FFF2-40B4-BE49-F238E27FC236}">
                <a16:creationId xmlns:a16="http://schemas.microsoft.com/office/drawing/2014/main" id="{613B653F-D473-416B-B09A-4C21CD51B781}"/>
              </a:ext>
            </a:extLst>
          </p:cNvPr>
          <p:cNvGrpSpPr/>
          <p:nvPr/>
        </p:nvGrpSpPr>
        <p:grpSpPr>
          <a:xfrm>
            <a:off x="-341048" y="5714112"/>
            <a:ext cx="13154831" cy="1015633"/>
            <a:chOff x="-520184" y="4727552"/>
            <a:chExt cx="12966183" cy="429601"/>
          </a:xfrm>
          <a:noFill/>
        </p:grpSpPr>
        <p:sp>
          <p:nvSpPr>
            <p:cNvPr id="6" name="Rectangle">
              <a:extLst>
                <a:ext uri="{FF2B5EF4-FFF2-40B4-BE49-F238E27FC236}">
                  <a16:creationId xmlns:a16="http://schemas.microsoft.com/office/drawing/2014/main" id="{0B4739DF-BFCF-4B63-BE78-ACB5596C625A}"/>
                </a:ext>
              </a:extLst>
            </p:cNvPr>
            <p:cNvSpPr/>
            <p:nvPr/>
          </p:nvSpPr>
          <p:spPr>
            <a:xfrm>
              <a:off x="-520184" y="4727552"/>
              <a:ext cx="12966183" cy="429601"/>
            </a:xfrm>
            <a:prstGeom prst="rect">
              <a:avLst/>
            </a:prstGeom>
            <a:grpFill/>
            <a:ln w="12700">
              <a:miter lim="400000"/>
            </a:ln>
          </p:spPr>
          <p:txBody>
            <a:bodyPr lIns="0" tIns="0" rIns="0" bIns="0" anchor="ctr"/>
            <a:lstStyle/>
            <a:p>
              <a:pPr>
                <a:defRPr sz="3200">
                  <a:solidFill>
                    <a:srgbClr val="FFFFFF"/>
                  </a:solidFill>
                </a:defRPr>
              </a:pPr>
              <a:endParaRPr sz="2133"/>
            </a:p>
          </p:txBody>
        </p:sp>
        <p:sp>
          <p:nvSpPr>
            <p:cNvPr id="7"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C0ADED21-515B-40F4-BEC3-DBBAEDA51BA9}"/>
                </a:ext>
              </a:extLst>
            </p:cNvPr>
            <p:cNvSpPr txBox="1">
              <a:spLocks/>
            </p:cNvSpPr>
            <p:nvPr/>
          </p:nvSpPr>
          <p:spPr>
            <a:xfrm>
              <a:off x="937683" y="4752108"/>
              <a:ext cx="4390824" cy="405045"/>
            </a:xfrm>
            <a:prstGeom prst="rect">
              <a:avLst/>
            </a:prstGeom>
            <a:grpFill/>
            <a:ln w="12700">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 tIns="12700" rIns="12700" bIns="12700" anchor="ctr">
              <a:normAutofit/>
            </a:bodyPr>
            <a:lstStyle/>
            <a:p>
              <a:pPr defTabSz="123418">
                <a:defRPr sz="3956" b="0" spc="0">
                  <a:solidFill>
                    <a:srgbClr val="FFFFFF"/>
                  </a:solidFill>
                  <a:latin typeface="Khalid Art bold"/>
                  <a:ea typeface="Khalid Art bold"/>
                  <a:cs typeface="Khalid Art bold"/>
                  <a:sym typeface="Khalid Art bold"/>
                </a:defRPr>
              </a:pPr>
              <a:r>
                <a:rPr lang="ar-SA" sz="2400" dirty="0">
                  <a:ln w="0"/>
                  <a:solidFill>
                    <a:schemeClr val="accent1"/>
                  </a:solidFill>
                  <a:effectLst>
                    <a:outerShdw blurRad="38100" dist="25400" dir="5400000" algn="ctr" rotWithShape="0">
                      <a:srgbClr val="6E747A">
                        <a:alpha val="43000"/>
                      </a:srgbClr>
                    </a:outerShdw>
                  </a:effectLst>
                  <a:latin typeface="Khalid Art bold"/>
                  <a:ea typeface="Khalid Art bold"/>
                  <a:cs typeface="Khalid Art bold"/>
                  <a:sym typeface="Khalid Art bold"/>
                </a:rPr>
                <a:t>قناة البيان للعروض والعلوم الشرعية  </a:t>
              </a:r>
            </a:p>
          </p:txBody>
        </p:sp>
      </p:grpSp>
      <p:pic>
        <p:nvPicPr>
          <p:cNvPr id="8" name="884AEA23-EA58-47EB-8C88-9CE646949802-L0-001.png" descr="884AEA23-EA58-47EB-8C88-9CE646949802-L0-001.png">
            <a:hlinkClick r:id="rId2"/>
            <a:extLst>
              <a:ext uri="{FF2B5EF4-FFF2-40B4-BE49-F238E27FC236}">
                <a16:creationId xmlns:a16="http://schemas.microsoft.com/office/drawing/2014/main" id="{3055568A-7471-49BF-B453-95BE5CF930DB}"/>
              </a:ext>
            </a:extLst>
          </p:cNvPr>
          <p:cNvPicPr>
            <a:picLocks noChangeAspect="1"/>
          </p:cNvPicPr>
          <p:nvPr/>
        </p:nvPicPr>
        <p:blipFill>
          <a:blip r:embed="rId3" cstate="print"/>
          <a:stretch>
            <a:fillRect/>
          </a:stretch>
        </p:blipFill>
        <p:spPr>
          <a:xfrm>
            <a:off x="191376" y="5763951"/>
            <a:ext cx="795214" cy="795217"/>
          </a:xfrm>
          <a:prstGeom prst="rect">
            <a:avLst/>
          </a:prstGeom>
          <a:ln w="12700" cap="flat">
            <a:noFill/>
            <a:miter lim="400000"/>
          </a:ln>
          <a:effectLst/>
        </p:spPr>
      </p:pic>
      <p:pic>
        <p:nvPicPr>
          <p:cNvPr id="9" name="صورة 8" descr="photo_2021-01-20_12-38-27.jpg">
            <a:extLst>
              <a:ext uri="{FF2B5EF4-FFF2-40B4-BE49-F238E27FC236}">
                <a16:creationId xmlns:a16="http://schemas.microsoft.com/office/drawing/2014/main" id="{B29F56C2-D74E-4F39-ACF7-E5ABCE91AA0D}"/>
              </a:ext>
            </a:extLst>
          </p:cNvPr>
          <p:cNvPicPr>
            <a:picLocks noChangeAspect="1"/>
          </p:cNvPicPr>
          <p:nvPr/>
        </p:nvPicPr>
        <p:blipFill>
          <a:blip r:embed="rId4"/>
          <a:stretch>
            <a:fillRect/>
          </a:stretch>
        </p:blipFill>
        <p:spPr>
          <a:xfrm>
            <a:off x="4397352" y="364565"/>
            <a:ext cx="2990037" cy="29900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مستطيل 9">
            <a:extLst>
              <a:ext uri="{FF2B5EF4-FFF2-40B4-BE49-F238E27FC236}">
                <a16:creationId xmlns:a16="http://schemas.microsoft.com/office/drawing/2014/main" id="{8038772D-28C1-4F15-B3E9-D559E1A4B121}"/>
              </a:ext>
            </a:extLst>
          </p:cNvPr>
          <p:cNvSpPr/>
          <p:nvPr/>
        </p:nvSpPr>
        <p:spPr>
          <a:xfrm>
            <a:off x="2964263" y="3862746"/>
            <a:ext cx="5300490" cy="387798"/>
          </a:xfrm>
          <a:prstGeom prst="rect">
            <a:avLst/>
          </a:prstGeom>
          <a:noFill/>
        </p:spPr>
        <p:txBody>
          <a:bodyPr wrap="none" lIns="45720" tIns="22860" rIns="45720" bIns="22860">
            <a:spAutoFit/>
          </a:bodyPr>
          <a:lstStyle/>
          <a:p>
            <a:pPr algn="ctr" defTabSz="457223">
              <a:lnSpc>
                <a:spcPct val="90000"/>
              </a:lnSpc>
              <a:spcBef>
                <a:spcPct val="0"/>
              </a:spcBef>
              <a:spcAft>
                <a:spcPts val="300"/>
              </a:spcAft>
            </a:pPr>
            <a:r>
              <a:rPr lang="ar-SA" sz="2400"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”الحمد لله الذ هدانا لهذا وما كنا لنهتدي لولا أن هدانا الله  ”</a:t>
            </a:r>
            <a:endParaRPr lang="en-US" sz="2400"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endParaRPr>
          </a:p>
        </p:txBody>
      </p:sp>
      <p:sp>
        <p:nvSpPr>
          <p:cNvPr id="11" name="مستطيل 10">
            <a:extLst>
              <a:ext uri="{FF2B5EF4-FFF2-40B4-BE49-F238E27FC236}">
                <a16:creationId xmlns:a16="http://schemas.microsoft.com/office/drawing/2014/main" id="{55E996A3-06F3-4D6B-86D6-2D03B84AC130}"/>
              </a:ext>
            </a:extLst>
          </p:cNvPr>
          <p:cNvSpPr/>
          <p:nvPr/>
        </p:nvSpPr>
        <p:spPr>
          <a:xfrm>
            <a:off x="3243186" y="4294102"/>
            <a:ext cx="4992712" cy="1241558"/>
          </a:xfrm>
          <a:prstGeom prst="rect">
            <a:avLst/>
          </a:prstGeom>
          <a:noFill/>
        </p:spPr>
        <p:txBody>
          <a:bodyPr wrap="none" lIns="45720" tIns="22860" rIns="45720" bIns="22860">
            <a:spAutoFit/>
          </a:bodyPr>
          <a:lstStyle/>
          <a:p>
            <a:pPr algn="ctr" defTabSz="457223">
              <a:lnSpc>
                <a:spcPct val="90000"/>
              </a:lnSpc>
              <a:spcBef>
                <a:spcPct val="0"/>
              </a:spcBef>
              <a:spcAft>
                <a:spcPts val="300"/>
              </a:spcAft>
            </a:pPr>
            <a:r>
              <a:rPr lang="ar-SA" sz="2667"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لا تنسوني ووالدي ولجميع المسلمين من دعواتكم</a:t>
            </a:r>
          </a:p>
          <a:p>
            <a:pPr algn="ctr" defTabSz="457223">
              <a:lnSpc>
                <a:spcPct val="90000"/>
              </a:lnSpc>
              <a:spcBef>
                <a:spcPct val="0"/>
              </a:spcBef>
              <a:spcAft>
                <a:spcPts val="300"/>
              </a:spcAft>
            </a:pPr>
            <a:r>
              <a:rPr lang="ar-SA" sz="2667"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أختكم في الله صاحبة قناة البيان</a:t>
            </a:r>
          </a:p>
          <a:p>
            <a:pPr algn="ctr" defTabSz="457223">
              <a:lnSpc>
                <a:spcPct val="90000"/>
              </a:lnSpc>
              <a:spcBef>
                <a:spcPct val="0"/>
              </a:spcBef>
              <a:spcAft>
                <a:spcPts val="300"/>
              </a:spcAft>
            </a:pPr>
            <a:r>
              <a:rPr lang="ar-SA" sz="2667"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لؤلؤة العتيق    </a:t>
            </a:r>
          </a:p>
        </p:txBody>
      </p:sp>
    </p:spTree>
    <p:extLst>
      <p:ext uri="{BB962C8B-B14F-4D97-AF65-F5344CB8AC3E}">
        <p14:creationId xmlns:p14="http://schemas.microsoft.com/office/powerpoint/2010/main" val="3521191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D7BF"/>
        </a:solidFill>
        <a:effectLst/>
      </p:bgPr>
    </p:bg>
    <p:spTree>
      <p:nvGrpSpPr>
        <p:cNvPr id="1" name=""/>
        <p:cNvGrpSpPr/>
        <p:nvPr/>
      </p:nvGrpSpPr>
      <p:grpSpPr>
        <a:xfrm>
          <a:off x="0" y="0"/>
          <a:ext cx="0" cy="0"/>
          <a:chOff x="0" y="0"/>
          <a:chExt cx="0" cy="0"/>
        </a:xfrm>
      </p:grpSpPr>
      <p:pic>
        <p:nvPicPr>
          <p:cNvPr id="1026" name="Picture 2" descr="استراتيجية شريط الذكريات جاهزة للطباعة - موسوعة قلوب">
            <a:extLst>
              <a:ext uri="{FF2B5EF4-FFF2-40B4-BE49-F238E27FC236}">
                <a16:creationId xmlns:a16="http://schemas.microsoft.com/office/drawing/2014/main" id="{2BA8DD09-3C7D-4246-887D-0329E08E2F8D}"/>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0" y="-2709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id="{304BB241-2D2C-438D-A724-86279A715963}"/>
              </a:ext>
            </a:extLst>
          </p:cNvPr>
          <p:cNvSpPr txBox="1"/>
          <p:nvPr/>
        </p:nvSpPr>
        <p:spPr>
          <a:xfrm>
            <a:off x="9984432" y="1052736"/>
            <a:ext cx="1431173" cy="3108543"/>
          </a:xfrm>
          <a:prstGeom prst="rect">
            <a:avLst/>
          </a:prstGeom>
          <a:noFill/>
        </p:spPr>
        <p:txBody>
          <a:bodyPr wrap="square" rtlCol="1">
            <a:spAutoFit/>
          </a:bodyPr>
          <a:lstStyle/>
          <a:p>
            <a:r>
              <a:rPr lang="ar-SA" sz="2800" b="1" dirty="0">
                <a:solidFill>
                  <a:srgbClr val="00B050"/>
                </a:solidFill>
              </a:rPr>
              <a:t>عللي</a:t>
            </a:r>
          </a:p>
          <a:p>
            <a:r>
              <a:rPr lang="ar-SA" sz="2800" b="1" dirty="0">
                <a:solidFill>
                  <a:srgbClr val="00B050"/>
                </a:solidFill>
              </a:rPr>
              <a:t>ـ تسمية الأوقات المحددة للاستئذان بالعورات الثلاثة ؟</a:t>
            </a:r>
          </a:p>
        </p:txBody>
      </p:sp>
      <p:sp>
        <p:nvSpPr>
          <p:cNvPr id="9" name="مربع نص 8">
            <a:extLst>
              <a:ext uri="{FF2B5EF4-FFF2-40B4-BE49-F238E27FC236}">
                <a16:creationId xmlns:a16="http://schemas.microsoft.com/office/drawing/2014/main" id="{B7F1D500-58DA-4416-B9E1-5003E750C119}"/>
              </a:ext>
            </a:extLst>
          </p:cNvPr>
          <p:cNvSpPr txBox="1"/>
          <p:nvPr/>
        </p:nvSpPr>
        <p:spPr>
          <a:xfrm>
            <a:off x="3791744" y="3255758"/>
            <a:ext cx="1823116" cy="2793842"/>
          </a:xfrm>
          <a:prstGeom prst="rect">
            <a:avLst/>
          </a:prstGeom>
          <a:noFill/>
        </p:spPr>
        <p:txBody>
          <a:bodyPr wrap="square" rtlCol="1">
            <a:spAutoFit/>
          </a:bodyPr>
          <a:lstStyle/>
          <a:p>
            <a:pPr algn="ctr"/>
            <a:r>
              <a:rPr lang="ar-SA" sz="2400" b="1" dirty="0">
                <a:solidFill>
                  <a:srgbClr val="00B050"/>
                </a:solidFill>
              </a:rPr>
              <a:t> عللي</a:t>
            </a:r>
          </a:p>
          <a:p>
            <a:pPr algn="ctr"/>
            <a:r>
              <a:rPr lang="ar-SA" sz="2400" b="1" dirty="0">
                <a:solidFill>
                  <a:srgbClr val="00B050"/>
                </a:solidFill>
              </a:rPr>
              <a:t> ـ تخصيص الاستئذان بالأطفال ومن يقومون بالخدمة دون غيرهم ؟</a:t>
            </a:r>
            <a:endParaRPr lang="ar-SA" sz="2400" b="1" dirty="0">
              <a:solidFill>
                <a:schemeClr val="accent4">
                  <a:lumMod val="75000"/>
                </a:schemeClr>
              </a:solidFill>
            </a:endParaRPr>
          </a:p>
          <a:p>
            <a:pPr algn="ctr">
              <a:lnSpc>
                <a:spcPct val="150000"/>
              </a:lnSpc>
            </a:pPr>
            <a:endParaRPr lang="ar-SA" sz="2400" b="1" dirty="0">
              <a:solidFill>
                <a:srgbClr val="C00000"/>
              </a:solidFill>
            </a:endParaRPr>
          </a:p>
        </p:txBody>
      </p:sp>
      <p:sp>
        <p:nvSpPr>
          <p:cNvPr id="11" name="مربع نص 10">
            <a:extLst>
              <a:ext uri="{FF2B5EF4-FFF2-40B4-BE49-F238E27FC236}">
                <a16:creationId xmlns:a16="http://schemas.microsoft.com/office/drawing/2014/main" id="{FCFF552B-4144-4ACB-87CF-41CFA8F7C929}"/>
              </a:ext>
            </a:extLst>
          </p:cNvPr>
          <p:cNvSpPr txBox="1"/>
          <p:nvPr/>
        </p:nvSpPr>
        <p:spPr>
          <a:xfrm rot="21431572">
            <a:off x="7035448" y="3098408"/>
            <a:ext cx="1278807" cy="3108543"/>
          </a:xfrm>
          <a:prstGeom prst="rect">
            <a:avLst/>
          </a:prstGeom>
          <a:noFill/>
        </p:spPr>
        <p:txBody>
          <a:bodyPr wrap="square" rtlCol="1">
            <a:spAutoFit/>
          </a:bodyPr>
          <a:lstStyle/>
          <a:p>
            <a:pPr>
              <a:defRPr/>
            </a:pPr>
            <a:r>
              <a:rPr lang="ar-SA" sz="2800" b="1" dirty="0">
                <a:solidFill>
                  <a:srgbClr val="00B050"/>
                </a:solidFill>
              </a:rPr>
              <a:t>ـ أذكري الأوقات التي يتأكد فيها استئذان الأطفال والخدم ؟</a:t>
            </a:r>
          </a:p>
        </p:txBody>
      </p:sp>
      <p:sp>
        <p:nvSpPr>
          <p:cNvPr id="12" name="مربع نص 11">
            <a:extLst>
              <a:ext uri="{FF2B5EF4-FFF2-40B4-BE49-F238E27FC236}">
                <a16:creationId xmlns:a16="http://schemas.microsoft.com/office/drawing/2014/main" id="{82B7325C-46F7-4A94-95A3-885B2F41062F}"/>
              </a:ext>
            </a:extLst>
          </p:cNvPr>
          <p:cNvSpPr txBox="1"/>
          <p:nvPr/>
        </p:nvSpPr>
        <p:spPr>
          <a:xfrm rot="21301037">
            <a:off x="792741" y="1395038"/>
            <a:ext cx="1538151" cy="3347840"/>
          </a:xfrm>
          <a:prstGeom prst="rect">
            <a:avLst/>
          </a:prstGeom>
          <a:noFill/>
        </p:spPr>
        <p:txBody>
          <a:bodyPr wrap="square" rtlCol="1">
            <a:spAutoFit/>
          </a:bodyPr>
          <a:lstStyle/>
          <a:p>
            <a:pPr algn="ctr">
              <a:lnSpc>
                <a:spcPct val="150000"/>
              </a:lnSpc>
            </a:pPr>
            <a:r>
              <a:rPr lang="ar-SA" sz="2400" b="1" dirty="0" err="1">
                <a:solidFill>
                  <a:srgbClr val="00B050"/>
                </a:solidFill>
              </a:rPr>
              <a:t>ماالحكم</a:t>
            </a:r>
            <a:r>
              <a:rPr lang="ar-SA" sz="2400" b="1" dirty="0">
                <a:solidFill>
                  <a:srgbClr val="00B050"/>
                </a:solidFill>
              </a:rPr>
              <a:t> المترتب </a:t>
            </a:r>
          </a:p>
          <a:p>
            <a:pPr algn="ctr">
              <a:lnSpc>
                <a:spcPct val="150000"/>
              </a:lnSpc>
            </a:pPr>
            <a:r>
              <a:rPr lang="ar-SA" sz="2400" b="1" dirty="0">
                <a:solidFill>
                  <a:srgbClr val="00B050"/>
                </a:solidFill>
              </a:rPr>
              <a:t>على الأطفال في </a:t>
            </a:r>
          </a:p>
          <a:p>
            <a:pPr algn="ctr">
              <a:lnSpc>
                <a:spcPct val="150000"/>
              </a:lnSpc>
            </a:pPr>
            <a:r>
              <a:rPr lang="ar-SA" sz="2400" b="1" dirty="0">
                <a:solidFill>
                  <a:srgbClr val="00B050"/>
                </a:solidFill>
              </a:rPr>
              <a:t>الاستئذان </a:t>
            </a:r>
          </a:p>
          <a:p>
            <a:pPr algn="ctr">
              <a:lnSpc>
                <a:spcPct val="150000"/>
              </a:lnSpc>
            </a:pPr>
            <a:r>
              <a:rPr lang="ar-SA" sz="2400" b="1" dirty="0">
                <a:solidFill>
                  <a:srgbClr val="00B050"/>
                </a:solidFill>
              </a:rPr>
              <a:t>بعد البلوغ ؟</a:t>
            </a:r>
          </a:p>
        </p:txBody>
      </p:sp>
    </p:spTree>
    <p:extLst>
      <p:ext uri="{BB962C8B-B14F-4D97-AF65-F5344CB8AC3E}">
        <p14:creationId xmlns:p14="http://schemas.microsoft.com/office/powerpoint/2010/main" val="2888939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قوس كبير أيسر 2"/>
          <p:cNvSpPr/>
          <p:nvPr/>
        </p:nvSpPr>
        <p:spPr>
          <a:xfrm rot="5400000">
            <a:off x="5626165" y="-1161906"/>
            <a:ext cx="1321086" cy="7755981"/>
          </a:xfrm>
          <a:prstGeom prst="leftBrace">
            <a:avLst>
              <a:gd name="adj1" fmla="val 25409"/>
              <a:gd name="adj2" fmla="val 50232"/>
            </a:avLst>
          </a:prstGeom>
          <a:ln w="28575"/>
        </p:spPr>
        <p:style>
          <a:lnRef idx="3">
            <a:schemeClr val="dk1"/>
          </a:lnRef>
          <a:fillRef idx="0">
            <a:schemeClr val="dk1"/>
          </a:fillRef>
          <a:effectRef idx="2">
            <a:schemeClr val="dk1"/>
          </a:effectRef>
          <a:fontRef idx="minor">
            <a:schemeClr val="tx1"/>
          </a:fontRef>
        </p:style>
        <p:txBody>
          <a:bodyPr rtlCol="1" anchor="ctr"/>
          <a:lstStyle/>
          <a:p>
            <a:pPr algn="ctr">
              <a:defRPr/>
            </a:pPr>
            <a:endParaRPr lang="ar-SA" sz="1350"/>
          </a:p>
        </p:txBody>
      </p:sp>
      <p:cxnSp>
        <p:nvCxnSpPr>
          <p:cNvPr id="7" name="رابط مستقيم 6"/>
          <p:cNvCxnSpPr/>
          <p:nvPr/>
        </p:nvCxnSpPr>
        <p:spPr>
          <a:xfrm rot="5400000">
            <a:off x="7194101" y="3001755"/>
            <a:ext cx="535785" cy="5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a:cxnSpLocks/>
          </p:cNvCxnSpPr>
          <p:nvPr/>
        </p:nvCxnSpPr>
        <p:spPr>
          <a:xfrm>
            <a:off x="8847464" y="2716088"/>
            <a:ext cx="0" cy="1321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مستطيل مستدير الزوايا 8"/>
          <p:cNvSpPr/>
          <p:nvPr/>
        </p:nvSpPr>
        <p:spPr>
          <a:xfrm>
            <a:off x="9553416" y="3306647"/>
            <a:ext cx="998222" cy="1030011"/>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100" b="1" dirty="0"/>
              <a:t>صفات المؤمنين </a:t>
            </a:r>
            <a:endParaRPr lang="ar-SA" sz="1200" b="1" dirty="0"/>
          </a:p>
        </p:txBody>
      </p:sp>
      <p:sp>
        <p:nvSpPr>
          <p:cNvPr id="10" name="مستطيل مستدير الزوايا 9"/>
          <p:cNvSpPr/>
          <p:nvPr/>
        </p:nvSpPr>
        <p:spPr>
          <a:xfrm>
            <a:off x="8154144" y="4037170"/>
            <a:ext cx="1312502" cy="125277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100" b="1" dirty="0"/>
              <a:t>حال الكافر في موقف يوم القيامة </a:t>
            </a:r>
          </a:p>
        </p:txBody>
      </p:sp>
      <p:sp>
        <p:nvSpPr>
          <p:cNvPr id="11" name="مستطيل مستدير الزوايا 10"/>
          <p:cNvSpPr/>
          <p:nvPr/>
        </p:nvSpPr>
        <p:spPr>
          <a:xfrm>
            <a:off x="6865221" y="3269945"/>
            <a:ext cx="1097170" cy="106671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100" b="1" dirty="0"/>
              <a:t>من آداب الاستئذان</a:t>
            </a:r>
          </a:p>
          <a:p>
            <a:pPr algn="ctr"/>
            <a:r>
              <a:rPr lang="ar-SA" sz="2100" b="1" dirty="0"/>
              <a:t>( 1 ) </a:t>
            </a:r>
            <a:r>
              <a:rPr lang="ar-SA" sz="1350" dirty="0"/>
              <a:t> </a:t>
            </a:r>
          </a:p>
        </p:txBody>
      </p:sp>
      <p:sp>
        <p:nvSpPr>
          <p:cNvPr id="14" name="مستطيل مستدير الزوايا 13"/>
          <p:cNvSpPr/>
          <p:nvPr/>
        </p:nvSpPr>
        <p:spPr>
          <a:xfrm>
            <a:off x="1905029" y="3306648"/>
            <a:ext cx="953693" cy="1252771"/>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a:t>فضل القرآن الكريم </a:t>
            </a:r>
          </a:p>
        </p:txBody>
      </p:sp>
      <p:cxnSp>
        <p:nvCxnSpPr>
          <p:cNvPr id="15" name="رابط مستقيم 14"/>
          <p:cNvCxnSpPr>
            <a:cxnSpLocks/>
          </p:cNvCxnSpPr>
          <p:nvPr/>
        </p:nvCxnSpPr>
        <p:spPr>
          <a:xfrm flipH="1">
            <a:off x="3699109" y="2734161"/>
            <a:ext cx="18403" cy="12597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مستطيل مستدير الزوايا 33"/>
          <p:cNvSpPr/>
          <p:nvPr/>
        </p:nvSpPr>
        <p:spPr>
          <a:xfrm>
            <a:off x="4488751" y="1394749"/>
            <a:ext cx="3477076" cy="715574"/>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ar-SA" sz="2700" b="1" dirty="0"/>
              <a:t>التخطيط العام لمنهج التفسير </a:t>
            </a:r>
            <a:endParaRPr lang="ar-SA" sz="1350" dirty="0"/>
          </a:p>
        </p:txBody>
      </p:sp>
      <p:sp>
        <p:nvSpPr>
          <p:cNvPr id="4" name="مستطيل مستدير الزوايا 11">
            <a:extLst>
              <a:ext uri="{FF2B5EF4-FFF2-40B4-BE49-F238E27FC236}">
                <a16:creationId xmlns:a16="http://schemas.microsoft.com/office/drawing/2014/main" id="{9DC30952-B96A-EA47-562D-908293E656D4}"/>
              </a:ext>
            </a:extLst>
          </p:cNvPr>
          <p:cNvSpPr/>
          <p:nvPr/>
        </p:nvSpPr>
        <p:spPr>
          <a:xfrm>
            <a:off x="4375038" y="3236033"/>
            <a:ext cx="1141247" cy="113735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100" b="1" dirty="0"/>
              <a:t>عظمة </a:t>
            </a:r>
          </a:p>
          <a:p>
            <a:pPr algn="ctr"/>
            <a:r>
              <a:rPr lang="ar-SA" sz="2100" b="1" dirty="0"/>
              <a:t>الله </a:t>
            </a:r>
          </a:p>
          <a:p>
            <a:pPr algn="ctr"/>
            <a:r>
              <a:rPr lang="ar-SA" sz="2100" b="1" dirty="0"/>
              <a:t>سبحانه</a:t>
            </a:r>
          </a:p>
        </p:txBody>
      </p:sp>
      <p:sp>
        <p:nvSpPr>
          <p:cNvPr id="5" name="مستطيل مستدير الزوايا 10">
            <a:extLst>
              <a:ext uri="{FF2B5EF4-FFF2-40B4-BE49-F238E27FC236}">
                <a16:creationId xmlns:a16="http://schemas.microsoft.com/office/drawing/2014/main" id="{375165DF-C448-4D72-1A71-8A84611C2D19}"/>
              </a:ext>
            </a:extLst>
          </p:cNvPr>
          <p:cNvSpPr/>
          <p:nvPr/>
        </p:nvSpPr>
        <p:spPr>
          <a:xfrm>
            <a:off x="3107811" y="3988377"/>
            <a:ext cx="1097170" cy="1252771"/>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100" b="1" dirty="0"/>
              <a:t>من آداب الاستئذان</a:t>
            </a:r>
          </a:p>
          <a:p>
            <a:pPr algn="ctr"/>
            <a:r>
              <a:rPr lang="ar-SA" sz="2100" b="1" dirty="0"/>
              <a:t>( 2 ) </a:t>
            </a:r>
            <a:r>
              <a:rPr lang="ar-SA" sz="1350" dirty="0"/>
              <a:t> </a:t>
            </a:r>
          </a:p>
        </p:txBody>
      </p:sp>
      <p:cxnSp>
        <p:nvCxnSpPr>
          <p:cNvPr id="6" name="رابط مستقيم 5">
            <a:extLst>
              <a:ext uri="{FF2B5EF4-FFF2-40B4-BE49-F238E27FC236}">
                <a16:creationId xmlns:a16="http://schemas.microsoft.com/office/drawing/2014/main" id="{035F2B1B-9549-71F1-B052-0B8F438F04E1}"/>
              </a:ext>
            </a:extLst>
          </p:cNvPr>
          <p:cNvCxnSpPr>
            <a:cxnSpLocks/>
          </p:cNvCxnSpPr>
          <p:nvPr/>
        </p:nvCxnSpPr>
        <p:spPr>
          <a:xfrm flipH="1">
            <a:off x="6232708" y="2110326"/>
            <a:ext cx="40667" cy="20914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a:extLst>
              <a:ext uri="{FF2B5EF4-FFF2-40B4-BE49-F238E27FC236}">
                <a16:creationId xmlns:a16="http://schemas.microsoft.com/office/drawing/2014/main" id="{104D4458-14B7-1360-C63D-B0454E3DF55E}"/>
              </a:ext>
            </a:extLst>
          </p:cNvPr>
          <p:cNvCxnSpPr>
            <a:cxnSpLocks/>
            <a:endCxn id="4" idx="0"/>
          </p:cNvCxnSpPr>
          <p:nvPr/>
        </p:nvCxnSpPr>
        <p:spPr>
          <a:xfrm>
            <a:off x="4945658" y="2734163"/>
            <a:ext cx="0" cy="5018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مستطيل مستدير الزوايا 11">
            <a:extLst>
              <a:ext uri="{FF2B5EF4-FFF2-40B4-BE49-F238E27FC236}">
                <a16:creationId xmlns:a16="http://schemas.microsoft.com/office/drawing/2014/main" id="{EEEB07E7-AB53-F29A-CDAB-BDE5EA3D9A31}"/>
              </a:ext>
            </a:extLst>
          </p:cNvPr>
          <p:cNvSpPr/>
          <p:nvPr/>
        </p:nvSpPr>
        <p:spPr>
          <a:xfrm>
            <a:off x="5610070" y="4057650"/>
            <a:ext cx="1141247" cy="1405605"/>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100" b="1" dirty="0"/>
              <a:t>غض البصر وتحصين النفس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a:spLocks noChangeArrowheads="1"/>
          </p:cNvSpPr>
          <p:nvPr/>
        </p:nvSpPr>
        <p:spPr bwMode="auto">
          <a:xfrm>
            <a:off x="3566904" y="2918406"/>
            <a:ext cx="275869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EG" sz="3000" b="1" dirty="0">
                <a:solidFill>
                  <a:srgbClr val="002060"/>
                </a:solidFill>
                <a:latin typeface="Calibri" panose="020F0502020204030204" pitchFamily="34" charset="0"/>
              </a:rPr>
              <a:t>  </a:t>
            </a:r>
            <a:r>
              <a:rPr lang="ar-SA" sz="3000" b="1" dirty="0">
                <a:solidFill>
                  <a:srgbClr val="002060"/>
                </a:solidFill>
                <a:latin typeface="Calibri" panose="020F0502020204030204" pitchFamily="34" charset="0"/>
              </a:rPr>
              <a:t> </a:t>
            </a:r>
            <a:endParaRPr lang="en-US" sz="2700" b="1" dirty="0">
              <a:solidFill>
                <a:srgbClr val="002060"/>
              </a:solidFill>
              <a:latin typeface="Calibri" panose="020F0502020204030204" pitchFamily="34" charset="0"/>
            </a:endParaRPr>
          </a:p>
        </p:txBody>
      </p:sp>
      <p:sp>
        <p:nvSpPr>
          <p:cNvPr id="2" name="Oval 12">
            <a:extLst>
              <a:ext uri="{FF2B5EF4-FFF2-40B4-BE49-F238E27FC236}">
                <a16:creationId xmlns:a16="http://schemas.microsoft.com/office/drawing/2014/main" id="{E8D07527-82AA-FA47-347B-7C3E5AE0256F}"/>
              </a:ext>
            </a:extLst>
          </p:cNvPr>
          <p:cNvSpPr>
            <a:spLocks noChangeArrowheads="1"/>
          </p:cNvSpPr>
          <p:nvPr/>
        </p:nvSpPr>
        <p:spPr bwMode="auto">
          <a:xfrm>
            <a:off x="4501618" y="1556792"/>
            <a:ext cx="3647967" cy="2818072"/>
          </a:xfrm>
          <a:prstGeom prst="ellipse">
            <a:avLst/>
          </a:prstGeom>
          <a:solidFill>
            <a:schemeClr val="accent3">
              <a:lumMod val="60000"/>
              <a:lumOff val="40000"/>
            </a:schemeClr>
          </a:solidFill>
          <a:ln w="28575">
            <a:solidFill>
              <a:srgbClr val="00B050"/>
            </a:solidFill>
            <a:prstDash val="sysDot"/>
            <a:round/>
            <a:headEnd/>
            <a:tailEnd/>
          </a:ln>
          <a:effectLst/>
        </p:spPr>
        <p:txBody>
          <a:bodyPr wrap="none" anchor="ctr"/>
          <a:lstStyle/>
          <a:p>
            <a:pPr>
              <a:defRPr/>
            </a:pPr>
            <a:endParaRPr lang="en-US" sz="2700" dirty="0"/>
          </a:p>
        </p:txBody>
      </p:sp>
      <p:sp>
        <p:nvSpPr>
          <p:cNvPr id="3" name="TextBox 8">
            <a:extLst>
              <a:ext uri="{FF2B5EF4-FFF2-40B4-BE49-F238E27FC236}">
                <a16:creationId xmlns:a16="http://schemas.microsoft.com/office/drawing/2014/main" id="{E716BCF8-C4AE-4200-8E59-7C4E24B60393}"/>
              </a:ext>
            </a:extLst>
          </p:cNvPr>
          <p:cNvSpPr txBox="1">
            <a:spLocks noChangeArrowheads="1"/>
          </p:cNvSpPr>
          <p:nvPr/>
        </p:nvSpPr>
        <p:spPr bwMode="auto">
          <a:xfrm>
            <a:off x="4740038" y="2056632"/>
            <a:ext cx="317112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ar-SA" sz="4400" b="1" dirty="0">
                <a:solidFill>
                  <a:schemeClr val="bg1"/>
                </a:solidFill>
                <a:latin typeface="Calibri" panose="020F0502020204030204" pitchFamily="34" charset="0"/>
              </a:rPr>
              <a:t> الوحدة </a:t>
            </a:r>
            <a:r>
              <a:rPr lang="ar-EG" sz="4400" b="1" dirty="0">
                <a:solidFill>
                  <a:schemeClr val="bg1"/>
                </a:solidFill>
                <a:latin typeface="Calibri" panose="020F0502020204030204" pitchFamily="34" charset="0"/>
              </a:rPr>
              <a:t>ا</a:t>
            </a:r>
            <a:r>
              <a:rPr lang="ar-SA" sz="4400" b="1" dirty="0">
                <a:solidFill>
                  <a:schemeClr val="bg1"/>
                </a:solidFill>
                <a:latin typeface="Calibri" panose="020F0502020204030204" pitchFamily="34" charset="0"/>
              </a:rPr>
              <a:t>لسابعة </a:t>
            </a:r>
            <a:endParaRPr lang="ar-EG" sz="4400" b="1" dirty="0">
              <a:solidFill>
                <a:schemeClr val="bg1"/>
              </a:solidFill>
              <a:latin typeface="Calibri" panose="020F0502020204030204" pitchFamily="34" charset="0"/>
            </a:endParaRPr>
          </a:p>
          <a:p>
            <a:pPr algn="r" rtl="1" eaLnBrk="1" hangingPunct="1"/>
            <a:endParaRPr lang="ar-EG" sz="2400" dirty="0">
              <a:solidFill>
                <a:schemeClr val="bg1"/>
              </a:solidFill>
            </a:endParaRPr>
          </a:p>
        </p:txBody>
      </p:sp>
      <p:sp>
        <p:nvSpPr>
          <p:cNvPr id="4" name="Text Box 14">
            <a:extLst>
              <a:ext uri="{FF2B5EF4-FFF2-40B4-BE49-F238E27FC236}">
                <a16:creationId xmlns:a16="http://schemas.microsoft.com/office/drawing/2014/main" id="{C233646A-C535-D673-37B8-45EEDA520BAE}"/>
              </a:ext>
            </a:extLst>
          </p:cNvPr>
          <p:cNvSpPr txBox="1">
            <a:spLocks noChangeArrowheads="1"/>
          </p:cNvSpPr>
          <p:nvPr/>
        </p:nvSpPr>
        <p:spPr bwMode="auto">
          <a:xfrm>
            <a:off x="4237368" y="2875002"/>
            <a:ext cx="41764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sz="3000" b="1" dirty="0"/>
              <a:t>فضل القرآن الكريم</a:t>
            </a:r>
            <a:endParaRPr lang="ar-SA" sz="3000" dirty="0"/>
          </a:p>
        </p:txBody>
      </p:sp>
    </p:spTree>
    <p:extLst>
      <p:ext uri="{BB962C8B-B14F-4D97-AF65-F5344CB8AC3E}">
        <p14:creationId xmlns:p14="http://schemas.microsoft.com/office/powerpoint/2010/main" val="288492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1">
            <a:extLst>
              <a:ext uri="{FF2B5EF4-FFF2-40B4-BE49-F238E27FC236}">
                <a16:creationId xmlns:a16="http://schemas.microsoft.com/office/drawing/2014/main" id="{E08DF630-66C0-4873-916D-474A4F3B25BD}"/>
              </a:ext>
            </a:extLst>
          </p:cNvPr>
          <p:cNvSpPr/>
          <p:nvPr/>
        </p:nvSpPr>
        <p:spPr>
          <a:xfrm flipH="1">
            <a:off x="8214568" y="581423"/>
            <a:ext cx="1819808" cy="421330"/>
          </a:xfrm>
          <a:prstGeom prst="round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a:defRPr/>
            </a:pPr>
            <a:endParaRPr lang="ar-SA" sz="3300" b="1" dirty="0">
              <a:solidFill>
                <a:srgbClr val="002060"/>
              </a:solidFill>
            </a:endParaRPr>
          </a:p>
          <a:p>
            <a:pPr algn="ctr">
              <a:defRPr/>
            </a:pPr>
            <a:r>
              <a:rPr lang="ar-SA" sz="3300" b="1" dirty="0">
                <a:solidFill>
                  <a:srgbClr val="002060"/>
                </a:solidFill>
              </a:rPr>
              <a:t>تمهيد</a:t>
            </a:r>
            <a:endParaRPr lang="en-US" sz="3300" b="1" dirty="0">
              <a:solidFill>
                <a:schemeClr val="accent6">
                  <a:lumMod val="50000"/>
                </a:schemeClr>
              </a:solidFill>
            </a:endParaRPr>
          </a:p>
          <a:p>
            <a:pPr algn="ctr">
              <a:defRPr/>
            </a:pPr>
            <a:r>
              <a:rPr lang="ar-SA" sz="2100" b="1" dirty="0">
                <a:solidFill>
                  <a:srgbClr val="002060"/>
                </a:solidFill>
              </a:rPr>
              <a:t> </a:t>
            </a:r>
            <a:endParaRPr lang="en-US" b="1" dirty="0">
              <a:solidFill>
                <a:srgbClr val="002060"/>
              </a:solidFill>
            </a:endParaRPr>
          </a:p>
        </p:txBody>
      </p:sp>
      <p:sp>
        <p:nvSpPr>
          <p:cNvPr id="4" name="مستطيل مستدير الزوايا 1">
            <a:extLst>
              <a:ext uri="{FF2B5EF4-FFF2-40B4-BE49-F238E27FC236}">
                <a16:creationId xmlns:a16="http://schemas.microsoft.com/office/drawing/2014/main" id="{DFA37205-8E10-42A4-8AB5-E676B7254BA7}"/>
              </a:ext>
            </a:extLst>
          </p:cNvPr>
          <p:cNvSpPr/>
          <p:nvPr/>
        </p:nvSpPr>
        <p:spPr>
          <a:xfrm flipH="1">
            <a:off x="3647728" y="1484784"/>
            <a:ext cx="6356312" cy="720080"/>
          </a:xfrm>
          <a:prstGeom prst="round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a:defRPr/>
            </a:pPr>
            <a:endParaRPr lang="ar-SA" sz="3300" b="1" dirty="0">
              <a:solidFill>
                <a:srgbClr val="002060"/>
              </a:solidFill>
            </a:endParaRPr>
          </a:p>
          <a:p>
            <a:pPr algn="ctr">
              <a:defRPr/>
            </a:pPr>
            <a:r>
              <a:rPr lang="ar-SA" sz="3300" b="1" dirty="0">
                <a:solidFill>
                  <a:srgbClr val="C00000"/>
                </a:solidFill>
              </a:rPr>
              <a:t>عللي : تسمية سورة الفرقان بهذا الاسم ؟ </a:t>
            </a:r>
            <a:endParaRPr lang="en-US" sz="3300" b="1" dirty="0">
              <a:solidFill>
                <a:srgbClr val="C00000"/>
              </a:solidFill>
            </a:endParaRPr>
          </a:p>
          <a:p>
            <a:pPr algn="ctr">
              <a:defRPr/>
            </a:pPr>
            <a:r>
              <a:rPr lang="ar-SA" sz="2100" b="1" dirty="0">
                <a:solidFill>
                  <a:srgbClr val="002060"/>
                </a:solidFill>
              </a:rPr>
              <a:t> </a:t>
            </a:r>
            <a:endParaRPr lang="en-US" b="1" dirty="0">
              <a:solidFill>
                <a:srgbClr val="002060"/>
              </a:solidFill>
            </a:endParaRPr>
          </a:p>
        </p:txBody>
      </p:sp>
      <p:sp>
        <p:nvSpPr>
          <p:cNvPr id="5" name="مستطيل مستدير الزوايا 1">
            <a:extLst>
              <a:ext uri="{FF2B5EF4-FFF2-40B4-BE49-F238E27FC236}">
                <a16:creationId xmlns:a16="http://schemas.microsoft.com/office/drawing/2014/main" id="{F18A920D-7F69-4189-8F5A-67000737502B}"/>
              </a:ext>
            </a:extLst>
          </p:cNvPr>
          <p:cNvSpPr/>
          <p:nvPr/>
        </p:nvSpPr>
        <p:spPr>
          <a:xfrm flipH="1">
            <a:off x="1811524" y="2348880"/>
            <a:ext cx="8568952" cy="1864390"/>
          </a:xfrm>
          <a:prstGeom prst="roundRect">
            <a:avLst/>
          </a:prstGeom>
          <a:ln/>
        </p:spPr>
        <p:style>
          <a:lnRef idx="2">
            <a:schemeClr val="dk1"/>
          </a:lnRef>
          <a:fillRef idx="1">
            <a:schemeClr val="lt1"/>
          </a:fillRef>
          <a:effectRef idx="0">
            <a:schemeClr val="dk1"/>
          </a:effectRef>
          <a:fontRef idx="minor">
            <a:schemeClr val="dk1"/>
          </a:fontRef>
        </p:style>
        <p:txBody>
          <a:bodyPr rtlCol="1" anchor="ctr"/>
          <a:lstStyle/>
          <a:p>
            <a:pPr algn="ctr">
              <a:defRPr/>
            </a:pPr>
            <a:endParaRPr lang="ar-SA" sz="3300" b="1" dirty="0">
              <a:solidFill>
                <a:srgbClr val="002060"/>
              </a:solidFill>
            </a:endParaRPr>
          </a:p>
          <a:p>
            <a:pPr>
              <a:defRPr/>
            </a:pPr>
            <a:r>
              <a:rPr lang="ar-SA" sz="3200" b="1" dirty="0">
                <a:solidFill>
                  <a:srgbClr val="002060"/>
                </a:solidFill>
              </a:rPr>
              <a:t>سميت بذلك لورود هذا الاسم في لأول آية من </a:t>
            </a:r>
            <a:r>
              <a:rPr lang="ar-SA" sz="3200" b="1" dirty="0" err="1">
                <a:solidFill>
                  <a:srgbClr val="002060"/>
                </a:solidFill>
              </a:rPr>
              <a:t>السورة،وتعظيمًا</a:t>
            </a:r>
            <a:r>
              <a:rPr lang="ar-SA" sz="3200" b="1" dirty="0">
                <a:solidFill>
                  <a:srgbClr val="002060"/>
                </a:solidFill>
              </a:rPr>
              <a:t> </a:t>
            </a:r>
            <a:r>
              <a:rPr lang="ar-SA" sz="3200" b="1" dirty="0" err="1">
                <a:solidFill>
                  <a:srgbClr val="002060"/>
                </a:solidFill>
              </a:rPr>
              <a:t>لأمرالقرآن</a:t>
            </a:r>
            <a:r>
              <a:rPr lang="ar-SA" sz="3200" b="1" dirty="0">
                <a:solidFill>
                  <a:srgbClr val="002060"/>
                </a:solidFill>
              </a:rPr>
              <a:t> الذي نزل فارقًا بين الحلال </a:t>
            </a:r>
            <a:r>
              <a:rPr lang="ar-SA" sz="3200" b="1" dirty="0" err="1">
                <a:solidFill>
                  <a:srgbClr val="002060"/>
                </a:solidFill>
              </a:rPr>
              <a:t>والحرام،والهدى</a:t>
            </a:r>
            <a:endParaRPr lang="ar-SA" sz="3200" b="1" dirty="0">
              <a:solidFill>
                <a:srgbClr val="002060"/>
              </a:solidFill>
            </a:endParaRPr>
          </a:p>
          <a:p>
            <a:pPr>
              <a:defRPr/>
            </a:pPr>
            <a:r>
              <a:rPr lang="ar-SA" sz="3200" b="1" dirty="0">
                <a:solidFill>
                  <a:srgbClr val="002060"/>
                </a:solidFill>
              </a:rPr>
              <a:t>والضلال، والرد على المشرين الذين كذبوا به واعترضوا عليه</a:t>
            </a:r>
            <a:endParaRPr lang="en-US" sz="3200" b="1" dirty="0">
              <a:solidFill>
                <a:srgbClr val="002060"/>
              </a:solidFill>
            </a:endParaRPr>
          </a:p>
          <a:p>
            <a:pPr algn="ctr">
              <a:defRPr/>
            </a:pPr>
            <a:r>
              <a:rPr lang="ar-SA" sz="2100" b="1" dirty="0">
                <a:solidFill>
                  <a:srgbClr val="002060"/>
                </a:solidFill>
              </a:rPr>
              <a:t> </a:t>
            </a:r>
            <a:endParaRPr lang="en-US" b="1" dirty="0">
              <a:solidFill>
                <a:srgbClr val="002060"/>
              </a:solidFill>
            </a:endParaRPr>
          </a:p>
        </p:txBody>
      </p:sp>
      <p:sp>
        <p:nvSpPr>
          <p:cNvPr id="7" name="مستطيل مستدير الزوايا 1">
            <a:extLst>
              <a:ext uri="{FF2B5EF4-FFF2-40B4-BE49-F238E27FC236}">
                <a16:creationId xmlns:a16="http://schemas.microsoft.com/office/drawing/2014/main" id="{D00EB82C-9B53-4093-BC2F-A94CA547E78C}"/>
              </a:ext>
            </a:extLst>
          </p:cNvPr>
          <p:cNvSpPr/>
          <p:nvPr/>
        </p:nvSpPr>
        <p:spPr>
          <a:xfrm flipH="1">
            <a:off x="6816080" y="4437112"/>
            <a:ext cx="2971936" cy="689234"/>
          </a:xfrm>
          <a:prstGeom prst="round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a:defRPr/>
            </a:pPr>
            <a:endParaRPr lang="ar-SA" sz="3300" b="1" dirty="0">
              <a:solidFill>
                <a:srgbClr val="002060"/>
              </a:solidFill>
            </a:endParaRPr>
          </a:p>
          <a:p>
            <a:pPr algn="ctr">
              <a:defRPr/>
            </a:pPr>
            <a:r>
              <a:rPr lang="ar-SA" sz="3300" b="1" dirty="0">
                <a:solidFill>
                  <a:srgbClr val="C00000"/>
                </a:solidFill>
              </a:rPr>
              <a:t>زمن نزول السورة</a:t>
            </a:r>
            <a:endParaRPr lang="en-US" sz="3300" b="1" dirty="0">
              <a:solidFill>
                <a:srgbClr val="C00000"/>
              </a:solidFill>
            </a:endParaRPr>
          </a:p>
          <a:p>
            <a:pPr algn="ctr">
              <a:defRPr/>
            </a:pPr>
            <a:r>
              <a:rPr lang="ar-SA" sz="2100" b="1" dirty="0">
                <a:solidFill>
                  <a:srgbClr val="002060"/>
                </a:solidFill>
              </a:rPr>
              <a:t> </a:t>
            </a:r>
            <a:endParaRPr lang="en-US" b="1" dirty="0">
              <a:solidFill>
                <a:srgbClr val="002060"/>
              </a:solidFill>
            </a:endParaRPr>
          </a:p>
        </p:txBody>
      </p:sp>
      <p:sp>
        <p:nvSpPr>
          <p:cNvPr id="8" name="مستطيل مستدير الزوايا 1">
            <a:extLst>
              <a:ext uri="{FF2B5EF4-FFF2-40B4-BE49-F238E27FC236}">
                <a16:creationId xmlns:a16="http://schemas.microsoft.com/office/drawing/2014/main" id="{69D60B9C-C697-4A29-9B0D-7B11A4D3285B}"/>
              </a:ext>
            </a:extLst>
          </p:cNvPr>
          <p:cNvSpPr/>
          <p:nvPr/>
        </p:nvSpPr>
        <p:spPr>
          <a:xfrm flipH="1">
            <a:off x="6211312" y="5373216"/>
            <a:ext cx="3792731" cy="792088"/>
          </a:xfrm>
          <a:prstGeom prst="roundRect">
            <a:avLst/>
          </a:prstGeom>
          <a:ln/>
        </p:spPr>
        <p:style>
          <a:lnRef idx="2">
            <a:schemeClr val="dk1"/>
          </a:lnRef>
          <a:fillRef idx="1">
            <a:schemeClr val="lt1"/>
          </a:fillRef>
          <a:effectRef idx="0">
            <a:schemeClr val="dk1"/>
          </a:effectRef>
          <a:fontRef idx="minor">
            <a:schemeClr val="dk1"/>
          </a:fontRef>
        </p:style>
        <p:txBody>
          <a:bodyPr rtlCol="1" anchor="ctr"/>
          <a:lstStyle/>
          <a:p>
            <a:pPr algn="ctr">
              <a:defRPr/>
            </a:pPr>
            <a:endParaRPr lang="ar-SA" sz="3300" b="1" dirty="0">
              <a:solidFill>
                <a:srgbClr val="002060"/>
              </a:solidFill>
            </a:endParaRPr>
          </a:p>
          <a:p>
            <a:pPr>
              <a:defRPr/>
            </a:pPr>
            <a:r>
              <a:rPr lang="ar-SA" sz="3200" b="1" dirty="0">
                <a:solidFill>
                  <a:srgbClr val="002060"/>
                </a:solidFill>
              </a:rPr>
              <a:t>نزلت في مكة قبل الهجرة </a:t>
            </a:r>
            <a:endParaRPr lang="en-US" sz="3200" b="1" dirty="0">
              <a:solidFill>
                <a:srgbClr val="002060"/>
              </a:solidFill>
            </a:endParaRPr>
          </a:p>
          <a:p>
            <a:pPr algn="ctr">
              <a:defRPr/>
            </a:pPr>
            <a:r>
              <a:rPr lang="ar-SA" sz="2100" b="1" dirty="0">
                <a:solidFill>
                  <a:srgbClr val="002060"/>
                </a:solidFill>
              </a:rPr>
              <a:t> </a:t>
            </a:r>
            <a:endParaRPr lang="en-US" b="1" dirty="0">
              <a:solidFill>
                <a:srgbClr val="002060"/>
              </a:solidFill>
            </a:endParaRPr>
          </a:p>
        </p:txBody>
      </p:sp>
    </p:spTree>
    <p:extLst>
      <p:ext uri="{BB962C8B-B14F-4D97-AF65-F5344CB8AC3E}">
        <p14:creationId xmlns:p14="http://schemas.microsoft.com/office/powerpoint/2010/main" val="58085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2"/>
          <p:cNvSpPr txBox="1">
            <a:spLocks noChangeArrowheads="1"/>
          </p:cNvSpPr>
          <p:nvPr/>
        </p:nvSpPr>
        <p:spPr bwMode="auto">
          <a:xfrm>
            <a:off x="6813286" y="888032"/>
            <a:ext cx="3414712" cy="646331"/>
          </a:xfrm>
          <a:prstGeom prst="rect">
            <a:avLst/>
          </a:prstGeom>
          <a:noFill/>
          <a:ln w="9525">
            <a:noFill/>
            <a:miter lim="800000"/>
            <a:headEnd/>
            <a:tailEnd/>
          </a:ln>
        </p:spPr>
        <p:txBody>
          <a:bodyPr>
            <a:spAutoFit/>
          </a:bodyPr>
          <a:lstStyle/>
          <a:p>
            <a:pPr algn="r" rtl="1"/>
            <a:r>
              <a:rPr lang="ar-SA" sz="3600" b="1" dirty="0">
                <a:solidFill>
                  <a:srgbClr val="C00000"/>
                </a:solidFill>
              </a:rPr>
              <a:t>أهداف الدرس </a:t>
            </a:r>
            <a:endParaRPr lang="ar-EG" sz="3600" b="1" dirty="0">
              <a:solidFill>
                <a:srgbClr val="C00000"/>
              </a:solidFill>
            </a:endParaRPr>
          </a:p>
        </p:txBody>
      </p:sp>
      <p:sp>
        <p:nvSpPr>
          <p:cNvPr id="6" name="مربع نص 6"/>
          <p:cNvSpPr txBox="1">
            <a:spLocks noChangeArrowheads="1"/>
          </p:cNvSpPr>
          <p:nvPr/>
        </p:nvSpPr>
        <p:spPr bwMode="auto">
          <a:xfrm>
            <a:off x="4727848" y="2223104"/>
            <a:ext cx="6172200" cy="584775"/>
          </a:xfrm>
          <a:prstGeom prst="rect">
            <a:avLst/>
          </a:prstGeom>
          <a:noFill/>
          <a:ln w="9525">
            <a:noFill/>
            <a:miter lim="800000"/>
            <a:headEnd/>
            <a:tailEnd/>
          </a:ln>
        </p:spPr>
        <p:txBody>
          <a:bodyPr>
            <a:spAutoFit/>
          </a:bodyPr>
          <a:lstStyle/>
          <a:p>
            <a:pPr algn="r" rtl="1"/>
            <a:r>
              <a:rPr lang="ar-SA" sz="2800" b="1" dirty="0"/>
              <a:t>2</a:t>
            </a:r>
            <a:r>
              <a:rPr lang="ar-EG" sz="3200" b="1" dirty="0"/>
              <a:t>ـ </a:t>
            </a:r>
            <a:r>
              <a:rPr lang="ar-SA" sz="3200" b="1" dirty="0"/>
              <a:t> </a:t>
            </a:r>
            <a:r>
              <a:rPr lang="ar-EG" sz="3200" b="1" dirty="0"/>
              <a:t>أبين معاني الكلمات الغربية.</a:t>
            </a:r>
            <a:endParaRPr lang="ar-EG" sz="2800" b="1" dirty="0"/>
          </a:p>
        </p:txBody>
      </p:sp>
      <p:sp>
        <p:nvSpPr>
          <p:cNvPr id="7" name="مربع نص 7"/>
          <p:cNvSpPr txBox="1">
            <a:spLocks noChangeArrowheads="1"/>
          </p:cNvSpPr>
          <p:nvPr/>
        </p:nvSpPr>
        <p:spPr bwMode="auto">
          <a:xfrm>
            <a:off x="3799154" y="2794605"/>
            <a:ext cx="7172332" cy="553998"/>
          </a:xfrm>
          <a:prstGeom prst="rect">
            <a:avLst/>
          </a:prstGeom>
          <a:noFill/>
          <a:ln w="9525">
            <a:noFill/>
            <a:miter lim="800000"/>
            <a:headEnd/>
            <a:tailEnd/>
          </a:ln>
        </p:spPr>
        <p:txBody>
          <a:bodyPr wrap="square">
            <a:spAutoFit/>
          </a:bodyPr>
          <a:lstStyle/>
          <a:p>
            <a:pPr algn="r" rtl="1"/>
            <a:r>
              <a:rPr lang="ar-SA" sz="2800" b="1" dirty="0"/>
              <a:t>3</a:t>
            </a:r>
            <a:r>
              <a:rPr lang="ar-EG" sz="2800" b="1" dirty="0"/>
              <a:t>ـ </a:t>
            </a:r>
            <a:r>
              <a:rPr lang="ar-SA" sz="2800" b="1" dirty="0"/>
              <a:t> </a:t>
            </a:r>
            <a:r>
              <a:rPr lang="ar-EG" sz="3000" b="1" dirty="0"/>
              <a:t>أفسر </a:t>
            </a:r>
            <a:r>
              <a:rPr lang="ar-EG" sz="3000" b="1" dirty="0" err="1"/>
              <a:t>الأيات</a:t>
            </a:r>
            <a:r>
              <a:rPr lang="ar-EG" sz="3000" b="1" dirty="0"/>
              <a:t> (1ـ 6) من سورة الفرقان تفسير</a:t>
            </a:r>
            <a:r>
              <a:rPr lang="ar-SA" sz="3000" b="1" dirty="0"/>
              <a:t>ً</a:t>
            </a:r>
            <a:r>
              <a:rPr lang="ar-EG" sz="3000" b="1" dirty="0"/>
              <a:t>ا سليم</a:t>
            </a:r>
            <a:r>
              <a:rPr lang="ar-SA" sz="3000" b="1" dirty="0"/>
              <a:t>ً</a:t>
            </a:r>
            <a:r>
              <a:rPr lang="ar-EG" sz="3000" b="1" dirty="0"/>
              <a:t>ا.</a:t>
            </a:r>
          </a:p>
        </p:txBody>
      </p:sp>
      <p:sp>
        <p:nvSpPr>
          <p:cNvPr id="8" name="مربع نص 6"/>
          <p:cNvSpPr txBox="1">
            <a:spLocks noChangeArrowheads="1"/>
          </p:cNvSpPr>
          <p:nvPr/>
        </p:nvSpPr>
        <p:spPr bwMode="auto">
          <a:xfrm>
            <a:off x="4584975" y="3294674"/>
            <a:ext cx="6429375" cy="584775"/>
          </a:xfrm>
          <a:prstGeom prst="rect">
            <a:avLst/>
          </a:prstGeom>
          <a:noFill/>
          <a:ln w="9525">
            <a:noFill/>
            <a:miter lim="800000"/>
            <a:headEnd/>
            <a:tailEnd/>
          </a:ln>
        </p:spPr>
        <p:txBody>
          <a:bodyPr>
            <a:spAutoFit/>
          </a:bodyPr>
          <a:lstStyle/>
          <a:p>
            <a:pPr algn="r" rtl="1"/>
            <a:r>
              <a:rPr lang="ar-SA" sz="3200" b="1" dirty="0"/>
              <a:t>4</a:t>
            </a:r>
            <a:r>
              <a:rPr lang="ar-EG" sz="3200" b="1" dirty="0"/>
              <a:t>ـ </a:t>
            </a:r>
            <a:r>
              <a:rPr lang="ar-SA" sz="3200" b="1" dirty="0"/>
              <a:t> </a:t>
            </a:r>
            <a:r>
              <a:rPr lang="ar-EG" sz="3200" b="1" dirty="0"/>
              <a:t>أستنتج صفات القرآن الواردة في </a:t>
            </a:r>
            <a:r>
              <a:rPr lang="ar-EG" sz="3200" b="1" dirty="0" err="1"/>
              <a:t>الأيات</a:t>
            </a:r>
            <a:r>
              <a:rPr lang="ar-EG" sz="3200" b="1" dirty="0"/>
              <a:t>.</a:t>
            </a:r>
          </a:p>
        </p:txBody>
      </p:sp>
      <p:sp>
        <p:nvSpPr>
          <p:cNvPr id="9" name="مربع نص 7"/>
          <p:cNvSpPr txBox="1">
            <a:spLocks noChangeArrowheads="1"/>
          </p:cNvSpPr>
          <p:nvPr/>
        </p:nvSpPr>
        <p:spPr bwMode="auto">
          <a:xfrm>
            <a:off x="4513534" y="3866178"/>
            <a:ext cx="6457952" cy="584775"/>
          </a:xfrm>
          <a:prstGeom prst="rect">
            <a:avLst/>
          </a:prstGeom>
          <a:noFill/>
          <a:ln w="9525">
            <a:noFill/>
            <a:miter lim="800000"/>
            <a:headEnd/>
            <a:tailEnd/>
          </a:ln>
        </p:spPr>
        <p:txBody>
          <a:bodyPr wrap="square">
            <a:spAutoFit/>
          </a:bodyPr>
          <a:lstStyle/>
          <a:p>
            <a:pPr algn="r" rtl="1"/>
            <a:r>
              <a:rPr lang="ar-SA" sz="3200" b="1" dirty="0"/>
              <a:t>5</a:t>
            </a:r>
            <a:r>
              <a:rPr lang="ar-EG" sz="3200" b="1" dirty="0"/>
              <a:t>ـ </a:t>
            </a:r>
            <a:r>
              <a:rPr lang="ar-SA" sz="3200" b="1" dirty="0"/>
              <a:t> </a:t>
            </a:r>
            <a:r>
              <a:rPr lang="ar-EG" sz="3200" b="1" dirty="0"/>
              <a:t>أرد على مزاعم الكفار حول القران الكريم .</a:t>
            </a:r>
          </a:p>
        </p:txBody>
      </p:sp>
      <p:sp>
        <p:nvSpPr>
          <p:cNvPr id="10" name="مربع نص 6"/>
          <p:cNvSpPr txBox="1">
            <a:spLocks noChangeArrowheads="1"/>
          </p:cNvSpPr>
          <p:nvPr/>
        </p:nvSpPr>
        <p:spPr bwMode="auto">
          <a:xfrm>
            <a:off x="4727848" y="1651600"/>
            <a:ext cx="6172200" cy="584775"/>
          </a:xfrm>
          <a:prstGeom prst="rect">
            <a:avLst/>
          </a:prstGeom>
          <a:noFill/>
          <a:ln w="9525">
            <a:noFill/>
            <a:miter lim="800000"/>
            <a:headEnd/>
            <a:tailEnd/>
          </a:ln>
        </p:spPr>
        <p:txBody>
          <a:bodyPr>
            <a:spAutoFit/>
          </a:bodyPr>
          <a:lstStyle/>
          <a:p>
            <a:pPr algn="r" rtl="1"/>
            <a:r>
              <a:rPr lang="ar-SA" sz="2800" b="1" dirty="0"/>
              <a:t>1</a:t>
            </a:r>
            <a:r>
              <a:rPr lang="ar-EG" sz="2800" b="1" dirty="0"/>
              <a:t>ـ </a:t>
            </a:r>
            <a:r>
              <a:rPr lang="ar-SA" sz="2800" b="1" dirty="0"/>
              <a:t> </a:t>
            </a:r>
            <a:r>
              <a:rPr lang="ar-SA" sz="3200" b="1" dirty="0"/>
              <a:t>تلاوة الآيات تلاوة صحيحة</a:t>
            </a:r>
            <a:r>
              <a:rPr lang="ar-EG" sz="2800" b="1" dirty="0"/>
              <a:t>.</a:t>
            </a:r>
          </a:p>
        </p:txBody>
      </p:sp>
      <p:sp>
        <p:nvSpPr>
          <p:cNvPr id="11" name="مربع نص 8"/>
          <p:cNvSpPr txBox="1">
            <a:spLocks noChangeArrowheads="1"/>
          </p:cNvSpPr>
          <p:nvPr/>
        </p:nvSpPr>
        <p:spPr bwMode="auto">
          <a:xfrm>
            <a:off x="4727848" y="4509120"/>
            <a:ext cx="6172200" cy="584775"/>
          </a:xfrm>
          <a:prstGeom prst="rect">
            <a:avLst/>
          </a:prstGeom>
          <a:noFill/>
          <a:ln w="9525">
            <a:noFill/>
            <a:miter lim="800000"/>
            <a:headEnd/>
            <a:tailEnd/>
          </a:ln>
        </p:spPr>
        <p:txBody>
          <a:bodyPr>
            <a:spAutoFit/>
          </a:bodyPr>
          <a:lstStyle/>
          <a:p>
            <a:pPr algn="r" rtl="1"/>
            <a:r>
              <a:rPr lang="ar-SA" sz="3200" b="1" dirty="0"/>
              <a:t>6</a:t>
            </a:r>
            <a:r>
              <a:rPr lang="ar-EG" sz="3200" b="1" dirty="0"/>
              <a:t>ـ </a:t>
            </a:r>
            <a:r>
              <a:rPr lang="ar-SA" sz="3200" b="1" dirty="0"/>
              <a:t> </a:t>
            </a:r>
            <a:r>
              <a:rPr lang="ar-EG" sz="3200" b="1" dirty="0"/>
              <a:t>أستشعر </a:t>
            </a:r>
            <a:r>
              <a:rPr lang="ar-SA" sz="3200" b="1" dirty="0"/>
              <a:t>أهمية تدبر</a:t>
            </a:r>
            <a:r>
              <a:rPr lang="ar-EG" sz="3200" b="1" dirty="0"/>
              <a:t> القران الكريم</a:t>
            </a:r>
            <a:r>
              <a:rPr lang="ar-SA" sz="3200" b="1" dirty="0"/>
              <a:t> وفهمه</a:t>
            </a:r>
            <a:r>
              <a:rPr lang="ar-EG" sz="3200" b="1" dirty="0"/>
              <a:t>.</a:t>
            </a:r>
          </a:p>
        </p:txBody>
      </p:sp>
      <p:pic>
        <p:nvPicPr>
          <p:cNvPr id="13" name="صورة 12" descr="صورة تحتوي على اللون الأحمر, قرمزي, فن&#10;&#10;تم إنشاء الوصف تلقائياً">
            <a:extLst>
              <a:ext uri="{FF2B5EF4-FFF2-40B4-BE49-F238E27FC236}">
                <a16:creationId xmlns:a16="http://schemas.microsoft.com/office/drawing/2014/main" id="{B412AFC3-65F5-853C-76A9-AB52DFAEF9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936" y="341528"/>
            <a:ext cx="3900598" cy="41094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الشفل\صور واطارات\زخارف1\إطارات رفيعة\00018.WMF"/>
          <p:cNvPicPr>
            <a:picLocks noChangeAspect="1" noChangeArrowheads="1"/>
          </p:cNvPicPr>
          <p:nvPr/>
        </p:nvPicPr>
        <p:blipFill>
          <a:blip r:embed="rId4" cstate="print"/>
          <a:srcRect/>
          <a:stretch>
            <a:fillRect/>
          </a:stretch>
        </p:blipFill>
        <p:spPr bwMode="auto">
          <a:xfrm>
            <a:off x="5375920" y="295835"/>
            <a:ext cx="6537027" cy="13209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3"/>
          <p:cNvSpPr txBox="1"/>
          <p:nvPr/>
        </p:nvSpPr>
        <p:spPr>
          <a:xfrm>
            <a:off x="6453200" y="544509"/>
            <a:ext cx="4507858" cy="907043"/>
          </a:xfrm>
          <a:prstGeom prst="rect">
            <a:avLst/>
          </a:prstGeom>
          <a:noFill/>
        </p:spPr>
        <p:txBody>
          <a:bodyPr wrap="square">
            <a:spAutoFit/>
          </a:bodyPr>
          <a:lstStyle/>
          <a:p>
            <a:pPr algn="justLow">
              <a:lnSpc>
                <a:spcPct val="115000"/>
              </a:lnSpc>
              <a:spcAft>
                <a:spcPts val="1000"/>
              </a:spcAft>
              <a:defRPr/>
            </a:pPr>
            <a:r>
              <a:rPr lang="ar-SA" sz="2400" b="1" dirty="0">
                <a:solidFill>
                  <a:srgbClr val="C00000"/>
                </a:solidFill>
                <a:effectLst>
                  <a:outerShdw blurRad="38100" dist="38100" dir="2700000" algn="tl">
                    <a:srgbClr val="C0C0C0"/>
                  </a:outerShdw>
                </a:effectLst>
                <a:latin typeface="Microsoft Sans Serif" pitchFamily="34" charset="0"/>
                <a:cs typeface="Times New Roman" pitchFamily="18" charset="0"/>
              </a:rPr>
              <a:t>يقول الله تعالى </a:t>
            </a:r>
            <a:r>
              <a:rPr lang="ar-EG" sz="2400" b="1" dirty="0">
                <a:solidFill>
                  <a:srgbClr val="C00000"/>
                </a:solidFill>
                <a:effectLst>
                  <a:outerShdw blurRad="38100" dist="38100" dir="2700000" algn="tl">
                    <a:srgbClr val="C0C0C0"/>
                  </a:outerShdw>
                </a:effectLst>
                <a:latin typeface="Microsoft Sans Serif" pitchFamily="34" charset="0"/>
                <a:cs typeface="Times New Roman" pitchFamily="18" charset="0"/>
              </a:rPr>
              <a:t>معظم</a:t>
            </a:r>
            <a:r>
              <a:rPr lang="ar-SA" sz="2400" b="1" dirty="0" err="1">
                <a:solidFill>
                  <a:srgbClr val="C00000"/>
                </a:solidFill>
                <a:effectLst>
                  <a:outerShdw blurRad="38100" dist="38100" dir="2700000" algn="tl">
                    <a:srgbClr val="C0C0C0"/>
                  </a:outerShdw>
                </a:effectLst>
                <a:latin typeface="Microsoft Sans Serif" pitchFamily="34" charset="0"/>
                <a:cs typeface="Times New Roman" pitchFamily="18" charset="0"/>
              </a:rPr>
              <a:t>ًا</a:t>
            </a:r>
            <a:r>
              <a:rPr lang="ar-SA" sz="2400" b="1" dirty="0">
                <a:solidFill>
                  <a:srgbClr val="C00000"/>
                </a:solidFill>
                <a:effectLst>
                  <a:outerShdw blurRad="38100" dist="38100" dir="2700000" algn="tl">
                    <a:srgbClr val="C0C0C0"/>
                  </a:outerShdw>
                </a:effectLst>
                <a:latin typeface="Microsoft Sans Serif" pitchFamily="34" charset="0"/>
                <a:cs typeface="Times New Roman" pitchFamily="18" charset="0"/>
              </a:rPr>
              <a:t> لنفسه الكريمة على ما نزله على رسوله الكريم من القرآن العظيم. </a:t>
            </a:r>
            <a:endParaRPr lang="en-US" sz="2400" dirty="0">
              <a:solidFill>
                <a:srgbClr val="C00000"/>
              </a:solidFill>
              <a:effectLst>
                <a:outerShdw blurRad="38100" dist="38100" dir="2700000" algn="tl">
                  <a:srgbClr val="C0C0C0"/>
                </a:outerShdw>
              </a:effectLst>
              <a:latin typeface="Microsoft Sans Serif" pitchFamily="34" charset="0"/>
              <a:cs typeface="Times New Roman" pitchFamily="18" charset="0"/>
            </a:endParaRPr>
          </a:p>
        </p:txBody>
      </p:sp>
      <p:sp>
        <p:nvSpPr>
          <p:cNvPr id="10" name="مستطيل مستدير الزوايا 9"/>
          <p:cNvSpPr/>
          <p:nvPr/>
        </p:nvSpPr>
        <p:spPr>
          <a:xfrm>
            <a:off x="551384" y="1855179"/>
            <a:ext cx="11233248" cy="3857647"/>
          </a:xfrm>
          <a:prstGeom prst="roundRect">
            <a:avLst/>
          </a:prstGeom>
          <a:noFill/>
        </p:spPr>
        <p:style>
          <a:lnRef idx="1">
            <a:schemeClr val="accent1"/>
          </a:lnRef>
          <a:fillRef idx="2">
            <a:schemeClr val="accent1"/>
          </a:fillRef>
          <a:effectRef idx="1">
            <a:schemeClr val="accent1"/>
          </a:effectRef>
          <a:fontRef idx="minor">
            <a:schemeClr val="dk1"/>
          </a:fontRef>
        </p:style>
        <p:txBody>
          <a:bodyPr rtlCol="1" anchor="ctr"/>
          <a:lstStyle/>
          <a:p>
            <a:pPr algn="ctr">
              <a:defRPr/>
            </a:pPr>
            <a:endParaRPr lang="ar-SA"/>
          </a:p>
        </p:txBody>
      </p:sp>
      <p:sp>
        <p:nvSpPr>
          <p:cNvPr id="11" name="TextBox 4"/>
          <p:cNvSpPr txBox="1"/>
          <p:nvPr/>
        </p:nvSpPr>
        <p:spPr>
          <a:xfrm>
            <a:off x="911424" y="2060848"/>
            <a:ext cx="10153128" cy="4140814"/>
          </a:xfrm>
          <a:prstGeom prst="rect">
            <a:avLst/>
          </a:prstGeom>
          <a:noFill/>
        </p:spPr>
        <p:txBody>
          <a:bodyPr wrap="square">
            <a:spAutoFit/>
          </a:bodyPr>
          <a:lstStyle/>
          <a:p>
            <a:pPr algn="ctr">
              <a:lnSpc>
                <a:spcPct val="115000"/>
              </a:lnSpc>
              <a:spcAft>
                <a:spcPts val="1000"/>
              </a:spcAft>
              <a:defRPr/>
            </a:pPr>
            <a:r>
              <a:rPr lang="ar-SA" sz="2800" b="1" dirty="0">
                <a:solidFill>
                  <a:srgbClr val="FFC000"/>
                </a:solidFill>
                <a:effectLst>
                  <a:outerShdw blurRad="38100" dist="38100" dir="2700000" algn="tl">
                    <a:srgbClr val="C0C0C0"/>
                  </a:outerShdw>
                </a:effectLst>
                <a:latin typeface="Calibri" pitchFamily="34" charset="0"/>
              </a:rPr>
              <a:t>بسم الله الرحمن الرحيم</a:t>
            </a:r>
            <a:r>
              <a:rPr lang="ar-EG" sz="2800" b="1" dirty="0">
                <a:solidFill>
                  <a:srgbClr val="FFC000"/>
                </a:solidFill>
                <a:effectLst>
                  <a:outerShdw blurRad="38100" dist="38100" dir="2700000" algn="tl">
                    <a:srgbClr val="C0C0C0"/>
                  </a:outerShdw>
                </a:effectLst>
                <a:latin typeface="Calibri" pitchFamily="34" charset="0"/>
              </a:rPr>
              <a:t> :</a:t>
            </a:r>
            <a:r>
              <a:rPr lang="ar-SA" sz="2800" b="1" dirty="0">
                <a:solidFill>
                  <a:schemeClr val="tx1">
                    <a:lumMod val="95000"/>
                    <a:lumOff val="5000"/>
                  </a:schemeClr>
                </a:solidFill>
                <a:effectLst>
                  <a:outerShdw blurRad="38100" dist="38100" dir="2700000" algn="tl">
                    <a:srgbClr val="C0C0C0"/>
                  </a:outerShdw>
                </a:effectLst>
                <a:latin typeface="Microsoft Sans Serif" pitchFamily="34" charset="0"/>
              </a:rPr>
              <a:t>{تَبَارَكَ الَّذِي نَزَّلَ الْفُرْقَانَ عَلَى عَبْدِهِ لِيَكُونَ لِلْعَالَمِينَ نَذِيرًا (1) الَّذِي لَهُ مُلْكُ السَّمَوَاتِ وَالأَرْضِ وَلَمْ يَتَّخِذْ وَلَدًا وَلَمْ يَكُنْ لَهُ شَرِيكٌ فِي الْمُلْكِ وَخَلَقَ كُلَّ شَيْءٍ فَقَدَّرَهُ تَقْدِيرًا (2) وَاتَّخَذُوا مِنْ دُونِهِ آلِهَةً لا يَخْلُقُونَ شَيْئًا وَهُمْ يُخْلَقُونَ وَلا يَمْلِكُونَ لأَنفُسِهِمْ ضَرًّا وَلا نَفْعًا وَلا يَمْلِكُونَ مَوْتًا وَلا حَيَاةً وَلا نُشُورًا (3) وَقَالَ الَّذِينَ كَفَرُوا إِنْ هَذَا إِلاَّ إِفْكٌ افْتَرَاهُ وَأَعَانَهُ عَلَيْهِ قَوْمٌ آخَرُونَ فَقَدْ جَاءُوا ظُلْمًا وَزُورًا (4) وَقَالُوا أَسَاطِيرُ الأَوَّلِينَ اكْتَتَبَهَا فَهِيَ تُمْلَى عَلَيْهِ بُكْرَةً وَأَصِيلاً (5) قُلْ أَنزَلَهُ الَّذِي يَعْلَمُ السِّرَّ فِي السَّمَوَاتِ وَالأَرْضِ إِنَّهُ كَانَ غَفُوراً رَحِيماً (6)}.</a:t>
            </a:r>
            <a:endParaRPr lang="en-US" sz="2800" b="1" dirty="0">
              <a:solidFill>
                <a:schemeClr val="tx1">
                  <a:lumMod val="95000"/>
                  <a:lumOff val="5000"/>
                </a:schemeClr>
              </a:solidFill>
              <a:effectLst>
                <a:outerShdw blurRad="38100" dist="38100" dir="2700000" algn="tl">
                  <a:srgbClr val="C0C0C0"/>
                </a:outerShdw>
              </a:effectLst>
              <a:latin typeface="Microsoft Sans Serif" pitchFamily="34" charset="0"/>
            </a:endParaRPr>
          </a:p>
          <a:p>
            <a:pPr algn="ctr">
              <a:lnSpc>
                <a:spcPct val="115000"/>
              </a:lnSpc>
              <a:spcAft>
                <a:spcPts val="1000"/>
              </a:spcAft>
              <a:defRPr/>
            </a:pPr>
            <a:endParaRPr lang="en-US" sz="2800" b="1" dirty="0">
              <a:solidFill>
                <a:schemeClr val="tx1">
                  <a:lumMod val="95000"/>
                  <a:lumOff val="5000"/>
                </a:schemeClr>
              </a:solidFill>
              <a:effectLst>
                <a:outerShdw blurRad="38100" dist="38100" dir="2700000" algn="tl">
                  <a:srgbClr val="C0C0C0"/>
                </a:outerShdw>
              </a:effectLst>
              <a:latin typeface="Microsoft Sans Serif" pitchFamily="34" charset="0"/>
            </a:endParaRPr>
          </a:p>
        </p:txBody>
      </p:sp>
      <p:pic>
        <p:nvPicPr>
          <p:cNvPr id="12" name="Picture 7" descr="00047.WMF"/>
          <p:cNvPicPr>
            <a:picLocks noChangeAspect="1"/>
          </p:cNvPicPr>
          <p:nvPr/>
        </p:nvPicPr>
        <p:blipFill>
          <a:blip r:embed="rId5"/>
          <a:srcRect/>
          <a:stretch>
            <a:fillRect/>
          </a:stretch>
        </p:blipFill>
        <p:spPr bwMode="auto">
          <a:xfrm>
            <a:off x="-91920" y="214287"/>
            <a:ext cx="4929200" cy="928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مربع نص 6"/>
          <p:cNvSpPr txBox="1">
            <a:spLocks noChangeArrowheads="1"/>
          </p:cNvSpPr>
          <p:nvPr/>
        </p:nvSpPr>
        <p:spPr bwMode="auto">
          <a:xfrm>
            <a:off x="-1855158" y="287359"/>
            <a:ext cx="6172200" cy="584775"/>
          </a:xfrm>
          <a:prstGeom prst="rect">
            <a:avLst/>
          </a:prstGeom>
          <a:noFill/>
          <a:ln w="9525">
            <a:noFill/>
            <a:miter lim="800000"/>
            <a:headEnd/>
            <a:tailEnd/>
          </a:ln>
        </p:spPr>
        <p:txBody>
          <a:bodyPr>
            <a:spAutoFit/>
          </a:bodyPr>
          <a:lstStyle/>
          <a:p>
            <a:pPr algn="r" rtl="1"/>
            <a:r>
              <a:rPr lang="ar-SA" sz="2800" b="1" dirty="0"/>
              <a:t>1</a:t>
            </a:r>
            <a:r>
              <a:rPr lang="ar-EG" sz="2800" b="1" dirty="0"/>
              <a:t>ـ </a:t>
            </a:r>
            <a:r>
              <a:rPr lang="ar-SA" sz="2800" b="1" dirty="0"/>
              <a:t> </a:t>
            </a:r>
            <a:r>
              <a:rPr lang="ar-SA" sz="3200" b="1" dirty="0"/>
              <a:t>تلاوة الآيات تلاوة صحيحة</a:t>
            </a:r>
            <a:r>
              <a:rPr lang="ar-EG" sz="2800" b="1" dirty="0"/>
              <a:t>.</a:t>
            </a:r>
          </a:p>
        </p:txBody>
      </p:sp>
      <p:pic>
        <p:nvPicPr>
          <p:cNvPr id="2" name="الفرقان">
            <a:hlinkClick r:id="" action="ppaction://media"/>
            <a:extLst>
              <a:ext uri="{FF2B5EF4-FFF2-40B4-BE49-F238E27FC236}">
                <a16:creationId xmlns:a16="http://schemas.microsoft.com/office/drawing/2014/main" id="{6CCE8D16-6265-4F35-3165-A9F2EACD50B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9445" y="5069696"/>
            <a:ext cx="1355328" cy="135532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9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063198" y="3429000"/>
          <a:ext cx="6818887" cy="2880692"/>
        </p:xfrm>
        <a:graphic>
          <a:graphicData uri="http://schemas.openxmlformats.org/drawingml/2006/table">
            <a:tbl>
              <a:tblPr rtl="1" firstRow="1" firstCol="1" lastRow="1" lastCol="1" bandRow="1" bandCol="1"/>
              <a:tblGrid>
                <a:gridCol w="2220216">
                  <a:extLst>
                    <a:ext uri="{9D8B030D-6E8A-4147-A177-3AD203B41FA5}">
                      <a16:colId xmlns:a16="http://schemas.microsoft.com/office/drawing/2014/main" val="20000"/>
                    </a:ext>
                  </a:extLst>
                </a:gridCol>
                <a:gridCol w="4598671">
                  <a:extLst>
                    <a:ext uri="{9D8B030D-6E8A-4147-A177-3AD203B41FA5}">
                      <a16:colId xmlns:a16="http://schemas.microsoft.com/office/drawing/2014/main" val="20001"/>
                    </a:ext>
                  </a:extLst>
                </a:gridCol>
              </a:tblGrid>
              <a:tr h="720173">
                <a:tc>
                  <a:txBody>
                    <a:bodyPr/>
                    <a:lstStyle/>
                    <a:p>
                      <a:pPr algn="ctr" rtl="1">
                        <a:lnSpc>
                          <a:spcPct val="115000"/>
                        </a:lnSpc>
                        <a:spcAft>
                          <a:spcPts val="1000"/>
                        </a:spcAft>
                      </a:pPr>
                      <a:endParaRPr lang="en-US" sz="1100" dirty="0">
                        <a:effectLst/>
                        <a:latin typeface="Calibri"/>
                        <a:ea typeface="Times New Roman"/>
                        <a:cs typeface="Arial"/>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1">
                        <a:lnSpc>
                          <a:spcPct val="115000"/>
                        </a:lnSpc>
                        <a:spcAft>
                          <a:spcPts val="1000"/>
                        </a:spcAft>
                      </a:pPr>
                      <a:endParaRPr lang="en-US" sz="1100" dirty="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20173">
                <a:tc>
                  <a:txBody>
                    <a:bodyPr/>
                    <a:lstStyle/>
                    <a:p>
                      <a:pPr algn="ctr" rtl="1">
                        <a:lnSpc>
                          <a:spcPct val="115000"/>
                        </a:lnSpc>
                        <a:spcAft>
                          <a:spcPts val="1000"/>
                        </a:spcAft>
                      </a:pPr>
                      <a:endParaRPr lang="en-US" sz="1100" dirty="0">
                        <a:effectLst/>
                        <a:latin typeface="Calibri"/>
                        <a:ea typeface="Times New Roman"/>
                        <a:cs typeface="Arial"/>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1">
                        <a:lnSpc>
                          <a:spcPct val="115000"/>
                        </a:lnSpc>
                        <a:spcAft>
                          <a:spcPts val="1000"/>
                        </a:spcAft>
                      </a:pPr>
                      <a:endParaRPr lang="en-US" sz="1100" dirty="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720173">
                <a:tc>
                  <a:txBody>
                    <a:bodyPr/>
                    <a:lstStyle/>
                    <a:p>
                      <a:pPr algn="ctr" rtl="1">
                        <a:lnSpc>
                          <a:spcPct val="115000"/>
                        </a:lnSpc>
                        <a:spcAft>
                          <a:spcPts val="1000"/>
                        </a:spcAft>
                      </a:pPr>
                      <a:endParaRPr lang="en-US" sz="1100" dirty="0">
                        <a:effectLst/>
                        <a:latin typeface="Calibri"/>
                        <a:ea typeface="Times New Roman"/>
                        <a:cs typeface="Arial"/>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1">
                        <a:lnSpc>
                          <a:spcPct val="115000"/>
                        </a:lnSpc>
                        <a:spcAft>
                          <a:spcPts val="1000"/>
                        </a:spcAft>
                      </a:pPr>
                      <a:endParaRPr lang="en-US" sz="1100" dirty="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720173">
                <a:tc>
                  <a:txBody>
                    <a:bodyPr/>
                    <a:lstStyle/>
                    <a:p>
                      <a:pPr algn="ctr" rtl="1">
                        <a:lnSpc>
                          <a:spcPct val="115000"/>
                        </a:lnSpc>
                        <a:spcAft>
                          <a:spcPts val="1000"/>
                        </a:spcAft>
                      </a:pPr>
                      <a:endParaRPr lang="en-US" sz="1100" dirty="0">
                        <a:effectLst/>
                        <a:latin typeface="Calibri"/>
                        <a:ea typeface="Times New Roman"/>
                        <a:cs typeface="Arial"/>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rtl="1">
                        <a:lnSpc>
                          <a:spcPct val="115000"/>
                        </a:lnSpc>
                        <a:spcAft>
                          <a:spcPts val="1000"/>
                        </a:spcAft>
                      </a:pPr>
                      <a:endParaRPr lang="en-US" sz="1100" dirty="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6667507" y="3500438"/>
            <a:ext cx="1800225" cy="584200"/>
          </a:xfrm>
          <a:prstGeom prst="rect">
            <a:avLst/>
          </a:prstGeom>
          <a:noFill/>
        </p:spPr>
        <p:txBody>
          <a:bodyPr>
            <a:spAutoFit/>
          </a:bodyPr>
          <a:lstStyle/>
          <a:p>
            <a:pPr algn="r" rtl="1">
              <a:defRPr/>
            </a:pPr>
            <a:r>
              <a:rPr lang="ar-SA" sz="3200" b="1" dirty="0">
                <a:solidFill>
                  <a:srgbClr val="FF0000"/>
                </a:solidFill>
                <a:effectLst>
                  <a:outerShdw blurRad="38100" dist="38100" dir="2700000" algn="tl">
                    <a:srgbClr val="C0C0C0"/>
                  </a:outerShdw>
                </a:effectLst>
                <a:latin typeface="Tahoma" pitchFamily="34" charset="0"/>
              </a:rPr>
              <a:t>الكلمة </a:t>
            </a:r>
            <a:endParaRPr lang="ar-EG" sz="3200" dirty="0">
              <a:solidFill>
                <a:srgbClr val="FF0000"/>
              </a:solidFill>
              <a:effectLst>
                <a:outerShdw blurRad="38100" dist="38100" dir="2700000" algn="tl">
                  <a:srgbClr val="C0C0C0"/>
                </a:outerShdw>
              </a:effectLst>
              <a:latin typeface="Tahoma" pitchFamily="34" charset="0"/>
            </a:endParaRPr>
          </a:p>
        </p:txBody>
      </p:sp>
      <p:sp>
        <p:nvSpPr>
          <p:cNvPr id="5" name="TextBox 4"/>
          <p:cNvSpPr txBox="1"/>
          <p:nvPr/>
        </p:nvSpPr>
        <p:spPr>
          <a:xfrm>
            <a:off x="7381887" y="4214818"/>
            <a:ext cx="949325" cy="585788"/>
          </a:xfrm>
          <a:prstGeom prst="rect">
            <a:avLst/>
          </a:prstGeom>
          <a:noFill/>
        </p:spPr>
        <p:txBody>
          <a:bodyPr>
            <a:spAutoFit/>
          </a:bodyPr>
          <a:lstStyle/>
          <a:p>
            <a:pPr algn="r" rtl="1">
              <a:defRPr/>
            </a:pPr>
            <a:r>
              <a:rPr lang="ar-SA" sz="3200" b="1" dirty="0">
                <a:solidFill>
                  <a:srgbClr val="9900CC"/>
                </a:solidFill>
                <a:effectLst>
                  <a:outerShdw blurRad="38100" dist="38100" dir="2700000" algn="tl">
                    <a:srgbClr val="C0C0C0"/>
                  </a:outerShdw>
                </a:effectLst>
                <a:latin typeface="Microsoft Sans Serif" pitchFamily="34" charset="0"/>
              </a:rPr>
              <a:t>تَبَارَك</a:t>
            </a:r>
            <a:endParaRPr lang="ar-EG" sz="3200" dirty="0">
              <a:solidFill>
                <a:srgbClr val="9900CC"/>
              </a:solidFill>
              <a:effectLst>
                <a:outerShdw blurRad="38100" dist="38100" dir="2700000" algn="tl">
                  <a:srgbClr val="C0C0C0"/>
                </a:outerShdw>
              </a:effectLst>
              <a:latin typeface="Calibri" pitchFamily="34" charset="0"/>
            </a:endParaRPr>
          </a:p>
        </p:txBody>
      </p:sp>
      <p:sp>
        <p:nvSpPr>
          <p:cNvPr id="6" name="TextBox 5"/>
          <p:cNvSpPr txBox="1"/>
          <p:nvPr/>
        </p:nvSpPr>
        <p:spPr>
          <a:xfrm>
            <a:off x="6667504" y="4929198"/>
            <a:ext cx="2089150" cy="622300"/>
          </a:xfrm>
          <a:prstGeom prst="rect">
            <a:avLst/>
          </a:prstGeom>
          <a:noFill/>
        </p:spPr>
        <p:txBody>
          <a:bodyPr>
            <a:spAutoFit/>
          </a:bodyPr>
          <a:lstStyle/>
          <a:p>
            <a:pPr algn="ctr">
              <a:lnSpc>
                <a:spcPct val="115000"/>
              </a:lnSpc>
              <a:spcAft>
                <a:spcPts val="1000"/>
              </a:spcAft>
              <a:defRPr/>
            </a:pPr>
            <a:r>
              <a:rPr lang="ar-SA" sz="3200" b="1" dirty="0" err="1">
                <a:solidFill>
                  <a:srgbClr val="9900CC"/>
                </a:solidFill>
                <a:effectLst>
                  <a:outerShdw blurRad="38100" dist="38100" dir="2700000" algn="tl">
                    <a:srgbClr val="C0C0C0"/>
                  </a:outerShdw>
                </a:effectLst>
                <a:latin typeface="Microsoft Sans Serif" pitchFamily="34" charset="0"/>
              </a:rPr>
              <a:t>إِفْكٌ</a:t>
            </a:r>
            <a:r>
              <a:rPr lang="ar-SA" sz="3200" b="1" dirty="0">
                <a:solidFill>
                  <a:srgbClr val="9900CC"/>
                </a:solidFill>
                <a:effectLst>
                  <a:outerShdw blurRad="38100" dist="38100" dir="2700000" algn="tl">
                    <a:srgbClr val="C0C0C0"/>
                  </a:outerShdw>
                </a:effectLst>
                <a:latin typeface="Microsoft Sans Serif" pitchFamily="34" charset="0"/>
              </a:rPr>
              <a:t> افْتَرَاهُ</a:t>
            </a:r>
            <a:endParaRPr lang="en-US" sz="3200" dirty="0">
              <a:solidFill>
                <a:srgbClr val="9900CC"/>
              </a:solidFill>
              <a:effectLst>
                <a:outerShdw blurRad="38100" dist="38100" dir="2700000" algn="tl">
                  <a:srgbClr val="C0C0C0"/>
                </a:outerShdw>
              </a:effectLst>
              <a:latin typeface="Calibri" pitchFamily="34" charset="0"/>
              <a:cs typeface="Times New Roman" pitchFamily="18" charset="0"/>
            </a:endParaRPr>
          </a:p>
        </p:txBody>
      </p:sp>
      <p:sp>
        <p:nvSpPr>
          <p:cNvPr id="7" name="TextBox 6"/>
          <p:cNvSpPr txBox="1"/>
          <p:nvPr/>
        </p:nvSpPr>
        <p:spPr>
          <a:xfrm>
            <a:off x="6453193" y="5643578"/>
            <a:ext cx="2663825" cy="622300"/>
          </a:xfrm>
          <a:prstGeom prst="rect">
            <a:avLst/>
          </a:prstGeom>
          <a:noFill/>
        </p:spPr>
        <p:txBody>
          <a:bodyPr>
            <a:spAutoFit/>
          </a:bodyPr>
          <a:lstStyle/>
          <a:p>
            <a:pPr algn="ctr">
              <a:lnSpc>
                <a:spcPct val="115000"/>
              </a:lnSpc>
              <a:spcAft>
                <a:spcPts val="1000"/>
              </a:spcAft>
              <a:defRPr/>
            </a:pPr>
            <a:r>
              <a:rPr lang="ar-SA" sz="3200" b="1" dirty="0">
                <a:solidFill>
                  <a:srgbClr val="9900CC"/>
                </a:solidFill>
                <a:effectLst>
                  <a:outerShdw blurRad="38100" dist="38100" dir="2700000" algn="tl">
                    <a:srgbClr val="C0C0C0"/>
                  </a:outerShdw>
                </a:effectLst>
                <a:latin typeface="Microsoft Sans Serif" pitchFamily="34" charset="0"/>
              </a:rPr>
              <a:t>أَسَاطِيرُ الأَوَّلِينَ</a:t>
            </a:r>
            <a:endParaRPr lang="en-US" sz="3200" dirty="0">
              <a:solidFill>
                <a:srgbClr val="9900CC"/>
              </a:solidFill>
              <a:effectLst>
                <a:outerShdw blurRad="38100" dist="38100" dir="2700000" algn="tl">
                  <a:srgbClr val="C0C0C0"/>
                </a:outerShdw>
              </a:effectLst>
              <a:latin typeface="Calibri" pitchFamily="34" charset="0"/>
              <a:cs typeface="Times New Roman" pitchFamily="18" charset="0"/>
            </a:endParaRPr>
          </a:p>
        </p:txBody>
      </p:sp>
      <p:sp>
        <p:nvSpPr>
          <p:cNvPr id="8" name="TextBox 7"/>
          <p:cNvSpPr txBox="1"/>
          <p:nvPr/>
        </p:nvSpPr>
        <p:spPr>
          <a:xfrm>
            <a:off x="1881158" y="5643581"/>
            <a:ext cx="4681538" cy="587853"/>
          </a:xfrm>
          <a:prstGeom prst="rect">
            <a:avLst/>
          </a:prstGeom>
          <a:noFill/>
        </p:spPr>
        <p:txBody>
          <a:bodyPr>
            <a:spAutoFit/>
          </a:bodyPr>
          <a:lstStyle/>
          <a:p>
            <a:pPr algn="justLow">
              <a:lnSpc>
                <a:spcPct val="115000"/>
              </a:lnSpc>
              <a:spcAft>
                <a:spcPts val="1000"/>
              </a:spcAft>
              <a:defRPr/>
            </a:pPr>
            <a:r>
              <a:rPr lang="ar-SA" sz="2800" b="1" dirty="0">
                <a:solidFill>
                  <a:srgbClr val="002060"/>
                </a:solidFill>
                <a:effectLst>
                  <a:outerShdw blurRad="38100" dist="38100" dir="2700000" algn="tl">
                    <a:srgbClr val="C0C0C0"/>
                  </a:outerShdw>
                </a:effectLst>
                <a:latin typeface="Traditional Arabic" pitchFamily="18" charset="-78"/>
                <a:cs typeface="Times New Roman" pitchFamily="18" charset="0"/>
              </a:rPr>
              <a:t>أحاديثهم المسطرة في كتبهم. </a:t>
            </a:r>
            <a:endParaRPr lang="en-US" sz="2800" dirty="0">
              <a:solidFill>
                <a:srgbClr val="002060"/>
              </a:solidFill>
              <a:effectLst>
                <a:outerShdw blurRad="38100" dist="38100" dir="2700000" algn="tl">
                  <a:srgbClr val="C0C0C0"/>
                </a:outerShdw>
              </a:effectLst>
              <a:latin typeface="Traditional Arabic" pitchFamily="18" charset="-78"/>
              <a:cs typeface="Times New Roman" pitchFamily="18" charset="0"/>
            </a:endParaRPr>
          </a:p>
        </p:txBody>
      </p:sp>
      <p:sp>
        <p:nvSpPr>
          <p:cNvPr id="9" name="TextBox 8"/>
          <p:cNvSpPr txBox="1"/>
          <p:nvPr/>
        </p:nvSpPr>
        <p:spPr>
          <a:xfrm>
            <a:off x="1738285" y="4929201"/>
            <a:ext cx="4824413" cy="587853"/>
          </a:xfrm>
          <a:prstGeom prst="rect">
            <a:avLst/>
          </a:prstGeom>
          <a:noFill/>
        </p:spPr>
        <p:txBody>
          <a:bodyPr>
            <a:spAutoFit/>
          </a:bodyPr>
          <a:lstStyle/>
          <a:p>
            <a:pPr algn="justLow">
              <a:lnSpc>
                <a:spcPct val="115000"/>
              </a:lnSpc>
              <a:spcAft>
                <a:spcPts val="1000"/>
              </a:spcAft>
              <a:defRPr/>
            </a:pPr>
            <a:r>
              <a:rPr lang="ar-SA" sz="2800" b="1" dirty="0">
                <a:solidFill>
                  <a:srgbClr val="002060"/>
                </a:solidFill>
                <a:effectLst>
                  <a:outerShdw blurRad="38100" dist="38100" dir="2700000" algn="tl">
                    <a:srgbClr val="C0C0C0"/>
                  </a:outerShdw>
                </a:effectLst>
                <a:latin typeface="Traditional Arabic" pitchFamily="18" charset="-78"/>
                <a:cs typeface="Times New Roman" pitchFamily="18" charset="0"/>
              </a:rPr>
              <a:t>كذب اخترعه من عند نفسه. </a:t>
            </a:r>
            <a:endParaRPr lang="en-US" sz="2800" dirty="0">
              <a:solidFill>
                <a:srgbClr val="002060"/>
              </a:solidFill>
              <a:effectLst>
                <a:outerShdw blurRad="38100" dist="38100" dir="2700000" algn="tl">
                  <a:srgbClr val="C0C0C0"/>
                </a:outerShdw>
              </a:effectLst>
              <a:latin typeface="Traditional Arabic" pitchFamily="18" charset="-78"/>
              <a:cs typeface="Times New Roman" pitchFamily="18" charset="0"/>
            </a:endParaRPr>
          </a:p>
        </p:txBody>
      </p:sp>
      <p:sp>
        <p:nvSpPr>
          <p:cNvPr id="10" name="TextBox 9"/>
          <p:cNvSpPr txBox="1"/>
          <p:nvPr/>
        </p:nvSpPr>
        <p:spPr>
          <a:xfrm>
            <a:off x="1309654" y="4214821"/>
            <a:ext cx="5286412" cy="587375"/>
          </a:xfrm>
          <a:prstGeom prst="rect">
            <a:avLst/>
          </a:prstGeom>
          <a:noFill/>
        </p:spPr>
        <p:txBody>
          <a:bodyPr wrap="square">
            <a:spAutoFit/>
          </a:bodyPr>
          <a:lstStyle/>
          <a:p>
            <a:pPr algn="justLow">
              <a:lnSpc>
                <a:spcPct val="115000"/>
              </a:lnSpc>
              <a:spcAft>
                <a:spcPts val="1000"/>
              </a:spcAft>
              <a:defRPr/>
            </a:pPr>
            <a:r>
              <a:rPr lang="ar-SA" sz="2800" b="1" dirty="0" err="1">
                <a:solidFill>
                  <a:srgbClr val="002060"/>
                </a:solidFill>
                <a:effectLst>
                  <a:outerShdw blurRad="38100" dist="38100" dir="2700000" algn="tl">
                    <a:srgbClr val="C0C0C0"/>
                  </a:outerShdw>
                </a:effectLst>
                <a:latin typeface="Traditional Arabic" pitchFamily="18" charset="-78"/>
                <a:cs typeface="Times New Roman" pitchFamily="18" charset="0"/>
              </a:rPr>
              <a:t>كثرخيره</a:t>
            </a:r>
            <a:r>
              <a:rPr lang="ar-SA" sz="2800" b="1" dirty="0">
                <a:solidFill>
                  <a:srgbClr val="002060"/>
                </a:solidFill>
                <a:effectLst>
                  <a:outerShdw blurRad="38100" dist="38100" dir="2700000" algn="tl">
                    <a:srgbClr val="C0C0C0"/>
                  </a:outerShdw>
                </a:effectLst>
                <a:latin typeface="Traditional Arabic" pitchFamily="18" charset="-78"/>
                <a:cs typeface="Times New Roman" pitchFamily="18" charset="0"/>
              </a:rPr>
              <a:t> وعظمت بركته،وكملت صفاته. </a:t>
            </a:r>
            <a:endParaRPr lang="en-US" sz="2800" dirty="0">
              <a:solidFill>
                <a:srgbClr val="002060"/>
              </a:solidFill>
              <a:effectLst>
                <a:outerShdw blurRad="38100" dist="38100" dir="2700000" algn="tl">
                  <a:srgbClr val="C0C0C0"/>
                </a:outerShdw>
              </a:effectLst>
              <a:latin typeface="Traditional Arabic" pitchFamily="18" charset="-78"/>
              <a:cs typeface="Times New Roman" pitchFamily="18" charset="0"/>
            </a:endParaRPr>
          </a:p>
        </p:txBody>
      </p:sp>
      <p:sp>
        <p:nvSpPr>
          <p:cNvPr id="11" name="TextBox 10"/>
          <p:cNvSpPr txBox="1"/>
          <p:nvPr/>
        </p:nvSpPr>
        <p:spPr>
          <a:xfrm>
            <a:off x="3667111" y="3500438"/>
            <a:ext cx="1512887" cy="608756"/>
          </a:xfrm>
          <a:prstGeom prst="rect">
            <a:avLst/>
          </a:prstGeom>
          <a:noFill/>
        </p:spPr>
        <p:txBody>
          <a:bodyPr>
            <a:spAutoFit/>
          </a:bodyPr>
          <a:lstStyle/>
          <a:p>
            <a:pPr algn="ctr">
              <a:lnSpc>
                <a:spcPct val="115000"/>
              </a:lnSpc>
              <a:spcAft>
                <a:spcPts val="1000"/>
              </a:spcAft>
              <a:defRPr/>
            </a:pPr>
            <a:r>
              <a:rPr lang="ar-SA" sz="3200" b="1" dirty="0">
                <a:solidFill>
                  <a:srgbClr val="FF0000"/>
                </a:solidFill>
                <a:effectLst>
                  <a:outerShdw blurRad="38100" dist="38100" dir="2700000" algn="tl">
                    <a:srgbClr val="C0C0C0"/>
                  </a:outerShdw>
                </a:effectLst>
                <a:latin typeface="Tahoma" pitchFamily="34" charset="0"/>
              </a:rPr>
              <a:t>معناها </a:t>
            </a:r>
            <a:endParaRPr lang="en-US" sz="3200" dirty="0">
              <a:solidFill>
                <a:srgbClr val="FF0000"/>
              </a:solidFill>
              <a:effectLst>
                <a:outerShdw blurRad="38100" dist="38100" dir="2700000" algn="tl">
                  <a:srgbClr val="C0C0C0"/>
                </a:outerShdw>
              </a:effectLst>
              <a:latin typeface="Tahoma" pitchFamily="34" charset="0"/>
            </a:endParaRPr>
          </a:p>
        </p:txBody>
      </p:sp>
      <p:sp>
        <p:nvSpPr>
          <p:cNvPr id="13" name="مستطيل مستدير الزوايا 12"/>
          <p:cNvSpPr/>
          <p:nvPr/>
        </p:nvSpPr>
        <p:spPr>
          <a:xfrm>
            <a:off x="1738282" y="428604"/>
            <a:ext cx="2483198" cy="714380"/>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defRPr/>
            </a:pPr>
            <a:r>
              <a:rPr lang="ar-SA" sz="3200" b="1" dirty="0"/>
              <a:t>السؤال المعكوس</a:t>
            </a:r>
            <a:endParaRPr lang="ar-SA" sz="3200" b="1" dirty="0">
              <a:solidFill>
                <a:srgbClr val="C00000"/>
              </a:solidFill>
            </a:endParaRPr>
          </a:p>
        </p:txBody>
      </p:sp>
      <p:pic>
        <p:nvPicPr>
          <p:cNvPr id="19" name="Picture 7" descr="00047.WMF"/>
          <p:cNvPicPr>
            <a:picLocks noChangeAspect="1"/>
          </p:cNvPicPr>
          <p:nvPr/>
        </p:nvPicPr>
        <p:blipFill>
          <a:blip r:embed="rId2"/>
          <a:srcRect/>
          <a:stretch>
            <a:fillRect/>
          </a:stretch>
        </p:blipFill>
        <p:spPr bwMode="auto">
          <a:xfrm>
            <a:off x="5524496" y="285728"/>
            <a:ext cx="4929200" cy="928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مستطيل 19"/>
          <p:cNvSpPr/>
          <p:nvPr/>
        </p:nvSpPr>
        <p:spPr>
          <a:xfrm>
            <a:off x="6096000" y="428607"/>
            <a:ext cx="3298044" cy="461665"/>
          </a:xfrm>
          <a:prstGeom prst="rect">
            <a:avLst/>
          </a:prstGeom>
        </p:spPr>
        <p:txBody>
          <a:bodyPr wrap="square">
            <a:spAutoFit/>
          </a:bodyPr>
          <a:lstStyle/>
          <a:p>
            <a:r>
              <a:rPr lang="ar-SA" sz="2400" b="1" dirty="0"/>
              <a:t>2</a:t>
            </a:r>
            <a:r>
              <a:rPr lang="ar-EG" sz="2400" b="1" dirty="0"/>
              <a:t>ـ </a:t>
            </a:r>
            <a:r>
              <a:rPr lang="ar-SA" sz="2400" b="1" dirty="0"/>
              <a:t> </a:t>
            </a:r>
            <a:r>
              <a:rPr lang="ar-EG" sz="2400" b="1" dirty="0"/>
              <a:t>أبين معاني الكلمات الغربية.</a:t>
            </a:r>
          </a:p>
        </p:txBody>
      </p:sp>
      <p:sp>
        <p:nvSpPr>
          <p:cNvPr id="16" name="شبه منحرف 15"/>
          <p:cNvSpPr/>
          <p:nvPr/>
        </p:nvSpPr>
        <p:spPr>
          <a:xfrm>
            <a:off x="1809723" y="1428736"/>
            <a:ext cx="8643937" cy="185738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2800" dirty="0">
              <a:solidFill>
                <a:schemeClr val="bg1"/>
              </a:solidFill>
            </a:endParaRPr>
          </a:p>
        </p:txBody>
      </p:sp>
      <p:sp>
        <p:nvSpPr>
          <p:cNvPr id="17" name="مستطيل 16"/>
          <p:cNvSpPr/>
          <p:nvPr/>
        </p:nvSpPr>
        <p:spPr>
          <a:xfrm>
            <a:off x="4595802" y="1643050"/>
            <a:ext cx="4660250" cy="369332"/>
          </a:xfrm>
          <a:prstGeom prst="rect">
            <a:avLst/>
          </a:prstGeom>
        </p:spPr>
        <p:txBody>
          <a:bodyPr wrap="none">
            <a:spAutoFit/>
          </a:bodyPr>
          <a:lstStyle/>
          <a:p>
            <a:r>
              <a:rPr lang="ar-SA" b="1" dirty="0">
                <a:solidFill>
                  <a:schemeClr val="tx1">
                    <a:lumMod val="95000"/>
                    <a:lumOff val="5000"/>
                  </a:schemeClr>
                </a:solidFill>
                <a:effectLst>
                  <a:outerShdw blurRad="38100" dist="38100" dir="2700000" algn="tl">
                    <a:srgbClr val="C0C0C0"/>
                  </a:outerShdw>
                </a:effectLst>
                <a:latin typeface="Microsoft Sans Serif" pitchFamily="34" charset="0"/>
              </a:rPr>
              <a:t>تَبَارَكَ الَّذِي نَزَّلَ الْفُرْقَانَ عَلَى عَبْدِهِ لِيَكُونَ لِلْعَالَمِينَ نَذِيرًا (1) </a:t>
            </a:r>
            <a:endParaRPr lang="ar-SA" dirty="0"/>
          </a:p>
        </p:txBody>
      </p:sp>
      <p:sp>
        <p:nvSpPr>
          <p:cNvPr id="21" name="مستطيل مستدير الزوايا 20"/>
          <p:cNvSpPr/>
          <p:nvPr/>
        </p:nvSpPr>
        <p:spPr>
          <a:xfrm>
            <a:off x="2524100" y="1571612"/>
            <a:ext cx="7358114" cy="500066"/>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defRPr/>
            </a:pPr>
            <a:r>
              <a:rPr lang="ar-SA" sz="2800" b="1" dirty="0">
                <a:solidFill>
                  <a:schemeClr val="tx1">
                    <a:lumMod val="95000"/>
                    <a:lumOff val="5000"/>
                  </a:schemeClr>
                </a:solidFill>
                <a:effectLst>
                  <a:outerShdw blurRad="38100" dist="38100" dir="2700000" algn="tl">
                    <a:srgbClr val="C0C0C0"/>
                  </a:outerShdw>
                </a:effectLst>
                <a:latin typeface="Microsoft Sans Serif" pitchFamily="34" charset="0"/>
              </a:rPr>
              <a:t> تَبَارَكَ الَّذِي نَزَّلَ الْفُرْقَانَ عَلَى عَبْدِهِ لِيَكُونَ لِلْعَالَمِينَ نَذِيرًا (1)</a:t>
            </a:r>
            <a:endParaRPr lang="ar-SA" sz="2800" b="1" dirty="0">
              <a:solidFill>
                <a:srgbClr val="C00000"/>
              </a:solidFill>
            </a:endParaRPr>
          </a:p>
        </p:txBody>
      </p:sp>
      <p:sp>
        <p:nvSpPr>
          <p:cNvPr id="23" name="مستطيل مستدير الزوايا 22"/>
          <p:cNvSpPr/>
          <p:nvPr/>
        </p:nvSpPr>
        <p:spPr>
          <a:xfrm>
            <a:off x="2309786" y="2214554"/>
            <a:ext cx="7715304" cy="1000132"/>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defRPr/>
            </a:pPr>
            <a:endParaRPr lang="ar-SA" sz="3200" b="1" dirty="0">
              <a:solidFill>
                <a:srgbClr val="C00000"/>
              </a:solidFill>
            </a:endParaRPr>
          </a:p>
        </p:txBody>
      </p:sp>
      <p:sp>
        <p:nvSpPr>
          <p:cNvPr id="24" name="مستطيل 23"/>
          <p:cNvSpPr/>
          <p:nvPr/>
        </p:nvSpPr>
        <p:spPr>
          <a:xfrm>
            <a:off x="2166910" y="2285995"/>
            <a:ext cx="7929618" cy="830997"/>
          </a:xfrm>
          <a:prstGeom prst="rect">
            <a:avLst/>
          </a:prstGeom>
        </p:spPr>
        <p:txBody>
          <a:bodyPr wrap="square">
            <a:spAutoFit/>
          </a:bodyPr>
          <a:lstStyle/>
          <a:p>
            <a:r>
              <a:rPr lang="ar-SA" sz="2400" b="1" dirty="0">
                <a:solidFill>
                  <a:schemeClr val="tx1">
                    <a:lumMod val="95000"/>
                    <a:lumOff val="5000"/>
                  </a:schemeClr>
                </a:solidFill>
                <a:effectLst>
                  <a:outerShdw blurRad="38100" dist="38100" dir="2700000" algn="tl">
                    <a:srgbClr val="C0C0C0"/>
                  </a:outerShdw>
                </a:effectLst>
                <a:latin typeface="Microsoft Sans Serif" pitchFamily="34" charset="0"/>
              </a:rPr>
              <a:t>وَقَالَ الَّذِينَ كَفَرُوا إِنْ هَذَا إِلاَّ </a:t>
            </a:r>
            <a:r>
              <a:rPr lang="ar-SA" sz="2400" b="1" dirty="0" err="1">
                <a:solidFill>
                  <a:schemeClr val="tx1">
                    <a:lumMod val="95000"/>
                    <a:lumOff val="5000"/>
                  </a:schemeClr>
                </a:solidFill>
                <a:effectLst>
                  <a:outerShdw blurRad="38100" dist="38100" dir="2700000" algn="tl">
                    <a:srgbClr val="C0C0C0"/>
                  </a:outerShdw>
                </a:effectLst>
                <a:latin typeface="Microsoft Sans Serif" pitchFamily="34" charset="0"/>
              </a:rPr>
              <a:t>إِفْكٌ</a:t>
            </a:r>
            <a:r>
              <a:rPr lang="ar-SA" sz="2400" b="1" dirty="0">
                <a:solidFill>
                  <a:schemeClr val="tx1">
                    <a:lumMod val="95000"/>
                    <a:lumOff val="5000"/>
                  </a:schemeClr>
                </a:solidFill>
                <a:effectLst>
                  <a:outerShdw blurRad="38100" dist="38100" dir="2700000" algn="tl">
                    <a:srgbClr val="C0C0C0"/>
                  </a:outerShdw>
                </a:effectLst>
                <a:latin typeface="Microsoft Sans Serif" pitchFamily="34" charset="0"/>
              </a:rPr>
              <a:t> افْتَرَاهُ وَأَعَانَهُ عَلَيْهِ قَوْمٌ آخَرُونَ فَقَدْ جَاءُوا ظُلْمًا وَزُورًا (4) وَقَالُوا أَسَاطِيرُ الأَوَّلِينَ اكْتَتَبَهَا فَهِيَ تُمْلَى عَلَيْهِ بُكْرَةً وَأَصِيلاً (5) </a:t>
            </a:r>
            <a:endParaRPr lang="ar-SA"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907</Words>
  <Application>Microsoft Office PowerPoint</Application>
  <PresentationFormat>شاشة عريضة</PresentationFormat>
  <Paragraphs>189</Paragraphs>
  <Slides>21</Slides>
  <Notes>1</Notes>
  <HiddenSlides>0</HiddenSlides>
  <MMClips>1</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21</vt:i4>
      </vt:variant>
    </vt:vector>
  </HeadingPairs>
  <TitlesOfParts>
    <vt:vector size="29" baseType="lpstr">
      <vt:lpstr>29LT Zarid Serif Rg</vt:lpstr>
      <vt:lpstr>Arial</vt:lpstr>
      <vt:lpstr>Calibri</vt:lpstr>
      <vt:lpstr>Khalid Art bold</vt:lpstr>
      <vt:lpstr>Microsoft Sans Serif</vt:lpstr>
      <vt:lpstr>Tahoma</vt:lpstr>
      <vt:lpstr>Traditional Arabic</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تفسير 2م الفصل 2 لؤلؤة العتيق</dc:title>
  <dc:creator>أ. لؤلؤة العتيق</dc:creator>
  <cp:keywords>قناة البيان للعروض والعلوم الشرعية</cp:keywords>
  <cp:lastModifiedBy>لؤلؤة العتيق</cp:lastModifiedBy>
  <cp:revision>23</cp:revision>
  <dcterms:created xsi:type="dcterms:W3CDTF">2018-02-03T11:13:31Z</dcterms:created>
  <dcterms:modified xsi:type="dcterms:W3CDTF">2024-01-03T14:43:33Z</dcterms:modified>
</cp:coreProperties>
</file>