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نمط ذو نسُق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81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20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37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09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94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93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13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94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63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229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183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66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891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0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58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487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417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7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6BF7E6-2BFF-47D1-9635-F3ED8B026D6B}" type="datetimeFigureOut">
              <a:rPr lang="ar-SA" smtClean="0"/>
              <a:t>11/04/44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8A8B37-A135-40A2-8CCC-0A7A76C5E6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54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608;&#1585;&#1602;&#1577;%20&#1593;&#1605;&#1604;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svgsilh.com/ar/f44336/tag/%D8%B2%D9%8A%D8%A7%D8%AF%D8%A9-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A4DE14C-2A02-1B58-4270-DD14C5DF0221}"/>
              </a:ext>
            </a:extLst>
          </p:cNvPr>
          <p:cNvSpPr txBox="1"/>
          <p:nvPr/>
        </p:nvSpPr>
        <p:spPr>
          <a:xfrm>
            <a:off x="3540919" y="1745904"/>
            <a:ext cx="600075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مراجعة عامة لمنهج الدراسات </a:t>
            </a:r>
            <a:r>
              <a:rPr lang="ar-SA" sz="3200" b="1" dirty="0" err="1">
                <a:solidFill>
                  <a:srgbClr val="FF0000"/>
                </a:solidFill>
              </a:rPr>
              <a:t>الأجتماعية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F0F76D4-9786-84C2-439E-93558CCF4E7D}"/>
              </a:ext>
            </a:extLst>
          </p:cNvPr>
          <p:cNvSpPr/>
          <p:nvPr/>
        </p:nvSpPr>
        <p:spPr>
          <a:xfrm>
            <a:off x="4071938" y="2895600"/>
            <a:ext cx="4843462" cy="7905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للصف الثاني المتوسط الفصل الأول </a:t>
            </a:r>
          </a:p>
        </p:txBody>
      </p:sp>
      <p:pic>
        <p:nvPicPr>
          <p:cNvPr id="5" name="رسم 4" descr="قلم رصاص">
            <a:extLst>
              <a:ext uri="{FF2B5EF4-FFF2-40B4-BE49-F238E27FC236}">
                <a16:creationId xmlns:a16="http://schemas.microsoft.com/office/drawing/2014/main" id="{62C4595C-D690-FBAC-24B7-38DD9D8E0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6975" y="4674632"/>
            <a:ext cx="1600200" cy="9144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B7090A3-27B5-681C-BCCE-D54DD3935E2E}"/>
              </a:ext>
            </a:extLst>
          </p:cNvPr>
          <p:cNvSpPr txBox="1"/>
          <p:nvPr/>
        </p:nvSpPr>
        <p:spPr>
          <a:xfrm>
            <a:off x="4071938" y="5219700"/>
            <a:ext cx="36861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إعداد المعلمة : مريم الظفيري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361A295-DBB0-CF90-59A9-D9256AD90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44" y="1752600"/>
            <a:ext cx="2771775" cy="4791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7191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9B08995-6CE4-EB85-B4AE-C7379623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86" y="1562101"/>
            <a:ext cx="4143375" cy="440054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B6A16-F3CC-ACCF-ECF8-F1C96C1A524F}"/>
              </a:ext>
            </a:extLst>
          </p:cNvPr>
          <p:cNvSpPr txBox="1"/>
          <p:nvPr/>
        </p:nvSpPr>
        <p:spPr>
          <a:xfrm>
            <a:off x="9472613" y="3089701"/>
            <a:ext cx="20002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معاملة خلفاء الدولة الاموية  المعاملة الحسنة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168DEB9-C65E-9B16-6864-C37FBD6ADBBD}"/>
              </a:ext>
            </a:extLst>
          </p:cNvPr>
          <p:cNvSpPr txBox="1"/>
          <p:nvPr/>
        </p:nvSpPr>
        <p:spPr>
          <a:xfrm flipH="1">
            <a:off x="7505699" y="3089701"/>
            <a:ext cx="18954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دخول عدد </a:t>
            </a:r>
            <a:r>
              <a:rPr lang="ar-SA" dirty="0" err="1">
                <a:solidFill>
                  <a:srgbClr val="FF0000"/>
                </a:solidFill>
              </a:rPr>
              <a:t>كبيرمن</a:t>
            </a:r>
            <a:r>
              <a:rPr lang="ar-SA" dirty="0">
                <a:solidFill>
                  <a:srgbClr val="FF0000"/>
                </a:solidFill>
              </a:rPr>
              <a:t> المعارضين للدولة  في الإسلام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8D92CFF-7B7B-6055-405B-ED9DABAC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86" y="1609726"/>
            <a:ext cx="4313024" cy="485045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82CA0F5-CD5D-0557-75A9-6B0F0A5192F7}"/>
              </a:ext>
            </a:extLst>
          </p:cNvPr>
          <p:cNvSpPr txBox="1"/>
          <p:nvPr/>
        </p:nvSpPr>
        <p:spPr>
          <a:xfrm>
            <a:off x="3529016" y="3412866"/>
            <a:ext cx="15906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بسبب أوضاع </a:t>
            </a:r>
            <a:r>
              <a:rPr lang="ar-SA" dirty="0" err="1"/>
              <a:t>السملمين</a:t>
            </a:r>
            <a:r>
              <a:rPr lang="ar-SA" dirty="0"/>
              <a:t> المتفرقة 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BC5E9BA-09E0-70DF-D8D7-84BE01CFDF6D}"/>
              </a:ext>
            </a:extLst>
          </p:cNvPr>
          <p:cNvSpPr txBox="1"/>
          <p:nvPr/>
        </p:nvSpPr>
        <p:spPr>
          <a:xfrm>
            <a:off x="1423993" y="3429000"/>
            <a:ext cx="1590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FF0000"/>
                </a:solidFill>
              </a:rPr>
              <a:t>سقوط بغداد</a:t>
            </a:r>
          </a:p>
        </p:txBody>
      </p:sp>
      <p:pic>
        <p:nvPicPr>
          <p:cNvPr id="10" name="رسم 9" descr="ارتباط">
            <a:extLst>
              <a:ext uri="{FF2B5EF4-FFF2-40B4-BE49-F238E27FC236}">
                <a16:creationId xmlns:a16="http://schemas.microsoft.com/office/drawing/2014/main" id="{9C02F812-2001-907E-733D-342959D5F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1133" y="2276475"/>
            <a:ext cx="2143125" cy="9144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2FF7943-FB39-28B8-3612-D645487671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000"/>
          <a:stretch/>
        </p:blipFill>
        <p:spPr>
          <a:xfrm>
            <a:off x="3939487" y="414369"/>
            <a:ext cx="4313025" cy="12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6405317A-582C-DFDA-03AD-6364D6ABB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59293"/>
              </p:ext>
            </p:extLst>
          </p:nvPr>
        </p:nvGraphicFramePr>
        <p:xfrm>
          <a:off x="2426970" y="2301451"/>
          <a:ext cx="8136255" cy="338497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046855">
                  <a:extLst>
                    <a:ext uri="{9D8B030D-6E8A-4147-A177-3AD203B41FA5}">
                      <a16:colId xmlns:a16="http://schemas.microsoft.com/office/drawing/2014/main" val="3951263522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1143476592"/>
                    </a:ext>
                  </a:extLst>
                </a:gridCol>
              </a:tblGrid>
              <a:tr h="100274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FFFF00"/>
                          </a:solidFill>
                        </a:rPr>
                        <a:t>القائد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FFFF00"/>
                          </a:solidFill>
                        </a:rPr>
                        <a:t>  الفاتح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55167"/>
                  </a:ext>
                </a:extLst>
              </a:tr>
              <a:tr h="238223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1- عقبة بن نافع </a:t>
                      </a:r>
                    </a:p>
                    <a:p>
                      <a:pPr rtl="1"/>
                      <a:endParaRPr lang="ar-SA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ar-SA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2- طارق بن زياد </a:t>
                      </a:r>
                    </a:p>
                    <a:p>
                      <a:pPr rtl="1"/>
                      <a:endParaRPr lang="ar-SA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ar-SA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3- قتيبة بن مسلم </a:t>
                      </a:r>
                    </a:p>
                    <a:p>
                      <a:pPr rtl="1"/>
                      <a:endParaRPr lang="ar-SA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ar-SA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4- محمد بن القاسم الثقفي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(         )  بلاد السند </a:t>
                      </a:r>
                    </a:p>
                    <a:p>
                      <a:pPr rtl="1"/>
                      <a:r>
                        <a:rPr lang="ar-SA" dirty="0"/>
                        <a:t>  </a:t>
                      </a:r>
                    </a:p>
                    <a:p>
                      <a:pPr rtl="1"/>
                      <a:r>
                        <a:rPr lang="ar-SA" dirty="0"/>
                        <a:t>(          )   بلاد </a:t>
                      </a:r>
                      <a:r>
                        <a:rPr lang="ar-SA" dirty="0" err="1"/>
                        <a:t>مارواء</a:t>
                      </a:r>
                      <a:r>
                        <a:rPr lang="ar-SA" dirty="0"/>
                        <a:t> النهر</a:t>
                      </a:r>
                    </a:p>
                    <a:p>
                      <a:pPr rtl="1"/>
                      <a:endParaRPr lang="ar-SA" dirty="0"/>
                    </a:p>
                    <a:p>
                      <a:pPr rtl="1"/>
                      <a:r>
                        <a:rPr lang="ar-SA" dirty="0"/>
                        <a:t>(          ) بلاد الاندلس </a:t>
                      </a:r>
                    </a:p>
                    <a:p>
                      <a:pPr rtl="1"/>
                      <a:endParaRPr lang="ar-SA" dirty="0"/>
                    </a:p>
                    <a:p>
                      <a:pPr rtl="1"/>
                      <a:r>
                        <a:rPr lang="ar-SA" dirty="0"/>
                        <a:t>(          )   بلاد شمال افريقيا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79278"/>
                  </a:ext>
                </a:extLst>
              </a:tr>
            </a:tbl>
          </a:graphicData>
        </a:graphic>
      </p:graphicFrame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34BC870-C031-EB5D-C9E5-D4E14EFFEC29}"/>
              </a:ext>
            </a:extLst>
          </p:cNvPr>
          <p:cNvSpPr/>
          <p:nvPr/>
        </p:nvSpPr>
        <p:spPr>
          <a:xfrm>
            <a:off x="2809876" y="1112282"/>
            <a:ext cx="7124700" cy="8191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ضعي الرقم المناسب في القائمة أ بما يناسبها من القائمة 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82DE0FF-9A96-ACF7-A52D-585259CDF99C}"/>
              </a:ext>
            </a:extLst>
          </p:cNvPr>
          <p:cNvSpPr txBox="1"/>
          <p:nvPr/>
        </p:nvSpPr>
        <p:spPr>
          <a:xfrm>
            <a:off x="5715000" y="3362325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E4C782-D164-62BB-4015-DBBDBBD33228}"/>
              </a:ext>
            </a:extLst>
          </p:cNvPr>
          <p:cNvSpPr txBox="1"/>
          <p:nvPr/>
        </p:nvSpPr>
        <p:spPr>
          <a:xfrm>
            <a:off x="5715000" y="38862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95D8C49-48EC-EBB8-BC6C-2B4BBEE4B45E}"/>
              </a:ext>
            </a:extLst>
          </p:cNvPr>
          <p:cNvSpPr txBox="1"/>
          <p:nvPr/>
        </p:nvSpPr>
        <p:spPr>
          <a:xfrm>
            <a:off x="5848350" y="4410075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DF54748-7D24-78AA-613D-60333D25B821}"/>
              </a:ext>
            </a:extLst>
          </p:cNvPr>
          <p:cNvSpPr txBox="1"/>
          <p:nvPr/>
        </p:nvSpPr>
        <p:spPr>
          <a:xfrm>
            <a:off x="5848350" y="4962525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0" name="رسم 9" descr="قلم رصاص">
            <a:extLst>
              <a:ext uri="{FF2B5EF4-FFF2-40B4-BE49-F238E27FC236}">
                <a16:creationId xmlns:a16="http://schemas.microsoft.com/office/drawing/2014/main" id="{A0950E7D-83EB-CFF7-2924-8910162CE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6970" y="630198"/>
            <a:ext cx="1163955" cy="9144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4568AEF-5944-455B-0FB5-0B5DD97AF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857280"/>
            <a:ext cx="4362450" cy="8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76BE4D5-70AC-98F0-9834-817ECB125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83294"/>
              </p:ext>
            </p:extLst>
          </p:nvPr>
        </p:nvGraphicFramePr>
        <p:xfrm>
          <a:off x="2981327" y="2333625"/>
          <a:ext cx="6877050" cy="3181350"/>
        </p:xfrm>
        <a:graphic>
          <a:graphicData uri="http://schemas.openxmlformats.org/drawingml/2006/table">
            <a:tbl>
              <a:tblPr rtl="1">
                <a:tableStyleId>{18603FDC-E32A-4AB5-989C-0864C3EAD2B8}</a:tableStyleId>
              </a:tblPr>
              <a:tblGrid>
                <a:gridCol w="6877050">
                  <a:extLst>
                    <a:ext uri="{9D8B030D-6E8A-4147-A177-3AD203B41FA5}">
                      <a16:colId xmlns:a16="http://schemas.microsoft.com/office/drawing/2014/main" val="1308183333"/>
                    </a:ext>
                  </a:extLst>
                </a:gridCol>
              </a:tblGrid>
              <a:tr h="31813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169916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5FEBE2AB-C1F0-AFB2-AEB4-DF8EF2A9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3490"/>
              </p:ext>
            </p:extLst>
          </p:nvPr>
        </p:nvGraphicFramePr>
        <p:xfrm>
          <a:off x="2981326" y="1800225"/>
          <a:ext cx="6877051" cy="542925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6877051">
                  <a:extLst>
                    <a:ext uri="{9D8B030D-6E8A-4147-A177-3AD203B41FA5}">
                      <a16:colId xmlns:a16="http://schemas.microsoft.com/office/drawing/2014/main" val="4222709465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r" rtl="1"/>
                      <a:r>
                        <a:rPr lang="ar-SA" sz="1400" dirty="0"/>
                        <a:t>معا</a:t>
                      </a:r>
                      <a:r>
                        <a:rPr lang="ar-SA" sz="1400" b="1" dirty="0"/>
                        <a:t>وية بن ابي                                        أبو </a:t>
                      </a:r>
                      <a:r>
                        <a:rPr lang="ar-SA" sz="1400" b="1" dirty="0" err="1"/>
                        <a:t>جعقر</a:t>
                      </a:r>
                      <a:r>
                        <a:rPr lang="ar-SA" sz="1400" b="1" dirty="0"/>
                        <a:t> المنصور      اورخان بن عثمان           محمد الثاني              </a:t>
                      </a:r>
                    </a:p>
                    <a:p>
                      <a:pPr algn="r" rtl="1"/>
                      <a:r>
                        <a:rPr lang="ar-SA" sz="1400" b="1" dirty="0"/>
                        <a:t>سفيان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21048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8EA634E3-FBC7-30B3-7930-86255E82F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11526"/>
              </p:ext>
            </p:extLst>
          </p:nvPr>
        </p:nvGraphicFramePr>
        <p:xfrm>
          <a:off x="7186613" y="1819276"/>
          <a:ext cx="1257300" cy="3705225"/>
        </p:xfrm>
        <a:graphic>
          <a:graphicData uri="http://schemas.openxmlformats.org/drawingml/2006/table">
            <a:tbl>
              <a:tblPr rtl="1"/>
              <a:tblGrid>
                <a:gridCol w="1257300">
                  <a:extLst>
                    <a:ext uri="{9D8B030D-6E8A-4147-A177-3AD203B41FA5}">
                      <a16:colId xmlns:a16="http://schemas.microsoft.com/office/drawing/2014/main" val="4060536970"/>
                    </a:ext>
                  </a:extLst>
                </a:gridCol>
              </a:tblGrid>
              <a:tr h="370522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</a:t>
                      </a:r>
                      <a:r>
                        <a:rPr lang="ar-SA" sz="1400" b="1" dirty="0"/>
                        <a:t>عبد الملك بن مروان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676200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3FEC5C14-01DA-67D2-1C09-33A96D392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97018"/>
              </p:ext>
            </p:extLst>
          </p:nvPr>
        </p:nvGraphicFramePr>
        <p:xfrm>
          <a:off x="4457699" y="1828801"/>
          <a:ext cx="1314450" cy="3695700"/>
        </p:xfrm>
        <a:graphic>
          <a:graphicData uri="http://schemas.openxmlformats.org/drawingml/2006/table">
            <a:tbl>
              <a:tblPr rtl="1"/>
              <a:tblGrid>
                <a:gridCol w="1314450">
                  <a:extLst>
                    <a:ext uri="{9D8B030D-6E8A-4147-A177-3AD203B41FA5}">
                      <a16:colId xmlns:a16="http://schemas.microsoft.com/office/drawing/2014/main" val="1503673553"/>
                    </a:ext>
                  </a:extLst>
                </a:gridCol>
              </a:tblGrid>
              <a:tr h="36957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304888"/>
                  </a:ext>
                </a:extLst>
              </a:tr>
            </a:tbl>
          </a:graphicData>
        </a:graphic>
      </p:graphicFrame>
      <p:sp>
        <p:nvSpPr>
          <p:cNvPr id="7" name="مستطيل: مشطوف الحواف 6">
            <a:extLst>
              <a:ext uri="{FF2B5EF4-FFF2-40B4-BE49-F238E27FC236}">
                <a16:creationId xmlns:a16="http://schemas.microsoft.com/office/drawing/2014/main" id="{EBA5DEF8-D65D-7AF0-82A2-F4CAFC63E6DA}"/>
              </a:ext>
            </a:extLst>
          </p:cNvPr>
          <p:cNvSpPr/>
          <p:nvPr/>
        </p:nvSpPr>
        <p:spPr>
          <a:xfrm>
            <a:off x="3124201" y="709612"/>
            <a:ext cx="6591300" cy="1076325"/>
          </a:xfrm>
          <a:prstGeom prst="beve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نظم البريد – عرب الدواوين – رتب الصوائف والشواتي – فتح القسطنطينية – بنى بغداد – أسس فرقة الانكشارية – تقوية الجيش البري والبحري – انشأ بيت الحكمة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4DB0177-BEDC-CAED-9F26-E8B9CF8D031E}"/>
              </a:ext>
            </a:extLst>
          </p:cNvPr>
          <p:cNvSpPr txBox="1"/>
          <p:nvPr/>
        </p:nvSpPr>
        <p:spPr>
          <a:xfrm>
            <a:off x="10315575" y="1800225"/>
            <a:ext cx="139065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صنفي الأعمال التالية تحت اسم الخليفة المناسب </a:t>
            </a:r>
          </a:p>
        </p:txBody>
      </p:sp>
      <p:pic>
        <p:nvPicPr>
          <p:cNvPr id="10" name="رسم 9" descr="سهم مستقيم">
            <a:extLst>
              <a:ext uri="{FF2B5EF4-FFF2-40B4-BE49-F238E27FC236}">
                <a16:creationId xmlns:a16="http://schemas.microsoft.com/office/drawing/2014/main" id="{B5D06008-7F69-23ED-7B9E-6F20AF313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7436" y="2333625"/>
            <a:ext cx="914400" cy="9144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E34D70F-970F-EDDF-922D-C8922FF41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5438776"/>
            <a:ext cx="2305050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2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E10BF6-0D64-7B43-6EEC-0C01B989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1" y="1909762"/>
            <a:ext cx="2952750" cy="15525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8AEDE8-E73F-89E8-9AE7-88BD9DCE5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8" y="2719387"/>
            <a:ext cx="3086100" cy="14859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A71D1E3-0AD7-FE71-FAEC-B38861983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30" y="3986212"/>
            <a:ext cx="3609975" cy="15525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E043971-80D0-1C10-9177-A186A2447474}"/>
              </a:ext>
            </a:extLst>
          </p:cNvPr>
          <p:cNvSpPr/>
          <p:nvPr/>
        </p:nvSpPr>
        <p:spPr>
          <a:xfrm>
            <a:off x="3038475" y="819151"/>
            <a:ext cx="6591301" cy="847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اوجدي المفهوم المناسب للصور التالية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CD9D72F-3061-E07A-ED5F-3466E00BD78D}"/>
              </a:ext>
            </a:extLst>
          </p:cNvPr>
          <p:cNvSpPr txBox="1"/>
          <p:nvPr/>
        </p:nvSpPr>
        <p:spPr>
          <a:xfrm>
            <a:off x="9058275" y="381000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الحملات الصليبية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F78B97-0C92-99E5-E3F8-1BF9C22713A9}"/>
              </a:ext>
            </a:extLst>
          </p:cNvPr>
          <p:cNvSpPr txBox="1"/>
          <p:nvPr/>
        </p:nvSpPr>
        <p:spPr>
          <a:xfrm>
            <a:off x="5457825" y="4393167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err="1"/>
              <a:t>الأقليم</a:t>
            </a:r>
            <a:r>
              <a:rPr lang="ar-SA" dirty="0"/>
              <a:t> 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EDA28B0-5AA7-13A8-E1B9-4FF042661333}"/>
              </a:ext>
            </a:extLst>
          </p:cNvPr>
          <p:cNvSpPr txBox="1"/>
          <p:nvPr/>
        </p:nvSpPr>
        <p:spPr>
          <a:xfrm>
            <a:off x="1047750" y="5669517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الخريطة الطبغرافية  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FACA366-7441-B0E9-B726-F7E2D5DFE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2" y="161924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1A28815-AD93-6790-9A01-AF4BCB670E0C}"/>
              </a:ext>
            </a:extLst>
          </p:cNvPr>
          <p:cNvSpPr/>
          <p:nvPr/>
        </p:nvSpPr>
        <p:spPr>
          <a:xfrm>
            <a:off x="7705725" y="1724023"/>
            <a:ext cx="3200400" cy="809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سبب تسمية الدولة الاموية بهذا </a:t>
            </a:r>
            <a:r>
              <a:rPr lang="ar-SA" sz="2000" b="1" dirty="0" err="1">
                <a:solidFill>
                  <a:schemeClr val="tx1"/>
                </a:solidFill>
              </a:rPr>
              <a:t>الأسم</a:t>
            </a:r>
            <a:r>
              <a:rPr lang="ar-SA" sz="2000" b="1" dirty="0">
                <a:solidFill>
                  <a:schemeClr val="tx1"/>
                </a:solidFill>
              </a:rPr>
              <a:t> ؟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678D6DE1-6D6B-E01A-C21A-5F5FD8B2C2CD}"/>
              </a:ext>
            </a:extLst>
          </p:cNvPr>
          <p:cNvSpPr/>
          <p:nvPr/>
        </p:nvSpPr>
        <p:spPr>
          <a:xfrm>
            <a:off x="4962525" y="3102768"/>
            <a:ext cx="3200400" cy="8096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بناء عقبة بن نافع لمدينة القيروان ؟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1A4A60D-7332-D526-08E0-9A9D81D31A12}"/>
              </a:ext>
            </a:extLst>
          </p:cNvPr>
          <p:cNvSpPr/>
          <p:nvPr/>
        </p:nvSpPr>
        <p:spPr>
          <a:xfrm>
            <a:off x="2114550" y="4481512"/>
            <a:ext cx="3200400" cy="809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أهمية الخريطة الطبغرافية ؟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ADA73E-D719-2B27-CA90-ED2B4A42D0F6}"/>
              </a:ext>
            </a:extLst>
          </p:cNvPr>
          <p:cNvSpPr/>
          <p:nvPr/>
        </p:nvSpPr>
        <p:spPr>
          <a:xfrm>
            <a:off x="4819650" y="476247"/>
            <a:ext cx="3200400" cy="809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أعطي تفسيرا لما يلي </a:t>
            </a:r>
          </a:p>
        </p:txBody>
      </p:sp>
      <p:pic>
        <p:nvPicPr>
          <p:cNvPr id="7" name="رسم 6" descr="مراجعة العميل">
            <a:extLst>
              <a:ext uri="{FF2B5EF4-FFF2-40B4-BE49-F238E27FC236}">
                <a16:creationId xmlns:a16="http://schemas.microsoft.com/office/drawing/2014/main" id="{AC6A1363-4273-10A2-709C-3D439590F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5051" y="1028699"/>
            <a:ext cx="2305050" cy="15049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9E225D5-494F-8871-A062-3BDEF4F29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1" y="5291137"/>
            <a:ext cx="1047749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26DF082-8C07-8851-0635-16E40702A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33317"/>
            <a:ext cx="9906000" cy="401002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3ED6157-5477-7332-65CA-59A07C88E90B}"/>
              </a:ext>
            </a:extLst>
          </p:cNvPr>
          <p:cNvSpPr txBox="1"/>
          <p:nvPr/>
        </p:nvSpPr>
        <p:spPr>
          <a:xfrm>
            <a:off x="4795838" y="248128"/>
            <a:ext cx="25717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</a:rPr>
              <a:t>استراتيجية الجرة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4B332F7-210F-FED5-F0E6-91DEBE840327}"/>
              </a:ext>
            </a:extLst>
          </p:cNvPr>
          <p:cNvSpPr txBox="1"/>
          <p:nvPr/>
        </p:nvSpPr>
        <p:spPr>
          <a:xfrm>
            <a:off x="8810625" y="3215759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المناخ الاستوائي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B3098ED-57C4-ADD5-7A28-1D91EAF9FEF4}"/>
              </a:ext>
            </a:extLst>
          </p:cNvPr>
          <p:cNvSpPr txBox="1"/>
          <p:nvPr/>
        </p:nvSpPr>
        <p:spPr>
          <a:xfrm>
            <a:off x="6515100" y="3286125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المناخ الموسمي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BCA82D3-EE96-6864-5FB6-16D6A86E12F5}"/>
              </a:ext>
            </a:extLst>
          </p:cNvPr>
          <p:cNvSpPr txBox="1"/>
          <p:nvPr/>
        </p:nvSpPr>
        <p:spPr>
          <a:xfrm>
            <a:off x="4071938" y="3225284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المناخ الصحراوي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7951F63-3A7B-464E-C800-74BAE0ED332D}"/>
              </a:ext>
            </a:extLst>
          </p:cNvPr>
          <p:cNvSpPr txBox="1"/>
          <p:nvPr/>
        </p:nvSpPr>
        <p:spPr>
          <a:xfrm>
            <a:off x="1776414" y="3286125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المناخ المتوسطي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9879EA0-CB2E-7255-8DDF-053BD31A829B}"/>
              </a:ext>
            </a:extLst>
          </p:cNvPr>
          <p:cNvSpPr txBox="1"/>
          <p:nvPr/>
        </p:nvSpPr>
        <p:spPr>
          <a:xfrm>
            <a:off x="9005888" y="50292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المناخ المحيطي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C4B3FBD-3669-990F-8316-1146E9FA233B}"/>
              </a:ext>
            </a:extLst>
          </p:cNvPr>
          <p:cNvSpPr txBox="1"/>
          <p:nvPr/>
        </p:nvSpPr>
        <p:spPr>
          <a:xfrm>
            <a:off x="6602016" y="5056287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المناخ القاري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F3C4E3-229F-DC54-30CA-02E5F923437D}"/>
              </a:ext>
            </a:extLst>
          </p:cNvPr>
          <p:cNvSpPr txBox="1"/>
          <p:nvPr/>
        </p:nvSpPr>
        <p:spPr>
          <a:xfrm>
            <a:off x="4198144" y="50292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المناخ  القطبي 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924543-D93A-0CEB-0BC5-1828F7635F5A}"/>
              </a:ext>
            </a:extLst>
          </p:cNvPr>
          <p:cNvSpPr txBox="1"/>
          <p:nvPr/>
        </p:nvSpPr>
        <p:spPr>
          <a:xfrm>
            <a:off x="1804988" y="5051941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المناخ  الجبلي 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30E25D2-3A4E-DBFA-E0D7-AE6B71A625CE}"/>
              </a:ext>
            </a:extLst>
          </p:cNvPr>
          <p:cNvSpPr/>
          <p:nvPr/>
        </p:nvSpPr>
        <p:spPr>
          <a:xfrm>
            <a:off x="9005888" y="1028700"/>
            <a:ext cx="1557337" cy="5232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الامطار غزيرة طوال العام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FD6FD8-790E-3F8D-4576-9ED3C8683F43}"/>
              </a:ext>
            </a:extLst>
          </p:cNvPr>
          <p:cNvSpPr/>
          <p:nvPr/>
        </p:nvSpPr>
        <p:spPr>
          <a:xfrm>
            <a:off x="7186613" y="1041142"/>
            <a:ext cx="15573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يسود المناطق غرب القارات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09A014D-1D5A-A0C6-1539-B4A520A532D1}"/>
              </a:ext>
            </a:extLst>
          </p:cNvPr>
          <p:cNvSpPr/>
          <p:nvPr/>
        </p:nvSpPr>
        <p:spPr>
          <a:xfrm>
            <a:off x="5453063" y="1059448"/>
            <a:ext cx="155733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المناخ السائد داخل القارات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683932D-6EF1-0024-E103-0FEEAB28CEE0}"/>
              </a:ext>
            </a:extLst>
          </p:cNvPr>
          <p:cNvSpPr/>
          <p:nvPr/>
        </p:nvSpPr>
        <p:spPr>
          <a:xfrm>
            <a:off x="3719513" y="1041142"/>
            <a:ext cx="1557337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يسود في شبة الجزيرة العربية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60923-5839-72AA-2668-BABFFD4E9E78}"/>
              </a:ext>
            </a:extLst>
          </p:cNvPr>
          <p:cNvSpPr/>
          <p:nvPr/>
        </p:nvSpPr>
        <p:spPr>
          <a:xfrm>
            <a:off x="2000251" y="1019830"/>
            <a:ext cx="1557337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صيفة قصير وشتاؤه طويل 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28E46CD-1D91-563F-A678-B9AAD606E2CB}"/>
              </a:ext>
            </a:extLst>
          </p:cNvPr>
          <p:cNvSpPr/>
          <p:nvPr/>
        </p:nvSpPr>
        <p:spPr>
          <a:xfrm>
            <a:off x="9005888" y="1650519"/>
            <a:ext cx="155733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يسود في أعلى الجبال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32DB8FE-25DF-2D72-14AD-10C59B8516C8}"/>
              </a:ext>
            </a:extLst>
          </p:cNvPr>
          <p:cNvSpPr/>
          <p:nvPr/>
        </p:nvSpPr>
        <p:spPr>
          <a:xfrm>
            <a:off x="7253288" y="1644701"/>
            <a:ext cx="155733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تسقط </a:t>
            </a:r>
            <a:r>
              <a:rPr lang="ar-SA" dirty="0" err="1"/>
              <a:t>امطارة</a:t>
            </a:r>
            <a:r>
              <a:rPr lang="ar-SA" dirty="0"/>
              <a:t> في فصل الصيف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87778A4-88C7-1690-4749-E365B62ED7DA}"/>
              </a:ext>
            </a:extLst>
          </p:cNvPr>
          <p:cNvSpPr/>
          <p:nvPr/>
        </p:nvSpPr>
        <p:spPr>
          <a:xfrm>
            <a:off x="5453062" y="1629758"/>
            <a:ext cx="1557337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فيه أربعة فصول </a:t>
            </a:r>
          </a:p>
        </p:txBody>
      </p:sp>
    </p:spTree>
    <p:extLst>
      <p:ext uri="{BB962C8B-B14F-4D97-AF65-F5344CB8AC3E}">
        <p14:creationId xmlns:p14="http://schemas.microsoft.com/office/powerpoint/2010/main" val="34470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0902 L 0.02097 -0.00902 C 0.02019 -0.00185 0.01927 0.00556 0.01862 0.01297 C 0.01823 0.01575 0.01784 0.01852 0.01784 0.0213 C 0.01706 0.03565 0.01823 0.05047 0.01628 0.06436 C 0.01537 0.07084 0.01511 0.07269 0.01394 0.07963 C 0.01342 0.08264 0.01289 0.08519 0.01237 0.08797 C 0.01211 0.09121 0.01198 0.09468 0.01159 0.09769 C 0.0112 0.1007 0.01029 0.10325 0.01003 0.10602 C 0.00977 0.10834 0.00951 0.11088 0.00925 0.11297 C 0.00899 0.11459 0.0086 0.11575 0.00847 0.11713 C 0.00782 0.12084 0.0073 0.12454 0.00691 0.12825 C 0.00625 0.13287 0.00612 0.13774 0.00534 0.14213 L 0.003 0.15463 C 0.00274 0.15834 0.00261 0.16227 0.00222 0.16575 C 0.00183 0.16783 0.00092 0.16945 0.00066 0.1713 C 0.00013 0.17408 0.00013 0.17709 -0.00013 0.17963 C -0.00143 0.18959 -0.00065 0.17732 -0.00169 0.18936 C -0.00208 0.19306 -0.00221 0.19676 -0.00247 0.20047 C -0.00169 0.21065 -0.00364 0.21019 -0.00091 0.21019 L -0.00013 0.20463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6 -0.08495 L 0.01706 -0.08495 C 0.01407 -0.07986 0.0112 -0.07407 0.00808 -0.06875 C 0.00573 -0.06482 0.00326 -0.06111 0.00118 -0.05695 C 0.00026 -0.05532 -0.00052 -0.05347 -0.0013 -0.05185 C -0.00416 -0.0463 -0.00794 -0.04028 -0.01028 -0.03426 C -0.01171 -0.03032 -0.01276 -0.02616 -0.01419 -0.02245 C -0.02291 0.00255 -0.01601 -0.02153 -0.02916 0.02037 L -0.04062 0.05671 C -0.04179 0.06111 -0.04336 0.06505 -0.04453 0.06944 C -0.04778 0.08241 -0.04921 0.0868 -0.05091 0.10093 C -0.05195 0.10949 -0.05195 0.10764 -0.05247 0.11528 C -0.0526 0.11782 -0.0526 0.12037 -0.05299 0.12292 C -0.05338 0.12616 -0.05312 0.12616 -0.05442 0.12616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3 -0.00926 L 0.02643 -0.00926 C 0.03008 0.00371 0.03398 0.01621 0.03737 0.02963 C 0.03971 0.03912 0.04153 0.04885 0.04362 0.0588 C 0.04492 0.06551 0.04583 0.07269 0.04752 0.07963 C 0.04922 0.08681 0.05195 0.09306 0.05377 0.10047 C 0.05586 0.10926 0.05729 0.11898 0.05924 0.12824 C 0.06172 0.13982 0.06484 0.15093 0.06706 0.16297 C 0.0707 0.18357 0.07383 0.19977 0.07721 0.21991 C 0.07851 0.22755 0.08112 0.24352 0.08112 0.24352 C 0.0819 0.25324 0.08268 0.26273 0.08346 0.27269 C 0.08398 0.28079 0.08437 0.28935 0.08502 0.29769 C 0.08515 0.30139 0.08554 0.3051 0.08581 0.3088 C 0.08763 0.39468 0.08541 0.35232 0.08893 0.39769 C 0.08919 0.40116 0.08945 0.40486 0.08971 0.4088 C 0.08997 0.41412 0.08997 0.41991 0.09049 0.42547 C 0.0914 0.43611 0.09153 0.43079 0.09362 0.43797 C 0.09388 0.43912 0.0944 0.44213 0.0944 0.44213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1575 L 0.00378 0.01575 C 0.00404 0.04121 0.00404 0.06667 0.00456 0.09213 C 0.00456 0.09908 0.00482 0.10602 0.00534 0.11297 C 0.0056 0.11667 0.00638 0.12014 0.0069 0.12408 C 0.01042 0.15232 0.00703 0.12825 0.00925 0.14352 C 0.00951 0.15926 0.00938 0.175 0.01003 0.19075 C 0.01003 0.19306 0.01146 0.20209 0.01237 0.20602 C 0.0138 0.2132 0.01289 0.21112 0.01471 0.21436 " pathEditMode="relative" ptsTypes="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2 0.01319 L 0.01902 0.01319 C 0.02084 0.01828 0.02279 0.02314 0.02448 0.02847 C 0.02696 0.03611 0.02878 0.04444 0.03152 0.05208 L 0.04089 0.07847 C 0.04506 0.09027 0.05 0.10324 0.05339 0.11597 C 0.05547 0.12384 0.05638 0.1331 0.05886 0.14097 C 0.06211 0.15162 0.06693 0.16088 0.07058 0.17152 C 0.07917 0.19675 0.08829 0.22685 0.0948 0.25486 C 0.09571 0.25902 0.1112 0.33101 0.11433 0.3493 C 0.12084 0.38912 0.11511 0.35671 0.12292 0.39513 C 0.13542 0.45763 0.12019 0.38657 0.12839 0.41875 C 0.12904 0.42129 0.12917 0.4243 0.12995 0.42708 C 0.13138 0.43217 0.13217 0.4324 0.13464 0.43541 C 0.13907 0.44722 0.13152 0.42777 0.14245 0.45069 C 0.14362 0.45324 0.14649 0.46412 0.14792 0.46597 L 0.15027 0.46875 C 0.15209 0.47523 0.15079 0.47338 0.15339 0.47569 " pathEditMode="relative" ptsTypes="AAAAAAAAAAAAAA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787 L -0.01041 -0.00787 C -0.02565 0.00625 -0.04036 0.02361 -0.05638 0.03496 C -0.08294 0.05394 -0.10429 0.06829 -0.12903 0.08774 C -0.13828 0.09514 -0.14726 0.10278 -0.15638 0.10996 C -0.16679 0.11829 -0.17734 0.12547 -0.18763 0.13357 C -0.20156 0.14445 -0.21523 0.15602 -0.22903 0.1669 L -0.27604 0.20301 C -0.28333 0.20903 -0.29127 0.21274 -0.29778 0.22107 C -0.30247 0.22709 -0.30638 0.23658 -0.31184 0.23912 C -0.33724 0.25116 -0.36328 0.2588 -0.38919 0.26412 C -0.40065 0.26667 -0.41783 0.26968 -0.42903 0.27385 C -0.43333 0.2757 -0.43737 0.27871 -0.44153 0.28079 C -0.44466 0.28241 -0.44778 0.2838 -0.45091 0.28496 C -0.4582 0.28797 -0.46289 0.28889 -0.46966 0.2919 C -0.47265 0.29329 -0.47539 0.29491 -0.47825 0.29607 C -0.48086 0.29723 -0.48359 0.29769 -0.48606 0.29885 C -0.48828 0.3 -0.49023 0.30186 -0.49231 0.30301 C -0.49492 0.30463 -0.49765 0.30556 -0.50013 0.30718 C -0.50182 0.30834 -0.50325 0.31042 -0.50481 0.31135 C -0.51276 0.3169 -0.51276 0.31227 -0.52278 0.32107 C -0.55677 0.35139 -0.5207 0.32061 -0.54231 0.33635 C -0.54453 0.33797 -0.54648 0.34051 -0.54856 0.3419 C -0.55039 0.34329 -0.55234 0.34375 -0.55403 0.34468 C -0.56015 0.34861 -0.55924 0.34908 -0.56497 0.3544 C -0.56809 0.35741 -0.57122 0.35996 -0.57434 0.36274 C -0.58359 0.37107 -0.57747 0.36667 -0.58372 0.36968 C -0.58684 0.3713 -0.58515 0.37107 -0.58684 0.37107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6.25E-7 0.00023 C 0.00469 0.01181 0.00912 0.02431 0.01406 0.03588 C 0.01771 0.04468 0.02162 0.05301 0.025 0.06227 C 0.0263 0.06597 0.02747 0.06991 0.02891 0.07338 C 0.03333 0.08565 0.03932 0.09908 0.04297 0.11227 C 0.04518 0.12107 0.04701 0.13009 0.04922 0.13866 C 0.06289 0.19352 0.05195 0.14074 0.07266 0.2331 L 0.09063 0.31366 C 0.09258 0.32315 0.09505 0.33195 0.09688 0.34144 C 0.10195 0.37014 0.1043 0.37986 0.10703 0.41088 C 0.10859 0.42986 0.10846 0.42593 0.10938 0.44283 C 0.10964 0.44838 0.10951 0.45417 0.11016 0.45949 C 0.11081 0.4669 0.11042 0.46644 0.1125 0.46644 " pathEditMode="relative" rAng="0" ptsTypes="AAAAAAAAAA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0.01019 L -0.0181 0.01019 C -0.0306 0.00926 -0.0431 0.00649 -0.0556 0.00741 C -0.07474 0.0088 -0.09375 0.01366 -0.11263 0.01713 C -0.11901 0.01829 -0.12526 0.01945 -0.13138 0.0213 C -0.13724 0.02315 -0.14284 0.02616 -0.14857 0.02825 C -0.15508 0.03079 -0.16185 0.03195 -0.1681 0.03519 C -0.17435 0.03843 -0.18008 0.04399 -0.18607 0.04769 C -0.19258 0.05186 -0.19922 0.05487 -0.2056 0.0588 C -0.21081 0.06227 -0.22904 0.07454 -0.23529 0.08102 C -0.23972 0.08565 -0.24375 0.09098 -0.24779 0.0963 C -0.26302 0.11621 -0.25703 0.11135 -0.26732 0.1213 C -0.26836 0.12246 -0.2694 0.12362 -0.27044 0.12408 C -0.27227 0.125 -0.27422 0.125 -0.27591 0.12547 C -0.28125 0.12709 -0.27826 0.12686 -0.28138 0.12686 " pathEditMode="relative" ptsTypes="AAAAAAAAAAA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FDBEC8-AD16-6A1D-AD6F-F66F6633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537990"/>
            <a:ext cx="9334500" cy="45910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9C816A3-F865-7BA1-58F9-F981F23F3544}"/>
              </a:ext>
            </a:extLst>
          </p:cNvPr>
          <p:cNvSpPr txBox="1"/>
          <p:nvPr/>
        </p:nvSpPr>
        <p:spPr>
          <a:xfrm>
            <a:off x="5048250" y="3028950"/>
            <a:ext cx="213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عودة كثير من المسلمين الى الدين </a:t>
            </a:r>
          </a:p>
          <a:p>
            <a:pPr algn="ctr"/>
            <a:r>
              <a:rPr lang="ar-SA" dirty="0"/>
              <a:t>اتحاد كلمة المسلمين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1680026-5738-50F4-08D9-4005C58C9FCA}"/>
              </a:ext>
            </a:extLst>
          </p:cNvPr>
          <p:cNvSpPr txBox="1"/>
          <p:nvPr/>
        </p:nvSpPr>
        <p:spPr>
          <a:xfrm>
            <a:off x="2588419" y="3200400"/>
            <a:ext cx="22479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سقوط الدولة العباسية </a:t>
            </a:r>
          </a:p>
          <a:p>
            <a:pPr algn="ctr"/>
            <a:r>
              <a:rPr lang="ar-SA" dirty="0">
                <a:solidFill>
                  <a:srgbClr val="FF0000"/>
                </a:solidFill>
              </a:rPr>
              <a:t>تدمير بغداد </a:t>
            </a:r>
          </a:p>
          <a:p>
            <a:pPr algn="ctr"/>
            <a:r>
              <a:rPr lang="ar-SA" dirty="0">
                <a:solidFill>
                  <a:srgbClr val="FF0000"/>
                </a:solidFill>
              </a:rPr>
              <a:t>تدمير مراكز الحضارة الإسلامية</a:t>
            </a:r>
          </a:p>
          <a:p>
            <a:pPr algn="ctr"/>
            <a:r>
              <a:rPr lang="ar-SA" dirty="0">
                <a:solidFill>
                  <a:srgbClr val="FF0000"/>
                </a:solidFill>
              </a:rPr>
              <a:t>دخول عدد كبير من المغول</a:t>
            </a:r>
          </a:p>
          <a:p>
            <a:pPr algn="ctr"/>
            <a:r>
              <a:rPr lang="ar-SA" dirty="0">
                <a:solidFill>
                  <a:srgbClr val="FF0000"/>
                </a:solidFill>
              </a:rPr>
              <a:t>في الإسلام  </a:t>
            </a:r>
          </a:p>
          <a:p>
            <a:pPr algn="ctr"/>
            <a:endParaRPr lang="ar-SA" dirty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174908-5B4F-162D-8803-B1837C0CDABA}"/>
              </a:ext>
            </a:extLst>
          </p:cNvPr>
          <p:cNvSpPr txBox="1"/>
          <p:nvPr/>
        </p:nvSpPr>
        <p:spPr>
          <a:xfrm>
            <a:off x="7293769" y="2967335"/>
            <a:ext cx="22479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الحاق الكثير من الدمار والخراب بالعالم</a:t>
            </a:r>
          </a:p>
          <a:p>
            <a:pPr algn="ctr"/>
            <a:r>
              <a:rPr lang="ar-SA" dirty="0">
                <a:solidFill>
                  <a:srgbClr val="FF0000"/>
                </a:solidFill>
              </a:rPr>
              <a:t>سقوط الدولة العبيدية</a:t>
            </a:r>
          </a:p>
          <a:p>
            <a:pPr algn="ctr"/>
            <a:r>
              <a:rPr lang="ar-SA" dirty="0">
                <a:solidFill>
                  <a:srgbClr val="FF0000"/>
                </a:solidFill>
              </a:rPr>
              <a:t>انتقال مظاهر الحضارة الإسلامية الي أوروبا  </a:t>
            </a:r>
          </a:p>
          <a:p>
            <a:pPr algn="ctr"/>
            <a:r>
              <a:rPr lang="ar-SA" dirty="0">
                <a:solidFill>
                  <a:srgbClr val="FF0000"/>
                </a:solidFill>
              </a:rPr>
              <a:t>توقف </a:t>
            </a:r>
            <a:r>
              <a:rPr lang="ar-SA" dirty="0" err="1">
                <a:solidFill>
                  <a:srgbClr val="FF0000"/>
                </a:solidFill>
              </a:rPr>
              <a:t>النموالحضاري</a:t>
            </a:r>
            <a:endParaRPr lang="ar-SA" dirty="0">
              <a:solidFill>
                <a:srgbClr val="FF0000"/>
              </a:solidFill>
            </a:endParaRPr>
          </a:p>
          <a:p>
            <a:pPr algn="ctr"/>
            <a:endParaRPr lang="ar-SA" dirty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14EEF69-7068-E3B5-90E0-327C3E62643C}"/>
              </a:ext>
            </a:extLst>
          </p:cNvPr>
          <p:cNvSpPr/>
          <p:nvPr/>
        </p:nvSpPr>
        <p:spPr>
          <a:xfrm>
            <a:off x="5267325" y="2733972"/>
            <a:ext cx="1476375" cy="294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التشابه</a:t>
            </a:r>
          </a:p>
        </p:txBody>
      </p:sp>
      <p:pic>
        <p:nvPicPr>
          <p:cNvPr id="10" name="رسم 9" descr="أجزاء أحجية">
            <a:extLst>
              <a:ext uri="{FF2B5EF4-FFF2-40B4-BE49-F238E27FC236}">
                <a16:creationId xmlns:a16="http://schemas.microsoft.com/office/drawing/2014/main" id="{6FB767CF-0549-9ED4-EA50-9819D952E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374" y="971549"/>
            <a:ext cx="1609725" cy="145732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9F19F24-2CDB-923C-77F8-5F25C350F47E}"/>
              </a:ext>
            </a:extLst>
          </p:cNvPr>
          <p:cNvSpPr/>
          <p:nvPr/>
        </p:nvSpPr>
        <p:spPr>
          <a:xfrm>
            <a:off x="6276975" y="533400"/>
            <a:ext cx="3752850" cy="6381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استراتيجية التشابه والاختلاف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3F4AD5E-C78F-4101-F989-99AC0472B889}"/>
              </a:ext>
            </a:extLst>
          </p:cNvPr>
          <p:cNvSpPr/>
          <p:nvPr/>
        </p:nvSpPr>
        <p:spPr>
          <a:xfrm>
            <a:off x="6646070" y="1880591"/>
            <a:ext cx="1859755" cy="4028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نتائج الحملات الصليبية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A52EF96-2F2D-D206-BD03-2C2586BFA516}"/>
              </a:ext>
            </a:extLst>
          </p:cNvPr>
          <p:cNvSpPr/>
          <p:nvPr/>
        </p:nvSpPr>
        <p:spPr>
          <a:xfrm>
            <a:off x="3605212" y="1902470"/>
            <a:ext cx="1771649" cy="400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نتائج الغزو المغولي </a:t>
            </a:r>
          </a:p>
        </p:txBody>
      </p:sp>
    </p:spTree>
    <p:extLst>
      <p:ext uri="{BB962C8B-B14F-4D97-AF65-F5344CB8AC3E}">
        <p14:creationId xmlns:p14="http://schemas.microsoft.com/office/powerpoint/2010/main" val="6986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81818E80-9596-A869-A618-F3C666089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39538"/>
              </p:ext>
            </p:extLst>
          </p:nvPr>
        </p:nvGraphicFramePr>
        <p:xfrm>
          <a:off x="2308226" y="2329390"/>
          <a:ext cx="8127999" cy="3414185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637746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425538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06407383"/>
                    </a:ext>
                  </a:extLst>
                </a:gridCol>
              </a:tblGrid>
              <a:tr h="1087589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        القائمة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حطين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       عين جالوت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43373"/>
                  </a:ext>
                </a:extLst>
              </a:tr>
              <a:tr h="2326596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</a:t>
                      </a:r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1- قائدها </a:t>
                      </a:r>
                    </a:p>
                    <a:p>
                      <a:pPr rtl="1"/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2- تاريخها </a:t>
                      </a:r>
                    </a:p>
                    <a:p>
                      <a:pPr rtl="1"/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3- نتيجتها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147176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A8F65ADF-26FE-328D-E5C0-C1551A4D2C2A}"/>
              </a:ext>
            </a:extLst>
          </p:cNvPr>
          <p:cNvSpPr txBox="1"/>
          <p:nvPr/>
        </p:nvSpPr>
        <p:spPr>
          <a:xfrm>
            <a:off x="3062289" y="836173"/>
            <a:ext cx="6124575" cy="461665"/>
          </a:xfrm>
          <a:prstGeom prst="rect">
            <a:avLst/>
          </a:prstGeom>
          <a:solidFill>
            <a:srgbClr val="FF66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قارني بين معركة حطين وعين جالوت من حيث ما يلي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60922B5-97E1-F3AE-91D7-B2D8F875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886363"/>
            <a:ext cx="1619250" cy="4457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2F2D99F-FAF6-9D1F-272C-BD67C955E1D5}"/>
              </a:ext>
            </a:extLst>
          </p:cNvPr>
          <p:cNvSpPr txBox="1"/>
          <p:nvPr/>
        </p:nvSpPr>
        <p:spPr>
          <a:xfrm>
            <a:off x="5672137" y="3439659"/>
            <a:ext cx="17764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صلاح الدين الايوبي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C3DC463-7482-E5F6-AFA5-776FE06CB49D}"/>
              </a:ext>
            </a:extLst>
          </p:cNvPr>
          <p:cNvSpPr txBox="1"/>
          <p:nvPr/>
        </p:nvSpPr>
        <p:spPr>
          <a:xfrm>
            <a:off x="5550692" y="4734594"/>
            <a:ext cx="17764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استعادة بيت المقدس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965B72B-6E6F-72E1-5873-03F48FA38220}"/>
              </a:ext>
            </a:extLst>
          </p:cNvPr>
          <p:cNvSpPr txBox="1"/>
          <p:nvPr/>
        </p:nvSpPr>
        <p:spPr>
          <a:xfrm>
            <a:off x="2776537" y="3429000"/>
            <a:ext cx="17764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الظاهر بيبرس 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7B35565-D366-569E-858C-EC7A0D008C7D}"/>
              </a:ext>
            </a:extLst>
          </p:cNvPr>
          <p:cNvSpPr txBox="1"/>
          <p:nvPr/>
        </p:nvSpPr>
        <p:spPr>
          <a:xfrm>
            <a:off x="2776537" y="4004829"/>
            <a:ext cx="17764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658هـ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406347-F1EB-E1AB-13E8-914F97C0FF82}"/>
              </a:ext>
            </a:extLst>
          </p:cNvPr>
          <p:cNvSpPr txBox="1"/>
          <p:nvPr/>
        </p:nvSpPr>
        <p:spPr>
          <a:xfrm>
            <a:off x="5550692" y="4115006"/>
            <a:ext cx="17764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583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A52A3FD-B5BB-E3AE-A60A-C92FF445B292}"/>
              </a:ext>
            </a:extLst>
          </p:cNvPr>
          <p:cNvSpPr txBox="1"/>
          <p:nvPr/>
        </p:nvSpPr>
        <p:spPr>
          <a:xfrm>
            <a:off x="2890835" y="4580659"/>
            <a:ext cx="19478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انتصار المسلمين وتوقف الزحف المغولي </a:t>
            </a:r>
          </a:p>
        </p:txBody>
      </p:sp>
      <p:pic>
        <p:nvPicPr>
          <p:cNvPr id="13" name="رسم 12" descr="أسئلة من اليمين لليسار">
            <a:extLst>
              <a:ext uri="{FF2B5EF4-FFF2-40B4-BE49-F238E27FC236}">
                <a16:creationId xmlns:a16="http://schemas.microsoft.com/office/drawing/2014/main" id="{EB454543-FD1D-3F96-B321-E6FEB5D18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9712" y="609806"/>
            <a:ext cx="16144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2E80EE47-550E-6F28-8987-6D400373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347787"/>
            <a:ext cx="4248150" cy="3990975"/>
          </a:xfrm>
          <a:prstGeom prst="rect">
            <a:avLst/>
          </a:prstGeom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FAB3A165-CF14-B103-F89F-4F3C39472853}"/>
              </a:ext>
            </a:extLst>
          </p:cNvPr>
          <p:cNvSpPr/>
          <p:nvPr/>
        </p:nvSpPr>
        <p:spPr>
          <a:xfrm>
            <a:off x="8315325" y="2667000"/>
            <a:ext cx="895350" cy="476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hlinkClick r:id="rId3" action="ppaction://hlinkfile"/>
            <a:extLst>
              <a:ext uri="{FF2B5EF4-FFF2-40B4-BE49-F238E27FC236}">
                <a16:creationId xmlns:a16="http://schemas.microsoft.com/office/drawing/2014/main" id="{98F8D03A-45B5-72AC-A3F2-B7E3967F0BDB}"/>
              </a:ext>
            </a:extLst>
          </p:cNvPr>
          <p:cNvSpPr txBox="1"/>
          <p:nvPr/>
        </p:nvSpPr>
        <p:spPr>
          <a:xfrm>
            <a:off x="1019175" y="276138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file"/>
              </a:rPr>
              <a:t>https://wordwall.net/ar/resource/5334514/%D8%AF%D8%B1%D8%B3-%D8%A7%D9%84%D8%AE%D8%B1%D9%8A%D8%B7%D8%A9-%D8%A7%D9%84%D8%B7%D8%A8%D9%88%D8%BA%D8%B1%D8%A7%D9%81%D9%8A%D8%A9</a:t>
            </a:r>
            <a:endParaRPr lang="ar-SA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C7DA328-C5E8-79BE-0C91-681F409BFC6C}"/>
              </a:ext>
            </a:extLst>
          </p:cNvPr>
          <p:cNvSpPr/>
          <p:nvPr/>
        </p:nvSpPr>
        <p:spPr>
          <a:xfrm>
            <a:off x="2333625" y="1790700"/>
            <a:ext cx="3629025" cy="657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atin typeface="Aldhabi" panose="01000000000000000000" pitchFamily="2" charset="-78"/>
                <a:cs typeface="Aldhabi" panose="01000000000000000000" pitchFamily="2" charset="-78"/>
              </a:rPr>
              <a:t>ورقة عمل </a:t>
            </a:r>
          </a:p>
        </p:txBody>
      </p:sp>
      <p:pic>
        <p:nvPicPr>
          <p:cNvPr id="22" name="رسم 21" descr="مستند">
            <a:extLst>
              <a:ext uri="{FF2B5EF4-FFF2-40B4-BE49-F238E27FC236}">
                <a16:creationId xmlns:a16="http://schemas.microsoft.com/office/drawing/2014/main" id="{FAB5C92A-BC6B-AE56-B5AC-18124C6C8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50" y="4829175"/>
            <a:ext cx="20478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5F3138-431D-9ED7-D03C-736CEADCA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143001"/>
            <a:ext cx="4781550" cy="5210174"/>
          </a:xfrm>
          <a:prstGeom prst="rect">
            <a:avLst/>
          </a:prstGeom>
        </p:spPr>
      </p:pic>
      <p:pic>
        <p:nvPicPr>
          <p:cNvPr id="4" name="رسم 3" descr="مغلف مفتوح">
            <a:extLst>
              <a:ext uri="{FF2B5EF4-FFF2-40B4-BE49-F238E27FC236}">
                <a16:creationId xmlns:a16="http://schemas.microsoft.com/office/drawing/2014/main" id="{C670CEE0-D367-6C0D-0652-6563F129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5370" y="2752725"/>
            <a:ext cx="914400" cy="9144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F9FCBCE-2784-87AD-DC1F-695C2E7D2A6C}"/>
              </a:ext>
            </a:extLst>
          </p:cNvPr>
          <p:cNvSpPr txBox="1"/>
          <p:nvPr/>
        </p:nvSpPr>
        <p:spPr>
          <a:xfrm>
            <a:off x="5781676" y="2333625"/>
            <a:ext cx="31794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latin typeface="Aldhabi" panose="01000000000000000000" pitchFamily="2" charset="-78"/>
                <a:cs typeface="Aldhabi" panose="01000000000000000000" pitchFamily="2" charset="-78"/>
              </a:rPr>
              <a:t>رسالتي لك طالبتي الغالية </a:t>
            </a:r>
          </a:p>
        </p:txBody>
      </p:sp>
    </p:spTree>
    <p:extLst>
      <p:ext uri="{BB962C8B-B14F-4D97-AF65-F5344CB8AC3E}">
        <p14:creationId xmlns:p14="http://schemas.microsoft.com/office/powerpoint/2010/main" val="89504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BC57403-0A8F-A658-79DC-E000918A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219075"/>
            <a:ext cx="5114925" cy="6534150"/>
          </a:xfrm>
          <a:prstGeom prst="rect">
            <a:avLst/>
          </a:prstGeom>
        </p:spPr>
      </p:pic>
      <p:pic>
        <p:nvPicPr>
          <p:cNvPr id="8" name="رسم 7" descr="مغلف مفتوح">
            <a:extLst>
              <a:ext uri="{FF2B5EF4-FFF2-40B4-BE49-F238E27FC236}">
                <a16:creationId xmlns:a16="http://schemas.microsoft.com/office/drawing/2014/main" id="{0578B623-F294-2B80-C470-CF67B88BC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4079" y="1057959"/>
            <a:ext cx="1466850" cy="120015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22B1991-B858-DDF1-EE21-D642368B7717}"/>
              </a:ext>
            </a:extLst>
          </p:cNvPr>
          <p:cNvSpPr txBox="1"/>
          <p:nvPr/>
        </p:nvSpPr>
        <p:spPr>
          <a:xfrm>
            <a:off x="6576060" y="2258109"/>
            <a:ext cx="320801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sz="3600" dirty="0">
                <a:cs typeface="Akhbar MT" pitchFamily="2" charset="-78"/>
              </a:rPr>
              <a:t>ما الرسالة المقدمة لك </a:t>
            </a:r>
          </a:p>
        </p:txBody>
      </p:sp>
      <p:pic>
        <p:nvPicPr>
          <p:cNvPr id="11" name="رسم 10" descr="سهم مستقيم">
            <a:extLst>
              <a:ext uri="{FF2B5EF4-FFF2-40B4-BE49-F238E27FC236}">
                <a16:creationId xmlns:a16="http://schemas.microsoft.com/office/drawing/2014/main" id="{69A95E17-697F-B8ED-8F0B-7EC0DCC63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5920" y="2581274"/>
            <a:ext cx="22402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3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0D46A51-BB79-1718-4A9A-1E6C0E880B5F}"/>
              </a:ext>
            </a:extLst>
          </p:cNvPr>
          <p:cNvSpPr/>
          <p:nvPr/>
        </p:nvSpPr>
        <p:spPr>
          <a:xfrm>
            <a:off x="7686675" y="628650"/>
            <a:ext cx="4238625" cy="10572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محتويات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  <a:cs typeface="Akhbar MT" pitchFamily="2" charset="-78"/>
              </a:rPr>
              <a:t> الفصل الدراسي الأول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7615939-5653-2564-77F9-42F7FB6070D4}"/>
              </a:ext>
            </a:extLst>
          </p:cNvPr>
          <p:cNvSpPr/>
          <p:nvPr/>
        </p:nvSpPr>
        <p:spPr>
          <a:xfrm>
            <a:off x="3752849" y="1790700"/>
            <a:ext cx="3781425" cy="105727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الوحدة الأولى </a:t>
            </a:r>
          </a:p>
          <a:p>
            <a:pPr algn="ctr"/>
            <a:r>
              <a:rPr lang="ar-SA" sz="2400" dirty="0"/>
              <a:t>الدولة الاموية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55C6666-CD61-AD56-4829-9F283EAE9519}"/>
              </a:ext>
            </a:extLst>
          </p:cNvPr>
          <p:cNvSpPr/>
          <p:nvPr/>
        </p:nvSpPr>
        <p:spPr>
          <a:xfrm>
            <a:off x="3752849" y="3043237"/>
            <a:ext cx="3781425" cy="10572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الوحدة الثانية</a:t>
            </a:r>
          </a:p>
          <a:p>
            <a:pPr algn="ctr"/>
            <a:r>
              <a:rPr lang="ar-SA" sz="2400" dirty="0"/>
              <a:t>الدولة العباسية والدول المتتابعة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252A7BB4-EDB2-0A49-9EB9-71F547243266}"/>
              </a:ext>
            </a:extLst>
          </p:cNvPr>
          <p:cNvSpPr/>
          <p:nvPr/>
        </p:nvSpPr>
        <p:spPr>
          <a:xfrm>
            <a:off x="3790949" y="4295774"/>
            <a:ext cx="3781425" cy="1057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الوحدة الثانية </a:t>
            </a:r>
          </a:p>
          <a:p>
            <a:pPr algn="ctr"/>
            <a:r>
              <a:rPr lang="ar-SA" sz="2400" dirty="0"/>
              <a:t>الجغرافيا </a:t>
            </a:r>
          </a:p>
        </p:txBody>
      </p:sp>
    </p:spTree>
    <p:extLst>
      <p:ext uri="{BB962C8B-B14F-4D97-AF65-F5344CB8AC3E}">
        <p14:creationId xmlns:p14="http://schemas.microsoft.com/office/powerpoint/2010/main" val="266843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D9FB088-AD6D-A2D1-87C2-546AB4D6B227}"/>
              </a:ext>
            </a:extLst>
          </p:cNvPr>
          <p:cNvSpPr txBox="1"/>
          <p:nvPr/>
        </p:nvSpPr>
        <p:spPr>
          <a:xfrm flipH="1">
            <a:off x="2990850" y="200025"/>
            <a:ext cx="722947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200" b="1" dirty="0"/>
          </a:p>
          <a:p>
            <a:r>
              <a:rPr lang="ar-SA" sz="3200" b="1" u="sng" dirty="0" err="1"/>
              <a:t>إختاري</a:t>
            </a:r>
            <a:r>
              <a:rPr lang="ar-SA" sz="3200" b="1" u="sng" dirty="0"/>
              <a:t> اللون المناسبة للإجابات الصحيحة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F052976-1FA1-CF54-5C5A-BBD7E8F9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469328"/>
            <a:ext cx="1590675" cy="107721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404C445-05C3-0E00-0FDB-DFD1F765E1AF}"/>
              </a:ext>
            </a:extLst>
          </p:cNvPr>
          <p:cNvSpPr/>
          <p:nvPr/>
        </p:nvSpPr>
        <p:spPr>
          <a:xfrm>
            <a:off x="8839199" y="1743073"/>
            <a:ext cx="2762250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سمي العام الذي بويع فيه الخليفة معاوية بن ابي سفيان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D6A81E2-1B83-66A6-B4AA-FF8D6189D72D}"/>
              </a:ext>
            </a:extLst>
          </p:cNvPr>
          <p:cNvSpPr/>
          <p:nvPr/>
        </p:nvSpPr>
        <p:spPr>
          <a:xfrm>
            <a:off x="4714875" y="1743073"/>
            <a:ext cx="2762250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بنى مدينة بغداد الخليفة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209788A-47FE-F35E-DBD3-EB5B45A15245}"/>
              </a:ext>
            </a:extLst>
          </p:cNvPr>
          <p:cNvSpPr/>
          <p:nvPr/>
        </p:nvSpPr>
        <p:spPr>
          <a:xfrm>
            <a:off x="671512" y="1830135"/>
            <a:ext cx="2762250" cy="581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انتهت الدولة العباسية على يد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0629DF1-0A98-D69B-4D1A-0D4F3566B2CA}"/>
              </a:ext>
            </a:extLst>
          </p:cNvPr>
          <p:cNvSpPr/>
          <p:nvPr/>
        </p:nvSpPr>
        <p:spPr>
          <a:xfrm>
            <a:off x="9253536" y="2789928"/>
            <a:ext cx="1933575" cy="628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السلام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A3F066B-4054-E769-7B47-3F3B4DCBDBDA}"/>
              </a:ext>
            </a:extLst>
          </p:cNvPr>
          <p:cNvSpPr/>
          <p:nvPr/>
        </p:nvSpPr>
        <p:spPr>
          <a:xfrm>
            <a:off x="9253536" y="3657600"/>
            <a:ext cx="1933575" cy="628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الجماعة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E60F312-817B-9AE0-1349-6BBA13F63D39}"/>
              </a:ext>
            </a:extLst>
          </p:cNvPr>
          <p:cNvSpPr/>
          <p:nvPr/>
        </p:nvSpPr>
        <p:spPr>
          <a:xfrm>
            <a:off x="9253536" y="4457700"/>
            <a:ext cx="1933575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الفيل</a:t>
            </a:r>
            <a:r>
              <a:rPr lang="ar-SA" dirty="0"/>
              <a:t>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774E698-C876-D46D-5DB8-0FB32C8EA77B}"/>
              </a:ext>
            </a:extLst>
          </p:cNvPr>
          <p:cNvSpPr/>
          <p:nvPr/>
        </p:nvSpPr>
        <p:spPr>
          <a:xfrm>
            <a:off x="5276850" y="2667000"/>
            <a:ext cx="1933575" cy="628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أبو جعفر المنصور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12BDFF5-13AD-489D-B9A7-AD72DB6B03E6}"/>
              </a:ext>
            </a:extLst>
          </p:cNvPr>
          <p:cNvSpPr/>
          <p:nvPr/>
        </p:nvSpPr>
        <p:spPr>
          <a:xfrm>
            <a:off x="5362575" y="3657600"/>
            <a:ext cx="1933575" cy="628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معاوية بن ابي سفيان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D772A2E-9715-B050-5435-20F679663C71}"/>
              </a:ext>
            </a:extLst>
          </p:cNvPr>
          <p:cNvSpPr/>
          <p:nvPr/>
        </p:nvSpPr>
        <p:spPr>
          <a:xfrm>
            <a:off x="5438775" y="4619625"/>
            <a:ext cx="1933575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عبد الملك بن مروان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F09E948-DD84-8BDB-6FDB-B337DE709194}"/>
              </a:ext>
            </a:extLst>
          </p:cNvPr>
          <p:cNvSpPr/>
          <p:nvPr/>
        </p:nvSpPr>
        <p:spPr>
          <a:xfrm>
            <a:off x="1057275" y="2694748"/>
            <a:ext cx="1933575" cy="628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الفرس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78E2907-3EDC-A4FB-21AA-EBC7522FDEB9}"/>
              </a:ext>
            </a:extLst>
          </p:cNvPr>
          <p:cNvSpPr/>
          <p:nvPr/>
        </p:nvSpPr>
        <p:spPr>
          <a:xfrm>
            <a:off x="1014412" y="3657600"/>
            <a:ext cx="1933575" cy="628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اليونان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21E6177-4C54-3D75-09B6-28398622B477}"/>
              </a:ext>
            </a:extLst>
          </p:cNvPr>
          <p:cNvSpPr/>
          <p:nvPr/>
        </p:nvSpPr>
        <p:spPr>
          <a:xfrm>
            <a:off x="990601" y="4705350"/>
            <a:ext cx="1933575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المغول</a:t>
            </a:r>
          </a:p>
        </p:txBody>
      </p:sp>
      <p:pic>
        <p:nvPicPr>
          <p:cNvPr id="21" name="رسم 20" descr="علامة اختيار">
            <a:extLst>
              <a:ext uri="{FF2B5EF4-FFF2-40B4-BE49-F238E27FC236}">
                <a16:creationId xmlns:a16="http://schemas.microsoft.com/office/drawing/2014/main" id="{BAD67250-BE3E-315B-5053-60B7DBCC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9137" y="3543300"/>
            <a:ext cx="914400" cy="914400"/>
          </a:xfrm>
          <a:prstGeom prst="rect">
            <a:avLst/>
          </a:prstGeom>
        </p:spPr>
      </p:pic>
      <p:pic>
        <p:nvPicPr>
          <p:cNvPr id="22" name="رسم 21" descr="علامة اختيار">
            <a:extLst>
              <a:ext uri="{FF2B5EF4-FFF2-40B4-BE49-F238E27FC236}">
                <a16:creationId xmlns:a16="http://schemas.microsoft.com/office/drawing/2014/main" id="{ADC8EC31-B792-7855-CE1A-19105D1EF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7675" y="2551873"/>
            <a:ext cx="914400" cy="914400"/>
          </a:xfrm>
          <a:prstGeom prst="rect">
            <a:avLst/>
          </a:prstGeom>
        </p:spPr>
      </p:pic>
      <p:pic>
        <p:nvPicPr>
          <p:cNvPr id="23" name="رسم 22" descr="علامة اختيار">
            <a:extLst>
              <a:ext uri="{FF2B5EF4-FFF2-40B4-BE49-F238E27FC236}">
                <a16:creationId xmlns:a16="http://schemas.microsoft.com/office/drawing/2014/main" id="{DD4FFBD4-4A0E-5832-D6E7-9D6743F4E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4476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E4B1A80-8613-C00F-D5A1-9AE2CC5CE381}"/>
              </a:ext>
            </a:extLst>
          </p:cNvPr>
          <p:cNvSpPr txBox="1"/>
          <p:nvPr/>
        </p:nvSpPr>
        <p:spPr>
          <a:xfrm flipH="1">
            <a:off x="4714873" y="728960"/>
            <a:ext cx="539114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حددي الإجابات الصحيحة من خلال الرسم البياني   </a:t>
            </a:r>
          </a:p>
        </p:txBody>
      </p:sp>
      <p:pic>
        <p:nvPicPr>
          <p:cNvPr id="6" name="رسم 5">
            <a:extLst>
              <a:ext uri="{FF2B5EF4-FFF2-40B4-BE49-F238E27FC236}">
                <a16:creationId xmlns:a16="http://schemas.microsoft.com/office/drawing/2014/main" id="{A70B262B-CEEF-2CE0-2908-6F468CE1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640" y="5276850"/>
            <a:ext cx="3019185" cy="1171963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AF311BC2-2AF1-2EC5-8800-6FD737D88333}"/>
              </a:ext>
            </a:extLst>
          </p:cNvPr>
          <p:cNvCxnSpPr/>
          <p:nvPr/>
        </p:nvCxnSpPr>
        <p:spPr>
          <a:xfrm>
            <a:off x="4381500" y="1771650"/>
            <a:ext cx="0" cy="305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FC025323-A655-D8CC-04E8-66B49BC59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70959" y="1494426"/>
            <a:ext cx="278999" cy="6619873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7AF8D2B-3DAD-E0D6-2BD6-A081D821A058}"/>
              </a:ext>
            </a:extLst>
          </p:cNvPr>
          <p:cNvSpPr/>
          <p:nvPr/>
        </p:nvSpPr>
        <p:spPr>
          <a:xfrm>
            <a:off x="4543425" y="4943863"/>
            <a:ext cx="828675" cy="72351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العصر 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الذهبي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0F12792-9F21-D820-44FC-8EE46650ACB6}"/>
              </a:ext>
            </a:extLst>
          </p:cNvPr>
          <p:cNvSpPr/>
          <p:nvPr/>
        </p:nvSpPr>
        <p:spPr>
          <a:xfrm>
            <a:off x="5848349" y="4945442"/>
            <a:ext cx="828675" cy="710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583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97E22D5A-8C38-F0E2-30AD-CDEEF0F4881A}"/>
              </a:ext>
            </a:extLst>
          </p:cNvPr>
          <p:cNvSpPr/>
          <p:nvPr/>
        </p:nvSpPr>
        <p:spPr>
          <a:xfrm>
            <a:off x="6996111" y="4956483"/>
            <a:ext cx="828675" cy="7108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الفاتح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92028D2-F27F-9806-2714-905EA75B0195}"/>
              </a:ext>
            </a:extLst>
          </p:cNvPr>
          <p:cNvSpPr/>
          <p:nvPr/>
        </p:nvSpPr>
        <p:spPr>
          <a:xfrm>
            <a:off x="8143873" y="4943863"/>
            <a:ext cx="828675" cy="7235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مقومات جذب السكان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66C1A3F-3CAF-CBEA-066C-3838C8C1D43E}"/>
              </a:ext>
            </a:extLst>
          </p:cNvPr>
          <p:cNvSpPr/>
          <p:nvPr/>
        </p:nvSpPr>
        <p:spPr>
          <a:xfrm>
            <a:off x="9420224" y="4943862"/>
            <a:ext cx="1019173" cy="7108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مؤسس الإمبراطورية المغولية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318EB2C-679D-D6ED-A450-5FDEDF366FB0}"/>
              </a:ext>
            </a:extLst>
          </p:cNvPr>
          <p:cNvSpPr txBox="1"/>
          <p:nvPr/>
        </p:nvSpPr>
        <p:spPr>
          <a:xfrm>
            <a:off x="2902271" y="3795313"/>
            <a:ext cx="13887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BAFF42C-C84A-1781-E504-7E1A09748A80}"/>
              </a:ext>
            </a:extLst>
          </p:cNvPr>
          <p:cNvSpPr txBox="1"/>
          <p:nvPr/>
        </p:nvSpPr>
        <p:spPr>
          <a:xfrm>
            <a:off x="2902271" y="4518581"/>
            <a:ext cx="13887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EB7EA6A-C3D2-B4A0-F034-948978AC1F30}"/>
              </a:ext>
            </a:extLst>
          </p:cNvPr>
          <p:cNvSpPr txBox="1"/>
          <p:nvPr/>
        </p:nvSpPr>
        <p:spPr>
          <a:xfrm>
            <a:off x="2959423" y="3762771"/>
            <a:ext cx="142207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محمد الثاني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10F5A4B-12A6-205B-1BEE-3D59CBDCF722}"/>
              </a:ext>
            </a:extLst>
          </p:cNvPr>
          <p:cNvSpPr txBox="1"/>
          <p:nvPr/>
        </p:nvSpPr>
        <p:spPr>
          <a:xfrm>
            <a:off x="2959419" y="4385863"/>
            <a:ext cx="142207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معركة حطين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8CD2AA2-B1D3-0D28-8DD8-651F3063A6F0}"/>
              </a:ext>
            </a:extLst>
          </p:cNvPr>
          <p:cNvSpPr txBox="1"/>
          <p:nvPr/>
        </p:nvSpPr>
        <p:spPr>
          <a:xfrm>
            <a:off x="2959422" y="3052772"/>
            <a:ext cx="142206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جنكيزخان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A9D5407-260C-B07F-0CC0-2ACF279CC4A7}"/>
              </a:ext>
            </a:extLst>
          </p:cNvPr>
          <p:cNvSpPr txBox="1"/>
          <p:nvPr/>
        </p:nvSpPr>
        <p:spPr>
          <a:xfrm>
            <a:off x="2902271" y="2462222"/>
            <a:ext cx="147921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 المناخ المعتدل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72B3996-0CCF-E378-4DF0-3DE88914EF6B}"/>
              </a:ext>
            </a:extLst>
          </p:cNvPr>
          <p:cNvSpPr txBox="1"/>
          <p:nvPr/>
        </p:nvSpPr>
        <p:spPr>
          <a:xfrm>
            <a:off x="2959422" y="1778211"/>
            <a:ext cx="13887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هارون الرشيد</a:t>
            </a:r>
          </a:p>
        </p:txBody>
      </p:sp>
    </p:spTree>
    <p:extLst>
      <p:ext uri="{BB962C8B-B14F-4D97-AF65-F5344CB8AC3E}">
        <p14:creationId xmlns:p14="http://schemas.microsoft.com/office/powerpoint/2010/main" val="25515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3889 L -0.00039 -0.03889 C -0.00065 -0.04768 -0.00117 -0.05648 -0.00117 -0.06528 C -0.00117 -0.10324 0.00156 -0.08657 -0.00117 -0.10139 C -0.00143 -0.11111 -0.00156 -0.12106 -0.00195 -0.13055 C -0.00208 -0.13264 -0.00273 -0.13426 -0.00273 -0.13611 C -0.00325 -0.14861 -0.00312 -0.16134 -0.00351 -0.17361 C -0.00378 -0.1794 -0.00443 -0.18611 -0.00508 -0.19167 C -0.00534 -0.19375 -0.0056 -0.19537 -0.00586 -0.19722 C -0.00664 -0.21829 -0.00729 -0.22592 -0.00586 -0.24722 C -0.00573 -0.25023 -0.00482 -0.25278 -0.0043 -0.25555 C -0.0026 -0.29537 -0.00312 -0.275 -0.0043 -0.34444 C -0.00469 -0.36551 -0.00495 -0.36551 -0.00664 -0.38472 C -0.0069 -0.3912 -0.00703 -0.39792 -0.00742 -0.40417 C -0.00755 -0.40625 -0.0082 -0.40787 -0.0082 -0.40972 C -0.00872 -0.42083 -0.00872 -0.43194 -0.00898 -0.44305 C -0.00703 -0.45208 -0.00378 -0.46389 -0.00273 -0.47361 C -0.00221 -0.47917 -0.00221 -0.48472 -0.00195 -0.49028 C -0.00221 -0.49444 -0.00221 -0.49884 -0.00273 -0.50278 C -0.00299 -0.50486 -0.00391 -0.50648 -0.0043 -0.50833 C -0.00469 -0.50972 -0.00508 -0.5125 -0.00508 -0.5125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1621 L 0.00274 -0.01598 C 0.00235 -0.04236 0.00482 -0.06412 0.00117 -0.08704 C 0.00091 -0.08866 0.00065 -0.08982 0.00039 -0.09121 C 0.00013 -0.0963 -1.875E-6 -0.10162 -0.00039 -0.10648 C -0.00052 -0.10811 -0.00117 -0.10926 -0.00117 -0.11065 C -0.00117 -0.11736 -0.00065 -0.12361 -0.00039 -0.1301 C -0.00039 -0.13102 -0.00039 -0.13195 -0.00039 -0.13287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1065 L 0.00938 -0.01065 C 0.00716 -0.0456 0.00925 -0.025 0.00625 -0.04537 C 0.00534 -0.05093 0.00391 -0.06204 0.00391 -0.06204 C 0.00417 -0.07871 0.0043 -0.0956 0.00469 -0.11204 C 0.00508 -0.13079 0.00495 -0.12824 0.00625 -0.14121 C 0.00599 -0.14954 0.00599 -0.1581 0.00547 -0.16621 C 0.00521 -0.17014 0.00417 -0.17361 0.00391 -0.17732 C 0.00274 -0.19074 0.00313 -0.20278 0.00313 -0.21621 " pathEditMode="relative" ptsTypes="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1111 L 0.00118 -0.01111 C 0.00078 -0.02454 0.00065 -0.03819 0.00026 -0.05139 C 0.00013 -0.05995 -0.00052 -0.08495 -0.0013 -0.09583 C -0.00169 -0.10162 -0.00234 -0.10694 -0.00286 -0.1125 C -0.00442 -0.15 -0.00351 -0.10972 -0.0013 -0.15417 C -0.00065 -0.16667 -0.00078 -0.1794 -0.00052 -0.19167 C -0.00026 -0.20069 -3.125E-6 -0.20926 0.00026 -0.21805 C -3.125E-6 -0.22083 -0.00026 -0.22361 -0.00052 -0.22639 C -0.00156 -0.23935 -0.00234 -0.25255 -0.00364 -0.26528 C -0.0039 -0.26875 -0.00442 -0.27199 -0.00521 -0.275 C -0.00599 -0.27847 -0.00729 -0.28148 -0.00833 -0.28472 C -0.00859 -0.28842 -0.00872 -0.29236 -0.00911 -0.29583 C -0.00924 -0.29838 -0.00976 -0.30046 -0.00989 -0.30278 C -0.01028 -0.30926 -0.01041 -0.31574 -0.01067 -0.32222 C -0.01132 -0.34653 -0.01054 -0.35255 -0.01224 -0.37083 C -0.01237 -0.37338 -0.01263 -0.37569 -0.01302 -0.37778 C -0.01341 -0.37986 -0.01406 -0.38148 -0.01458 -0.38333 C -0.01484 -0.38611 -0.01497 -0.38912 -0.01536 -0.39167 C -0.01549 -0.39375 -0.01601 -0.39537 -0.01614 -0.39722 C -0.01627 -0.40278 -0.01614 -0.40833 -0.01614 -0.41389 " pathEditMode="relative" ptsTypes="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1158 L 0.00508 -0.01158 C 0.00456 -0.05278 0.00417 -0.09422 0.00352 -0.13519 C 0.00339 -0.1382 0.00287 -0.14075 0.00274 -0.14352 C 0.0017 -0.15672 0.00183 -0.15996 0.00118 -0.17408 C 0.00091 -0.17894 0.00052 -0.18334 0.00039 -0.18797 C -3.125E-6 -0.19491 -3.125E-6 -0.20209 -0.00039 -0.2088 C -0.00078 -0.2132 -0.00156 -0.21713 -0.00195 -0.2213 C -0.00312 -0.2301 -0.00507 -0.24769 -0.00507 -0.24769 C -0.00534 -0.25649 -0.00547 -0.26551 -0.00586 -0.27408 C -0.00599 -0.27663 -0.00677 -0.27871 -0.00664 -0.28102 C -0.00651 -0.28588 -0.00507 -0.29028 -0.00507 -0.29491 L -0.00507 -0.33797 " pathEditMode="relative" ptsTypes="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6E67D63-23C8-11AA-EA5B-034ED511C5AA}"/>
              </a:ext>
            </a:extLst>
          </p:cNvPr>
          <p:cNvSpPr/>
          <p:nvPr/>
        </p:nvSpPr>
        <p:spPr>
          <a:xfrm>
            <a:off x="4567237" y="622423"/>
            <a:ext cx="369570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فجوة المعلومات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9997127-7D06-9C12-24F7-97E78A95C24E}"/>
              </a:ext>
            </a:extLst>
          </p:cNvPr>
          <p:cNvSpPr txBox="1"/>
          <p:nvPr/>
        </p:nvSpPr>
        <p:spPr>
          <a:xfrm>
            <a:off x="1281113" y="1405280"/>
            <a:ext cx="10639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(   دمشق    -   البصرة -    منغوليا    -   هولاكو    -   العباس بن عبد المطلب -      الصليبين   -   الرومان  - أبو العباس)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48CC94C-94E9-363A-F609-45015D6B0A3D}"/>
              </a:ext>
            </a:extLst>
          </p:cNvPr>
          <p:cNvSpPr txBox="1"/>
          <p:nvPr/>
        </p:nvSpPr>
        <p:spPr>
          <a:xfrm>
            <a:off x="3714750" y="2809130"/>
            <a:ext cx="5400675" cy="19082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ar-SA" dirty="0"/>
          </a:p>
          <a:p>
            <a:pPr algn="r"/>
            <a:r>
              <a:rPr lang="ar-SA" dirty="0"/>
              <a:t>	</a:t>
            </a:r>
            <a:r>
              <a:rPr lang="ar-SA" sz="2000" dirty="0"/>
              <a:t>عاصمة الدولة الاموية هي ...................................</a:t>
            </a:r>
          </a:p>
          <a:p>
            <a:pPr algn="r"/>
            <a:r>
              <a:rPr lang="ar-SA" sz="2000" dirty="0"/>
              <a:t>	سقطت بغداد على يد ..........................................</a:t>
            </a:r>
          </a:p>
          <a:p>
            <a:pPr algn="r"/>
            <a:r>
              <a:rPr lang="ar-SA" sz="2000" dirty="0"/>
              <a:t>	تنتسب الدولة العباسية الي ...................................</a:t>
            </a:r>
          </a:p>
          <a:p>
            <a:pPr algn="r"/>
            <a:r>
              <a:rPr lang="ar-SA" sz="2000" dirty="0"/>
              <a:t>	حدث معركة حطين بين المسلمين و........................</a:t>
            </a:r>
          </a:p>
          <a:p>
            <a:pPr algn="r"/>
            <a:r>
              <a:rPr lang="ar-SA" sz="2000" dirty="0"/>
              <a:t>	الموطن الأصلي للغول هي ..............................</a:t>
            </a:r>
          </a:p>
        </p:txBody>
      </p:sp>
      <p:pic>
        <p:nvPicPr>
          <p:cNvPr id="10" name="رسم 9" descr="كمبيوتر لوحي">
            <a:extLst>
              <a:ext uri="{FF2B5EF4-FFF2-40B4-BE49-F238E27FC236}">
                <a16:creationId xmlns:a16="http://schemas.microsoft.com/office/drawing/2014/main" id="{2D0739BF-850F-09FE-A292-CDDDBFF5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3075" y="1299820"/>
            <a:ext cx="9086849" cy="5129555"/>
          </a:xfrm>
          <a:prstGeom prst="rect">
            <a:avLst/>
          </a:prstGeom>
        </p:spPr>
      </p:pic>
      <p:pic>
        <p:nvPicPr>
          <p:cNvPr id="12" name="رسم 11" descr="الشبكة">
            <a:extLst>
              <a:ext uri="{FF2B5EF4-FFF2-40B4-BE49-F238E27FC236}">
                <a16:creationId xmlns:a16="http://schemas.microsoft.com/office/drawing/2014/main" id="{3B55EDDB-24D4-E06D-928D-89A6307DF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587" y="4457700"/>
            <a:ext cx="1490663" cy="15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0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8DC41F1-610E-F0A1-EDCD-59E797027254}"/>
              </a:ext>
            </a:extLst>
          </p:cNvPr>
          <p:cNvSpPr/>
          <p:nvPr/>
        </p:nvSpPr>
        <p:spPr>
          <a:xfrm>
            <a:off x="3829050" y="476250"/>
            <a:ext cx="5143500" cy="685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صوبي الإجابات الصحيحة </a:t>
            </a:r>
          </a:p>
        </p:txBody>
      </p:sp>
      <p:pic>
        <p:nvPicPr>
          <p:cNvPr id="4" name="رسم 3" descr="علامة إبهام لأعلى">
            <a:extLst>
              <a:ext uri="{FF2B5EF4-FFF2-40B4-BE49-F238E27FC236}">
                <a16:creationId xmlns:a16="http://schemas.microsoft.com/office/drawing/2014/main" id="{B3E1A2C6-B855-BE88-82D9-C20DE94B8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9050" y="361950"/>
            <a:ext cx="914400" cy="9144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927C3A2-C70B-D2B4-DB0E-42F8216885A8}"/>
              </a:ext>
            </a:extLst>
          </p:cNvPr>
          <p:cNvSpPr/>
          <p:nvPr/>
        </p:nvSpPr>
        <p:spPr>
          <a:xfrm>
            <a:off x="9144000" y="1524000"/>
            <a:ext cx="2200275" cy="7334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في المناطق المرتفعة تكون خطوط الكنتور متقاربة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E838BC7-0A19-397B-C102-61E95BB66B57}"/>
              </a:ext>
            </a:extLst>
          </p:cNvPr>
          <p:cNvSpPr/>
          <p:nvPr/>
        </p:nvSpPr>
        <p:spPr>
          <a:xfrm>
            <a:off x="6762750" y="3362323"/>
            <a:ext cx="2457449" cy="73342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	بنى الخليفة عبدالملك بن مروان مسجد قبة الصخرة في فلسطين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1C7B269-569F-BF69-D74A-DAFCF28E19F6}"/>
              </a:ext>
            </a:extLst>
          </p:cNvPr>
          <p:cNvSpPr/>
          <p:nvPr/>
        </p:nvSpPr>
        <p:spPr>
          <a:xfrm>
            <a:off x="2466975" y="1810936"/>
            <a:ext cx="2200275" cy="7334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>
                <a:solidFill>
                  <a:schemeClr val="tx1"/>
                </a:solidFill>
              </a:rPr>
              <a:t>تعتبرالعصبية</a:t>
            </a:r>
            <a:r>
              <a:rPr lang="ar-SA" dirty="0">
                <a:solidFill>
                  <a:schemeClr val="tx1"/>
                </a:solidFill>
              </a:rPr>
              <a:t> القبلية من أسباب نهاية الدولة الاموية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EDB17AB-47A4-F5EE-5324-C19B8454A758}"/>
              </a:ext>
            </a:extLst>
          </p:cNvPr>
          <p:cNvSpPr/>
          <p:nvPr/>
        </p:nvSpPr>
        <p:spPr>
          <a:xfrm>
            <a:off x="904876" y="3873098"/>
            <a:ext cx="2457449" cy="7334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	يعد أبو جعفر المنصور المؤسس الحقيقي للدولة العباسية.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EAA76DA-D183-A4E1-59AA-CF64A96DF61C}"/>
              </a:ext>
            </a:extLst>
          </p:cNvPr>
          <p:cNvSpPr/>
          <p:nvPr/>
        </p:nvSpPr>
        <p:spPr>
          <a:xfrm>
            <a:off x="5300662" y="5053008"/>
            <a:ext cx="2457449" cy="7334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	سمى العصر الاول في الدولة العباسية بعصر الضعف والانحسار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BA57E3D-EC18-0144-C22B-3D89ADEA9842}"/>
              </a:ext>
            </a:extLst>
          </p:cNvPr>
          <p:cNvSpPr/>
          <p:nvPr/>
        </p:nvSpPr>
        <p:spPr>
          <a:xfrm>
            <a:off x="9453562" y="4743449"/>
            <a:ext cx="2200275" cy="7334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	آخر خلفاء الدولة العباسية هو الواثق بالله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E6FF50C-5017-CBB8-4DD1-6BF92370CB6F}"/>
              </a:ext>
            </a:extLst>
          </p:cNvPr>
          <p:cNvSpPr/>
          <p:nvPr/>
        </p:nvSpPr>
        <p:spPr>
          <a:xfrm>
            <a:off x="9596437" y="2838448"/>
            <a:ext cx="2200275" cy="73342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انتهت الدولة العثمانية عام 1355هـ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ED76ADC-ACF7-4F09-4DDF-A7994BB365E4}"/>
              </a:ext>
            </a:extLst>
          </p:cNvPr>
          <p:cNvSpPr/>
          <p:nvPr/>
        </p:nvSpPr>
        <p:spPr>
          <a:xfrm>
            <a:off x="1371603" y="5381618"/>
            <a:ext cx="2457448" cy="73342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	تقع المملكة العربية السعودية في الإقليم الاستوائي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67F0BC8-9491-EAA6-5D89-7A3B4680C2AF}"/>
              </a:ext>
            </a:extLst>
          </p:cNvPr>
          <p:cNvSpPr/>
          <p:nvPr/>
        </p:nvSpPr>
        <p:spPr>
          <a:xfrm>
            <a:off x="3571876" y="3098004"/>
            <a:ext cx="2457449" cy="7334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	سقطت الدولة العباسية على يد هولاكو سنة 656 هـ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521AF68-2024-EE08-478D-4FA151FBD68E}"/>
              </a:ext>
            </a:extLst>
          </p:cNvPr>
          <p:cNvSpPr/>
          <p:nvPr/>
        </p:nvSpPr>
        <p:spPr>
          <a:xfrm>
            <a:off x="5638800" y="1671638"/>
            <a:ext cx="2686049" cy="7334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	</a:t>
            </a:r>
            <a:r>
              <a:rPr lang="ar-SA" dirty="0">
                <a:solidFill>
                  <a:schemeClr val="tx1"/>
                </a:solidFill>
              </a:rPr>
              <a:t>الخرائط الطبغرافية مهمه لإنها تمثل ظواهر سطح الارض </a:t>
            </a:r>
          </a:p>
        </p:txBody>
      </p:sp>
      <p:pic>
        <p:nvPicPr>
          <p:cNvPr id="16" name="رسم 15" descr="علامة اختيار">
            <a:extLst>
              <a:ext uri="{FF2B5EF4-FFF2-40B4-BE49-F238E27FC236}">
                <a16:creationId xmlns:a16="http://schemas.microsoft.com/office/drawing/2014/main" id="{FF671FC4-0973-4F65-CB0B-568D47BD7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4412" y="2002629"/>
            <a:ext cx="676275" cy="528637"/>
          </a:xfrm>
          <a:prstGeom prst="rect">
            <a:avLst/>
          </a:prstGeom>
        </p:spPr>
      </p:pic>
      <p:pic>
        <p:nvPicPr>
          <p:cNvPr id="17" name="رسم 16" descr="علامة اختيار">
            <a:extLst>
              <a:ext uri="{FF2B5EF4-FFF2-40B4-BE49-F238E27FC236}">
                <a16:creationId xmlns:a16="http://schemas.microsoft.com/office/drawing/2014/main" id="{CA80112D-D590-9DA6-A7AE-6A8B27B83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6512" y="3838570"/>
            <a:ext cx="676275" cy="528637"/>
          </a:xfrm>
          <a:prstGeom prst="rect">
            <a:avLst/>
          </a:prstGeom>
        </p:spPr>
      </p:pic>
      <p:pic>
        <p:nvPicPr>
          <p:cNvPr id="18" name="رسم 17" descr="علامة اختيار">
            <a:extLst>
              <a:ext uri="{FF2B5EF4-FFF2-40B4-BE49-F238E27FC236}">
                <a16:creationId xmlns:a16="http://schemas.microsoft.com/office/drawing/2014/main" id="{A6641B99-DFE4-CEE5-F007-B58447D3F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1801" y="3200397"/>
            <a:ext cx="676275" cy="528637"/>
          </a:xfrm>
          <a:prstGeom prst="rect">
            <a:avLst/>
          </a:prstGeom>
        </p:spPr>
      </p:pic>
      <p:pic>
        <p:nvPicPr>
          <p:cNvPr id="19" name="رسم 18" descr="علامة اختيار">
            <a:extLst>
              <a:ext uri="{FF2B5EF4-FFF2-40B4-BE49-F238E27FC236}">
                <a16:creationId xmlns:a16="http://schemas.microsoft.com/office/drawing/2014/main" id="{5F81E55E-A3F7-B33F-7A6F-C4F438015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4044" y="1913329"/>
            <a:ext cx="676275" cy="528637"/>
          </a:xfrm>
          <a:prstGeom prst="rect">
            <a:avLst/>
          </a:prstGeom>
        </p:spPr>
      </p:pic>
      <p:pic>
        <p:nvPicPr>
          <p:cNvPr id="20" name="رسم 19" descr="علامة اختيار">
            <a:extLst>
              <a:ext uri="{FF2B5EF4-FFF2-40B4-BE49-F238E27FC236}">
                <a16:creationId xmlns:a16="http://schemas.microsoft.com/office/drawing/2014/main" id="{FC2A99C6-6423-2D4A-CE38-6AE4236A1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5881" y="1715693"/>
            <a:ext cx="676275" cy="528637"/>
          </a:xfrm>
          <a:prstGeom prst="rect">
            <a:avLst/>
          </a:prstGeom>
        </p:spPr>
      </p:pic>
      <p:pic>
        <p:nvPicPr>
          <p:cNvPr id="21" name="رسم 20" descr="علامة اختيار">
            <a:extLst>
              <a:ext uri="{FF2B5EF4-FFF2-40B4-BE49-F238E27FC236}">
                <a16:creationId xmlns:a16="http://schemas.microsoft.com/office/drawing/2014/main" id="{DCE77AC2-CDFC-CAD6-2593-FC672E4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738" y="4246953"/>
            <a:ext cx="676275" cy="5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E5539A1D-CFFC-4712-2B5A-6CA118329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16686"/>
              </p:ext>
            </p:extLst>
          </p:nvPr>
        </p:nvGraphicFramePr>
        <p:xfrm>
          <a:off x="2143125" y="1781175"/>
          <a:ext cx="7658100" cy="3609975"/>
        </p:xfrm>
        <a:graphic>
          <a:graphicData uri="http://schemas.openxmlformats.org/drawingml/2006/table">
            <a:tbl>
              <a:tblPr rtl="1"/>
              <a:tblGrid>
                <a:gridCol w="7658100">
                  <a:extLst>
                    <a:ext uri="{9D8B030D-6E8A-4147-A177-3AD203B41FA5}">
                      <a16:colId xmlns:a16="http://schemas.microsoft.com/office/drawing/2014/main" val="540923243"/>
                    </a:ext>
                  </a:extLst>
                </a:gridCol>
              </a:tblGrid>
              <a:tr h="3609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414116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28B824B-C243-18DC-DBEA-1659E45FD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07348"/>
              </p:ext>
            </p:extLst>
          </p:nvPr>
        </p:nvGraphicFramePr>
        <p:xfrm>
          <a:off x="2143126" y="1790700"/>
          <a:ext cx="6305550" cy="3609975"/>
        </p:xfrm>
        <a:graphic>
          <a:graphicData uri="http://schemas.openxmlformats.org/drawingml/2006/table">
            <a:tbl>
              <a:tblPr rtl="1"/>
              <a:tblGrid>
                <a:gridCol w="6305550">
                  <a:extLst>
                    <a:ext uri="{9D8B030D-6E8A-4147-A177-3AD203B41FA5}">
                      <a16:colId xmlns:a16="http://schemas.microsoft.com/office/drawing/2014/main" val="1365719951"/>
                    </a:ext>
                  </a:extLst>
                </a:gridCol>
              </a:tblGrid>
              <a:tr h="3609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07966"/>
                  </a:ext>
                </a:extLst>
              </a:tr>
            </a:tbl>
          </a:graphicData>
        </a:graphic>
      </p:graphicFrame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5D66A256-3666-93D0-902E-2C40A7889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836399"/>
              </p:ext>
            </p:extLst>
          </p:nvPr>
        </p:nvGraphicFramePr>
        <p:xfrm>
          <a:off x="5286375" y="1781175"/>
          <a:ext cx="3162300" cy="3609975"/>
        </p:xfrm>
        <a:graphic>
          <a:graphicData uri="http://schemas.openxmlformats.org/drawingml/2006/table">
            <a:tbl>
              <a:tblPr rtl="1"/>
              <a:tblGrid>
                <a:gridCol w="3162300">
                  <a:extLst>
                    <a:ext uri="{9D8B030D-6E8A-4147-A177-3AD203B41FA5}">
                      <a16:colId xmlns:a16="http://schemas.microsoft.com/office/drawing/2014/main" val="1310776637"/>
                    </a:ext>
                  </a:extLst>
                </a:gridCol>
              </a:tblGrid>
              <a:tr h="3609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094233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5B3303C7-0853-B6F9-442A-ECAB3D97F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05240"/>
              </p:ext>
            </p:extLst>
          </p:nvPr>
        </p:nvGraphicFramePr>
        <p:xfrm>
          <a:off x="2152650" y="1781175"/>
          <a:ext cx="7648576" cy="3609977"/>
        </p:xfrm>
        <a:graphic>
          <a:graphicData uri="http://schemas.openxmlformats.org/drawingml/2006/table">
            <a:tbl>
              <a:tblPr rtl="1"/>
              <a:tblGrid>
                <a:gridCol w="7648576">
                  <a:extLst>
                    <a:ext uri="{9D8B030D-6E8A-4147-A177-3AD203B41FA5}">
                      <a16:colId xmlns:a16="http://schemas.microsoft.com/office/drawing/2014/main" val="2634160557"/>
                    </a:ext>
                  </a:extLst>
                </a:gridCol>
              </a:tblGrid>
              <a:tr h="515711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rgbClr val="00B0F0"/>
                          </a:solidFill>
                        </a:rPr>
                        <a:t>بنك المعلومات                 الدولة الاموية                                 الدولة العباسية </a:t>
                      </a:r>
                      <a:r>
                        <a:rPr lang="ar-SA" dirty="0"/>
                        <a:t>                                                                                       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318929"/>
                  </a:ext>
                </a:extLst>
              </a:tr>
              <a:tr h="51571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41هـ                                 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275747"/>
                  </a:ext>
                </a:extLst>
              </a:tr>
              <a:tr h="51571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مروان بن محمد                   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126871"/>
                  </a:ext>
                </a:extLst>
              </a:tr>
              <a:tr h="51571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524عاما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686167"/>
                  </a:ext>
                </a:extLst>
              </a:tr>
              <a:tr h="51571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91عاما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777031"/>
                  </a:ext>
                </a:extLst>
              </a:tr>
              <a:tr h="51571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132هـ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5129"/>
                  </a:ext>
                </a:extLst>
              </a:tr>
              <a:tr h="515711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أبو </a:t>
                      </a:r>
                      <a:r>
                        <a:rPr lang="ar-SA" b="1" dirty="0" err="1"/>
                        <a:t>جعفرالمنصور</a:t>
                      </a:r>
                      <a:endParaRPr lang="ar-S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76744"/>
                  </a:ext>
                </a:extLst>
              </a:tr>
            </a:tbl>
          </a:graphicData>
        </a:graphic>
      </p:graphicFrame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7A15E5E-978D-F6AE-E6EB-E1D075204EF7}"/>
              </a:ext>
            </a:extLst>
          </p:cNvPr>
          <p:cNvSpPr/>
          <p:nvPr/>
        </p:nvSpPr>
        <p:spPr>
          <a:xfrm>
            <a:off x="2619375" y="371475"/>
            <a:ext cx="6886575" cy="9810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إختاري</a:t>
            </a:r>
            <a:r>
              <a:rPr lang="ar-SA" sz="2400" b="1" dirty="0">
                <a:solidFill>
                  <a:schemeClr val="tx1"/>
                </a:solidFill>
              </a:rPr>
              <a:t> من بنك المعلومات وضعيها في مكانها المناسب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2BC844E-64B2-F20A-4C1F-EC2E96CA7A0B}"/>
              </a:ext>
            </a:extLst>
          </p:cNvPr>
          <p:cNvSpPr txBox="1"/>
          <p:nvPr/>
        </p:nvSpPr>
        <p:spPr>
          <a:xfrm>
            <a:off x="6200775" y="2343150"/>
            <a:ext cx="1074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41هـ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5268330-D2D1-34C2-6FDA-227A4894A9DF}"/>
              </a:ext>
            </a:extLst>
          </p:cNvPr>
          <p:cNvSpPr txBox="1"/>
          <p:nvPr/>
        </p:nvSpPr>
        <p:spPr>
          <a:xfrm>
            <a:off x="6219825" y="2847975"/>
            <a:ext cx="1074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91عاما</a:t>
            </a:r>
            <a:r>
              <a:rPr lang="ar-SA" dirty="0"/>
              <a:t>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8C6636A-DFDE-4892-AE65-05FCDF9F6E46}"/>
              </a:ext>
            </a:extLst>
          </p:cNvPr>
          <p:cNvSpPr txBox="1"/>
          <p:nvPr/>
        </p:nvSpPr>
        <p:spPr>
          <a:xfrm>
            <a:off x="6096001" y="3436382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مروان بن محمد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57A9C1-D1CD-3ADA-052F-786CACA73BF7}"/>
              </a:ext>
            </a:extLst>
          </p:cNvPr>
          <p:cNvSpPr txBox="1"/>
          <p:nvPr/>
        </p:nvSpPr>
        <p:spPr>
          <a:xfrm>
            <a:off x="3396615" y="2390775"/>
            <a:ext cx="1074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B050"/>
                </a:solidFill>
              </a:rPr>
              <a:t>132عام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BB16B7C-A483-7FA6-2657-3C4D298AE102}"/>
              </a:ext>
            </a:extLst>
          </p:cNvPr>
          <p:cNvSpPr txBox="1"/>
          <p:nvPr/>
        </p:nvSpPr>
        <p:spPr>
          <a:xfrm>
            <a:off x="3396615" y="2847975"/>
            <a:ext cx="1074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B050"/>
                </a:solidFill>
              </a:rPr>
              <a:t>524عاما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B74B19C-6E8C-C501-4CD9-8AF2E1D0F265}"/>
              </a:ext>
            </a:extLst>
          </p:cNvPr>
          <p:cNvSpPr txBox="1"/>
          <p:nvPr/>
        </p:nvSpPr>
        <p:spPr>
          <a:xfrm>
            <a:off x="2847976" y="3436382"/>
            <a:ext cx="18954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B050"/>
                </a:solidFill>
              </a:rPr>
              <a:t>أبو جعفر المنصور</a:t>
            </a:r>
          </a:p>
        </p:txBody>
      </p:sp>
      <p:pic>
        <p:nvPicPr>
          <p:cNvPr id="22" name="رسم 21" descr="قائمة">
            <a:extLst>
              <a:ext uri="{FF2B5EF4-FFF2-40B4-BE49-F238E27FC236}">
                <a16:creationId xmlns:a16="http://schemas.microsoft.com/office/drawing/2014/main" id="{5E207A6B-D70C-D4AA-3817-E9B1C8C19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8" y="4714874"/>
            <a:ext cx="1433511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4DB517C-3F00-7073-E0A7-EE8831C82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" b="4920"/>
          <a:stretch/>
        </p:blipFill>
        <p:spPr>
          <a:xfrm>
            <a:off x="133351" y="0"/>
            <a:ext cx="12058649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9F9C0D3-668E-11EF-EF08-D512112968C6}"/>
              </a:ext>
            </a:extLst>
          </p:cNvPr>
          <p:cNvSpPr/>
          <p:nvPr/>
        </p:nvSpPr>
        <p:spPr>
          <a:xfrm>
            <a:off x="7972425" y="590550"/>
            <a:ext cx="311467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قيمي معلومات عن الدولة العثمانية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2596DBD-D944-A07F-4832-F6A511415FD5}"/>
              </a:ext>
            </a:extLst>
          </p:cNvPr>
          <p:cNvSpPr/>
          <p:nvPr/>
        </p:nvSpPr>
        <p:spPr>
          <a:xfrm flipH="1">
            <a:off x="10353676" y="4419599"/>
            <a:ext cx="1200151" cy="823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موطنهم تركستان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F0A4B230-0B2F-30A8-B7E8-2510C864693D}"/>
              </a:ext>
            </a:extLst>
          </p:cNvPr>
          <p:cNvSpPr/>
          <p:nvPr/>
        </p:nvSpPr>
        <p:spPr>
          <a:xfrm flipH="1">
            <a:off x="7328296" y="3336130"/>
            <a:ext cx="1288258" cy="823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مؤسسهم </a:t>
            </a:r>
            <a:r>
              <a:rPr lang="ar-SA" dirty="0" err="1"/>
              <a:t>ارطغرل</a:t>
            </a:r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0683633-2EF5-7B09-6CA7-A499FEE5139F}"/>
              </a:ext>
            </a:extLst>
          </p:cNvPr>
          <p:cNvSpPr/>
          <p:nvPr/>
        </p:nvSpPr>
        <p:spPr>
          <a:xfrm flipH="1">
            <a:off x="5010149" y="3205162"/>
            <a:ext cx="1085851" cy="823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انتهت 1355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EEAA641-BBE2-8B70-B02B-BDD3C0691312}"/>
              </a:ext>
            </a:extLst>
          </p:cNvPr>
          <p:cNvSpPr/>
          <p:nvPr/>
        </p:nvSpPr>
        <p:spPr>
          <a:xfrm flipH="1">
            <a:off x="3009899" y="4743450"/>
            <a:ext cx="1200152" cy="1000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دخل البلاد العربية الخليفة سليم الأول 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CF8C35B-16E4-6B37-6F18-020C8D25AD84}"/>
              </a:ext>
            </a:extLst>
          </p:cNvPr>
          <p:cNvSpPr/>
          <p:nvPr/>
        </p:nvSpPr>
        <p:spPr>
          <a:xfrm flipH="1">
            <a:off x="5819775" y="5264942"/>
            <a:ext cx="1762124" cy="823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لقب سليمان الأول بالفاتح 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5B23EEA-4F17-6CAD-D44C-4A037D9CC004}"/>
              </a:ext>
            </a:extLst>
          </p:cNvPr>
          <p:cNvSpPr/>
          <p:nvPr/>
        </p:nvSpPr>
        <p:spPr>
          <a:xfrm flipH="1">
            <a:off x="8986835" y="5855493"/>
            <a:ext cx="1366840" cy="823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/>
              <a:t>مؤسس الانكشارية </a:t>
            </a:r>
            <a:r>
              <a:rPr lang="ar-SA" sz="1600" dirty="0" err="1"/>
              <a:t>اوروخان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40741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347</TotalTime>
  <Words>695</Words>
  <Application>Microsoft Office PowerPoint</Application>
  <PresentationFormat>شاشة عريضة</PresentationFormat>
  <Paragraphs>167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Aldhabi</vt:lpstr>
      <vt:lpstr>Arial</vt:lpstr>
      <vt:lpstr>Tw Cen MT</vt:lpstr>
      <vt:lpstr>قطرة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مريم الظفيري</dc:creator>
  <cp:lastModifiedBy>مريم الظفيري</cp:lastModifiedBy>
  <cp:revision>17</cp:revision>
  <dcterms:created xsi:type="dcterms:W3CDTF">2022-11-05T08:08:54Z</dcterms:created>
  <dcterms:modified xsi:type="dcterms:W3CDTF">2022-11-05T16:02:00Z</dcterms:modified>
</cp:coreProperties>
</file>