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70" r:id="rId4"/>
    <p:sldId id="276" r:id="rId5"/>
    <p:sldId id="264" r:id="rId6"/>
    <p:sldId id="259" r:id="rId7"/>
    <p:sldId id="277" r:id="rId8"/>
    <p:sldId id="265" r:id="rId9"/>
    <p:sldId id="275" r:id="rId10"/>
    <p:sldId id="267" r:id="rId11"/>
    <p:sldId id="274" r:id="rId12"/>
    <p:sldId id="268" r:id="rId13"/>
    <p:sldId id="278" r:id="rId14"/>
    <p:sldId id="271" r:id="rId15"/>
    <p:sldId id="269" r:id="rId16"/>
    <p:sldId id="262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69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9" d="100"/>
          <a:sy n="49" d="100"/>
        </p:scale>
        <p:origin x="957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10387966" y="5038581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720728" y="776293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720728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828800" y="6012661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828800" y="5650709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189663" y="5752312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609601" y="6480974"/>
            <a:ext cx="5680075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9381" y="703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10387966" y="93788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492501" y="6480974"/>
            <a:ext cx="5680075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8625062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271466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72244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72244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609601" y="6480969"/>
            <a:ext cx="5680075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20009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820009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9601" y="6481895"/>
            <a:ext cx="5680075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514476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9381" y="14073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8625062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A72B12-7BA4-4B8B-9BF7-8025F9B066E5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1" y="6481895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beal.wordpress.com/2020/10/01/%D9%85%D8%AE%D8%B7%D9%88%D8%B7%D8%A9-%D8%A7%D9%84%D9%85%D9%85%D9%84%D9%83%D8%A9-%D8%A7%D9%84%D8%B9%D8%B1%D8%A8%D9%8A%D8%A9-%D8%A7%D9%84%D8%B3%D8%B9%D9%88%D8%AF%D9%8A%D8%A9-7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.wiktionary.org/wiki/%D7%9E%D7%9B%D7%95%D7%A0%D7%AA_%D7%9B%D7%91%D7%99%D7%A1%D7%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464840" y="-631883"/>
            <a:ext cx="10116616" cy="1470025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FF00"/>
                </a:solidFill>
                <a:effectLst/>
              </a:rPr>
              <a:t>بسم الله الرحمن الرحيم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" y="4448102"/>
            <a:ext cx="2161088" cy="240989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107165" y="560144"/>
            <a:ext cx="245131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المملكة العربية السعودية</a:t>
            </a:r>
          </a:p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ادارة التعليم بالطائف</a:t>
            </a:r>
          </a:p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المتوسطة السابعة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0E3B4AA-495D-4CC4-B2F3-9C27C15AA6C4}"/>
              </a:ext>
            </a:extLst>
          </p:cNvPr>
          <p:cNvSpPr/>
          <p:nvPr/>
        </p:nvSpPr>
        <p:spPr>
          <a:xfrm>
            <a:off x="2812161" y="2885973"/>
            <a:ext cx="6869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الوحدة : المهارات الأسرية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697A638-307F-41F4-9278-34016699C334}"/>
              </a:ext>
            </a:extLst>
          </p:cNvPr>
          <p:cNvSpPr/>
          <p:nvPr/>
        </p:nvSpPr>
        <p:spPr>
          <a:xfrm>
            <a:off x="1125729" y="1924320"/>
            <a:ext cx="9940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المادة : المهارات الحياتية والأسرية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A7930D-AF52-4C9A-B3B9-D8511867A48B}"/>
              </a:ext>
            </a:extLst>
          </p:cNvPr>
          <p:cNvSpPr txBox="1"/>
          <p:nvPr/>
        </p:nvSpPr>
        <p:spPr>
          <a:xfrm>
            <a:off x="3719736" y="3933056"/>
            <a:ext cx="60702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اليوم :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التاريخ :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الحصة :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الصف :</a:t>
            </a:r>
          </a:p>
        </p:txBody>
      </p:sp>
    </p:spTree>
    <p:extLst>
      <p:ext uri="{BB962C8B-B14F-4D97-AF65-F5344CB8AC3E}">
        <p14:creationId xmlns:p14="http://schemas.microsoft.com/office/powerpoint/2010/main" val="38911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مشطوف الحواف 1">
            <a:extLst>
              <a:ext uri="{FF2B5EF4-FFF2-40B4-BE49-F238E27FC236}">
                <a16:creationId xmlns:a16="http://schemas.microsoft.com/office/drawing/2014/main" id="{FB5D9BA0-29F0-41A4-84BA-E1AC4B552002}"/>
              </a:ext>
            </a:extLst>
          </p:cNvPr>
          <p:cNvSpPr/>
          <p:nvPr/>
        </p:nvSpPr>
        <p:spPr>
          <a:xfrm>
            <a:off x="5541236" y="2996952"/>
            <a:ext cx="5238526" cy="1341631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لماذا تستخدم المكواة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ED02DF-A705-41EE-9F26-03489ABE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70594"/>
            <a:ext cx="4493069" cy="645475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B7C8A6C-D1C5-43E2-ABF7-61438359859D}"/>
              </a:ext>
            </a:extLst>
          </p:cNvPr>
          <p:cNvSpPr/>
          <p:nvPr/>
        </p:nvSpPr>
        <p:spPr>
          <a:xfrm>
            <a:off x="8328248" y="1126708"/>
            <a:ext cx="19319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المكواة</a:t>
            </a:r>
          </a:p>
        </p:txBody>
      </p:sp>
    </p:spTree>
    <p:extLst>
      <p:ext uri="{BB962C8B-B14F-4D97-AF65-F5344CB8AC3E}">
        <p14:creationId xmlns:p14="http://schemas.microsoft.com/office/powerpoint/2010/main" val="31964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85ABA321-8E98-4096-A8EE-04320B76A6B1}"/>
              </a:ext>
            </a:extLst>
          </p:cNvPr>
          <p:cNvSpPr/>
          <p:nvPr/>
        </p:nvSpPr>
        <p:spPr>
          <a:xfrm>
            <a:off x="6384032" y="548680"/>
            <a:ext cx="4246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المكنسة الكهربائية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9646D7-C625-451F-8F6A-ACCE8EF5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84" y="1484784"/>
            <a:ext cx="5634376" cy="5189185"/>
          </a:xfrm>
          <a:prstGeom prst="rect">
            <a:avLst/>
          </a:prstGeom>
        </p:spPr>
      </p:pic>
      <p:sp>
        <p:nvSpPr>
          <p:cNvPr id="8" name="مستطيل: زاوية مطوية 7">
            <a:extLst>
              <a:ext uri="{FF2B5EF4-FFF2-40B4-BE49-F238E27FC236}">
                <a16:creationId xmlns:a16="http://schemas.microsoft.com/office/drawing/2014/main" id="{6DB2F335-6F8F-961D-9BB3-021FB1213C6B}"/>
              </a:ext>
            </a:extLst>
          </p:cNvPr>
          <p:cNvSpPr/>
          <p:nvPr/>
        </p:nvSpPr>
        <p:spPr>
          <a:xfrm>
            <a:off x="263352" y="260648"/>
            <a:ext cx="5094816" cy="6413321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هل للمكنسة أشكال؟ عللي تجنب كنس</a:t>
            </a:r>
          </a:p>
          <a:p>
            <a:pPr algn="ctr"/>
            <a:r>
              <a:rPr lang="ar-SA" sz="4400" b="1" dirty="0"/>
              <a:t>الأرض المبللة بغير</a:t>
            </a:r>
          </a:p>
          <a:p>
            <a:pPr algn="ctr"/>
            <a:r>
              <a:rPr lang="ar-SA" sz="4400" b="1" dirty="0"/>
              <a:t>المكنسة الكهربائية</a:t>
            </a:r>
          </a:p>
          <a:p>
            <a:pPr algn="ctr"/>
            <a:r>
              <a:rPr lang="ar-SA" sz="4400" b="1" dirty="0"/>
              <a:t>المخصصة لذلك</a:t>
            </a:r>
          </a:p>
        </p:txBody>
      </p:sp>
    </p:spTree>
    <p:extLst>
      <p:ext uri="{BB962C8B-B14F-4D97-AF65-F5344CB8AC3E}">
        <p14:creationId xmlns:p14="http://schemas.microsoft.com/office/powerpoint/2010/main" val="2129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2DADF66-6DBF-4A59-B2C5-58466EC7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9490" l="9694" r="89796">
                        <a14:foregroundMark x1="11224" y1="11224" x2="53061" y2="12245"/>
                        <a14:foregroundMark x1="87245" y1="13265" x2="83163" y2="99490"/>
                        <a14:foregroundMark x1="9694" y1="16837" x2="9694" y2="73980"/>
                        <a14:foregroundMark x1="65816" y1="62755" x2="65816" y2="6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" t="9426" r="15183" b="5032"/>
          <a:stretch/>
        </p:blipFill>
        <p:spPr>
          <a:xfrm>
            <a:off x="272535" y="404664"/>
            <a:ext cx="3519209" cy="367240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00C94C-4C36-47EF-B07E-54C86F3DCF07}"/>
              </a:ext>
            </a:extLst>
          </p:cNvPr>
          <p:cNvSpPr txBox="1"/>
          <p:nvPr/>
        </p:nvSpPr>
        <p:spPr>
          <a:xfrm>
            <a:off x="3791744" y="117519"/>
            <a:ext cx="840025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طريقة العناية بالثلاجة</a:t>
            </a:r>
          </a:p>
          <a:p>
            <a:pPr algn="ctr"/>
            <a:r>
              <a:rPr lang="ar-SA" sz="3200" b="1" dirty="0"/>
              <a:t>يجب ان توضع الثلاجة </a:t>
            </a:r>
            <a:r>
              <a:rPr lang="ar-SA" sz="3200" b="1" dirty="0" err="1"/>
              <a:t>فى</a:t>
            </a:r>
            <a:r>
              <a:rPr lang="ar-SA" sz="3200" b="1" dirty="0"/>
              <a:t> مكان هاو بعيدا عن الحرارة </a:t>
            </a:r>
          </a:p>
          <a:p>
            <a:pPr algn="ctr"/>
            <a:r>
              <a:rPr lang="ar-SA" sz="3200" b="1" dirty="0"/>
              <a:t>كما يجب وضعها على ارض مستوية .</a:t>
            </a:r>
          </a:p>
          <a:p>
            <a:pPr algn="ctr"/>
            <a:r>
              <a:rPr lang="ar-SA" sz="3200" b="1" dirty="0"/>
              <a:t>يجب ترك مسافة لا تقل عن عشرة سنتيمترات </a:t>
            </a:r>
          </a:p>
          <a:p>
            <a:pPr algn="ctr"/>
            <a:r>
              <a:rPr lang="ar-SA" sz="3200" b="1" dirty="0"/>
              <a:t>بين الثلاجة والحائط وذلك </a:t>
            </a:r>
            <a:r>
              <a:rPr lang="ar-SA" sz="3200" b="1" dirty="0" err="1"/>
              <a:t>فى</a:t>
            </a:r>
            <a:r>
              <a:rPr lang="ar-SA" sz="3200" b="1" dirty="0"/>
              <a:t> حالة وجود المكثف ...</a:t>
            </a:r>
          </a:p>
          <a:p>
            <a:pPr algn="ctr"/>
            <a:r>
              <a:rPr lang="ar-SA" sz="3200" b="1" dirty="0"/>
              <a:t>يجب تجنب كل ما من شأنه الاسراع </a:t>
            </a:r>
            <a:r>
              <a:rPr lang="ar-SA" sz="3200" b="1" dirty="0" err="1"/>
              <a:t>فى</a:t>
            </a:r>
            <a:r>
              <a:rPr lang="ar-SA" sz="3200" b="1" dirty="0"/>
              <a:t> تجميع الثلج مثل </a:t>
            </a:r>
          </a:p>
          <a:p>
            <a:pPr algn="ctr"/>
            <a:r>
              <a:rPr lang="ar-SA" sz="3200" b="1" dirty="0"/>
              <a:t>كثرة فتح الباب عدة مرات </a:t>
            </a:r>
          </a:p>
          <a:p>
            <a:pPr algn="ctr"/>
            <a:r>
              <a:rPr lang="ar-SA" sz="3200" b="1" dirty="0"/>
              <a:t>او وضع اطعمة ساخنة بداخلها </a:t>
            </a:r>
          </a:p>
          <a:p>
            <a:pPr algn="ctr"/>
            <a:r>
              <a:rPr lang="ar-SA" sz="3200" b="1" dirty="0"/>
              <a:t>او تكديس الثلاجة او الفريزر بأكثر </a:t>
            </a:r>
            <a:r>
              <a:rPr lang="ar-SA" sz="3600" b="1" dirty="0"/>
              <a:t>مما يتسع 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40BE747-561C-4B46-A1E4-2A6423B7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35" y="4364217"/>
            <a:ext cx="3988942" cy="15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2DADF66-6DBF-4A59-B2C5-58466EC7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9490" l="9694" r="89796">
                        <a14:foregroundMark x1="11224" y1="11224" x2="53061" y2="12245"/>
                        <a14:foregroundMark x1="87245" y1="13265" x2="83163" y2="99490"/>
                        <a14:foregroundMark x1="9694" y1="16837" x2="9694" y2="73980"/>
                        <a14:foregroundMark x1="65816" y1="62755" x2="65816" y2="6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1177" r="13973" b="6449"/>
          <a:stretch/>
        </p:blipFill>
        <p:spPr>
          <a:xfrm>
            <a:off x="137338" y="548679"/>
            <a:ext cx="5670632" cy="58326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372845E-832F-4526-AB81-46702F91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6893"/>
            <a:ext cx="5941166" cy="3457933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A97384E-4548-4FED-73AF-00F6F8B1A53B}"/>
              </a:ext>
            </a:extLst>
          </p:cNvPr>
          <p:cNvSpPr/>
          <p:nvPr/>
        </p:nvSpPr>
        <p:spPr>
          <a:xfrm>
            <a:off x="6384032" y="3694826"/>
            <a:ext cx="3832530" cy="2444337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اقترحي طريقة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للحفاظ على الثلاجة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عند السفر</a:t>
            </a:r>
          </a:p>
        </p:txBody>
      </p:sp>
    </p:spTree>
    <p:extLst>
      <p:ext uri="{BB962C8B-B14F-4D97-AF65-F5344CB8AC3E}">
        <p14:creationId xmlns:p14="http://schemas.microsoft.com/office/powerpoint/2010/main" val="30320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23BE350-490D-AB2B-A4B5-3B42B4CEF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17005" r="5812" b="50810"/>
          <a:stretch/>
        </p:blipFill>
        <p:spPr>
          <a:xfrm>
            <a:off x="479376" y="476672"/>
            <a:ext cx="112332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4E65CF5-598E-4FD6-B5FC-25DB6782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30719" y="1556792"/>
            <a:ext cx="7644683" cy="592135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08D846A-C66C-45AE-B060-55E8A4B8123A}"/>
              </a:ext>
            </a:extLst>
          </p:cNvPr>
          <p:cNvSpPr/>
          <p:nvPr/>
        </p:nvSpPr>
        <p:spPr>
          <a:xfrm>
            <a:off x="2093161" y="300996"/>
            <a:ext cx="9094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ماالرابط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بين درسنا والمواد التي </a:t>
            </a:r>
            <a:r>
              <a:rPr lang="ar-SA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درستيها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65007F-FFB8-2953-155A-BE9768569A43}"/>
              </a:ext>
            </a:extLst>
          </p:cNvPr>
          <p:cNvSpPr/>
          <p:nvPr/>
        </p:nvSpPr>
        <p:spPr>
          <a:xfrm>
            <a:off x="7752184" y="3429000"/>
            <a:ext cx="2169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/>
              </a:rPr>
              <a:t>العلوم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0B6AEFE-AD83-6AA0-7D8A-CE01B8C61CDE}"/>
              </a:ext>
            </a:extLst>
          </p:cNvPr>
          <p:cNvSpPr/>
          <p:nvPr/>
        </p:nvSpPr>
        <p:spPr>
          <a:xfrm>
            <a:off x="9696400" y="1844824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</a:rPr>
              <a:t>الدين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91E46C1-650D-064F-2CFC-0E8F27477234}"/>
              </a:ext>
            </a:extLst>
          </p:cNvPr>
          <p:cNvSpPr/>
          <p:nvPr/>
        </p:nvSpPr>
        <p:spPr>
          <a:xfrm>
            <a:off x="6096000" y="515719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7F698"/>
                </a:solidFill>
                <a:effectLst/>
              </a:rPr>
              <a:t>لغتي</a:t>
            </a:r>
          </a:p>
        </p:txBody>
      </p:sp>
    </p:spTree>
    <p:extLst>
      <p:ext uri="{BB962C8B-B14F-4D97-AF65-F5344CB8AC3E}">
        <p14:creationId xmlns:p14="http://schemas.microsoft.com/office/powerpoint/2010/main" val="40138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275" r="4582"/>
          <a:stretch/>
        </p:blipFill>
        <p:spPr>
          <a:xfrm>
            <a:off x="479376" y="246585"/>
            <a:ext cx="9937104" cy="636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9FB3D52-E0F5-5201-8FF5-A61BEB26D029}"/>
              </a:ext>
            </a:extLst>
          </p:cNvPr>
          <p:cNvSpPr/>
          <p:nvPr/>
        </p:nvSpPr>
        <p:spPr>
          <a:xfrm>
            <a:off x="2855640" y="620688"/>
            <a:ext cx="5505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نعود لجدول التعلم </a:t>
            </a:r>
          </a:p>
          <a:p>
            <a:pPr algn="ctr"/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ماذا تعلمنا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1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275" r="4582"/>
          <a:stretch/>
        </p:blipFill>
        <p:spPr>
          <a:xfrm>
            <a:off x="191344" y="246585"/>
            <a:ext cx="11305256" cy="636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/>
          <p:cNvSpPr txBox="1"/>
          <p:nvPr/>
        </p:nvSpPr>
        <p:spPr>
          <a:xfrm>
            <a:off x="3359696" y="259688"/>
            <a:ext cx="49685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err="1">
                <a:solidFill>
                  <a:schemeClr val="accent2">
                    <a:lumMod val="75000"/>
                  </a:schemeClr>
                </a:solidFill>
              </a:rPr>
              <a:t>بإستخدام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خريطة المفاهيم </a:t>
            </a:r>
          </a:p>
          <a:p>
            <a:pPr algn="ctr"/>
            <a:r>
              <a:rPr lang="ar-SA" sz="3200" b="1" dirty="0" err="1">
                <a:solidFill>
                  <a:schemeClr val="accent2">
                    <a:lumMod val="75000"/>
                  </a:schemeClr>
                </a:solidFill>
              </a:rPr>
              <a:t>أختاري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جهاز واذكري استعمالاته ؟ </a:t>
            </a:r>
          </a:p>
        </p:txBody>
      </p:sp>
    </p:spTree>
    <p:extLst>
      <p:ext uri="{BB962C8B-B14F-4D97-AF65-F5344CB8AC3E}">
        <p14:creationId xmlns:p14="http://schemas.microsoft.com/office/powerpoint/2010/main" val="35302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EAE9731-81BB-BD31-F8C3-92F5198AD17D}"/>
              </a:ext>
            </a:extLst>
          </p:cNvPr>
          <p:cNvSpPr/>
          <p:nvPr/>
        </p:nvSpPr>
        <p:spPr>
          <a:xfrm>
            <a:off x="1929635" y="13894"/>
            <a:ext cx="83327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سبحانك اللهم ويحمدك</a:t>
            </a:r>
          </a:p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أشهد أن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لاإله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إلا الله</a:t>
            </a:r>
          </a:p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وأن محمدا عبدك ورسولك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57ACC9-685E-7259-991D-EEE021F662D1}"/>
              </a:ext>
            </a:extLst>
          </p:cNvPr>
          <p:cNvSpPr/>
          <p:nvPr/>
        </p:nvSpPr>
        <p:spPr>
          <a:xfrm>
            <a:off x="2885032" y="2967335"/>
            <a:ext cx="642195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الواجب</a:t>
            </a:r>
          </a:p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والخطة الأسبوعية </a:t>
            </a:r>
          </a:p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1231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" y="3573016"/>
            <a:ext cx="3539751" cy="30810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860135"/>
            <a:ext cx="3960440" cy="313125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11815" b="5323"/>
          <a:stretch/>
        </p:blipFill>
        <p:spPr>
          <a:xfrm>
            <a:off x="8184231" y="260647"/>
            <a:ext cx="3762037" cy="313125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r="16579"/>
          <a:stretch/>
        </p:blipFill>
        <p:spPr>
          <a:xfrm>
            <a:off x="245731" y="116632"/>
            <a:ext cx="3618021" cy="295232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r="32400"/>
          <a:stretch/>
        </p:blipFill>
        <p:spPr>
          <a:xfrm>
            <a:off x="8251478" y="3664884"/>
            <a:ext cx="3677170" cy="2936525"/>
          </a:xfrm>
          <a:prstGeom prst="rect">
            <a:avLst/>
          </a:prstGeom>
        </p:spPr>
      </p:pic>
      <p:sp>
        <p:nvSpPr>
          <p:cNvPr id="10" name="سهم إلى اليسار 9"/>
          <p:cNvSpPr/>
          <p:nvPr/>
        </p:nvSpPr>
        <p:spPr>
          <a:xfrm>
            <a:off x="4223792" y="908720"/>
            <a:ext cx="352839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سار 10"/>
          <p:cNvSpPr/>
          <p:nvPr/>
        </p:nvSpPr>
        <p:spPr>
          <a:xfrm>
            <a:off x="4295800" y="5157192"/>
            <a:ext cx="345638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4090606" y="-25933"/>
            <a:ext cx="413286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ماذا تشاهدين في هذه الصورة</a:t>
            </a:r>
          </a:p>
          <a:p>
            <a:pPr algn="ctr"/>
            <a:r>
              <a:rPr lang="ar-SA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 واستنتجي عنوان درسنا؟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C87EBF2-8891-4095-B199-6EDF837A260A}"/>
              </a:ext>
            </a:extLst>
          </p:cNvPr>
          <p:cNvSpPr/>
          <p:nvPr/>
        </p:nvSpPr>
        <p:spPr>
          <a:xfrm>
            <a:off x="4356784" y="6093301"/>
            <a:ext cx="3539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الأجهزة المنزلية</a:t>
            </a:r>
          </a:p>
        </p:txBody>
      </p:sp>
    </p:spTree>
    <p:extLst>
      <p:ext uri="{BB962C8B-B14F-4D97-AF65-F5344CB8AC3E}">
        <p14:creationId xmlns:p14="http://schemas.microsoft.com/office/powerpoint/2010/main" val="2568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2EF933F-9C95-418E-811B-1327EE3EEF5A}"/>
              </a:ext>
            </a:extLst>
          </p:cNvPr>
          <p:cNvSpPr txBox="1"/>
          <p:nvPr/>
        </p:nvSpPr>
        <p:spPr>
          <a:xfrm>
            <a:off x="8328248" y="1988840"/>
            <a:ext cx="3528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 الوحدة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B81A04-0BAC-4E0F-8F5A-ADC38C84AE57}"/>
              </a:ext>
            </a:extLst>
          </p:cNvPr>
          <p:cNvSpPr txBox="1"/>
          <p:nvPr/>
        </p:nvSpPr>
        <p:spPr>
          <a:xfrm>
            <a:off x="-1032792" y="1837380"/>
            <a:ext cx="1336880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يتوقع من الطالبة في نهاية الوحدة أن :</a:t>
            </a:r>
          </a:p>
          <a:p>
            <a:pPr algn="ctr"/>
            <a:r>
              <a:rPr lang="ar-SA" sz="72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تلخص الأمور الواجب مراعاتها عند شراء الأجهزة المنزلية </a:t>
            </a:r>
          </a:p>
          <a:p>
            <a:pPr algn="ctr"/>
            <a:r>
              <a:rPr lang="ar-SA" sz="72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تفرق بين الأجهزة المنزلية من حيث طرق العناية بها </a:t>
            </a:r>
          </a:p>
          <a:p>
            <a:pPr algn="ctr"/>
            <a:r>
              <a:rPr lang="ar-SA" sz="72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تحسن التعامل مع الأجهزة المنزلية 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B7D9F56-BC42-B195-DCD9-5168D4AE45FB}"/>
              </a:ext>
            </a:extLst>
          </p:cNvPr>
          <p:cNvSpPr/>
          <p:nvPr/>
        </p:nvSpPr>
        <p:spPr>
          <a:xfrm>
            <a:off x="3863752" y="132006"/>
            <a:ext cx="5688632" cy="2000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المفاهيم الرئيسة:</a:t>
            </a:r>
          </a:p>
          <a:p>
            <a:pPr algn="ctr"/>
            <a:r>
              <a:rPr lang="ar-SA" sz="3200" b="1" dirty="0"/>
              <a:t>الأجهزة المنزلية</a:t>
            </a:r>
          </a:p>
          <a:p>
            <a:pPr algn="ctr"/>
            <a:r>
              <a:rPr lang="ar-SA" sz="3200" b="1" dirty="0"/>
              <a:t>العناية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5A5C3F-2B2A-1920-01B0-CC33494E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22805"/>
            <a:ext cx="2828925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12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E18C3E07-68E4-8758-71CC-C2D9F843B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3917"/>
              </p:ext>
            </p:extLst>
          </p:nvPr>
        </p:nvGraphicFramePr>
        <p:xfrm>
          <a:off x="1235460" y="1484784"/>
          <a:ext cx="9721080" cy="43204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59255038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41513578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535889878"/>
                    </a:ext>
                  </a:extLst>
                </a:gridCol>
              </a:tblGrid>
              <a:tr h="1011511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استراتيجية جدول التعلم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84914"/>
                  </a:ext>
                </a:extLst>
              </a:tr>
              <a:tr h="330896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ماذا أعرف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ماذا أريد أن أعرف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ماذا تعلمت</a:t>
                      </a:r>
                    </a:p>
                    <a:p>
                      <a:pPr algn="ctr" rtl="1"/>
                      <a:endParaRPr lang="ar-SA" sz="2800" dirty="0"/>
                    </a:p>
                    <a:p>
                      <a:pPr algn="ctr" rtl="1"/>
                      <a:endParaRPr lang="ar-SA" sz="2800" dirty="0"/>
                    </a:p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صائح لشراء الاجهزة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998.6666"/>
                </p14:media>
              </p:ext>
            </p:extLst>
          </p:nvPr>
        </p:nvPicPr>
        <p:blipFill rotWithShape="1">
          <a:blip r:embed="rId4"/>
          <a:srcRect l="8263" t="19551" r="9050" b="18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69389" y="965046"/>
            <a:ext cx="1389754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00FF00"/>
                </a:solidFill>
              </a:rPr>
              <a:t>الأجهزة المنزلية :</a:t>
            </a:r>
            <a:endParaRPr lang="ar-SA" sz="8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هي أجهزة تستخدم </a:t>
            </a:r>
          </a:p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لأداء عمل معين </a:t>
            </a:r>
          </a:p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في وقت معين </a:t>
            </a:r>
          </a:p>
          <a:p>
            <a:pPr algn="ctr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وبأقل جهد</a:t>
            </a:r>
          </a:p>
          <a:p>
            <a:pPr algn="ctr"/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CF128E-E969-4837-0B81-F3D9D15B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780928"/>
            <a:ext cx="3822457" cy="2863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78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BA9E620-47D7-42C5-A91C-E87A33F229B8}"/>
              </a:ext>
            </a:extLst>
          </p:cNvPr>
          <p:cNvSpPr txBox="1"/>
          <p:nvPr/>
        </p:nvSpPr>
        <p:spPr>
          <a:xfrm>
            <a:off x="551384" y="548680"/>
            <a:ext cx="1065718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  <a:latin typeface="Century Gothic"/>
                <a:cs typeface="Tahoma" panose="020B0604030504040204" pitchFamily="34" charset="0"/>
              </a:rPr>
              <a:t>الهدف الأساسي لهذه الأجهزة :</a:t>
            </a:r>
          </a:p>
          <a:p>
            <a:pPr algn="ctr">
              <a:defRPr/>
            </a:pPr>
            <a:endParaRPr lang="ar-SA" sz="1600" dirty="0">
              <a:solidFill>
                <a:prstClr val="white"/>
              </a:solidFill>
              <a:latin typeface="Century Gothic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ar-SA" sz="1600" dirty="0">
                <a:solidFill>
                  <a:prstClr val="white"/>
                </a:solidFill>
                <a:latin typeface="Century Gothic"/>
                <a:cs typeface="Tahoma" panose="020B0604030504040204" pitchFamily="34" charset="0"/>
              </a:rPr>
              <a:t> </a:t>
            </a:r>
            <a:r>
              <a:rPr lang="ar-SA" sz="6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توفير الوقت والجهد الذي تقوم به ربة المنزل  يتيح لها قضاء وقت أكبر مع بقية أفراد الأسرة، السرعة في </a:t>
            </a:r>
            <a:r>
              <a:rPr lang="ar-SA" sz="6000" b="1" dirty="0" err="1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آداء</a:t>
            </a:r>
            <a:r>
              <a:rPr lang="ar-SA" sz="6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المهام .</a:t>
            </a:r>
          </a:p>
          <a:p>
            <a:pPr algn="ctr">
              <a:defRPr/>
            </a:pPr>
            <a:r>
              <a:rPr lang="ar-SA" sz="6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زيادة الرفاهية للأسرة.</a:t>
            </a:r>
          </a:p>
          <a:p>
            <a:pPr algn="ctr">
              <a:defRPr/>
            </a:pPr>
            <a:r>
              <a:rPr lang="ar-SA" sz="60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ساهمت هذه الأجهزة في التقليل من العمالة المنزلية</a:t>
            </a:r>
            <a:r>
              <a:rPr lang="ar-SA" sz="66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5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9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5118BAA-1573-4563-A55E-874E940A60E9}"/>
              </a:ext>
            </a:extLst>
          </p:cNvPr>
          <p:cNvSpPr/>
          <p:nvPr/>
        </p:nvSpPr>
        <p:spPr>
          <a:xfrm>
            <a:off x="7061126" y="188441"/>
            <a:ext cx="4798558" cy="158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err="1"/>
              <a:t>مامعنى</a:t>
            </a:r>
            <a:r>
              <a:rPr lang="ar-SA" sz="4400" b="1" dirty="0"/>
              <a:t> الكلمات </a:t>
            </a:r>
            <a:r>
              <a:rPr lang="ar-SA" sz="4400" b="1" dirty="0" err="1"/>
              <a:t>الثالية</a:t>
            </a:r>
            <a:r>
              <a:rPr lang="ar-SA" sz="4400" b="1" dirty="0"/>
              <a:t>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1D909E-7B5B-4962-99D4-4D893CFAC69D}"/>
              </a:ext>
            </a:extLst>
          </p:cNvPr>
          <p:cNvSpPr/>
          <p:nvPr/>
        </p:nvSpPr>
        <p:spPr>
          <a:xfrm>
            <a:off x="7306610" y="2165515"/>
            <a:ext cx="43075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ميزانية</a:t>
            </a:r>
            <a:r>
              <a:rPr lang="ar-SA" sz="60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r-SA" sz="48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الأسرة</a:t>
            </a:r>
            <a:endParaRPr lang="ar-SA" sz="6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AE2E6FA-D74F-4454-90BD-22B774CCEE9D}"/>
              </a:ext>
            </a:extLst>
          </p:cNvPr>
          <p:cNvSpPr/>
          <p:nvPr/>
        </p:nvSpPr>
        <p:spPr>
          <a:xfrm>
            <a:off x="6384032" y="3307050"/>
            <a:ext cx="35349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موثوق به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BE27C25-6B91-46F3-8627-A34A66310CE4}"/>
              </a:ext>
            </a:extLst>
          </p:cNvPr>
          <p:cNvSpPr/>
          <p:nvPr/>
        </p:nvSpPr>
        <p:spPr>
          <a:xfrm>
            <a:off x="3054424" y="4253747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الجودة </a:t>
            </a:r>
            <a:r>
              <a:rPr lang="ar-SA" sz="4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العالية</a:t>
            </a:r>
            <a:endParaRPr lang="ar-SA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62B610-CF19-460B-859E-6C3239EF6A80}"/>
              </a:ext>
            </a:extLst>
          </p:cNvPr>
          <p:cNvSpPr/>
          <p:nvPr/>
        </p:nvSpPr>
        <p:spPr>
          <a:xfrm>
            <a:off x="551384" y="5212818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كفاءة الطاقة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368DF78-852F-BD21-5BE6-6533D5D4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9" y="215922"/>
            <a:ext cx="4419800" cy="342910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FD8C57A-EEB9-9825-9EEE-40C54AA12C03}"/>
              </a:ext>
            </a:extLst>
          </p:cNvPr>
          <p:cNvSpPr/>
          <p:nvPr/>
        </p:nvSpPr>
        <p:spPr>
          <a:xfrm>
            <a:off x="2815438" y="2610929"/>
            <a:ext cx="1529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المستوى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الحرفي</a:t>
            </a:r>
          </a:p>
        </p:txBody>
      </p:sp>
    </p:spTree>
    <p:extLst>
      <p:ext uri="{BB962C8B-B14F-4D97-AF65-F5344CB8AC3E}">
        <p14:creationId xmlns:p14="http://schemas.microsoft.com/office/powerpoint/2010/main" val="6184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إطار 9">
            <a:extLst>
              <a:ext uri="{FF2B5EF4-FFF2-40B4-BE49-F238E27FC236}">
                <a16:creationId xmlns:a16="http://schemas.microsoft.com/office/drawing/2014/main" id="{AA39B013-6894-455B-ABC6-221B9FF66A75}"/>
              </a:ext>
            </a:extLst>
          </p:cNvPr>
          <p:cNvSpPr/>
          <p:nvPr/>
        </p:nvSpPr>
        <p:spPr>
          <a:xfrm>
            <a:off x="191344" y="1772817"/>
            <a:ext cx="8856984" cy="5085184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ACFCEA-109A-4CFE-8587-08EE0FE3A318}"/>
              </a:ext>
            </a:extLst>
          </p:cNvPr>
          <p:cNvSpPr txBox="1"/>
          <p:nvPr/>
        </p:nvSpPr>
        <p:spPr>
          <a:xfrm>
            <a:off x="783453" y="2708920"/>
            <a:ext cx="754479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لماذا يفضل وضع الغسالة على قاعدة معزولة اذا لم يكن لها ارجل؟</a:t>
            </a:r>
          </a:p>
          <a:p>
            <a:pPr algn="ctr"/>
            <a:r>
              <a:rPr lang="ar-SA" sz="4000" b="1" dirty="0">
                <a:solidFill>
                  <a:srgbClr val="FFFF00"/>
                </a:solidFill>
              </a:rPr>
              <a:t>عدم تحميل الغسالة أكثر من طاقتها من الملابس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AD23B9-F668-4AA3-ACF4-7DF8CB55EB3B}"/>
              </a:ext>
            </a:extLst>
          </p:cNvPr>
          <p:cNvSpPr/>
          <p:nvPr/>
        </p:nvSpPr>
        <p:spPr>
          <a:xfrm>
            <a:off x="3971233" y="620688"/>
            <a:ext cx="47243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أولا :الغسالة</a:t>
            </a:r>
          </a:p>
        </p:txBody>
      </p:sp>
      <p:pic>
        <p:nvPicPr>
          <p:cNvPr id="4" name="صورة 3" descr="صورة تحتوي على أرضية, داخلي, وسيلة, السلع البيضاء&#10;&#10;تم إنشاء الوصف تلقائياً">
            <a:extLst>
              <a:ext uri="{FF2B5EF4-FFF2-40B4-BE49-F238E27FC236}">
                <a16:creationId xmlns:a16="http://schemas.microsoft.com/office/drawing/2014/main" id="{33979005-5339-67E3-C0B1-B73FB451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84762" l="20109" r="81522">
                        <a14:foregroundMark x1="71196" y1="16667" x2="46196" y2="82381"/>
                        <a14:foregroundMark x1="46196" y1="82381" x2="46196" y2="86190"/>
                        <a14:foregroundMark x1="20109" y1="18571" x2="82065" y2="40000"/>
                        <a14:foregroundMark x1="78261" y1="19048" x2="78261" y2="19048"/>
                        <a14:foregroundMark x1="35870" y1="17143" x2="35870" y2="17143"/>
                        <a14:foregroundMark x1="35870" y1="17619" x2="35870" y2="17619"/>
                        <a14:foregroundMark x1="23913" y1="19048" x2="47283" y2="16667"/>
                        <a14:foregroundMark x1="73913" y1="16667" x2="47826" y2="16667"/>
                        <a14:foregroundMark x1="80435" y1="16667" x2="70652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663" t="12529" r="13022" b="13491"/>
          <a:stretch/>
        </p:blipFill>
        <p:spPr>
          <a:xfrm>
            <a:off x="9264352" y="1340768"/>
            <a:ext cx="2491258" cy="36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324</Words>
  <Application>Microsoft Office PowerPoint</Application>
  <PresentationFormat>شاشة عريضة</PresentationFormat>
  <Paragraphs>79</Paragraphs>
  <Slides>18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Aldhabi</vt:lpstr>
      <vt:lpstr>Andalus</vt:lpstr>
      <vt:lpstr>Calibri</vt:lpstr>
      <vt:lpstr>Century Gothic</vt:lpstr>
      <vt:lpstr>Sakkal Majalla</vt:lpstr>
      <vt:lpstr>Traditional Arabic</vt:lpstr>
      <vt:lpstr>Verdana</vt:lpstr>
      <vt:lpstr>Wingdings 2</vt:lpstr>
      <vt:lpstr>حيوية</vt:lpstr>
      <vt:lpstr>بسم الله الرحمن الرحيم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عدنان</dc:creator>
  <cp:lastModifiedBy>أمل الشريف</cp:lastModifiedBy>
  <cp:revision>46</cp:revision>
  <dcterms:created xsi:type="dcterms:W3CDTF">2020-09-30T17:57:09Z</dcterms:created>
  <dcterms:modified xsi:type="dcterms:W3CDTF">2024-09-15T05:22:11Z</dcterms:modified>
</cp:coreProperties>
</file>