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300" r:id="rId36"/>
    <p:sldId id="301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03" r:id="rId47"/>
    <p:sldId id="315" r:id="rId48"/>
    <p:sldId id="316" r:id="rId49"/>
    <p:sldId id="268" r:id="rId50"/>
    <p:sldId id="317" r:id="rId51"/>
    <p:sldId id="270" r:id="rId52"/>
    <p:sldId id="272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290" r:id="rId62"/>
    <p:sldId id="326" r:id="rId63"/>
    <p:sldId id="327" r:id="rId64"/>
    <p:sldId id="293" r:id="rId65"/>
    <p:sldId id="328" r:id="rId66"/>
    <p:sldId id="329" r:id="rId67"/>
    <p:sldId id="330" r:id="rId68"/>
    <p:sldId id="331" r:id="rId69"/>
    <p:sldId id="304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276" r:id="rId86"/>
    <p:sldId id="347" r:id="rId87"/>
    <p:sldId id="348" r:id="rId88"/>
    <p:sldId id="349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299" r:id="rId100"/>
    <p:sldId id="361" r:id="rId101"/>
    <p:sldId id="362" r:id="rId102"/>
    <p:sldId id="363" r:id="rId103"/>
    <p:sldId id="364" r:id="rId104"/>
    <p:sldId id="365" r:id="rId105"/>
    <p:sldId id="258" r:id="rId106"/>
    <p:sldId id="259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281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09" r:id="rId152"/>
    <p:sldId id="410" r:id="rId153"/>
    <p:sldId id="411" r:id="rId154"/>
    <p:sldId id="412" r:id="rId155"/>
    <p:sldId id="302" r:id="rId156"/>
    <p:sldId id="413" r:id="rId157"/>
    <p:sldId id="414" r:id="rId158"/>
    <p:sldId id="305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24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3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2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09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5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962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7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8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20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6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81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316B-FA19-435E-8C3D-756B1C92E167}" type="datetimeFigureOut">
              <a:rPr lang="ar-SA" smtClean="0"/>
              <a:t>12 ربيع الأول،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2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microsoft.com/office/2007/relationships/hdphoto" Target="../media/hdphoto1.wdp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microsoft.com/office/2007/relationships/hdphoto" Target="../media/hdphoto1.wdp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microsoft.com/office/2007/relationships/hdphoto" Target="../media/hdphoto1.wdp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10.png"/><Relationship Id="rId7" Type="http://schemas.openxmlformats.org/officeDocument/2006/relationships/image" Target="../media/image5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1265F72-6B8A-FB4E-A3D3-A8E2BABFF73F}"/>
              </a:ext>
            </a:extLst>
          </p:cNvPr>
          <p:cNvSpPr/>
          <p:nvPr/>
        </p:nvSpPr>
        <p:spPr>
          <a:xfrm>
            <a:off x="2105433" y="1043480"/>
            <a:ext cx="7981133" cy="16437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مراجعة مادة الدراسات الإسلامية</a:t>
            </a:r>
          </a:p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الصف الثاني متوسط </a:t>
            </a:r>
          </a:p>
        </p:txBody>
      </p:sp>
      <p:sp>
        <p:nvSpPr>
          <p:cNvPr id="7" name="عملية 6">
            <a:extLst>
              <a:ext uri="{FF2B5EF4-FFF2-40B4-BE49-F238E27FC236}">
                <a16:creationId xmlns:a16="http://schemas.microsoft.com/office/drawing/2014/main" id="{18F4364D-91BC-ED68-D54A-752981BD6F1C}"/>
              </a:ext>
            </a:extLst>
          </p:cNvPr>
          <p:cNvSpPr/>
          <p:nvPr/>
        </p:nvSpPr>
        <p:spPr>
          <a:xfrm>
            <a:off x="3224282" y="2904779"/>
            <a:ext cx="5368767" cy="49919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الفصل الدراسي الأول-١٤٤٤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63AC62-8CC6-F08B-11F3-EA616EE5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72" y="2809959"/>
            <a:ext cx="741559" cy="61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عملية 9">
            <a:extLst>
              <a:ext uri="{FF2B5EF4-FFF2-40B4-BE49-F238E27FC236}">
                <a16:creationId xmlns:a16="http://schemas.microsoft.com/office/drawing/2014/main" id="{7EE5D805-9064-4622-3E84-B510FC34A296}"/>
              </a:ext>
            </a:extLst>
          </p:cNvPr>
          <p:cNvSpPr/>
          <p:nvPr/>
        </p:nvSpPr>
        <p:spPr>
          <a:xfrm>
            <a:off x="3224282" y="3711264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مراجعة كاملة لمفردات المنهج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FEB21B99-C6EB-E184-17E8-773A9695F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11" y="3390625"/>
            <a:ext cx="1219495" cy="827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عملية 11">
            <a:extLst>
              <a:ext uri="{FF2B5EF4-FFF2-40B4-BE49-F238E27FC236}">
                <a16:creationId xmlns:a16="http://schemas.microsoft.com/office/drawing/2014/main" id="{0CC39C67-4528-6672-5796-0CF7F658378A}"/>
              </a:ext>
            </a:extLst>
          </p:cNvPr>
          <p:cNvSpPr/>
          <p:nvPr/>
        </p:nvSpPr>
        <p:spPr>
          <a:xfrm>
            <a:off x="3224281" y="4332732"/>
            <a:ext cx="5368767" cy="49919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تستخدم في حصص المراجعة  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D849BFFA-14B6-0ECA-1761-98FB9D01E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41852" y="4261969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عملية 16">
            <a:extLst>
              <a:ext uri="{FF2B5EF4-FFF2-40B4-BE49-F238E27FC236}">
                <a16:creationId xmlns:a16="http://schemas.microsoft.com/office/drawing/2014/main" id="{1FF9FCAB-80CC-9033-F23D-3D810147BCDF}"/>
              </a:ext>
            </a:extLst>
          </p:cNvPr>
          <p:cNvSpPr/>
          <p:nvPr/>
        </p:nvSpPr>
        <p:spPr>
          <a:xfrm>
            <a:off x="3224281" y="4982904"/>
            <a:ext cx="5368767" cy="49919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أسئلة متنوعة و متعددة وشاملة </a:t>
            </a:r>
          </a:p>
        </p:txBody>
      </p:sp>
      <p:pic>
        <p:nvPicPr>
          <p:cNvPr id="15" name="صورة 15">
            <a:extLst>
              <a:ext uri="{FF2B5EF4-FFF2-40B4-BE49-F238E27FC236}">
                <a16:creationId xmlns:a16="http://schemas.microsoft.com/office/drawing/2014/main" id="{410AC070-F431-D465-D9C9-C22385373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509">
            <a:off x="8457733" y="4799501"/>
            <a:ext cx="952837" cy="952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11E5093E-FB29-FD91-7789-026388A3D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3" y="1032924"/>
            <a:ext cx="1664819" cy="166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عملية 12">
            <a:extLst>
              <a:ext uri="{FF2B5EF4-FFF2-40B4-BE49-F238E27FC236}">
                <a16:creationId xmlns:a16="http://schemas.microsoft.com/office/drawing/2014/main" id="{0DD7F9B7-DC1D-B8D7-D2BA-FF98C33AB113}"/>
              </a:ext>
            </a:extLst>
          </p:cNvPr>
          <p:cNvSpPr/>
          <p:nvPr/>
        </p:nvSpPr>
        <p:spPr>
          <a:xfrm>
            <a:off x="3224281" y="5606406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/>
                </a:solidFill>
              </a:rPr>
              <a:t>مرجع للمعلم في وضع الأسئلة</a:t>
            </a:r>
          </a:p>
        </p:txBody>
      </p:sp>
      <p:sp>
        <p:nvSpPr>
          <p:cNvPr id="16" name="عملية 15">
            <a:extLst>
              <a:ext uri="{FF2B5EF4-FFF2-40B4-BE49-F238E27FC236}">
                <a16:creationId xmlns:a16="http://schemas.microsoft.com/office/drawing/2014/main" id="{7D607D1F-E644-85C3-DC30-E4F9400544DE}"/>
              </a:ext>
            </a:extLst>
          </p:cNvPr>
          <p:cNvSpPr/>
          <p:nvPr/>
        </p:nvSpPr>
        <p:spPr>
          <a:xfrm>
            <a:off x="3224281" y="6190625"/>
            <a:ext cx="5368767" cy="499197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تقويم ذاتي لطالب </a:t>
            </a:r>
          </a:p>
        </p:txBody>
      </p:sp>
      <p:pic>
        <p:nvPicPr>
          <p:cNvPr id="9" name="صورة 10">
            <a:extLst>
              <a:ext uri="{FF2B5EF4-FFF2-40B4-BE49-F238E27FC236}">
                <a16:creationId xmlns:a16="http://schemas.microsoft.com/office/drawing/2014/main" id="{C346E20C-A17B-DA06-B294-9C3623D90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26" y="6078550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F5EA088-9B28-A9D4-C445-4C1193B2E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15" y="5370803"/>
            <a:ext cx="750166" cy="750166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57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09089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الاعتقاد الصحيح  في الأنبياء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الاستغاثة بهم في قبورهم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بناء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المساجد على القبور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 والسلام عليهم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97" y="34492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صلى العشاء في جماعة فكأنما: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الليل كله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نصف الليل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 ليلتان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990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97" y="40417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2609850" y="2324100"/>
            <a:ext cx="69723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عددي ثمرات التوكل على الله   ؟</a:t>
            </a:r>
          </a:p>
        </p:txBody>
      </p:sp>
    </p:spTree>
    <p:extLst>
      <p:ext uri="{BB962C8B-B14F-4D97-AF65-F5344CB8AC3E}">
        <p14:creationId xmlns:p14="http://schemas.microsoft.com/office/powerpoint/2010/main" val="2839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97" y="40417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2810841" y="1657350"/>
            <a:ext cx="69723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ماهو</a:t>
            </a:r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دعاء الخروج من المنزل   ؟</a:t>
            </a:r>
          </a:p>
        </p:txBody>
      </p:sp>
    </p:spTree>
    <p:extLst>
      <p:ext uri="{BB962C8B-B14F-4D97-AF65-F5344CB8AC3E}">
        <p14:creationId xmlns:p14="http://schemas.microsoft.com/office/powerpoint/2010/main" val="27883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17958" y="1282243"/>
            <a:ext cx="1117450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 w="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cs typeface="Akhbar MT" pitchFamily="2" charset="-78"/>
              </a:rPr>
              <a:t>موسوعة س و ج </a:t>
            </a:r>
          </a:p>
          <a:p>
            <a:pPr algn="ctr"/>
            <a:endParaRPr lang="ar-SA" sz="9600" b="1" dirty="0">
              <a:ln w="0"/>
              <a:solidFill>
                <a:schemeClr val="accent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36376" y="3254188"/>
            <a:ext cx="7678271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أسئلة لمادة الفقه </a:t>
            </a:r>
          </a:p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الصف الثاني متوسط </a:t>
            </a:r>
          </a:p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(الزكاة – الصوم )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239F577C-EC6E-1263-C821-CC771BD23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83" y="4329231"/>
            <a:ext cx="2826582" cy="133253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71D5458-CDE8-7F1C-82D9-E3CF34800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5" y="936944"/>
            <a:ext cx="1587500" cy="15875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88DF328-849C-6968-E6EF-A349B273D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" y="3057753"/>
            <a:ext cx="2781758" cy="27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212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28047" y="4343400"/>
            <a:ext cx="7059706" cy="8202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991659" y="1432360"/>
          <a:ext cx="8128000" cy="391570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- حق واجب شرعا ,في أموال محدودة  لطائفة مخصوصة . تعريف لـ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 صدقة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التطوع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A88A4C6-EA64-7D6B-8F2D-2051ECAE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90" y="5425640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54942" y="3603812"/>
            <a:ext cx="7059706" cy="8202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89953" y="1538382"/>
          <a:ext cx="8128000" cy="391570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- (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فأخبرهم أن الله قد</a:t>
                      </a:r>
                      <a:r>
                        <a:rPr lang="ar-SA" sz="32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فرض 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عليهم صدقة تؤخذ من </a:t>
                      </a:r>
                      <a:r>
                        <a:rPr lang="ar-SA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أغنيائهم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فترد على فقرائهم ) . ما هي الصدقة المقصودة ؟</a:t>
                      </a:r>
                      <a:endParaRPr lang="ar-SA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 .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2-الزكاة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المفروضة.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التطوع.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F5B3E057-E36A-7475-DE23-E0A42902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15" y="5525468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8118" y="208429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48118" y="959299"/>
          <a:ext cx="8128000" cy="5430196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شروط وجوب زكاة الأموال: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1-الملك-مضي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الحول-الإسلام-بلوغ النصاب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مضي الحول- بلوغ النصاب –تمام الملك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بلوغ النصاب – تمام الملك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C191698-464E-D766-D0D0-15093DB9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62" y="2518538"/>
            <a:ext cx="2037399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528728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671451" y="1309645"/>
          <a:ext cx="9387445" cy="466344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38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1482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الأموال التي لا يشترط لها مضي الحول: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1-بهيمة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الأنعام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عروض التجارة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الحبوب و الثمار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DDE6849-A03F-E031-75A1-699D02D59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3" y="2762734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16666" y="226847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274416" y="1140632"/>
          <a:ext cx="9278470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27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حكم زكاة الأموال على من بلغ نصابا: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1-واجب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2-مستحب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سنة مؤكدة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67AD7A2-0C8C-2FB8-9878-5EB5E316A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83" y="4329231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3011" y="3646207"/>
            <a:ext cx="10515600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بهيمة الأنعام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53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86545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الواجب علينا تجاه نبينا محمد صلى الله عليه وسلم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شد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الرحال إلى قبره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إحياء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سنته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التبرك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بقيره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97" y="3333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87313" y="385523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402365" y="1766494"/>
          <a:ext cx="9278470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27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يقصد ببهيمة الأنعام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1-الحيوانات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عموما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2-الإبل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البقر و الغنم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الحيوانت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الطيور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175A6097-26CB-BF8E-C5AC-F8F0AC721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77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371600" y="2241586"/>
            <a:ext cx="9746267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464247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تكون الزكاة في بهيمة الأنعام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السائمة و المعدة للاستفادة من ألبانها و أصوافها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التي يعلفها صاحبها و ترى بعض العام.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المعدة للحرث و ترى بعض العام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D971EBE-A181-2E71-53C2-29C0CFEED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445" y="699247"/>
            <a:ext cx="1189257" cy="118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7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1" y="41241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الإبل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8C2A7CB-D749-C950-B1DB-8285CB69C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10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1" y="22684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البقر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81A6077-7310-BD2C-15B4-CAF73591D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25" y="699247"/>
            <a:ext cx="1438377" cy="1438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15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38642" y="3505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146870" y="13630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الغنم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D61745F9-8643-8EE2-1946-7D041ABC1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9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3011" y="3646207"/>
            <a:ext cx="10515600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الحبوب و الثمار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23" y="1035422"/>
            <a:ext cx="3048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09571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66289" y="27525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شروط زكاة الحبوب و الثمار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الادخار-مما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يكال-بلوغ النصاب و ملكه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مضي الحول – تمام الملك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كل زرع يكال و يوزن – و يبلغ نصابا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2">
            <a:extLst>
              <a:ext uri="{FF2B5EF4-FFF2-40B4-BE49-F238E27FC236}">
                <a16:creationId xmlns:a16="http://schemas.microsoft.com/office/drawing/2014/main" id="{A7D591CA-1864-B759-6CCD-82F02A3E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9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93183" y="4648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حددي ما تجب له الزكاة فيما يلي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الخس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الرمان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الشعير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9C4CFC47-3BAB-47EF-86F6-25F0239E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8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76325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نصاب الزكاة في الحبوب و الثمار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1123D1C-BD33-0DC8-FAFB-5D4A449A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3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90" y="354595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12628" y="151100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الزكاة الواجب في الحبوب و الثمار لما سقي بكلفة بالآلات و الحيوانات: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87EB90F-499A-D703-A435-A6EFF82EE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6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90066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الردود على أنه صلى الله عليه وسلم نفى عن نفسه الألوهية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 لا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يملك نفعا و لا ضرا  لأقاربه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 نهى عن الغلو في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نفسه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62" y="478888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853309" y="2094275"/>
            <a:ext cx="6036691" cy="6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12501" y="4473798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12628" y="151100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مزارع يعتمد في سقي زرعه على </a:t>
                      </a:r>
                      <a:r>
                        <a:rPr lang="ar-SA" sz="6000" b="1" u="sng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مياة</a:t>
                      </a:r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الأمطار 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فمقدار زكاته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BFA912B3-611E-0C04-2B69-C7135B6CF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76" y="5188166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9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5266" y="290049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رجل يملك نخيلا يسقيها من </a:t>
                      </a:r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ماء المنزل 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فمقدار زكاته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8228BCA-2925-AE99-DD7B-94913101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3" y="3986876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0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06270" y="3847913"/>
            <a:ext cx="5719482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الأثمان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409887"/>
            <a:ext cx="2847975" cy="16002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FDACAD5-2565-2F78-F73D-E510D4CC0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92" y="1131493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8213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73865" y="48099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35424" y="1802391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يقصد بـ (الأثمان)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الذهب و الفضة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المعادن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الذهب و الفضة و الأوراق النقدية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12FBE32E-ABFB-AAA7-14FE-A1B540DC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82" y="2615255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78030" y="28870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الذهب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A65405DB-9295-6798-CCB8-E3D6553B2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56" y="1008451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9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66289" y="19726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الفضة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55542809-6088-65CE-776C-F77FC2F1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67" y="2823804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0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89" y="195919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الأوراق النقدية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98288118-A259-DF63-E2D1-C35FA3CE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5" y="2644998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0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33524" y="294083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رجل يملك (1000) ريال فزكاته: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150 ريال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250 ريال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350 ريال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2" y="4959779"/>
            <a:ext cx="2334746" cy="161611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891118" y="4959779"/>
            <a:ext cx="6279776" cy="14813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المقدار تقسيم 40 </a:t>
            </a: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id="{A0A00A26-B1DA-FFC2-58F7-1AC3C7840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42" y="4300984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4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99054" y="389557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امرأة تملك وزن (1000) من الذهب فزكاتها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2891118" y="4959779"/>
            <a:ext cx="6279776" cy="14813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المقدار تقسيم 40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2" y="4959779"/>
            <a:ext cx="2334746" cy="16161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319E596-4219-986E-82CB-A1AD92122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93" y="1810503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06270" y="3847913"/>
            <a:ext cx="5719482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عروض التجارة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44" y="1182498"/>
            <a:ext cx="3028950" cy="205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صورة 5">
            <a:extLst>
              <a:ext uri="{FF2B5EF4-FFF2-40B4-BE49-F238E27FC236}">
                <a16:creationId xmlns:a16="http://schemas.microsoft.com/office/drawing/2014/main" id="{591282D4-F104-559A-5452-0E640C7B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56" y="888345"/>
            <a:ext cx="3750834" cy="234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16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55479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96" y="378036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349219" y="2235536"/>
            <a:ext cx="3308881" cy="10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101" y="292738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 أعد للبيع و الشراء من أجل الربح تجب فيه الزكاة و يسمى 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عروض التجارة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الخارج من الأرض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الأثمان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BDB6CA35-7879-D768-A7A6-715DBA30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34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79735" y="290049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شرط وجوب الزكاة في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التجارة لأجل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الإدخار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التجارة لأجل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التجارة لأجل سد الحاجة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395FADB-FFB8-096E-D8E6-523D20F7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91477" y="194575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 من الفضة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 من الذهب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من الحبوب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0D98673-3CB4-B96C-EB9C-48B04E1F0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9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20077" y="370731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المقدار الواجب في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5 % نصف العشر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2,5 % ربع العشر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 العشر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FE9DD83-B9E1-0303-1985-2C59F6CE2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3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8" y="36669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العروض المعدة للإيجار تكون الزكاة في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قيمة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أجرة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قيمة و أجرة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869DBBC-B419-BF28-D8AA-267595927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0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73865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305948" y="724346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(المضارب ) في الأسهم للتجارة بيعا و شراء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تجب عليه الزكاة في رأس المال و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رأس المال فقط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F8B2992-5A7A-7F87-83DC-70E716BB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62" y="4877800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88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89" y="466205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(المستثمر ) في الأسهم للاستفادة من الربح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تجب عليه الزكاة رأس المال و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08F8DF1B-2E53-58FF-76D5-1CA503227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7" y="5635326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7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51136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117335" y="724346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تجب الزكاة على (الدائن ) إذ كان الدين عند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غني قادر على دفعه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معسر يعجز عن دفعه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السارق و الغاصب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5A1BAE2-A58C-53A2-47E0-8D5713C7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23" y="4237640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4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89771" y="36400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1951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تجب الزكاة على (المدين ) في ماله و في الدين الذي عليه 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العبارة صحيحة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العبارة خاطئة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7A7A29DA-6FB4-75B9-7AEE-353917A4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76" y="4823237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8423" y="3928595"/>
            <a:ext cx="780377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إخراج الزكاة و مصارفها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2" y="1035422"/>
            <a:ext cx="3603227" cy="2249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593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90904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96" y="389466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396715" y="2375945"/>
            <a:ext cx="9085413" cy="8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30112" y="2362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39590" y="1252952"/>
          <a:ext cx="10404153" cy="290511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يجوز تقديم إخراج الزكاة لحولين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العبارة صحيحة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العبارة خاطئة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صورة 2">
            <a:extLst>
              <a:ext uri="{FF2B5EF4-FFF2-40B4-BE49-F238E27FC236}">
                <a16:creationId xmlns:a16="http://schemas.microsoft.com/office/drawing/2014/main" id="{14067812-D3C6-2648-C1DB-E6697C93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40" y="4730309"/>
            <a:ext cx="1562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58712" y="5388198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555687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الأفضل إخراج الزكاة للأقربين في المكان إلا في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إن كان له قريب محتاج في بلد آخر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هناك مصلحة تتوجب نقلها كإخراجها للبلاد المنكوبة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جميع ما سبق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E52583B-C9DC-B42D-7C49-173371D1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96354" y="30861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54522" y="1044425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الواجب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على المسلم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50D3E09-2925-64C1-D4C1-E68A334F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09" y="4602339"/>
            <a:ext cx="1910353" cy="15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2341" y="422627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28799" y="1221808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الأفضل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1CCDF68-06B8-D7FB-394F-D6064DD2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529345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05663" y="1370249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يحرم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على المسلم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B6E4B41-19EC-4B40-D4C0-D410B037D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419141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05119" y="1228240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يجوز للمسلم أن يخرج الزكاة من رديء ماله إذا كان ماله كله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من أوسط مال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رديء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بعضه رديء و بعضه جيد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C4F1F504-E164-BC0E-A443-E01533385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8423" y="3928595"/>
            <a:ext cx="780377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أهل الزكاة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777686"/>
            <a:ext cx="4061011" cy="2284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089271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47979" y="398110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75114" y="996439"/>
          <a:ext cx="11041771" cy="557784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04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0330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قال تعالى : (إنما الصدقات للفقراء و المساكين و العاملين عليها..) يقصد بالصدقات هنا: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في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D3A1B273-B349-B40C-E6C0-18D340319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22" y="2876896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8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1" y="42586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الزكاة المفروضة في الأموال تدفع لـ: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لأي طائفة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لثمانية أصناف محددة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8546966D-8395-FED7-CDB9-3059EEDA2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28" y="5366599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0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83899" y="502512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18565" y="112066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قوم يرجى بعطيتهم إسلامهم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الغارمين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2A93618-F1A5-F3BA-E7EC-481BC2ABA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22" y="2876896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2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90904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96" y="3663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033247" y="2296779"/>
            <a:ext cx="9882618" cy="8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407038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18565" y="112066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(قوم تكلفوا بجمع الزكاة و إيصالها)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العاملون عليها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BFAE7E2-98EC-2134-12AA-6D9C38E24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76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758711" y="411072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51329" y="1147930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(المملوك الذي اشترى نفسه من سيده) .فسمته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ابن السبيل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CD0D697-580F-1ECA-2BF9-A64682D96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3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072911" y="30484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37882" y="100673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(المجاهدون في سبيل الله )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و في سبيل الله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BF4DC2C-EBBF-2ED5-2D10-FCBDD2CEF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8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9729" y="3968936"/>
            <a:ext cx="629770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الفطر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4" y="1283632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DD332828-9954-DA01-63D7-403C4990A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3" y="1035422"/>
            <a:ext cx="2063067" cy="21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700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30861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72679" y="860366"/>
          <a:ext cx="10343524" cy="5324699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34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925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الصدقة الواجبة في ختام شهر رمضان تسمى: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0E1D846-EDE2-906A-426D-6CA645C3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46" y="4149783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9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7" y="423175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فرضت زكاة الفطر في السنة: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الأولى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الثانية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88670BA9-088E-44FE-33AF-E516A25B9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2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522683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 فرض رسول الله..................... صاع من تمر) أكملي الفراغ: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35FCD82-49E8-2CEA-273B-CFC92A116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6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0" y="36804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16859" y="744889"/>
          <a:ext cx="10780672" cy="56835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في الحديث : (على الحر و العبد و الصغير و الكبير و أمر بها أن تؤدى قبل أن يخرج الناس إلى الصلاة ) المقصود: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A6AC69D-F403-49CC-6997-0A53899D5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68" y="468248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9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04923" y="238950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الواجب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بغروب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F317B56C-E7C1-EA55-3C87-9D00EC3C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82" y="4517945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0" y="33442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المستحب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7D8D52E-E54F-54EB-EB6F-7F5EB0290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762" y="4555668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3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67485"/>
              </p:ext>
            </p:extLst>
          </p:nvPr>
        </p:nvGraphicFramePr>
        <p:xfrm>
          <a:off x="1060940" y="1450655"/>
          <a:ext cx="9817101" cy="452204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عيسى عليه السلام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لم يصلب و لم يقتل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كان يحي الموتى بإذن 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ولد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16664" y="428553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الجائز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D748982-18C1-F0E2-9487-F6B7177F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89" y="487457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6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30111" y="238950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المقدار الواجب في 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صاع 3 كيلو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52CD448-A514-F733-4DD0-77838A358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2" y="440849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4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7" y="431243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20272" y="1237615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الأصناف التي تخرج منها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اللحوم و الخضار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الملابس و المباني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الأرز و التمر و الشعير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1949823" y="5443873"/>
            <a:ext cx="5876364" cy="9434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طعام يدخر وقت لأهل البلد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870" y="5274636"/>
            <a:ext cx="1281953" cy="12819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68417F9-D128-EE47-2807-E0E372BAD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6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0" y="237605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تصرف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لأي طائفة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4074FBD4-6B99-8911-DC99-5BF5631D8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98" y="3549726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9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10793" y="515959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ماهو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المقدار الواجب في زكاة الفطر لأسرة مكونة من (6) أشخاص: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12 كيلو من الأرز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24 كيلو من الأرز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18 كيلو من الأرز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0" y="215151"/>
            <a:ext cx="1457395" cy="1008809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2525192" y="520360"/>
            <a:ext cx="6279776" cy="5957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ضرب العدد في (3) كيلو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7F89371-D526-F200-D9F0-9F28DEF88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66" y="2938317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210991" y="34290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57707" y="1531619"/>
          <a:ext cx="10615142" cy="44805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61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4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أي مما يأتي أخرج زكاة الفطر في الوقت المستحب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فهد أخرجها قبل 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أحمد أخرجها قبل العيد بيوم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خالد أخرجها ظهر يوم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B15F9DB-78D6-3572-021C-3881AB21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6" y="222942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4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9729" y="3968936"/>
            <a:ext cx="629770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صدقة التطوع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81" y="1125068"/>
            <a:ext cx="3253382" cy="2164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991BCF41-3A57-6FC4-6697-9E4CCAE6A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07" y="149635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050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1" y="337113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الصدقة المستحبة في أي وقت تسمى: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6563BE3-16BF-A194-E5E7-9C13434D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72" y="4595563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9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588816" y="4827493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458626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المعنى الذي يدل عليه حديث : (من صام رمضانا إيمانا و احتسابا)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رغبة في الخير و الذكر الحسن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موافقة لمن حوله من الناس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انقيادا لوجوب صومه و طلبا لثواب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55A2DC6-DF52-C785-56DA-2AA547D6A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8" y="2183660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0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44083" y="541014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29821" y="146650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قال تعالى : ( و أن تصدقوا خير لكم ) المقصود: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9BD846F1-5B25-F010-4E89-443E0EEA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12" y="3665068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1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08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عبادتهم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97" y="38163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758900" y="2282825"/>
            <a:ext cx="5858602" cy="7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277470" y="4245198"/>
            <a:ext cx="9114251" cy="79744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مجالات دفع صدقة التطوع: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الأصناف الثمانية المحددة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صاع من بر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حفرالآبار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بناء المساجد و كفالة الأيتام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0B651C0-BA53-C4EC-602F-CB51C7958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69" y="5299721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6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356257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63072" y="883896"/>
          <a:ext cx="11120164" cy="5357349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12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36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الآداب المستفادة من هذا الحديث عن دفع الصدقات الواجبة و المستحبة (إنما الأعمال بالنيات):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الإخلاص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اجتناب المن و الأذى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الصدقة في الخفاء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27DE32B-A0FD-D8BF-8209-0D257720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43" y="4622137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9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53927" y="369863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0388" y="919571"/>
          <a:ext cx="10835651" cy="555813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83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0799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الآداب المستفادة من هذا الآية عن دفع الصدقات الواجبة و المستحبة (لن تنالوا البر حتى تنفقوا مما تحبون ):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الصدقة من مال طيب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اجتناب المن و الأذى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الصدقة في الخفاء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1422853-0523-46E5-FC88-0051B0C7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6" y="4985365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0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355299" y="40972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70648" y="1134111"/>
          <a:ext cx="10780672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أفضل الصدقات المستحبة ما كان في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الجار القريب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الصديق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الرحم المسكين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17E70BD5-EB24-53C7-2D70-AE9A65C9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78" y="2410713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8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4977" y="3968936"/>
            <a:ext cx="818477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فضل الصوم و شروط و جوبه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18" y="1035422"/>
            <a:ext cx="4200338" cy="210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صورة 5">
            <a:extLst>
              <a:ext uri="{FF2B5EF4-FFF2-40B4-BE49-F238E27FC236}">
                <a16:creationId xmlns:a16="http://schemas.microsoft.com/office/drawing/2014/main" id="{771FD2E2-8FB6-D65C-DF20-AD4D999FA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99" y="1222364"/>
            <a:ext cx="1970386" cy="19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283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3334870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56124" y="504865"/>
          <a:ext cx="11497234" cy="6161716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التعريف الصحيح لمصطلح (الصيام)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شروق الشمس إلى غروبها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طلوع الفجر إلى غروب الشمس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منتصف الليل إلى غروب الشمس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صورة 5">
            <a:extLst>
              <a:ext uri="{FF2B5EF4-FFF2-40B4-BE49-F238E27FC236}">
                <a16:creationId xmlns:a16="http://schemas.microsoft.com/office/drawing/2014/main" id="{56E3603B-BAEE-2635-D0DA-680CE277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09839" y="3106269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فرض الصيام في السنة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الأولى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الثانية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الثالثة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616F4E1A-A146-0E9D-116C-D879F75C3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23286" y="4061011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صام النبي صلى الله عليه وسلم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ست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سبع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تسع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CA855C2-5E02-F557-E87C-807C51CB2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2191868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أي مما يأتي لا يجب عليه الصيام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طفل يبلغ ثمان أعوام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المسلم البالغ العاقل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البالغ القادر على الصيام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276D933F-8401-E1B4-A336-B217DDFE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2191868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يثبت دخول شهر رمضان بأحد أمرين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كلا الأمرين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رؤية الهلال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إكمال شعبان ٣٠ يوما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59B4537-6A4D-CD5A-42FE-FBBE23DCF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08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عبادتهم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7" y="3778250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462304" y="2203180"/>
            <a:ext cx="2802096" cy="8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63625" y="3148849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63626" y="2200834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63624" y="4103585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537399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حكم الصوم واجب يدل عليه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(فمن شهد منكم الشهر فليصمه)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 كتب عليكم الصيام كما كتب على الذين من قبلكم )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(بني الإسلام على خمس : وذكر ...صوم رمضان)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C929246-6C30-AE7D-7FB2-D04F3361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57606" y="3995830"/>
            <a:ext cx="913951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الحمد لله الذي بفضله تتم الصالحات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746C5D43-BF7A-4E4B-466E-56F7DAAA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44" y="1310489"/>
            <a:ext cx="2118511" cy="21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21184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دوام العبادة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97" y="3663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80102" y="2193925"/>
            <a:ext cx="4168497" cy="9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التوحيد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2396727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06592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الملائكة: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تصديق ما ورد فيهم من صفات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الاستغاثة بهم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الايمان بوجودهم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004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71242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كل من كان لله مؤمنا تقيا .. يسمى: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نبي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ملك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ولي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35390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للأولياء و الصالحين منزلة رفيعة وهي::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خوف عليهم ولاهم يحزنون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جعلهم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واسطة بين العبد وربه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التبرك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بقبورهم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128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مبدأ الغلو في (الأولياء و الصالحين ) في قوم: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موسى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نوح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عيسى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7" y="3994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96135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شبهة المشركين في عبادة  (الأولياء و الصالحين )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6" y="335121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556499" y="2789992"/>
            <a:ext cx="3200399" cy="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4474098" y="2726492"/>
            <a:ext cx="3082401" cy="68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121299" y="2789992"/>
            <a:ext cx="3176546" cy="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4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61847"/>
              </p:ext>
            </p:extLst>
          </p:nvPr>
        </p:nvGraphicFramePr>
        <p:xfrm>
          <a:off x="1060940" y="1450655"/>
          <a:ext cx="9817101" cy="51206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قبول العبادة قوله تعالى .: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المتابعة لرسول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الاقتداء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بالأنبياء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97" y="4071937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485302" y="2191351"/>
            <a:ext cx="4898797" cy="76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8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95440"/>
              </p:ext>
            </p:extLst>
          </p:nvPr>
        </p:nvGraphicFramePr>
        <p:xfrm>
          <a:off x="1060940" y="1450655"/>
          <a:ext cx="9817101" cy="51206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قبول العبادة قوله تعالى .: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المتابعة لرسول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الشرك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79837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99953" y="2255721"/>
            <a:ext cx="4964641" cy="7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57467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(رجل ضحى بفرس)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السبب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الكيفية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7671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04680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(زيادة ركعة في الظهر تعبدا)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السبب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7" y="35385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74462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(صوم رجب بدلا عن رمضان)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الزمان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44856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المطلق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b="30236"/>
          <a:stretch/>
        </p:blipFill>
        <p:spPr>
          <a:xfrm>
            <a:off x="3474130" y="2340933"/>
            <a:ext cx="4714261" cy="9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4358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حقق شروط العبادة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3079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4453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كان مخلصا ولكن لم يعبد الله بالطريقة الصحيحة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23621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صرف العبادة لغير الله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117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57744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عمل قلبي معناه التصفية من الشوائب وابتغاء وجه الله: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7" y="3409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5504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كل عمل لم يكن فيه إخلاص فهو باطل يدل على ذلك: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62" y="394394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526650" y="3450038"/>
            <a:ext cx="2699138" cy="77491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803734" y="3122266"/>
            <a:ext cx="2887764" cy="122555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311549" y="3319604"/>
            <a:ext cx="2837900" cy="9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87479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يسمى الرياء: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الكفر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الأصغر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الشرك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الخفي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الطيرة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3384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15734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أن يسمع الناس شيئا من الخير ليثنوا عليه يسمى: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السمعة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 الطيب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المشاركة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37" y="3308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39575"/>
              </p:ext>
            </p:extLst>
          </p:nvPr>
        </p:nvGraphicFramePr>
        <p:xfrm>
          <a:off x="1060940" y="1450655"/>
          <a:ext cx="9817101" cy="534500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أي مما يأتي ليس من صور الرياء: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إطلاع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زملاء العمل على </a:t>
                      </a:r>
                      <a:r>
                        <a:rPr lang="ar-SA" sz="54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المنجرات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لتبادل الخبرات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لزيادة عدد المتابعين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ليمدح بالصلاح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7" y="4032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04954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(ترك سنة الظهر خوفا من الرياء) ما رأيك: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هذا من إخلاص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 خوف الرياء وهذا صحيح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مخطئ بل يجب عليه دفع الوسواس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22595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إرادة الدنيا بعمل الآخر ..كمن جاهد لـ: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حماية الضعفاء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الغنيمة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إعلاء كلمة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3257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53337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97" y="4005262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350974" y="2533466"/>
            <a:ext cx="7059146" cy="7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14401"/>
              </p:ext>
            </p:extLst>
          </p:nvPr>
        </p:nvGraphicFramePr>
        <p:xfrm>
          <a:off x="1060940" y="1450655"/>
          <a:ext cx="9817101" cy="366860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الآية تحذر من :</a:t>
                      </a: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النهي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عن إرادة الدنيا بعمل الآخرة</a:t>
                      </a:r>
                      <a:endParaRPr lang="ar-SA" sz="3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صرف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العبادة لغير الله</a:t>
                      </a:r>
                      <a:endParaRPr lang="ar-SA" sz="3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الشرك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37" y="44243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598883" y="2012744"/>
            <a:ext cx="6994234" cy="165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5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التفسير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3358619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(المنزه عن كل نقص 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(الذي يضع الأمور في موضعها)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(القوي الذي لا يغلب)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العزيز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هم الأميين 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العرب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النصارى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97" y="422752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98308" y="2706700"/>
            <a:ext cx="5995384" cy="9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من يضرب هذا المثل  :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 الذين لم يعملوا بالعلم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ضعف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معبودات المشركين</a:t>
                      </a:r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قرب الجنة والنار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7" y="3973525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37003" y="2580528"/>
            <a:ext cx="5000283" cy="6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5110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من دعته نفسه لترك الخير فليذكرها بعظيم ثواب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r>
                        <a:rPr lang="ar-SA" sz="3600" b="1" dirty="0">
                          <a:solidFill>
                            <a:srgbClr val="FF0000"/>
                          </a:solidFill>
                          <a:cs typeface="+mn-cs"/>
                        </a:rPr>
                        <a:t>لا يمنع الانشغال بذكر الله من ممارسة</a:t>
                      </a:r>
                      <a:r>
                        <a:rPr lang="ar-SA" sz="36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الأعمال الدنيوية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تحريم البيع بعد النداء الثاني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15" y="434182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229222" y="1909329"/>
            <a:ext cx="7196856" cy="13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الطريقة التي استخدمها المنافقون لحماية أنفسهم هي: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الحلف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الصدقة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دفع الجزية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15" y="37877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معنى جنة أي: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محبة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وقاية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تقربا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7" y="396019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922837" y="1825804"/>
            <a:ext cx="4544298" cy="11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53337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97" y="41068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499623" y="2444652"/>
            <a:ext cx="6822993" cy="9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صفات المنافقين الرعب و علمهم بحقيقة حالهم لأجل ذلك: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8" y="3795093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446167" y="3594100"/>
            <a:ext cx="2656113" cy="67537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687871" y="3515632"/>
            <a:ext cx="2979110" cy="75384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4299479" y="3436134"/>
            <a:ext cx="2939534" cy="8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54" y="1846892"/>
            <a:ext cx="7014746" cy="77778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653599" y="3537723"/>
            <a:ext cx="3082401" cy="79297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781310" y="3484716"/>
            <a:ext cx="4895579" cy="9119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48" y="37191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استكبارا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خوفا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لهوا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48" y="398274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680953" y="1981513"/>
            <a:ext cx="6031247" cy="10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الحث على المبادرة بالطاعات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الصدقة من أجل 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كل نفس قد قدر أجلها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48" y="4066047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345562" y="1989021"/>
            <a:ext cx="5093838" cy="9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موضوع الآية: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الحث على المبادرة بالطاعات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التحذير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اتباع المضلين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أهوال يوم القيامة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33" y="4182709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30096" y="2455135"/>
            <a:ext cx="5377304" cy="7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حال الناس يوم القيامة مثل: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السكارى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الحامل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المرضع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33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العاكف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المقيم فيه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القادم إليه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المسافر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إليه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41" y="35575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الباد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المقيم فيه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القادم إليه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المستوطن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فيه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41" y="33543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ما المقصود بها: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الأواخر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رمضان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عاشوراء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الشهر المحرم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ذي الحجة و أيام التشريق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08" y="396482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51065" y="1818528"/>
            <a:ext cx="4885143" cy="7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المقصود بها: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الحلق و التقصير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ذبح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الهدي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طواف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الوداع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08" y="463316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838833" y="2126818"/>
            <a:ext cx="4095660" cy="9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42210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العلم الكامل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97" y="3914773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590578" y="2592448"/>
            <a:ext cx="8487778" cy="8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معنى (ضامر):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مشيا على الأقدام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البعير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خفيف اللحم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بهيمة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الأنعام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6" y="455696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220111" y="1875309"/>
            <a:ext cx="3920589" cy="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تفيد الآية: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وجوب الحج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يجب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إتمام الحج والعمرة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جواز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التجارة في الحج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6" y="383306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357895" y="1677563"/>
            <a:ext cx="3219825" cy="9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تقريب المعنى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تبيين الحقائق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جميع ما سبق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46" y="408959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786300" y="1968305"/>
            <a:ext cx="6619399" cy="10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قال القرطبي :خص الذباب بالذكر...........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لطيرانه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لمهانته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لقلته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244974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67713" y="1941875"/>
            <a:ext cx="4528549" cy="5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(حرج)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إثم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مسؤولية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تشدد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7" y="3830637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015812" y="1777570"/>
            <a:ext cx="4202386" cy="6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المقصود بالمطلوب.............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الذباب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المعبودات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المشركون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37" y="388779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438802" y="1719386"/>
            <a:ext cx="4905097" cy="8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66395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79840" y="1780428"/>
            <a:ext cx="5479960" cy="75951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8059737" y="2930592"/>
            <a:ext cx="2393394" cy="79050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4519983" y="2930591"/>
            <a:ext cx="2877521" cy="79050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1517143" y="2930590"/>
            <a:ext cx="2340607" cy="7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403600" y="3835400"/>
            <a:ext cx="53467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مثلي لأنواع المنافع المستفاد في الحج  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61554" y="1652162"/>
            <a:ext cx="5388746" cy="16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4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073400" y="2235199"/>
            <a:ext cx="5346700" cy="24796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صفي أحوال الناس يوم القيامة؟</a:t>
            </a:r>
          </a:p>
        </p:txBody>
      </p:sp>
    </p:spTree>
    <p:extLst>
      <p:ext uri="{BB962C8B-B14F-4D97-AF65-F5344CB8AC3E}">
        <p14:creationId xmlns:p14="http://schemas.microsoft.com/office/powerpoint/2010/main" val="35173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073400" y="2235199"/>
            <a:ext cx="5346700" cy="24796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عددي صفات المؤمنين من سورة المؤمنون؟</a:t>
            </a:r>
          </a:p>
        </p:txBody>
      </p:sp>
    </p:spTree>
    <p:extLst>
      <p:ext uri="{BB962C8B-B14F-4D97-AF65-F5344CB8AC3E}">
        <p14:creationId xmlns:p14="http://schemas.microsoft.com/office/powerpoint/2010/main" val="21452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18898"/>
              </p:ext>
            </p:extLst>
          </p:nvPr>
        </p:nvGraphicFramePr>
        <p:xfrm>
          <a:off x="1060940" y="1450655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بيني</a:t>
                      </a: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مكانة الأنبياء من خلال النص التالي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أفضل الناس و سادة البشر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دعوتهم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واحدة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لا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يطلبون على دعوتهم أجرا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97" y="380047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805262" y="2346706"/>
            <a:ext cx="8328458" cy="84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الحديث الشريف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19059958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عدد شعب الإيمان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6 شعب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بضع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وسبعون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خمس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شعب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أعلى شعب الإيمان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لا إله إلا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إماطة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الأذى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97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أدنى شعب الإيمان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لا إله إلا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إماطة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الأذى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97" y="3141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اعتقاد </a:t>
                      </a:r>
                      <a:r>
                        <a:rPr lang="ar-SA" sz="5400" b="1" baseline="0" dirty="0" err="1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باللقلب</a:t>
                      </a:r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و قول باللسان و عمل بالجوارح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الإيمان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الأخلاق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97" y="3535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خلق يبعث على فعل الجميل و ترك القبيح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الإيمان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الصدق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154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(الخوف و الرجاء ) من شعب الإيمان بـ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الجوارح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اللسان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القلب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7" y="32178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بـالجوارح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بـاللسان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282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بـالقلب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7" y="3181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99791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المقصود من النص السابق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أن الأنبياء دينهم واحد و الشرائع متعددة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دينهم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متعدد و شرائعهم واحدة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دينهم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وشرائعهم متعددة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00" y="4274782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694246" y="2311045"/>
            <a:ext cx="8838359" cy="7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(حافظ الأمة ) رضي الله عنه هو: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الرحمن بن صخر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مسعود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3956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كانت صلاته أشبه بصلاة النبي صلى الله عليه وسلم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الرحمن بن صخر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معاوية بن أبي سفيان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057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76446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ثمرات العلم في الدنيا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يفقهه في الدين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علو المنزلة على الناس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الأفضلية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على الغير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7" y="3879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الهيبة من الله و الخضوع و التذلل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الاخلاص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الطمع في كرم الله و فضله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الاخلاص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3448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الخوف الذي لا يدفع إلى العمل و إنما إلى اليأس يسمى 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القنوط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شبه النبي صلى الله عليه وسلم قرب الجنة والنار: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كفضل البدر على سائر الكواكب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كقرب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شراك النعل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كالنهر يغتسل منه خمس مرات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37" y="3333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اشتهر جابر بن عبدالله  رضي الله عنه أنه: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r>
                        <a:rPr lang="ar-SA" sz="3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اللهم علمه</a:t>
                      </a:r>
                      <a:r>
                        <a:rPr lang="ar-SA" sz="3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الكتاب و الحساب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جسن الصوت بالقراءة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كان له حلقة في المسجد النبوي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3" y="3829050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77089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معاوية بن أبي سفيان رضي الله عنه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593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 عبدالله بن مسعود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رضي الله عنه</a:t>
            </a:r>
          </a:p>
        </p:txBody>
      </p:sp>
    </p:spTree>
    <p:extLst>
      <p:ext uri="{BB962C8B-B14F-4D97-AF65-F5344CB8AC3E}">
        <p14:creationId xmlns:p14="http://schemas.microsoft.com/office/powerpoint/2010/main" val="32792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دعا له النبي صلى الله عليه وسلم (اللهم أكثر ماله وولده و أدخله الجنة )رضي الله عنه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أبو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هريرة 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أنس بن مالك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جابر بن عبدالله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5" y="36226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77089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دعا له بالحفظ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17626" y="42481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استغفر له ليلة البعير 25 مرة</a:t>
            </a:r>
          </a:p>
        </p:txBody>
      </p:sp>
    </p:spTree>
    <p:extLst>
      <p:ext uri="{BB962C8B-B14F-4D97-AF65-F5344CB8AC3E}">
        <p14:creationId xmlns:p14="http://schemas.microsoft.com/office/powerpoint/2010/main" val="28030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الدروس المستفادة من حديث :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(الجنة أقرب إلى أحدكم من شراك نعله ..)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لا تحتقر شيئا من المعروف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تتهاون بشيء من المعاصي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يجب ترك المعاصي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7" y="4235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75494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الأنبياء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الاقتداء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بناء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المساجد على القبور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 والسلام عليهم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540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حسن الظن بالله عند الدعاء أنه: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سيتأخر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سيرده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سيستجيب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7" y="3752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سوء الظن بالله عند عمل الطاعات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القنوط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قبول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سيغفر الله النقص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سيقبلها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أوقات الشدة و الازمات ينبغي للمسلم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 القنوط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حسن الظن والرجاء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اليأس و توقع </a:t>
                      </a:r>
                      <a:r>
                        <a:rPr lang="ar-SA" sz="54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الأسوء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956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كان له خطان أسودان من البكاء: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عمر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الخطاب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معاوية بن أبي سفيان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 بن مسعود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7" y="3867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 حفر بئر رومة وجهز جيش العسرة: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عمر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الخطاب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عثمان بن عفان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 بن مسعود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37" y="3968750"/>
            <a:ext cx="2143125" cy="214312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546599" y="2752725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لقب بذي النورين لأنه تزوج بنتي الرسول صلى الله عليه وسلم</a:t>
            </a:r>
          </a:p>
        </p:txBody>
      </p:sp>
    </p:spTree>
    <p:extLst>
      <p:ext uri="{BB962C8B-B14F-4D97-AF65-F5344CB8AC3E}">
        <p14:creationId xmlns:p14="http://schemas.microsoft.com/office/powerpoint/2010/main" val="31999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اعتماد القلب على الله في جميل الأمور الدينية و الدنيوية: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التوكل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المحبة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90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التوكل على الله يلزم منه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السعي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الأسباب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37" y="3397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الذنوب التي لا يشملها التكفير بالوضوء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رد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عقوق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الوالدين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تشميت العاطس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321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يتطهر المسلم من الذنوب قبل الدخول في الصلاة حسيا ويكون بـ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الخشوع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الوضوء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7" y="3841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صلى الفجر في جماعة فكأنما: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الليل كله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نصف الليل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 ليلتان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37" y="3346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1001</Words>
  <Application>Microsoft Office PowerPoint</Application>
  <PresentationFormat>شاشة عريضة</PresentationFormat>
  <Paragraphs>237</Paragraphs>
  <Slides>181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181</vt:i4>
      </vt:variant>
    </vt:vector>
  </HeadingPairs>
  <TitlesOfParts>
    <vt:vector size="18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بهيمة الأنعام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الحبوب و الثمار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الأثمان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عروض التجارة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إخراج الزكاة و مصارفها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أهل الزكاة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الفطر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صدقة التطوع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فضل الصوم و شروط و جوبه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الحمد لله الذي بفضله تتم الصالحات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sharifah12356@outlook.sa</cp:lastModifiedBy>
  <cp:revision>26</cp:revision>
  <dcterms:created xsi:type="dcterms:W3CDTF">2021-10-08T05:04:37Z</dcterms:created>
  <dcterms:modified xsi:type="dcterms:W3CDTF">2022-10-07T16:18:53Z</dcterms:modified>
</cp:coreProperties>
</file>