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2F2F2"/>
    <a:srgbClr val="666699"/>
    <a:srgbClr val="000099"/>
    <a:srgbClr val="00CCFF"/>
    <a:srgbClr val="FF9900"/>
    <a:srgbClr val="FF66FF"/>
    <a:srgbClr val="00FF00"/>
    <a:srgbClr val="FF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60" y="6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719E-2743-43C5-A4AE-71D3C8207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FD58E-552C-4025-9849-CE7E84D6E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7EA3-BB50-4B3F-AA01-C2B1A269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9706-5A32-4D18-B928-51A2E60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A3A7-89CA-4CB3-821E-A7074A77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0509-D8C3-4331-A394-AABE8D90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87894-21D2-40E8-BF65-821837402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03A3-5453-43F3-87E1-8F16F59F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FE23-F626-404D-8458-DF814B37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790A-7A90-429B-8EBD-F0F117B5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B9336-09ED-48F4-862D-64B758037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FD828-1E6C-477F-91BE-0BCCDCC39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4E1C-5BD0-4069-AF88-111CBAC1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BCC9-9264-44A8-B9D4-FC4A85C1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59150-AFE2-4A95-96FA-C1FAF826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1774-53DE-478D-83F9-CBEDC198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D1A1-9732-4A03-A613-86D159A1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8BDA5-3681-400F-A67A-49E9B718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FB99-EAE8-4A84-B4F6-56F32A36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60D68-EC7A-4DD0-AF5F-8B0A9ED9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658E-F212-4021-BAB8-8E65E0A8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DD2C-92F1-412A-9789-D4CC763D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5EBB-747A-40F5-BB3A-45D43F5D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DC1E-59E7-4B73-B1EB-3F4C76EB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35CD-C40A-4032-ABA0-0D7C65D6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FF65-9900-4B0B-A652-EF5870D2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1CBD-73BD-4107-8581-873FECF7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E221B-8428-45F9-A901-CA419F57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9B015-C8D4-4D4A-8DE0-2A91AC06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D5DE0-03C2-4681-8A1F-59985BCA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4887-3C9C-4B1E-A952-41257173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A43B-6461-427D-977F-9DB06EF5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035B1-45D1-49B6-B3CF-E1783CEC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2B458-A593-459D-9A56-F1F7AE928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23E2D-8061-44BA-B845-C091291AD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730C9-A9E7-439C-95E2-F44349391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5782E-339A-40A9-A479-28700567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CC3B8-070A-4553-BD6A-498906B0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859F3-4E56-4EC8-9ACF-797D97E0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FCFD-50F0-43D1-ABE8-FF47A5C8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99143-13BD-4D50-BF51-8182DAEA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CFE25-9A90-46FC-A323-1470FA5B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893E3-1D2E-4092-8F78-C6CBAC8B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25BC4-8A2E-4AC8-89A4-AAD36F9C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A473-8CB8-4698-9694-15A4A174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9A2CD-3EB1-428E-88DD-5EA021D2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A197-D815-49C3-A3C0-AB7F43FF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6A28-7326-4F5C-B05F-9696D0B8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6B99E-5C45-4ED7-8478-04B3F8120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EA562-6F9E-405F-932B-4175E7A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656E0-8B52-4FBE-84CB-4AD60973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C3293-A025-403D-AF7E-CD02AECC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C67C-9227-40E1-9828-F382E90A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D507E-0E9B-41AB-A560-88FCB5AAC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65808-07C5-408A-B3C2-6B5D4C466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F16A1-3390-4299-A808-2223D6B3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F35A-82E6-4DAF-875E-EB183D89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81B71-8B7F-4405-BF39-D1308A69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5973A-7C86-43D3-B92A-9147A111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2196E-5A26-435F-8FBF-70882D2AE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18C6D-ABF0-4BD2-A1C2-E1AD20BB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F8E8-EE09-49A6-9F37-5C7E03E356D2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ACF5-0E93-4F1F-BA9A-E7A235C6F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85CB-1C9E-4D9B-8229-8A9D05CCD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E69B-5146-418E-B1AB-84158A4A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صورة 212">
            <a:extLst>
              <a:ext uri="{FF2B5EF4-FFF2-40B4-BE49-F238E27FC236}">
                <a16:creationId xmlns:a16="http://schemas.microsoft.com/office/drawing/2014/main" id="{B5B27B46-0DF8-4FB6-9A70-9BF3CB75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-51619"/>
            <a:ext cx="12240986" cy="6858000"/>
          </a:xfrm>
          <a:prstGeom prst="rect">
            <a:avLst/>
          </a:prstGeom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2EEAB027-50BC-4D3B-A9C1-A1FB1747D6FE}"/>
              </a:ext>
            </a:extLst>
          </p:cNvPr>
          <p:cNvSpPr/>
          <p:nvPr/>
        </p:nvSpPr>
        <p:spPr>
          <a:xfrm>
            <a:off x="5104487" y="2925169"/>
            <a:ext cx="3634617" cy="76368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8087554-2B88-45D5-8061-BA5832E8A84B}"/>
              </a:ext>
            </a:extLst>
          </p:cNvPr>
          <p:cNvSpPr/>
          <p:nvPr/>
        </p:nvSpPr>
        <p:spPr>
          <a:xfrm>
            <a:off x="7756484" y="1796010"/>
            <a:ext cx="2130537" cy="7542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CAA1C0-41D0-477D-8F45-EBA8DABEA76F}"/>
              </a:ext>
            </a:extLst>
          </p:cNvPr>
          <p:cNvSpPr txBox="1"/>
          <p:nvPr/>
        </p:nvSpPr>
        <p:spPr>
          <a:xfrm>
            <a:off x="7831720" y="1841226"/>
            <a:ext cx="27912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cs typeface="AL-Mohanad Bold" pitchFamily="2" charset="-78"/>
              </a:rPr>
              <a:t>موضوع الدرس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65E010-712D-453A-B1F2-4590E2FE25B7}"/>
              </a:ext>
            </a:extLst>
          </p:cNvPr>
          <p:cNvSpPr txBox="1"/>
          <p:nvPr/>
        </p:nvSpPr>
        <p:spPr>
          <a:xfrm>
            <a:off x="2482297" y="5031142"/>
            <a:ext cx="244197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218380"/>
                </a:solidFill>
                <a:cs typeface="PT Bold Heading" panose="02010400000000000000" pitchFamily="2" charset="-78"/>
              </a:rPr>
              <a:t>أهــلًا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404E87A-39BE-4A14-9885-CEB8468E0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63" y="1796010"/>
            <a:ext cx="1167988" cy="11679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CA1E1CD-5B6D-4BD1-A07E-5BE70202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0" y="2926349"/>
            <a:ext cx="1167988" cy="11679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E24BA73-102E-4AF3-B5AE-BB57605AC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90" y="3679441"/>
            <a:ext cx="1532025" cy="14681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51A3E51-2843-4E52-9291-167751FB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16" y="3688855"/>
            <a:ext cx="4150221" cy="415022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6E2624B-BA04-624D-95C2-F2F5D05B7443}"/>
              </a:ext>
            </a:extLst>
          </p:cNvPr>
          <p:cNvSpPr txBox="1"/>
          <p:nvPr/>
        </p:nvSpPr>
        <p:spPr>
          <a:xfrm>
            <a:off x="1734207" y="1874582"/>
            <a:ext cx="5702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مراجعة الوحدة الرابعة لمادة الدراسات الاجتماعية للصف الثاني المتوسط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B701E2B-2587-F54C-8219-AB485308F8B8}"/>
              </a:ext>
            </a:extLst>
          </p:cNvPr>
          <p:cNvSpPr txBox="1"/>
          <p:nvPr/>
        </p:nvSpPr>
        <p:spPr>
          <a:xfrm>
            <a:off x="4727771" y="3122346"/>
            <a:ext cx="34957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اعدت الأسئلة المعلمة : ريم المغيرة </a:t>
            </a:r>
          </a:p>
        </p:txBody>
      </p:sp>
    </p:spTree>
    <p:extLst>
      <p:ext uri="{BB962C8B-B14F-4D97-AF65-F5344CB8AC3E}">
        <p14:creationId xmlns:p14="http://schemas.microsoft.com/office/powerpoint/2010/main" val="658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272826" y="3932890"/>
            <a:ext cx="26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عرفي البيئة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تختلف النباتات بعضها عن بعض شكلا ووفرة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4612033" y="968020"/>
            <a:ext cx="302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مالمقصود بالحياة النباتية الطبيعية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60025" y="1496615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هو الحيز او المكان الذي يمكن ان تعيش في المخلوقات الحية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latin typeface="Century Gothic" panose="020B0502020202020204" pitchFamily="34" charset="0"/>
              </a:rPr>
              <a:t>✔️او ✖️ في المملكة براكين قديمة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272826" y="3932890"/>
            <a:ext cx="262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✔️ او ✖️ يتسم الإقليم الاستوائي بانخفاض درجة الحرارة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تدخل المملكة ضمن نطاق الإقليم 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4612033" y="968020"/>
            <a:ext cx="302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ينقسم الإقليم الصحراوب الى قسمين هما ……و………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60025" y="1496615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من المحميات في المملكة 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latin typeface="Century Gothic" panose="020B0502020202020204" pitchFamily="34" charset="0"/>
              </a:rPr>
              <a:t>عددي مشكلات البيئة ؟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صورة 212">
            <a:extLst>
              <a:ext uri="{FF2B5EF4-FFF2-40B4-BE49-F238E27FC236}">
                <a16:creationId xmlns:a16="http://schemas.microsoft.com/office/drawing/2014/main" id="{B5B27B46-0DF8-4FB6-9A70-9BF3CB75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986" cy="6858000"/>
          </a:xfrm>
          <a:prstGeom prst="rect">
            <a:avLst/>
          </a:prstGeom>
        </p:spPr>
      </p:pic>
      <p:pic>
        <p:nvPicPr>
          <p:cNvPr id="215" name="صورة 214">
            <a:extLst>
              <a:ext uri="{FF2B5EF4-FFF2-40B4-BE49-F238E27FC236}">
                <a16:creationId xmlns:a16="http://schemas.microsoft.com/office/drawing/2014/main" id="{B12F0AC6-BB49-4FA2-A2C7-81EBFF542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27238"/>
            <a:ext cx="4876800" cy="4876800"/>
          </a:xfrm>
          <a:prstGeom prst="rect">
            <a:avLst/>
          </a:prstGeom>
        </p:spPr>
      </p:pic>
      <p:sp>
        <p:nvSpPr>
          <p:cNvPr id="216" name="Rectangle 16">
            <a:extLst>
              <a:ext uri="{FF2B5EF4-FFF2-40B4-BE49-F238E27FC236}">
                <a16:creationId xmlns:a16="http://schemas.microsoft.com/office/drawing/2014/main" id="{B5B89350-E0A2-4442-90E5-8820F97A148B}"/>
              </a:ext>
            </a:extLst>
          </p:cNvPr>
          <p:cNvSpPr/>
          <p:nvPr/>
        </p:nvSpPr>
        <p:spPr>
          <a:xfrm>
            <a:off x="5519645" y="4586821"/>
            <a:ext cx="4029936" cy="7542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D6037E68-BE16-481B-BF36-5A0525C61048}"/>
              </a:ext>
            </a:extLst>
          </p:cNvPr>
          <p:cNvSpPr txBox="1"/>
          <p:nvPr/>
        </p:nvSpPr>
        <p:spPr>
          <a:xfrm>
            <a:off x="5832988" y="4586821"/>
            <a:ext cx="3586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cs typeface="AL-Mohanad Bold" pitchFamily="2" charset="-78"/>
              </a:rPr>
              <a:t>استراتيجية البوصلة</a:t>
            </a:r>
          </a:p>
        </p:txBody>
      </p:sp>
      <p:pic>
        <p:nvPicPr>
          <p:cNvPr id="219" name="صورة 218">
            <a:extLst>
              <a:ext uri="{FF2B5EF4-FFF2-40B4-BE49-F238E27FC236}">
                <a16:creationId xmlns:a16="http://schemas.microsoft.com/office/drawing/2014/main" id="{BCED489D-B7D6-4E71-BB12-816AA4CE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71" y="1627238"/>
            <a:ext cx="2630129" cy="2630129"/>
          </a:xfrm>
          <a:prstGeom prst="rect">
            <a:avLst/>
          </a:prstGeom>
        </p:spPr>
      </p:pic>
      <p:pic>
        <p:nvPicPr>
          <p:cNvPr id="220" name="صورة 219">
            <a:extLst>
              <a:ext uri="{FF2B5EF4-FFF2-40B4-BE49-F238E27FC236}">
                <a16:creationId xmlns:a16="http://schemas.microsoft.com/office/drawing/2014/main" id="{84E5AF4D-5044-4FA1-AE53-D48422348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60" y="-907431"/>
            <a:ext cx="4150221" cy="41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461165" y="3443382"/>
            <a:ext cx="191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طبقة يندمج الغلاف الجوي بعدها في الفضاء هي 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074064" y="1527182"/>
            <a:ext cx="2519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طبقة من طبقات الغلاف الجوي يوجد بها معظم الأوزون ………………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4535138" y="1156312"/>
            <a:ext cx="306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latin typeface="Century Gothic" panose="020B0502020202020204" pitchFamily="34" charset="0"/>
              </a:rPr>
              <a:t>ينقسم الغلاف الجوي الى ……………… طبقات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842319" y="1807092"/>
            <a:ext cx="26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من فوائد الغلاف الجوي …………………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551921" y="4023333"/>
            <a:ext cx="19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ماالغلاف الجوي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344356" y="3846032"/>
            <a:ext cx="262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العوامل المؤثرة في المناخ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latin typeface="Century Gothic" panose="020B0502020202020204" pitchFamily="34" charset="0"/>
              </a:rPr>
              <a:t>ماادوات رصد الطقس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5196748" y="1262291"/>
            <a:ext cx="19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قارني بين الطقس والمناخ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12796" y="2075567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: تعد درجة الحرارة اهم عناصر المناخ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latin typeface="Century Gothic" panose="020B0502020202020204" pitchFamily="34" charset="0"/>
              </a:rPr>
              <a:t>عددي اهم عناصر المناخ ؟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344356" y="3846032"/>
            <a:ext cx="262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: لاتهب الرياح بشكل مستقيم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أجه</a:t>
            </a:r>
            <a:r>
              <a:rPr lang="ar-SA" sz="2400" dirty="0">
                <a:latin typeface="Century Gothic" panose="020B0502020202020204" pitchFamily="34" charset="0"/>
              </a:rPr>
              <a:t>زة قياس الضغط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5196748" y="1262291"/>
            <a:ext cx="19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عرفي الضغط الجوي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12796" y="2075567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تقاس درجة الحرارة بـ……………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latin typeface="Century Gothic" panose="020B0502020202020204" pitchFamily="34" charset="0"/>
              </a:rPr>
              <a:t>هي درجة إحساس الانسان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ب</a:t>
            </a:r>
            <a:r>
              <a:rPr lang="ar-SA" dirty="0">
                <a:latin typeface="Century Gothic" panose="020B0502020202020204" pitchFamily="34" charset="0"/>
              </a:rPr>
              <a:t>دفء الجو او برودته ……………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344356" y="3846032"/>
            <a:ext cx="262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تتكون الأرض من ………طبقات رئيسية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من أجهزة قياس الرطوبة 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5196748" y="1262291"/>
            <a:ext cx="19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بعض ظواهر التكثف 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12796" y="2075567"/>
            <a:ext cx="313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عرفي الرطوبة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هي عاصفة هوائية شديدة</a:t>
            </a:r>
            <a:r>
              <a:rPr lang="ar-SA" dirty="0">
                <a:latin typeface="Century Gothic" panose="020B0502020202020204" pitchFamily="34" charset="0"/>
              </a:rPr>
              <a:t> حلزونية الشكل …………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344356" y="3846032"/>
            <a:ext cx="26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كيف تحدث الالتواءات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latin typeface="Century Gothic" panose="020B0502020202020204" pitchFamily="34" charset="0"/>
              </a:rPr>
              <a:t>هي صخور تحولت عن اصلها الناري او الرسوبي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5196748" y="1262291"/>
            <a:ext cx="19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</a:t>
            </a:r>
            <a:r>
              <a:rPr lang="ar-SA" sz="2400" dirty="0">
                <a:latin typeface="Century Gothic" panose="020B0502020202020204" pitchFamily="34" charset="0"/>
              </a:rPr>
              <a:t>أنواع الصخور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؟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12796" y="2075567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تتكون النواة الخارجية من مواد منصهرة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تصلب الصخور في الوشاح السفلي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363644" y="4314801"/>
            <a:ext cx="262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أسباب الزلازل 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أنواع البراكي</a:t>
            </a:r>
            <a:r>
              <a:rPr lang="ar-SA" sz="2400" dirty="0">
                <a:latin typeface="Century Gothic" panose="020B0502020202020204" pitchFamily="34" charset="0"/>
              </a:rPr>
              <a:t>ن ………… و …………و 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4612033" y="968020"/>
            <a:ext cx="3023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عندما تبرد الحرات تتصلب في شكل جبل مخروطي يسمى 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60025" y="1496615"/>
            <a:ext cx="3137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هي فتحات في مناطق الضعف في سطح القشرة الارشية تخرج أنواع مختلفة من الصخور المنصهرة……………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عللي : تتأثر الصخور الرسوبية الحديثة بالالتواءات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صورة 211">
            <a:extLst>
              <a:ext uri="{FF2B5EF4-FFF2-40B4-BE49-F238E27FC236}">
                <a16:creationId xmlns:a16="http://schemas.microsoft.com/office/drawing/2014/main" id="{3CB35061-935F-414B-8583-06BD05AE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57" y="71382"/>
            <a:ext cx="12240986" cy="6858000"/>
          </a:xfrm>
          <a:prstGeom prst="rect">
            <a:avLst/>
          </a:prstGeom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2FC38DC-6B34-4772-9F1A-147D26C20B61}"/>
              </a:ext>
            </a:extLst>
          </p:cNvPr>
          <p:cNvSpPr/>
          <p:nvPr/>
        </p:nvSpPr>
        <p:spPr>
          <a:xfrm rot="7830327">
            <a:off x="9081894" y="5069320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991B9486-F39D-448E-955A-06E92019735B}"/>
              </a:ext>
            </a:extLst>
          </p:cNvPr>
          <p:cNvSpPr/>
          <p:nvPr/>
        </p:nvSpPr>
        <p:spPr>
          <a:xfrm rot="6076538">
            <a:off x="7683233" y="3288549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5F1BE1FE-7DDE-4406-92C7-500805ED878F}"/>
              </a:ext>
            </a:extLst>
          </p:cNvPr>
          <p:cNvSpPr/>
          <p:nvPr/>
        </p:nvSpPr>
        <p:spPr>
          <a:xfrm rot="3776592">
            <a:off x="5485338" y="2612308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8ED4EF0-1047-423D-9DED-E65BF7A6D1EF}"/>
              </a:ext>
            </a:extLst>
          </p:cNvPr>
          <p:cNvSpPr/>
          <p:nvPr/>
        </p:nvSpPr>
        <p:spPr>
          <a:xfrm rot="2046316">
            <a:off x="3098445" y="3359491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319B5-D08E-4E34-BBCF-08026BA2C6F1}"/>
              </a:ext>
            </a:extLst>
          </p:cNvPr>
          <p:cNvSpPr/>
          <p:nvPr/>
        </p:nvSpPr>
        <p:spPr>
          <a:xfrm>
            <a:off x="1828799" y="5065486"/>
            <a:ext cx="1277257" cy="1320800"/>
          </a:xfrm>
          <a:custGeom>
            <a:avLst/>
            <a:gdLst>
              <a:gd name="connsiteX0" fmla="*/ 0 w 1320800"/>
              <a:gd name="connsiteY0" fmla="*/ 856343 h 1132114"/>
              <a:gd name="connsiteX1" fmla="*/ 333829 w 1320800"/>
              <a:gd name="connsiteY1" fmla="*/ 0 h 1132114"/>
              <a:gd name="connsiteX2" fmla="*/ 1320800 w 1320800"/>
              <a:gd name="connsiteY2" fmla="*/ 348343 h 1132114"/>
              <a:gd name="connsiteX3" fmla="*/ 812800 w 1320800"/>
              <a:gd name="connsiteY3" fmla="*/ 1132114 h 1132114"/>
              <a:gd name="connsiteX4" fmla="*/ 0 w 1320800"/>
              <a:gd name="connsiteY4" fmla="*/ 856343 h 1132114"/>
              <a:gd name="connsiteX0" fmla="*/ 0 w 1320800"/>
              <a:gd name="connsiteY0" fmla="*/ 856343 h 1320800"/>
              <a:gd name="connsiteX1" fmla="*/ 333829 w 1320800"/>
              <a:gd name="connsiteY1" fmla="*/ 0 h 1320800"/>
              <a:gd name="connsiteX2" fmla="*/ 1320800 w 1320800"/>
              <a:gd name="connsiteY2" fmla="*/ 348343 h 1320800"/>
              <a:gd name="connsiteX3" fmla="*/ 798286 w 1320800"/>
              <a:gd name="connsiteY3" fmla="*/ 1320800 h 1320800"/>
              <a:gd name="connsiteX4" fmla="*/ 0 w 1320800"/>
              <a:gd name="connsiteY4" fmla="*/ 856343 h 1320800"/>
              <a:gd name="connsiteX0" fmla="*/ 0 w 1277257"/>
              <a:gd name="connsiteY0" fmla="*/ 856343 h 1320800"/>
              <a:gd name="connsiteX1" fmla="*/ 333829 w 1277257"/>
              <a:gd name="connsiteY1" fmla="*/ 0 h 1320800"/>
              <a:gd name="connsiteX2" fmla="*/ 1277257 w 1277257"/>
              <a:gd name="connsiteY2" fmla="*/ 551543 h 1320800"/>
              <a:gd name="connsiteX3" fmla="*/ 798286 w 1277257"/>
              <a:gd name="connsiteY3" fmla="*/ 1320800 h 1320800"/>
              <a:gd name="connsiteX4" fmla="*/ 0 w 1277257"/>
              <a:gd name="connsiteY4" fmla="*/ 856343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1320800">
                <a:moveTo>
                  <a:pt x="0" y="856343"/>
                </a:moveTo>
                <a:lnTo>
                  <a:pt x="333829" y="0"/>
                </a:lnTo>
                <a:lnTo>
                  <a:pt x="1277257" y="551543"/>
                </a:lnTo>
                <a:lnTo>
                  <a:pt x="798286" y="1320800"/>
                </a:lnTo>
                <a:lnTo>
                  <a:pt x="0" y="856343"/>
                </a:lnTo>
                <a:close/>
              </a:path>
            </a:pathLst>
          </a:custGeom>
          <a:gradFill flip="none" rotWithShape="1">
            <a:gsLst>
              <a:gs pos="17000">
                <a:srgbClr val="F2F2F2">
                  <a:alpha val="0"/>
                </a:srgbClr>
              </a:gs>
              <a:gs pos="100000">
                <a:schemeClr val="tx1"/>
              </a:gs>
            </a:gsLst>
            <a:lin ang="11400000" scaled="0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3CD80D1-395D-4A87-A8B5-CEFC566EDB0E}"/>
              </a:ext>
            </a:extLst>
          </p:cNvPr>
          <p:cNvSpPr/>
          <p:nvPr/>
        </p:nvSpPr>
        <p:spPr>
          <a:xfrm>
            <a:off x="1941443" y="2760597"/>
            <a:ext cx="8309113" cy="7048293"/>
          </a:xfrm>
          <a:prstGeom prst="arc">
            <a:avLst>
              <a:gd name="adj1" fmla="val 11132867"/>
              <a:gd name="adj2" fmla="val 211907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F199CB-EE88-406D-8F3A-644514905378}"/>
              </a:ext>
            </a:extLst>
          </p:cNvPr>
          <p:cNvSpPr/>
          <p:nvPr/>
        </p:nvSpPr>
        <p:spPr>
          <a:xfrm>
            <a:off x="4253948" y="5015948"/>
            <a:ext cx="3684104" cy="1842052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619A5B-E094-491D-A20F-4ACC9829FF10}"/>
              </a:ext>
            </a:extLst>
          </p:cNvPr>
          <p:cNvSpPr/>
          <p:nvPr/>
        </p:nvSpPr>
        <p:spPr>
          <a:xfrm>
            <a:off x="4724400" y="5486400"/>
            <a:ext cx="2743200" cy="1371600"/>
          </a:xfrm>
          <a:custGeom>
            <a:avLst/>
            <a:gdLst>
              <a:gd name="connsiteX0" fmla="*/ 1371600 w 2743200"/>
              <a:gd name="connsiteY0" fmla="*/ 0 h 1371600"/>
              <a:gd name="connsiteX1" fmla="*/ 2743200 w 2743200"/>
              <a:gd name="connsiteY1" fmla="*/ 1371600 h 1371600"/>
              <a:gd name="connsiteX2" fmla="*/ 0 w 2743200"/>
              <a:gd name="connsiteY2" fmla="*/ 1371600 h 1371600"/>
              <a:gd name="connsiteX3" fmla="*/ 1371600 w 2743200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3716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lnTo>
                  <a:pt x="0" y="1371600"/>
                </a:ln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E440FD-98FA-4268-87B2-564D5A9835F8}"/>
              </a:ext>
            </a:extLst>
          </p:cNvPr>
          <p:cNvSpPr/>
          <p:nvPr/>
        </p:nvSpPr>
        <p:spPr>
          <a:xfrm>
            <a:off x="1526485" y="502920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0BF2BF-D579-4060-9FCD-8260459828A5}"/>
              </a:ext>
            </a:extLst>
          </p:cNvPr>
          <p:cNvSpPr/>
          <p:nvPr/>
        </p:nvSpPr>
        <p:spPr>
          <a:xfrm>
            <a:off x="3003273" y="3110948"/>
            <a:ext cx="9144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5D16D-AC32-414C-AA32-73730F6E5CDC}"/>
              </a:ext>
            </a:extLst>
          </p:cNvPr>
          <p:cNvSpPr/>
          <p:nvPr/>
        </p:nvSpPr>
        <p:spPr>
          <a:xfrm>
            <a:off x="5638800" y="2242102"/>
            <a:ext cx="914400" cy="914400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CBD8E-E1AF-4A46-AEFF-85A2B66BCF46}"/>
              </a:ext>
            </a:extLst>
          </p:cNvPr>
          <p:cNvSpPr/>
          <p:nvPr/>
        </p:nvSpPr>
        <p:spPr>
          <a:xfrm>
            <a:off x="8155057" y="3100180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29BDC0-598B-472A-97F8-3A1EBDFD194B}"/>
              </a:ext>
            </a:extLst>
          </p:cNvPr>
          <p:cNvSpPr/>
          <p:nvPr/>
        </p:nvSpPr>
        <p:spPr>
          <a:xfrm>
            <a:off x="9751115" y="5029200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B63683-19C0-4EE9-B7D1-C5E45755E6A3}"/>
              </a:ext>
            </a:extLst>
          </p:cNvPr>
          <p:cNvGrpSpPr/>
          <p:nvPr/>
        </p:nvGrpSpPr>
        <p:grpSpPr>
          <a:xfrm rot="16200000">
            <a:off x="5870666" y="3047714"/>
            <a:ext cx="450667" cy="7457817"/>
            <a:chOff x="7486356" y="940840"/>
            <a:chExt cx="351692" cy="514114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352A46F-B649-48CB-BD05-6B90E91F3516}"/>
                </a:ext>
              </a:extLst>
            </p:cNvPr>
            <p:cNvSpPr/>
            <p:nvPr/>
          </p:nvSpPr>
          <p:spPr>
            <a:xfrm>
              <a:off x="7486356" y="940840"/>
              <a:ext cx="351692" cy="2602523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5828315-0B3D-43A8-AC18-FA74CE554A45}"/>
                </a:ext>
              </a:extLst>
            </p:cNvPr>
            <p:cNvSpPr/>
            <p:nvPr/>
          </p:nvSpPr>
          <p:spPr>
            <a:xfrm flipV="1">
              <a:off x="7486356" y="3479461"/>
              <a:ext cx="351692" cy="260252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A4B70B-29BF-4955-8D06-762A4DF2698F}"/>
              </a:ext>
            </a:extLst>
          </p:cNvPr>
          <p:cNvSpPr txBox="1"/>
          <p:nvPr/>
        </p:nvSpPr>
        <p:spPr>
          <a:xfrm>
            <a:off x="272826" y="3932890"/>
            <a:ext cx="262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من الاثار الإيجابية للتجوية والتعرية 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AB2E1-6BAD-4A59-A80D-9EFDED3BBF55}"/>
              </a:ext>
            </a:extLst>
          </p:cNvPr>
          <p:cNvSpPr txBox="1"/>
          <p:nvPr/>
        </p:nvSpPr>
        <p:spPr>
          <a:xfrm>
            <a:off x="1410909" y="2075567"/>
            <a:ext cx="328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من الاثار السلبية للتجوية والتعرية 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32124-2DCB-4078-8B0F-2D5700F2BF69}"/>
              </a:ext>
            </a:extLst>
          </p:cNvPr>
          <p:cNvSpPr txBox="1"/>
          <p:nvPr/>
        </p:nvSpPr>
        <p:spPr>
          <a:xfrm>
            <a:off x="4612033" y="968020"/>
            <a:ext cx="302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قارني بين التجوية والتعرية؟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7A800-12D9-40EE-BEA0-B94531A5F911}"/>
              </a:ext>
            </a:extLst>
          </p:cNvPr>
          <p:cNvSpPr txBox="1"/>
          <p:nvPr/>
        </p:nvSpPr>
        <p:spPr>
          <a:xfrm>
            <a:off x="7660025" y="1496615"/>
            <a:ext cx="31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تقاس الزلازل بـ………………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39CF2-6FBA-4B4C-9343-ED3D3EF34EFA}"/>
              </a:ext>
            </a:extLst>
          </p:cNvPr>
          <p:cNvSpPr txBox="1"/>
          <p:nvPr/>
        </p:nvSpPr>
        <p:spPr>
          <a:xfrm>
            <a:off x="9181438" y="3717643"/>
            <a:ext cx="23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عددي اثار الزلازل ؟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 p14:bounceEnd="48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41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 p14:bounceEnd="52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 p14:bounceEnd="45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 p14:bounceEnd="32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4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9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4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60000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4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280000">
                                          <p:cBhvr>
                                            <p:cTn id="4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00000">
                                          <p:cBhvr>
                                            <p:cTn id="5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1" grpId="0" animBg="1"/>
          <p:bldP spid="210" grpId="0" animBg="1"/>
          <p:bldP spid="209" grpId="0" animBg="1"/>
          <p:bldP spid="208" grpId="0" animBg="1"/>
          <p:bldP spid="8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</Words>
  <Application>Microsoft Office PowerPoint</Application>
  <PresentationFormat>شاشة عريضة</PresentationFormat>
  <Paragraphs>15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ريم المغيرة</cp:lastModifiedBy>
  <cp:revision>26</cp:revision>
  <dcterms:created xsi:type="dcterms:W3CDTF">2019-01-25T10:30:30Z</dcterms:created>
  <dcterms:modified xsi:type="dcterms:W3CDTF">2023-02-13T11:06:11Z</dcterms:modified>
</cp:coreProperties>
</file>