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0" name="Shape 11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rtl="1" latinLnBrk="0">
      <a:defRPr sz="1200">
        <a:latin typeface="+mn-lt"/>
        <a:ea typeface="+mn-ea"/>
        <a:cs typeface="+mn-cs"/>
        <a:sym typeface="Calibri"/>
      </a:defRPr>
    </a:lvl1pPr>
    <a:lvl2pPr indent="228600" rtl="1" latinLnBrk="0">
      <a:defRPr sz="1200">
        <a:latin typeface="+mn-lt"/>
        <a:ea typeface="+mn-ea"/>
        <a:cs typeface="+mn-cs"/>
        <a:sym typeface="Calibri"/>
      </a:defRPr>
    </a:lvl2pPr>
    <a:lvl3pPr indent="457200" rtl="1" latinLnBrk="0">
      <a:defRPr sz="1200">
        <a:latin typeface="+mn-lt"/>
        <a:ea typeface="+mn-ea"/>
        <a:cs typeface="+mn-cs"/>
        <a:sym typeface="Calibri"/>
      </a:defRPr>
    </a:lvl3pPr>
    <a:lvl4pPr indent="685800" rtl="1" latinLnBrk="0">
      <a:defRPr sz="1200">
        <a:latin typeface="+mn-lt"/>
        <a:ea typeface="+mn-ea"/>
        <a:cs typeface="+mn-cs"/>
        <a:sym typeface="Calibri"/>
      </a:defRPr>
    </a:lvl4pPr>
    <a:lvl5pPr indent="914400" rtl="1" latinLnBrk="0">
      <a:defRPr sz="1200">
        <a:latin typeface="+mn-lt"/>
        <a:ea typeface="+mn-ea"/>
        <a:cs typeface="+mn-cs"/>
        <a:sym typeface="Calibri"/>
      </a:defRPr>
    </a:lvl5pPr>
    <a:lvl6pPr indent="1143000" rtl="1" latinLnBrk="0">
      <a:defRPr sz="1200">
        <a:latin typeface="+mn-lt"/>
        <a:ea typeface="+mn-ea"/>
        <a:cs typeface="+mn-cs"/>
        <a:sym typeface="Calibri"/>
      </a:defRPr>
    </a:lvl6pPr>
    <a:lvl7pPr indent="1371600" rtl="1" latinLnBrk="0">
      <a:defRPr sz="1200">
        <a:latin typeface="+mn-lt"/>
        <a:ea typeface="+mn-ea"/>
        <a:cs typeface="+mn-cs"/>
        <a:sym typeface="Calibri"/>
      </a:defRPr>
    </a:lvl7pPr>
    <a:lvl8pPr indent="1600200" rtl="1" latinLnBrk="0">
      <a:defRPr sz="1200">
        <a:latin typeface="+mn-lt"/>
        <a:ea typeface="+mn-ea"/>
        <a:cs typeface="+mn-cs"/>
        <a:sym typeface="Calibri"/>
      </a:defRPr>
    </a:lvl8pPr>
    <a:lvl9pPr indent="1828800" rtl="1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نص العنوان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12" name="مستوى النص الأول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93" name="مستوى النص الأول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94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نص العنوان"/>
          <p:cNvSpPr txBox="1"/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102" name="مستوى النص الأول…"/>
          <p:cNvSpPr txBox="1"/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0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21" name="مستوى النص الأول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2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نص العنوان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30" name="مستوى النص الأول…"/>
          <p:cNvSpPr txBox="1"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3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39" name="مستوى النص الأول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48" name="مستوى النص الأول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9" name="عنصر نائب للنص 4"/>
          <p:cNvSpPr/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 rtl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5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نص العنوان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73" name="مستوى النص الأول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74" name="عنصر نائب للنص 3"/>
          <p:cNvSpPr/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 rtl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نص العنوان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83" name="عنصر نائب للصورة 2"/>
          <p:cNvSpPr/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مستوى النص الأول…"/>
          <p:cNvSpPr txBox="1"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8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نص العنوان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نص العنوان</a:t>
            </a:r>
          </a:p>
        </p:txBody>
      </p:sp>
      <p:sp>
        <p:nvSpPr>
          <p:cNvPr id="3" name="مستوى النص الأول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" name="رقم الشريحة"/>
          <p:cNvSpPr txBox="1"/>
          <p:nvPr>
            <p:ph type="sldNum" sz="quarter" idx="2"/>
          </p:nvPr>
        </p:nvSpPr>
        <p:spPr>
          <a:xfrm>
            <a:off x="8422543" y="6395577"/>
            <a:ext cx="264258" cy="28667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1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1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1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1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1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1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1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1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1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Relationship Id="rId3" Type="http://schemas.openxmlformats.org/officeDocument/2006/relationships/image" Target="../media/image2.gif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Relationship Id="rId3" Type="http://schemas.openxmlformats.org/officeDocument/2006/relationships/image" Target="../media/image8.gif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Relationship Id="rId3" Type="http://schemas.openxmlformats.org/officeDocument/2006/relationships/image" Target="../media/image9.gif"/><Relationship Id="rId4" Type="http://schemas.openxmlformats.org/officeDocument/2006/relationships/image" Target="../media/image10.gif"/><Relationship Id="rId5" Type="http://schemas.openxmlformats.org/officeDocument/2006/relationships/image" Target="../media/image11.gif"/><Relationship Id="rId6" Type="http://schemas.openxmlformats.org/officeDocument/2006/relationships/image" Target="../media/image12.gif"/><Relationship Id="rId7" Type="http://schemas.openxmlformats.org/officeDocument/2006/relationships/image" Target="../media/image13.gif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Relationship Id="rId3" Type="http://schemas.openxmlformats.org/officeDocument/2006/relationships/image" Target="../media/image13.gif"/><Relationship Id="rId4" Type="http://schemas.openxmlformats.org/officeDocument/2006/relationships/image" Target="../media/image12.gif"/><Relationship Id="rId5" Type="http://schemas.openxmlformats.org/officeDocument/2006/relationships/image" Target="../media/image1.pn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Relationship Id="rId3" Type="http://schemas.openxmlformats.org/officeDocument/2006/relationships/image" Target="../media/image14.gif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Relationship Id="rId3" Type="http://schemas.openxmlformats.org/officeDocument/2006/relationships/image" Target="../media/image15.gif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Relationship Id="rId3" Type="http://schemas.openxmlformats.org/officeDocument/2006/relationships/image" Target="../media/image16.gif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Relationship Id="rId3" Type="http://schemas.openxmlformats.org/officeDocument/2006/relationships/image" Target="../media/image17.gif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Relationship Id="rId3" Type="http://schemas.openxmlformats.org/officeDocument/2006/relationships/image" Target="../media/image1.jpeg"/><Relationship Id="rId4" Type="http://schemas.openxmlformats.org/officeDocument/2006/relationships/image" Target="../media/image17.gif"/><Relationship Id="rId5" Type="http://schemas.openxmlformats.org/officeDocument/2006/relationships/image" Target="../media/image13.gif"/><Relationship Id="rId6" Type="http://schemas.openxmlformats.org/officeDocument/2006/relationships/image" Target="../media/image12.gif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Relationship Id="rId3" Type="http://schemas.openxmlformats.org/officeDocument/2006/relationships/hyperlink" Target="http://projects.nooor.com/LearningCenter/Books/GT2-15_1/GT2-15/080059/p_037/index.htm" TargetMode="Externa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Relationship Id="rId3" Type="http://schemas.openxmlformats.org/officeDocument/2006/relationships/image" Target="../media/image18.gif"/><Relationship Id="rId4" Type="http://schemas.openxmlformats.org/officeDocument/2006/relationships/image" Target="../media/image11.gif"/><Relationship Id="rId5" Type="http://schemas.openxmlformats.org/officeDocument/2006/relationships/image" Target="../media/image9.gif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Relationship Id="rId3" Type="http://schemas.openxmlformats.org/officeDocument/2006/relationships/image" Target="../media/image3.gif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Relationship Id="rId3" Type="http://schemas.openxmlformats.org/officeDocument/2006/relationships/image" Target="../media/image3.gif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Relationship Id="rId3" Type="http://schemas.openxmlformats.org/officeDocument/2006/relationships/image" Target="../media/image4.gif"/><Relationship Id="rId4" Type="http://schemas.openxmlformats.org/officeDocument/2006/relationships/hyperlink" Target="http://projects.nooor.com/LearningCenter/Books/GT2-15_1/GT2-15/080059/p_034/index.htm" TargetMode="Externa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Relationship Id="rId3" Type="http://schemas.openxmlformats.org/officeDocument/2006/relationships/image" Target="../media/image5.gif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Relationship Id="rId3" Type="http://schemas.openxmlformats.org/officeDocument/2006/relationships/image" Target="../media/image6.gif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Relationship Id="rId3" Type="http://schemas.openxmlformats.org/officeDocument/2006/relationships/image" Target="../media/image7.gif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13" name="Picture 4" descr="Picture 4"/>
          <p:cNvPicPr>
            <a:picLocks noChangeAspect="0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828800" y="1828800"/>
            <a:ext cx="5715000" cy="2971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9" name="مستطيل مستدير الزوايا 2"/>
          <p:cNvSpPr/>
          <p:nvPr/>
        </p:nvSpPr>
        <p:spPr>
          <a:xfrm>
            <a:off x="1295400" y="1828800"/>
            <a:ext cx="6705600" cy="32004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>
            <a:solidFill>
              <a:srgbClr val="FFFF00"/>
            </a:solidFill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 anchor="ctr"/>
          <a:lstStyle/>
          <a:p>
            <a:pPr algn="ctr" rtl="0">
              <a:defRPr/>
            </a:pPr>
          </a:p>
        </p:txBody>
      </p:sp>
      <p:sp>
        <p:nvSpPr>
          <p:cNvPr id="160" name="مستطيل 6"/>
          <p:cNvSpPr txBox="1"/>
          <p:nvPr/>
        </p:nvSpPr>
        <p:spPr>
          <a:xfrm>
            <a:off x="1447800" y="2133600"/>
            <a:ext cx="6324600" cy="35087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rtl="0">
              <a:defRPr b="1" sz="3200"/>
            </a:pPr>
            <a:r>
              <a:t>كُلَّمَا حاذى الحجرَ الأسودَ قبَّله أو استلمه ، فإن لم يتيسر له أشار إليه رافعًا يده اليمنى قائلا </a:t>
            </a:r>
            <a:r>
              <a:t>: " </a:t>
            </a:r>
            <a:r>
              <a:rPr>
                <a:solidFill>
                  <a:srgbClr val="00B050"/>
                </a:solidFill>
              </a:rPr>
              <a:t>الله أكبر</a:t>
            </a:r>
            <a:r>
              <a:t> " ( </a:t>
            </a:r>
            <a:r>
              <a:t>مرة واحدة </a:t>
            </a:r>
            <a:r>
              <a:t>) </a:t>
            </a:r>
            <a:r>
              <a:t>، و يمضى و لا يقف ، و يستلم الركن اليماني إن تيسر في كل شوط و لا يُقَبِّلُهُ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0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63" name="مستطيل مستدير الزوايا 2"/>
          <p:cNvSpPr/>
          <p:nvPr/>
        </p:nvSpPr>
        <p:spPr>
          <a:xfrm>
            <a:off x="1295400" y="1828800"/>
            <a:ext cx="6705600" cy="32004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>
            <a:solidFill>
              <a:srgbClr val="FFFF00"/>
            </a:solidFill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 anchor="ctr"/>
          <a:lstStyle/>
          <a:p>
            <a:pPr algn="ctr" rtl="0">
              <a:defRPr/>
            </a:pPr>
          </a:p>
        </p:txBody>
      </p:sp>
      <p:sp>
        <p:nvSpPr>
          <p:cNvPr id="164" name="مستطيل 3"/>
          <p:cNvSpPr txBox="1"/>
          <p:nvPr/>
        </p:nvSpPr>
        <p:spPr>
          <a:xfrm>
            <a:off x="1143000" y="2057400"/>
            <a:ext cx="7086600" cy="43134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6000"/>
            </a:lvl1pPr>
          </a:lstStyle>
          <a:p>
            <a:pPr rtl="0">
              <a:defRPr/>
            </a:pPr>
            <a:r>
              <a:t>ليس للطواف ذكر خاص سوى ما تقدم ، فيدعو و يذكر و يقرأ ما تيسر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7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4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69" name="مستطيل مستدير الزوايا 2"/>
          <p:cNvGrpSpPr/>
          <p:nvPr/>
        </p:nvGrpSpPr>
        <p:grpSpPr>
          <a:xfrm>
            <a:off x="4114800" y="490004"/>
            <a:ext cx="4419600" cy="1305992"/>
            <a:chOff x="0" y="0"/>
            <a:chExt cx="4419600" cy="1305990"/>
          </a:xfrm>
        </p:grpSpPr>
        <p:sp>
          <p:nvSpPr>
            <p:cNvPr id="167" name="مستطيل مستدير الزوايا"/>
            <p:cNvSpPr/>
            <p:nvPr/>
          </p:nvSpPr>
          <p:spPr>
            <a:xfrm>
              <a:off x="0" y="195795"/>
              <a:ext cx="4419600" cy="914401"/>
            </a:xfrm>
            <a:prstGeom prst="roundRect">
              <a:avLst>
                <a:gd name="adj" fmla="val 16667"/>
              </a:avLst>
            </a:prstGeom>
            <a:solidFill>
              <a:srgbClr val="77933C"/>
            </a:soli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b="1" sz="3600">
                  <a:solidFill>
                    <a:srgbClr val="F2F2F2"/>
                  </a:solidFill>
                </a:defRPr>
              </a:pPr>
            </a:p>
          </p:txBody>
        </p:sp>
        <p:sp>
          <p:nvSpPr>
            <p:cNvPr id="168" name="ثانيا صلاة ركعتي الطواف"/>
            <p:cNvSpPr txBox="1"/>
            <p:nvPr/>
          </p:nvSpPr>
          <p:spPr>
            <a:xfrm>
              <a:off x="44637" y="-1"/>
              <a:ext cx="4330326" cy="130599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3600">
                  <a:solidFill>
                    <a:srgbClr val="F2F2F2"/>
                  </a:solidFill>
                </a:defRPr>
              </a:lvl1pPr>
            </a:lstStyle>
            <a:p>
              <a:pPr rtl="0">
                <a:defRPr/>
              </a:pPr>
              <a:r>
                <a:t>ثانيا صلاة ركعتي الطواف</a:t>
              </a:r>
            </a:p>
          </p:txBody>
        </p:sp>
      </p:grpSp>
      <p:sp>
        <p:nvSpPr>
          <p:cNvPr id="170" name="مستطيل 3"/>
          <p:cNvSpPr txBox="1"/>
          <p:nvPr/>
        </p:nvSpPr>
        <p:spPr>
          <a:xfrm>
            <a:off x="4648200" y="1905000"/>
            <a:ext cx="4038600" cy="5695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rtl="0">
              <a:defRPr b="1" sz="2800"/>
            </a:pPr>
            <a:r>
              <a:t>إذا انتهى من الطواف صلَّى ركعتين خلف مقام إبراهيم عليه السلام </a:t>
            </a:r>
            <a:r>
              <a:t>- </a:t>
            </a:r>
            <a:r>
              <a:t>إن تيسر ذلك </a:t>
            </a:r>
            <a:r>
              <a:t>-  </a:t>
            </a:r>
            <a:r>
              <a:t>و إلا صلاها في أي موضع من المسجد الحرام </a:t>
            </a:r>
            <a:r>
              <a:t>.</a:t>
            </a:r>
          </a:p>
          <a:p>
            <a:pPr algn="ctr" rtl="0">
              <a:defRPr b="1" sz="2800"/>
            </a:pPr>
            <a:r>
              <a:t>و </a:t>
            </a:r>
            <a:r>
              <a:rPr>
                <a:solidFill>
                  <a:srgbClr val="FF0000"/>
                </a:solidFill>
              </a:rPr>
              <a:t>السنة</a:t>
            </a:r>
            <a:r>
              <a:t> </a:t>
            </a:r>
            <a:r>
              <a:t>أن يقرأ في الركعة الأولى بعد الفاتحة سورة</a:t>
            </a:r>
            <a:r>
              <a:t> </a:t>
            </a:r>
            <a:r>
              <a:rPr>
                <a:solidFill>
                  <a:srgbClr val="00B050"/>
                </a:solidFill>
              </a:rPr>
              <a:t>( </a:t>
            </a:r>
            <a:r>
              <a:rPr>
                <a:solidFill>
                  <a:srgbClr val="00B050"/>
                </a:solidFill>
              </a:rPr>
              <a:t>الكافرون </a:t>
            </a:r>
            <a:r>
              <a:rPr>
                <a:solidFill>
                  <a:srgbClr val="00B050"/>
                </a:solidFill>
              </a:rPr>
              <a:t>)</a:t>
            </a:r>
            <a:r>
              <a:t> </a:t>
            </a:r>
            <a:r>
              <a:t>، و في الركعة الثانية بعد الفاتحة سورة</a:t>
            </a:r>
            <a:r>
              <a:t> </a:t>
            </a:r>
          </a:p>
          <a:p>
            <a:pPr algn="ctr" rtl="0">
              <a:defRPr b="1" sz="2800">
                <a:solidFill>
                  <a:srgbClr val="00B050"/>
                </a:solidFill>
              </a:defRPr>
            </a:pPr>
            <a:r>
              <a:t>( </a:t>
            </a:r>
            <a:r>
              <a:t>الإخلاص </a:t>
            </a:r>
            <a:r>
              <a:t>)</a:t>
            </a:r>
            <a:r>
              <a:rPr>
                <a:solidFill>
                  <a:srgbClr val="000000"/>
                </a:solidFill>
              </a:rPr>
              <a:t> .</a:t>
            </a:r>
          </a:p>
        </p:txBody>
      </p:sp>
      <p:pic>
        <p:nvPicPr>
          <p:cNvPr id="171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85800" y="1828800"/>
            <a:ext cx="3962400" cy="4191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7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0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76" name="مستطيل مستدير الزوايا 2"/>
          <p:cNvGrpSpPr/>
          <p:nvPr/>
        </p:nvGrpSpPr>
        <p:grpSpPr>
          <a:xfrm>
            <a:off x="3429000" y="490004"/>
            <a:ext cx="5105400" cy="1305992"/>
            <a:chOff x="0" y="0"/>
            <a:chExt cx="5105400" cy="1305990"/>
          </a:xfrm>
        </p:grpSpPr>
        <p:sp>
          <p:nvSpPr>
            <p:cNvPr id="174" name="مستطيل مستدير الزوايا"/>
            <p:cNvSpPr/>
            <p:nvPr/>
          </p:nvSpPr>
          <p:spPr>
            <a:xfrm>
              <a:off x="0" y="195795"/>
              <a:ext cx="5105400" cy="914401"/>
            </a:xfrm>
            <a:prstGeom prst="roundRect">
              <a:avLst>
                <a:gd name="adj" fmla="val 16667"/>
              </a:avLst>
            </a:prstGeom>
            <a:solidFill>
              <a:srgbClr val="77933C"/>
            </a:soli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b="1" sz="3600">
                  <a:solidFill>
                    <a:srgbClr val="F2F2F2"/>
                  </a:solidFill>
                </a:defRPr>
              </a:pPr>
            </a:p>
          </p:txBody>
        </p:sp>
        <p:sp>
          <p:nvSpPr>
            <p:cNvPr id="175" name="ثالثا السعي بين الصفا والمروة"/>
            <p:cNvSpPr txBox="1"/>
            <p:nvPr/>
          </p:nvSpPr>
          <p:spPr>
            <a:xfrm>
              <a:off x="44637" y="-1"/>
              <a:ext cx="5016126" cy="130599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3600">
                  <a:solidFill>
                    <a:srgbClr val="F2F2F2"/>
                  </a:solidFill>
                </a:defRPr>
              </a:lvl1pPr>
            </a:lstStyle>
            <a:p>
              <a:pPr rtl="0">
                <a:defRPr/>
              </a:pPr>
              <a:r>
                <a:t>ثالثا السعي بين الصفا والمروة</a:t>
              </a:r>
            </a:p>
          </p:txBody>
        </p:sp>
      </p:grpSp>
      <p:sp>
        <p:nvSpPr>
          <p:cNvPr id="177" name="مستطيل 3"/>
          <p:cNvSpPr txBox="1"/>
          <p:nvPr/>
        </p:nvSpPr>
        <p:spPr>
          <a:xfrm>
            <a:off x="838200" y="2362200"/>
            <a:ext cx="7467600" cy="47841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rtl="0">
              <a:defRPr b="1" sz="6600"/>
            </a:pPr>
            <a:r>
              <a:t>إذا انتهى من الطواف وركعتيه اتجه إلى المسعى ، و صفة السعي كما يلي </a:t>
            </a:r>
            <a:r>
              <a:t>: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32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7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7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0" name="مستطيل مستدير الزوايا 3"/>
          <p:cNvSpPr/>
          <p:nvPr/>
        </p:nvSpPr>
        <p:spPr>
          <a:xfrm>
            <a:off x="1371600" y="1828800"/>
            <a:ext cx="6705600" cy="32004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>
            <a:solidFill>
              <a:srgbClr val="FFFF00"/>
            </a:solidFill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 anchor="ctr"/>
          <a:lstStyle/>
          <a:p>
            <a:pPr algn="ctr" rtl="0">
              <a:defRPr/>
            </a:pPr>
          </a:p>
        </p:txBody>
      </p:sp>
      <p:pic>
        <p:nvPicPr>
          <p:cNvPr id="181" name="Picture 8" descr="Picture 8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934200" y="2667000"/>
            <a:ext cx="457200" cy="609600"/>
          </a:xfrm>
          <a:prstGeom prst="rect">
            <a:avLst/>
          </a:prstGeom>
          <a:ln w="12700">
            <a:miter lim="400000"/>
          </a:ln>
        </p:spPr>
      </p:pic>
      <p:sp>
        <p:nvSpPr>
          <p:cNvPr id="182" name="مستطيل 12"/>
          <p:cNvSpPr txBox="1"/>
          <p:nvPr/>
        </p:nvSpPr>
        <p:spPr>
          <a:xfrm>
            <a:off x="726595" y="2057400"/>
            <a:ext cx="7812949" cy="5591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 rtl="0">
              <a:defRPr b="1" sz="2800"/>
            </a:pPr>
            <a:r>
              <a:t>يبدأ السعي من الصفا ، فإذا اقترب منه قرأ قوله تعالى </a:t>
            </a:r>
            <a:r>
              <a:t>:</a:t>
            </a:r>
          </a:p>
        </p:txBody>
      </p:sp>
      <p:pic>
        <p:nvPicPr>
          <p:cNvPr id="183" name="Picture 10" descr="Picture 10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590800" y="2743200"/>
            <a:ext cx="4038600" cy="4572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84" name="Picture 12" descr="Picture 12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676400" y="2667000"/>
            <a:ext cx="533400" cy="533400"/>
          </a:xfrm>
          <a:prstGeom prst="rect">
            <a:avLst/>
          </a:prstGeom>
          <a:ln w="12700">
            <a:miter lim="400000"/>
          </a:ln>
        </p:spPr>
      </p:pic>
      <p:sp>
        <p:nvSpPr>
          <p:cNvPr id="185" name="مستطيل 15"/>
          <p:cNvSpPr txBox="1"/>
          <p:nvPr/>
        </p:nvSpPr>
        <p:spPr>
          <a:xfrm>
            <a:off x="3962400" y="3276600"/>
            <a:ext cx="1725837" cy="6150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rtl="0">
              <a:defRPr b="1" sz="3200"/>
            </a:pPr>
            <a:r>
              <a:t> </a:t>
            </a:r>
            <a:r>
              <a:t>ثم يقول </a:t>
            </a:r>
            <a:r>
              <a:t>:</a:t>
            </a:r>
          </a:p>
        </p:txBody>
      </p:sp>
      <p:pic>
        <p:nvPicPr>
          <p:cNvPr id="186" name="Picture 14" descr="Picture 14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2667000" y="3886200"/>
            <a:ext cx="457200" cy="635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7" name="مستطيل 17"/>
          <p:cNvSpPr txBox="1"/>
          <p:nvPr/>
        </p:nvSpPr>
        <p:spPr>
          <a:xfrm>
            <a:off x="3352800" y="3886200"/>
            <a:ext cx="2999145" cy="6150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3200">
                <a:solidFill>
                  <a:srgbClr val="00B050"/>
                </a:solidFill>
              </a:defRPr>
            </a:lvl1pPr>
          </a:lstStyle>
          <a:p>
            <a:pPr rtl="0">
              <a:defRPr/>
            </a:pPr>
            <a:r>
              <a:t>أبدأ بما بدأ الله به</a:t>
            </a:r>
          </a:p>
        </p:txBody>
      </p:sp>
      <p:pic>
        <p:nvPicPr>
          <p:cNvPr id="188" name="Picture 16" descr="Picture 16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5922264" y="3886200"/>
            <a:ext cx="402337" cy="558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1" name="مستطيل مستدير الزوايا 2"/>
          <p:cNvSpPr/>
          <p:nvPr/>
        </p:nvSpPr>
        <p:spPr>
          <a:xfrm>
            <a:off x="685800" y="533400"/>
            <a:ext cx="8001000" cy="59436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>
            <a:solidFill>
              <a:srgbClr val="FFFF00"/>
            </a:solidFill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 anchor="ctr"/>
          <a:lstStyle/>
          <a:p>
            <a:pPr algn="ctr" rtl="0">
              <a:defRPr/>
            </a:pPr>
          </a:p>
        </p:txBody>
      </p:sp>
      <p:pic>
        <p:nvPicPr>
          <p:cNvPr id="192" name="Picture 5" descr="Picture 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96200" y="1676400"/>
            <a:ext cx="685800" cy="24384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93" name="Picture 6" descr="Picture 6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5411450" y="7938"/>
            <a:ext cx="171450" cy="238126"/>
          </a:xfrm>
          <a:prstGeom prst="rect">
            <a:avLst/>
          </a:prstGeom>
          <a:ln w="12700">
            <a:miter lim="400000"/>
          </a:ln>
        </p:spPr>
      </p:pic>
      <p:sp>
        <p:nvSpPr>
          <p:cNvPr id="194" name="مستطيل 9"/>
          <p:cNvSpPr txBox="1"/>
          <p:nvPr/>
        </p:nvSpPr>
        <p:spPr>
          <a:xfrm>
            <a:off x="914400" y="762000"/>
            <a:ext cx="7696200" cy="9309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rtl="0">
              <a:defRPr b="1" sz="2400"/>
            </a:pPr>
            <a:r>
              <a:t>يرقى على الصفا و يستقبل الكعبة ، و يرفع يديه كما يرفعهما في الدعاء ، و يقول</a:t>
            </a:r>
            <a:r>
              <a:t> :</a:t>
            </a:r>
          </a:p>
        </p:txBody>
      </p:sp>
      <p:sp>
        <p:nvSpPr>
          <p:cNvPr id="195" name="مستطيل 10"/>
          <p:cNvSpPr txBox="1"/>
          <p:nvPr/>
        </p:nvSpPr>
        <p:spPr>
          <a:xfrm>
            <a:off x="1676400" y="1981200"/>
            <a:ext cx="6096000" cy="26002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rtl="0">
              <a:defRPr b="1" sz="2800">
                <a:solidFill>
                  <a:srgbClr val="00B050"/>
                </a:solidFill>
              </a:defRPr>
            </a:pPr>
            <a:r>
              <a:t>الله أكبر </a:t>
            </a:r>
            <a:r>
              <a:t>.</a:t>
            </a:r>
            <a:r>
              <a:t> الله أكبر </a:t>
            </a:r>
            <a:r>
              <a:t>.</a:t>
            </a:r>
            <a:r>
              <a:t> الله أكبر ، لا إله إلا الله وحده لا شريك له ، له الملك و</a:t>
            </a:r>
            <a:r>
              <a:t> </a:t>
            </a:r>
            <a:r>
              <a:t>له الحمد و</a:t>
            </a:r>
            <a:r>
              <a:t> </a:t>
            </a:r>
            <a:r>
              <a:t>هو على كل شيء قدير ، الحمد لله وحده أنجز وعده ، و</a:t>
            </a:r>
            <a:r>
              <a:t> </a:t>
            </a:r>
            <a:r>
              <a:t>نصر عبده ، و</a:t>
            </a:r>
            <a:r>
              <a:t> </a:t>
            </a:r>
            <a:r>
              <a:t>هزم الأحزاب وحده</a:t>
            </a:r>
            <a:r>
              <a:t> </a:t>
            </a:r>
          </a:p>
        </p:txBody>
      </p:sp>
      <p:pic>
        <p:nvPicPr>
          <p:cNvPr id="196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66800" y="1600200"/>
            <a:ext cx="679705" cy="2438400"/>
          </a:xfrm>
          <a:prstGeom prst="rect">
            <a:avLst/>
          </a:prstGeom>
          <a:ln w="12700">
            <a:miter lim="400000"/>
          </a:ln>
        </p:spPr>
      </p:pic>
      <p:sp>
        <p:nvSpPr>
          <p:cNvPr id="197" name="مستطيل 12"/>
          <p:cNvSpPr txBox="1"/>
          <p:nvPr/>
        </p:nvSpPr>
        <p:spPr>
          <a:xfrm>
            <a:off x="4267200" y="4038600"/>
            <a:ext cx="4114800" cy="26925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rtl="0">
              <a:defRPr b="1" sz="2400"/>
            </a:pPr>
            <a:r>
              <a:t> </a:t>
            </a:r>
            <a:r>
              <a:t>ثم يدعو بما تيسر </a:t>
            </a:r>
            <a:r>
              <a:t>.</a:t>
            </a:r>
            <a:r>
              <a:t> ثم يعيد التكبير و التهليل و التحميد ، ثم يدعو بما تيسر ، ثم يعيد التكبير و التهليل و التحميد ، و</a:t>
            </a:r>
            <a:r>
              <a:t> </a:t>
            </a:r>
            <a:r>
              <a:t>لا يدعو بعد ذلك ، فيكون الذكر ثلاثاً</a:t>
            </a:r>
            <a:r>
              <a:t> </a:t>
            </a:r>
            <a:r>
              <a:t>، و</a:t>
            </a:r>
            <a:r>
              <a:t> </a:t>
            </a:r>
            <a:r>
              <a:t>الدعاء بين ذلك مرتين</a:t>
            </a:r>
            <a:r>
              <a:t> .</a:t>
            </a:r>
          </a:p>
        </p:txBody>
      </p:sp>
      <p:pic>
        <p:nvPicPr>
          <p:cNvPr id="198" name="Picture 10" descr="Picture 10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14400" y="3810000"/>
            <a:ext cx="3429000" cy="24384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01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85800" y="1752600"/>
            <a:ext cx="4114800" cy="3657600"/>
          </a:xfrm>
          <a:prstGeom prst="rect">
            <a:avLst/>
          </a:prstGeom>
          <a:ln w="12700">
            <a:miter lim="400000"/>
          </a:ln>
        </p:spPr>
      </p:pic>
      <p:sp>
        <p:nvSpPr>
          <p:cNvPr id="202" name="مستطيل مستدير الزوايا 3"/>
          <p:cNvSpPr/>
          <p:nvPr/>
        </p:nvSpPr>
        <p:spPr>
          <a:xfrm>
            <a:off x="4953000" y="838200"/>
            <a:ext cx="3657600" cy="50292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>
            <a:solidFill>
              <a:srgbClr val="FFFF00"/>
            </a:solidFill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 anchor="ctr"/>
          <a:lstStyle/>
          <a:p>
            <a:pPr algn="ctr" rtl="0">
              <a:defRPr sz="1400"/>
            </a:pPr>
          </a:p>
        </p:txBody>
      </p:sp>
      <p:sp>
        <p:nvSpPr>
          <p:cNvPr id="203" name="مستطيل 2"/>
          <p:cNvSpPr txBox="1"/>
          <p:nvPr/>
        </p:nvSpPr>
        <p:spPr>
          <a:xfrm>
            <a:off x="5181600" y="1371599"/>
            <a:ext cx="3276600" cy="62009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2800"/>
            </a:lvl1pPr>
          </a:lstStyle>
          <a:p>
            <a:pPr rtl="0">
              <a:defRPr/>
            </a:pPr>
            <a:r>
              <a:t>ثم ينزل متجهاً إلى المروة ، فيمشي حتى يُحاذي الأعمدة و الأنوار الخضراء على جانبي المسعى ، فإذا حاذاها استُحِب للرجل أن يسعى سعياً شديداً حتى يصل إلى الأعمدة و الأنوار الخضراء التي تليها ، ثم يكمل مشيه إلى المروة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08" name="مستطيل مستدير الزوايا 2"/>
          <p:cNvGrpSpPr/>
          <p:nvPr/>
        </p:nvGrpSpPr>
        <p:grpSpPr>
          <a:xfrm>
            <a:off x="4953000" y="409902"/>
            <a:ext cx="3657600" cy="5885796"/>
            <a:chOff x="0" y="0"/>
            <a:chExt cx="3657600" cy="5885795"/>
          </a:xfrm>
        </p:grpSpPr>
        <p:sp>
          <p:nvSpPr>
            <p:cNvPr id="206" name="مستطيل مستدير الزوايا"/>
            <p:cNvSpPr/>
            <p:nvPr/>
          </p:nvSpPr>
          <p:spPr>
            <a:xfrm>
              <a:off x="0" y="428297"/>
              <a:ext cx="3657600" cy="5029201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38100" cap="flat">
              <a:solidFill>
                <a:srgbClr val="FFFF00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600"/>
              </a:pPr>
            </a:p>
          </p:txBody>
        </p:sp>
        <p:sp>
          <p:nvSpPr>
            <p:cNvPr id="207" name="إذا وصل المروة فقد أكمل شوطًا ، و يفعل عليها كما فعل على الصفا ، غير أنه لا يقرأ الآية إذا دنا من المروة و لا إذا صَعِدَ عليها لعدم وروده"/>
            <p:cNvSpPr txBox="1"/>
            <p:nvPr/>
          </p:nvSpPr>
          <p:spPr>
            <a:xfrm>
              <a:off x="178548" y="0"/>
              <a:ext cx="3300504" cy="58857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 rtl="0">
                <a:defRPr b="1" sz="3600"/>
              </a:pPr>
              <a:r>
                <a:t>إذا وصل المروة فقد أكمل شوطًا ، و يفعل عليها كما فعل على الصفا ، غير أنه لا يقرأ الآية إذا دنا من المروة و</a:t>
              </a:r>
              <a:r>
                <a:t> </a:t>
              </a:r>
              <a:r>
                <a:t>لا إذا صَعِدَ عليها لعدم وروده</a:t>
              </a:r>
            </a:p>
          </p:txBody>
        </p:sp>
      </p:grpSp>
      <p:pic>
        <p:nvPicPr>
          <p:cNvPr id="209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14400" y="2514600"/>
            <a:ext cx="3352800" cy="1905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1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14" name="مستطيل مستدير الزوايا 2"/>
          <p:cNvGrpSpPr/>
          <p:nvPr/>
        </p:nvGrpSpPr>
        <p:grpSpPr>
          <a:xfrm>
            <a:off x="4953000" y="526448"/>
            <a:ext cx="3657600" cy="5652704"/>
            <a:chOff x="0" y="0"/>
            <a:chExt cx="3657600" cy="5652703"/>
          </a:xfrm>
        </p:grpSpPr>
        <p:sp>
          <p:nvSpPr>
            <p:cNvPr id="212" name="مستطيل مستدير الزوايا"/>
            <p:cNvSpPr/>
            <p:nvPr/>
          </p:nvSpPr>
          <p:spPr>
            <a:xfrm>
              <a:off x="0" y="311751"/>
              <a:ext cx="3657600" cy="5029201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38100" cap="flat">
              <a:solidFill>
                <a:srgbClr val="FFFF00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4400"/>
              </a:pPr>
            </a:p>
          </p:txBody>
        </p:sp>
        <p:sp>
          <p:nvSpPr>
            <p:cNvPr id="213" name="ثم يعود إلى الصفا ، ماشياً في موضع المشي ، مسرعاً في موضع الإسراع ."/>
            <p:cNvSpPr txBox="1"/>
            <p:nvPr/>
          </p:nvSpPr>
          <p:spPr>
            <a:xfrm>
              <a:off x="178548" y="0"/>
              <a:ext cx="3300504" cy="565270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 rtl="0">
                <a:defRPr b="1" sz="4400"/>
              </a:pPr>
              <a:r>
                <a:t>ثم يعود إلى الصفا ، ماشياً في موضع المشي ، مسرعاً في موضع الإسراع </a:t>
              </a:r>
              <a:r>
                <a:t>.</a:t>
              </a:r>
            </a:p>
          </p:txBody>
        </p:sp>
      </p:grpSp>
      <p:pic>
        <p:nvPicPr>
          <p:cNvPr id="215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90600" y="1524000"/>
            <a:ext cx="3505200" cy="35052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20" name="مستطيل مستدير الزوايا 2"/>
          <p:cNvGrpSpPr/>
          <p:nvPr/>
        </p:nvGrpSpPr>
        <p:grpSpPr>
          <a:xfrm>
            <a:off x="1066800" y="1353387"/>
            <a:ext cx="7315200" cy="3998826"/>
            <a:chOff x="0" y="0"/>
            <a:chExt cx="7315200" cy="3998824"/>
          </a:xfrm>
        </p:grpSpPr>
        <p:sp>
          <p:nvSpPr>
            <p:cNvPr id="218" name="مستطيل مستدير الزوايا"/>
            <p:cNvSpPr/>
            <p:nvPr/>
          </p:nvSpPr>
          <p:spPr>
            <a:xfrm>
              <a:off x="0" y="399212"/>
              <a:ext cx="7315200" cy="3200401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38100" cap="flat">
              <a:solidFill>
                <a:srgbClr val="FFFF00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4400"/>
              </a:pPr>
            </a:p>
          </p:txBody>
        </p:sp>
        <p:sp>
          <p:nvSpPr>
            <p:cNvPr id="219" name="يفعل ما تقدم في كل شوط ، حتى يكمل سبعة أشواط ، الذهاب شوط و الرجوع شوط آخر ، و ينتهي السعي عند المروة"/>
            <p:cNvSpPr txBox="1"/>
            <p:nvPr/>
          </p:nvSpPr>
          <p:spPr>
            <a:xfrm>
              <a:off x="156230" y="-1"/>
              <a:ext cx="7002740" cy="399882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4400"/>
              </a:lvl1pPr>
            </a:lstStyle>
            <a:p>
              <a:pPr rtl="0">
                <a:defRPr/>
              </a:pPr>
              <a:r>
                <a:t>يفعل ما تقدم في كل شوط ، حتى يكمل سبعة أشواط ، الذهاب شوط و الرجوع شوط آخر ، و ينتهي السعي عند المروة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18" name="مستطيل مستدير الزوايا 2"/>
          <p:cNvGrpSpPr/>
          <p:nvPr/>
        </p:nvGrpSpPr>
        <p:grpSpPr>
          <a:xfrm>
            <a:off x="1447800" y="2057400"/>
            <a:ext cx="6629400" cy="2133600"/>
            <a:chOff x="0" y="0"/>
            <a:chExt cx="6629400" cy="2133600"/>
          </a:xfrm>
        </p:grpSpPr>
        <p:sp>
          <p:nvSpPr>
            <p:cNvPr id="116" name="مستطيل مستدير الزوايا"/>
            <p:cNvSpPr/>
            <p:nvPr/>
          </p:nvSpPr>
          <p:spPr>
            <a:xfrm>
              <a:off x="0" y="0"/>
              <a:ext cx="6629400" cy="2133600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0">
                  <a:schemeClr val="accent3">
                    <a:hueOff val="263624"/>
                    <a:satOff val="55948"/>
                    <a:lumOff val="27907"/>
                  </a:schemeClr>
                </a:gs>
                <a:gs pos="35000">
                  <a:srgbClr val="E4FDBF"/>
                </a:gs>
                <a:gs pos="100000">
                  <a:schemeClr val="accent3">
                    <a:hueOff val="321486"/>
                    <a:satOff val="58119"/>
                    <a:lumOff val="40966"/>
                  </a:schemeClr>
                </a:gs>
              </a:gsLst>
              <a:lin ang="16200000" scaled="0"/>
            </a:gra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b="1" sz="5400">
                  <a:solidFill>
                    <a:srgbClr val="FF0000"/>
                  </a:solidFill>
                </a:defRPr>
              </a:pPr>
            </a:p>
          </p:txBody>
        </p:sp>
        <p:sp>
          <p:nvSpPr>
            <p:cNvPr id="117" name="صفة العمرة"/>
            <p:cNvSpPr txBox="1"/>
            <p:nvPr/>
          </p:nvSpPr>
          <p:spPr>
            <a:xfrm>
              <a:off x="104153" y="573717"/>
              <a:ext cx="6421094" cy="9861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5400">
                  <a:solidFill>
                    <a:srgbClr val="FF0000"/>
                  </a:solidFill>
                </a:defRPr>
              </a:lvl1pPr>
            </a:lstStyle>
            <a:p>
              <a:pPr rtl="0">
                <a:defRPr/>
              </a:pPr>
              <a:r>
                <a:t>صفة العمرة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32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7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18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25" name="مستطيل مستدير الزوايا 2"/>
          <p:cNvGrpSpPr/>
          <p:nvPr/>
        </p:nvGrpSpPr>
        <p:grpSpPr>
          <a:xfrm>
            <a:off x="6096000" y="1674618"/>
            <a:ext cx="2438400" cy="3508765"/>
            <a:chOff x="0" y="0"/>
            <a:chExt cx="2438400" cy="3508764"/>
          </a:xfrm>
        </p:grpSpPr>
        <p:sp>
          <p:nvSpPr>
            <p:cNvPr id="223" name="مستطيل مستدير الزوايا"/>
            <p:cNvSpPr/>
            <p:nvPr/>
          </p:nvSpPr>
          <p:spPr>
            <a:xfrm>
              <a:off x="0" y="1781"/>
              <a:ext cx="2438400" cy="3505201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25400" cap="flat">
              <a:solidFill>
                <a:srgbClr val="FFFF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200">
                  <a:solidFill>
                    <a:srgbClr val="0D0D0D"/>
                  </a:solidFill>
                </a:defRPr>
              </a:pPr>
            </a:p>
          </p:txBody>
        </p:sp>
        <p:sp>
          <p:nvSpPr>
            <p:cNvPr id="224" name="ليس للسعي ذكر خاص سوى ما تقدم ، فيدعو و يذكر و يقرأ ما تيسر"/>
            <p:cNvSpPr txBox="1"/>
            <p:nvPr/>
          </p:nvSpPr>
          <p:spPr>
            <a:xfrm>
              <a:off x="119032" y="0"/>
              <a:ext cx="2200336" cy="35087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3200">
                  <a:solidFill>
                    <a:srgbClr val="0D0D0D"/>
                  </a:solidFill>
                </a:defRPr>
              </a:lvl1pPr>
            </a:lstStyle>
            <a:p>
              <a:pPr rtl="0">
                <a:defRPr/>
              </a:pPr>
              <a:r>
                <a:t>ليس للسعي ذكر خاص سوى ما تقدم ، فيدعو و يذكر و يقرأ ما تيسر</a:t>
              </a:r>
            </a:p>
          </p:txBody>
        </p:sp>
      </p:grpSp>
      <p:grpSp>
        <p:nvGrpSpPr>
          <p:cNvPr id="228" name="مستطيل مستدير الزوايا 3"/>
          <p:cNvGrpSpPr/>
          <p:nvPr/>
        </p:nvGrpSpPr>
        <p:grpSpPr>
          <a:xfrm>
            <a:off x="3429000" y="1385247"/>
            <a:ext cx="2438400" cy="4087506"/>
            <a:chOff x="0" y="0"/>
            <a:chExt cx="2438400" cy="4087504"/>
          </a:xfrm>
        </p:grpSpPr>
        <p:sp>
          <p:nvSpPr>
            <p:cNvPr id="226" name="مستطيل مستدير الزوايا"/>
            <p:cNvSpPr/>
            <p:nvPr/>
          </p:nvSpPr>
          <p:spPr>
            <a:xfrm>
              <a:off x="0" y="291152"/>
              <a:ext cx="2438400" cy="3505201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25400" cap="flat">
              <a:solidFill>
                <a:srgbClr val="FFFF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200">
                  <a:solidFill>
                    <a:srgbClr val="0D0D0D"/>
                  </a:solidFill>
                </a:defRPr>
              </a:pPr>
            </a:p>
          </p:txBody>
        </p:sp>
        <p:sp>
          <p:nvSpPr>
            <p:cNvPr id="227" name="لا يقف للدعاء و الذكر بعد الشوط السابع ؛ لعدم و روده عن النبي"/>
            <p:cNvSpPr txBox="1"/>
            <p:nvPr/>
          </p:nvSpPr>
          <p:spPr>
            <a:xfrm>
              <a:off x="119032" y="-1"/>
              <a:ext cx="2200336" cy="408750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3200">
                  <a:solidFill>
                    <a:srgbClr val="0D0D0D"/>
                  </a:solidFill>
                </a:defRPr>
              </a:lvl1pPr>
            </a:lstStyle>
            <a:p>
              <a:pPr rtl="0">
                <a:defRPr/>
              </a:pPr>
              <a:r>
                <a:t>لا يقف للدعاء و الذكر بعد الشوط السابع ؛ لعدم و روده عن النبي      </a:t>
              </a:r>
            </a:p>
          </p:txBody>
        </p:sp>
      </p:grpSp>
      <p:grpSp>
        <p:nvGrpSpPr>
          <p:cNvPr id="231" name="مستطيل مستدير الزوايا 4"/>
          <p:cNvGrpSpPr/>
          <p:nvPr/>
        </p:nvGrpSpPr>
        <p:grpSpPr>
          <a:xfrm>
            <a:off x="838200" y="1467488"/>
            <a:ext cx="2438400" cy="3923023"/>
            <a:chOff x="0" y="0"/>
            <a:chExt cx="2438400" cy="3923021"/>
          </a:xfrm>
        </p:grpSpPr>
        <p:sp>
          <p:nvSpPr>
            <p:cNvPr id="229" name="مستطيل مستدير الزوايا"/>
            <p:cNvSpPr/>
            <p:nvPr/>
          </p:nvSpPr>
          <p:spPr>
            <a:xfrm>
              <a:off x="0" y="208910"/>
              <a:ext cx="2438400" cy="3505201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25400" cap="flat">
              <a:solidFill>
                <a:srgbClr val="FFFF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3600">
                  <a:solidFill>
                    <a:srgbClr val="0D0D0D"/>
                  </a:solidFill>
                </a:defRPr>
              </a:pPr>
            </a:p>
          </p:txBody>
        </p:sp>
        <p:sp>
          <p:nvSpPr>
            <p:cNvPr id="230" name="يجوز السعي في الطابق الثاني أو في سطح المسعى"/>
            <p:cNvSpPr txBox="1"/>
            <p:nvPr/>
          </p:nvSpPr>
          <p:spPr>
            <a:xfrm>
              <a:off x="119032" y="-1"/>
              <a:ext cx="2200336" cy="392302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3600">
                  <a:solidFill>
                    <a:srgbClr val="0D0D0D"/>
                  </a:solidFill>
                </a:defRPr>
              </a:lvl1pPr>
            </a:lstStyle>
            <a:p>
              <a:pPr rtl="0">
                <a:defRPr/>
              </a:pPr>
              <a:r>
                <a:t>يجوز السعي في الطابق الثاني أو في سطح المسعى</a:t>
              </a:r>
            </a:p>
          </p:txBody>
        </p:sp>
      </p:grpSp>
      <p:pic>
        <p:nvPicPr>
          <p:cNvPr id="232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581400" y="4191000"/>
            <a:ext cx="653143" cy="609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86968" y="0"/>
            <a:ext cx="9230968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35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85800" y="1828800"/>
            <a:ext cx="2000250" cy="25146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38" name="مستطيل مستدير الزوايا 4"/>
          <p:cNvGrpSpPr/>
          <p:nvPr/>
        </p:nvGrpSpPr>
        <p:grpSpPr>
          <a:xfrm>
            <a:off x="4114800" y="685800"/>
            <a:ext cx="4419600" cy="914400"/>
            <a:chOff x="0" y="0"/>
            <a:chExt cx="4419600" cy="914400"/>
          </a:xfrm>
        </p:grpSpPr>
        <p:sp>
          <p:nvSpPr>
            <p:cNvPr id="236" name="مستطيل مستدير الزوايا"/>
            <p:cNvSpPr/>
            <p:nvPr/>
          </p:nvSpPr>
          <p:spPr>
            <a:xfrm>
              <a:off x="0" y="0"/>
              <a:ext cx="4419600" cy="914400"/>
            </a:xfrm>
            <a:prstGeom prst="roundRect">
              <a:avLst>
                <a:gd name="adj" fmla="val 16667"/>
              </a:avLst>
            </a:prstGeom>
            <a:solidFill>
              <a:srgbClr val="77933C"/>
            </a:soli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b="1" sz="3600">
                  <a:solidFill>
                    <a:srgbClr val="F2F2F2"/>
                  </a:solidFill>
                </a:defRPr>
              </a:pPr>
            </a:p>
          </p:txBody>
        </p:sp>
        <p:sp>
          <p:nvSpPr>
            <p:cNvPr id="237" name="رابعا الحلق والتقصير"/>
            <p:cNvSpPr txBox="1"/>
            <p:nvPr/>
          </p:nvSpPr>
          <p:spPr>
            <a:xfrm>
              <a:off x="44637" y="115354"/>
              <a:ext cx="4330326" cy="68369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3600">
                  <a:solidFill>
                    <a:srgbClr val="F2F2F2"/>
                  </a:solidFill>
                </a:defRPr>
              </a:lvl1pPr>
            </a:lstStyle>
            <a:p>
              <a:pPr rtl="0">
                <a:defRPr/>
              </a:pPr>
              <a:r>
                <a:t>رابعا الحلق والتقصير</a:t>
              </a:r>
            </a:p>
          </p:txBody>
        </p:sp>
      </p:grpSp>
      <p:sp>
        <p:nvSpPr>
          <p:cNvPr id="239" name="مستطيل 5"/>
          <p:cNvSpPr txBox="1"/>
          <p:nvPr/>
        </p:nvSpPr>
        <p:spPr>
          <a:xfrm>
            <a:off x="3048000" y="1981200"/>
            <a:ext cx="5257800" cy="18117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rtl="0">
              <a:defRPr b="1" sz="2400"/>
            </a:pPr>
            <a:r>
              <a:t>إذا أتم السعي خرج من المسعى و حلق رأسه ، أو قصر من جميع الشعر ، و الحلق أفضل من التقصير لحديث أبي هريرة قال </a:t>
            </a:r>
            <a:r>
              <a:t>: </a:t>
            </a:r>
            <a:r>
              <a:t>قال رسول الله</a:t>
            </a:r>
          </a:p>
        </p:txBody>
      </p:sp>
      <p:pic>
        <p:nvPicPr>
          <p:cNvPr id="240" name="Picture 4" descr="Picture 4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200400" y="2819400"/>
            <a:ext cx="571500" cy="381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41" name="Picture 6" descr="Picture 6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848600" y="3276600"/>
            <a:ext cx="274321" cy="381000"/>
          </a:xfrm>
          <a:prstGeom prst="rect">
            <a:avLst/>
          </a:prstGeom>
          <a:ln w="12700">
            <a:miter lim="400000"/>
          </a:ln>
        </p:spPr>
      </p:pic>
      <p:sp>
        <p:nvSpPr>
          <p:cNvPr id="242" name="مستطيل 8"/>
          <p:cNvSpPr txBox="1"/>
          <p:nvPr/>
        </p:nvSpPr>
        <p:spPr>
          <a:xfrm>
            <a:off x="5715000" y="3200400"/>
            <a:ext cx="2488956" cy="4905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400">
                <a:solidFill>
                  <a:srgbClr val="00B050"/>
                </a:solidFill>
              </a:defRPr>
            </a:lvl1pPr>
          </a:lstStyle>
          <a:p>
            <a:pPr rtl="0">
              <a:defRPr/>
            </a:pPr>
            <a:r>
              <a:t>اللهم اغفر للمحلقين</a:t>
            </a:r>
          </a:p>
        </p:txBody>
      </p:sp>
      <p:pic>
        <p:nvPicPr>
          <p:cNvPr id="243" name="Picture 8" descr="Picture 8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5459729" y="3276600"/>
            <a:ext cx="274321" cy="381000"/>
          </a:xfrm>
          <a:prstGeom prst="rect">
            <a:avLst/>
          </a:prstGeom>
          <a:ln w="12700">
            <a:miter lim="400000"/>
          </a:ln>
        </p:spPr>
      </p:pic>
      <p:sp>
        <p:nvSpPr>
          <p:cNvPr id="244" name="مستطيل 10"/>
          <p:cNvSpPr txBox="1"/>
          <p:nvPr/>
        </p:nvSpPr>
        <p:spPr>
          <a:xfrm>
            <a:off x="2667000" y="3200400"/>
            <a:ext cx="3317732" cy="4905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rtl="0">
              <a:defRPr b="1" sz="2400"/>
            </a:pPr>
            <a:r>
              <a:t>قالوا </a:t>
            </a:r>
            <a:r>
              <a:t>: </a:t>
            </a:r>
            <a:r>
              <a:t>و للمقصرين </a:t>
            </a:r>
            <a:r>
              <a:t>. </a:t>
            </a:r>
            <a:r>
              <a:t>قال </a:t>
            </a:r>
            <a:r>
              <a:t>:</a:t>
            </a:r>
          </a:p>
        </p:txBody>
      </p:sp>
      <p:pic>
        <p:nvPicPr>
          <p:cNvPr id="245" name="Picture 6" descr="Picture 6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8305800" y="3810000"/>
            <a:ext cx="274321" cy="381000"/>
          </a:xfrm>
          <a:prstGeom prst="rect">
            <a:avLst/>
          </a:prstGeom>
          <a:ln w="12700">
            <a:miter lim="400000"/>
          </a:ln>
        </p:spPr>
      </p:pic>
      <p:sp>
        <p:nvSpPr>
          <p:cNvPr id="246" name="مستطيل 12"/>
          <p:cNvSpPr txBox="1"/>
          <p:nvPr/>
        </p:nvSpPr>
        <p:spPr>
          <a:xfrm>
            <a:off x="6172200" y="3733800"/>
            <a:ext cx="2488956" cy="4905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400">
                <a:solidFill>
                  <a:srgbClr val="00B050"/>
                </a:solidFill>
              </a:defRPr>
            </a:lvl1pPr>
          </a:lstStyle>
          <a:p>
            <a:pPr rtl="0">
              <a:defRPr/>
            </a:pPr>
            <a:r>
              <a:t>اللهم اغفر للمحلقين</a:t>
            </a:r>
          </a:p>
        </p:txBody>
      </p:sp>
      <p:pic>
        <p:nvPicPr>
          <p:cNvPr id="247" name="Picture 8" descr="Picture 8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5867400" y="3733800"/>
            <a:ext cx="274321" cy="381000"/>
          </a:xfrm>
          <a:prstGeom prst="rect">
            <a:avLst/>
          </a:prstGeom>
          <a:ln w="12700">
            <a:miter lim="400000"/>
          </a:ln>
        </p:spPr>
      </p:pic>
      <p:sp>
        <p:nvSpPr>
          <p:cNvPr id="248" name="مستطيل 14"/>
          <p:cNvSpPr txBox="1"/>
          <p:nvPr/>
        </p:nvSpPr>
        <p:spPr>
          <a:xfrm>
            <a:off x="3276600" y="3733800"/>
            <a:ext cx="5105400" cy="9309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rtl="0">
              <a:defRPr b="1" sz="2400"/>
            </a:pPr>
            <a:r>
              <a:t>، قالوا </a:t>
            </a:r>
            <a:r>
              <a:t>: </a:t>
            </a:r>
            <a:r>
              <a:t>و للمقصرين </a:t>
            </a:r>
            <a:r>
              <a:t>. </a:t>
            </a:r>
          </a:p>
          <a:p>
            <a:pPr rtl="0">
              <a:defRPr b="1" sz="2400"/>
            </a:pPr>
            <a:r>
              <a:t>قالها ثلاثا ، ثم قال </a:t>
            </a:r>
            <a:r>
              <a:t>:                                  </a:t>
            </a:r>
          </a:p>
        </p:txBody>
      </p:sp>
      <p:sp>
        <p:nvSpPr>
          <p:cNvPr id="249" name="مستطيل 15"/>
          <p:cNvSpPr txBox="1"/>
          <p:nvPr/>
        </p:nvSpPr>
        <p:spPr>
          <a:xfrm>
            <a:off x="4343400" y="4191000"/>
            <a:ext cx="1580404" cy="4905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400">
                <a:solidFill>
                  <a:srgbClr val="00B050"/>
                </a:solidFill>
              </a:defRPr>
            </a:lvl1pPr>
          </a:lstStyle>
          <a:p>
            <a:pPr rtl="0">
              <a:defRPr/>
            </a:pPr>
            <a:r>
              <a:t>و للمقصرين</a:t>
            </a:r>
          </a:p>
        </p:txBody>
      </p:sp>
      <p:pic>
        <p:nvPicPr>
          <p:cNvPr id="250" name="Picture 6" descr="Picture 6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791200" y="4191000"/>
            <a:ext cx="274321" cy="381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51" name="Picture 8" descr="Picture 8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4038600" y="4191000"/>
            <a:ext cx="274321" cy="381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3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56" name="مستطيل مستدير الزوايا 11"/>
          <p:cNvGrpSpPr/>
          <p:nvPr/>
        </p:nvGrpSpPr>
        <p:grpSpPr>
          <a:xfrm>
            <a:off x="3124200" y="474025"/>
            <a:ext cx="5410200" cy="1337950"/>
            <a:chOff x="0" y="0"/>
            <a:chExt cx="5410200" cy="1337948"/>
          </a:xfrm>
        </p:grpSpPr>
        <p:sp>
          <p:nvSpPr>
            <p:cNvPr id="254" name="مستطيل مستدير الزوايا"/>
            <p:cNvSpPr/>
            <p:nvPr/>
          </p:nvSpPr>
          <p:spPr>
            <a:xfrm>
              <a:off x="0" y="211774"/>
              <a:ext cx="5410200" cy="914401"/>
            </a:xfrm>
            <a:prstGeom prst="roundRect">
              <a:avLst>
                <a:gd name="adj" fmla="val 16667"/>
              </a:avLst>
            </a:prstGeom>
            <a:solidFill>
              <a:srgbClr val="77933C"/>
            </a:soli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b="1" sz="3600">
                  <a:solidFill>
                    <a:srgbClr val="F2F2F2"/>
                  </a:solidFill>
                </a:defRPr>
              </a:pPr>
            </a:p>
          </p:txBody>
        </p:sp>
        <p:sp>
          <p:nvSpPr>
            <p:cNvPr id="255" name="ما تختص به المرأة في العمرة"/>
            <p:cNvSpPr txBox="1"/>
            <p:nvPr/>
          </p:nvSpPr>
          <p:spPr>
            <a:xfrm>
              <a:off x="44637" y="-1"/>
              <a:ext cx="5320926" cy="133795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3600">
                  <a:solidFill>
                    <a:srgbClr val="F2F2F2"/>
                  </a:solidFill>
                </a:defRPr>
              </a:lvl1pPr>
            </a:lstStyle>
            <a:p>
              <a:pPr rtl="0">
                <a:defRPr/>
              </a:pPr>
              <a:r>
                <a:t>ما تختص به المرأة في العمرة </a:t>
              </a:r>
            </a:p>
          </p:txBody>
        </p:sp>
      </p:grpSp>
      <p:grpSp>
        <p:nvGrpSpPr>
          <p:cNvPr id="259" name="مستطيل مستدير الزوايا 12"/>
          <p:cNvGrpSpPr/>
          <p:nvPr/>
        </p:nvGrpSpPr>
        <p:grpSpPr>
          <a:xfrm>
            <a:off x="2743200" y="1905000"/>
            <a:ext cx="5562600" cy="685800"/>
            <a:chOff x="0" y="0"/>
            <a:chExt cx="5562600" cy="685800"/>
          </a:xfrm>
        </p:grpSpPr>
        <p:sp>
          <p:nvSpPr>
            <p:cNvPr id="257" name="مستطيل مستدير الزوايا"/>
            <p:cNvSpPr/>
            <p:nvPr/>
          </p:nvSpPr>
          <p:spPr>
            <a:xfrm>
              <a:off x="0" y="0"/>
              <a:ext cx="5562600" cy="685800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0">
                  <a:schemeClr val="accent3">
                    <a:hueOff val="263624"/>
                    <a:satOff val="55948"/>
                    <a:lumOff val="27907"/>
                  </a:schemeClr>
                </a:gs>
                <a:gs pos="35000">
                  <a:srgbClr val="E4FDBF"/>
                </a:gs>
                <a:gs pos="100000">
                  <a:schemeClr val="accent3">
                    <a:hueOff val="321486"/>
                    <a:satOff val="58119"/>
                    <a:lumOff val="40966"/>
                  </a:schemeClr>
                </a:gs>
              </a:gsLst>
              <a:lin ang="16200000" scaled="0"/>
            </a:gra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r" rtl="0">
                <a:defRPr b="1" sz="2800"/>
              </a:pPr>
            </a:p>
          </p:txBody>
        </p:sp>
        <p:sp>
          <p:nvSpPr>
            <p:cNvPr id="258" name="تطوف ساترة لجميع بدنها"/>
            <p:cNvSpPr txBox="1"/>
            <p:nvPr/>
          </p:nvSpPr>
          <p:spPr>
            <a:xfrm>
              <a:off x="33477" y="63332"/>
              <a:ext cx="5495646" cy="55913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r">
                <a:defRPr b="1" sz="2800"/>
              </a:lvl1pPr>
            </a:lstStyle>
            <a:p>
              <a:pPr rtl="0">
                <a:defRPr/>
              </a:pPr>
              <a:r>
                <a:t>تطوف ساترة لجميع بدنها</a:t>
              </a:r>
            </a:p>
          </p:txBody>
        </p:sp>
      </p:grpSp>
      <p:grpSp>
        <p:nvGrpSpPr>
          <p:cNvPr id="262" name="مستطيل مستدير الزوايا 13"/>
          <p:cNvGrpSpPr/>
          <p:nvPr/>
        </p:nvGrpSpPr>
        <p:grpSpPr>
          <a:xfrm>
            <a:off x="2057400" y="2641432"/>
            <a:ext cx="6248400" cy="1041736"/>
            <a:chOff x="0" y="0"/>
            <a:chExt cx="6248400" cy="1041734"/>
          </a:xfrm>
        </p:grpSpPr>
        <p:sp>
          <p:nvSpPr>
            <p:cNvPr id="260" name="مستطيل مستدير الزوايا"/>
            <p:cNvSpPr/>
            <p:nvPr/>
          </p:nvSpPr>
          <p:spPr>
            <a:xfrm>
              <a:off x="0" y="177967"/>
              <a:ext cx="6248400" cy="685801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0">
                  <a:schemeClr val="accent3">
                    <a:hueOff val="263624"/>
                    <a:satOff val="55948"/>
                    <a:lumOff val="27907"/>
                  </a:schemeClr>
                </a:gs>
                <a:gs pos="35000">
                  <a:srgbClr val="E4FDBF"/>
                </a:gs>
                <a:gs pos="100000">
                  <a:schemeClr val="accent3">
                    <a:hueOff val="321486"/>
                    <a:satOff val="58119"/>
                    <a:lumOff val="40966"/>
                  </a:schemeClr>
                </a:gs>
              </a:gsLst>
              <a:lin ang="16200000" scaled="0"/>
            </a:gra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r" rtl="0">
                <a:defRPr b="1" sz="2800"/>
              </a:pPr>
            </a:p>
          </p:txBody>
        </p:sp>
        <p:sp>
          <p:nvSpPr>
            <p:cNvPr id="261" name="المرأة لا يسن لها الرَّمَلُ و لا الاضطباع في الطواف"/>
            <p:cNvSpPr txBox="1"/>
            <p:nvPr/>
          </p:nvSpPr>
          <p:spPr>
            <a:xfrm>
              <a:off x="33477" y="-1"/>
              <a:ext cx="6181446" cy="104173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r" rtl="0">
                <a:defRPr b="1" sz="2800"/>
              </a:pPr>
              <a:r>
                <a:t> </a:t>
              </a:r>
              <a:r>
                <a:t>المرأة لا يسن لها الرَّمَلُ و لا الاضطباع في الطواف</a:t>
              </a:r>
            </a:p>
          </p:txBody>
        </p:sp>
      </p:grpSp>
      <p:grpSp>
        <p:nvGrpSpPr>
          <p:cNvPr id="265" name="مستطيل مستدير الزوايا 14"/>
          <p:cNvGrpSpPr/>
          <p:nvPr/>
        </p:nvGrpSpPr>
        <p:grpSpPr>
          <a:xfrm>
            <a:off x="838200" y="3611243"/>
            <a:ext cx="7467600" cy="930914"/>
            <a:chOff x="0" y="0"/>
            <a:chExt cx="7467600" cy="930912"/>
          </a:xfrm>
        </p:grpSpPr>
        <p:sp>
          <p:nvSpPr>
            <p:cNvPr id="263" name="مستطيل مستدير الزوايا"/>
            <p:cNvSpPr/>
            <p:nvPr/>
          </p:nvSpPr>
          <p:spPr>
            <a:xfrm>
              <a:off x="0" y="46356"/>
              <a:ext cx="7467600" cy="838201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0">
                  <a:schemeClr val="accent3">
                    <a:hueOff val="263624"/>
                    <a:satOff val="55948"/>
                    <a:lumOff val="27907"/>
                  </a:schemeClr>
                </a:gs>
                <a:gs pos="35000">
                  <a:srgbClr val="E4FDBF"/>
                </a:gs>
                <a:gs pos="100000">
                  <a:schemeClr val="accent3">
                    <a:hueOff val="321486"/>
                    <a:satOff val="58119"/>
                    <a:lumOff val="40966"/>
                  </a:schemeClr>
                </a:gs>
              </a:gsLst>
              <a:lin ang="16200000" scaled="0"/>
            </a:gra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r" rtl="0">
                <a:defRPr b="1" sz="2400"/>
              </a:pPr>
            </a:p>
          </p:txBody>
        </p:sp>
        <p:sp>
          <p:nvSpPr>
            <p:cNvPr id="264" name="يحرم عليها مزاحمة الرجال للوصول إلى الحجر الأسود ، كما يحرم على وليها تمكينها من ذلك ."/>
            <p:cNvSpPr txBox="1"/>
            <p:nvPr/>
          </p:nvSpPr>
          <p:spPr>
            <a:xfrm>
              <a:off x="40918" y="-1"/>
              <a:ext cx="7385764" cy="9309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r" rtl="0">
                <a:defRPr b="1" sz="2400"/>
              </a:pPr>
              <a:r>
                <a:t> </a:t>
              </a:r>
              <a:r>
                <a:t>يحرم عليها مزاحمة الرجال للوصول إلى الحجر الأسود ، كما يحرم على وليها تمكينها من ذلك </a:t>
              </a:r>
              <a:r>
                <a:t>.</a:t>
              </a:r>
            </a:p>
          </p:txBody>
        </p:sp>
      </p:grpSp>
      <p:grpSp>
        <p:nvGrpSpPr>
          <p:cNvPr id="268" name="مستطيل مستدير الزوايا 15"/>
          <p:cNvGrpSpPr/>
          <p:nvPr/>
        </p:nvGrpSpPr>
        <p:grpSpPr>
          <a:xfrm>
            <a:off x="2514600" y="4508332"/>
            <a:ext cx="5791200" cy="1041736"/>
            <a:chOff x="0" y="0"/>
            <a:chExt cx="5791200" cy="1041734"/>
          </a:xfrm>
        </p:grpSpPr>
        <p:sp>
          <p:nvSpPr>
            <p:cNvPr id="266" name="مستطيل مستدير الزوايا"/>
            <p:cNvSpPr/>
            <p:nvPr/>
          </p:nvSpPr>
          <p:spPr>
            <a:xfrm>
              <a:off x="0" y="139867"/>
              <a:ext cx="5791200" cy="762001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0">
                  <a:schemeClr val="accent3">
                    <a:hueOff val="263624"/>
                    <a:satOff val="55948"/>
                    <a:lumOff val="27907"/>
                  </a:schemeClr>
                </a:gs>
                <a:gs pos="35000">
                  <a:srgbClr val="E4FDBF"/>
                </a:gs>
                <a:gs pos="100000">
                  <a:schemeClr val="accent3">
                    <a:hueOff val="321486"/>
                    <a:satOff val="58119"/>
                    <a:lumOff val="40966"/>
                  </a:schemeClr>
                </a:gs>
              </a:gsLst>
              <a:lin ang="16200000" scaled="0"/>
            </a:gra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r" rtl="0">
                <a:defRPr b="1" sz="2800"/>
              </a:pPr>
            </a:p>
          </p:txBody>
        </p:sp>
        <p:sp>
          <p:nvSpPr>
            <p:cNvPr id="267" name="لا تشتد في السعي بين العلامتين الخضراوين"/>
            <p:cNvSpPr txBox="1"/>
            <p:nvPr/>
          </p:nvSpPr>
          <p:spPr>
            <a:xfrm>
              <a:off x="37197" y="-1"/>
              <a:ext cx="5716806" cy="104173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r" rtl="0">
                <a:defRPr b="1" sz="2800"/>
              </a:pPr>
              <a:r>
                <a:t> </a:t>
              </a:r>
              <a:r>
                <a:t>لا تشتد في السعي بين العلامتين الخضراوين</a:t>
              </a:r>
            </a:p>
          </p:txBody>
        </p:sp>
      </p:grpSp>
      <p:grpSp>
        <p:nvGrpSpPr>
          <p:cNvPr id="271" name="مستطيل مستدير الزوايا 16"/>
          <p:cNvGrpSpPr/>
          <p:nvPr/>
        </p:nvGrpSpPr>
        <p:grpSpPr>
          <a:xfrm>
            <a:off x="1524000" y="5367971"/>
            <a:ext cx="6781800" cy="1075058"/>
            <a:chOff x="0" y="0"/>
            <a:chExt cx="6781800" cy="1075057"/>
          </a:xfrm>
        </p:grpSpPr>
        <p:sp>
          <p:nvSpPr>
            <p:cNvPr id="269" name="مستطيل مستدير الزوايا"/>
            <p:cNvSpPr/>
            <p:nvPr/>
          </p:nvSpPr>
          <p:spPr>
            <a:xfrm>
              <a:off x="0" y="118428"/>
              <a:ext cx="6781800" cy="838201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0">
                  <a:schemeClr val="accent3">
                    <a:hueOff val="263624"/>
                    <a:satOff val="55948"/>
                    <a:lumOff val="27907"/>
                  </a:schemeClr>
                </a:gs>
                <a:gs pos="35000">
                  <a:srgbClr val="E4FDBF"/>
                </a:gs>
                <a:gs pos="100000">
                  <a:schemeClr val="accent3">
                    <a:hueOff val="321486"/>
                    <a:satOff val="58119"/>
                    <a:lumOff val="40966"/>
                  </a:schemeClr>
                </a:gs>
              </a:gsLst>
              <a:lin ang="16200000" scaled="0"/>
            </a:gra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b="1" sz="2800"/>
              </a:pPr>
            </a:p>
          </p:txBody>
        </p:sp>
        <p:sp>
          <p:nvSpPr>
            <p:cNvPr id="270" name="لا تحلق شعرها و تكتفي بالتقصير منه قدر أُنملة ( 2 ) و هي رأس الإصبع"/>
            <p:cNvSpPr txBox="1"/>
            <p:nvPr/>
          </p:nvSpPr>
          <p:spPr>
            <a:xfrm>
              <a:off x="40918" y="0"/>
              <a:ext cx="6699964" cy="10750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 rtl="0">
                <a:defRPr b="1" sz="2800"/>
              </a:pPr>
              <a:r>
                <a:t> </a:t>
              </a:r>
              <a:r>
                <a:t>لا تحلق شعرها و تكتفي بالتقصير منه قدر أُنملة</a:t>
              </a:r>
              <a:r>
                <a:t> </a:t>
              </a:r>
              <a:r>
                <a:rPr baseline="30000" u="sng">
                  <a:solidFill>
                    <a:srgbClr val="0000FF"/>
                  </a:solidFill>
                  <a:uFill>
                    <a:solidFill>
                      <a:srgbClr val="0000FF"/>
                    </a:solidFill>
                  </a:uFill>
                  <a:hlinkClick r:id="rId3" invalidUrl="" action="" tgtFrame="" tooltip="" history="1" highlightClick="0" endSnd="0"/>
                </a:rPr>
                <a:t>( </a:t>
              </a:r>
              <a:r>
                <a:rPr baseline="30000" u="sng">
                  <a:solidFill>
                    <a:srgbClr val="0000FF"/>
                  </a:solidFill>
                  <a:uFill>
                    <a:solidFill>
                      <a:srgbClr val="0000FF"/>
                    </a:solidFill>
                  </a:uFill>
                  <a:hlinkClick r:id="rId3" invalidUrl="" action="" tgtFrame="" tooltip="" history="1" highlightClick="0" endSnd="0"/>
                </a:rPr>
                <a:t>2 </a:t>
              </a:r>
              <a:r>
                <a:rPr baseline="30000" u="sng">
                  <a:solidFill>
                    <a:srgbClr val="0000FF"/>
                  </a:solidFill>
                  <a:uFill>
                    <a:solidFill>
                      <a:srgbClr val="0000FF"/>
                    </a:solidFill>
                  </a:uFill>
                  <a:hlinkClick r:id="rId3" invalidUrl="" action="" tgtFrame="" tooltip="" history="1" highlightClick="0" endSnd="0"/>
                </a:rPr>
                <a:t>)</a:t>
              </a:r>
              <a:r>
                <a:t> </a:t>
              </a:r>
              <a:r>
                <a:t>و هي رأس الإصبع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7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2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7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68" grpId="4"/>
      <p:bldP build="whole" bldLvl="1" animBg="1" rev="0" advAuto="0" spid="259" grpId="1"/>
      <p:bldP build="whole" bldLvl="1" animBg="1" rev="0" advAuto="0" spid="271" grpId="5"/>
      <p:bldP build="whole" bldLvl="1" animBg="1" rev="0" advAuto="0" spid="262" grpId="2"/>
      <p:bldP build="whole" bldLvl="1" animBg="1" rev="0" advAuto="0" spid="265" grpId="3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76" name="مستطيل مستدير الزوايا 2"/>
          <p:cNvGrpSpPr/>
          <p:nvPr/>
        </p:nvGrpSpPr>
        <p:grpSpPr>
          <a:xfrm>
            <a:off x="4114800" y="685800"/>
            <a:ext cx="4419600" cy="914400"/>
            <a:chOff x="0" y="0"/>
            <a:chExt cx="4419600" cy="914400"/>
          </a:xfrm>
        </p:grpSpPr>
        <p:sp>
          <p:nvSpPr>
            <p:cNvPr id="274" name="مستطيل مستدير الزوايا"/>
            <p:cNvSpPr/>
            <p:nvPr/>
          </p:nvSpPr>
          <p:spPr>
            <a:xfrm>
              <a:off x="0" y="0"/>
              <a:ext cx="4419600" cy="914400"/>
            </a:xfrm>
            <a:prstGeom prst="roundRect">
              <a:avLst>
                <a:gd name="adj" fmla="val 16667"/>
              </a:avLst>
            </a:prstGeom>
            <a:solidFill>
              <a:srgbClr val="77933C"/>
            </a:soli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b="1" sz="3600">
                  <a:solidFill>
                    <a:srgbClr val="F2F2F2"/>
                  </a:solidFill>
                </a:defRPr>
              </a:pPr>
            </a:p>
          </p:txBody>
        </p:sp>
        <p:sp>
          <p:nvSpPr>
            <p:cNvPr id="275" name="أركان العمرة"/>
            <p:cNvSpPr txBox="1"/>
            <p:nvPr/>
          </p:nvSpPr>
          <p:spPr>
            <a:xfrm>
              <a:off x="44637" y="115354"/>
              <a:ext cx="4330326" cy="68369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3600">
                  <a:solidFill>
                    <a:srgbClr val="F2F2F2"/>
                  </a:solidFill>
                </a:defRPr>
              </a:lvl1pPr>
            </a:lstStyle>
            <a:p>
              <a:pPr rtl="0">
                <a:defRPr/>
              </a:pPr>
              <a:r>
                <a:t>أركان العمرة</a:t>
              </a:r>
            </a:p>
          </p:txBody>
        </p:sp>
      </p:grpSp>
      <p:grpSp>
        <p:nvGrpSpPr>
          <p:cNvPr id="279" name="شكل بيضاوي 3"/>
          <p:cNvGrpSpPr/>
          <p:nvPr/>
        </p:nvGrpSpPr>
        <p:grpSpPr>
          <a:xfrm>
            <a:off x="3048000" y="1594696"/>
            <a:ext cx="3048000" cy="1992208"/>
            <a:chOff x="0" y="0"/>
            <a:chExt cx="3048000" cy="1992206"/>
          </a:xfrm>
        </p:grpSpPr>
        <p:sp>
          <p:nvSpPr>
            <p:cNvPr id="277" name="بيضاوي"/>
            <p:cNvSpPr/>
            <p:nvPr/>
          </p:nvSpPr>
          <p:spPr>
            <a:xfrm>
              <a:off x="0" y="234103"/>
              <a:ext cx="3048000" cy="1524001"/>
            </a:xfrm>
            <a:prstGeom prst="ellipse">
              <a:avLst/>
            </a:prstGeom>
            <a:solidFill>
              <a:srgbClr val="FFC000"/>
            </a:solidFill>
            <a:ln w="38100" cap="flat">
              <a:solidFill>
                <a:srgbClr val="98480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b="1" sz="3600">
                  <a:solidFill>
                    <a:srgbClr val="C00000"/>
                  </a:solidFill>
                </a:defRPr>
              </a:pPr>
            </a:p>
          </p:txBody>
        </p:sp>
        <p:sp>
          <p:nvSpPr>
            <p:cNvPr id="278" name="أركان العمرة ثلاثة :"/>
            <p:cNvSpPr txBox="1"/>
            <p:nvPr/>
          </p:nvSpPr>
          <p:spPr>
            <a:xfrm>
              <a:off x="446368" y="0"/>
              <a:ext cx="2155264" cy="19922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 rtl="0">
                <a:defRPr b="1" sz="3600">
                  <a:solidFill>
                    <a:srgbClr val="C00000"/>
                  </a:solidFill>
                </a:defRPr>
              </a:pPr>
              <a:r>
                <a:t>أركان العمرة ثلاثة </a:t>
              </a:r>
              <a:r>
                <a:t>:</a:t>
              </a:r>
            </a:p>
          </p:txBody>
        </p:sp>
      </p:grpSp>
      <p:sp>
        <p:nvSpPr>
          <p:cNvPr id="280" name="سهم إلى اليسار واليمين والأعلى 4"/>
          <p:cNvSpPr/>
          <p:nvPr/>
        </p:nvSpPr>
        <p:spPr>
          <a:xfrm rot="10800000">
            <a:off x="2819400" y="3200400"/>
            <a:ext cx="3657600" cy="1524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6200"/>
                </a:moveTo>
                <a:lnTo>
                  <a:pt x="2250" y="10800"/>
                </a:lnTo>
                <a:lnTo>
                  <a:pt x="2250" y="13500"/>
                </a:lnTo>
                <a:lnTo>
                  <a:pt x="9675" y="13500"/>
                </a:lnTo>
                <a:lnTo>
                  <a:pt x="9675" y="5400"/>
                </a:lnTo>
                <a:lnTo>
                  <a:pt x="8550" y="5400"/>
                </a:lnTo>
                <a:lnTo>
                  <a:pt x="10800" y="0"/>
                </a:lnTo>
                <a:lnTo>
                  <a:pt x="13050" y="5400"/>
                </a:lnTo>
                <a:lnTo>
                  <a:pt x="11925" y="5400"/>
                </a:lnTo>
                <a:lnTo>
                  <a:pt x="11925" y="13500"/>
                </a:lnTo>
                <a:lnTo>
                  <a:pt x="19350" y="13500"/>
                </a:lnTo>
                <a:lnTo>
                  <a:pt x="19350" y="10800"/>
                </a:lnTo>
                <a:lnTo>
                  <a:pt x="21600" y="16200"/>
                </a:lnTo>
                <a:lnTo>
                  <a:pt x="19350" y="21600"/>
                </a:lnTo>
                <a:lnTo>
                  <a:pt x="19350" y="18900"/>
                </a:lnTo>
                <a:lnTo>
                  <a:pt x="2250" y="18900"/>
                </a:lnTo>
                <a:lnTo>
                  <a:pt x="2250" y="21600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 algn="ctr" rtl="0"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283" name="شكل بيضاوي 5"/>
          <p:cNvGrpSpPr/>
          <p:nvPr/>
        </p:nvGrpSpPr>
        <p:grpSpPr>
          <a:xfrm>
            <a:off x="6629400" y="2438400"/>
            <a:ext cx="1828800" cy="1905000"/>
            <a:chOff x="0" y="0"/>
            <a:chExt cx="1828800" cy="1905000"/>
          </a:xfrm>
        </p:grpSpPr>
        <p:sp>
          <p:nvSpPr>
            <p:cNvPr id="281" name="بيضاوي"/>
            <p:cNvSpPr/>
            <p:nvPr/>
          </p:nvSpPr>
          <p:spPr>
            <a:xfrm>
              <a:off x="0" y="0"/>
              <a:ext cx="1828800" cy="1905000"/>
            </a:xfrm>
            <a:prstGeom prst="ellipse">
              <a:avLst/>
            </a:prstGeom>
            <a:gradFill flip="none" rotWithShape="1">
              <a:gsLst>
                <a:gs pos="0">
                  <a:schemeClr val="accent3">
                    <a:hueOff val="263624"/>
                    <a:satOff val="55948"/>
                    <a:lumOff val="27907"/>
                  </a:schemeClr>
                </a:gs>
                <a:gs pos="35000">
                  <a:srgbClr val="E4FDBF"/>
                </a:gs>
                <a:gs pos="100000">
                  <a:schemeClr val="accent3">
                    <a:hueOff val="321486"/>
                    <a:satOff val="58119"/>
                    <a:lumOff val="40966"/>
                  </a:schemeClr>
                </a:gs>
              </a:gsLst>
              <a:lin ang="16200000" scaled="0"/>
            </a:gra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b="1" sz="3600"/>
              </a:pPr>
            </a:p>
          </p:txBody>
        </p:sp>
        <p:sp>
          <p:nvSpPr>
            <p:cNvPr id="282" name="الإحرام"/>
            <p:cNvSpPr txBox="1"/>
            <p:nvPr/>
          </p:nvSpPr>
          <p:spPr>
            <a:xfrm>
              <a:off x="267821" y="315483"/>
              <a:ext cx="1293158" cy="12740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3600"/>
              </a:lvl1pPr>
            </a:lstStyle>
            <a:p>
              <a:pPr rtl="0">
                <a:defRPr/>
              </a:pPr>
              <a:r>
                <a:t>الإحرام</a:t>
              </a:r>
            </a:p>
          </p:txBody>
        </p:sp>
      </p:grpSp>
      <p:grpSp>
        <p:nvGrpSpPr>
          <p:cNvPr id="286" name="شكل بيضاوي 6"/>
          <p:cNvGrpSpPr/>
          <p:nvPr/>
        </p:nvGrpSpPr>
        <p:grpSpPr>
          <a:xfrm>
            <a:off x="3657600" y="4724400"/>
            <a:ext cx="1828800" cy="1905000"/>
            <a:chOff x="0" y="0"/>
            <a:chExt cx="1828800" cy="1905000"/>
          </a:xfrm>
        </p:grpSpPr>
        <p:sp>
          <p:nvSpPr>
            <p:cNvPr id="284" name="بيضاوي"/>
            <p:cNvSpPr/>
            <p:nvPr/>
          </p:nvSpPr>
          <p:spPr>
            <a:xfrm>
              <a:off x="0" y="0"/>
              <a:ext cx="1828800" cy="1905000"/>
            </a:xfrm>
            <a:prstGeom prst="ellipse">
              <a:avLst/>
            </a:prstGeom>
            <a:gradFill flip="none" rotWithShape="1">
              <a:gsLst>
                <a:gs pos="0">
                  <a:schemeClr val="accent3">
                    <a:hueOff val="263624"/>
                    <a:satOff val="55948"/>
                    <a:lumOff val="27907"/>
                  </a:schemeClr>
                </a:gs>
                <a:gs pos="35000">
                  <a:srgbClr val="E4FDBF"/>
                </a:gs>
                <a:gs pos="100000">
                  <a:schemeClr val="accent3">
                    <a:hueOff val="321486"/>
                    <a:satOff val="58119"/>
                    <a:lumOff val="40966"/>
                  </a:schemeClr>
                </a:gs>
              </a:gsLst>
              <a:lin ang="16200000" scaled="0"/>
            </a:gra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b="1" sz="3600"/>
              </a:pPr>
            </a:p>
          </p:txBody>
        </p:sp>
        <p:sp>
          <p:nvSpPr>
            <p:cNvPr id="285" name="الطواف"/>
            <p:cNvSpPr txBox="1"/>
            <p:nvPr/>
          </p:nvSpPr>
          <p:spPr>
            <a:xfrm>
              <a:off x="267821" y="315483"/>
              <a:ext cx="1293158" cy="12740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3600"/>
              </a:lvl1pPr>
            </a:lstStyle>
            <a:p>
              <a:pPr rtl="0">
                <a:defRPr/>
              </a:pPr>
              <a:r>
                <a:t>الطواف</a:t>
              </a:r>
            </a:p>
          </p:txBody>
        </p:sp>
      </p:grpSp>
      <p:grpSp>
        <p:nvGrpSpPr>
          <p:cNvPr id="289" name="شكل بيضاوي 7"/>
          <p:cNvGrpSpPr/>
          <p:nvPr/>
        </p:nvGrpSpPr>
        <p:grpSpPr>
          <a:xfrm>
            <a:off x="762000" y="2667000"/>
            <a:ext cx="1828800" cy="1905000"/>
            <a:chOff x="0" y="0"/>
            <a:chExt cx="1828800" cy="1905000"/>
          </a:xfrm>
        </p:grpSpPr>
        <p:sp>
          <p:nvSpPr>
            <p:cNvPr id="287" name="بيضاوي"/>
            <p:cNvSpPr/>
            <p:nvPr/>
          </p:nvSpPr>
          <p:spPr>
            <a:xfrm>
              <a:off x="0" y="0"/>
              <a:ext cx="1828800" cy="1905000"/>
            </a:xfrm>
            <a:prstGeom prst="ellipse">
              <a:avLst/>
            </a:prstGeom>
            <a:gradFill flip="none" rotWithShape="1">
              <a:gsLst>
                <a:gs pos="0">
                  <a:schemeClr val="accent3">
                    <a:hueOff val="263624"/>
                    <a:satOff val="55948"/>
                    <a:lumOff val="27907"/>
                  </a:schemeClr>
                </a:gs>
                <a:gs pos="35000">
                  <a:srgbClr val="E4FDBF"/>
                </a:gs>
                <a:gs pos="100000">
                  <a:schemeClr val="accent3">
                    <a:hueOff val="321486"/>
                    <a:satOff val="58119"/>
                    <a:lumOff val="40966"/>
                  </a:schemeClr>
                </a:gs>
              </a:gsLst>
              <a:lin ang="16200000" scaled="0"/>
            </a:gra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b="1" sz="4000"/>
              </a:pPr>
            </a:p>
          </p:txBody>
        </p:sp>
        <p:sp>
          <p:nvSpPr>
            <p:cNvPr id="288" name="السعي"/>
            <p:cNvSpPr txBox="1"/>
            <p:nvPr/>
          </p:nvSpPr>
          <p:spPr>
            <a:xfrm>
              <a:off x="267821" y="255428"/>
              <a:ext cx="1293158" cy="13941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4000"/>
              </a:lvl1pPr>
            </a:lstStyle>
            <a:p>
              <a:pPr rtl="0">
                <a:defRPr/>
              </a:pPr>
              <a:r>
                <a:t>السعي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32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7" dur="20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32" presetID="4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12" dur="2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32" presetID="4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17" dur="2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89" grpId="3"/>
      <p:bldP build="whole" bldLvl="1" animBg="1" rev="0" advAuto="0" spid="283" grpId="1"/>
      <p:bldP build="whole" bldLvl="1" animBg="1" rev="0" advAuto="0" spid="286" grpId="2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1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94" name="مستطيل مستدير الزوايا 2"/>
          <p:cNvGrpSpPr/>
          <p:nvPr/>
        </p:nvGrpSpPr>
        <p:grpSpPr>
          <a:xfrm>
            <a:off x="3962400" y="685800"/>
            <a:ext cx="4419600" cy="914400"/>
            <a:chOff x="0" y="0"/>
            <a:chExt cx="4419600" cy="914400"/>
          </a:xfrm>
        </p:grpSpPr>
        <p:sp>
          <p:nvSpPr>
            <p:cNvPr id="292" name="مستطيل مستدير الزوايا"/>
            <p:cNvSpPr/>
            <p:nvPr/>
          </p:nvSpPr>
          <p:spPr>
            <a:xfrm>
              <a:off x="0" y="0"/>
              <a:ext cx="4419600" cy="914400"/>
            </a:xfrm>
            <a:prstGeom prst="roundRect">
              <a:avLst>
                <a:gd name="adj" fmla="val 16667"/>
              </a:avLst>
            </a:prstGeom>
            <a:solidFill>
              <a:srgbClr val="77933C"/>
            </a:soli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b="1" sz="3600">
                  <a:solidFill>
                    <a:srgbClr val="F2F2F2"/>
                  </a:solidFill>
                </a:defRPr>
              </a:pPr>
            </a:p>
          </p:txBody>
        </p:sp>
        <p:sp>
          <p:nvSpPr>
            <p:cNvPr id="293" name="حكم من ترك أحد الأركان"/>
            <p:cNvSpPr txBox="1"/>
            <p:nvPr/>
          </p:nvSpPr>
          <p:spPr>
            <a:xfrm>
              <a:off x="44637" y="115354"/>
              <a:ext cx="4330326" cy="68369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3600">
                  <a:solidFill>
                    <a:srgbClr val="F2F2F2"/>
                  </a:solidFill>
                </a:defRPr>
              </a:lvl1pPr>
            </a:lstStyle>
            <a:p>
              <a:pPr rtl="0">
                <a:defRPr/>
              </a:pPr>
              <a:r>
                <a:t>حكم من ترك أحد الأركان</a:t>
              </a:r>
            </a:p>
          </p:txBody>
        </p:sp>
      </p:grpSp>
      <p:sp>
        <p:nvSpPr>
          <p:cNvPr id="295" name="مستطيل 3"/>
          <p:cNvSpPr txBox="1"/>
          <p:nvPr/>
        </p:nvSpPr>
        <p:spPr>
          <a:xfrm>
            <a:off x="1447800" y="2057400"/>
            <a:ext cx="6553200" cy="23512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rtl="0">
              <a:defRPr b="1" sz="3200"/>
            </a:pPr>
            <a:r>
              <a:t>من ترك الإحرام لم تنعقد عمرته أصلاً</a:t>
            </a:r>
            <a:r>
              <a:t> </a:t>
            </a:r>
            <a:r>
              <a:t>، و</a:t>
            </a:r>
            <a:r>
              <a:t> </a:t>
            </a:r>
            <a:r>
              <a:t>من ترك الطواف أو بعضه</a:t>
            </a:r>
            <a:r>
              <a:t> </a:t>
            </a:r>
            <a:r>
              <a:t>، أو ترك السعي أو بعضه</a:t>
            </a:r>
            <a:r>
              <a:t> </a:t>
            </a:r>
            <a:r>
              <a:t>، لم تتم عمرته ولا يتحلل حتى يأتي به</a:t>
            </a:r>
            <a:r>
              <a:t> </a:t>
            </a:r>
            <a:r>
              <a:t>، قال الله تعالى</a:t>
            </a:r>
            <a:r>
              <a:t> :</a:t>
            </a:r>
          </a:p>
        </p:txBody>
      </p:sp>
      <p:pic>
        <p:nvPicPr>
          <p:cNvPr id="296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124200" y="4343400"/>
            <a:ext cx="3276600" cy="1143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97" name="Picture 4" descr="Picture 4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438400" y="4419600"/>
            <a:ext cx="560070" cy="1066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98" name="Picture 6" descr="Picture 6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629400" y="4419598"/>
            <a:ext cx="609600" cy="116114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7" dur="2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0" presetID="15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5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5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97" grpId="4"/>
      <p:bldP build="whole" bldLvl="1" animBg="1" rev="0" advAuto="0" spid="296" grpId="3"/>
      <p:bldP build="whole" bldLvl="1" animBg="1" rev="0" advAuto="0" spid="295" grpId="1"/>
      <p:bldP build="whole" bldLvl="1" animBg="1" rev="0" advAuto="0" spid="298" grpId="2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0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03" name="مستطيل مستدير الزوايا 2"/>
          <p:cNvGrpSpPr/>
          <p:nvPr/>
        </p:nvGrpSpPr>
        <p:grpSpPr>
          <a:xfrm>
            <a:off x="3962400" y="685800"/>
            <a:ext cx="4419600" cy="914400"/>
            <a:chOff x="0" y="0"/>
            <a:chExt cx="4419600" cy="914400"/>
          </a:xfrm>
        </p:grpSpPr>
        <p:sp>
          <p:nvSpPr>
            <p:cNvPr id="301" name="مستطيل مستدير الزوايا"/>
            <p:cNvSpPr/>
            <p:nvPr/>
          </p:nvSpPr>
          <p:spPr>
            <a:xfrm>
              <a:off x="0" y="0"/>
              <a:ext cx="4419600" cy="914400"/>
            </a:xfrm>
            <a:prstGeom prst="roundRect">
              <a:avLst>
                <a:gd name="adj" fmla="val 16667"/>
              </a:avLst>
            </a:prstGeom>
            <a:solidFill>
              <a:srgbClr val="77933C"/>
            </a:soli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b="1" sz="3600">
                  <a:solidFill>
                    <a:srgbClr val="F2F2F2"/>
                  </a:solidFill>
                </a:defRPr>
              </a:pPr>
            </a:p>
          </p:txBody>
        </p:sp>
        <p:sp>
          <p:nvSpPr>
            <p:cNvPr id="302" name="واجبات العمرة"/>
            <p:cNvSpPr txBox="1"/>
            <p:nvPr/>
          </p:nvSpPr>
          <p:spPr>
            <a:xfrm>
              <a:off x="44637" y="115354"/>
              <a:ext cx="4330326" cy="68369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3600">
                  <a:solidFill>
                    <a:srgbClr val="F2F2F2"/>
                  </a:solidFill>
                </a:defRPr>
              </a:lvl1pPr>
            </a:lstStyle>
            <a:p>
              <a:pPr rtl="0">
                <a:defRPr/>
              </a:pPr>
              <a:r>
                <a:t>واجبات العمرة</a:t>
              </a:r>
            </a:p>
          </p:txBody>
        </p:sp>
      </p:grpSp>
      <p:sp>
        <p:nvSpPr>
          <p:cNvPr id="304" name="مستطيل 3"/>
          <p:cNvSpPr txBox="1"/>
          <p:nvPr/>
        </p:nvSpPr>
        <p:spPr>
          <a:xfrm>
            <a:off x="5105400" y="1752600"/>
            <a:ext cx="3646500" cy="6150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rtl="0">
              <a:defRPr b="1" sz="3200">
                <a:solidFill>
                  <a:srgbClr val="C00000"/>
                </a:solidFill>
              </a:defRPr>
            </a:pPr>
            <a:r>
              <a:t>واجبات العمرة اثنان</a:t>
            </a:r>
            <a:r>
              <a:t> :</a:t>
            </a:r>
          </a:p>
        </p:txBody>
      </p:sp>
      <p:grpSp>
        <p:nvGrpSpPr>
          <p:cNvPr id="307" name="مستطيل مستدير الزوايا 4"/>
          <p:cNvGrpSpPr/>
          <p:nvPr/>
        </p:nvGrpSpPr>
        <p:grpSpPr>
          <a:xfrm>
            <a:off x="914400" y="2667000"/>
            <a:ext cx="7239000" cy="990600"/>
            <a:chOff x="0" y="0"/>
            <a:chExt cx="7239000" cy="990600"/>
          </a:xfrm>
        </p:grpSpPr>
        <p:sp>
          <p:nvSpPr>
            <p:cNvPr id="305" name="مستطيل مستدير الزوايا"/>
            <p:cNvSpPr/>
            <p:nvPr/>
          </p:nvSpPr>
          <p:spPr>
            <a:xfrm>
              <a:off x="0" y="0"/>
              <a:ext cx="7239000" cy="990600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0">
                  <a:schemeClr val="accent3">
                    <a:hueOff val="263624"/>
                    <a:satOff val="55948"/>
                    <a:lumOff val="27907"/>
                  </a:schemeClr>
                </a:gs>
                <a:gs pos="35000">
                  <a:srgbClr val="E4FDBF"/>
                </a:gs>
                <a:gs pos="100000">
                  <a:schemeClr val="accent3">
                    <a:hueOff val="321486"/>
                    <a:satOff val="58119"/>
                    <a:lumOff val="40966"/>
                  </a:schemeClr>
                </a:gs>
              </a:gsLst>
              <a:lin ang="16200000" scaled="0"/>
            </a:gradFill>
            <a:ln w="28575" cap="flat">
              <a:solidFill>
                <a:srgbClr val="C00000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b="1" sz="2400"/>
              </a:pPr>
            </a:p>
          </p:txBody>
        </p:sp>
        <p:sp>
          <p:nvSpPr>
            <p:cNvPr id="306" name="الإحرام من الميقات ، فمن تجاوز ميقاته و هو مريد للحج أو العمرة وجب عليه الرجوع إلى الميقات للإحرام منه ."/>
            <p:cNvSpPr txBox="1"/>
            <p:nvPr/>
          </p:nvSpPr>
          <p:spPr>
            <a:xfrm>
              <a:off x="48357" y="29843"/>
              <a:ext cx="7142286" cy="9309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 rtl="0">
                <a:defRPr b="1" sz="2400"/>
              </a:pPr>
              <a:r>
                <a:t> </a:t>
              </a:r>
              <a:r>
                <a:t>الإحرام من الميقات</a:t>
              </a:r>
              <a:r>
                <a:t> </a:t>
              </a:r>
              <a:r>
                <a:t>، فمن تجاوز ميقاته و</a:t>
              </a:r>
              <a:r>
                <a:t> </a:t>
              </a:r>
              <a:r>
                <a:t>هو مريد للحج أو العمرة وجب عليه الرجوع إلى الميقات للإحرام منه</a:t>
              </a:r>
              <a:r>
                <a:t> .</a:t>
              </a:r>
            </a:p>
          </p:txBody>
        </p:sp>
      </p:grpSp>
      <p:grpSp>
        <p:nvGrpSpPr>
          <p:cNvPr id="310" name="مستطيل مستدير الزوايا 5"/>
          <p:cNvGrpSpPr/>
          <p:nvPr/>
        </p:nvGrpSpPr>
        <p:grpSpPr>
          <a:xfrm>
            <a:off x="914400" y="3810000"/>
            <a:ext cx="7239000" cy="990600"/>
            <a:chOff x="0" y="0"/>
            <a:chExt cx="7239000" cy="990600"/>
          </a:xfrm>
        </p:grpSpPr>
        <p:sp>
          <p:nvSpPr>
            <p:cNvPr id="308" name="مستطيل مستدير الزوايا"/>
            <p:cNvSpPr/>
            <p:nvPr/>
          </p:nvSpPr>
          <p:spPr>
            <a:xfrm>
              <a:off x="0" y="0"/>
              <a:ext cx="7239000" cy="990600"/>
            </a:xfrm>
            <a:prstGeom prst="roundRect">
              <a:avLst>
                <a:gd name="adj" fmla="val 16667"/>
              </a:avLst>
            </a:prstGeom>
            <a:gradFill flip="none" rotWithShape="1">
              <a:gsLst>
                <a:gs pos="0">
                  <a:schemeClr val="accent3">
                    <a:hueOff val="263624"/>
                    <a:satOff val="55948"/>
                    <a:lumOff val="27907"/>
                  </a:schemeClr>
                </a:gs>
                <a:gs pos="35000">
                  <a:srgbClr val="E4FDBF"/>
                </a:gs>
                <a:gs pos="100000">
                  <a:schemeClr val="accent3">
                    <a:hueOff val="321486"/>
                    <a:satOff val="58119"/>
                    <a:lumOff val="40966"/>
                  </a:schemeClr>
                </a:gs>
              </a:gsLst>
              <a:lin ang="16200000" scaled="0"/>
            </a:gradFill>
            <a:ln w="28575" cap="flat">
              <a:solidFill>
                <a:srgbClr val="C00000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b="1" sz="2400"/>
              </a:pPr>
            </a:p>
          </p:txBody>
        </p:sp>
        <p:sp>
          <p:nvSpPr>
            <p:cNvPr id="309" name="الحلق أو التقصير ، فمن نسيه وجب عليه أن يحلق أو يقصر"/>
            <p:cNvSpPr txBox="1"/>
            <p:nvPr/>
          </p:nvSpPr>
          <p:spPr>
            <a:xfrm>
              <a:off x="48357" y="35003"/>
              <a:ext cx="7142286" cy="92059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 rtl="0">
                <a:defRPr b="1" sz="2400"/>
              </a:pPr>
              <a:r>
                <a:t>الحلق أو التقصير</a:t>
              </a:r>
              <a:r>
                <a:t> </a:t>
              </a:r>
              <a:r>
                <a:t>، فمن نسيه وجب عليه أن يحلق أو يقصر</a:t>
              </a:r>
              <a:r>
                <a:t> </a:t>
              </a:r>
            </a:p>
          </p:txBody>
        </p:sp>
      </p:grpSp>
      <p:sp>
        <p:nvSpPr>
          <p:cNvPr id="311" name="مستطيل 6"/>
          <p:cNvSpPr txBox="1"/>
          <p:nvPr/>
        </p:nvSpPr>
        <p:spPr>
          <a:xfrm>
            <a:off x="2971799" y="5181600"/>
            <a:ext cx="6829758" cy="6150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3200">
                <a:solidFill>
                  <a:srgbClr val="C00000"/>
                </a:solidFill>
              </a:defRPr>
            </a:lvl1pPr>
          </a:lstStyle>
          <a:p>
            <a:pPr rtl="0">
              <a:defRPr/>
            </a:pPr>
            <a:r>
              <a:t>ومن ترك شيئًا من هذه الواجبات فعليية دمٌ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4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9"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10" grpId="2"/>
      <p:bldP build="whole" bldLvl="1" animBg="1" rev="0" advAuto="0" spid="311" grpId="3"/>
      <p:bldP build="whole" bldLvl="1" animBg="1" rev="0" advAuto="0" spid="307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3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14" name="مستطيل 2"/>
          <p:cNvSpPr txBox="1"/>
          <p:nvPr/>
        </p:nvSpPr>
        <p:spPr>
          <a:xfrm>
            <a:off x="1371600" y="2286000"/>
            <a:ext cx="6858000" cy="39493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rtl="0">
              <a:defRPr b="1" sz="5400"/>
            </a:pPr>
            <a:r>
              <a:t>على ضوء فَهْمِي لأركان العمرة و واجباتها </a:t>
            </a:r>
            <a:r>
              <a:t>: </a:t>
            </a:r>
            <a:r>
              <a:t>أُبَيِّنُ الحكم في الحالات التالية مع ذكر السبب </a:t>
            </a:r>
            <a:r>
              <a:t>:</a:t>
            </a:r>
          </a:p>
        </p:txBody>
      </p:sp>
      <p:grpSp>
        <p:nvGrpSpPr>
          <p:cNvPr id="317" name="شمس 3"/>
          <p:cNvGrpSpPr/>
          <p:nvPr/>
        </p:nvGrpSpPr>
        <p:grpSpPr>
          <a:xfrm>
            <a:off x="6019800" y="674528"/>
            <a:ext cx="2514600" cy="1394144"/>
            <a:chOff x="0" y="0"/>
            <a:chExt cx="2514600" cy="1394143"/>
          </a:xfrm>
        </p:grpSpPr>
        <p:sp>
          <p:nvSpPr>
            <p:cNvPr id="315" name="شكل"/>
            <p:cNvSpPr/>
            <p:nvPr/>
          </p:nvSpPr>
          <p:spPr>
            <a:xfrm>
              <a:off x="0" y="163671"/>
              <a:ext cx="2514600" cy="1066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10800"/>
                  </a:moveTo>
                  <a:lnTo>
                    <a:pt x="18581" y="12905"/>
                  </a:lnTo>
                  <a:lnTo>
                    <a:pt x="18581" y="8695"/>
                  </a:lnTo>
                  <a:close/>
                  <a:moveTo>
                    <a:pt x="18436" y="3163"/>
                  </a:moveTo>
                  <a:lnTo>
                    <a:pt x="17790" y="6786"/>
                  </a:lnTo>
                  <a:lnTo>
                    <a:pt x="14814" y="3810"/>
                  </a:lnTo>
                  <a:close/>
                  <a:moveTo>
                    <a:pt x="10800" y="0"/>
                  </a:moveTo>
                  <a:lnTo>
                    <a:pt x="12905" y="3019"/>
                  </a:lnTo>
                  <a:lnTo>
                    <a:pt x="8695" y="3019"/>
                  </a:lnTo>
                  <a:close/>
                  <a:moveTo>
                    <a:pt x="3163" y="3163"/>
                  </a:moveTo>
                  <a:lnTo>
                    <a:pt x="6786" y="3810"/>
                  </a:lnTo>
                  <a:lnTo>
                    <a:pt x="3810" y="6786"/>
                  </a:lnTo>
                  <a:close/>
                  <a:moveTo>
                    <a:pt x="0" y="10800"/>
                  </a:moveTo>
                  <a:lnTo>
                    <a:pt x="3019" y="8695"/>
                  </a:lnTo>
                  <a:lnTo>
                    <a:pt x="3019" y="12905"/>
                  </a:lnTo>
                  <a:close/>
                  <a:moveTo>
                    <a:pt x="3163" y="18436"/>
                  </a:moveTo>
                  <a:lnTo>
                    <a:pt x="3810" y="14814"/>
                  </a:lnTo>
                  <a:lnTo>
                    <a:pt x="6786" y="17790"/>
                  </a:lnTo>
                  <a:close/>
                  <a:moveTo>
                    <a:pt x="10800" y="21600"/>
                  </a:moveTo>
                  <a:lnTo>
                    <a:pt x="8695" y="18581"/>
                  </a:lnTo>
                  <a:lnTo>
                    <a:pt x="12905" y="18581"/>
                  </a:lnTo>
                  <a:close/>
                  <a:moveTo>
                    <a:pt x="18436" y="18436"/>
                  </a:moveTo>
                  <a:lnTo>
                    <a:pt x="14814" y="17790"/>
                  </a:lnTo>
                  <a:lnTo>
                    <a:pt x="17790" y="14814"/>
                  </a:lnTo>
                  <a:close/>
                  <a:moveTo>
                    <a:pt x="3467" y="10800"/>
                  </a:moveTo>
                  <a:cubicBezTo>
                    <a:pt x="3467" y="6750"/>
                    <a:pt x="6750" y="3467"/>
                    <a:pt x="10800" y="3467"/>
                  </a:cubicBezTo>
                  <a:cubicBezTo>
                    <a:pt x="14850" y="3467"/>
                    <a:pt x="18133" y="6750"/>
                    <a:pt x="18133" y="10800"/>
                  </a:cubicBezTo>
                  <a:cubicBezTo>
                    <a:pt x="18133" y="14850"/>
                    <a:pt x="14850" y="18133"/>
                    <a:pt x="10800" y="18133"/>
                  </a:cubicBezTo>
                  <a:cubicBezTo>
                    <a:pt x="6750" y="18133"/>
                    <a:pt x="3467" y="14850"/>
                    <a:pt x="3467" y="10800"/>
                  </a:cubicBezTo>
                  <a:close/>
                </a:path>
              </a:pathLst>
            </a:custGeom>
            <a:solidFill>
              <a:srgbClr val="77933C"/>
            </a:solidFill>
            <a:ln w="25400" cap="flat">
              <a:solidFill>
                <a:srgbClr val="E1FC8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b="1" sz="4000">
                  <a:solidFill>
                    <a:srgbClr val="0D0D0D"/>
                  </a:solidFill>
                </a:defRPr>
              </a:pPr>
            </a:p>
          </p:txBody>
        </p:sp>
        <p:sp>
          <p:nvSpPr>
            <p:cNvPr id="316" name="تمرين"/>
            <p:cNvSpPr txBox="1"/>
            <p:nvPr/>
          </p:nvSpPr>
          <p:spPr>
            <a:xfrm>
              <a:off x="653632" y="-1"/>
              <a:ext cx="1207336" cy="1394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4000">
                  <a:solidFill>
                    <a:srgbClr val="0D0D0D"/>
                  </a:solidFill>
                </a:defRPr>
              </a:lvl1pPr>
            </a:lstStyle>
            <a:p>
              <a:pPr rtl="0">
                <a:defRPr/>
              </a:pPr>
              <a:r>
                <a:t>تمرين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9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320" name="جدول 2"/>
          <p:cNvGraphicFramePr/>
          <p:nvPr/>
        </p:nvGraphicFramePr>
        <p:xfrm>
          <a:off x="762000" y="685800"/>
          <a:ext cx="7848601" cy="5638800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2587451"/>
                <a:gridCol w="3358459"/>
                <a:gridCol w="1902691"/>
              </a:tblGrid>
              <a:tr h="990964">
                <a:tc>
                  <a:txBody>
                    <a:bodyPr/>
                    <a:lstStyle/>
                    <a:p>
                      <a:pPr algn="ctr" rtl="0">
                        <a:defRPr sz="4000">
                          <a:solidFill>
                            <a:srgbClr val="F2F2F2"/>
                          </a:solidFill>
                        </a:defRPr>
                      </a:pPr>
                      <a:r>
                        <a:t>السبب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0A3E1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4000">
                          <a:solidFill>
                            <a:srgbClr val="F2F2F2"/>
                          </a:solidFill>
                        </a:defRPr>
                      </a:pPr>
                      <a:r>
                        <a:t>الحكم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0A3E1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4000">
                          <a:solidFill>
                            <a:srgbClr val="F2F2F2"/>
                          </a:solidFill>
                        </a:defRPr>
                      </a:pPr>
                      <a:r>
                        <a:t>الحالة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0A3E14"/>
                    </a:solidFill>
                  </a:tcPr>
                </a:tc>
              </a:tr>
              <a:tr h="1421817">
                <a:tc>
                  <a:txBody>
                    <a:bodyPr/>
                    <a:lstStyle/>
                    <a:p>
                      <a:pPr algn="ctr" rtl="0">
                        <a:defRPr b="1" sz="1800"/>
                      </a:pP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sz="1800"/>
                      </a:pP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b="1" sz="2000"/>
                      </a:pPr>
                      <a:r>
                        <a:t>حاج نسي شوطين من طواف العمرة ورجع إلى بلده</a:t>
                      </a:r>
                      <a:r>
                        <a:t> .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1373347">
                <a:tc>
                  <a:txBody>
                    <a:bodyPr/>
                    <a:lstStyle/>
                    <a:p>
                      <a:pPr algn="l" rtl="0">
                        <a:defRPr b="1" sz="1800"/>
                      </a:pP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defRPr b="1" sz="1800"/>
                      </a:pPr>
                    </a:p>
                    <a:p>
                      <a:pPr algn="l" rtl="0">
                        <a:defRPr b="1" sz="1800"/>
                      </a:pPr>
                      <a:r>
                        <a:t> 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b="1" sz="2400"/>
                      </a:pPr>
                      <a:r>
                        <a:t>معتمر طاف و</a:t>
                      </a:r>
                      <a:r>
                        <a:t> </a:t>
                      </a:r>
                      <a:r>
                        <a:t>قصَّر و</a:t>
                      </a:r>
                      <a:r>
                        <a:t> </a:t>
                      </a:r>
                      <a:r>
                        <a:t>لم يَسْعَ</a:t>
                      </a:r>
                      <a:r>
                        <a:t> .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1852672">
                <a:tc>
                  <a:txBody>
                    <a:bodyPr/>
                    <a:lstStyle/>
                    <a:p>
                      <a:pPr algn="l" rtl="0">
                        <a:defRPr b="1" sz="1800"/>
                      </a:pP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defRPr b="1" sz="1800"/>
                      </a:pPr>
                    </a:p>
                    <a:p>
                      <a:pPr algn="l" rtl="0">
                        <a:defRPr b="1" sz="1800"/>
                      </a:pPr>
                      <a:r>
                        <a:t> 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defRPr b="1" sz="2000"/>
                      </a:pPr>
                      <a:r>
                        <a:t>معتمر طاف و</a:t>
                      </a:r>
                      <a:r>
                        <a:t> </a:t>
                      </a:r>
                      <a:r>
                        <a:t>سعى و</a:t>
                      </a:r>
                      <a:r>
                        <a:t> </a:t>
                      </a:r>
                      <a:r>
                        <a:t>نسي الحلق أو التقصير و</a:t>
                      </a:r>
                      <a:r>
                        <a:t> </a:t>
                      </a:r>
                      <a:r>
                        <a:t>لم يذكره حتى لبس ملابسه</a:t>
                      </a:r>
                      <a:r>
                        <a:t> .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321" name="مربع نص 3"/>
          <p:cNvSpPr txBox="1"/>
          <p:nvPr/>
        </p:nvSpPr>
        <p:spPr>
          <a:xfrm>
            <a:off x="3429000" y="1600199"/>
            <a:ext cx="3352800" cy="17526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3200">
                <a:solidFill>
                  <a:srgbClr val="FF0000"/>
                </a:solidFill>
              </a:defRPr>
            </a:lvl1pPr>
          </a:lstStyle>
          <a:p>
            <a:pPr rtl="0">
              <a:defRPr/>
            </a:pPr>
            <a:r>
              <a:t>لم تتم عمرته ، يجب عليه الرجوع ليأتي بالطواف</a:t>
            </a:r>
          </a:p>
        </p:txBody>
      </p:sp>
      <p:sp>
        <p:nvSpPr>
          <p:cNvPr id="322" name="مربع نص 4"/>
          <p:cNvSpPr txBox="1"/>
          <p:nvPr/>
        </p:nvSpPr>
        <p:spPr>
          <a:xfrm>
            <a:off x="914400" y="1828800"/>
            <a:ext cx="2438400" cy="17526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rtl="0">
              <a:defRPr b="1" sz="3200">
                <a:solidFill>
                  <a:srgbClr val="FF0000"/>
                </a:solidFill>
              </a:defRPr>
            </a:pPr>
            <a:r>
              <a:t>لأنه ترك ركنًا </a:t>
            </a:r>
          </a:p>
          <a:p>
            <a:pPr algn="ctr" rtl="0">
              <a:defRPr b="1" sz="3200">
                <a:solidFill>
                  <a:srgbClr val="FF0000"/>
                </a:solidFill>
              </a:defRPr>
            </a:pPr>
            <a:r>
              <a:t>من أركان العمرة</a:t>
            </a:r>
          </a:p>
        </p:txBody>
      </p:sp>
      <p:sp>
        <p:nvSpPr>
          <p:cNvPr id="323" name="مربع نص 5"/>
          <p:cNvSpPr txBox="1"/>
          <p:nvPr/>
        </p:nvSpPr>
        <p:spPr>
          <a:xfrm>
            <a:off x="3505200" y="3200400"/>
            <a:ext cx="3200400" cy="17526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3200">
                <a:solidFill>
                  <a:srgbClr val="FF0000"/>
                </a:solidFill>
              </a:defRPr>
            </a:lvl1pPr>
          </a:lstStyle>
          <a:p>
            <a:pPr rtl="0">
              <a:defRPr/>
            </a:pPr>
            <a:r>
              <a:t>لم تتم عمرته ، عليه أن يأتي بالسعي كاملًا</a:t>
            </a:r>
          </a:p>
        </p:txBody>
      </p:sp>
      <p:sp>
        <p:nvSpPr>
          <p:cNvPr id="324" name="مربع نص 6"/>
          <p:cNvSpPr txBox="1"/>
          <p:nvPr/>
        </p:nvSpPr>
        <p:spPr>
          <a:xfrm>
            <a:off x="762000" y="3200400"/>
            <a:ext cx="2514600" cy="17526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3200">
                <a:solidFill>
                  <a:srgbClr val="FF0000"/>
                </a:solidFill>
              </a:defRPr>
            </a:lvl1pPr>
          </a:lstStyle>
          <a:p>
            <a:pPr rtl="0">
              <a:defRPr/>
            </a:pPr>
            <a:r>
              <a:t>لأنه ترك ركنًا من أركان العمرة</a:t>
            </a:r>
          </a:p>
        </p:txBody>
      </p:sp>
      <p:sp>
        <p:nvSpPr>
          <p:cNvPr id="325" name="مربع نص 7"/>
          <p:cNvSpPr txBox="1"/>
          <p:nvPr/>
        </p:nvSpPr>
        <p:spPr>
          <a:xfrm>
            <a:off x="3505200" y="4572000"/>
            <a:ext cx="3200400" cy="23313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3200">
                <a:solidFill>
                  <a:srgbClr val="FF0000"/>
                </a:solidFill>
              </a:defRPr>
            </a:lvl1pPr>
          </a:lstStyle>
          <a:p>
            <a:pPr rtl="0">
              <a:defRPr/>
            </a:pPr>
            <a:r>
              <a:t>يخلع الملابس ويلبس ملابس الإحرام ثم يحلق أو يقصر</a:t>
            </a:r>
          </a:p>
        </p:txBody>
      </p:sp>
      <p:sp>
        <p:nvSpPr>
          <p:cNvPr id="326" name="مربع نص 8"/>
          <p:cNvSpPr txBox="1"/>
          <p:nvPr/>
        </p:nvSpPr>
        <p:spPr>
          <a:xfrm>
            <a:off x="609600" y="4419600"/>
            <a:ext cx="2895600" cy="23313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3200">
                <a:solidFill>
                  <a:srgbClr val="FF0000"/>
                </a:solidFill>
              </a:defRPr>
            </a:lvl1pPr>
          </a:lstStyle>
          <a:p>
            <a:pPr rtl="0">
              <a:defRPr/>
            </a:pPr>
            <a:r>
              <a:t>لأن الحلق أو التقصير واجب من واجبات الحج والعمرة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32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7" dur="20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4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18"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16" presetID="4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23" dur="20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16" presetID="23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4" dur="20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24" grpId="4"/>
      <p:bldP build="whole" bldLvl="1" animBg="1" rev="0" advAuto="0" spid="325" grpId="5"/>
      <p:bldP build="whole" bldLvl="1" animBg="1" rev="0" advAuto="0" spid="322" grpId="2"/>
      <p:bldP build="whole" bldLvl="1" animBg="1" rev="0" advAuto="0" spid="323" grpId="3"/>
      <p:bldP build="whole" bldLvl="1" animBg="1" rev="0" advAuto="0" spid="326" grpId="6"/>
      <p:bldP build="whole" bldLvl="1" animBg="1" rev="0" advAuto="0" spid="321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8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31" name="شكل بيضاوي 2"/>
          <p:cNvGrpSpPr/>
          <p:nvPr/>
        </p:nvGrpSpPr>
        <p:grpSpPr>
          <a:xfrm>
            <a:off x="5943600" y="1236026"/>
            <a:ext cx="2286000" cy="1337948"/>
            <a:chOff x="0" y="0"/>
            <a:chExt cx="2286000" cy="1337946"/>
          </a:xfrm>
        </p:grpSpPr>
        <p:sp>
          <p:nvSpPr>
            <p:cNvPr id="329" name="بيضاوي"/>
            <p:cNvSpPr/>
            <p:nvPr/>
          </p:nvSpPr>
          <p:spPr>
            <a:xfrm>
              <a:off x="0" y="135573"/>
              <a:ext cx="2286000" cy="1066801"/>
            </a:xfrm>
            <a:prstGeom prst="ellipse">
              <a:avLst/>
            </a:prstGeom>
            <a:solidFill>
              <a:srgbClr val="0A3E14"/>
            </a:solidFill>
            <a:ln w="25400" cap="flat">
              <a:solidFill>
                <a:srgbClr val="E1FC8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sz="8000">
                  <a:solidFill>
                    <a:srgbClr val="F2F2F2"/>
                  </a:solidFill>
                </a:defRPr>
              </a:pPr>
            </a:p>
          </p:txBody>
        </p:sp>
        <p:sp>
          <p:nvSpPr>
            <p:cNvPr id="330" name="فكر"/>
            <p:cNvSpPr txBox="1"/>
            <p:nvPr/>
          </p:nvSpPr>
          <p:spPr>
            <a:xfrm>
              <a:off x="334776" y="-1"/>
              <a:ext cx="1616448" cy="13379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8000">
                  <a:solidFill>
                    <a:srgbClr val="F2F2F2"/>
                  </a:solidFill>
                </a:defRPr>
              </a:lvl1pPr>
            </a:lstStyle>
            <a:p>
              <a:pPr rtl="0">
                <a:defRPr/>
              </a:pPr>
              <a:r>
                <a:t>فكر</a:t>
              </a:r>
            </a:p>
          </p:txBody>
        </p:sp>
      </p:grpSp>
      <p:sp>
        <p:nvSpPr>
          <p:cNvPr id="332" name="مستطيل 3"/>
          <p:cNvSpPr txBox="1"/>
          <p:nvPr/>
        </p:nvSpPr>
        <p:spPr>
          <a:xfrm>
            <a:off x="1447800" y="2438400"/>
            <a:ext cx="6096000" cy="15909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rtl="0">
              <a:defRPr b="1" sz="2800">
                <a:solidFill>
                  <a:srgbClr val="FF0000"/>
                </a:solidFill>
              </a:defRPr>
            </a:pPr>
            <a:r>
              <a:t>ما الفرق بين قولنا في أركان العمرة</a:t>
            </a:r>
            <a:r>
              <a:t> : </a:t>
            </a:r>
            <a:r>
              <a:t>الإحرام</a:t>
            </a:r>
            <a:r>
              <a:t> </a:t>
            </a:r>
            <a:r>
              <a:t>، و</a:t>
            </a:r>
            <a:r>
              <a:t> </a:t>
            </a:r>
            <a:r>
              <a:t>قولنا في واجباتها</a:t>
            </a:r>
            <a:r>
              <a:t> : </a:t>
            </a:r>
            <a:r>
              <a:t>الإحرام من الميقات؟</a:t>
            </a:r>
          </a:p>
        </p:txBody>
      </p:sp>
      <p:grpSp>
        <p:nvGrpSpPr>
          <p:cNvPr id="335" name="مستطيل 4"/>
          <p:cNvGrpSpPr/>
          <p:nvPr/>
        </p:nvGrpSpPr>
        <p:grpSpPr>
          <a:xfrm>
            <a:off x="1066800" y="3535679"/>
            <a:ext cx="7086600" cy="2225041"/>
            <a:chOff x="0" y="0"/>
            <a:chExt cx="7086600" cy="2225039"/>
          </a:xfrm>
        </p:grpSpPr>
        <p:sp>
          <p:nvSpPr>
            <p:cNvPr id="333" name="مستطيل"/>
            <p:cNvSpPr/>
            <p:nvPr/>
          </p:nvSpPr>
          <p:spPr>
            <a:xfrm>
              <a:off x="0" y="198120"/>
              <a:ext cx="7086600" cy="1828801"/>
            </a:xfrm>
            <a:prstGeom prst="rect">
              <a:avLst/>
            </a:prstGeom>
            <a:solidFill>
              <a:srgbClr val="E1FC80"/>
            </a:solidFill>
            <a:ln w="25400" cap="flat">
              <a:solidFill>
                <a:srgbClr val="E1FC8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>
                  <a:solidFill>
                    <a:srgbClr val="0D0D0D"/>
                  </a:solidFill>
                </a:defRPr>
              </a:pPr>
            </a:p>
          </p:txBody>
        </p:sp>
        <p:sp>
          <p:nvSpPr>
            <p:cNvPr id="334" name="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"/>
            <p:cNvSpPr txBox="1"/>
            <p:nvPr/>
          </p:nvSpPr>
          <p:spPr>
            <a:xfrm>
              <a:off x="0" y="0"/>
              <a:ext cx="7086600" cy="2225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>
                  <a:solidFill>
                    <a:srgbClr val="0D0D0D"/>
                  </a:solidFill>
                </a:defRPr>
              </a:lvl1pPr>
            </a:lstStyle>
            <a:p>
              <a:pPr rtl="0">
                <a:defRPr/>
              </a:pPr>
              <a:r>
                <a:t>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  </a:r>
            </a:p>
          </p:txBody>
        </p:sp>
      </p:grpSp>
      <p:sp>
        <p:nvSpPr>
          <p:cNvPr id="336" name="مربع نص 5"/>
          <p:cNvSpPr txBox="1"/>
          <p:nvPr/>
        </p:nvSpPr>
        <p:spPr>
          <a:xfrm>
            <a:off x="1143000" y="3810000"/>
            <a:ext cx="6934200" cy="23512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rtl="0">
              <a:defRPr b="1" sz="3200">
                <a:solidFill>
                  <a:srgbClr val="002060"/>
                </a:solidFill>
              </a:defRPr>
            </a:pPr>
            <a:r>
              <a:t>الإحرام النية في الدخول في النسك الذي يريده فلو احرم من أي مكان صح الإحرام </a:t>
            </a:r>
            <a:r>
              <a:t>.</a:t>
            </a:r>
            <a:r>
              <a:t> الإحرام من الميقات لا يجوز تجاوز الميقات دون الإحرام </a:t>
            </a:r>
            <a:r>
              <a:t>.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32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7" dur="20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0" presetID="15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32" grpId="1"/>
      <p:bldP build="whole" bldLvl="1" animBg="1" rev="0" advAuto="0" spid="336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23" name="مستطيل مستدير الزوايا 2"/>
          <p:cNvGrpSpPr/>
          <p:nvPr/>
        </p:nvGrpSpPr>
        <p:grpSpPr>
          <a:xfrm>
            <a:off x="5181600" y="490004"/>
            <a:ext cx="3352800" cy="1305992"/>
            <a:chOff x="0" y="0"/>
            <a:chExt cx="3352800" cy="1305990"/>
          </a:xfrm>
        </p:grpSpPr>
        <p:sp>
          <p:nvSpPr>
            <p:cNvPr id="121" name="مستطيل مستدير الزوايا"/>
            <p:cNvSpPr/>
            <p:nvPr/>
          </p:nvSpPr>
          <p:spPr>
            <a:xfrm>
              <a:off x="0" y="195795"/>
              <a:ext cx="3352800" cy="914401"/>
            </a:xfrm>
            <a:prstGeom prst="roundRect">
              <a:avLst>
                <a:gd name="adj" fmla="val 16667"/>
              </a:avLst>
            </a:prstGeom>
            <a:solidFill>
              <a:srgbClr val="77933C"/>
            </a:solidFill>
            <a:ln w="9525" cap="flat">
              <a:solidFill>
                <a:srgbClr val="98B955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b="1" sz="3600">
                  <a:solidFill>
                    <a:srgbClr val="F2F2F2"/>
                  </a:solidFill>
                </a:defRPr>
              </a:pPr>
            </a:p>
          </p:txBody>
        </p:sp>
        <p:sp>
          <p:nvSpPr>
            <p:cNvPr id="122" name="أولا الطواف بالبيت"/>
            <p:cNvSpPr txBox="1"/>
            <p:nvPr/>
          </p:nvSpPr>
          <p:spPr>
            <a:xfrm>
              <a:off x="44637" y="-1"/>
              <a:ext cx="3263526" cy="130599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3600">
                  <a:solidFill>
                    <a:srgbClr val="F2F2F2"/>
                  </a:solidFill>
                </a:defRPr>
              </a:lvl1pPr>
            </a:lstStyle>
            <a:p>
              <a:pPr rtl="0">
                <a:defRPr/>
              </a:pPr>
              <a:r>
                <a:t>أولا الطواف بالبيت</a:t>
              </a:r>
            </a:p>
          </p:txBody>
        </p:sp>
      </p:grpSp>
      <p:grpSp>
        <p:nvGrpSpPr>
          <p:cNvPr id="126" name="نجمة ذات 8 نقاط 3"/>
          <p:cNvGrpSpPr/>
          <p:nvPr/>
        </p:nvGrpSpPr>
        <p:grpSpPr>
          <a:xfrm>
            <a:off x="1371600" y="1905000"/>
            <a:ext cx="6553200" cy="4343400"/>
            <a:chOff x="0" y="0"/>
            <a:chExt cx="6553200" cy="4343400"/>
          </a:xfrm>
        </p:grpSpPr>
        <p:sp>
          <p:nvSpPr>
            <p:cNvPr id="124" name="نجمة"/>
            <p:cNvSpPr/>
            <p:nvPr/>
          </p:nvSpPr>
          <p:spPr>
            <a:xfrm>
              <a:off x="0" y="0"/>
              <a:ext cx="6553200" cy="4343400"/>
            </a:xfrm>
            <a:prstGeom prst="star8">
              <a:avLst>
                <a:gd name="adj" fmla="val 43654"/>
              </a:avLst>
            </a:prstGeom>
            <a:solidFill>
              <a:srgbClr val="E6E0EC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 b="1" sz="3600">
                  <a:solidFill>
                    <a:srgbClr val="0D0D0D"/>
                  </a:solidFill>
                </a:defRPr>
              </a:pPr>
            </a:p>
          </p:txBody>
        </p:sp>
        <p:sp>
          <p:nvSpPr>
            <p:cNvPr id="125" name="أول ما يبدأ به المعتمر أن يطوف بالكعبة سبعة أشواط ، كل شوط دورة كاملة على الكعبة ؛ تبدأ من الحجر الأسود و تنتهي به ، و بيان صفة الطواف كما يلي :"/>
            <p:cNvSpPr txBox="1"/>
            <p:nvPr/>
          </p:nvSpPr>
          <p:spPr>
            <a:xfrm>
              <a:off x="633624" y="194210"/>
              <a:ext cx="5285952" cy="395498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 rtl="0">
                <a:defRPr b="1" sz="3600">
                  <a:solidFill>
                    <a:srgbClr val="0D0D0D"/>
                  </a:solidFill>
                </a:defRPr>
              </a:pPr>
              <a:r>
                <a:t>أول ما يبدأ به المعتمر أن يطوف بالكعبة سبعة أشواط ، كل شوط دورة كاملة على الكعبة ؛ تبدأ من الحجر الأسود و تنتهي به ، و بيان صفة الطواف كما يلي </a:t>
              </a:r>
              <a:r>
                <a:t>: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مستطيل مستدير الزوايا 2"/>
          <p:cNvSpPr/>
          <p:nvPr/>
        </p:nvSpPr>
        <p:spPr>
          <a:xfrm>
            <a:off x="1447800" y="609600"/>
            <a:ext cx="6705600" cy="54102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>
            <a:solidFill>
              <a:srgbClr val="FFFF00"/>
            </a:solidFill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 anchor="ctr"/>
          <a:lstStyle/>
          <a:p>
            <a:pPr algn="ctr" rtl="0">
              <a:defRPr/>
            </a:pPr>
          </a:p>
        </p:txBody>
      </p:sp>
      <p:sp>
        <p:nvSpPr>
          <p:cNvPr id="130" name="مربع نص 4"/>
          <p:cNvSpPr txBox="1"/>
          <p:nvPr/>
        </p:nvSpPr>
        <p:spPr>
          <a:xfrm>
            <a:off x="4572000" y="1981199"/>
            <a:ext cx="3505200" cy="35987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rtl="0">
              <a:defRPr b="1" sz="4000"/>
            </a:pPr>
            <a:r>
              <a:t>يكون في طوافه متطهراً</a:t>
            </a:r>
            <a:r>
              <a:t> </a:t>
            </a:r>
            <a:r>
              <a:t>،</a:t>
            </a:r>
            <a:r>
              <a:t> </a:t>
            </a:r>
          </a:p>
          <a:p>
            <a:pPr algn="ctr" rtl="0">
              <a:defRPr b="1" sz="4000"/>
            </a:pPr>
            <a:r>
              <a:t>ساتراً عورته من السرة إلى</a:t>
            </a:r>
            <a:r>
              <a:t> </a:t>
            </a:r>
            <a:r>
              <a:t>الركبة </a:t>
            </a:r>
            <a:r>
              <a:t>. </a:t>
            </a:r>
          </a:p>
        </p:txBody>
      </p:sp>
      <p:pic>
        <p:nvPicPr>
          <p:cNvPr id="131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76400" y="990600"/>
            <a:ext cx="2590800" cy="4495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5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34" name="مستطيل مستدير الزوايا 2"/>
          <p:cNvSpPr/>
          <p:nvPr/>
        </p:nvSpPr>
        <p:spPr>
          <a:xfrm>
            <a:off x="1447800" y="609600"/>
            <a:ext cx="6705600" cy="54102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>
            <a:solidFill>
              <a:srgbClr val="FFFF00"/>
            </a:solidFill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 anchor="ctr"/>
          <a:lstStyle/>
          <a:p>
            <a:pPr algn="ctr" rtl="0">
              <a:defRPr/>
            </a:pPr>
          </a:p>
        </p:txBody>
      </p:sp>
      <p:pic>
        <p:nvPicPr>
          <p:cNvPr id="135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76400" y="990600"/>
            <a:ext cx="2590800" cy="4495800"/>
          </a:xfrm>
          <a:prstGeom prst="rect">
            <a:avLst/>
          </a:prstGeom>
          <a:ln w="12700">
            <a:miter lim="400000"/>
          </a:ln>
        </p:spPr>
      </p:pic>
      <p:sp>
        <p:nvSpPr>
          <p:cNvPr id="136" name="مستطيل 4"/>
          <p:cNvSpPr txBox="1"/>
          <p:nvPr/>
        </p:nvSpPr>
        <p:spPr>
          <a:xfrm>
            <a:off x="4495800" y="1219200"/>
            <a:ext cx="3429000" cy="52024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rtl="0">
              <a:defRPr b="1" sz="2800"/>
            </a:pPr>
            <a:r>
              <a:t>يسن أن يكون مُضْطَبِعًا في</a:t>
            </a:r>
            <a:r>
              <a:t> </a:t>
            </a:r>
            <a:r>
              <a:t>جميع الطواف</a:t>
            </a:r>
            <a:r>
              <a:t> .</a:t>
            </a:r>
          </a:p>
          <a:p>
            <a:pPr algn="ctr" rtl="0">
              <a:defRPr b="1" sz="2800"/>
            </a:pPr>
            <a:r>
              <a:t>و</a:t>
            </a:r>
            <a:r>
              <a:t> </a:t>
            </a:r>
            <a:r>
              <a:rPr>
                <a:solidFill>
                  <a:srgbClr val="FF0000"/>
                </a:solidFill>
              </a:rPr>
              <a:t>الاضطباع</a:t>
            </a:r>
            <a:r>
              <a:rPr>
                <a:solidFill>
                  <a:srgbClr val="FF0000"/>
                </a:solidFill>
              </a:rPr>
              <a:t> :</a:t>
            </a:r>
            <a:r>
              <a:t> </a:t>
            </a:r>
            <a:r>
              <a:t>أن يكشف</a:t>
            </a:r>
            <a:r>
              <a:t> </a:t>
            </a:r>
            <a:r>
              <a:t>منكبه الأيمن ، و يجعل الرداء</a:t>
            </a:r>
            <a:r>
              <a:t> </a:t>
            </a:r>
            <a:r>
              <a:t>تحته ، و يجعل طرفي الرداء</a:t>
            </a:r>
            <a:r>
              <a:t> </a:t>
            </a:r>
            <a:r>
              <a:t>على المنكب الأيسر </a:t>
            </a:r>
            <a:r>
              <a:t>.</a:t>
            </a:r>
          </a:p>
          <a:p>
            <a:pPr algn="ctr" rtl="0">
              <a:defRPr b="1" sz="2800"/>
            </a:pPr>
            <a:r>
              <a:t>و إذا أكمل الشوط السابع تركالاضطباع ، و غطى منكبيه</a:t>
            </a:r>
            <a:r>
              <a:t> </a:t>
            </a:r>
            <a:r>
              <a:t>بردائه 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32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7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39" name="مستطيل مستدير الزوايا 2"/>
          <p:cNvSpPr/>
          <p:nvPr/>
        </p:nvSpPr>
        <p:spPr>
          <a:xfrm>
            <a:off x="1447800" y="609600"/>
            <a:ext cx="6705600" cy="54102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>
            <a:solidFill>
              <a:srgbClr val="FFFF00"/>
            </a:solidFill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 anchor="ctr"/>
          <a:lstStyle/>
          <a:p>
            <a:pPr algn="ctr" rtl="0">
              <a:defRPr/>
            </a:pPr>
          </a:p>
        </p:txBody>
      </p:sp>
      <p:pic>
        <p:nvPicPr>
          <p:cNvPr id="140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76400" y="914400"/>
            <a:ext cx="3048000" cy="4572000"/>
          </a:xfrm>
          <a:prstGeom prst="rect">
            <a:avLst/>
          </a:prstGeom>
          <a:ln w="12700">
            <a:miter lim="400000"/>
          </a:ln>
        </p:spPr>
      </p:pic>
      <p:sp>
        <p:nvSpPr>
          <p:cNvPr id="141" name="مستطيل 4"/>
          <p:cNvSpPr txBox="1"/>
          <p:nvPr/>
        </p:nvSpPr>
        <p:spPr>
          <a:xfrm>
            <a:off x="4800600" y="1142999"/>
            <a:ext cx="3429000" cy="66889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rtl="0">
              <a:defRPr b="1" sz="2800"/>
            </a:pPr>
            <a:r>
              <a:t>يستقبل الحجر الأسود فإن</a:t>
            </a:r>
            <a:r>
              <a:t> </a:t>
            </a:r>
            <a:r>
              <a:t>تمكن من تقبيله قَبَّلَهُ ،</a:t>
            </a:r>
            <a:r>
              <a:t> </a:t>
            </a:r>
          </a:p>
          <a:p>
            <a:pPr algn="ctr" rtl="0">
              <a:defRPr b="1" sz="2800"/>
            </a:pPr>
            <a:r>
              <a:t>وإلا</a:t>
            </a:r>
            <a:r>
              <a:t> </a:t>
            </a:r>
            <a:r>
              <a:t>استلمه</a:t>
            </a:r>
            <a:r>
              <a:t> </a:t>
            </a:r>
            <a:r>
              <a:rPr baseline="300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( </a:t>
            </a:r>
            <a:r>
              <a:rPr baseline="300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1 </a:t>
            </a:r>
            <a:r>
              <a:rPr baseline="300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)</a:t>
            </a:r>
            <a:r>
              <a:t>بيده اليمنى إن</a:t>
            </a:r>
            <a:r>
              <a:t> </a:t>
            </a:r>
            <a:r>
              <a:t>تيسر و قَبَّلَ يده </a:t>
            </a:r>
            <a:r>
              <a:t>.</a:t>
            </a:r>
          </a:p>
          <a:p>
            <a:pPr algn="ctr" rtl="0">
              <a:defRPr b="1" sz="2800"/>
            </a:pPr>
            <a:r>
              <a:t>إذا لم يتيسَّر له استلام الحجر</a:t>
            </a:r>
            <a:r>
              <a:t> </a:t>
            </a:r>
            <a:r>
              <a:t>أشار إليه رافعا يده اليمنى قائلا </a:t>
            </a:r>
            <a:r>
              <a:t>: " </a:t>
            </a:r>
            <a:r>
              <a:rPr>
                <a:solidFill>
                  <a:srgbClr val="FF0000"/>
                </a:solidFill>
              </a:rPr>
              <a:t>الله أكبر </a:t>
            </a:r>
            <a:r>
              <a:t>" </a:t>
            </a:r>
          </a:p>
          <a:p>
            <a:pPr algn="ctr" rtl="0">
              <a:defRPr b="1" sz="2800"/>
            </a:pPr>
            <a:r>
              <a:t>( </a:t>
            </a:r>
            <a:r>
              <a:t>مرة واحدة </a:t>
            </a:r>
            <a:r>
              <a:t>) </a:t>
            </a:r>
            <a:r>
              <a:t>، و لا</a:t>
            </a:r>
            <a:r>
              <a:t> </a:t>
            </a:r>
            <a:r>
              <a:t>يقبِّل يده ، و لا يتوقَّف 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4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44" name="مستطيل مستدير الزوايا 2"/>
          <p:cNvSpPr/>
          <p:nvPr/>
        </p:nvSpPr>
        <p:spPr>
          <a:xfrm>
            <a:off x="1447800" y="609600"/>
            <a:ext cx="6705600" cy="54102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>
            <a:solidFill>
              <a:srgbClr val="FFFF00"/>
            </a:solidFill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 anchor="ctr"/>
          <a:lstStyle/>
          <a:p>
            <a:pPr algn="ctr" rtl="0">
              <a:defRPr/>
            </a:pPr>
          </a:p>
        </p:txBody>
      </p:sp>
      <p:pic>
        <p:nvPicPr>
          <p:cNvPr id="145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52600" y="990600"/>
            <a:ext cx="2819400" cy="4343400"/>
          </a:xfrm>
          <a:prstGeom prst="rect">
            <a:avLst/>
          </a:prstGeom>
          <a:ln w="12700">
            <a:miter lim="400000"/>
          </a:ln>
        </p:spPr>
      </p:pic>
      <p:sp>
        <p:nvSpPr>
          <p:cNvPr id="146" name="مستطيل 4"/>
          <p:cNvSpPr txBox="1"/>
          <p:nvPr/>
        </p:nvSpPr>
        <p:spPr>
          <a:xfrm>
            <a:off x="4953000" y="1600200"/>
            <a:ext cx="2895600" cy="41705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rtl="0">
              <a:defRPr b="1" sz="2800"/>
            </a:pPr>
            <a:r>
              <a:t> </a:t>
            </a:r>
            <a:r>
              <a:t>ثم يمضي في طوافه جاعلاً الكعبة عن يساره و يسن أن يرمُل في الأشواط الثلاثة الأولى </a:t>
            </a:r>
            <a:r>
              <a:t>.</a:t>
            </a:r>
          </a:p>
          <a:p>
            <a:pPr algn="ctr" rtl="0">
              <a:defRPr b="1" sz="2800">
                <a:solidFill>
                  <a:srgbClr val="FF0000"/>
                </a:solidFill>
              </a:defRPr>
            </a:pPr>
            <a:r>
              <a:t>و الرَّمَل </a:t>
            </a:r>
            <a:r>
              <a:t>:</a:t>
            </a:r>
            <a:r>
              <a:rPr>
                <a:solidFill>
                  <a:srgbClr val="000000"/>
                </a:solidFill>
              </a:rPr>
              <a:t> </a:t>
            </a:r>
            <a:r>
              <a:rPr>
                <a:solidFill>
                  <a:srgbClr val="000000"/>
                </a:solidFill>
              </a:rPr>
              <a:t>سُرعة المشي مع مقاربة الخُطى </a:t>
            </a:r>
            <a:r>
              <a:rPr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32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7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4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49" name="مستطيل مستدير الزوايا 2"/>
          <p:cNvSpPr/>
          <p:nvPr/>
        </p:nvSpPr>
        <p:spPr>
          <a:xfrm>
            <a:off x="1447800" y="609600"/>
            <a:ext cx="6705600" cy="54102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>
            <a:solidFill>
              <a:srgbClr val="FFFF00"/>
            </a:solidFill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 anchor="ctr"/>
          <a:lstStyle/>
          <a:p>
            <a:pPr algn="ctr" rtl="0">
              <a:defRPr/>
            </a:pPr>
          </a:p>
        </p:txBody>
      </p:sp>
      <p:pic>
        <p:nvPicPr>
          <p:cNvPr id="150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52600" y="1066800"/>
            <a:ext cx="3124200" cy="4038600"/>
          </a:xfrm>
          <a:prstGeom prst="rect">
            <a:avLst/>
          </a:prstGeom>
          <a:ln w="12700">
            <a:miter lim="400000"/>
          </a:ln>
        </p:spPr>
      </p:pic>
      <p:sp>
        <p:nvSpPr>
          <p:cNvPr id="151" name="مستطيل 4"/>
          <p:cNvSpPr txBox="1"/>
          <p:nvPr/>
        </p:nvSpPr>
        <p:spPr>
          <a:xfrm>
            <a:off x="4953000" y="1219200"/>
            <a:ext cx="3200400" cy="58237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rtl="0">
              <a:defRPr b="1" sz="3200"/>
            </a:pPr>
            <a:r>
              <a:t> </a:t>
            </a:r>
            <a:r>
              <a:t>إذا مر بالركن اليماني و هو الركن الرابع للكعبة فإن تيسر له استلمه بيده اليمنى من غير تكبير و لا تقبيل ، و إن لم يتيسر له استلامه مضى و لم يشر إليه و لم يُكَبِّر 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5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1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صورة 1" descr="صورة 1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230967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4" name="مستطيل مستدير الزوايا 2"/>
          <p:cNvSpPr/>
          <p:nvPr/>
        </p:nvSpPr>
        <p:spPr>
          <a:xfrm>
            <a:off x="1447800" y="609600"/>
            <a:ext cx="6705600" cy="54102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>
            <a:solidFill>
              <a:srgbClr val="FFFF00"/>
            </a:solidFill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 anchor="ctr"/>
          <a:lstStyle/>
          <a:p>
            <a:pPr algn="ctr" rtl="0">
              <a:defRPr/>
            </a:pPr>
          </a:p>
        </p:txBody>
      </p:sp>
      <p:pic>
        <p:nvPicPr>
          <p:cNvPr id="155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76400" y="1219200"/>
            <a:ext cx="3124200" cy="4114800"/>
          </a:xfrm>
          <a:prstGeom prst="rect">
            <a:avLst/>
          </a:prstGeom>
          <a:ln w="12700">
            <a:miter lim="400000"/>
          </a:ln>
        </p:spPr>
      </p:pic>
      <p:sp>
        <p:nvSpPr>
          <p:cNvPr id="156" name="مستطيل 8"/>
          <p:cNvSpPr txBox="1"/>
          <p:nvPr/>
        </p:nvSpPr>
        <p:spPr>
          <a:xfrm>
            <a:off x="4953000" y="1523999"/>
            <a:ext cx="3200400" cy="4609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rtl="0">
              <a:defRPr b="1" sz="3600"/>
            </a:pPr>
            <a:r>
              <a:t>يقول بين الركنين اليماني و الأسود</a:t>
            </a:r>
            <a:r>
              <a:t> : " </a:t>
            </a:r>
            <a:r>
              <a:rPr>
                <a:solidFill>
                  <a:srgbClr val="00B050"/>
                </a:solidFill>
              </a:rPr>
              <a:t>ربنا آتنا في الدنيا حسنة و في الآخرة حسنة و قنا عذاب النار</a:t>
            </a:r>
            <a:r>
              <a:t> 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6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سمة Office">
  <a:themeElements>
    <a:clrScheme name="سمة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سمة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سمة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سمة Office">
  <a:themeElements>
    <a:clrScheme name="سمة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سمة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سمة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