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8"/>
  </p:notesMasterIdLst>
  <p:sldIdLst>
    <p:sldId id="1030" r:id="rId2"/>
    <p:sldId id="1283" r:id="rId3"/>
    <p:sldId id="1281" r:id="rId4"/>
    <p:sldId id="1029" r:id="rId5"/>
    <p:sldId id="1028" r:id="rId6"/>
    <p:sldId id="1479" r:id="rId7"/>
    <p:sldId id="1032" r:id="rId8"/>
    <p:sldId id="1475" r:id="rId9"/>
    <p:sldId id="1471" r:id="rId10"/>
    <p:sldId id="1480" r:id="rId11"/>
    <p:sldId id="1415" r:id="rId12"/>
    <p:sldId id="1476" r:id="rId13"/>
    <p:sldId id="1477" r:id="rId14"/>
    <p:sldId id="1445" r:id="rId15"/>
    <p:sldId id="1424" r:id="rId16"/>
    <p:sldId id="1478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CCD8E7"/>
    <a:srgbClr val="E3BECA"/>
    <a:srgbClr val="FFDF21"/>
    <a:srgbClr val="FF4843"/>
    <a:srgbClr val="FD5807"/>
    <a:srgbClr val="F5F8F5"/>
    <a:srgbClr val="EBEBEB"/>
    <a:srgbClr val="F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92"/>
    <p:restoredTop sz="96341"/>
  </p:normalViewPr>
  <p:slideViewPr>
    <p:cSldViewPr snapToGrid="0" snapToObjects="1">
      <p:cViewPr varScale="1">
        <p:scale>
          <a:sx n="61" d="100"/>
          <a:sy n="61" d="100"/>
        </p:scale>
        <p:origin x="248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E8FAE2-15BA-054C-8BDE-980911F36B7D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D05D84-8BED-5A48-886B-51489D73D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44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FC1201-7376-D046-A681-A23FA554D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93E0009-1BE0-4C46-AF98-74D7F7388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43B5A9-9AA2-B941-B1DA-4720A240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7CEAED-C41F-DF40-8733-AC4B62FA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F29524-4C07-6542-8A9B-671BFD28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95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46E29-26D8-8248-BAFB-F28D686A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B63168-2982-4348-AD7D-6374BAE8B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D75840-8072-AE49-869A-76138A7B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B47744-49E9-5946-861D-2E8250CF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14AF18-237F-EE42-B3E9-3CBEDBD1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0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EFCD8D9-633D-664B-BE54-2F42EC766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17E597-1234-7640-ABF9-C5D926954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B598CE-5D65-0343-A70C-2B8035D0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38E8B8-3C54-A045-99E9-1C1FD892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A022C9-C804-F646-9065-99E33E73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484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33521" y="2102183"/>
            <a:ext cx="2921000" cy="4025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59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80741" y="1419225"/>
            <a:ext cx="2246312" cy="3971925"/>
          </a:xfrm>
          <a:custGeom>
            <a:avLst/>
            <a:gdLst>
              <a:gd name="connsiteX0" fmla="*/ 0 w 2246312"/>
              <a:gd name="connsiteY0" fmla="*/ 0 h 4114800"/>
              <a:gd name="connsiteX1" fmla="*/ 2246312 w 2246312"/>
              <a:gd name="connsiteY1" fmla="*/ 0 h 4114800"/>
              <a:gd name="connsiteX2" fmla="*/ 2246312 w 2246312"/>
              <a:gd name="connsiteY2" fmla="*/ 4114800 h 4114800"/>
              <a:gd name="connsiteX3" fmla="*/ 0 w 2246312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6312" h="4114800">
                <a:moveTo>
                  <a:pt x="0" y="0"/>
                </a:moveTo>
                <a:lnTo>
                  <a:pt x="2246312" y="0"/>
                </a:lnTo>
                <a:lnTo>
                  <a:pt x="2246312" y="4114800"/>
                </a:lnTo>
                <a:lnTo>
                  <a:pt x="0" y="41148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154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43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D2FBF5-5C1B-2D47-889B-57A5AC4B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F6C5F58-1CD3-9B44-822E-1B8FBF6BD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69892F-DB07-2D40-99B7-9EE171F2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04F632-03CE-6B4C-861B-B3818206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2BB10A-6130-554A-923A-41092B25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28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97CD44-C4D6-7C4E-BACC-6CD1FD6E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5FE801-1EBF-C044-8300-03D6C026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519757-7EDC-314A-84EC-8F5C8E13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2C956-66A7-2243-8CF1-666A2D08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5EE074-2611-734A-9E91-5EA9A2A1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48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BCB4E0-B89B-2143-B2E8-6BBF109F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750031-98CE-6049-B83D-053C80C02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2DAFC7-1D3A-AC4C-9B49-C843F9F57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481175-18B0-6D4E-8D6B-194ACDEE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2C0178-C9FC-CC49-BA4E-A30C83AF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53BD52-FDBC-0848-979B-2184D339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64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6545F9-1DBA-194C-968B-978A64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E70802-14CC-3642-950F-8140A342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2B04C99-4F77-A340-8762-937D5C164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B610E64-ACE5-6040-BEF4-279F212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8CB149B-E020-424B-BD72-E083815F7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08CE8B4-A7D3-E94B-BC39-CA7E6241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2EDBB32-9B10-784C-B1FA-1F22EBE7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FB01998-088D-A440-A181-4238B8B4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286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64C077-B296-D346-9356-78C91854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1BDDAE8-8352-CE4D-8634-96B329A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5841441-95DC-7247-AFC7-42CEC372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6F5A10E-65A8-7B4A-9FDF-7B7C1F89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883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F643D38-8AB4-5441-AD60-01502543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52CDA0-EDFE-5A4E-875D-64570ECE7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85C381-0851-8F48-A541-ECC1E42F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892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D514DC-87A6-2E43-95BA-D9CCE0EB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7D87D1-C19D-314F-8BF3-B6115C9E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C7EC1F8-C958-AF47-844C-9E685AC25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6D4347-1F4D-6D44-986B-64587848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AD073C-0D0E-694F-ADDA-E94A8070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74C7D60-BE7B-3D4A-8AE5-E87F86C1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733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E79AB3-7667-8B4D-801E-B38B6ED54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1507338-02FC-F84F-9847-1A2ACA6EC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121132-FA90-9C48-851C-05129E0E5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E46DFF-B894-C847-8A03-6346D876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45D908-29D5-8046-8421-39A944A6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AB2D78-4F7F-F642-9513-07EEFC39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909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51D7BE5-80F3-2F4A-8472-60C851AF1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EDEE24-A11C-5E4D-A592-6A5CF7373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A43B76-415E-5E46-9FE6-256194904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67EA-FF7B-B44D-B534-F686E1C5AFCC}" type="datetimeFigureOut">
              <a:rPr lang="ar-SA" smtClean="0"/>
              <a:t>12 جمادى الثانية، 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FE7DEF-0AB0-504A-ACAF-22413299E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9C8F26-2ED5-C34E-90FF-F3E5E40B9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0A47-9701-8B43-9844-AB3BF36F18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666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99F04B-DE51-5E44-91DA-B5CEE9128976}"/>
              </a:ext>
            </a:extLst>
          </p:cNvPr>
          <p:cNvSpPr/>
          <p:nvPr/>
        </p:nvSpPr>
        <p:spPr>
          <a:xfrm rot="16200000">
            <a:off x="6691941" y="2856732"/>
            <a:ext cx="8882062" cy="21180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رسم 2" descr="قلب">
            <a:extLst>
              <a:ext uri="{FF2B5EF4-FFF2-40B4-BE49-F238E27FC236}">
                <a16:creationId xmlns:a16="http://schemas.microsoft.com/office/drawing/2014/main" id="{6038EFD9-A967-454C-A747-AD39D9AA3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277" y="425548"/>
            <a:ext cx="4101761" cy="410176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5325FC6-9951-4443-AD6F-CD269E8786E6}"/>
              </a:ext>
            </a:extLst>
          </p:cNvPr>
          <p:cNvSpPr txBox="1"/>
          <p:nvPr/>
        </p:nvSpPr>
        <p:spPr>
          <a:xfrm>
            <a:off x="2052160" y="2017088"/>
            <a:ext cx="7661564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صباح النور والبركات</a:t>
            </a:r>
          </a:p>
          <a:p>
            <a:endParaRPr lang="ar-SA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ar-SA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"أحسبتَ أن تحظى النعيم </a:t>
            </a:r>
            <a:r>
              <a:rPr lang="ar-SA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سهالةً</a:t>
            </a:r>
            <a:endParaRPr lang="ar-SA" sz="32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ar-SA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دون أن ترقى الصعاب وتدفع؟"</a:t>
            </a:r>
          </a:p>
        </p:txBody>
      </p:sp>
    </p:spTree>
    <p:extLst>
      <p:ext uri="{BB962C8B-B14F-4D97-AF65-F5344CB8AC3E}">
        <p14:creationId xmlns:p14="http://schemas.microsoft.com/office/powerpoint/2010/main" val="342888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A84E06B2-462E-8248-9E9D-9D940AEA4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66" y="643467"/>
            <a:ext cx="441506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2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DC8AA5BA-F463-354E-9E84-8ED4E1EE993C}"/>
              </a:ext>
            </a:extLst>
          </p:cNvPr>
          <p:cNvSpPr/>
          <p:nvPr/>
        </p:nvSpPr>
        <p:spPr>
          <a:xfrm>
            <a:off x="830580" y="1005145"/>
            <a:ext cx="10530840" cy="553891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0DBD288-34F9-2B43-B899-BD83655A2312}"/>
              </a:ext>
            </a:extLst>
          </p:cNvPr>
          <p:cNvSpPr txBox="1"/>
          <p:nvPr/>
        </p:nvSpPr>
        <p:spPr>
          <a:xfrm>
            <a:off x="6602101" y="5528391"/>
            <a:ext cx="184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036E8A-CAF0-B247-8ADC-FB377A083233}"/>
              </a:ext>
            </a:extLst>
          </p:cNvPr>
          <p:cNvSpPr txBox="1"/>
          <p:nvPr/>
        </p:nvSpPr>
        <p:spPr>
          <a:xfrm>
            <a:off x="7449820" y="651202"/>
            <a:ext cx="250256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تقويم مرحلي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25CA69C-31D0-DB43-B047-05A461F71075}"/>
              </a:ext>
            </a:extLst>
          </p:cNvPr>
          <p:cNvGrpSpPr/>
          <p:nvPr/>
        </p:nvGrpSpPr>
        <p:grpSpPr>
          <a:xfrm>
            <a:off x="358890" y="313943"/>
            <a:ext cx="3624300" cy="1488529"/>
            <a:chOff x="-36301" y="209921"/>
            <a:chExt cx="3624300" cy="1488529"/>
          </a:xfrm>
        </p:grpSpPr>
        <p:pic>
          <p:nvPicPr>
            <p:cNvPr id="14" name="صورة 13" descr=".kj.jpg">
              <a:extLst>
                <a:ext uri="{FF2B5EF4-FFF2-40B4-BE49-F238E27FC236}">
                  <a16:creationId xmlns:a16="http://schemas.microsoft.com/office/drawing/2014/main" id="{851BF4A7-DFA6-1640-A56F-B22ADC93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301" y="209921"/>
              <a:ext cx="1430028" cy="1488529"/>
            </a:xfrm>
            <a:prstGeom prst="rect">
              <a:avLst/>
            </a:prstGeom>
          </p:spPr>
        </p:pic>
        <p:sp>
          <p:nvSpPr>
            <p:cNvPr id="15" name="مستطيل مستدير الزوايا 3">
              <a:extLst>
                <a:ext uri="{FF2B5EF4-FFF2-40B4-BE49-F238E27FC236}">
                  <a16:creationId xmlns:a16="http://schemas.microsoft.com/office/drawing/2014/main" id="{B81C84D3-C71E-794C-A9CD-92043D22619F}"/>
                </a:ext>
              </a:extLst>
            </p:cNvPr>
            <p:cNvSpPr/>
            <p:nvPr/>
          </p:nvSpPr>
          <p:spPr bwMode="auto">
            <a:xfrm>
              <a:off x="1438059" y="281928"/>
              <a:ext cx="2149940" cy="93438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SA" sz="2800" b="1" dirty="0">
                  <a:solidFill>
                    <a:schemeClr val="bg2">
                      <a:lumMod val="25000"/>
                    </a:schemeClr>
                  </a:solidFill>
                </a:rPr>
                <a:t>فردي في المحادثة</a:t>
              </a:r>
              <a:endParaRPr lang="ar-SA" sz="2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4DDC9621-DC0A-E444-B76A-30A4111EEB52}"/>
              </a:ext>
            </a:extLst>
          </p:cNvPr>
          <p:cNvSpPr/>
          <p:nvPr/>
        </p:nvSpPr>
        <p:spPr>
          <a:xfrm>
            <a:off x="4882551" y="2115950"/>
            <a:ext cx="5603214" cy="1653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/>
            <a:r>
              <a:rPr lang="ar-SA" sz="2800" b="1" dirty="0">
                <a:solidFill>
                  <a:schemeClr val="tx1"/>
                </a:solidFill>
              </a:rPr>
              <a:t>يكسب العظم صلابته ويحتوي على شبكة تترسب عليها أملاح الكالسيوم </a:t>
            </a:r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48DDA7A5-AA0E-8E4E-A302-923624C36B84}"/>
              </a:ext>
            </a:extLst>
          </p:cNvPr>
          <p:cNvSpPr/>
          <p:nvPr/>
        </p:nvSpPr>
        <p:spPr>
          <a:xfrm>
            <a:off x="6786831" y="1794333"/>
            <a:ext cx="3547318" cy="61623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400" b="1" dirty="0">
                <a:latin typeface="Muna" pitchFamily="2" charset="-78"/>
              </a:rPr>
              <a:t>سؤال: اختاري الإجابة الصحيحة</a:t>
            </a:r>
          </a:p>
        </p:txBody>
      </p:sp>
      <p:sp>
        <p:nvSpPr>
          <p:cNvPr id="18" name="مستطيل مستدير الزوايا 17">
            <a:extLst>
              <a:ext uri="{FF2B5EF4-FFF2-40B4-BE49-F238E27FC236}">
                <a16:creationId xmlns:a16="http://schemas.microsoft.com/office/drawing/2014/main" id="{7D6F3020-4624-A14A-BFE2-AE05C07A0CF8}"/>
              </a:ext>
            </a:extLst>
          </p:cNvPr>
          <p:cNvSpPr/>
          <p:nvPr/>
        </p:nvSpPr>
        <p:spPr>
          <a:xfrm>
            <a:off x="6336867" y="4764037"/>
            <a:ext cx="44120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أ. العظم الكثيف</a:t>
            </a:r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AD81D3E9-CB4E-1446-B9F8-A15A72D2E5F9}"/>
              </a:ext>
            </a:extLst>
          </p:cNvPr>
          <p:cNvSpPr/>
          <p:nvPr/>
        </p:nvSpPr>
        <p:spPr>
          <a:xfrm>
            <a:off x="1500948" y="4764036"/>
            <a:ext cx="44120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ب. السمحاق</a:t>
            </a:r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31AEDFB7-101F-1340-A8C0-57CFD8617B77}"/>
              </a:ext>
            </a:extLst>
          </p:cNvPr>
          <p:cNvSpPr/>
          <p:nvPr/>
        </p:nvSpPr>
        <p:spPr>
          <a:xfrm>
            <a:off x="6336867" y="5581480"/>
            <a:ext cx="44120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ج. العظم الإسفنجي</a:t>
            </a: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C9CF1FE-25EC-D448-AF91-C6EE6E97DE04}"/>
              </a:ext>
            </a:extLst>
          </p:cNvPr>
          <p:cNvSpPr/>
          <p:nvPr/>
        </p:nvSpPr>
        <p:spPr>
          <a:xfrm>
            <a:off x="1500948" y="5581479"/>
            <a:ext cx="44120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د. الغضروف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7FFD7C3-0161-6343-9A42-96FAD07D1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74582" y="1674276"/>
            <a:ext cx="3547318" cy="27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A8738E6-8903-4AD5-A02B-396FC041D038}"/>
              </a:ext>
            </a:extLst>
          </p:cNvPr>
          <p:cNvSpPr/>
          <p:nvPr/>
        </p:nvSpPr>
        <p:spPr>
          <a:xfrm>
            <a:off x="9300308" y="4822092"/>
            <a:ext cx="523630" cy="3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2377685-0656-B545-9D04-9CEAC72269B1}"/>
              </a:ext>
            </a:extLst>
          </p:cNvPr>
          <p:cNvSpPr txBox="1"/>
          <p:nvPr/>
        </p:nvSpPr>
        <p:spPr>
          <a:xfrm>
            <a:off x="10734428" y="6350079"/>
            <a:ext cx="128592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dirty="0"/>
              <a:t>العصف الذهني</a:t>
            </a:r>
          </a:p>
        </p:txBody>
      </p:sp>
      <p:cxnSp>
        <p:nvCxnSpPr>
          <p:cNvPr id="16" name="موصل مستقيم 15">
            <a:extLst>
              <a:ext uri="{FF2B5EF4-FFF2-40B4-BE49-F238E27FC236}">
                <a16:creationId xmlns:a16="http://schemas.microsoft.com/office/drawing/2014/main" id="{07C04ADC-3C4F-D04A-9B22-F65D4272AF2F}"/>
              </a:ext>
            </a:extLst>
          </p:cNvPr>
          <p:cNvCxnSpPr/>
          <p:nvPr/>
        </p:nvCxnSpPr>
        <p:spPr>
          <a:xfrm>
            <a:off x="4916776" y="1983582"/>
            <a:ext cx="247337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lenovo\Desktop\تنزيل (4).jpg">
            <a:extLst>
              <a:ext uri="{FF2B5EF4-FFF2-40B4-BE49-F238E27FC236}">
                <a16:creationId xmlns:a16="http://schemas.microsoft.com/office/drawing/2014/main" id="{0A76433D-1C4F-9149-B319-877DB87D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95" y="4954597"/>
            <a:ext cx="1283433" cy="12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وسيلة شرح مستطيلة مستديرة الزوايا 10">
            <a:extLst>
              <a:ext uri="{FF2B5EF4-FFF2-40B4-BE49-F238E27FC236}">
                <a16:creationId xmlns:a16="http://schemas.microsoft.com/office/drawing/2014/main" id="{8847E11B-0DD5-E644-A93A-8A5FFFD58836}"/>
              </a:ext>
            </a:extLst>
          </p:cNvPr>
          <p:cNvSpPr/>
          <p:nvPr/>
        </p:nvSpPr>
        <p:spPr>
          <a:xfrm>
            <a:off x="7894292" y="2499588"/>
            <a:ext cx="4010664" cy="1055608"/>
          </a:xfrm>
          <a:prstGeom prst="wedgeRoundRectCallout">
            <a:avLst>
              <a:gd name="adj1" fmla="val 37342"/>
              <a:gd name="adj2" fmla="val 1783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برأيك ما التركيب الذي يحمي العظام من الاحتكاك؟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E09EDD01-B193-FF4E-9306-A9C8BB246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28240" b="-6434"/>
          <a:stretch/>
        </p:blipFill>
        <p:spPr>
          <a:xfrm>
            <a:off x="960243" y="1486835"/>
            <a:ext cx="6429909" cy="47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7491CBC4-2D76-B444-BC37-38AB69A33989}"/>
              </a:ext>
            </a:extLst>
          </p:cNvPr>
          <p:cNvCxnSpPr>
            <a:cxnSpLocks/>
          </p:cNvCxnSpPr>
          <p:nvPr/>
        </p:nvCxnSpPr>
        <p:spPr>
          <a:xfrm>
            <a:off x="6096000" y="1146098"/>
            <a:ext cx="0" cy="81094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C143EFEC-F925-7140-8A1D-161057F4AC6F}"/>
              </a:ext>
            </a:extLst>
          </p:cNvPr>
          <p:cNvSpPr/>
          <p:nvPr/>
        </p:nvSpPr>
        <p:spPr>
          <a:xfrm rot="10800000" flipV="1">
            <a:off x="2277280" y="-6976"/>
            <a:ext cx="7071291" cy="1114110"/>
          </a:xfrm>
          <a:prstGeom prst="rect">
            <a:avLst/>
          </a:prstGeom>
          <a:solidFill>
            <a:srgbClr val="E3BECA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2">
                    <a:lumMod val="10000"/>
                  </a:schemeClr>
                </a:solidFill>
              </a:rPr>
              <a:t>أهمية الغضروف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12DA705F-1C60-FF4D-A329-BAA77CFB896C}"/>
              </a:ext>
            </a:extLst>
          </p:cNvPr>
          <p:cNvCxnSpPr>
            <a:cxnSpLocks/>
          </p:cNvCxnSpPr>
          <p:nvPr/>
        </p:nvCxnSpPr>
        <p:spPr>
          <a:xfrm flipH="1">
            <a:off x="11086172" y="2052134"/>
            <a:ext cx="1" cy="102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A265A1E8-8D1A-1848-9D55-F42BB44C74BB}"/>
              </a:ext>
            </a:extLst>
          </p:cNvPr>
          <p:cNvCxnSpPr>
            <a:cxnSpLocks/>
          </p:cNvCxnSpPr>
          <p:nvPr/>
        </p:nvCxnSpPr>
        <p:spPr>
          <a:xfrm>
            <a:off x="1084146" y="1957040"/>
            <a:ext cx="978829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723AFBE1-46F0-CD4F-A4BB-E1C584BF6611}"/>
              </a:ext>
            </a:extLst>
          </p:cNvPr>
          <p:cNvCxnSpPr>
            <a:cxnSpLocks/>
          </p:cNvCxnSpPr>
          <p:nvPr/>
        </p:nvCxnSpPr>
        <p:spPr>
          <a:xfrm>
            <a:off x="1105830" y="2052134"/>
            <a:ext cx="0" cy="100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9D926C53-80D5-B649-9679-D0AE890F4153}"/>
              </a:ext>
            </a:extLst>
          </p:cNvPr>
          <p:cNvCxnSpPr>
            <a:cxnSpLocks/>
          </p:cNvCxnSpPr>
          <p:nvPr/>
        </p:nvCxnSpPr>
        <p:spPr>
          <a:xfrm>
            <a:off x="6096000" y="2052134"/>
            <a:ext cx="0" cy="102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مستطيل: زوايا مستديرة 162">
            <a:extLst>
              <a:ext uri="{FF2B5EF4-FFF2-40B4-BE49-F238E27FC236}">
                <a16:creationId xmlns:a16="http://schemas.microsoft.com/office/drawing/2014/main" id="{5F060B72-3C0E-9941-996F-76AACF390670}"/>
              </a:ext>
            </a:extLst>
          </p:cNvPr>
          <p:cNvSpPr/>
          <p:nvPr/>
        </p:nvSpPr>
        <p:spPr>
          <a:xfrm>
            <a:off x="9537962" y="3401485"/>
            <a:ext cx="2668954" cy="756011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dirty="0">
                <a:solidFill>
                  <a:schemeClr val="tx1"/>
                </a:solidFill>
              </a:rPr>
              <a:t>مرن ولا يحتوي على أوعية دموية  ولا أملاح</a:t>
            </a:r>
          </a:p>
        </p:txBody>
      </p:sp>
      <p:sp>
        <p:nvSpPr>
          <p:cNvPr id="165" name="مستطيل: زوايا مستديرة 164">
            <a:extLst>
              <a:ext uri="{FF2B5EF4-FFF2-40B4-BE49-F238E27FC236}">
                <a16:creationId xmlns:a16="http://schemas.microsoft.com/office/drawing/2014/main" id="{C6DB5E3F-FD8B-474C-B8D4-20A4682FD353}"/>
              </a:ext>
            </a:extLst>
          </p:cNvPr>
          <p:cNvSpPr/>
          <p:nvPr/>
        </p:nvSpPr>
        <p:spPr>
          <a:xfrm>
            <a:off x="4761523" y="3274927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يمتص الصدمات</a:t>
            </a:r>
          </a:p>
        </p:txBody>
      </p:sp>
      <p:sp>
        <p:nvSpPr>
          <p:cNvPr id="169" name="مستطيل: زوايا مستديرة 168">
            <a:extLst>
              <a:ext uri="{FF2B5EF4-FFF2-40B4-BE49-F238E27FC236}">
                <a16:creationId xmlns:a16="http://schemas.microsoft.com/office/drawing/2014/main" id="{1A9E3725-98E3-A84C-8954-65DC10D0F17A}"/>
              </a:ext>
            </a:extLst>
          </p:cNvPr>
          <p:cNvSpPr/>
          <p:nvPr/>
        </p:nvSpPr>
        <p:spPr>
          <a:xfrm>
            <a:off x="0" y="3349268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يجعل الحركة أسهل وذلك بتقليل الإحتكاك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2CBEF11D-4633-9B4C-88BC-0EE5EA5C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05" y="4099969"/>
            <a:ext cx="5973240" cy="27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3" grpId="0" animBg="1"/>
      <p:bldP spid="165" grpId="0" animBg="1"/>
      <p:bldP spid="1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DC8AA5BA-F463-354E-9E84-8ED4E1EE993C}"/>
              </a:ext>
            </a:extLst>
          </p:cNvPr>
          <p:cNvSpPr/>
          <p:nvPr/>
        </p:nvSpPr>
        <p:spPr>
          <a:xfrm>
            <a:off x="830580" y="1005145"/>
            <a:ext cx="10530840" cy="484356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0DBD288-34F9-2B43-B899-BD83655A2312}"/>
              </a:ext>
            </a:extLst>
          </p:cNvPr>
          <p:cNvSpPr txBox="1"/>
          <p:nvPr/>
        </p:nvSpPr>
        <p:spPr>
          <a:xfrm>
            <a:off x="6602101" y="4786520"/>
            <a:ext cx="184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036E8A-CAF0-B247-8ADC-FB377A083233}"/>
              </a:ext>
            </a:extLst>
          </p:cNvPr>
          <p:cNvSpPr txBox="1"/>
          <p:nvPr/>
        </p:nvSpPr>
        <p:spPr>
          <a:xfrm>
            <a:off x="7449820" y="651202"/>
            <a:ext cx="250256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تقويم مرحلي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25CA69C-31D0-DB43-B047-05A461F71075}"/>
              </a:ext>
            </a:extLst>
          </p:cNvPr>
          <p:cNvGrpSpPr/>
          <p:nvPr/>
        </p:nvGrpSpPr>
        <p:grpSpPr>
          <a:xfrm>
            <a:off x="358890" y="313943"/>
            <a:ext cx="3624300" cy="1488529"/>
            <a:chOff x="-36301" y="209921"/>
            <a:chExt cx="3624300" cy="1488529"/>
          </a:xfrm>
        </p:grpSpPr>
        <p:pic>
          <p:nvPicPr>
            <p:cNvPr id="14" name="صورة 13" descr=".kj.jpg">
              <a:extLst>
                <a:ext uri="{FF2B5EF4-FFF2-40B4-BE49-F238E27FC236}">
                  <a16:creationId xmlns:a16="http://schemas.microsoft.com/office/drawing/2014/main" id="{851BF4A7-DFA6-1640-A56F-B22ADC93F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301" y="209921"/>
              <a:ext cx="1430028" cy="1488529"/>
            </a:xfrm>
            <a:prstGeom prst="rect">
              <a:avLst/>
            </a:prstGeom>
          </p:spPr>
        </p:pic>
        <p:sp>
          <p:nvSpPr>
            <p:cNvPr id="15" name="مستطيل مستدير الزوايا 3">
              <a:extLst>
                <a:ext uri="{FF2B5EF4-FFF2-40B4-BE49-F238E27FC236}">
                  <a16:creationId xmlns:a16="http://schemas.microsoft.com/office/drawing/2014/main" id="{B81C84D3-C71E-794C-A9CD-92043D22619F}"/>
                </a:ext>
              </a:extLst>
            </p:cNvPr>
            <p:cNvSpPr/>
            <p:nvPr/>
          </p:nvSpPr>
          <p:spPr bwMode="auto">
            <a:xfrm>
              <a:off x="1438059" y="281928"/>
              <a:ext cx="2149940" cy="93438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ar-SA" sz="2800" b="1" dirty="0">
                  <a:solidFill>
                    <a:schemeClr val="bg2">
                      <a:lumMod val="25000"/>
                    </a:schemeClr>
                  </a:solidFill>
                </a:rPr>
                <a:t>فردي في المحادثة</a:t>
              </a:r>
              <a:endParaRPr lang="ar-SA" sz="2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4DDC9621-DC0A-E444-B76A-30A4111EEB52}"/>
              </a:ext>
            </a:extLst>
          </p:cNvPr>
          <p:cNvSpPr/>
          <p:nvPr/>
        </p:nvSpPr>
        <p:spPr>
          <a:xfrm>
            <a:off x="1857851" y="2046938"/>
            <a:ext cx="8627914" cy="16536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/>
            <a:r>
              <a:rPr lang="ar-SA" sz="2800" b="1" dirty="0">
                <a:solidFill>
                  <a:schemeClr val="tx1"/>
                </a:solidFill>
              </a:rPr>
              <a:t>يمتاز بالمرونة وبحمي من الإحتكاك</a:t>
            </a:r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48DDA7A5-AA0E-8E4E-A302-923624C36B84}"/>
              </a:ext>
            </a:extLst>
          </p:cNvPr>
          <p:cNvSpPr/>
          <p:nvPr/>
        </p:nvSpPr>
        <p:spPr>
          <a:xfrm>
            <a:off x="6786831" y="1725321"/>
            <a:ext cx="3547318" cy="6162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400" b="1" dirty="0">
                <a:latin typeface="Muna" pitchFamily="2" charset="-78"/>
              </a:rPr>
              <a:t>سؤال: اختاري الإجابة الصحيحة</a:t>
            </a:r>
          </a:p>
        </p:txBody>
      </p:sp>
      <p:sp>
        <p:nvSpPr>
          <p:cNvPr id="18" name="مستطيل مستدير الزوايا 17">
            <a:extLst>
              <a:ext uri="{FF2B5EF4-FFF2-40B4-BE49-F238E27FC236}">
                <a16:creationId xmlns:a16="http://schemas.microsoft.com/office/drawing/2014/main" id="{7D6F3020-4624-A14A-BFE2-AE05C07A0CF8}"/>
              </a:ext>
            </a:extLst>
          </p:cNvPr>
          <p:cNvSpPr/>
          <p:nvPr/>
        </p:nvSpPr>
        <p:spPr>
          <a:xfrm>
            <a:off x="6336867" y="4022166"/>
            <a:ext cx="44120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أ. السمحاق</a:t>
            </a:r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AD81D3E9-CB4E-1446-B9F8-A15A72D2E5F9}"/>
              </a:ext>
            </a:extLst>
          </p:cNvPr>
          <p:cNvSpPr/>
          <p:nvPr/>
        </p:nvSpPr>
        <p:spPr>
          <a:xfrm>
            <a:off x="1500948" y="4022166"/>
            <a:ext cx="4412077" cy="4667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ب. العظم الكثيف</a:t>
            </a:r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31AEDFB7-101F-1340-A8C0-57CFD8617B77}"/>
              </a:ext>
            </a:extLst>
          </p:cNvPr>
          <p:cNvSpPr/>
          <p:nvPr/>
        </p:nvSpPr>
        <p:spPr>
          <a:xfrm>
            <a:off x="6336867" y="4839609"/>
            <a:ext cx="44120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ج. العظم الإسفنجي</a:t>
            </a:r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C9CF1FE-25EC-D448-AF91-C6EE6E97DE04}"/>
              </a:ext>
            </a:extLst>
          </p:cNvPr>
          <p:cNvSpPr/>
          <p:nvPr/>
        </p:nvSpPr>
        <p:spPr>
          <a:xfrm>
            <a:off x="1500948" y="4839608"/>
            <a:ext cx="4412077" cy="6583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1"/>
            <a:r>
              <a:rPr lang="ar-SA" sz="2800" b="1" dirty="0">
                <a:latin typeface="Muna" pitchFamily="2" charset="-78"/>
              </a:rPr>
              <a:t>د. الغضروف</a:t>
            </a:r>
          </a:p>
        </p:txBody>
      </p:sp>
    </p:spTree>
    <p:extLst>
      <p:ext uri="{BB962C8B-B14F-4D97-AF65-F5344CB8AC3E}">
        <p14:creationId xmlns:p14="http://schemas.microsoft.com/office/powerpoint/2010/main" val="26939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extLst>
              <a:ext uri="{FF2B5EF4-FFF2-40B4-BE49-F238E27FC236}">
                <a16:creationId xmlns:a16="http://schemas.microsoft.com/office/drawing/2014/main" id="{6F488E8E-5823-564A-9030-825A5275242A}"/>
              </a:ext>
            </a:extLst>
          </p:cNvPr>
          <p:cNvSpPr/>
          <p:nvPr/>
        </p:nvSpPr>
        <p:spPr>
          <a:xfrm>
            <a:off x="2395869" y="1063256"/>
            <a:ext cx="7400261" cy="142476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تقويم ختامي</a:t>
            </a:r>
          </a:p>
          <a:p>
            <a:pPr algn="ctr"/>
            <a:r>
              <a:rPr lang="ar-SA" sz="5400" b="1" dirty="0"/>
              <a:t>ص ٤٦ ت ٨ ،٩</a:t>
            </a:r>
          </a:p>
        </p:txBody>
      </p:sp>
    </p:spTree>
    <p:extLst>
      <p:ext uri="{BB962C8B-B14F-4D97-AF65-F5344CB8AC3E}">
        <p14:creationId xmlns:p14="http://schemas.microsoft.com/office/powerpoint/2010/main" val="370572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E5CD256D-23EF-1744-9DC6-D04A018C0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r="11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9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8D98897-C27A-2C40-BC82-5CB734B0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52185" b="70083"/>
          <a:stretch/>
        </p:blipFill>
        <p:spPr>
          <a:xfrm>
            <a:off x="-251294" y="3697266"/>
            <a:ext cx="1861596" cy="155397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BF2D465-3887-CD49-8D20-00C85C6EC059}"/>
              </a:ext>
            </a:extLst>
          </p:cNvPr>
          <p:cNvSpPr/>
          <p:nvPr/>
        </p:nvSpPr>
        <p:spPr>
          <a:xfrm>
            <a:off x="4369372" y="1297782"/>
            <a:ext cx="4036915" cy="39534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800" b="1" dirty="0"/>
              <a:t>الجهاز الهيكلي والجهاز العصبي</a:t>
            </a:r>
          </a:p>
        </p:txBody>
      </p:sp>
      <p:pic>
        <p:nvPicPr>
          <p:cNvPr id="3" name="رسم 2" descr="صاروخ">
            <a:extLst>
              <a:ext uri="{FF2B5EF4-FFF2-40B4-BE49-F238E27FC236}">
                <a16:creationId xmlns:a16="http://schemas.microsoft.com/office/drawing/2014/main" id="{644869A1-3298-BF49-8408-6DC31E638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21997">
            <a:off x="1294997" y="2710915"/>
            <a:ext cx="2493819" cy="24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3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17E653-A36C-804C-82F1-E6E3290871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b="1" dirty="0"/>
              <a:t>التهيئة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4FE82-3A38-B144-9494-343C4112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54252" y="2320895"/>
            <a:ext cx="5641748" cy="45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مستطيلة مستديرة الزوايا 3">
            <a:extLst>
              <a:ext uri="{FF2B5EF4-FFF2-40B4-BE49-F238E27FC236}">
                <a16:creationId xmlns:a16="http://schemas.microsoft.com/office/drawing/2014/main" id="{5AEAE4AC-1850-9440-981D-5B889C066109}"/>
              </a:ext>
            </a:extLst>
          </p:cNvPr>
          <p:cNvSpPr/>
          <p:nvPr/>
        </p:nvSpPr>
        <p:spPr>
          <a:xfrm>
            <a:off x="8100110" y="2968612"/>
            <a:ext cx="2092786" cy="2806181"/>
          </a:xfrm>
          <a:prstGeom prst="wedgeRoundRectCallout">
            <a:avLst>
              <a:gd name="adj1" fmla="val -101434"/>
              <a:gd name="adj2" fmla="val -51965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ar-SA" sz="2800" b="1" dirty="0"/>
              <a:t>تأملي هذه الصورة واستشعري نعمة الله عز وجل 💓</a:t>
            </a:r>
          </a:p>
        </p:txBody>
      </p:sp>
    </p:spTree>
    <p:extLst>
      <p:ext uri="{BB962C8B-B14F-4D97-AF65-F5344CB8AC3E}">
        <p14:creationId xmlns:p14="http://schemas.microsoft.com/office/powerpoint/2010/main" val="113260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3EBBE5EC-5F98-1D4A-AB02-909E78487D05}"/>
              </a:ext>
            </a:extLst>
          </p:cNvPr>
          <p:cNvSpPr/>
          <p:nvPr/>
        </p:nvSpPr>
        <p:spPr>
          <a:xfrm>
            <a:off x="9757920" y="-438151"/>
            <a:ext cx="2829718" cy="28297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D044DB0-87D7-8745-9D44-022C6CCB2160}"/>
              </a:ext>
            </a:extLst>
          </p:cNvPr>
          <p:cNvSpPr txBox="1"/>
          <p:nvPr/>
        </p:nvSpPr>
        <p:spPr>
          <a:xfrm>
            <a:off x="5741087" y="820615"/>
            <a:ext cx="5125121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الأهداف المتوقع منك تحقيقها </a:t>
            </a:r>
          </a:p>
          <a:p>
            <a:r>
              <a:rPr lang="ar-SA" sz="2800" b="1" dirty="0">
                <a:highlight>
                  <a:srgbClr val="C0C0C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نهاية الدرس بإذن الله: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2A2EA3C-F432-B74F-9B55-66F4EE78BFF7}"/>
              </a:ext>
            </a:extLst>
          </p:cNvPr>
          <p:cNvSpPr/>
          <p:nvPr/>
        </p:nvSpPr>
        <p:spPr>
          <a:xfrm rot="16200000">
            <a:off x="-3271882" y="3180988"/>
            <a:ext cx="8882062" cy="1004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F9CF9E9-6C91-9242-BBC9-FAFC0DE4E3F0}"/>
              </a:ext>
            </a:extLst>
          </p:cNvPr>
          <p:cNvSpPr txBox="1"/>
          <p:nvPr/>
        </p:nvSpPr>
        <p:spPr>
          <a:xfrm>
            <a:off x="7218218" y="4738254"/>
            <a:ext cx="928255" cy="3463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88B48ED-09CF-EE4D-A40C-CF6DAACA5641}"/>
              </a:ext>
            </a:extLst>
          </p:cNvPr>
          <p:cNvSpPr txBox="1"/>
          <p:nvPr/>
        </p:nvSpPr>
        <p:spPr>
          <a:xfrm>
            <a:off x="1978843" y="2898601"/>
            <a:ext cx="9027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- تحدد الوظائف الخمس للجهاز الهيكلي العظمي .</a:t>
            </a:r>
          </a:p>
        </p:txBody>
      </p:sp>
    </p:spTree>
    <p:extLst>
      <p:ext uri="{BB962C8B-B14F-4D97-AF65-F5344CB8AC3E}">
        <p14:creationId xmlns:p14="http://schemas.microsoft.com/office/powerpoint/2010/main" val="338215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7491CBC4-2D76-B444-BC37-38AB69A33989}"/>
              </a:ext>
            </a:extLst>
          </p:cNvPr>
          <p:cNvCxnSpPr>
            <a:cxnSpLocks/>
          </p:cNvCxnSpPr>
          <p:nvPr/>
        </p:nvCxnSpPr>
        <p:spPr>
          <a:xfrm>
            <a:off x="6096000" y="1146098"/>
            <a:ext cx="0" cy="81094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C143EFEC-F925-7140-8A1D-161057F4AC6F}"/>
              </a:ext>
            </a:extLst>
          </p:cNvPr>
          <p:cNvSpPr/>
          <p:nvPr/>
        </p:nvSpPr>
        <p:spPr>
          <a:xfrm rot="10800000" flipV="1">
            <a:off x="2277280" y="-6976"/>
            <a:ext cx="7071291" cy="1114110"/>
          </a:xfrm>
          <a:prstGeom prst="rect">
            <a:avLst/>
          </a:prstGeom>
          <a:solidFill>
            <a:srgbClr val="E3BECA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2">
                    <a:lumMod val="10000"/>
                  </a:schemeClr>
                </a:solidFill>
              </a:rPr>
              <a:t>وظائف الجهاز الهيكلي 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12DA705F-1C60-FF4D-A329-BAA77CFB896C}"/>
              </a:ext>
            </a:extLst>
          </p:cNvPr>
          <p:cNvCxnSpPr>
            <a:cxnSpLocks/>
          </p:cNvCxnSpPr>
          <p:nvPr/>
        </p:nvCxnSpPr>
        <p:spPr>
          <a:xfrm flipH="1">
            <a:off x="11086172" y="2052134"/>
            <a:ext cx="1" cy="102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A265A1E8-8D1A-1848-9D55-F42BB44C74BB}"/>
              </a:ext>
            </a:extLst>
          </p:cNvPr>
          <p:cNvCxnSpPr>
            <a:cxnSpLocks/>
          </p:cNvCxnSpPr>
          <p:nvPr/>
        </p:nvCxnSpPr>
        <p:spPr>
          <a:xfrm>
            <a:off x="1084146" y="1957040"/>
            <a:ext cx="978829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723AFBE1-46F0-CD4F-A4BB-E1C584BF6611}"/>
              </a:ext>
            </a:extLst>
          </p:cNvPr>
          <p:cNvCxnSpPr>
            <a:cxnSpLocks/>
          </p:cNvCxnSpPr>
          <p:nvPr/>
        </p:nvCxnSpPr>
        <p:spPr>
          <a:xfrm>
            <a:off x="1105830" y="2052134"/>
            <a:ext cx="0" cy="100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>
            <a:extLst>
              <a:ext uri="{FF2B5EF4-FFF2-40B4-BE49-F238E27FC236}">
                <a16:creationId xmlns:a16="http://schemas.microsoft.com/office/drawing/2014/main" id="{68C513A5-38B7-0540-95C7-659C1B0A3D67}"/>
              </a:ext>
            </a:extLst>
          </p:cNvPr>
          <p:cNvCxnSpPr>
            <a:cxnSpLocks/>
          </p:cNvCxnSpPr>
          <p:nvPr/>
        </p:nvCxnSpPr>
        <p:spPr>
          <a:xfrm flipH="1">
            <a:off x="3611757" y="2052134"/>
            <a:ext cx="1" cy="1211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9D926C53-80D5-B649-9679-D0AE890F4153}"/>
              </a:ext>
            </a:extLst>
          </p:cNvPr>
          <p:cNvCxnSpPr>
            <a:cxnSpLocks/>
          </p:cNvCxnSpPr>
          <p:nvPr/>
        </p:nvCxnSpPr>
        <p:spPr>
          <a:xfrm>
            <a:off x="6096000" y="2052134"/>
            <a:ext cx="0" cy="102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4E6B7A19-F5F2-6741-83E8-547B332ECB59}"/>
              </a:ext>
            </a:extLst>
          </p:cNvPr>
          <p:cNvCxnSpPr>
            <a:cxnSpLocks/>
          </p:cNvCxnSpPr>
          <p:nvPr/>
        </p:nvCxnSpPr>
        <p:spPr>
          <a:xfrm>
            <a:off x="8580244" y="2052134"/>
            <a:ext cx="0" cy="102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صورة 147">
            <a:extLst>
              <a:ext uri="{FF2B5EF4-FFF2-40B4-BE49-F238E27FC236}">
                <a16:creationId xmlns:a16="http://schemas.microsoft.com/office/drawing/2014/main" id="{E1A80CE9-5E2B-AA42-A70F-23AED445A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41772" b="1899"/>
          <a:stretch/>
        </p:blipFill>
        <p:spPr>
          <a:xfrm>
            <a:off x="10257672" y="3191717"/>
            <a:ext cx="1657000" cy="1650870"/>
          </a:xfrm>
          <a:prstGeom prst="rect">
            <a:avLst/>
          </a:prstGeom>
        </p:spPr>
      </p:pic>
      <p:sp>
        <p:nvSpPr>
          <p:cNvPr id="149" name="مستطيل: زوايا مستديرة 148">
            <a:extLst>
              <a:ext uri="{FF2B5EF4-FFF2-40B4-BE49-F238E27FC236}">
                <a16:creationId xmlns:a16="http://schemas.microsoft.com/office/drawing/2014/main" id="{3721B618-479E-1747-ABA1-BD296DE1C013}"/>
              </a:ext>
            </a:extLst>
          </p:cNvPr>
          <p:cNvSpPr/>
          <p:nvPr/>
        </p:nvSpPr>
        <p:spPr>
          <a:xfrm>
            <a:off x="9537947" y="5066915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تعطي الجسم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الشكل والدعامة </a:t>
            </a:r>
          </a:p>
        </p:txBody>
      </p:sp>
      <p:pic>
        <p:nvPicPr>
          <p:cNvPr id="150" name="صورة 150">
            <a:extLst>
              <a:ext uri="{FF2B5EF4-FFF2-40B4-BE49-F238E27FC236}">
                <a16:creationId xmlns:a16="http://schemas.microsoft.com/office/drawing/2014/main" id="{8EF397CB-9164-6F46-A852-389EEF567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0" r="75735"/>
          <a:stretch/>
        </p:blipFill>
        <p:spPr>
          <a:xfrm flipH="1">
            <a:off x="7880946" y="3078509"/>
            <a:ext cx="1657001" cy="2813923"/>
          </a:xfrm>
          <a:prstGeom prst="rect">
            <a:avLst/>
          </a:prstGeom>
        </p:spPr>
      </p:pic>
      <p:pic>
        <p:nvPicPr>
          <p:cNvPr id="151" name="صورة 151">
            <a:extLst>
              <a:ext uri="{FF2B5EF4-FFF2-40B4-BE49-F238E27FC236}">
                <a16:creationId xmlns:a16="http://schemas.microsoft.com/office/drawing/2014/main" id="{6DB9531F-9703-6A4E-B328-4A710E23B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" r="-1575" b="33826"/>
          <a:stretch/>
        </p:blipFill>
        <p:spPr>
          <a:xfrm>
            <a:off x="4738282" y="3224468"/>
            <a:ext cx="3188877" cy="1310951"/>
          </a:xfrm>
          <a:prstGeom prst="rect">
            <a:avLst/>
          </a:prstGeom>
        </p:spPr>
      </p:pic>
      <p:pic>
        <p:nvPicPr>
          <p:cNvPr id="152" name="صورة 152">
            <a:extLst>
              <a:ext uri="{FF2B5EF4-FFF2-40B4-BE49-F238E27FC236}">
                <a16:creationId xmlns:a16="http://schemas.microsoft.com/office/drawing/2014/main" id="{09D2D903-1B96-2E47-82B6-A099517D5B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013" b="1"/>
          <a:stretch/>
        </p:blipFill>
        <p:spPr>
          <a:xfrm flipH="1">
            <a:off x="2534419" y="2782351"/>
            <a:ext cx="2154676" cy="2503136"/>
          </a:xfrm>
          <a:prstGeom prst="rect">
            <a:avLst/>
          </a:prstGeom>
        </p:spPr>
      </p:pic>
      <p:pic>
        <p:nvPicPr>
          <p:cNvPr id="153" name="صورة 153">
            <a:extLst>
              <a:ext uri="{FF2B5EF4-FFF2-40B4-BE49-F238E27FC236}">
                <a16:creationId xmlns:a16="http://schemas.microsoft.com/office/drawing/2014/main" id="{EE62D080-0703-6145-8EE4-6AD9FBB47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413" b="26716"/>
          <a:stretch/>
        </p:blipFill>
        <p:spPr>
          <a:xfrm>
            <a:off x="373444" y="3191717"/>
            <a:ext cx="1947227" cy="1428632"/>
          </a:xfrm>
          <a:prstGeom prst="rect">
            <a:avLst/>
          </a:prstGeom>
        </p:spPr>
      </p:pic>
      <p:sp>
        <p:nvSpPr>
          <p:cNvPr id="161" name="مستطيل: زوايا مستديرة 160">
            <a:extLst>
              <a:ext uri="{FF2B5EF4-FFF2-40B4-BE49-F238E27FC236}">
                <a16:creationId xmlns:a16="http://schemas.microsoft.com/office/drawing/2014/main" id="{2B058F34-200C-1741-8AE6-45C1BAAFEAFC}"/>
              </a:ext>
            </a:extLst>
          </p:cNvPr>
          <p:cNvSpPr/>
          <p:nvPr/>
        </p:nvSpPr>
        <p:spPr>
          <a:xfrm>
            <a:off x="-134535" y="5477011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تكون خلايا الدم في نخاع العظام</a:t>
            </a:r>
          </a:p>
        </p:txBody>
      </p:sp>
      <p:sp>
        <p:nvSpPr>
          <p:cNvPr id="163" name="مستطيل: زوايا مستديرة 162">
            <a:extLst>
              <a:ext uri="{FF2B5EF4-FFF2-40B4-BE49-F238E27FC236}">
                <a16:creationId xmlns:a16="http://schemas.microsoft.com/office/drawing/2014/main" id="{5F060B72-3C0E-9941-996F-76AACF390670}"/>
              </a:ext>
            </a:extLst>
          </p:cNvPr>
          <p:cNvSpPr/>
          <p:nvPr/>
        </p:nvSpPr>
        <p:spPr>
          <a:xfrm>
            <a:off x="7374969" y="5892432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dirty="0">
                <a:solidFill>
                  <a:schemeClr val="tx1"/>
                </a:solidFill>
              </a:rPr>
              <a:t>تخزن الكالسيوم والفسفور وتكسب الجسم الصلابة</a:t>
            </a:r>
          </a:p>
        </p:txBody>
      </p:sp>
      <p:sp>
        <p:nvSpPr>
          <p:cNvPr id="165" name="مستطيل: زوايا مستديرة 164">
            <a:extLst>
              <a:ext uri="{FF2B5EF4-FFF2-40B4-BE49-F238E27FC236}">
                <a16:creationId xmlns:a16="http://schemas.microsoft.com/office/drawing/2014/main" id="{C6DB5E3F-FD8B-474C-B8D4-20A4682FD353}"/>
              </a:ext>
            </a:extLst>
          </p:cNvPr>
          <p:cNvSpPr/>
          <p:nvPr/>
        </p:nvSpPr>
        <p:spPr>
          <a:xfrm>
            <a:off x="4998243" y="4921265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تحمي الأعضاء الداخلية</a:t>
            </a:r>
          </a:p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69" name="مستطيل: زوايا مستديرة 168">
            <a:extLst>
              <a:ext uri="{FF2B5EF4-FFF2-40B4-BE49-F238E27FC236}">
                <a16:creationId xmlns:a16="http://schemas.microsoft.com/office/drawing/2014/main" id="{1A9E3725-98E3-A84C-8954-65DC10D0F17A}"/>
              </a:ext>
            </a:extLst>
          </p:cNvPr>
          <p:cNvSpPr/>
          <p:nvPr/>
        </p:nvSpPr>
        <p:spPr>
          <a:xfrm>
            <a:off x="2277280" y="6015704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تساعد على الحركة</a:t>
            </a:r>
          </a:p>
        </p:txBody>
      </p:sp>
    </p:spTree>
    <p:extLst>
      <p:ext uri="{BB962C8B-B14F-4D97-AF65-F5344CB8AC3E}">
        <p14:creationId xmlns:p14="http://schemas.microsoft.com/office/powerpoint/2010/main" val="14057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9" grpId="0" animBg="1"/>
      <p:bldP spid="161" grpId="0" animBg="1"/>
      <p:bldP spid="163" grpId="0" animBg="1"/>
      <p:bldP spid="165" grpId="0" animBg="1"/>
      <p:bldP spid="1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0606C9C5-0426-CF4B-ABB7-CED92488E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067" y="643466"/>
            <a:ext cx="42618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8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A749B-BAE4-4CFF-92F9-E0C80F9B0AC4}"/>
              </a:ext>
            </a:extLst>
          </p:cNvPr>
          <p:cNvSpPr/>
          <p:nvPr/>
        </p:nvSpPr>
        <p:spPr>
          <a:xfrm>
            <a:off x="8661861" y="227806"/>
            <a:ext cx="3706351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ar-SA" sz="4000" b="1" dirty="0"/>
              <a:t>تركيب العظام </a:t>
            </a:r>
            <a:endParaRPr lang="en-US" sz="4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AC165-6432-41C8-838E-4FD09F2CA382}"/>
              </a:ext>
            </a:extLst>
          </p:cNvPr>
          <p:cNvSpPr/>
          <p:nvPr/>
        </p:nvSpPr>
        <p:spPr>
          <a:xfrm>
            <a:off x="11194255" y="1592155"/>
            <a:ext cx="992188" cy="176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A8738E6-8903-4AD5-A02B-396FC041D038}"/>
              </a:ext>
            </a:extLst>
          </p:cNvPr>
          <p:cNvSpPr/>
          <p:nvPr/>
        </p:nvSpPr>
        <p:spPr>
          <a:xfrm>
            <a:off x="9300308" y="4822092"/>
            <a:ext cx="523630" cy="3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2377685-0656-B545-9D04-9CEAC72269B1}"/>
              </a:ext>
            </a:extLst>
          </p:cNvPr>
          <p:cNvSpPr txBox="1"/>
          <p:nvPr/>
        </p:nvSpPr>
        <p:spPr>
          <a:xfrm>
            <a:off x="10734428" y="6350079"/>
            <a:ext cx="128592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dirty="0"/>
              <a:t>العصف الذهني</a:t>
            </a:r>
          </a:p>
        </p:txBody>
      </p:sp>
      <p:cxnSp>
        <p:nvCxnSpPr>
          <p:cNvPr id="16" name="موصل مستقيم 15">
            <a:extLst>
              <a:ext uri="{FF2B5EF4-FFF2-40B4-BE49-F238E27FC236}">
                <a16:creationId xmlns:a16="http://schemas.microsoft.com/office/drawing/2014/main" id="{07C04ADC-3C4F-D04A-9B22-F65D4272AF2F}"/>
              </a:ext>
            </a:extLst>
          </p:cNvPr>
          <p:cNvCxnSpPr/>
          <p:nvPr/>
        </p:nvCxnSpPr>
        <p:spPr>
          <a:xfrm>
            <a:off x="4916776" y="1983582"/>
            <a:ext cx="247337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lenovo\Desktop\تنزيل (4).jpg">
            <a:extLst>
              <a:ext uri="{FF2B5EF4-FFF2-40B4-BE49-F238E27FC236}">
                <a16:creationId xmlns:a16="http://schemas.microsoft.com/office/drawing/2014/main" id="{0A76433D-1C4F-9149-B319-877DB87D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95" y="4954597"/>
            <a:ext cx="1283433" cy="12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وسيلة شرح مستطيلة مستديرة الزوايا 10">
            <a:extLst>
              <a:ext uri="{FF2B5EF4-FFF2-40B4-BE49-F238E27FC236}">
                <a16:creationId xmlns:a16="http://schemas.microsoft.com/office/drawing/2014/main" id="{8847E11B-0DD5-E644-A93A-8A5FFFD58836}"/>
              </a:ext>
            </a:extLst>
          </p:cNvPr>
          <p:cNvSpPr/>
          <p:nvPr/>
        </p:nvSpPr>
        <p:spPr>
          <a:xfrm>
            <a:off x="7894292" y="2499588"/>
            <a:ext cx="4010664" cy="1055608"/>
          </a:xfrm>
          <a:prstGeom prst="wedgeRoundRectCallout">
            <a:avLst>
              <a:gd name="adj1" fmla="val 37342"/>
              <a:gd name="adj2" fmla="val 1783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برأيك هل العظام تحتوي على خلايا؟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E09EDD01-B193-FF4E-9306-A9C8BB24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44" y="1232694"/>
            <a:ext cx="5513658" cy="49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A749B-BAE4-4CFF-92F9-E0C80F9B0AC4}"/>
              </a:ext>
            </a:extLst>
          </p:cNvPr>
          <p:cNvSpPr/>
          <p:nvPr/>
        </p:nvSpPr>
        <p:spPr>
          <a:xfrm>
            <a:off x="8661861" y="227806"/>
            <a:ext cx="3706351" cy="1004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ar-SA" sz="4000" b="1" dirty="0"/>
              <a:t>تركيب العظام </a:t>
            </a:r>
            <a:endParaRPr lang="en-US" sz="4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AC165-6432-41C8-838E-4FD09F2CA382}"/>
              </a:ext>
            </a:extLst>
          </p:cNvPr>
          <p:cNvSpPr/>
          <p:nvPr/>
        </p:nvSpPr>
        <p:spPr>
          <a:xfrm>
            <a:off x="11194255" y="1592155"/>
            <a:ext cx="992188" cy="1762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A8738E6-8903-4AD5-A02B-396FC041D038}"/>
              </a:ext>
            </a:extLst>
          </p:cNvPr>
          <p:cNvSpPr/>
          <p:nvPr/>
        </p:nvSpPr>
        <p:spPr>
          <a:xfrm>
            <a:off x="9300308" y="4822092"/>
            <a:ext cx="523630" cy="3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2377685-0656-B545-9D04-9CEAC72269B1}"/>
              </a:ext>
            </a:extLst>
          </p:cNvPr>
          <p:cNvSpPr txBox="1"/>
          <p:nvPr/>
        </p:nvSpPr>
        <p:spPr>
          <a:xfrm>
            <a:off x="10734428" y="6350079"/>
            <a:ext cx="128592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dirty="0"/>
              <a:t>العصف الذهني</a:t>
            </a:r>
          </a:p>
        </p:txBody>
      </p:sp>
      <p:cxnSp>
        <p:nvCxnSpPr>
          <p:cNvPr id="16" name="موصل مستقيم 15">
            <a:extLst>
              <a:ext uri="{FF2B5EF4-FFF2-40B4-BE49-F238E27FC236}">
                <a16:creationId xmlns:a16="http://schemas.microsoft.com/office/drawing/2014/main" id="{07C04ADC-3C4F-D04A-9B22-F65D4272AF2F}"/>
              </a:ext>
            </a:extLst>
          </p:cNvPr>
          <p:cNvCxnSpPr/>
          <p:nvPr/>
        </p:nvCxnSpPr>
        <p:spPr>
          <a:xfrm>
            <a:off x="4916776" y="1983582"/>
            <a:ext cx="247337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lenovo\Desktop\تنزيل (4).jpg">
            <a:extLst>
              <a:ext uri="{FF2B5EF4-FFF2-40B4-BE49-F238E27FC236}">
                <a16:creationId xmlns:a16="http://schemas.microsoft.com/office/drawing/2014/main" id="{0A76433D-1C4F-9149-B319-877DB87D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95" y="4954597"/>
            <a:ext cx="1283433" cy="12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وسيلة شرح مستطيلة مستديرة الزوايا 10">
            <a:extLst>
              <a:ext uri="{FF2B5EF4-FFF2-40B4-BE49-F238E27FC236}">
                <a16:creationId xmlns:a16="http://schemas.microsoft.com/office/drawing/2014/main" id="{8847E11B-0DD5-E644-A93A-8A5FFFD58836}"/>
              </a:ext>
            </a:extLst>
          </p:cNvPr>
          <p:cNvSpPr/>
          <p:nvPr/>
        </p:nvSpPr>
        <p:spPr>
          <a:xfrm>
            <a:off x="7894292" y="2499588"/>
            <a:ext cx="4010664" cy="1055608"/>
          </a:xfrm>
          <a:prstGeom prst="wedgeRoundRectCallout">
            <a:avLst>
              <a:gd name="adj1" fmla="val 37342"/>
              <a:gd name="adj2" fmla="val 17830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من تستطيع ان تصف شكل العظام من الداخل  ؟</a:t>
            </a:r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E09EDD01-B193-FF4E-9306-A9C8BB2467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0244" y="2429263"/>
            <a:ext cx="5513658" cy="25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7491CBC4-2D76-B444-BC37-38AB69A33989}"/>
              </a:ext>
            </a:extLst>
          </p:cNvPr>
          <p:cNvCxnSpPr>
            <a:cxnSpLocks/>
          </p:cNvCxnSpPr>
          <p:nvPr/>
        </p:nvCxnSpPr>
        <p:spPr>
          <a:xfrm>
            <a:off x="6096000" y="1146098"/>
            <a:ext cx="0" cy="81094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C143EFEC-F925-7140-8A1D-161057F4AC6F}"/>
              </a:ext>
            </a:extLst>
          </p:cNvPr>
          <p:cNvSpPr/>
          <p:nvPr/>
        </p:nvSpPr>
        <p:spPr>
          <a:xfrm rot="10800000" flipV="1">
            <a:off x="2277280" y="-6976"/>
            <a:ext cx="7071291" cy="1114110"/>
          </a:xfrm>
          <a:prstGeom prst="rect">
            <a:avLst/>
          </a:prstGeom>
          <a:solidFill>
            <a:srgbClr val="E3BECA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2">
                    <a:lumMod val="10000"/>
                  </a:schemeClr>
                </a:solidFill>
              </a:rPr>
              <a:t>النسيج العظمي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12DA705F-1C60-FF4D-A329-BAA77CFB896C}"/>
              </a:ext>
            </a:extLst>
          </p:cNvPr>
          <p:cNvCxnSpPr>
            <a:cxnSpLocks/>
          </p:cNvCxnSpPr>
          <p:nvPr/>
        </p:nvCxnSpPr>
        <p:spPr>
          <a:xfrm flipH="1">
            <a:off x="11086172" y="2052134"/>
            <a:ext cx="1" cy="102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A265A1E8-8D1A-1848-9D55-F42BB44C74BB}"/>
              </a:ext>
            </a:extLst>
          </p:cNvPr>
          <p:cNvCxnSpPr>
            <a:cxnSpLocks/>
          </p:cNvCxnSpPr>
          <p:nvPr/>
        </p:nvCxnSpPr>
        <p:spPr>
          <a:xfrm>
            <a:off x="1084146" y="1957040"/>
            <a:ext cx="9788293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723AFBE1-46F0-CD4F-A4BB-E1C584BF6611}"/>
              </a:ext>
            </a:extLst>
          </p:cNvPr>
          <p:cNvCxnSpPr>
            <a:cxnSpLocks/>
          </p:cNvCxnSpPr>
          <p:nvPr/>
        </p:nvCxnSpPr>
        <p:spPr>
          <a:xfrm>
            <a:off x="1105830" y="2052134"/>
            <a:ext cx="0" cy="1007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كسهم مستقيم 41">
            <a:extLst>
              <a:ext uri="{FF2B5EF4-FFF2-40B4-BE49-F238E27FC236}">
                <a16:creationId xmlns:a16="http://schemas.microsoft.com/office/drawing/2014/main" id="{9D926C53-80D5-B649-9679-D0AE890F4153}"/>
              </a:ext>
            </a:extLst>
          </p:cNvPr>
          <p:cNvCxnSpPr>
            <a:cxnSpLocks/>
          </p:cNvCxnSpPr>
          <p:nvPr/>
        </p:nvCxnSpPr>
        <p:spPr>
          <a:xfrm>
            <a:off x="6096000" y="2052134"/>
            <a:ext cx="0" cy="1026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مستطيل: زوايا مستديرة 162">
            <a:extLst>
              <a:ext uri="{FF2B5EF4-FFF2-40B4-BE49-F238E27FC236}">
                <a16:creationId xmlns:a16="http://schemas.microsoft.com/office/drawing/2014/main" id="{5F060B72-3C0E-9941-996F-76AACF390670}"/>
              </a:ext>
            </a:extLst>
          </p:cNvPr>
          <p:cNvSpPr/>
          <p:nvPr/>
        </p:nvSpPr>
        <p:spPr>
          <a:xfrm>
            <a:off x="9537962" y="3401485"/>
            <a:ext cx="2668954" cy="756011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dirty="0">
                <a:solidFill>
                  <a:schemeClr val="tx1"/>
                </a:solidFill>
              </a:rPr>
              <a:t>السمحاق</a:t>
            </a:r>
          </a:p>
        </p:txBody>
      </p:sp>
      <p:sp>
        <p:nvSpPr>
          <p:cNvPr id="165" name="مستطيل: زوايا مستديرة 164">
            <a:extLst>
              <a:ext uri="{FF2B5EF4-FFF2-40B4-BE49-F238E27FC236}">
                <a16:creationId xmlns:a16="http://schemas.microsoft.com/office/drawing/2014/main" id="{C6DB5E3F-FD8B-474C-B8D4-20A4682FD353}"/>
              </a:ext>
            </a:extLst>
          </p:cNvPr>
          <p:cNvSpPr/>
          <p:nvPr/>
        </p:nvSpPr>
        <p:spPr>
          <a:xfrm>
            <a:off x="4761523" y="3274927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العظم الكثيف</a:t>
            </a:r>
          </a:p>
        </p:txBody>
      </p:sp>
      <p:sp>
        <p:nvSpPr>
          <p:cNvPr id="169" name="مستطيل: زوايا مستديرة 168">
            <a:extLst>
              <a:ext uri="{FF2B5EF4-FFF2-40B4-BE49-F238E27FC236}">
                <a16:creationId xmlns:a16="http://schemas.microsoft.com/office/drawing/2014/main" id="{1A9E3725-98E3-A84C-8954-65DC10D0F17A}"/>
              </a:ext>
            </a:extLst>
          </p:cNvPr>
          <p:cNvSpPr/>
          <p:nvPr/>
        </p:nvSpPr>
        <p:spPr>
          <a:xfrm>
            <a:off x="0" y="3349268"/>
            <a:ext cx="2668954" cy="756028"/>
          </a:xfrm>
          <a:prstGeom prst="roundRect">
            <a:avLst>
              <a:gd name="adj" fmla="val 50000"/>
            </a:avLst>
          </a:prstGeom>
          <a:solidFill>
            <a:srgbClr val="CCD8E7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العظم الإسفنجي</a:t>
            </a: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2CBEF11D-4633-9B4C-88BC-0EE5EA5C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05" y="4099969"/>
            <a:ext cx="5973240" cy="27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3" grpId="0" animBg="1"/>
      <p:bldP spid="165" grpId="0" animBg="1"/>
      <p:bldP spid="16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3280</Words>
  <Application>Microsoft Office PowerPoint</Application>
  <PresentationFormat>شاشة عريضة</PresentationFormat>
  <Paragraphs>942</Paragraphs>
  <Slides>16</Slides>
  <Notes>0</Notes>
  <HiddenSlides>0</HiddenSlides>
  <MMClips>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التهيئة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رنا القشعمي</dc:creator>
  <cp:lastModifiedBy>وفاء المنصور</cp:lastModifiedBy>
  <cp:revision>340</cp:revision>
  <dcterms:created xsi:type="dcterms:W3CDTF">2020-02-19T17:49:10Z</dcterms:created>
  <dcterms:modified xsi:type="dcterms:W3CDTF">2021-01-25T19:19:31Z</dcterms:modified>
</cp:coreProperties>
</file>