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32"/>
  </p:notesMasterIdLst>
  <p:sldIdLst>
    <p:sldId id="528" r:id="rId7"/>
    <p:sldId id="2647" r:id="rId8"/>
    <p:sldId id="530" r:id="rId9"/>
    <p:sldId id="531" r:id="rId10"/>
    <p:sldId id="532" r:id="rId11"/>
    <p:sldId id="415" r:id="rId12"/>
    <p:sldId id="416" r:id="rId13"/>
    <p:sldId id="417" r:id="rId14"/>
    <p:sldId id="257" r:id="rId15"/>
    <p:sldId id="414" r:id="rId16"/>
    <p:sldId id="537" r:id="rId17"/>
    <p:sldId id="538" r:id="rId18"/>
    <p:sldId id="540" r:id="rId19"/>
    <p:sldId id="536" r:id="rId20"/>
    <p:sldId id="418" r:id="rId21"/>
    <p:sldId id="541" r:id="rId22"/>
    <p:sldId id="542" r:id="rId23"/>
    <p:sldId id="529" r:id="rId24"/>
    <p:sldId id="439" r:id="rId25"/>
    <p:sldId id="419" r:id="rId26"/>
    <p:sldId id="534" r:id="rId27"/>
    <p:sldId id="535" r:id="rId28"/>
    <p:sldId id="533" r:id="rId29"/>
    <p:sldId id="2593" r:id="rId30"/>
    <p:sldId id="2646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DCD"/>
    <a:srgbClr val="FFD1E8"/>
    <a:srgbClr val="CCECFF"/>
    <a:srgbClr val="CC3399"/>
    <a:srgbClr val="3333FF"/>
    <a:srgbClr val="FF9966"/>
    <a:srgbClr val="FFCCCC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55B510-84D9-48B8-A450-4729233BB37B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CCC8FA-8B36-416B-A69B-3ED76FD3D2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78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زاويتان غير  ١ َ و  بما أن</a:t>
            </a:r>
          </a:p>
          <a:p>
            <a:r>
              <a:rPr lang="ar-SA"/>
              <a:t>متجاورتين تكونتا من تقاطع</a:t>
            </a:r>
          </a:p>
          <a:p>
            <a:r>
              <a:rPr lang="ar-SA"/>
              <a:t>مستقيمين، فهما زاويتان متقابلتان</a:t>
            </a:r>
          </a:p>
          <a:p>
            <a:pPr algn="l"/>
            <a:r>
              <a:rPr lang="ar-SA"/>
              <a:t>بالرأس.</a:t>
            </a:r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 تتشاركان في الرأس </a:t>
            </a:r>
            <a:r>
              <a:rPr lang="ar-SA" sz="1200" b="0" i="0" u="none" strike="noStrike" baseline="0">
                <a:solidFill>
                  <a:srgbClr val="FF00FF"/>
                </a:solidFill>
                <a:latin typeface="UniMath-Regular"/>
              </a:rPr>
              <a:t> </a:t>
            </a:r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١ َ و </a:t>
            </a:r>
            <a:endParaRPr lang="ar-SA" sz="1200" b="0" i="0" u="none" strike="noStrike" baseline="0">
              <a:solidFill>
                <a:srgbClr val="FF00FF"/>
              </a:solidFill>
              <a:latin typeface="UniMath-Regular"/>
            </a:endParaRPr>
          </a:p>
          <a:p>
            <a:pPr algn="l"/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وضلع، وهما غير متداخلتين فهما</a:t>
            </a:r>
          </a:p>
          <a:p>
            <a:pPr algn="l"/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زاويتان متجاورتان.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518BC-30D4-4116-B19E-32333BC945A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زاويتان غير  ١ َ و  بما أن</a:t>
            </a:r>
          </a:p>
          <a:p>
            <a:r>
              <a:rPr lang="ar-SA"/>
              <a:t>متجاورتين تكونتا من تقاطع</a:t>
            </a:r>
          </a:p>
          <a:p>
            <a:r>
              <a:rPr lang="ar-SA"/>
              <a:t>مستقيمين، فهما زاويتان متقابلتان</a:t>
            </a:r>
          </a:p>
          <a:p>
            <a:pPr algn="l"/>
            <a:r>
              <a:rPr lang="ar-SA"/>
              <a:t>بالرأس.</a:t>
            </a:r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 تتشاركان في الرأس </a:t>
            </a:r>
            <a:r>
              <a:rPr lang="ar-SA" sz="1200" b="0" i="0" u="none" strike="noStrike" baseline="0">
                <a:solidFill>
                  <a:srgbClr val="FF00FF"/>
                </a:solidFill>
                <a:latin typeface="UniMath-Regular"/>
              </a:rPr>
              <a:t> </a:t>
            </a:r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١ َ و </a:t>
            </a:r>
            <a:endParaRPr lang="ar-SA" sz="1200" b="0" i="0" u="none" strike="noStrike" baseline="0">
              <a:solidFill>
                <a:srgbClr val="FF00FF"/>
              </a:solidFill>
              <a:latin typeface="UniMath-Regular"/>
            </a:endParaRPr>
          </a:p>
          <a:p>
            <a:pPr algn="l"/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وضلع، وهما غير متداخلتين فهما</a:t>
            </a:r>
          </a:p>
          <a:p>
            <a:pPr algn="l"/>
            <a:r>
              <a:rPr lang="ar-SA" sz="1200" b="0" i="0" u="none" strike="noStrike" baseline="0">
                <a:solidFill>
                  <a:srgbClr val="FF00FF"/>
                </a:solidFill>
                <a:latin typeface="Lotus-Light"/>
              </a:rPr>
              <a:t>زاويتان متجاورتان.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518BC-30D4-4116-B19E-32333BC945A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7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الزاوية س تقابل الزاوية 88° بالرأس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 &lt; س = ............................. °                             ق &lt; س = .........° - 77° = ....... °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518BC-30D4-4116-B19E-32333BC945A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F6D69-32BE-46C6-B907-1133FEF5481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B7667-8A31-46E2-AA10-10D97097BF9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7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1D76-8BC7-42A5-BACF-917FD520CB6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63DFC3-2BE7-44D1-2279-A2E84E1E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D2CBB6-4012-4F0A-B165-58947484646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4B4F01-4A61-A9B7-7E82-8775BCA2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6E239C-DA36-6801-8792-44D598D1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6277B9-157D-4280-89C2-3739DDEA1B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57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FE9997-3A0B-130B-0351-A4D0DDDB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40B369-9370-43B4-BEC2-AC0D3A1F92F0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02C904-446A-1A0A-E041-CED711D4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E148B5-5CDD-6CB4-F3F8-91B1D1D2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B3B68B-4D97-4F5A-B2DB-6D81F5D281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15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F3F51-5E92-993E-C04C-C2683F8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6537FD-6327-4C6E-9057-31AC8F679C3C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7A7C67-7FC1-EA6D-3738-28FDEE06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388013-CECC-4C78-2C17-4D270147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AC1294-F798-4AA6-8648-6C2791F817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05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0137F7-1B67-A786-CF86-3E9AB0CF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31EB54-4BC2-48A3-8FBC-E5E9E63D0A4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A2BA64-F484-FB1E-5E99-22451099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09D167-A61D-B028-B96B-409F51C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645B5E-128F-44FE-8F54-E48F8728E23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7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CF07A4-8399-E9C2-73B5-12668FE9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249CC3-AEE8-43A4-BA6D-FAF142A2004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5460793-56DB-9FF2-A9C0-F25B5FBE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37BBB7C-6705-4ABA-31E0-95AFFAF3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14E8E-7843-46C1-98C8-C96FD201B5A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81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C888EC-72E6-1DDD-A0FD-D6DFEAB2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DD2332-05DC-4E76-9458-6A0D20F9416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80F5F24-EF5A-00B5-F24B-7680196B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B99BF83-D83E-A168-323C-7D7442FA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8DF289-F8DD-4784-8A91-45881542F7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247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04F13D2-8A53-B831-3376-673BA652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958A48-9D52-43BE-969A-91E8EC3EB39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7382B0-CF9F-5F52-345F-8B6CAACA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EE7961-D09E-6A12-22BA-B455B0BB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17B112-BDD6-4929-B13F-A2D56E701F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714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EF01C2-6B19-C893-1406-8F409AB5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3CB593-25EF-437A-989F-07BB9723739C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7FC0DC-AB3A-AFA6-C33B-F82B3709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12F7CB-A747-1933-0D1D-5A41BDE1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5C8E5-3CD7-468D-B2F3-7D89AE9C7B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337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1052-ED26-42AA-BB16-80B695F4A6F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9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4D05BB-3A96-1B43-C112-D69AB7BA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9B4996-E2FA-4806-AD73-E2A73AC67D0E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0FC0BB-2B61-7D75-09E7-500BCEA5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BC2DCF-B0BF-9882-E80C-2628F7F5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443C9-0067-4237-AAD9-2CC524B5181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5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1CF776-DEA8-C153-1EA2-EE949E8E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9FCCAC-BCF1-4A50-9ED4-37ECD19C3F02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0BBA68-2065-3A84-A8DB-6B004DC9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4DC2B9-8AB3-160F-D38C-CBBBB737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7FA486-3647-41A4-9371-711EF3D0B52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685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A19881-2855-BCB5-F981-88DABFFA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D84095-EC8A-4F52-A519-4C361B09F552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173272-53F7-612E-9EBC-8E2EE819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417D93-33B8-45F2-1BE6-0247F78F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69FCF5-5D85-4BC2-ABA1-A849963C5E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69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01E02-B6C9-E232-492D-2B23AF5AD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0C159-6D8B-1C4B-7CDA-899223256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2642A-6AB9-3DF6-C783-595755B59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D7CB-AF98-4A96-BF33-840AE8D3CA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8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BE51C2-048D-6B9C-02BC-5ECC47962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FE02A5-8D20-7112-E9E4-14DF3A824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5B17B-6CD2-33CA-22BF-5BF2DCF3D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7E6A-1292-498B-9F55-60D33B48D5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99773C-866A-6532-94A6-645EB7303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96C81-E5A7-F134-92FE-B14F5A1DC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047E1C-815D-6E9F-ED7A-97980B1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0A31-04A2-452E-AB18-096DC1400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FB305-4440-9144-666D-09CBF6438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3DA0C-2A51-2FDA-E064-5A9DB4803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2A051-C57A-9B65-6471-E58356ED1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3CEA-C1D6-4B77-A98B-67E2797EA9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B67CBB-8F04-0324-2405-F21012508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E3415A-7FE6-6A59-D995-88FD0784C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42DC3C-D9C7-F9E4-7E76-A3158DA7C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F0BC-A083-4372-B5C5-12AF489DBD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122C3B-EB6A-11FC-80FA-82AFC8F4C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5CF14A-E86B-BE00-B114-672B798CE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76655B-9E7A-ACA3-341F-79E8A14ED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E3D4-B86F-4BAE-903E-EF5EF066D1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2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D3D9BD-C8FB-5855-D128-5BBC52EDF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390F7C-1F09-2EBC-E924-B41B9575B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FE8380-956B-6878-D9F7-D28E3AE96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F626-6703-4A9D-AAD4-2390B03181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260E3-FB92-4224-AA10-21A235C981F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0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64E43-4A93-5748-8A3F-988E8C0BA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5EC35-1120-7807-2A3F-7D1C1DCF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EDAF-11E5-A1C4-FC34-39A5C0F00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DDD2-8493-49C4-8196-41A6E2152B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0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E9B8C7-EC7E-3BCC-9179-3D1B2EFF6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7B1D4-B3C3-26A9-84AB-3BEFA5182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F90F1-7A78-0A1E-0C8A-9894B707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B285-DE12-4155-AA4A-9A423EBCFD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4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65CD3-B7C1-CB6A-3555-40DF29EA2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C995F-2D02-0E3D-AF0F-2C4E3640F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D4E7-5ABA-3DB6-AD0F-DA70B8253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88F8-D24D-413E-BF4C-EAF4DC3F37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8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053F73-36F3-77F5-6C91-BD89C8563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30F2D-3F54-A3F6-DE44-05A3B6DD6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3A956-B238-3952-0904-8055A213B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10D2-F401-418D-BBFF-444DC4DE56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EA68D5-58CE-C7D1-88F3-1BB279A1A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644C74-315B-4C52-7435-7032C78D1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F4439C-90F0-4F09-F7BB-5ADB43C7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2D0D07-0DE1-2022-AD9C-8624F69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E0A839-EF33-57B8-015C-17981813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2038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C0F57C-7DAA-F3C3-83C8-2EE7C4D3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4DC605-80D3-BFF1-602D-74D7BAF88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BA0342-02F8-7EAE-1AE0-BAEB6932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68E824-D3D4-E84D-32D7-98C1651B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E39EA3-35AF-DD2A-A7BD-886D3DF8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175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CC7933-3AC5-8532-DCB5-6C0D0249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FEF319-7840-8D97-3EB5-A88A574F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AB692C-9084-9444-F0EE-B51B6A8C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F1627A-F80E-212D-7135-323EE009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C028A5-E76B-7A3C-4834-11734B1A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493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865E27-A6D8-0F56-6109-7213718D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0B3B32-56D9-EF43-D690-4FFE4F7E6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6DC84F-B0DA-B639-5498-C0D06E2E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24BEA0-538F-9A82-1368-B4716269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65DBBF-EB40-88DE-7C67-30C5FE33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8C19C8-ECCE-F72D-EE42-EFFEE430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176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40FC3-F1AA-7F00-70DA-FA91E865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DCF0C5-6D61-6CBC-F35F-F1FA9EB67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EE3101-E504-4C1D-3BDB-B1D47C0E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B2ED71E-F29E-FE45-9BEE-5189245AF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9B3BBD-A535-CFE5-AC16-C59148F16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00A9AB-C0BD-165D-89CD-F046EFAD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856D27-17CA-7607-1A66-50158EB0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2E09EC-E7FF-A64E-C319-CBDBDC6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253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92BC53-54A3-D17B-E00C-0413073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46AE2D-580C-EA2F-42DD-788EEBE3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F1D983-383F-C25C-7419-873FE55A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9033C9F-A599-0478-B858-427E95B8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58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D028-87C3-415D-ACEB-3330B8D7EF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0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D20522-D7FC-925D-0751-CA0CD34F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8EF25C8-14B2-52F8-A1B7-D88143FD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047BC0-E751-946D-EAB4-B2D95FBB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375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4798BD-95C3-5AC3-164F-428CC9D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8AD6CF-C57B-3D85-03B6-1B180C8D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2C179E-C61F-9963-B617-A7913D8BF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7D543F-FC02-FC20-B7D4-9FE8C489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4D804B-08DC-E946-0F4F-5A6123C3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3CAE29-45D5-8625-9CEB-99341D75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572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4299EA-4CE7-CA24-F913-0B3A4473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0B3DFA6-9623-AD35-DD39-70F9A64A0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060F99-0AF2-B160-1817-DE2E112A7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754278-E58B-A30B-EE96-D8219AF2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4023CC-D07F-9BEF-292B-0D9AC087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5999EA-6D9A-CBC6-23F2-FF541FE9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408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DBE14C-8180-6FCD-1AC1-BB3AC8AF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AB71BA-7B43-7EB7-7CD6-D715EAC9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30E3B7-CABA-5603-E4F1-2EC356E5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D3A15A-F8DD-5186-F6D7-2A08A6DD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A93B52-0301-63AB-6764-036CDE33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334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EACF671-BDCB-9B10-D809-670FE65EC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97429A-37EA-825E-26BD-FEF6BCE2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887FEA-BF92-4087-616B-C84B7050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17011D-6345-B7E1-33D1-63114D08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BFC729-E970-B18B-6A01-A1087A1B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667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617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57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995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31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817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EEA7-F606-45BC-8C39-AFC124418CA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3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2733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3233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184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490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919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910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7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3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3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FFC41-E209-4387-9916-5584597E889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4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4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1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80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3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C3F6-5486-456A-9890-95D0794B288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E098B-246F-4C8B-9AD8-9FBEF24B984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387-C5DF-4919-B9FE-C309DFA4C26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E94CB16A-D4C1-425C-8C09-B0B409FBC78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>
            <a:extLst>
              <a:ext uri="{FF2B5EF4-FFF2-40B4-BE49-F238E27FC236}">
                <a16:creationId xmlns:a16="http://schemas.microsoft.com/office/drawing/2014/main" id="{49AC9E96-2EB2-A056-F87D-8D14EE693A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عنصر نائب للنص 2">
            <a:extLst>
              <a:ext uri="{FF2B5EF4-FFF2-40B4-BE49-F238E27FC236}">
                <a16:creationId xmlns:a16="http://schemas.microsoft.com/office/drawing/2014/main" id="{6E26D496-04B7-DA51-2E8F-71FD38A91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7B2583-707A-C71B-3585-19C979C4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722FBB4B-77D0-44C4-8521-A448F6BC4F54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62E12C-5DB1-B9EE-C2D3-B7D3BE9C9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B934EC-05CF-AD4F-D9D7-557B4268A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279624B0-E87F-48F2-AED7-60D5780618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5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B7E81DB-D8D1-F2FF-2865-93F82856C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A1E5D2-8421-871D-865F-F922CDFBE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D565BE-81B7-2D92-76F7-BB2475CC35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FF8364-9F92-1E02-5870-1D922B542C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51B994-F26A-B6FD-0D1E-456D0DFE5D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8400C597-0F19-4A47-A4A3-8A81DD2AD2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84B89A6-771B-1FD3-5331-FEAA9B01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621A98-4BFA-1C02-1B48-3BC3AEEA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FCBE01-1EAF-BA07-F575-054876F08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8B8E-14C9-4E92-B25C-7743BE992262}" type="datetimeFigureOut">
              <a:rPr lang="ar-SA" smtClean="0"/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F7395-EBFE-F227-FEA4-B4D6B73F6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3FAF0E-AAAF-2B2C-FC34-4D6012FEB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FC15-0AAA-4ED2-AD76-2634C74EA1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2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8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file:///C:\DOCUME~1\Afaq\LOCALS~1\Temp\SNAGHTML7cbfca.PNG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5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MC\Documents\فاصل تاكد1.png">
            <a:extLst>
              <a:ext uri="{FF2B5EF4-FFF2-40B4-BE49-F238E27FC236}">
                <a16:creationId xmlns:a16="http://schemas.microsoft.com/office/drawing/2014/main" id="{14F1A56B-513D-0E68-82E8-EA64C9C1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3760BAC1-B4B3-3827-6F8F-750E2798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2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9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06" name="Group 18"/>
          <p:cNvGraphicFramePr>
            <a:graphicFrameLocks noGrp="1"/>
          </p:cNvGraphicFramePr>
          <p:nvPr/>
        </p:nvGraphicFramePr>
        <p:xfrm>
          <a:off x="3240088" y="2341563"/>
          <a:ext cx="5688012" cy="3787775"/>
        </p:xfrm>
        <a:graphic>
          <a:graphicData uri="http://schemas.openxmlformats.org/drawingml/2006/table">
            <a:tbl>
              <a:tblPr rtl="1"/>
              <a:tblGrid>
                <a:gridCol w="284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الزوايا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التصنيف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7158" name="Text Box 70"/>
          <p:cNvSpPr txBox="1">
            <a:spLocks noChangeArrowheads="1"/>
          </p:cNvSpPr>
          <p:nvPr/>
        </p:nvSpPr>
        <p:spPr bwMode="auto">
          <a:xfrm>
            <a:off x="3816350" y="3065463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متبادلتان خارجيا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17159" name="Text Box 71"/>
          <p:cNvSpPr txBox="1">
            <a:spLocks noChangeArrowheads="1"/>
          </p:cNvSpPr>
          <p:nvPr/>
        </p:nvSpPr>
        <p:spPr bwMode="auto">
          <a:xfrm>
            <a:off x="3779838" y="3871913"/>
            <a:ext cx="1836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متناظرتان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17160" name="Text Box 72"/>
          <p:cNvSpPr txBox="1">
            <a:spLocks noChangeArrowheads="1"/>
          </p:cNvSpPr>
          <p:nvPr/>
        </p:nvSpPr>
        <p:spPr bwMode="auto">
          <a:xfrm>
            <a:off x="3822700" y="5489575"/>
            <a:ext cx="1836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متناظرتان</a:t>
            </a:r>
            <a:endParaRPr lang="en-US" sz="2200" b="1">
              <a:solidFill>
                <a:srgbClr val="0000FF"/>
              </a:solidFill>
            </a:endParaRPr>
          </a:p>
        </p:txBody>
      </p:sp>
      <p:sp>
        <p:nvSpPr>
          <p:cNvPr id="217161" name="Text Box 73"/>
          <p:cNvSpPr txBox="1">
            <a:spLocks noChangeArrowheads="1"/>
          </p:cNvSpPr>
          <p:nvPr/>
        </p:nvSpPr>
        <p:spPr bwMode="auto">
          <a:xfrm>
            <a:off x="3816350" y="4697413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>
                <a:solidFill>
                  <a:srgbClr val="0000FF"/>
                </a:solidFill>
              </a:rPr>
              <a:t>متبادلتان داخليا</a:t>
            </a:r>
            <a:endParaRPr lang="en-US" sz="2200" b="1">
              <a:solidFill>
                <a:srgbClr val="0000FF"/>
              </a:solidFill>
            </a:endParaRPr>
          </a:p>
        </p:txBody>
      </p:sp>
      <p:pic>
        <p:nvPicPr>
          <p:cNvPr id="217166" name="Picture 78" descr="C:\DOCUME~1\Afaq\LOCALS~1\Temp\SNAGHTML7cbfca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44788"/>
            <a:ext cx="2555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38331D1-516F-43A0-E655-5C15FB29D9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78D53E5-37CC-A77E-D42F-B1CD704CF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662" y="938074"/>
            <a:ext cx="2900363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F95A52E-9C31-AFDD-2A84-9EA37BD36B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08512" y="1423988"/>
            <a:ext cx="4314825" cy="476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743528E-2CCE-0586-2662-5B25B2B004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79587" y="1429261"/>
            <a:ext cx="2828925" cy="4709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1B8F5C5-E7FE-EC3F-3C8B-46C5A948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1668" y="3022387"/>
            <a:ext cx="1819275" cy="5521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0A1446-B151-FD34-15D5-3B60DCB9040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475" y="3809977"/>
            <a:ext cx="2007468" cy="561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341F49-6142-D49B-840A-9F1DCBF2F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0957" y="4626853"/>
            <a:ext cx="2007468" cy="5619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D91DF68-7D07-BDCA-C559-61AC5718D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9295" y="5449263"/>
            <a:ext cx="2007468" cy="58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7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7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58" grpId="0"/>
      <p:bldP spid="217159" grpId="0"/>
      <p:bldP spid="217160" grpId="0"/>
      <p:bldP spid="217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5461C7-F98E-ED1B-DD61-03D3B94B45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E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20072" y="975237"/>
            <a:ext cx="2819052" cy="101909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644539-2134-EF85-2006-C82A8653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68860"/>
            <a:ext cx="2913393" cy="181261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A1DC12C-0310-83A9-DB3D-165259B5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C2B79C1-07EB-9450-9F69-4949E93AA136}"/>
              </a:ext>
            </a:extLst>
          </p:cNvPr>
          <p:cNvSpPr txBox="1"/>
          <p:nvPr/>
        </p:nvSpPr>
        <p:spPr>
          <a:xfrm>
            <a:off x="6060449" y="4396162"/>
            <a:ext cx="1138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متناظرتان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45D0884-D987-15CD-178B-05AA68564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334" y="542333"/>
            <a:ext cx="2900363" cy="3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9C9D28-6829-705C-29C9-59905AA903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DC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63888" y="1418997"/>
            <a:ext cx="4867275" cy="9425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84654C8-382C-484F-B143-63127587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89551"/>
            <a:ext cx="2530755" cy="486366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7395A45-71A1-75B6-2359-1DA37386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116" y="1016732"/>
            <a:ext cx="2900363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971999D-484F-88ED-3D82-F154C7839D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960D6CF3-BD01-8B1F-B05C-800C8CAA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964" y="2798204"/>
            <a:ext cx="4066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العلاقة بين الزاويتين &lt;1 , &lt;3 متناظرتان ومتطابقتان</a:t>
            </a:r>
            <a:endParaRPr lang="en-US" sz="2000" b="1">
              <a:solidFill>
                <a:srgbClr val="CC33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014EACD-EBE6-9B70-3984-37B22EE8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40" y="3205894"/>
            <a:ext cx="2806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&lt; 2 + ق &lt; 3 = 180 ْ </a:t>
            </a:r>
            <a:endParaRPr lang="ar-SA" altLang="ar-SA" sz="16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AE3326B5-371D-395D-B429-74E53D93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1" y="3292453"/>
            <a:ext cx="1906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متجاورتان على خط مستقيم</a:t>
            </a:r>
            <a:endParaRPr lang="ar-SA" altLang="ar-SA" sz="11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4AB5EC3-33F2-B887-7274-747435DA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594" y="3675139"/>
            <a:ext cx="2929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&lt; 2 + 84,5</a:t>
            </a: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endParaRPr lang="ar-SA" altLang="ar-SA" sz="16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D64621C-5157-7044-8D30-420218348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695" y="4086748"/>
            <a:ext cx="890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-84,5</a:t>
            </a:r>
            <a:r>
              <a:rPr lang="ar-SA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400" b="1">
              <a:solidFill>
                <a:srgbClr val="C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968AEE0-98D1-2CDF-0096-8B6FA93E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590" y="4071628"/>
            <a:ext cx="890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-84,5</a:t>
            </a:r>
            <a:r>
              <a:rPr lang="ar-SA" sz="1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400" b="1">
              <a:solidFill>
                <a:srgbClr val="C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3F190EC0-060C-11CA-E534-CF77349858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140" y="4458970"/>
            <a:ext cx="2408992" cy="127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F73B662F-51BB-E3A4-7B31-4DF55777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895" y="4580997"/>
            <a:ext cx="1899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&lt; 2 = 95,5</a:t>
            </a:r>
            <a:r>
              <a:rPr lang="ar-SA" sz="1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endParaRPr lang="ar-SA" altLang="ar-SA" sz="16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C84B068-E6C4-1F31-203F-7BB50FED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963" y="3725146"/>
            <a:ext cx="7274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تعويض</a:t>
            </a:r>
            <a:endParaRPr lang="ar-SA" altLang="ar-SA" sz="11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F4D2082-0F34-A244-B9B6-44931EE0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666" y="4117526"/>
            <a:ext cx="1536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طرح 84,5 من الطرفين</a:t>
            </a:r>
            <a:endParaRPr lang="ar-SA" altLang="ar-SA" sz="11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CFADB17-649B-CFC3-22DF-29271602E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278" y="4642552"/>
            <a:ext cx="6194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تبسيط</a:t>
            </a:r>
            <a:endParaRPr lang="ar-SA" altLang="ar-SA" sz="11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5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9C9D28-6829-705C-29C9-59905AA903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DC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63888" y="1418997"/>
            <a:ext cx="4867275" cy="9425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84654C8-382C-484F-B143-63127587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89551"/>
            <a:ext cx="2530755" cy="486366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7395A45-71A1-75B6-2359-1DA37386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116" y="1016732"/>
            <a:ext cx="2900363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971999D-484F-88ED-3D82-F154C7839D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960D6CF3-BD01-8B1F-B05C-800C8CAA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2798204"/>
            <a:ext cx="4750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&lt;1 , &lt;3 زاويتان متناظرتان , بما أن &lt;2 , &lt;3 متكاملتان</a:t>
            </a:r>
            <a:endParaRPr lang="en-US" sz="2000" b="1">
              <a:solidFill>
                <a:srgbClr val="CC33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014EACD-EBE6-9B70-3984-37B22EE8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40" y="3205894"/>
            <a:ext cx="2806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&lt; 2 + ق &lt; 3 = 180 ْ </a:t>
            </a:r>
            <a:endParaRPr lang="ar-SA" altLang="ar-SA" sz="16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4AB5EC3-33F2-B887-7274-747435DA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594" y="3675139"/>
            <a:ext cx="2929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&lt; 2 = 180</a:t>
            </a: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- 84,5</a:t>
            </a: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6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F73B662F-51BB-E3A4-7B31-4DF55777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895" y="4580997"/>
            <a:ext cx="1899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&lt; 2 = 95,5</a:t>
            </a:r>
            <a:r>
              <a:rPr lang="ar-SA" sz="1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endParaRPr lang="ar-SA" altLang="ar-SA" sz="16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E414059-DEC4-87E4-AABB-487AAD3C3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584543"/>
            <a:ext cx="3522255" cy="11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D32BFEA-E137-7C68-2E73-4774CBFB66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98179" y="1049001"/>
            <a:ext cx="5688632" cy="6530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F2175CC-2815-5BCA-0FE5-49267692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70" y="1787686"/>
            <a:ext cx="2796395" cy="204941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F6CF94B-EDF2-2C7C-8ACB-05E0330D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87686"/>
            <a:ext cx="3102550" cy="208360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7D09102-24AF-A6AD-34A8-A6E49448E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140" y="617692"/>
            <a:ext cx="2354671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07FF5E6-195C-DC45-1BED-B2EA955C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B9344519-5856-8B21-3ED9-0D2C08DB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238" y="3930420"/>
            <a:ext cx="4066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العلاقة بين الزاويتين &lt;1 , &lt;3 متناظرتان ومتطابقتان</a:t>
            </a:r>
            <a:endParaRPr lang="en-US" sz="2000" b="1">
              <a:solidFill>
                <a:srgbClr val="CC33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99FC35-C3AA-2CDC-318A-EB7F2673EB08}"/>
              </a:ext>
            </a:extLst>
          </p:cNvPr>
          <p:cNvSpPr txBox="1"/>
          <p:nvPr/>
        </p:nvSpPr>
        <p:spPr>
          <a:xfrm>
            <a:off x="5392970" y="4415205"/>
            <a:ext cx="2793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 &lt; 1  =  ق &lt; 2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ACC7A9-4383-2265-DD12-556EDB0CFC82}"/>
              </a:ext>
            </a:extLst>
          </p:cNvPr>
          <p:cNvSpPr txBox="1"/>
          <p:nvPr/>
        </p:nvSpPr>
        <p:spPr>
          <a:xfrm>
            <a:off x="5904147" y="4753891"/>
            <a:ext cx="22598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45° 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س + 25° 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3C4EDA-601A-6350-B19C-0EB347CE43F5}"/>
              </a:ext>
            </a:extLst>
          </p:cNvPr>
          <p:cNvSpPr txBox="1"/>
          <p:nvPr/>
        </p:nvSpPr>
        <p:spPr>
          <a:xfrm>
            <a:off x="5886881" y="5206716"/>
            <a:ext cx="22598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س° 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45° + 25° 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634355F-9562-CCC4-0AA7-A1D05867CF79}"/>
              </a:ext>
            </a:extLst>
          </p:cNvPr>
          <p:cNvSpPr txBox="1"/>
          <p:nvPr/>
        </p:nvSpPr>
        <p:spPr>
          <a:xfrm>
            <a:off x="6552220" y="5692741"/>
            <a:ext cx="15709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س° 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20°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D70B322-52EF-8B3F-7C3D-AD36D362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5" y="3971423"/>
            <a:ext cx="4066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الزاويتان &lt;3 , &lt;4 متبادلتان داخليا ومتطابقتان</a:t>
            </a:r>
            <a:endParaRPr lang="en-US" sz="2000" b="1">
              <a:solidFill>
                <a:srgbClr val="CC33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EC9F18C-4CE3-E9EC-47AB-0A69C43F6C57}"/>
              </a:ext>
            </a:extLst>
          </p:cNvPr>
          <p:cNvSpPr txBox="1"/>
          <p:nvPr/>
        </p:nvSpPr>
        <p:spPr>
          <a:xfrm>
            <a:off x="691373" y="4463711"/>
            <a:ext cx="2793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  &lt; 3  =  ق &lt; 4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E8DC17A-3921-3284-C7B0-69FDC8A5CF4B}"/>
              </a:ext>
            </a:extLst>
          </p:cNvPr>
          <p:cNvSpPr txBox="1"/>
          <p:nvPr/>
        </p:nvSpPr>
        <p:spPr>
          <a:xfrm>
            <a:off x="1573842" y="5354055"/>
            <a:ext cx="14672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2س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80° 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27F1822-4A6F-49B6-0F75-464C9B1C59F4}"/>
              </a:ext>
            </a:extLst>
          </p:cNvPr>
          <p:cNvSpPr txBox="1"/>
          <p:nvPr/>
        </p:nvSpPr>
        <p:spPr>
          <a:xfrm>
            <a:off x="1470121" y="5821864"/>
            <a:ext cx="15709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س°  </a:t>
            </a:r>
            <a:r>
              <a:rPr lang="ar-SA" sz="2400" b="1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40°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27725BB-5C06-687F-D3E0-572364518087}"/>
              </a:ext>
            </a:extLst>
          </p:cNvPr>
          <p:cNvSpPr txBox="1"/>
          <p:nvPr/>
        </p:nvSpPr>
        <p:spPr>
          <a:xfrm>
            <a:off x="359532" y="4968458"/>
            <a:ext cx="3171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&lt; 3  = 2س  وَ  ق &lt; 4 = 80</a:t>
            </a:r>
            <a:endParaRPr lang="en-US" sz="2400">
              <a:solidFill>
                <a:srgbClr val="FF000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66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248" name="Group 64"/>
          <p:cNvGraphicFramePr>
            <a:graphicFrameLocks noGrp="1"/>
          </p:cNvGraphicFramePr>
          <p:nvPr/>
        </p:nvGraphicFramePr>
        <p:xfrm>
          <a:off x="358775" y="3478213"/>
          <a:ext cx="8569325" cy="2974975"/>
        </p:xfrm>
        <a:graphic>
          <a:graphicData uri="http://schemas.openxmlformats.org/drawingml/2006/table">
            <a:tbl>
              <a:tblPr rtl="1"/>
              <a:tblGrid>
                <a:gridCol w="42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السؤال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الإجابة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1262" name="Group 78"/>
          <p:cNvGrpSpPr>
            <a:grpSpLocks/>
          </p:cNvGrpSpPr>
          <p:nvPr/>
        </p:nvGrpSpPr>
        <p:grpSpPr bwMode="auto">
          <a:xfrm>
            <a:off x="2989263" y="4184650"/>
            <a:ext cx="1549400" cy="527050"/>
            <a:chOff x="3923" y="1502"/>
            <a:chExt cx="976" cy="332"/>
          </a:xfrm>
        </p:grpSpPr>
        <p:grpSp>
          <p:nvGrpSpPr>
            <p:cNvPr id="221261" name="Group 77"/>
            <p:cNvGrpSpPr>
              <a:grpSpLocks/>
            </p:cNvGrpSpPr>
            <p:nvPr/>
          </p:nvGrpSpPr>
          <p:grpSpPr bwMode="auto">
            <a:xfrm>
              <a:off x="4195" y="1502"/>
              <a:ext cx="704" cy="332"/>
              <a:chOff x="4195" y="1502"/>
              <a:chExt cx="704" cy="332"/>
            </a:xfrm>
          </p:grpSpPr>
          <p:pic>
            <p:nvPicPr>
              <p:cNvPr id="221254" name="Picture 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" y="15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55" name="Text Box 71"/>
              <p:cNvSpPr txBox="1">
                <a:spLocks noChangeArrowheads="1"/>
              </p:cNvSpPr>
              <p:nvPr/>
            </p:nvSpPr>
            <p:spPr bwMode="auto">
              <a:xfrm>
                <a:off x="4195" y="1507"/>
                <a:ext cx="6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800" b="1">
                    <a:solidFill>
                      <a:srgbClr val="0000FF"/>
                    </a:solidFill>
                  </a:rPr>
                  <a:t>4 =</a:t>
                </a:r>
                <a:endParaRPr lang="en-US" sz="28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21256" name="Text Box 72"/>
            <p:cNvSpPr txBox="1">
              <a:spLocks noChangeArrowheads="1"/>
            </p:cNvSpPr>
            <p:nvPr/>
          </p:nvSpPr>
          <p:spPr bwMode="auto">
            <a:xfrm>
              <a:off x="3923" y="1548"/>
              <a:ext cx="4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baseline="50000">
                  <a:solidFill>
                    <a:srgbClr val="0000FF"/>
                  </a:solidFill>
                </a:rPr>
                <a:t>5</a:t>
              </a:r>
              <a:r>
                <a:rPr lang="ar-SA" sz="2200" b="1">
                  <a:solidFill>
                    <a:srgbClr val="0000FF"/>
                  </a:solidFill>
                </a:rPr>
                <a:t>43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21264" name="Group 80"/>
          <p:cNvGrpSpPr>
            <a:grpSpLocks/>
          </p:cNvGrpSpPr>
          <p:nvPr/>
        </p:nvGrpSpPr>
        <p:grpSpPr bwMode="auto">
          <a:xfrm>
            <a:off x="611188" y="4184650"/>
            <a:ext cx="1816100" cy="555625"/>
            <a:chOff x="2349" y="1629"/>
            <a:chExt cx="1144" cy="350"/>
          </a:xfrm>
        </p:grpSpPr>
        <p:sp>
          <p:nvSpPr>
            <p:cNvPr id="221265" name="Text Box 81"/>
            <p:cNvSpPr txBox="1">
              <a:spLocks noChangeArrowheads="1"/>
            </p:cNvSpPr>
            <p:nvPr/>
          </p:nvSpPr>
          <p:spPr bwMode="auto">
            <a:xfrm>
              <a:off x="2721" y="1661"/>
              <a:ext cx="7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متناظرة مع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21266" name="Group 82"/>
            <p:cNvGrpSpPr>
              <a:grpSpLocks/>
            </p:cNvGrpSpPr>
            <p:nvPr/>
          </p:nvGrpSpPr>
          <p:grpSpPr bwMode="auto">
            <a:xfrm>
              <a:off x="2349" y="1629"/>
              <a:ext cx="427" cy="350"/>
              <a:chOff x="934" y="2881"/>
              <a:chExt cx="427" cy="350"/>
            </a:xfrm>
          </p:grpSpPr>
          <p:pic>
            <p:nvPicPr>
              <p:cNvPr id="221267" name="Picture 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881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68" name="Text Box 84"/>
              <p:cNvSpPr txBox="1">
                <a:spLocks noChangeArrowheads="1"/>
              </p:cNvSpPr>
              <p:nvPr/>
            </p:nvSpPr>
            <p:spPr bwMode="auto">
              <a:xfrm>
                <a:off x="934" y="29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800" b="1">
                    <a:solidFill>
                      <a:srgbClr val="FF0000"/>
                    </a:solidFill>
                  </a:rPr>
                  <a:t>5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21279" name="Group 95"/>
          <p:cNvGrpSpPr>
            <a:grpSpLocks/>
          </p:cNvGrpSpPr>
          <p:nvPr/>
        </p:nvGrpSpPr>
        <p:grpSpPr bwMode="auto">
          <a:xfrm>
            <a:off x="2916238" y="4997450"/>
            <a:ext cx="1622425" cy="527050"/>
            <a:chOff x="1995" y="3148"/>
            <a:chExt cx="1022" cy="332"/>
          </a:xfrm>
        </p:grpSpPr>
        <p:grpSp>
          <p:nvGrpSpPr>
            <p:cNvPr id="221270" name="Group 86"/>
            <p:cNvGrpSpPr>
              <a:grpSpLocks/>
            </p:cNvGrpSpPr>
            <p:nvPr/>
          </p:nvGrpSpPr>
          <p:grpSpPr bwMode="auto">
            <a:xfrm>
              <a:off x="2313" y="3148"/>
              <a:ext cx="704" cy="332"/>
              <a:chOff x="4195" y="1502"/>
              <a:chExt cx="704" cy="332"/>
            </a:xfrm>
          </p:grpSpPr>
          <p:pic>
            <p:nvPicPr>
              <p:cNvPr id="221271" name="Picture 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" y="15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72" name="Text Box 88"/>
              <p:cNvSpPr txBox="1">
                <a:spLocks noChangeArrowheads="1"/>
              </p:cNvSpPr>
              <p:nvPr/>
            </p:nvSpPr>
            <p:spPr bwMode="auto">
              <a:xfrm>
                <a:off x="4195" y="1507"/>
                <a:ext cx="6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800" b="1">
                    <a:solidFill>
                      <a:srgbClr val="0000FF"/>
                    </a:solidFill>
                  </a:rPr>
                  <a:t>1 =</a:t>
                </a:r>
                <a:endParaRPr lang="en-US" sz="28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21273" name="Text Box 89"/>
            <p:cNvSpPr txBox="1">
              <a:spLocks noChangeArrowheads="1"/>
            </p:cNvSpPr>
            <p:nvPr/>
          </p:nvSpPr>
          <p:spPr bwMode="auto">
            <a:xfrm>
              <a:off x="1995" y="3194"/>
              <a:ext cx="5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baseline="50000">
                  <a:solidFill>
                    <a:srgbClr val="0000FF"/>
                  </a:solidFill>
                </a:rPr>
                <a:t>5</a:t>
              </a:r>
              <a:r>
                <a:rPr lang="ar-SA" sz="2200" b="1">
                  <a:solidFill>
                    <a:srgbClr val="0000FF"/>
                  </a:solidFill>
                </a:rPr>
                <a:t>135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21280" name="Group 96"/>
          <p:cNvGrpSpPr>
            <a:grpSpLocks/>
          </p:cNvGrpSpPr>
          <p:nvPr/>
        </p:nvGrpSpPr>
        <p:grpSpPr bwMode="auto">
          <a:xfrm>
            <a:off x="358775" y="4997450"/>
            <a:ext cx="2411413" cy="555625"/>
            <a:chOff x="499" y="3148"/>
            <a:chExt cx="1519" cy="350"/>
          </a:xfrm>
        </p:grpSpPr>
        <p:sp>
          <p:nvSpPr>
            <p:cNvPr id="221275" name="Text Box 91"/>
            <p:cNvSpPr txBox="1">
              <a:spLocks noChangeArrowheads="1"/>
            </p:cNvSpPr>
            <p:nvPr/>
          </p:nvSpPr>
          <p:spPr bwMode="auto">
            <a:xfrm>
              <a:off x="930" y="3180"/>
              <a:ext cx="10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متبادلة داخليا مع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21276" name="Group 92"/>
            <p:cNvGrpSpPr>
              <a:grpSpLocks/>
            </p:cNvGrpSpPr>
            <p:nvPr/>
          </p:nvGrpSpPr>
          <p:grpSpPr bwMode="auto">
            <a:xfrm>
              <a:off x="499" y="3148"/>
              <a:ext cx="427" cy="350"/>
              <a:chOff x="934" y="2881"/>
              <a:chExt cx="427" cy="350"/>
            </a:xfrm>
          </p:grpSpPr>
          <p:pic>
            <p:nvPicPr>
              <p:cNvPr id="221277" name="Picture 9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881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78" name="Text Box 94"/>
              <p:cNvSpPr txBox="1">
                <a:spLocks noChangeArrowheads="1"/>
              </p:cNvSpPr>
              <p:nvPr/>
            </p:nvSpPr>
            <p:spPr bwMode="auto">
              <a:xfrm>
                <a:off x="934" y="29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800" b="1">
                    <a:solidFill>
                      <a:srgbClr val="FF0000"/>
                    </a:solidFill>
                  </a:rPr>
                  <a:t>3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21281" name="Group 97"/>
          <p:cNvGrpSpPr>
            <a:grpSpLocks/>
          </p:cNvGrpSpPr>
          <p:nvPr/>
        </p:nvGrpSpPr>
        <p:grpSpPr bwMode="auto">
          <a:xfrm>
            <a:off x="2916238" y="5789613"/>
            <a:ext cx="1622425" cy="527050"/>
            <a:chOff x="1995" y="3148"/>
            <a:chExt cx="1022" cy="332"/>
          </a:xfrm>
        </p:grpSpPr>
        <p:grpSp>
          <p:nvGrpSpPr>
            <p:cNvPr id="221282" name="Group 98"/>
            <p:cNvGrpSpPr>
              <a:grpSpLocks/>
            </p:cNvGrpSpPr>
            <p:nvPr/>
          </p:nvGrpSpPr>
          <p:grpSpPr bwMode="auto">
            <a:xfrm>
              <a:off x="2313" y="3148"/>
              <a:ext cx="704" cy="332"/>
              <a:chOff x="4195" y="1502"/>
              <a:chExt cx="704" cy="332"/>
            </a:xfrm>
          </p:grpSpPr>
          <p:pic>
            <p:nvPicPr>
              <p:cNvPr id="221283" name="Picture 9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" y="15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84" name="Text Box 100"/>
              <p:cNvSpPr txBox="1">
                <a:spLocks noChangeArrowheads="1"/>
              </p:cNvSpPr>
              <p:nvPr/>
            </p:nvSpPr>
            <p:spPr bwMode="auto">
              <a:xfrm>
                <a:off x="4195" y="1507"/>
                <a:ext cx="6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800" b="1">
                    <a:solidFill>
                      <a:srgbClr val="0000FF"/>
                    </a:solidFill>
                  </a:rPr>
                  <a:t>6 =</a:t>
                </a:r>
                <a:endParaRPr lang="en-US" sz="28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21285" name="Text Box 101"/>
            <p:cNvSpPr txBox="1">
              <a:spLocks noChangeArrowheads="1"/>
            </p:cNvSpPr>
            <p:nvPr/>
          </p:nvSpPr>
          <p:spPr bwMode="auto">
            <a:xfrm>
              <a:off x="1995" y="3194"/>
              <a:ext cx="5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baseline="50000">
                  <a:solidFill>
                    <a:srgbClr val="0000FF"/>
                  </a:solidFill>
                </a:rPr>
                <a:t>5</a:t>
              </a:r>
              <a:r>
                <a:rPr lang="ar-SA" sz="2200" b="1">
                  <a:solidFill>
                    <a:srgbClr val="0000FF"/>
                  </a:solidFill>
                </a:rPr>
                <a:t>126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21291" name="Group 107"/>
          <p:cNvGrpSpPr>
            <a:grpSpLocks/>
          </p:cNvGrpSpPr>
          <p:nvPr/>
        </p:nvGrpSpPr>
        <p:grpSpPr bwMode="auto">
          <a:xfrm>
            <a:off x="358775" y="5789613"/>
            <a:ext cx="2520950" cy="555625"/>
            <a:chOff x="226" y="3647"/>
            <a:chExt cx="1588" cy="350"/>
          </a:xfrm>
        </p:grpSpPr>
        <p:sp>
          <p:nvSpPr>
            <p:cNvPr id="221287" name="Text Box 103"/>
            <p:cNvSpPr txBox="1">
              <a:spLocks noChangeArrowheads="1"/>
            </p:cNvSpPr>
            <p:nvPr/>
          </p:nvSpPr>
          <p:spPr bwMode="auto">
            <a:xfrm>
              <a:off x="657" y="3679"/>
              <a:ext cx="115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>
                  <a:solidFill>
                    <a:srgbClr val="FF0000"/>
                  </a:solidFill>
                </a:rPr>
                <a:t>متبادلة خارجيا مع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  <p:grpSp>
          <p:nvGrpSpPr>
            <p:cNvPr id="221288" name="Group 104"/>
            <p:cNvGrpSpPr>
              <a:grpSpLocks/>
            </p:cNvGrpSpPr>
            <p:nvPr/>
          </p:nvGrpSpPr>
          <p:grpSpPr bwMode="auto">
            <a:xfrm>
              <a:off x="226" y="3647"/>
              <a:ext cx="427" cy="350"/>
              <a:chOff x="934" y="2881"/>
              <a:chExt cx="427" cy="350"/>
            </a:xfrm>
          </p:grpSpPr>
          <p:pic>
            <p:nvPicPr>
              <p:cNvPr id="221289" name="Picture 1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881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90" name="Text Box 106"/>
              <p:cNvSpPr txBox="1">
                <a:spLocks noChangeArrowheads="1"/>
              </p:cNvSpPr>
              <p:nvPr/>
            </p:nvSpPr>
            <p:spPr bwMode="auto">
              <a:xfrm>
                <a:off x="934" y="29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800" b="1">
                    <a:solidFill>
                      <a:srgbClr val="FF0000"/>
                    </a:solidFill>
                  </a:rPr>
                  <a:t>8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AB160DD-0295-3500-BFD9-55D85047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8A4A75-372E-F287-A703-8538B2B3E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20" y="1146827"/>
            <a:ext cx="5606636" cy="4857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DB7444D-D35E-10E2-42C4-0235600B5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63" y="4170363"/>
            <a:ext cx="4144168" cy="514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25C7D8-C3EB-B40F-AE1D-374D0DAFC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735" y="4986411"/>
            <a:ext cx="4088654" cy="485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D48BA76-4071-79FF-E88B-545D5E86F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289" y="5826126"/>
            <a:ext cx="4088654" cy="4191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ABDA11-0515-40BF-10CC-F325C7CDF0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5665" y="753345"/>
            <a:ext cx="2900363" cy="3456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4E0419-A3EB-1110-A4AB-747939412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081" y="1425638"/>
            <a:ext cx="2656435" cy="157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248" name="Group 64"/>
          <p:cNvGraphicFramePr>
            <a:graphicFrameLocks noGrp="1"/>
          </p:cNvGraphicFramePr>
          <p:nvPr/>
        </p:nvGraphicFramePr>
        <p:xfrm>
          <a:off x="358775" y="3478213"/>
          <a:ext cx="8569325" cy="2974975"/>
        </p:xfrm>
        <a:graphic>
          <a:graphicData uri="http://schemas.openxmlformats.org/drawingml/2006/table">
            <a:tbl>
              <a:tblPr rtl="1"/>
              <a:tblGrid>
                <a:gridCol w="42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السؤال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الإجابة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CAB160DD-0295-3500-BFD9-55D85047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8A4A75-372E-F287-A703-8538B2B3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20" y="1146827"/>
            <a:ext cx="5606636" cy="4857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DB7444D-D35E-10E2-42C4-0235600B5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63" y="4170363"/>
            <a:ext cx="4144168" cy="514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25C7D8-C3EB-B40F-AE1D-374D0DAFC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35" y="4986411"/>
            <a:ext cx="4088654" cy="485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D48BA76-4071-79FF-E88B-545D5E86F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289" y="5826126"/>
            <a:ext cx="4088654" cy="4191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ABDA11-0515-40BF-10CC-F325C7CDF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5665" y="753345"/>
            <a:ext cx="2900363" cy="34563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E8D6D1B-54ED-95A8-ACFF-9C496895712A}"/>
              </a:ext>
            </a:extLst>
          </p:cNvPr>
          <p:cNvSpPr txBox="1"/>
          <p:nvPr/>
        </p:nvSpPr>
        <p:spPr>
          <a:xfrm>
            <a:off x="650014" y="4204941"/>
            <a:ext cx="3762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ق&lt;4 = ق&lt; 5  = 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43°  </a:t>
            </a:r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متناظرتان</a:t>
            </a:r>
            <a:endParaRPr lang="en-US" sz="2400">
              <a:solidFill>
                <a:srgbClr val="00B05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7E316C9-7BA6-C895-2C23-325AA3FB1DD9}"/>
              </a:ext>
            </a:extLst>
          </p:cNvPr>
          <p:cNvSpPr txBox="1"/>
          <p:nvPr/>
        </p:nvSpPr>
        <p:spPr>
          <a:xfrm>
            <a:off x="323611" y="5012437"/>
            <a:ext cx="4227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ق&lt;1 = ق&lt; 3  = 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135°  </a:t>
            </a:r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متبادلتان داخليا</a:t>
            </a:r>
            <a:endParaRPr lang="en-US" sz="2400">
              <a:solidFill>
                <a:srgbClr val="00B05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23A02A-301E-29B1-60BF-4E5B1E750162}"/>
              </a:ext>
            </a:extLst>
          </p:cNvPr>
          <p:cNvSpPr txBox="1"/>
          <p:nvPr/>
        </p:nvSpPr>
        <p:spPr>
          <a:xfrm>
            <a:off x="342057" y="5792251"/>
            <a:ext cx="4062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ق&lt;6 = ق&lt; 8  =  </a:t>
            </a:r>
            <a:r>
              <a:rPr lang="ar-SA" sz="2400" b="1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43°  </a:t>
            </a:r>
            <a:r>
              <a:rPr lang="ar-SA" sz="2400" b="1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متبادلتان خارجيا</a:t>
            </a:r>
            <a:endParaRPr lang="en-US" sz="2400">
              <a:solidFill>
                <a:srgbClr val="00B050"/>
              </a:solidFill>
              <a:effectLst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C5EA16F-E8D2-A244-E680-EC992F6F3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518" y="1451891"/>
            <a:ext cx="2656435" cy="15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248" name="Group 64"/>
          <p:cNvGraphicFramePr>
            <a:graphicFrameLocks noGrp="1"/>
          </p:cNvGraphicFramePr>
          <p:nvPr/>
        </p:nvGraphicFramePr>
        <p:xfrm>
          <a:off x="358775" y="3478213"/>
          <a:ext cx="8569325" cy="2974975"/>
        </p:xfrm>
        <a:graphic>
          <a:graphicData uri="http://schemas.openxmlformats.org/drawingml/2006/table">
            <a:tbl>
              <a:tblPr rtl="1"/>
              <a:tblGrid>
                <a:gridCol w="42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السؤال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الإجابة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CAB160DD-0295-3500-BFD9-55D85047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8A4A75-372E-F287-A703-8538B2B3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20" y="1146827"/>
            <a:ext cx="5606636" cy="4857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DB7444D-D35E-10E2-42C4-0235600B5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63" y="4170363"/>
            <a:ext cx="4144168" cy="514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25C7D8-C3EB-B40F-AE1D-374D0DAFC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35" y="4986411"/>
            <a:ext cx="4088654" cy="485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D48BA76-4071-79FF-E88B-545D5E86F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289" y="5826126"/>
            <a:ext cx="4088654" cy="4191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ABDA11-0515-40BF-10CC-F325C7CDF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5665" y="753345"/>
            <a:ext cx="2900363" cy="345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D6D1B-54ED-95A8-ACFF-9C496895712A}"/>
                  </a:ext>
                </a:extLst>
              </p:cNvPr>
              <p:cNvSpPr txBox="1"/>
              <p:nvPr/>
            </p:nvSpPr>
            <p:spPr>
              <a:xfrm>
                <a:off x="351446" y="4160865"/>
                <a:ext cx="41995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&lt;4 </a:t>
                </a:r>
                <a14:m>
                  <m:oMath xmlns:m="http://schemas.openxmlformats.org/officeDocument/2006/math">
                    <m:r>
                      <a:rPr lang="ar-S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≅</m:t>
                    </m:r>
                  </m:oMath>
                </a14:m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&lt; 5  </a:t>
                </a:r>
                <a:r>
                  <a:rPr lang="ar-SA" sz="2400" b="1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متناظرتان </a:t>
                </a:r>
                <a:r>
                  <a:rPr lang="ar-SA" sz="2400" b="1">
                    <a:effectLst/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ق&lt; 5  =  </a:t>
                </a:r>
                <a:r>
                  <a:rPr lang="ar-SA" sz="2400" b="1">
                    <a:solidFill>
                      <a:srgbClr val="FF0000"/>
                    </a:solidFill>
                    <a:effectLst/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43°</a:t>
                </a:r>
                <a:endParaRPr lang="en-US" sz="2400">
                  <a:solidFill>
                    <a:srgbClr val="00B050"/>
                  </a:solidFill>
                  <a:effectLst/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D6D1B-54ED-95A8-ACFF-9C4968957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6" y="4160865"/>
                <a:ext cx="4199543" cy="461665"/>
              </a:xfrm>
              <a:prstGeom prst="rect">
                <a:avLst/>
              </a:prstGeom>
              <a:blipFill>
                <a:blip r:embed="rId9"/>
                <a:stretch>
                  <a:fillRect t="-18667" r="-2177" b="-33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7E316C9-7BA6-C895-2C23-325AA3FB1DD9}"/>
                  </a:ext>
                </a:extLst>
              </p:cNvPr>
              <p:cNvSpPr txBox="1"/>
              <p:nvPr/>
            </p:nvSpPr>
            <p:spPr>
              <a:xfrm>
                <a:off x="153706" y="5029258"/>
                <a:ext cx="45509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&lt;1 </a:t>
                </a:r>
                <a14:m>
                  <m:oMath xmlns:m="http://schemas.openxmlformats.org/officeDocument/2006/math">
                    <m:r>
                      <a:rPr lang="ar-S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≅</m:t>
                    </m:r>
                  </m:oMath>
                </a14:m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&lt; 3  </a:t>
                </a:r>
                <a:r>
                  <a:rPr lang="ar-SA" sz="2400" b="1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متبادلتان داخليا  </a:t>
                </a:r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ق&lt; 1=  </a:t>
                </a:r>
                <a:r>
                  <a:rPr lang="ar-SA" sz="2400" b="1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135° </a:t>
                </a:r>
                <a:endParaRPr lang="en-US" sz="2400">
                  <a:solidFill>
                    <a:srgbClr val="00B050"/>
                  </a:solidFill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67E316C9-7BA6-C895-2C23-325AA3FB1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06" y="5029258"/>
                <a:ext cx="4550989" cy="461665"/>
              </a:xfrm>
              <a:prstGeom prst="rect">
                <a:avLst/>
              </a:prstGeom>
              <a:blipFill>
                <a:blip r:embed="rId10"/>
                <a:stretch>
                  <a:fillRect l="-1606" t="-18421" r="-2008" b="-315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023A02A-301E-29B1-60BF-4E5B1E750162}"/>
                  </a:ext>
                </a:extLst>
              </p:cNvPr>
              <p:cNvSpPr txBox="1"/>
              <p:nvPr/>
            </p:nvSpPr>
            <p:spPr>
              <a:xfrm>
                <a:off x="153707" y="5741525"/>
                <a:ext cx="45559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&lt;6 </a:t>
                </a:r>
                <a14:m>
                  <m:oMath xmlns:m="http://schemas.openxmlformats.org/officeDocument/2006/math">
                    <m:r>
                      <a:rPr lang="ar-S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≅</m:t>
                    </m:r>
                  </m:oMath>
                </a14:m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&lt; 8  </a:t>
                </a:r>
                <a:r>
                  <a:rPr lang="ar-SA" sz="2400" b="1">
                    <a:solidFill>
                      <a:srgbClr val="00B05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متبادلتان خارجيا </a:t>
                </a:r>
                <a:r>
                  <a:rPr lang="ar-SA" sz="2400" b="1">
                    <a:solidFill>
                      <a:srgbClr val="00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ق&lt; 6= </a:t>
                </a:r>
                <a:r>
                  <a:rPr lang="ar-SA" sz="2400" b="1">
                    <a:solidFill>
                      <a:srgbClr val="FF0000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126°</a:t>
                </a:r>
                <a:endParaRPr lang="en-US" sz="2400">
                  <a:solidFill>
                    <a:srgbClr val="00B050"/>
                  </a:solidFill>
                  <a:latin typeface="Traditional Arabic" panose="02020603050405020304" pitchFamily="18" charset="-78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023A02A-301E-29B1-60BF-4E5B1E750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07" y="5741525"/>
                <a:ext cx="4555918" cy="461665"/>
              </a:xfrm>
              <a:prstGeom prst="rect">
                <a:avLst/>
              </a:prstGeom>
              <a:blipFill>
                <a:blip r:embed="rId11"/>
                <a:stretch>
                  <a:fillRect t="-18421" r="-2005" b="-315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40E0505F-FF61-C1CD-B019-461C6A0D60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518" y="1451891"/>
            <a:ext cx="2656435" cy="15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MC\Documents\فاصل تاكد1.png">
            <a:extLst>
              <a:ext uri="{FF2B5EF4-FFF2-40B4-BE49-F238E27FC236}">
                <a16:creationId xmlns:a16="http://schemas.microsoft.com/office/drawing/2014/main" id="{4CBAEA00-2234-18A1-8F44-0639F90D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5">
            <a:extLst>
              <a:ext uri="{FF2B5EF4-FFF2-40B4-BE49-F238E27FC236}">
                <a16:creationId xmlns:a16="http://schemas.microsoft.com/office/drawing/2014/main" id="{1C4C4499-5FD3-576B-8CE8-E634B47B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068960"/>
            <a:ext cx="3781413" cy="6128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8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صورة 2">
            <a:extLst>
              <a:ext uri="{FF2B5EF4-FFF2-40B4-BE49-F238E27FC236}">
                <a16:creationId xmlns:a16="http://schemas.microsoft.com/office/drawing/2014/main" id="{CCEBB8A7-9B28-8D02-632C-FC655ED9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052513"/>
            <a:ext cx="7931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صورة 9">
            <a:extLst>
              <a:ext uri="{FF2B5EF4-FFF2-40B4-BE49-F238E27FC236}">
                <a16:creationId xmlns:a16="http://schemas.microsoft.com/office/drawing/2014/main" id="{41B6EC16-CD6F-DF19-0618-AED10F4D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EE8FAD2-FCFC-321F-4C0A-770D8573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44" y="3134051"/>
            <a:ext cx="4874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rtl="0" eaLnBrk="0" hangingPunct="0">
              <a:defRPr/>
            </a:pPr>
            <a:r>
              <a:rPr lang="ar-SA" sz="2000" b="1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إذا كان قياس الزاوية المحصورة بين القاطع وأحد المستقيمين يساوي 90 ° , 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B38A00-A65A-1E2B-2AD8-E1AFF94A74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CCDF61-865F-7279-0B97-10A8D7B4BC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620" y="1549652"/>
            <a:ext cx="5894648" cy="108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D8E7539-4365-9DE4-4BF8-17FE8EBB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68" y="4214911"/>
            <a:ext cx="4874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rtl="0" eaLnBrk="0" hangingPunct="0">
              <a:defRPr/>
            </a:pPr>
            <a:r>
              <a:rPr lang="ar-SA" sz="2000" b="1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, فإن الزاوية المناظرة لها والتكونة على المستقيم الثاني الموازي له قياسها 90 °</a:t>
            </a:r>
            <a:r>
              <a:rPr lang="ar-SA" sz="20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altLang="ar-SA" sz="20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86" y="2112369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78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2" y="3671144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113069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73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528888"/>
            <a:ext cx="3132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74" name="Line 66"/>
          <p:cNvSpPr>
            <a:spLocks noChangeShapeType="1"/>
          </p:cNvSpPr>
          <p:nvPr/>
        </p:nvSpPr>
        <p:spPr bwMode="auto">
          <a:xfrm flipH="1">
            <a:off x="928688" y="2830513"/>
            <a:ext cx="900112" cy="0"/>
          </a:xfrm>
          <a:prstGeom prst="line">
            <a:avLst/>
          </a:prstGeom>
          <a:noFill/>
          <a:ln w="28575">
            <a:solidFill>
              <a:srgbClr val="0099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2275" name="Line 67"/>
          <p:cNvSpPr>
            <a:spLocks noChangeShapeType="1"/>
          </p:cNvSpPr>
          <p:nvPr/>
        </p:nvSpPr>
        <p:spPr bwMode="auto">
          <a:xfrm flipV="1">
            <a:off x="1814513" y="2095500"/>
            <a:ext cx="287337" cy="757238"/>
          </a:xfrm>
          <a:prstGeom prst="line">
            <a:avLst/>
          </a:prstGeom>
          <a:noFill/>
          <a:ln w="28575">
            <a:solidFill>
              <a:srgbClr val="0099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2276" name="Arc 68"/>
          <p:cNvSpPr>
            <a:spLocks/>
          </p:cNvSpPr>
          <p:nvPr/>
        </p:nvSpPr>
        <p:spPr bwMode="auto">
          <a:xfrm rot="6376336">
            <a:off x="1660526" y="2803525"/>
            <a:ext cx="735012" cy="617537"/>
          </a:xfrm>
          <a:custGeom>
            <a:avLst/>
            <a:gdLst>
              <a:gd name="G0" fmla="+- 5674 0 0"/>
              <a:gd name="G1" fmla="+- 21600 0 0"/>
              <a:gd name="G2" fmla="+- 21600 0 0"/>
              <a:gd name="T0" fmla="*/ 0 w 27274"/>
              <a:gd name="T1" fmla="*/ 758 h 23321"/>
              <a:gd name="T2" fmla="*/ 27205 w 27274"/>
              <a:gd name="T3" fmla="*/ 23321 h 23321"/>
              <a:gd name="T4" fmla="*/ 5674 w 27274"/>
              <a:gd name="T5" fmla="*/ 21600 h 23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74" h="23321" fill="none" extrusionOk="0">
                <a:moveTo>
                  <a:pt x="0" y="758"/>
                </a:moveTo>
                <a:cubicBezTo>
                  <a:pt x="1849" y="255"/>
                  <a:pt x="3757" y="-1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</a:path>
              <a:path w="27274" h="23321" stroke="0" extrusionOk="0">
                <a:moveTo>
                  <a:pt x="0" y="758"/>
                </a:moveTo>
                <a:cubicBezTo>
                  <a:pt x="1849" y="255"/>
                  <a:pt x="3757" y="-1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  <a:lnTo>
                  <a:pt x="5674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sz="2800" b="1"/>
          </a:p>
        </p:txBody>
      </p:sp>
      <p:sp>
        <p:nvSpPr>
          <p:cNvPr id="222277" name="Arc 69"/>
          <p:cNvSpPr>
            <a:spLocks/>
          </p:cNvSpPr>
          <p:nvPr/>
        </p:nvSpPr>
        <p:spPr bwMode="auto">
          <a:xfrm rot="38787345">
            <a:off x="835025" y="3370263"/>
            <a:ext cx="735013" cy="617537"/>
          </a:xfrm>
          <a:custGeom>
            <a:avLst/>
            <a:gdLst>
              <a:gd name="G0" fmla="+- 5674 0 0"/>
              <a:gd name="G1" fmla="+- 21600 0 0"/>
              <a:gd name="G2" fmla="+- 21600 0 0"/>
              <a:gd name="T0" fmla="*/ 0 w 27274"/>
              <a:gd name="T1" fmla="*/ 758 h 23321"/>
              <a:gd name="T2" fmla="*/ 27205 w 27274"/>
              <a:gd name="T3" fmla="*/ 23321 h 23321"/>
              <a:gd name="T4" fmla="*/ 5674 w 27274"/>
              <a:gd name="T5" fmla="*/ 21600 h 23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74" h="23321" fill="none" extrusionOk="0">
                <a:moveTo>
                  <a:pt x="0" y="758"/>
                </a:moveTo>
                <a:cubicBezTo>
                  <a:pt x="1849" y="255"/>
                  <a:pt x="3757" y="-1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</a:path>
              <a:path w="27274" h="23321" stroke="0" extrusionOk="0">
                <a:moveTo>
                  <a:pt x="0" y="758"/>
                </a:moveTo>
                <a:cubicBezTo>
                  <a:pt x="1849" y="255"/>
                  <a:pt x="3757" y="-1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  <a:lnTo>
                  <a:pt x="5674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800" b="1"/>
          </a:p>
        </p:txBody>
      </p:sp>
      <p:sp>
        <p:nvSpPr>
          <p:cNvPr id="222280" name="Arc 72"/>
          <p:cNvSpPr>
            <a:spLocks/>
          </p:cNvSpPr>
          <p:nvPr/>
        </p:nvSpPr>
        <p:spPr bwMode="auto">
          <a:xfrm rot="-228822">
            <a:off x="1398588" y="3411538"/>
            <a:ext cx="582612" cy="571500"/>
          </a:xfrm>
          <a:custGeom>
            <a:avLst/>
            <a:gdLst>
              <a:gd name="G0" fmla="+- 0 0 0"/>
              <a:gd name="G1" fmla="+- 19838 0 0"/>
              <a:gd name="G2" fmla="+- 21600 0 0"/>
              <a:gd name="T0" fmla="*/ 8545 w 21600"/>
              <a:gd name="T1" fmla="*/ 0 h 21559"/>
              <a:gd name="T2" fmla="*/ 21531 w 21600"/>
              <a:gd name="T3" fmla="*/ 21559 h 21559"/>
              <a:gd name="T4" fmla="*/ 0 w 21600"/>
              <a:gd name="T5" fmla="*/ 19838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59" fill="none" extrusionOk="0">
                <a:moveTo>
                  <a:pt x="8544" y="0"/>
                </a:moveTo>
                <a:cubicBezTo>
                  <a:pt x="16467" y="3412"/>
                  <a:pt x="21600" y="11211"/>
                  <a:pt x="21600" y="19838"/>
                </a:cubicBezTo>
                <a:cubicBezTo>
                  <a:pt x="21600" y="20412"/>
                  <a:pt x="21577" y="20986"/>
                  <a:pt x="21531" y="21559"/>
                </a:cubicBezTo>
              </a:path>
              <a:path w="21600" h="21559" stroke="0" extrusionOk="0">
                <a:moveTo>
                  <a:pt x="8544" y="0"/>
                </a:moveTo>
                <a:cubicBezTo>
                  <a:pt x="16467" y="3412"/>
                  <a:pt x="21600" y="11211"/>
                  <a:pt x="21600" y="19838"/>
                </a:cubicBezTo>
                <a:cubicBezTo>
                  <a:pt x="21600" y="20412"/>
                  <a:pt x="21577" y="20986"/>
                  <a:pt x="21531" y="21559"/>
                </a:cubicBezTo>
                <a:lnTo>
                  <a:pt x="0" y="198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/>
          </a:p>
        </p:txBody>
      </p:sp>
      <p:sp>
        <p:nvSpPr>
          <p:cNvPr id="222289" name="Text Box 81"/>
          <p:cNvSpPr txBox="1">
            <a:spLocks noChangeArrowheads="1"/>
          </p:cNvSpPr>
          <p:nvPr/>
        </p:nvSpPr>
        <p:spPr bwMode="auto">
          <a:xfrm>
            <a:off x="5795963" y="4724400"/>
            <a:ext cx="360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=</a:t>
            </a:r>
            <a:endParaRPr lang="en-US" sz="2800" b="1"/>
          </a:p>
        </p:txBody>
      </p:sp>
      <p:sp>
        <p:nvSpPr>
          <p:cNvPr id="222290" name="Text Box 82"/>
          <p:cNvSpPr txBox="1">
            <a:spLocks noChangeArrowheads="1"/>
          </p:cNvSpPr>
          <p:nvPr/>
        </p:nvSpPr>
        <p:spPr bwMode="auto">
          <a:xfrm>
            <a:off x="7416800" y="2133600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و</a:t>
            </a:r>
            <a:endParaRPr lang="en-US" sz="3200" b="1">
              <a:solidFill>
                <a:srgbClr val="006600"/>
              </a:solidFill>
            </a:endParaRPr>
          </a:p>
        </p:txBody>
      </p:sp>
      <p:grpSp>
        <p:nvGrpSpPr>
          <p:cNvPr id="222291" name="Group 83"/>
          <p:cNvGrpSpPr>
            <a:grpSpLocks/>
          </p:cNvGrpSpPr>
          <p:nvPr/>
        </p:nvGrpSpPr>
        <p:grpSpPr bwMode="auto">
          <a:xfrm>
            <a:off x="7812088" y="2227263"/>
            <a:ext cx="1152525" cy="527050"/>
            <a:chOff x="4876" y="1924"/>
            <a:chExt cx="726" cy="332"/>
          </a:xfrm>
        </p:grpSpPr>
        <p:pic>
          <p:nvPicPr>
            <p:cNvPr id="222292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293" name="Text Box 85"/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د أ ب</a:t>
              </a:r>
              <a:endParaRPr lang="en-US" sz="2800" b="1"/>
            </a:p>
          </p:txBody>
        </p:sp>
      </p:grpSp>
      <p:grpSp>
        <p:nvGrpSpPr>
          <p:cNvPr id="222294" name="Group 86"/>
          <p:cNvGrpSpPr>
            <a:grpSpLocks/>
          </p:cNvGrpSpPr>
          <p:nvPr/>
        </p:nvGrpSpPr>
        <p:grpSpPr bwMode="auto">
          <a:xfrm>
            <a:off x="6083300" y="2227263"/>
            <a:ext cx="1333500" cy="527050"/>
            <a:chOff x="3787" y="1924"/>
            <a:chExt cx="840" cy="332"/>
          </a:xfrm>
        </p:grpSpPr>
        <p:pic>
          <p:nvPicPr>
            <p:cNvPr id="222295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296" name="Text Box 88"/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أ د هـ</a:t>
              </a:r>
              <a:endParaRPr lang="en-US" sz="2800" b="1"/>
            </a:p>
          </p:txBody>
        </p:sp>
      </p:grpSp>
      <p:sp>
        <p:nvSpPr>
          <p:cNvPr id="222297" name="Text Box 89"/>
          <p:cNvSpPr txBox="1">
            <a:spLocks noChangeArrowheads="1"/>
          </p:cNvSpPr>
          <p:nvPr/>
        </p:nvSpPr>
        <p:spPr bwMode="auto">
          <a:xfrm>
            <a:off x="4032250" y="22621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متبادلتان داخليا</a:t>
            </a:r>
            <a:endParaRPr lang="en-US" sz="2400" b="1">
              <a:solidFill>
                <a:srgbClr val="3333FF"/>
              </a:solidFill>
            </a:endParaRPr>
          </a:p>
        </p:txBody>
      </p:sp>
      <p:grpSp>
        <p:nvGrpSpPr>
          <p:cNvPr id="222314" name="Group 106"/>
          <p:cNvGrpSpPr>
            <a:grpSpLocks/>
          </p:cNvGrpSpPr>
          <p:nvPr/>
        </p:nvGrpSpPr>
        <p:grpSpPr bwMode="auto">
          <a:xfrm>
            <a:off x="5688013" y="3429000"/>
            <a:ext cx="2881312" cy="914400"/>
            <a:chOff x="3583" y="2160"/>
            <a:chExt cx="1815" cy="576"/>
          </a:xfrm>
        </p:grpSpPr>
        <p:sp>
          <p:nvSpPr>
            <p:cNvPr id="222299" name="Text Box 91"/>
            <p:cNvSpPr txBox="1">
              <a:spLocks noChangeArrowheads="1"/>
            </p:cNvSpPr>
            <p:nvPr/>
          </p:nvSpPr>
          <p:spPr bwMode="auto">
            <a:xfrm>
              <a:off x="4445" y="2160"/>
              <a:ext cx="295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5400" b="1">
                  <a:solidFill>
                    <a:srgbClr val="006600"/>
                  </a:solidFill>
                  <a:latin typeface=""/>
                </a:rPr>
                <a:t>≅</a:t>
              </a:r>
            </a:p>
          </p:txBody>
        </p:sp>
        <p:grpSp>
          <p:nvGrpSpPr>
            <p:cNvPr id="222313" name="Group 105"/>
            <p:cNvGrpSpPr>
              <a:grpSpLocks/>
            </p:cNvGrpSpPr>
            <p:nvPr/>
          </p:nvGrpSpPr>
          <p:grpSpPr bwMode="auto">
            <a:xfrm>
              <a:off x="3583" y="2305"/>
              <a:ext cx="1815" cy="332"/>
              <a:chOff x="3583" y="2305"/>
              <a:chExt cx="1815" cy="332"/>
            </a:xfrm>
          </p:grpSpPr>
          <p:grpSp>
            <p:nvGrpSpPr>
              <p:cNvPr id="222301" name="Group 93"/>
              <p:cNvGrpSpPr>
                <a:grpSpLocks/>
              </p:cNvGrpSpPr>
              <p:nvPr/>
            </p:nvGrpSpPr>
            <p:grpSpPr bwMode="auto">
              <a:xfrm>
                <a:off x="4672" y="2305"/>
                <a:ext cx="726" cy="332"/>
                <a:chOff x="4876" y="1924"/>
                <a:chExt cx="726" cy="332"/>
              </a:xfrm>
            </p:grpSpPr>
            <p:pic>
              <p:nvPicPr>
                <p:cNvPr id="222302" name="Picture 9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2303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800" b="1"/>
                    <a:t>د أ ب</a:t>
                  </a:r>
                  <a:endParaRPr lang="en-US" sz="2800" b="1"/>
                </a:p>
              </p:txBody>
            </p:sp>
          </p:grpSp>
          <p:grpSp>
            <p:nvGrpSpPr>
              <p:cNvPr id="222304" name="Group 96"/>
              <p:cNvGrpSpPr>
                <a:grpSpLocks/>
              </p:cNvGrpSpPr>
              <p:nvPr/>
            </p:nvGrpSpPr>
            <p:grpSpPr bwMode="auto">
              <a:xfrm>
                <a:off x="3583" y="2305"/>
                <a:ext cx="840" cy="332"/>
                <a:chOff x="3787" y="1924"/>
                <a:chExt cx="840" cy="332"/>
              </a:xfrm>
            </p:grpSpPr>
            <p:pic>
              <p:nvPicPr>
                <p:cNvPr id="222305" name="Picture 9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230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800" b="1"/>
                    <a:t>أ د هـ</a:t>
                  </a:r>
                  <a:endParaRPr lang="en-US" sz="2800" b="1"/>
                </a:p>
              </p:txBody>
            </p:sp>
          </p:grpSp>
        </p:grpSp>
      </p:grpSp>
      <p:sp>
        <p:nvSpPr>
          <p:cNvPr id="222307" name="Text Box 99"/>
          <p:cNvSpPr txBox="1">
            <a:spLocks noChangeArrowheads="1"/>
          </p:cNvSpPr>
          <p:nvPr/>
        </p:nvSpPr>
        <p:spPr bwMode="auto">
          <a:xfrm>
            <a:off x="5003800" y="47037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baseline="44000"/>
              <a:t>5</a:t>
            </a:r>
            <a:r>
              <a:rPr lang="ar-SA" sz="2800" b="1"/>
              <a:t>180</a:t>
            </a:r>
            <a:endParaRPr lang="en-US" sz="2800" b="1"/>
          </a:p>
        </p:txBody>
      </p:sp>
      <p:sp>
        <p:nvSpPr>
          <p:cNvPr id="222308" name="AutoShape 100"/>
          <p:cNvSpPr>
            <a:spLocks noChangeArrowheads="1"/>
          </p:cNvSpPr>
          <p:nvPr/>
        </p:nvSpPr>
        <p:spPr bwMode="auto">
          <a:xfrm rot="5400000">
            <a:off x="6911976" y="2781300"/>
            <a:ext cx="684212" cy="611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9966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22310" name="Group 102"/>
          <p:cNvGrpSpPr>
            <a:grpSpLocks/>
          </p:cNvGrpSpPr>
          <p:nvPr/>
        </p:nvGrpSpPr>
        <p:grpSpPr bwMode="auto">
          <a:xfrm>
            <a:off x="7416800" y="3657600"/>
            <a:ext cx="1152525" cy="527050"/>
            <a:chOff x="4876" y="1924"/>
            <a:chExt cx="726" cy="332"/>
          </a:xfrm>
        </p:grpSpPr>
        <p:pic>
          <p:nvPicPr>
            <p:cNvPr id="222311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12" name="Text Box 104"/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د أ ب</a:t>
              </a:r>
              <a:endParaRPr lang="en-US" sz="2800" b="1"/>
            </a:p>
          </p:txBody>
        </p:sp>
      </p:grpSp>
      <p:sp>
        <p:nvSpPr>
          <p:cNvPr id="222315" name="Text Box 107"/>
          <p:cNvSpPr txBox="1">
            <a:spLocks noChangeArrowheads="1"/>
          </p:cNvSpPr>
          <p:nvPr/>
        </p:nvSpPr>
        <p:spPr bwMode="auto">
          <a:xfrm>
            <a:off x="7418388" y="4649788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+</a:t>
            </a:r>
            <a:endParaRPr lang="en-US" sz="3200" b="1">
              <a:solidFill>
                <a:srgbClr val="006600"/>
              </a:solidFill>
            </a:endParaRPr>
          </a:p>
        </p:txBody>
      </p:sp>
      <p:grpSp>
        <p:nvGrpSpPr>
          <p:cNvPr id="222316" name="Group 108"/>
          <p:cNvGrpSpPr>
            <a:grpSpLocks/>
          </p:cNvGrpSpPr>
          <p:nvPr/>
        </p:nvGrpSpPr>
        <p:grpSpPr bwMode="auto">
          <a:xfrm>
            <a:off x="7740650" y="4665663"/>
            <a:ext cx="1225550" cy="527050"/>
            <a:chOff x="4876" y="1924"/>
            <a:chExt cx="726" cy="332"/>
          </a:xfrm>
        </p:grpSpPr>
        <p:pic>
          <p:nvPicPr>
            <p:cNvPr id="222317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18" name="Text Box 110"/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أ د هـ</a:t>
              </a:r>
              <a:endParaRPr lang="en-US" sz="2800" b="1"/>
            </a:p>
          </p:txBody>
        </p:sp>
      </p:grpSp>
      <p:grpSp>
        <p:nvGrpSpPr>
          <p:cNvPr id="222319" name="Group 111"/>
          <p:cNvGrpSpPr>
            <a:grpSpLocks/>
          </p:cNvGrpSpPr>
          <p:nvPr/>
        </p:nvGrpSpPr>
        <p:grpSpPr bwMode="auto">
          <a:xfrm>
            <a:off x="6084888" y="4665663"/>
            <a:ext cx="1333500" cy="527050"/>
            <a:chOff x="3787" y="1924"/>
            <a:chExt cx="840" cy="332"/>
          </a:xfrm>
        </p:grpSpPr>
        <p:pic>
          <p:nvPicPr>
            <p:cNvPr id="222320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21" name="Text Box 113"/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أ د جـ</a:t>
              </a:r>
              <a:endParaRPr lang="en-US" sz="2800" b="1"/>
            </a:p>
          </p:txBody>
        </p:sp>
      </p:grpSp>
      <p:sp>
        <p:nvSpPr>
          <p:cNvPr id="222322" name="Text Box 114"/>
          <p:cNvSpPr txBox="1">
            <a:spLocks noChangeArrowheads="1"/>
          </p:cNvSpPr>
          <p:nvPr/>
        </p:nvSpPr>
        <p:spPr bwMode="auto">
          <a:xfrm>
            <a:off x="1727200" y="4689475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لأنهما تقعان على مستقيم واحد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222323" name="Text Box 115"/>
          <p:cNvSpPr txBox="1">
            <a:spLocks noChangeArrowheads="1"/>
          </p:cNvSpPr>
          <p:nvPr/>
        </p:nvSpPr>
        <p:spPr bwMode="auto">
          <a:xfrm>
            <a:off x="7740650" y="5876925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أ ي أن :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222324" name="Text Box 116"/>
          <p:cNvSpPr txBox="1">
            <a:spLocks noChangeArrowheads="1"/>
          </p:cNvSpPr>
          <p:nvPr/>
        </p:nvSpPr>
        <p:spPr bwMode="auto">
          <a:xfrm>
            <a:off x="6227763" y="5762625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و</a:t>
            </a:r>
            <a:endParaRPr lang="en-US" sz="3200" b="1">
              <a:solidFill>
                <a:srgbClr val="006600"/>
              </a:solidFill>
            </a:endParaRPr>
          </a:p>
        </p:txBody>
      </p:sp>
      <p:grpSp>
        <p:nvGrpSpPr>
          <p:cNvPr id="222325" name="Group 117"/>
          <p:cNvGrpSpPr>
            <a:grpSpLocks/>
          </p:cNvGrpSpPr>
          <p:nvPr/>
        </p:nvGrpSpPr>
        <p:grpSpPr bwMode="auto">
          <a:xfrm>
            <a:off x="6623050" y="5856288"/>
            <a:ext cx="1152525" cy="527050"/>
            <a:chOff x="4876" y="1924"/>
            <a:chExt cx="726" cy="332"/>
          </a:xfrm>
        </p:grpSpPr>
        <p:pic>
          <p:nvPicPr>
            <p:cNvPr id="222326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27" name="Text Box 119"/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د أ ب</a:t>
              </a:r>
              <a:endParaRPr lang="en-US" sz="2800" b="1"/>
            </a:p>
          </p:txBody>
        </p:sp>
      </p:grpSp>
      <p:grpSp>
        <p:nvGrpSpPr>
          <p:cNvPr id="222328" name="Group 120"/>
          <p:cNvGrpSpPr>
            <a:grpSpLocks/>
          </p:cNvGrpSpPr>
          <p:nvPr/>
        </p:nvGrpSpPr>
        <p:grpSpPr bwMode="auto">
          <a:xfrm>
            <a:off x="4894263" y="5856288"/>
            <a:ext cx="1333500" cy="527050"/>
            <a:chOff x="3787" y="1924"/>
            <a:chExt cx="840" cy="332"/>
          </a:xfrm>
        </p:grpSpPr>
        <p:pic>
          <p:nvPicPr>
            <p:cNvPr id="222329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30" name="Text Box 122"/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/>
                <a:t>أ د جـ</a:t>
              </a:r>
              <a:endParaRPr lang="en-US" sz="2800" b="1"/>
            </a:p>
          </p:txBody>
        </p:sp>
      </p:grpSp>
      <p:sp>
        <p:nvSpPr>
          <p:cNvPr id="222331" name="Text Box 123"/>
          <p:cNvSpPr txBox="1">
            <a:spLocks noChangeArrowheads="1"/>
          </p:cNvSpPr>
          <p:nvPr/>
        </p:nvSpPr>
        <p:spPr bwMode="auto">
          <a:xfrm>
            <a:off x="3851275" y="5888038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متكاملتان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222332" name="Text Box 124"/>
          <p:cNvSpPr txBox="1">
            <a:spLocks noChangeArrowheads="1"/>
          </p:cNvSpPr>
          <p:nvPr/>
        </p:nvSpPr>
        <p:spPr bwMode="auto">
          <a:xfrm>
            <a:off x="971550" y="5876925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لأن مجموعهما = </a:t>
            </a:r>
            <a:r>
              <a:rPr lang="ar-SA" sz="2400" b="1" baseline="60000">
                <a:solidFill>
                  <a:srgbClr val="3333FF"/>
                </a:solidFill>
              </a:rPr>
              <a:t>5</a:t>
            </a:r>
            <a:r>
              <a:rPr lang="ar-SA" sz="2400" b="1">
                <a:solidFill>
                  <a:srgbClr val="3333FF"/>
                </a:solidFill>
              </a:rPr>
              <a:t>180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222333" name="AutoShape 125"/>
          <p:cNvSpPr>
            <a:spLocks noChangeArrowheads="1"/>
          </p:cNvSpPr>
          <p:nvPr/>
        </p:nvSpPr>
        <p:spPr bwMode="auto">
          <a:xfrm>
            <a:off x="2447925" y="765175"/>
            <a:ext cx="3600450" cy="1944688"/>
          </a:xfrm>
          <a:prstGeom prst="wedgeEllipseCallout">
            <a:avLst>
              <a:gd name="adj1" fmla="val 104630"/>
              <a:gd name="adj2" fmla="val 152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r-SA"/>
          </a:p>
          <a:p>
            <a:pPr algn="ctr"/>
            <a:endParaRPr lang="ar-SA"/>
          </a:p>
          <a:p>
            <a:pPr algn="ctr"/>
            <a:r>
              <a:rPr lang="ar-SA" sz="2400" b="1"/>
              <a:t>نستبدل </a:t>
            </a:r>
            <a:r>
              <a:rPr lang="ar-SA" sz="2400" b="1">
                <a:solidFill>
                  <a:srgbClr val="3333FF"/>
                </a:solidFill>
              </a:rPr>
              <a:t>أ د هـ</a:t>
            </a:r>
            <a:r>
              <a:rPr lang="ar-SA" sz="2400" b="1"/>
              <a:t> بـ </a:t>
            </a:r>
            <a:r>
              <a:rPr lang="ar-SA" sz="2400" b="1">
                <a:solidFill>
                  <a:srgbClr val="3333FF"/>
                </a:solidFill>
              </a:rPr>
              <a:t>د أ ب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222334" name="Arc 126"/>
          <p:cNvSpPr>
            <a:spLocks/>
          </p:cNvSpPr>
          <p:nvPr/>
        </p:nvSpPr>
        <p:spPr bwMode="auto">
          <a:xfrm rot="38787345">
            <a:off x="841375" y="3379788"/>
            <a:ext cx="735013" cy="617537"/>
          </a:xfrm>
          <a:custGeom>
            <a:avLst/>
            <a:gdLst>
              <a:gd name="G0" fmla="+- 5674 0 0"/>
              <a:gd name="G1" fmla="+- 21600 0 0"/>
              <a:gd name="G2" fmla="+- 21600 0 0"/>
              <a:gd name="T0" fmla="*/ 0 w 27274"/>
              <a:gd name="T1" fmla="*/ 758 h 23321"/>
              <a:gd name="T2" fmla="*/ 27205 w 27274"/>
              <a:gd name="T3" fmla="*/ 23321 h 23321"/>
              <a:gd name="T4" fmla="*/ 5674 w 27274"/>
              <a:gd name="T5" fmla="*/ 21600 h 23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74" h="23321" fill="none" extrusionOk="0">
                <a:moveTo>
                  <a:pt x="0" y="758"/>
                </a:moveTo>
                <a:cubicBezTo>
                  <a:pt x="1849" y="255"/>
                  <a:pt x="3757" y="-1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</a:path>
              <a:path w="27274" h="23321" stroke="0" extrusionOk="0">
                <a:moveTo>
                  <a:pt x="0" y="758"/>
                </a:moveTo>
                <a:cubicBezTo>
                  <a:pt x="1849" y="255"/>
                  <a:pt x="3757" y="-1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  <a:lnTo>
                  <a:pt x="5674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800" b="1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BB33A44-7E36-59BA-40E9-7F8D544F0E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3" name="صورة 9">
            <a:extLst>
              <a:ext uri="{FF2B5EF4-FFF2-40B4-BE49-F238E27FC236}">
                <a16:creationId xmlns:a16="http://schemas.microsoft.com/office/drawing/2014/main" id="{E75646A0-0DF1-B0B2-9733-DCEB1EB02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2">
            <a:extLst>
              <a:ext uri="{FF2B5EF4-FFF2-40B4-BE49-F238E27FC236}">
                <a16:creationId xmlns:a16="http://schemas.microsoft.com/office/drawing/2014/main" id="{15D7AB77-1CB4-936B-050D-CF844C62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052513"/>
            <a:ext cx="793115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2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2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2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2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2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2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22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2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2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3876E-7 L 0.04723 0.14686 " pathEditMode="relative" ptsTypes="AA">
                                      <p:cBhvr>
                                        <p:cTn id="146" dur="2000" fill="hold"/>
                                        <p:tgtEl>
                                          <p:spTgt spid="22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55" dur="1000"/>
                                        <p:tgtEl>
                                          <p:spTgt spid="22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1000"/>
                                        <p:tgtEl>
                                          <p:spTgt spid="22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22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2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2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22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22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74" grpId="0" animBg="1"/>
      <p:bldP spid="222275" grpId="0" animBg="1"/>
      <p:bldP spid="222276" grpId="0" animBg="1"/>
      <p:bldP spid="222277" grpId="0" animBg="1"/>
      <p:bldP spid="222277" grpId="1" animBg="1"/>
      <p:bldP spid="222280" grpId="0" animBg="1"/>
      <p:bldP spid="222289" grpId="0"/>
      <p:bldP spid="222290" grpId="0"/>
      <p:bldP spid="222297" grpId="0"/>
      <p:bldP spid="222307" grpId="0"/>
      <p:bldP spid="222308" grpId="0" animBg="1"/>
      <p:bldP spid="222315" grpId="0"/>
      <p:bldP spid="222322" grpId="0"/>
      <p:bldP spid="222322" grpId="1"/>
      <p:bldP spid="222323" grpId="0"/>
      <p:bldP spid="222324" grpId="0"/>
      <p:bldP spid="222331" grpId="0"/>
      <p:bldP spid="222332" grpId="0"/>
      <p:bldP spid="222333" grpId="0" animBg="1"/>
      <p:bldP spid="222333" grpId="1" animBg="1"/>
      <p:bldP spid="2223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صورة 2">
            <a:extLst>
              <a:ext uri="{FF2B5EF4-FFF2-40B4-BE49-F238E27FC236}">
                <a16:creationId xmlns:a16="http://schemas.microsoft.com/office/drawing/2014/main" id="{CCEBB8A7-9B28-8D02-632C-FC655ED9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052513"/>
            <a:ext cx="7931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صورة 9">
            <a:extLst>
              <a:ext uri="{FF2B5EF4-FFF2-40B4-BE49-F238E27FC236}">
                <a16:creationId xmlns:a16="http://schemas.microsoft.com/office/drawing/2014/main" id="{41B6EC16-CD6F-DF19-0618-AED10F4D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4EE8FAD2-FCFC-321F-4C0A-770D85739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3131" y="3284538"/>
                <a:ext cx="53128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ar-SA" sz="2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د أ ب  وَ </a:t>
                </a:r>
                <a14:m>
                  <m:oMath xmlns:m="http://schemas.openxmlformats.org/officeDocument/2006/math">
                    <m:r>
                      <a:rPr lang="ar-SA" sz="2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أ د جـ زاويتان متكاملتان. مد الأضلاع كما هو مبين أدناه. </a:t>
                </a: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4EE8FAD2-FCFC-321F-4C0A-770D85739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3131" y="3284538"/>
                <a:ext cx="5312861" cy="400110"/>
              </a:xfrm>
              <a:prstGeom prst="rect">
                <a:avLst/>
              </a:prstGeom>
              <a:blipFill>
                <a:blip r:embed="rId4"/>
                <a:stretch>
                  <a:fillRect l="-2523" t="-7692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94B38A00-A65A-1E2B-2AD8-E1AFF94A74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0B965D-291E-F91A-E6AA-538119A63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7684" y="1490968"/>
            <a:ext cx="4543016" cy="166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B69E90-A917-C7DD-2D37-819B5E75E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327472"/>
            <a:ext cx="2073368" cy="9870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7CAC1BE-7EB3-E0A6-33E5-6A27DD7594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612" y="4382386"/>
            <a:ext cx="2435243" cy="1340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1F0151DD-C381-24D5-757B-8BA4BEB6D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553" y="3722491"/>
                <a:ext cx="5046340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بما أن المستقيمين متوازيان فإن </a:t>
                </a:r>
                <a14:m>
                  <m:oMath xmlns:m="http://schemas.openxmlformats.org/officeDocument/2006/math">
                    <m:r>
                      <a:rPr lang="ar-SA" sz="2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د أ ب </a:t>
                </a:r>
                <a14:m>
                  <m:oMath xmlns:m="http://schemas.openxmlformats.org/officeDocument/2006/math">
                    <m:r>
                      <a:rPr lang="ar-SA" sz="2000" b="1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 </m:t>
                    </m:r>
                    <m:r>
                      <a:rPr lang="ar-SA" sz="2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 ≅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r>
                  <a:rPr lang="ar-SA" sz="2000" b="1">
                    <a:solidFill>
                      <a:srgbClr val="3333FF"/>
                    </a:solidFill>
                    <a:highlight>
                      <a:srgbClr val="FFFF00"/>
                    </a:highligh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أ د ه </a:t>
                </a:r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(الزاويتان المتبادلتان داخليا متطابقتان).</a:t>
                </a:r>
              </a:p>
              <a:p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وبما أن </a:t>
                </a:r>
                <a14:m>
                  <m:oMath xmlns:m="http://schemas.openxmlformats.org/officeDocument/2006/math">
                    <m:r>
                      <a:rPr lang="ar-SA" sz="2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أ د هَ وَ </a:t>
                </a:r>
                <a14:m>
                  <m:oMath xmlns:m="http://schemas.openxmlformats.org/officeDocument/2006/math">
                    <m:r>
                      <a:rPr lang="ar-SA" sz="2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أ د ج تقعان على</a:t>
                </a:r>
              </a:p>
              <a:p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نفس المستقيم فهما متكاملتان، أي أنَّ:</a:t>
                </a:r>
              </a:p>
              <a:p>
                <a:r>
                  <a:rPr lang="ar-SA" sz="2000" b="1">
                    <a:solidFill>
                      <a:srgbClr val="3333FF"/>
                    </a:solidFill>
                    <a:highlight>
                      <a:srgbClr val="FFFF00"/>
                    </a:highligh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</a:t>
                </a:r>
                <a:r>
                  <a:rPr lang="ar-SA" sz="2000" b="1">
                    <a:solidFill>
                      <a:srgbClr val="3333FF"/>
                    </a:solidFill>
                    <a:highlight>
                      <a:srgbClr val="FFFF00"/>
                    </a:highlight>
                    <a:ea typeface="Cambria Math" panose="02040503050406030204" pitchFamily="18" charset="0"/>
                    <a:cs typeface="Traditional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2000" b="1" i="1">
                        <a:solidFill>
                          <a:srgbClr val="3333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highlight>
                      <a:srgbClr val="FFFF00"/>
                    </a:highligh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أ د ه </a:t>
                </a:r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+ ق</a:t>
                </a:r>
                <a:r>
                  <a:rPr lang="ar-SA" sz="2000" b="1">
                    <a:solidFill>
                      <a:srgbClr val="3333FF"/>
                    </a:solidFill>
                    <a:ea typeface="Cambria Math" panose="02040503050406030204" pitchFamily="18" charset="0"/>
                    <a:cs typeface="Traditional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20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أ د ج = ١٨٠ °. عوض</a:t>
                </a:r>
              </a:p>
              <a:p>
                <a14:m>
                  <m:oMath xmlns:m="http://schemas.openxmlformats.org/officeDocument/2006/math">
                    <m:r>
                      <a:rPr lang="ar-SA" sz="20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 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د أ ب مكان</a:t>
                </a:r>
                <a:r>
                  <a:rPr lang="ar-SA" sz="2000" b="1">
                    <a:solidFill>
                      <a:srgbClr val="3333FF"/>
                    </a:solidFill>
                    <a:ea typeface="Cambria Math" panose="02040503050406030204" pitchFamily="18" charset="0"/>
                    <a:cs typeface="Traditional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20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أ د ه. فيكون:</a:t>
                </a:r>
              </a:p>
              <a:p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 </a:t>
                </a:r>
                <a14:m>
                  <m:oMath xmlns:m="http://schemas.openxmlformats.org/officeDocument/2006/math">
                    <m:r>
                      <a:rPr lang="ar-SA" sz="20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 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د أ ب + ق</a:t>
                </a:r>
                <a:r>
                  <a:rPr lang="ar-SA" sz="2000" b="1">
                    <a:solidFill>
                      <a:srgbClr val="3333FF"/>
                    </a:solidFill>
                    <a:ea typeface="Cambria Math" panose="02040503050406030204" pitchFamily="18" charset="0"/>
                    <a:cs typeface="Traditional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20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aditional Arabic" panose="02020603050405020304" pitchFamily="18" charset="-78"/>
                      </a:rPr>
                      <m:t>&gt;</m:t>
                    </m:r>
                  </m:oMath>
                </a14:m>
                <a:r>
                  <a:rPr lang="ar-SA" sz="2000" b="1">
                    <a:solidFill>
                      <a:srgbClr val="3333FF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أ د ج = ١٨٠ °.</a:t>
                </a:r>
                <a:endPara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1F0151DD-C381-24D5-757B-8BA4BEB6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4553" y="3722491"/>
                <a:ext cx="5046340" cy="2246769"/>
              </a:xfrm>
              <a:prstGeom prst="rect">
                <a:avLst/>
              </a:prstGeom>
              <a:blipFill>
                <a:blip r:embed="rId9"/>
                <a:stretch>
                  <a:fillRect t="-1630" r="-1329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0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صورة 2">
            <a:extLst>
              <a:ext uri="{FF2B5EF4-FFF2-40B4-BE49-F238E27FC236}">
                <a16:creationId xmlns:a16="http://schemas.microsoft.com/office/drawing/2014/main" id="{CCEBB8A7-9B28-8D02-632C-FC655ED9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052513"/>
            <a:ext cx="7931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صورة 9">
            <a:extLst>
              <a:ext uri="{FF2B5EF4-FFF2-40B4-BE49-F238E27FC236}">
                <a16:creationId xmlns:a16="http://schemas.microsoft.com/office/drawing/2014/main" id="{41B6EC16-CD6F-DF19-0618-AED10F4D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EE8FAD2-FCFC-321F-4C0A-770D8573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339" y="3198167"/>
            <a:ext cx="1008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متكاملتان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B38A00-A65A-1E2B-2AD8-E1AFF94A74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006A036-EC33-81D6-A5CD-6B5D4EAFBC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3628" y="1639629"/>
            <a:ext cx="5584757" cy="89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2022A46-5DB3-369D-0689-BB64706BE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431" y="2650414"/>
            <a:ext cx="2695575" cy="1390650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93D1C74-1656-2496-1525-8FB89D122320}"/>
              </a:ext>
            </a:extLst>
          </p:cNvPr>
          <p:cNvCxnSpPr/>
          <p:nvPr/>
        </p:nvCxnSpPr>
        <p:spPr>
          <a:xfrm flipH="1">
            <a:off x="4719638" y="2093075"/>
            <a:ext cx="54006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7A203DAF-7B46-7B2E-E467-F008E2F4C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628" y="4149179"/>
            <a:ext cx="3018277" cy="136332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AF20A9-4D36-289F-6AF6-2FD9535CD23C}"/>
              </a:ext>
            </a:extLst>
          </p:cNvPr>
          <p:cNvSpPr txBox="1"/>
          <p:nvPr/>
        </p:nvSpPr>
        <p:spPr>
          <a:xfrm>
            <a:off x="4060263" y="4259625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تكون الزاويتان متكاملتين ( قياسهما 180 ْ) لأن الزاوية المجاورة لإحدى هاتين الزاويتين تساوي قياس الأخرى بالتبادل داخليا .</a:t>
            </a:r>
          </a:p>
        </p:txBody>
      </p:sp>
    </p:spTree>
    <p:extLst>
      <p:ext uri="{BB962C8B-B14F-4D97-AF65-F5344CB8AC3E}">
        <p14:creationId xmlns:p14="http://schemas.microsoft.com/office/powerpoint/2010/main" val="16293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94CB21-5E5D-B895-75D7-7788988B1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340768"/>
            <a:ext cx="7992380" cy="479674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E69A48-500C-ABE3-3392-C21D113419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12B8A1-1673-2967-41F1-A9CD5EEBE84E}"/>
              </a:ext>
            </a:extLst>
          </p:cNvPr>
          <p:cNvSpPr txBox="1"/>
          <p:nvPr/>
        </p:nvSpPr>
        <p:spPr>
          <a:xfrm>
            <a:off x="4968044" y="5085184"/>
            <a:ext cx="144016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sz="140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382BD2A-847D-3853-1C76-B410200D0392}"/>
              </a:ext>
            </a:extLst>
          </p:cNvPr>
          <p:cNvSpPr txBox="1"/>
          <p:nvPr/>
        </p:nvSpPr>
        <p:spPr>
          <a:xfrm>
            <a:off x="1444060" y="4329100"/>
            <a:ext cx="2551876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sz="14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0A091A-04A3-7FBB-DA83-F353E9E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5517232"/>
            <a:ext cx="2800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86" y="2112369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78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9322" fontAlgn="auto">
              <a:spcAft>
                <a:spcPts val="0"/>
              </a:spcAft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89322" fontAlgn="auto">
              <a:spcAft>
                <a:spcPts val="0"/>
              </a:spcAft>
              <a:defRPr/>
            </a:pPr>
            <a:r>
              <a:rPr lang="ar-SA" sz="135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63">
              <a:defRPr/>
            </a:pPr>
            <a:r>
              <a:rPr lang="ar-SA" altLang="ar-SA" sz="10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2" y="3671144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47268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83" y="1052737"/>
            <a:ext cx="5768357" cy="456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385763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latin typeface="Calibri"/>
                <a:cs typeface="Sultan bold" pitchFamily="2" charset="-78"/>
              </a:rPr>
              <a:t>من الأعضاء في منتديات يزيد</a:t>
            </a:r>
            <a:endParaRPr lang="ar-SA" altLang="ar-SA" sz="1500">
              <a:solidFill>
                <a:srgbClr val="000000"/>
              </a:solidFill>
              <a:cs typeface="Sultan bold" pitchFamily="2" charset="-78"/>
            </a:endParaRP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عرض بوربوينت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من إعداد العضو: تركي30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عقيل الزبيدي 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latin typeface="Calibri"/>
                <a:cs typeface="Sultan bold" pitchFamily="2" charset="-78"/>
              </a:rPr>
              <a:t>وحلول الاستاذ: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ومذكرة الأستاذ موسى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289322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500">
                <a:solidFill>
                  <a:srgbClr val="000000"/>
                </a:solidFill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4A48AD-7A33-4F7E-BB5C-3224E2EB69BA}"/>
              </a:ext>
            </a:extLst>
          </p:cNvPr>
          <p:cNvSpPr txBox="1"/>
          <p:nvPr/>
        </p:nvSpPr>
        <p:spPr>
          <a:xfrm>
            <a:off x="7343063" y="4247560"/>
            <a:ext cx="1281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51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975A11-45E0-A56F-0AB3-7EC7F33EAEA9}"/>
              </a:ext>
            </a:extLst>
          </p:cNvPr>
          <p:cNvSpPr txBox="1"/>
          <p:nvPr/>
        </p:nvSpPr>
        <p:spPr>
          <a:xfrm>
            <a:off x="6682199" y="3775682"/>
            <a:ext cx="232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180 ْ - 129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C0921AF-393B-9593-E40F-FF3E01C5BEEE}"/>
              </a:ext>
            </a:extLst>
          </p:cNvPr>
          <p:cNvSpPr txBox="1"/>
          <p:nvPr/>
        </p:nvSpPr>
        <p:spPr>
          <a:xfrm>
            <a:off x="4196036" y="3705629"/>
            <a:ext cx="2380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180 ْ - 77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B6A341-7445-FB98-1F44-8583DEFD72E2}"/>
              </a:ext>
            </a:extLst>
          </p:cNvPr>
          <p:cNvSpPr txBox="1"/>
          <p:nvPr/>
        </p:nvSpPr>
        <p:spPr>
          <a:xfrm>
            <a:off x="4886575" y="4122278"/>
            <a:ext cx="1362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103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135460-5196-2081-14B7-2FE4A93F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862721"/>
            <a:ext cx="4505325" cy="447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074A97-C52F-A281-97BC-291C861A4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09" y="455874"/>
            <a:ext cx="2900363" cy="3456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2EC6A2-6533-AEF1-C2AD-A7A1E364BC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49A0D6C-577D-E3EC-E05C-904DF9C8F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280" y="1606155"/>
            <a:ext cx="1912899" cy="147616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76DBBAF-35D3-CB14-13FF-1D113E4B6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174" y="1722100"/>
            <a:ext cx="1769166" cy="13678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EDC1C89-B549-E557-2E02-4CC499821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2317" y="1664798"/>
            <a:ext cx="1769166" cy="146358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71A73E6-8D26-77E2-C03F-0C9F4F64B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169" y="1626849"/>
            <a:ext cx="1682919" cy="1463078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F85EFAB-707C-5C9B-0F92-5BFDEA2E58C3}"/>
              </a:ext>
            </a:extLst>
          </p:cNvPr>
          <p:cNvSpPr txBox="1"/>
          <p:nvPr/>
        </p:nvSpPr>
        <p:spPr>
          <a:xfrm>
            <a:off x="2303748" y="3630377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 = 88 ْ   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2B1574-6C99-BF0B-0CAF-77F7E4B0EE01}"/>
              </a:ext>
            </a:extLst>
          </p:cNvPr>
          <p:cNvSpPr txBox="1"/>
          <p:nvPr/>
        </p:nvSpPr>
        <p:spPr>
          <a:xfrm>
            <a:off x="131992" y="3630376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 = 131 ْ 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F382D4-8580-9A1C-2504-6040B7A69662}"/>
              </a:ext>
            </a:extLst>
          </p:cNvPr>
          <p:cNvSpPr txBox="1"/>
          <p:nvPr/>
        </p:nvSpPr>
        <p:spPr>
          <a:xfrm>
            <a:off x="2030164" y="4109314"/>
            <a:ext cx="23807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372E89-57A7-7F4B-5A59-FBC0D04AFD48}"/>
              </a:ext>
            </a:extLst>
          </p:cNvPr>
          <p:cNvSpPr txBox="1"/>
          <p:nvPr/>
        </p:nvSpPr>
        <p:spPr>
          <a:xfrm>
            <a:off x="-132612" y="4121388"/>
            <a:ext cx="22827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7EC03D9-6379-8560-32DF-D343D5AD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92" y="4827849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8ED58913-A0C9-FB13-AC2D-0ADD65DA4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036" y="4600482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5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21" grpId="0"/>
      <p:bldP spid="22" grpId="0"/>
      <p:bldP spid="23" grpId="0"/>
      <p:bldP spid="25" grpId="0"/>
      <p:bldP spid="2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4A48AD-7A33-4F7E-BB5C-3224E2EB69BA}"/>
              </a:ext>
            </a:extLst>
          </p:cNvPr>
          <p:cNvSpPr txBox="1"/>
          <p:nvPr/>
        </p:nvSpPr>
        <p:spPr>
          <a:xfrm>
            <a:off x="7343063" y="4247560"/>
            <a:ext cx="1281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36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975A11-45E0-A56F-0AB3-7EC7F33EAEA9}"/>
              </a:ext>
            </a:extLst>
          </p:cNvPr>
          <p:cNvSpPr txBox="1"/>
          <p:nvPr/>
        </p:nvSpPr>
        <p:spPr>
          <a:xfrm>
            <a:off x="6606187" y="3775682"/>
            <a:ext cx="24058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180 ْ – 144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C0921AF-393B-9593-E40F-FF3E01C5BEEE}"/>
              </a:ext>
            </a:extLst>
          </p:cNvPr>
          <p:cNvSpPr txBox="1"/>
          <p:nvPr/>
        </p:nvSpPr>
        <p:spPr>
          <a:xfrm>
            <a:off x="4103948" y="3755029"/>
            <a:ext cx="2380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180 ْ – 68 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B6A341-7445-FB98-1F44-8583DEFD72E2}"/>
              </a:ext>
            </a:extLst>
          </p:cNvPr>
          <p:cNvSpPr txBox="1"/>
          <p:nvPr/>
        </p:nvSpPr>
        <p:spPr>
          <a:xfrm>
            <a:off x="4830750" y="4213757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112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135460-5196-2081-14B7-2FE4A93F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862721"/>
            <a:ext cx="4505325" cy="447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074A97-C52F-A281-97BC-291C861A4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09" y="455874"/>
            <a:ext cx="2900363" cy="3456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2EC6A2-6533-AEF1-C2AD-A7A1E364BC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F85EFAB-707C-5C9B-0F92-5BFDEA2E58C3}"/>
              </a:ext>
            </a:extLst>
          </p:cNvPr>
          <p:cNvSpPr txBox="1"/>
          <p:nvPr/>
        </p:nvSpPr>
        <p:spPr>
          <a:xfrm>
            <a:off x="1843890" y="3700123"/>
            <a:ext cx="23826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125 ْ – 64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2B1574-6C99-BF0B-0CAF-77F7E4B0EE01}"/>
              </a:ext>
            </a:extLst>
          </p:cNvPr>
          <p:cNvSpPr txBox="1"/>
          <p:nvPr/>
        </p:nvSpPr>
        <p:spPr>
          <a:xfrm>
            <a:off x="246350" y="4237347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 = 79 ْ 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F382D4-8580-9A1C-2504-6040B7A69662}"/>
              </a:ext>
            </a:extLst>
          </p:cNvPr>
          <p:cNvSpPr txBox="1"/>
          <p:nvPr/>
        </p:nvSpPr>
        <p:spPr>
          <a:xfrm>
            <a:off x="2118174" y="4687932"/>
            <a:ext cx="23807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372E89-57A7-7F4B-5A59-FBC0D04AFD48}"/>
              </a:ext>
            </a:extLst>
          </p:cNvPr>
          <p:cNvSpPr txBox="1"/>
          <p:nvPr/>
        </p:nvSpPr>
        <p:spPr>
          <a:xfrm>
            <a:off x="-66009" y="4673245"/>
            <a:ext cx="22827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7EC03D9-6379-8560-32DF-D343D5AD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487" y="4954965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B37EC33-711D-EEB7-B5E1-E8EBBA62F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408" y="1900898"/>
            <a:ext cx="2133600" cy="13430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7681ED-F9C2-B724-72E7-FFE7648B3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052" y="1732197"/>
            <a:ext cx="2105025" cy="14954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7BCC63A-3FAD-7A63-D7EA-FB9F2ED1A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195" y="1635973"/>
            <a:ext cx="2036304" cy="163829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B122C2-C626-4097-7B1D-8DF7A67F5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16" y="1725667"/>
            <a:ext cx="2018724" cy="1458910"/>
          </a:xfrm>
          <a:prstGeom prst="rect">
            <a:avLst/>
          </a:prstGeom>
        </p:spPr>
      </p:pic>
      <p:sp>
        <p:nvSpPr>
          <p:cNvPr id="20" name="Text Box 11">
            <a:extLst>
              <a:ext uri="{FF2B5EF4-FFF2-40B4-BE49-F238E27FC236}">
                <a16:creationId xmlns:a16="http://schemas.microsoft.com/office/drawing/2014/main" id="{1460CB16-4BB6-060F-4581-18C8375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377" y="4966700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609EF49-FA13-54D8-F8FE-68448FAB0DA9}"/>
              </a:ext>
            </a:extLst>
          </p:cNvPr>
          <p:cNvSpPr txBox="1"/>
          <p:nvPr/>
        </p:nvSpPr>
        <p:spPr>
          <a:xfrm>
            <a:off x="2414930" y="4213756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61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8C7D6A-5508-B8CC-BAA5-357585117454}"/>
              </a:ext>
            </a:extLst>
          </p:cNvPr>
          <p:cNvSpPr txBox="1"/>
          <p:nvPr/>
        </p:nvSpPr>
        <p:spPr>
          <a:xfrm>
            <a:off x="-314317" y="3700123"/>
            <a:ext cx="22827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167 ْ – 88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14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21" grpId="0"/>
      <p:bldP spid="22" grpId="0"/>
      <p:bldP spid="23" grpId="0"/>
      <p:bldP spid="25" grpId="0"/>
      <p:bldP spid="26" grpId="0"/>
      <p:bldP spid="20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4A48AD-7A33-4F7E-BB5C-3224E2EB69BA}"/>
              </a:ext>
            </a:extLst>
          </p:cNvPr>
          <p:cNvSpPr txBox="1"/>
          <p:nvPr/>
        </p:nvSpPr>
        <p:spPr>
          <a:xfrm>
            <a:off x="6947949" y="4505035"/>
            <a:ext cx="1281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36</a:t>
            </a:r>
            <a:r>
              <a:rPr lang="ar-SA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975A11-45E0-A56F-0AB3-7EC7F33EAEA9}"/>
              </a:ext>
            </a:extLst>
          </p:cNvPr>
          <p:cNvSpPr txBox="1"/>
          <p:nvPr/>
        </p:nvSpPr>
        <p:spPr>
          <a:xfrm>
            <a:off x="6631301" y="3775682"/>
            <a:ext cx="2380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+ 144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C0921AF-393B-9593-E40F-FF3E01C5BEEE}"/>
              </a:ext>
            </a:extLst>
          </p:cNvPr>
          <p:cNvSpPr txBox="1"/>
          <p:nvPr/>
        </p:nvSpPr>
        <p:spPr>
          <a:xfrm>
            <a:off x="4346518" y="3721832"/>
            <a:ext cx="2160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+ 68</a:t>
            </a:r>
            <a:r>
              <a:rPr lang="ar-SA" sz="16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B6A341-7445-FB98-1F44-8583DEFD72E2}"/>
              </a:ext>
            </a:extLst>
          </p:cNvPr>
          <p:cNvSpPr txBox="1"/>
          <p:nvPr/>
        </p:nvSpPr>
        <p:spPr>
          <a:xfrm>
            <a:off x="4572000" y="4503183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112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135460-5196-2081-14B7-2FE4A93F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862721"/>
            <a:ext cx="4505325" cy="447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074A97-C52F-A281-97BC-291C861A4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09" y="455874"/>
            <a:ext cx="2900363" cy="3456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2EC6A2-6533-AEF1-C2AD-A7A1E364BC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F85EFAB-707C-5C9B-0F92-5BFDEA2E58C3}"/>
              </a:ext>
            </a:extLst>
          </p:cNvPr>
          <p:cNvSpPr txBox="1"/>
          <p:nvPr/>
        </p:nvSpPr>
        <p:spPr>
          <a:xfrm>
            <a:off x="1943819" y="3700123"/>
            <a:ext cx="2282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ْ+ 64 ْ= 125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12B1574-6C99-BF0B-0CAF-77F7E4B0EE01}"/>
              </a:ext>
            </a:extLst>
          </p:cNvPr>
          <p:cNvSpPr txBox="1"/>
          <p:nvPr/>
        </p:nvSpPr>
        <p:spPr>
          <a:xfrm>
            <a:off x="223250" y="4575883"/>
            <a:ext cx="1476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 = 79 ْ 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F382D4-8580-9A1C-2504-6040B7A69662}"/>
              </a:ext>
            </a:extLst>
          </p:cNvPr>
          <p:cNvSpPr txBox="1"/>
          <p:nvPr/>
        </p:nvSpPr>
        <p:spPr>
          <a:xfrm>
            <a:off x="2065980" y="3457616"/>
            <a:ext cx="23762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س  ْ+ 64 ْ) , 125  ْ متقابلتان بالرأس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372E89-57A7-7F4B-5A59-FBC0D04AFD48}"/>
              </a:ext>
            </a:extLst>
          </p:cNvPr>
          <p:cNvSpPr txBox="1"/>
          <p:nvPr/>
        </p:nvSpPr>
        <p:spPr>
          <a:xfrm>
            <a:off x="68328" y="3146184"/>
            <a:ext cx="19469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1600" b="1">
                <a:solidFill>
                  <a:srgbClr val="CC3399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الزوايا المتقابلة بالرأس متطابقة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7EC03D9-6379-8560-32DF-D343D5AD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51" y="3449081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solidFill>
                <a:srgbClr val="CC33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B37EC33-711D-EEB7-B5E1-E8EBBA62F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408" y="1900898"/>
            <a:ext cx="2133600" cy="13430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7681ED-F9C2-B724-72E7-FFE7648B3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052" y="1732197"/>
            <a:ext cx="2105025" cy="14954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7BCC63A-3FAD-7A63-D7EA-FB9F2ED1A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195" y="1677162"/>
            <a:ext cx="2036304" cy="163829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B122C2-C626-4097-7B1D-8DF7A67F5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16" y="1725667"/>
            <a:ext cx="2018724" cy="1458910"/>
          </a:xfrm>
          <a:prstGeom prst="rect">
            <a:avLst/>
          </a:prstGeom>
        </p:spPr>
      </p:pic>
      <p:sp>
        <p:nvSpPr>
          <p:cNvPr id="20" name="Text Box 11">
            <a:extLst>
              <a:ext uri="{FF2B5EF4-FFF2-40B4-BE49-F238E27FC236}">
                <a16:creationId xmlns:a16="http://schemas.microsoft.com/office/drawing/2014/main" id="{1460CB16-4BB6-060F-4581-18C8375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405" y="3384228"/>
            <a:ext cx="1509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CC33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زاويتان متكاملتان</a:t>
            </a:r>
            <a:endParaRPr lang="en-US" sz="2000" b="1">
              <a:solidFill>
                <a:srgbClr val="CC33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609EF49-FA13-54D8-F8FE-68448FAB0DA9}"/>
              </a:ext>
            </a:extLst>
          </p:cNvPr>
          <p:cNvSpPr txBox="1"/>
          <p:nvPr/>
        </p:nvSpPr>
        <p:spPr>
          <a:xfrm>
            <a:off x="2564883" y="4611753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61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8C7D6A-5508-B8CC-BAA5-357585117454}"/>
              </a:ext>
            </a:extLst>
          </p:cNvPr>
          <p:cNvSpPr txBox="1"/>
          <p:nvPr/>
        </p:nvSpPr>
        <p:spPr>
          <a:xfrm>
            <a:off x="-38837" y="3740933"/>
            <a:ext cx="20072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ْ+ 88 ْ= 167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B824596-2105-93D1-AB3B-13DAF3392E48}"/>
              </a:ext>
            </a:extLst>
          </p:cNvPr>
          <p:cNvSpPr txBox="1"/>
          <p:nvPr/>
        </p:nvSpPr>
        <p:spPr>
          <a:xfrm>
            <a:off x="2973541" y="4078282"/>
            <a:ext cx="9454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- 64 ْ</a:t>
            </a:r>
            <a:endParaRPr lang="ar-SA" altLang="ar-SA" sz="1600" b="1">
              <a:latin typeface="Arial"/>
              <a:cs typeface="ZA-MATH2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6AE7BF-DF4A-1A4C-5B62-F7278BA5377A}"/>
              </a:ext>
            </a:extLst>
          </p:cNvPr>
          <p:cNvSpPr txBox="1"/>
          <p:nvPr/>
        </p:nvSpPr>
        <p:spPr>
          <a:xfrm>
            <a:off x="2389920" y="4059829"/>
            <a:ext cx="7243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- 64 ْ</a:t>
            </a:r>
            <a:endParaRPr lang="ar-SA" altLang="ar-SA" sz="1600" b="1">
              <a:latin typeface="Arial"/>
              <a:cs typeface="ZA-MATH2" pitchFamily="2" charset="-78"/>
            </a:endParaRP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67115721-9FDD-DF7A-78CF-062119FD0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5901" y="4495661"/>
            <a:ext cx="15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7331509-1AAE-BF35-F56F-5FC3A47E98D8}"/>
              </a:ext>
            </a:extLst>
          </p:cNvPr>
          <p:cNvSpPr txBox="1"/>
          <p:nvPr/>
        </p:nvSpPr>
        <p:spPr>
          <a:xfrm>
            <a:off x="2257797" y="5291760"/>
            <a:ext cx="20450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ْ+ 64 ْ= 125 ْ 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B9717E7-75AA-9804-471C-9FC13786EEFA}"/>
              </a:ext>
            </a:extLst>
          </p:cNvPr>
          <p:cNvSpPr txBox="1"/>
          <p:nvPr/>
        </p:nvSpPr>
        <p:spPr>
          <a:xfrm>
            <a:off x="2295787" y="5753425"/>
            <a:ext cx="20548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ْ= 125 ْ- 64 ْ</a:t>
            </a:r>
            <a:endParaRPr lang="ar-SA" altLang="ar-SA" sz="24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6FF70AF-DBE6-797C-2163-13E1C58B86E4}"/>
              </a:ext>
            </a:extLst>
          </p:cNvPr>
          <p:cNvSpPr txBox="1"/>
          <p:nvPr/>
        </p:nvSpPr>
        <p:spPr>
          <a:xfrm>
            <a:off x="2615316" y="6160733"/>
            <a:ext cx="1470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61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4A2919-4724-EF4B-73B3-1FDFD147A510}"/>
              </a:ext>
            </a:extLst>
          </p:cNvPr>
          <p:cNvSpPr txBox="1"/>
          <p:nvPr/>
        </p:nvSpPr>
        <p:spPr>
          <a:xfrm>
            <a:off x="7848364" y="4180895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144</a:t>
            </a:r>
            <a:r>
              <a:rPr lang="ar-SA" sz="1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latin typeface="Arial"/>
              <a:cs typeface="ZA-MATH2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032DC3-4113-B9E1-95CD-D2CF630447F7}"/>
              </a:ext>
            </a:extLst>
          </p:cNvPr>
          <p:cNvSpPr txBox="1"/>
          <p:nvPr/>
        </p:nvSpPr>
        <p:spPr>
          <a:xfrm>
            <a:off x="6713562" y="4154654"/>
            <a:ext cx="820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144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A27C34ED-18D5-E26F-22D4-20BE3A44F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7654" y="4550994"/>
            <a:ext cx="172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65A0E85-02CB-F07A-D26E-D0CF26406938}"/>
              </a:ext>
            </a:extLst>
          </p:cNvPr>
          <p:cNvSpPr txBox="1"/>
          <p:nvPr/>
        </p:nvSpPr>
        <p:spPr>
          <a:xfrm>
            <a:off x="6408204" y="5200609"/>
            <a:ext cx="242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+ 144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B58D5B-0006-3500-C7C6-BBA5B8E60A85}"/>
              </a:ext>
            </a:extLst>
          </p:cNvPr>
          <p:cNvSpPr txBox="1"/>
          <p:nvPr/>
        </p:nvSpPr>
        <p:spPr>
          <a:xfrm>
            <a:off x="6300785" y="5644884"/>
            <a:ext cx="2536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- 144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732EF33-50EC-BAB2-B456-B700812BA5A0}"/>
              </a:ext>
            </a:extLst>
          </p:cNvPr>
          <p:cNvSpPr txBox="1"/>
          <p:nvPr/>
        </p:nvSpPr>
        <p:spPr>
          <a:xfrm>
            <a:off x="7480686" y="6050153"/>
            <a:ext cx="1313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36°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F4A9AD9-57B6-1CD5-02E6-E74C984D86B6}"/>
              </a:ext>
            </a:extLst>
          </p:cNvPr>
          <p:cNvSpPr txBox="1"/>
          <p:nvPr/>
        </p:nvSpPr>
        <p:spPr>
          <a:xfrm>
            <a:off x="5169001" y="4141623"/>
            <a:ext cx="9454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16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68</a:t>
            </a:r>
            <a:r>
              <a:rPr lang="ar-SA" sz="1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latin typeface="Arial"/>
              <a:cs typeface="ZA-MATH2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2EF8F49-1EAC-0E66-7F10-FA93752C960C}"/>
              </a:ext>
            </a:extLst>
          </p:cNvPr>
          <p:cNvSpPr txBox="1"/>
          <p:nvPr/>
        </p:nvSpPr>
        <p:spPr>
          <a:xfrm>
            <a:off x="4428993" y="4144353"/>
            <a:ext cx="820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68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014F1C47-1C69-8610-F3B7-FABDBD8F7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0301" y="4496386"/>
            <a:ext cx="172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B82257C0-F343-2F71-511A-0E420A6A8D13}"/>
              </a:ext>
            </a:extLst>
          </p:cNvPr>
          <p:cNvCxnSpPr/>
          <p:nvPr/>
        </p:nvCxnSpPr>
        <p:spPr>
          <a:xfrm>
            <a:off x="6477894" y="3395302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F93D6B60-0680-87EB-A67B-510B9493AC18}"/>
              </a:ext>
            </a:extLst>
          </p:cNvPr>
          <p:cNvCxnSpPr/>
          <p:nvPr/>
        </p:nvCxnSpPr>
        <p:spPr>
          <a:xfrm>
            <a:off x="2088383" y="3391601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D6FDD363-92C8-0E77-9C16-4153117341F8}"/>
              </a:ext>
            </a:extLst>
          </p:cNvPr>
          <p:cNvCxnSpPr/>
          <p:nvPr/>
        </p:nvCxnSpPr>
        <p:spPr>
          <a:xfrm>
            <a:off x="4350673" y="3429000"/>
            <a:ext cx="0" cy="3267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F0499D5-AEF1-20D0-89B2-D4621F339A91}"/>
              </a:ext>
            </a:extLst>
          </p:cNvPr>
          <p:cNvSpPr txBox="1"/>
          <p:nvPr/>
        </p:nvSpPr>
        <p:spPr>
          <a:xfrm>
            <a:off x="4022142" y="5207303"/>
            <a:ext cx="24292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2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2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2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+ 68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2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2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22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DDC1E59-696C-E90E-CC44-7504F93C11EE}"/>
              </a:ext>
            </a:extLst>
          </p:cNvPr>
          <p:cNvSpPr txBox="1"/>
          <p:nvPr/>
        </p:nvSpPr>
        <p:spPr>
          <a:xfrm>
            <a:off x="4003986" y="5533614"/>
            <a:ext cx="2536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- 68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FB8064F-E40E-CDF6-3F22-9302E0B8B927}"/>
              </a:ext>
            </a:extLst>
          </p:cNvPr>
          <p:cNvSpPr txBox="1"/>
          <p:nvPr/>
        </p:nvSpPr>
        <p:spPr>
          <a:xfrm>
            <a:off x="4517017" y="5929900"/>
            <a:ext cx="14625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112°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A111DCD-021C-AE8B-D9CC-202B05CF2067}"/>
              </a:ext>
            </a:extLst>
          </p:cNvPr>
          <p:cNvSpPr txBox="1"/>
          <p:nvPr/>
        </p:nvSpPr>
        <p:spPr>
          <a:xfrm>
            <a:off x="-183401" y="3472984"/>
            <a:ext cx="23762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1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س  ْ+ 88 ْ) , 167 ْ متقابلتان بالرأس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C96753E-4103-4B46-F922-CDAF1EA30305}"/>
              </a:ext>
            </a:extLst>
          </p:cNvPr>
          <p:cNvSpPr txBox="1"/>
          <p:nvPr/>
        </p:nvSpPr>
        <p:spPr>
          <a:xfrm>
            <a:off x="867288" y="4139429"/>
            <a:ext cx="6902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88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35B0366-3ABB-36D3-6C99-406B04CDB0B9}"/>
              </a:ext>
            </a:extLst>
          </p:cNvPr>
          <p:cNvSpPr txBox="1"/>
          <p:nvPr/>
        </p:nvSpPr>
        <p:spPr>
          <a:xfrm>
            <a:off x="152346" y="4148550"/>
            <a:ext cx="724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</a:t>
            </a:r>
            <a:r>
              <a:rPr lang="ar-SA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88</a:t>
            </a:r>
            <a:r>
              <a:rPr lang="ar-SA" sz="1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1200" b="1">
              <a:solidFill>
                <a:prstClr val="black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2BACEDBF-502C-6E1F-F146-7260D2922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822" y="4523986"/>
            <a:ext cx="15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19E7EE2-29D6-B95B-119F-9D51C885AF32}"/>
              </a:ext>
            </a:extLst>
          </p:cNvPr>
          <p:cNvSpPr txBox="1"/>
          <p:nvPr/>
        </p:nvSpPr>
        <p:spPr>
          <a:xfrm>
            <a:off x="-278654" y="5232476"/>
            <a:ext cx="24292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2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2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2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+ 88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r>
              <a:rPr lang="ar-SA" sz="22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2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sz="2200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C324483E-29FC-1E63-6B15-4152E9C2B99E}"/>
              </a:ext>
            </a:extLst>
          </p:cNvPr>
          <p:cNvSpPr txBox="1"/>
          <p:nvPr/>
        </p:nvSpPr>
        <p:spPr>
          <a:xfrm>
            <a:off x="-63790" y="5604590"/>
            <a:ext cx="22571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°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 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- 88</a:t>
            </a:r>
            <a:r>
              <a:rPr lang="ar-SA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°</a:t>
            </a:r>
            <a:endParaRPr lang="ar-SA" altLang="ar-SA" b="1">
              <a:solidFill>
                <a:srgbClr val="3333FF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513A5B7-0016-8003-920D-321012E1F441}"/>
              </a:ext>
            </a:extLst>
          </p:cNvPr>
          <p:cNvSpPr txBox="1"/>
          <p:nvPr/>
        </p:nvSpPr>
        <p:spPr>
          <a:xfrm>
            <a:off x="303824" y="6027598"/>
            <a:ext cx="1313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 = </a:t>
            </a: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79° </a:t>
            </a:r>
            <a:endParaRPr lang="ar-SA" altLang="ar-SA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08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21" grpId="0"/>
      <p:bldP spid="22" grpId="0"/>
      <p:bldP spid="23" grpId="0"/>
      <p:bldP spid="25" grpId="0"/>
      <p:bldP spid="26" grpId="0"/>
      <p:bldP spid="20" grpId="0"/>
      <p:bldP spid="24" grpId="0"/>
      <p:bldP spid="27" grpId="0"/>
      <p:bldP spid="2" grpId="0"/>
      <p:bldP spid="4" grpId="0"/>
      <p:bldP spid="9" grpId="0" animBg="1"/>
      <p:bldP spid="17" grpId="0"/>
      <p:bldP spid="18" grpId="0"/>
      <p:bldP spid="19" grpId="0"/>
      <p:bldP spid="10" grpId="0"/>
      <p:bldP spid="12" grpId="0"/>
      <p:bldP spid="15" grpId="0" animBg="1"/>
      <p:bldP spid="29" grpId="0"/>
      <p:bldP spid="31" grpId="0"/>
      <p:bldP spid="32" grpId="0"/>
      <p:bldP spid="33" grpId="0"/>
      <p:bldP spid="34" grpId="0"/>
      <p:bldP spid="35" grpId="0" animBg="1"/>
      <p:bldP spid="40" grpId="0"/>
      <p:bldP spid="41" grpId="0"/>
      <p:bldP spid="42" grpId="0"/>
      <p:bldP spid="43" grpId="0"/>
      <p:bldP spid="44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5651500" y="347345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7380288" y="2636838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و</a:t>
            </a:r>
            <a:endParaRPr lang="en-US" sz="3200" b="1">
              <a:solidFill>
                <a:srgbClr val="006600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7704138" y="2738438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60000">
                <a:solidFill>
                  <a:srgbClr val="FF0000"/>
                </a:solidFill>
              </a:rPr>
              <a:t>5</a:t>
            </a:r>
            <a:r>
              <a:rPr lang="ar-SA" sz="2800" b="1">
                <a:solidFill>
                  <a:srgbClr val="FF0000"/>
                </a:solidFill>
              </a:rPr>
              <a:t>77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218120" name="Group 8"/>
          <p:cNvGrpSpPr>
            <a:grpSpLocks/>
          </p:cNvGrpSpPr>
          <p:nvPr/>
        </p:nvGrpSpPr>
        <p:grpSpPr bwMode="auto">
          <a:xfrm>
            <a:off x="6191250" y="2730500"/>
            <a:ext cx="1117600" cy="527050"/>
            <a:chOff x="3900" y="1987"/>
            <a:chExt cx="704" cy="332"/>
          </a:xfrm>
        </p:grpSpPr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122" name="Text Box 10"/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>
                  <a:solidFill>
                    <a:srgbClr val="0000FF"/>
                  </a:solidFill>
                </a:rPr>
                <a:t>س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4284663" y="27654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زاويتان متكاملتان</a:t>
            </a:r>
            <a:endParaRPr lang="en-US" sz="2400" b="1"/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7380288" y="3397250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+</a:t>
            </a:r>
            <a:endParaRPr lang="en-US" sz="3200" b="1">
              <a:solidFill>
                <a:srgbClr val="006600"/>
              </a:solidFill>
            </a:endParaRPr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6192838" y="3422650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0000FF"/>
                </a:solidFill>
              </a:rPr>
              <a:t>س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4895850" y="347345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44000"/>
              <a:t>5</a:t>
            </a:r>
            <a:r>
              <a:rPr lang="ar-SA" sz="2400" b="1"/>
              <a:t>180</a:t>
            </a:r>
            <a:endParaRPr lang="en-US" sz="2400" b="1"/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7667625" y="3941763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ــ </a:t>
            </a:r>
            <a:r>
              <a:rPr lang="ar-SA" sz="2400" b="1" baseline="50000">
                <a:solidFill>
                  <a:srgbClr val="0000FF"/>
                </a:solidFill>
              </a:rPr>
              <a:t>5</a:t>
            </a:r>
            <a:r>
              <a:rPr lang="ar-SA" sz="2400" b="1">
                <a:solidFill>
                  <a:srgbClr val="0000FF"/>
                </a:solidFill>
              </a:rPr>
              <a:t>77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4968875" y="38687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ــ </a:t>
            </a:r>
            <a:r>
              <a:rPr lang="ar-SA" sz="2400" b="1" baseline="50000">
                <a:solidFill>
                  <a:srgbClr val="0000FF"/>
                </a:solidFill>
              </a:rPr>
              <a:t>5</a:t>
            </a:r>
            <a:r>
              <a:rPr lang="ar-SA" sz="2400" b="1">
                <a:solidFill>
                  <a:srgbClr val="0000FF"/>
                </a:solidFill>
              </a:rPr>
              <a:t>77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 flipH="1">
            <a:off x="8135938" y="3436938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5902325" y="46894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0000FF"/>
                </a:solidFill>
              </a:rPr>
              <a:t>س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218132" name="Text Box 20"/>
          <p:cNvSpPr txBox="1">
            <a:spLocks noChangeArrowheads="1"/>
          </p:cNvSpPr>
          <p:nvPr/>
        </p:nvSpPr>
        <p:spPr bwMode="auto">
          <a:xfrm>
            <a:off x="5651500" y="47482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18137" name="Text Box 25"/>
          <p:cNvSpPr txBox="1">
            <a:spLocks noChangeArrowheads="1"/>
          </p:cNvSpPr>
          <p:nvPr/>
        </p:nvSpPr>
        <p:spPr bwMode="auto">
          <a:xfrm>
            <a:off x="7704138" y="3443288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60000">
                <a:solidFill>
                  <a:srgbClr val="FF0000"/>
                </a:solidFill>
              </a:rPr>
              <a:t>5</a:t>
            </a:r>
            <a:r>
              <a:rPr lang="ar-SA" sz="2800" b="1">
                <a:solidFill>
                  <a:srgbClr val="FF0000"/>
                </a:solidFill>
              </a:rPr>
              <a:t>77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H="1">
            <a:off x="4824413" y="4518025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8139" name="Text Box 27"/>
          <p:cNvSpPr txBox="1">
            <a:spLocks noChangeArrowheads="1"/>
          </p:cNvSpPr>
          <p:nvPr/>
        </p:nvSpPr>
        <p:spPr bwMode="auto">
          <a:xfrm>
            <a:off x="4895850" y="4748213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44000"/>
              <a:t>5</a:t>
            </a:r>
            <a:r>
              <a:rPr lang="ar-SA" sz="2400" b="1"/>
              <a:t>103</a:t>
            </a:r>
            <a:endParaRPr lang="en-US" sz="2400" b="1"/>
          </a:p>
        </p:txBody>
      </p:sp>
      <p:pic>
        <p:nvPicPr>
          <p:cNvPr id="21814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24114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35" name="Arc 23"/>
          <p:cNvSpPr>
            <a:spLocks/>
          </p:cNvSpPr>
          <p:nvPr/>
        </p:nvSpPr>
        <p:spPr bwMode="auto">
          <a:xfrm rot="1930172">
            <a:off x="2224088" y="3216275"/>
            <a:ext cx="944562" cy="808038"/>
          </a:xfrm>
          <a:custGeom>
            <a:avLst/>
            <a:gdLst>
              <a:gd name="G0" fmla="+- 0 0 0"/>
              <a:gd name="G1" fmla="+- 20518 0 0"/>
              <a:gd name="G2" fmla="+- 21600 0 0"/>
              <a:gd name="T0" fmla="*/ 6751 w 21548"/>
              <a:gd name="T1" fmla="*/ 0 h 20518"/>
              <a:gd name="T2" fmla="*/ 21548 w 21548"/>
              <a:gd name="T3" fmla="*/ 19023 h 20518"/>
              <a:gd name="T4" fmla="*/ 0 w 21548"/>
              <a:gd name="T5" fmla="*/ 20518 h 20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8" h="20518" fill="none" extrusionOk="0">
                <a:moveTo>
                  <a:pt x="6750" y="0"/>
                </a:moveTo>
                <a:cubicBezTo>
                  <a:pt x="15091" y="2744"/>
                  <a:pt x="20940" y="10263"/>
                  <a:pt x="21548" y="19022"/>
                </a:cubicBezTo>
              </a:path>
              <a:path w="21548" h="20518" stroke="0" extrusionOk="0">
                <a:moveTo>
                  <a:pt x="6750" y="0"/>
                </a:moveTo>
                <a:cubicBezTo>
                  <a:pt x="15091" y="2744"/>
                  <a:pt x="20940" y="10263"/>
                  <a:pt x="21548" y="19022"/>
                </a:cubicBezTo>
                <a:lnTo>
                  <a:pt x="0" y="20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 baseline="60000"/>
              <a:t>5</a:t>
            </a:r>
            <a:r>
              <a:rPr lang="ar-SA" sz="2800" b="1"/>
              <a:t>77</a:t>
            </a:r>
            <a:endParaRPr lang="en-US" sz="2800" b="1"/>
          </a:p>
        </p:txBody>
      </p:sp>
      <p:sp>
        <p:nvSpPr>
          <p:cNvPr id="218136" name="Arc 24"/>
          <p:cNvSpPr>
            <a:spLocks/>
          </p:cNvSpPr>
          <p:nvPr/>
        </p:nvSpPr>
        <p:spPr bwMode="auto">
          <a:xfrm rot="19301935">
            <a:off x="1608138" y="3057525"/>
            <a:ext cx="1074737" cy="496888"/>
          </a:xfrm>
          <a:custGeom>
            <a:avLst/>
            <a:gdLst>
              <a:gd name="G0" fmla="+- 5352 0 0"/>
              <a:gd name="G1" fmla="+- 21600 0 0"/>
              <a:gd name="G2" fmla="+- 21600 0 0"/>
              <a:gd name="T0" fmla="*/ 0 w 26952"/>
              <a:gd name="T1" fmla="*/ 673 h 21600"/>
              <a:gd name="T2" fmla="*/ 26952 w 26952"/>
              <a:gd name="T3" fmla="*/ 21547 h 21600"/>
              <a:gd name="T4" fmla="*/ 5352 w 269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52" h="21600" fill="none" extrusionOk="0">
                <a:moveTo>
                  <a:pt x="0" y="673"/>
                </a:moveTo>
                <a:cubicBezTo>
                  <a:pt x="1748" y="226"/>
                  <a:pt x="3546" y="-1"/>
                  <a:pt x="5352" y="0"/>
                </a:cubicBezTo>
                <a:cubicBezTo>
                  <a:pt x="17260" y="0"/>
                  <a:pt x="26922" y="9638"/>
                  <a:pt x="26951" y="21547"/>
                </a:cubicBezTo>
              </a:path>
              <a:path w="26952" h="21600" stroke="0" extrusionOk="0">
                <a:moveTo>
                  <a:pt x="0" y="673"/>
                </a:moveTo>
                <a:cubicBezTo>
                  <a:pt x="1748" y="226"/>
                  <a:pt x="3546" y="-1"/>
                  <a:pt x="5352" y="0"/>
                </a:cubicBezTo>
                <a:cubicBezTo>
                  <a:pt x="17260" y="0"/>
                  <a:pt x="26922" y="9638"/>
                  <a:pt x="26951" y="21547"/>
                </a:cubicBezTo>
                <a:lnTo>
                  <a:pt x="5352" y="2160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3200" b="1"/>
              <a:t>س</a:t>
            </a:r>
            <a:endParaRPr lang="en-US" sz="3200" b="1"/>
          </a:p>
        </p:txBody>
      </p:sp>
      <p:sp>
        <p:nvSpPr>
          <p:cNvPr id="218140" name="Text Box 28"/>
          <p:cNvSpPr txBox="1">
            <a:spLocks noChangeArrowheads="1"/>
          </p:cNvSpPr>
          <p:nvPr/>
        </p:nvSpPr>
        <p:spPr bwMode="auto">
          <a:xfrm>
            <a:off x="4897438" y="4749800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44000"/>
              <a:t>5</a:t>
            </a:r>
            <a:r>
              <a:rPr lang="ar-SA" sz="2400" b="1"/>
              <a:t>103</a:t>
            </a:r>
            <a:endParaRPr lang="en-US" sz="2400" b="1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1E9861-517D-A0F5-083B-2DBF3E85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909173"/>
            <a:ext cx="2900363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8E3733-A369-4467-CA4C-F83625DA24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99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42075" y="1402568"/>
            <a:ext cx="1485900" cy="495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1BBBCD-F90D-FD36-C89A-B2B37565D7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2A8203-7BE6-8400-A019-6DC05484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129" y="1324830"/>
            <a:ext cx="1595308" cy="127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21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1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1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-0.26734 " pathEditMode="relative" ptsTypes="AA">
                                      <p:cBhvr>
                                        <p:cTn id="173" dur="1000" fill="hold"/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/>
      <p:bldP spid="218118" grpId="0"/>
      <p:bldP spid="218119" grpId="0"/>
      <p:bldP spid="218123" grpId="0"/>
      <p:bldP spid="218125" grpId="0"/>
      <p:bldP spid="218126" grpId="0"/>
      <p:bldP spid="218127" grpId="0"/>
      <p:bldP spid="218128" grpId="0"/>
      <p:bldP spid="218129" grpId="0"/>
      <p:bldP spid="218130" grpId="0" animBg="1"/>
      <p:bldP spid="218131" grpId="0"/>
      <p:bldP spid="218132" grpId="0"/>
      <p:bldP spid="218137" grpId="0"/>
      <p:bldP spid="218138" grpId="0" animBg="1"/>
      <p:bldP spid="218139" grpId="0"/>
      <p:bldP spid="218135" grpId="0" animBg="1"/>
      <p:bldP spid="218136" grpId="0" animBg="1"/>
      <p:bldP spid="218140" grpId="0"/>
      <p:bldP spid="2181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651500" y="36814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7380288" y="2636838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و</a:t>
            </a:r>
            <a:endParaRPr lang="en-US" sz="3200" b="1">
              <a:solidFill>
                <a:srgbClr val="006600"/>
              </a:solidFill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7704138" y="2738438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60000">
                <a:solidFill>
                  <a:srgbClr val="FF0000"/>
                </a:solidFill>
              </a:rPr>
              <a:t>5</a:t>
            </a:r>
            <a:r>
              <a:rPr lang="ar-SA" sz="2800" b="1">
                <a:solidFill>
                  <a:srgbClr val="FF0000"/>
                </a:solidFill>
              </a:rPr>
              <a:t>88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6191250" y="2730500"/>
            <a:ext cx="1117600" cy="527050"/>
            <a:chOff x="3900" y="1987"/>
            <a:chExt cx="704" cy="332"/>
          </a:xfrm>
        </p:grpSpPr>
        <p:pic>
          <p:nvPicPr>
            <p:cNvPr id="21914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46" name="Text Box 10"/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>
                  <a:solidFill>
                    <a:srgbClr val="0000FF"/>
                  </a:solidFill>
                </a:rPr>
                <a:t>س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527425" y="2765425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زاويتان متقابلتان بالرأس</a:t>
            </a:r>
            <a:endParaRPr lang="en-US" sz="2400" b="1"/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795963" y="3630613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0000FF"/>
                </a:solidFill>
              </a:rPr>
              <a:t>س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4824413" y="3681413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baseline="44000"/>
              <a:t>5</a:t>
            </a:r>
            <a:r>
              <a:rPr lang="ar-SA" sz="2800" b="1"/>
              <a:t>88</a:t>
            </a:r>
            <a:endParaRPr lang="en-US" sz="2800" b="1"/>
          </a:p>
        </p:txBody>
      </p:sp>
      <p:pic>
        <p:nvPicPr>
          <p:cNvPr id="2191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41550"/>
            <a:ext cx="226853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56" name="Arc 20"/>
          <p:cNvSpPr>
            <a:spLocks/>
          </p:cNvSpPr>
          <p:nvPr/>
        </p:nvSpPr>
        <p:spPr bwMode="auto">
          <a:xfrm rot="-4904222">
            <a:off x="1578769" y="2235994"/>
            <a:ext cx="649287" cy="942975"/>
          </a:xfrm>
          <a:custGeom>
            <a:avLst/>
            <a:gdLst>
              <a:gd name="G0" fmla="+- 0 0 0"/>
              <a:gd name="G1" fmla="+- 21503 0 0"/>
              <a:gd name="G2" fmla="+- 21600 0 0"/>
              <a:gd name="T0" fmla="*/ 2049 w 21600"/>
              <a:gd name="T1" fmla="*/ 0 h 24578"/>
              <a:gd name="T2" fmla="*/ 21380 w 21600"/>
              <a:gd name="T3" fmla="*/ 24578 h 24578"/>
              <a:gd name="T4" fmla="*/ 0 w 21600"/>
              <a:gd name="T5" fmla="*/ 21503 h 24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578" fill="none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531"/>
                  <a:pt x="21526" y="23559"/>
                  <a:pt x="21379" y="24577"/>
                </a:cubicBezTo>
              </a:path>
              <a:path w="21600" h="24578" stroke="0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531"/>
                  <a:pt x="21526" y="23559"/>
                  <a:pt x="21379" y="24577"/>
                </a:cubicBezTo>
                <a:lnTo>
                  <a:pt x="0" y="21503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/>
            <a:r>
              <a:rPr lang="ar-SA" sz="3200" b="1"/>
              <a:t>س</a:t>
            </a:r>
            <a:endParaRPr lang="en-US" sz="3200" b="1"/>
          </a:p>
        </p:txBody>
      </p:sp>
      <p:sp>
        <p:nvSpPr>
          <p:cNvPr id="219153" name="Arc 17"/>
          <p:cNvSpPr>
            <a:spLocks/>
          </p:cNvSpPr>
          <p:nvPr/>
        </p:nvSpPr>
        <p:spPr bwMode="auto">
          <a:xfrm rot="27521301">
            <a:off x="2220913" y="2989263"/>
            <a:ext cx="595312" cy="931862"/>
          </a:xfrm>
          <a:custGeom>
            <a:avLst/>
            <a:gdLst>
              <a:gd name="G0" fmla="+- 0 0 0"/>
              <a:gd name="G1" fmla="+- 21503 0 0"/>
              <a:gd name="G2" fmla="+- 21600 0 0"/>
              <a:gd name="T0" fmla="*/ 2049 w 21600"/>
              <a:gd name="T1" fmla="*/ 0 h 24285"/>
              <a:gd name="T2" fmla="*/ 21420 w 21600"/>
              <a:gd name="T3" fmla="*/ 24285 h 24285"/>
              <a:gd name="T4" fmla="*/ 0 w 21600"/>
              <a:gd name="T5" fmla="*/ 21503 h 2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85" fill="none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433"/>
                  <a:pt x="21539" y="23362"/>
                  <a:pt x="21420" y="24285"/>
                </a:cubicBezTo>
              </a:path>
              <a:path w="21600" h="24285" stroke="0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433"/>
                  <a:pt x="21539" y="23362"/>
                  <a:pt x="21420" y="24285"/>
                </a:cubicBezTo>
                <a:lnTo>
                  <a:pt x="0" y="21503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rtl="0"/>
            <a:r>
              <a:rPr lang="ar-SA" sz="2800" b="1" baseline="60000"/>
              <a:t>5</a:t>
            </a:r>
            <a:r>
              <a:rPr lang="ar-SA" sz="3200" b="1"/>
              <a:t>88</a:t>
            </a:r>
            <a:endParaRPr lang="en-US" sz="3200" b="1"/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4802188" y="3681413"/>
            <a:ext cx="971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baseline="44000"/>
              <a:t>5</a:t>
            </a:r>
            <a:r>
              <a:rPr lang="ar-SA" sz="2800" b="1"/>
              <a:t>88</a:t>
            </a:r>
            <a:endParaRPr lang="en-US" sz="2800" b="1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CE7F567-BC16-AE74-0372-D88DF3FEF1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63079"/>
            <a:ext cx="1413719" cy="1739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649669-7A55-F11A-4CFA-9352835D0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060" y="879674"/>
            <a:ext cx="1596986" cy="13234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6BC8FC-71CB-67A9-B36F-E3605B20D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450" y="909173"/>
            <a:ext cx="2900363" cy="3456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F0A22F-5A8F-182E-66DE-5AD4D8A0ABB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99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92862" y="1340387"/>
            <a:ext cx="1485900" cy="495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958E-6 L -0.3658 -0.20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-10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2" grpId="0"/>
      <p:bldP spid="219143" grpId="0"/>
      <p:bldP spid="219147" grpId="0"/>
      <p:bldP spid="219149" grpId="0"/>
      <p:bldP spid="219150" grpId="0"/>
      <p:bldP spid="219156" grpId="0" animBg="1"/>
      <p:bldP spid="219153" grpId="0" animBg="1"/>
      <p:bldP spid="219158" grpId="0"/>
      <p:bldP spid="2191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610350" y="3213100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/>
              <a:t>=</a:t>
            </a:r>
            <a:endParaRPr lang="en-US" sz="3200" b="1"/>
          </a:p>
        </p:txBody>
      </p:sp>
      <p:grpSp>
        <p:nvGrpSpPr>
          <p:cNvPr id="220166" name="Group 6"/>
          <p:cNvGrpSpPr>
            <a:grpSpLocks/>
          </p:cNvGrpSpPr>
          <p:nvPr/>
        </p:nvGrpSpPr>
        <p:grpSpPr bwMode="auto">
          <a:xfrm>
            <a:off x="6300788" y="2370138"/>
            <a:ext cx="1296987" cy="527050"/>
            <a:chOff x="3969" y="1493"/>
            <a:chExt cx="817" cy="332"/>
          </a:xfrm>
        </p:grpSpPr>
        <p:pic>
          <p:nvPicPr>
            <p:cNvPr id="2201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68" name="Text Box 8"/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baseline="60000">
                  <a:solidFill>
                    <a:srgbClr val="0000FF"/>
                  </a:solidFill>
                </a:rPr>
                <a:t>5</a:t>
              </a:r>
              <a:r>
                <a:rPr lang="ar-SA" sz="2800" b="1">
                  <a:solidFill>
                    <a:srgbClr val="0000FF"/>
                  </a:solidFill>
                </a:rPr>
                <a:t>125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3527425" y="2405063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زاويتان متقابلتان بالرأس</a:t>
            </a:r>
            <a:endParaRPr lang="en-US" sz="2400" b="1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6807200" y="4437063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ــ </a:t>
            </a:r>
            <a:r>
              <a:rPr lang="ar-SA" sz="2400" b="1" baseline="50000">
                <a:solidFill>
                  <a:srgbClr val="0000FF"/>
                </a:solidFill>
              </a:rPr>
              <a:t>5</a:t>
            </a:r>
            <a:r>
              <a:rPr lang="ar-SA" sz="2400" b="1">
                <a:solidFill>
                  <a:srgbClr val="0000FF"/>
                </a:solidFill>
              </a:rPr>
              <a:t>64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5846763" y="44323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0000FF"/>
                </a:solidFill>
              </a:rPr>
              <a:t>ــ </a:t>
            </a:r>
            <a:r>
              <a:rPr lang="ar-SA" sz="2400" b="1" baseline="50000">
                <a:solidFill>
                  <a:srgbClr val="0000FF"/>
                </a:solidFill>
              </a:rPr>
              <a:t>5</a:t>
            </a:r>
            <a:r>
              <a:rPr lang="ar-SA" sz="2400" b="1">
                <a:solidFill>
                  <a:srgbClr val="0000FF"/>
                </a:solidFill>
              </a:rPr>
              <a:t>64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 flipH="1">
            <a:off x="7164388" y="4005263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6873875" y="519271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</a:rPr>
              <a:t>س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6623050" y="5226050"/>
            <a:ext cx="36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/>
              <a:t>=</a:t>
            </a:r>
            <a:endParaRPr lang="en-US" sz="3200" b="1"/>
          </a:p>
        </p:txBody>
      </p:sp>
      <p:sp>
        <p:nvSpPr>
          <p:cNvPr id="220177" name="Line 17"/>
          <p:cNvSpPr>
            <a:spLocks noChangeShapeType="1"/>
          </p:cNvSpPr>
          <p:nvPr/>
        </p:nvSpPr>
        <p:spPr bwMode="auto">
          <a:xfrm flipH="1">
            <a:off x="4824413" y="5084763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5867400" y="525145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44000"/>
              <a:t>5</a:t>
            </a:r>
            <a:r>
              <a:rPr lang="ar-SA" sz="2400" b="1"/>
              <a:t>61</a:t>
            </a:r>
            <a:endParaRPr lang="en-US" sz="2400" b="1"/>
          </a:p>
        </p:txBody>
      </p:sp>
      <p:grpSp>
        <p:nvGrpSpPr>
          <p:cNvPr id="220183" name="Group 23"/>
          <p:cNvGrpSpPr>
            <a:grpSpLocks/>
          </p:cNvGrpSpPr>
          <p:nvPr/>
        </p:nvGrpSpPr>
        <p:grpSpPr bwMode="auto">
          <a:xfrm>
            <a:off x="6659563" y="3225800"/>
            <a:ext cx="1117600" cy="527050"/>
            <a:chOff x="3900" y="1987"/>
            <a:chExt cx="704" cy="332"/>
          </a:xfrm>
        </p:grpSpPr>
        <p:pic>
          <p:nvPicPr>
            <p:cNvPr id="220184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>
                  <a:solidFill>
                    <a:srgbClr val="0000FF"/>
                  </a:solidFill>
                </a:rPr>
                <a:t>ل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20186" name="Group 26"/>
          <p:cNvGrpSpPr>
            <a:grpSpLocks/>
          </p:cNvGrpSpPr>
          <p:nvPr/>
        </p:nvGrpSpPr>
        <p:grpSpPr bwMode="auto">
          <a:xfrm>
            <a:off x="7739063" y="2363788"/>
            <a:ext cx="1117600" cy="527050"/>
            <a:chOff x="3900" y="1987"/>
            <a:chExt cx="704" cy="332"/>
          </a:xfrm>
        </p:grpSpPr>
        <p:pic>
          <p:nvPicPr>
            <p:cNvPr id="220187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88" name="Text Box 28"/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800" b="1">
                  <a:solidFill>
                    <a:srgbClr val="0000FF"/>
                  </a:solidFill>
                </a:rPr>
                <a:t>ل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</p:grp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7624763" y="2312988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6600"/>
                </a:solidFill>
              </a:rPr>
              <a:t>و</a:t>
            </a:r>
            <a:endParaRPr lang="en-US" sz="3200" b="1">
              <a:solidFill>
                <a:srgbClr val="006600"/>
              </a:solidFill>
            </a:endParaRPr>
          </a:p>
        </p:txBody>
      </p:sp>
      <p:sp>
        <p:nvSpPr>
          <p:cNvPr id="220190" name="Text Box 30"/>
          <p:cNvSpPr txBox="1">
            <a:spLocks noChangeArrowheads="1"/>
          </p:cNvSpPr>
          <p:nvPr/>
        </p:nvSpPr>
        <p:spPr bwMode="auto">
          <a:xfrm>
            <a:off x="6610350" y="3929063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/>
              <a:t>=</a:t>
            </a:r>
            <a:endParaRPr lang="en-US" sz="3200" b="1"/>
          </a:p>
        </p:txBody>
      </p:sp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5686425" y="3976688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60000">
                <a:solidFill>
                  <a:srgbClr val="0000FF"/>
                </a:solidFill>
              </a:rPr>
              <a:t>5</a:t>
            </a:r>
            <a:r>
              <a:rPr lang="ar-SA" sz="2800" b="1">
                <a:solidFill>
                  <a:srgbClr val="0000FF"/>
                </a:solidFill>
              </a:rPr>
              <a:t>125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220195" name="Text Box 35"/>
          <p:cNvSpPr txBox="1">
            <a:spLocks noChangeArrowheads="1"/>
          </p:cNvSpPr>
          <p:nvPr/>
        </p:nvSpPr>
        <p:spPr bwMode="auto">
          <a:xfrm>
            <a:off x="6731000" y="3983038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60000">
                <a:solidFill>
                  <a:srgbClr val="006600"/>
                </a:solidFill>
              </a:rPr>
              <a:t>5</a:t>
            </a:r>
            <a:r>
              <a:rPr lang="ar-SA" sz="2800" b="1">
                <a:solidFill>
                  <a:srgbClr val="006600"/>
                </a:solidFill>
              </a:rPr>
              <a:t>64</a:t>
            </a:r>
            <a:endParaRPr lang="en-US" sz="2800" b="1">
              <a:solidFill>
                <a:srgbClr val="006600"/>
              </a:solidFill>
            </a:endParaRPr>
          </a:p>
        </p:txBody>
      </p:sp>
      <p:sp>
        <p:nvSpPr>
          <p:cNvPr id="220196" name="Text Box 36"/>
          <p:cNvSpPr txBox="1">
            <a:spLocks noChangeArrowheads="1"/>
          </p:cNvSpPr>
          <p:nvPr/>
        </p:nvSpPr>
        <p:spPr bwMode="auto">
          <a:xfrm>
            <a:off x="7583488" y="3956050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/>
              <a:t>+</a:t>
            </a:r>
            <a:endParaRPr lang="en-US" sz="3200" b="1"/>
          </a:p>
        </p:txBody>
      </p:sp>
      <p:sp>
        <p:nvSpPr>
          <p:cNvPr id="220197" name="Text Box 37"/>
          <p:cNvSpPr txBox="1">
            <a:spLocks noChangeArrowheads="1"/>
          </p:cNvSpPr>
          <p:nvPr/>
        </p:nvSpPr>
        <p:spPr bwMode="auto">
          <a:xfrm>
            <a:off x="7740650" y="3940175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</a:rPr>
              <a:t>س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220198" name="Group 38"/>
          <p:cNvGrpSpPr>
            <a:grpSpLocks/>
          </p:cNvGrpSpPr>
          <p:nvPr/>
        </p:nvGrpSpPr>
        <p:grpSpPr bwMode="auto">
          <a:xfrm>
            <a:off x="5183188" y="3221038"/>
            <a:ext cx="1296987" cy="527050"/>
            <a:chOff x="3969" y="1493"/>
            <a:chExt cx="817" cy="332"/>
          </a:xfrm>
        </p:grpSpPr>
        <p:pic>
          <p:nvPicPr>
            <p:cNvPr id="220199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200" name="Text Box 40"/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baseline="60000">
                  <a:solidFill>
                    <a:srgbClr val="0000FF"/>
                  </a:solidFill>
                </a:rPr>
                <a:t>5</a:t>
              </a:r>
              <a:r>
                <a:rPr lang="ar-SA" sz="2800" b="1">
                  <a:solidFill>
                    <a:srgbClr val="0000FF"/>
                  </a:solidFill>
                </a:rPr>
                <a:t>125</a:t>
              </a:r>
              <a:endParaRPr lang="en-US" sz="2800" b="1">
                <a:solidFill>
                  <a:srgbClr val="0000FF"/>
                </a:solidFill>
              </a:endParaRPr>
            </a:p>
          </p:txBody>
        </p:sp>
      </p:grpSp>
      <p:pic>
        <p:nvPicPr>
          <p:cNvPr id="22020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636838"/>
            <a:ext cx="29876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81" name="Arc 21"/>
          <p:cNvSpPr>
            <a:spLocks/>
          </p:cNvSpPr>
          <p:nvPr/>
        </p:nvSpPr>
        <p:spPr bwMode="auto">
          <a:xfrm rot="-838579">
            <a:off x="1366838" y="2562225"/>
            <a:ext cx="1522412" cy="965200"/>
          </a:xfrm>
          <a:custGeom>
            <a:avLst/>
            <a:gdLst>
              <a:gd name="G0" fmla="+- 13482 0 0"/>
              <a:gd name="G1" fmla="+- 21600 0 0"/>
              <a:gd name="G2" fmla="+- 21600 0 0"/>
              <a:gd name="T0" fmla="*/ 0 w 35082"/>
              <a:gd name="T1" fmla="*/ 4724 h 21600"/>
              <a:gd name="T2" fmla="*/ 35082 w 35082"/>
              <a:gd name="T3" fmla="*/ 21600 h 21600"/>
              <a:gd name="T4" fmla="*/ 13482 w 350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82" h="21600" fill="none" extrusionOk="0">
                <a:moveTo>
                  <a:pt x="0" y="4724"/>
                </a:moveTo>
                <a:cubicBezTo>
                  <a:pt x="3828" y="1665"/>
                  <a:pt x="8582" y="-1"/>
                  <a:pt x="13482" y="0"/>
                </a:cubicBezTo>
                <a:cubicBezTo>
                  <a:pt x="25411" y="0"/>
                  <a:pt x="35082" y="9670"/>
                  <a:pt x="35082" y="21600"/>
                </a:cubicBezTo>
              </a:path>
              <a:path w="35082" h="21600" stroke="0" extrusionOk="0">
                <a:moveTo>
                  <a:pt x="0" y="4724"/>
                </a:moveTo>
                <a:cubicBezTo>
                  <a:pt x="3828" y="1665"/>
                  <a:pt x="8582" y="-1"/>
                  <a:pt x="13482" y="0"/>
                </a:cubicBezTo>
                <a:cubicBezTo>
                  <a:pt x="25411" y="0"/>
                  <a:pt x="35082" y="9670"/>
                  <a:pt x="35082" y="21600"/>
                </a:cubicBezTo>
                <a:lnTo>
                  <a:pt x="13482" y="2160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b="1" baseline="60000"/>
              <a:t>5</a:t>
            </a:r>
            <a:r>
              <a:rPr lang="ar-SA" sz="3200" b="1"/>
              <a:t>125</a:t>
            </a:r>
            <a:endParaRPr lang="en-US" sz="3200" b="1"/>
          </a:p>
        </p:txBody>
      </p:sp>
      <p:sp>
        <p:nvSpPr>
          <p:cNvPr id="220192" name="Arc 32"/>
          <p:cNvSpPr>
            <a:spLocks/>
          </p:cNvSpPr>
          <p:nvPr/>
        </p:nvSpPr>
        <p:spPr bwMode="auto">
          <a:xfrm rot="10140751">
            <a:off x="1217613" y="3630613"/>
            <a:ext cx="1503362" cy="828675"/>
          </a:xfrm>
          <a:custGeom>
            <a:avLst/>
            <a:gdLst>
              <a:gd name="G0" fmla="+- 13106 0 0"/>
              <a:gd name="G1" fmla="+- 21600 0 0"/>
              <a:gd name="G2" fmla="+- 21600 0 0"/>
              <a:gd name="T0" fmla="*/ 0 w 34687"/>
              <a:gd name="T1" fmla="*/ 4431 h 21600"/>
              <a:gd name="T2" fmla="*/ 34687 w 34687"/>
              <a:gd name="T3" fmla="*/ 20700 h 21600"/>
              <a:gd name="T4" fmla="*/ 13106 w 346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87" h="21600" fill="none" extrusionOk="0">
                <a:moveTo>
                  <a:pt x="-1" y="4430"/>
                </a:moveTo>
                <a:cubicBezTo>
                  <a:pt x="3764" y="1556"/>
                  <a:pt x="8369" y="-1"/>
                  <a:pt x="13106" y="0"/>
                </a:cubicBezTo>
                <a:cubicBezTo>
                  <a:pt x="24685" y="0"/>
                  <a:pt x="34204" y="9130"/>
                  <a:pt x="34687" y="20699"/>
                </a:cubicBezTo>
              </a:path>
              <a:path w="34687" h="21600" stroke="0" extrusionOk="0">
                <a:moveTo>
                  <a:pt x="-1" y="4430"/>
                </a:moveTo>
                <a:cubicBezTo>
                  <a:pt x="3764" y="1556"/>
                  <a:pt x="8369" y="-1"/>
                  <a:pt x="13106" y="0"/>
                </a:cubicBezTo>
                <a:cubicBezTo>
                  <a:pt x="24685" y="0"/>
                  <a:pt x="34204" y="9130"/>
                  <a:pt x="34687" y="20699"/>
                </a:cubicBezTo>
                <a:lnTo>
                  <a:pt x="13106" y="2160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ar-SA" sz="3200" b="1"/>
              <a:t>ل</a:t>
            </a:r>
            <a:endParaRPr lang="en-US" sz="3200" b="1"/>
          </a:p>
        </p:txBody>
      </p:sp>
      <p:sp>
        <p:nvSpPr>
          <p:cNvPr id="220202" name="Arc 42"/>
          <p:cNvSpPr>
            <a:spLocks/>
          </p:cNvSpPr>
          <p:nvPr/>
        </p:nvSpPr>
        <p:spPr bwMode="auto">
          <a:xfrm rot="5874196">
            <a:off x="1933575" y="3619500"/>
            <a:ext cx="852488" cy="833438"/>
          </a:xfrm>
          <a:custGeom>
            <a:avLst/>
            <a:gdLst>
              <a:gd name="G0" fmla="+- 0 0 0"/>
              <a:gd name="G1" fmla="+- 18210 0 0"/>
              <a:gd name="G2" fmla="+- 21600 0 0"/>
              <a:gd name="T0" fmla="*/ 11618 w 21600"/>
              <a:gd name="T1" fmla="*/ 0 h 19931"/>
              <a:gd name="T2" fmla="*/ 21531 w 21600"/>
              <a:gd name="T3" fmla="*/ 19931 h 19931"/>
              <a:gd name="T4" fmla="*/ 0 w 21600"/>
              <a:gd name="T5" fmla="*/ 18210 h 19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931" fill="none" extrusionOk="0">
                <a:moveTo>
                  <a:pt x="11617" y="0"/>
                </a:moveTo>
                <a:cubicBezTo>
                  <a:pt x="17836" y="3967"/>
                  <a:pt x="21600" y="10833"/>
                  <a:pt x="21600" y="18210"/>
                </a:cubicBezTo>
                <a:cubicBezTo>
                  <a:pt x="21600" y="18784"/>
                  <a:pt x="21577" y="19358"/>
                  <a:pt x="21531" y="19931"/>
                </a:cubicBezTo>
              </a:path>
              <a:path w="21600" h="19931" stroke="0" extrusionOk="0">
                <a:moveTo>
                  <a:pt x="11617" y="0"/>
                </a:moveTo>
                <a:cubicBezTo>
                  <a:pt x="17836" y="3967"/>
                  <a:pt x="21600" y="10833"/>
                  <a:pt x="21600" y="18210"/>
                </a:cubicBezTo>
                <a:cubicBezTo>
                  <a:pt x="21600" y="18784"/>
                  <a:pt x="21577" y="19358"/>
                  <a:pt x="21531" y="19931"/>
                </a:cubicBezTo>
                <a:lnTo>
                  <a:pt x="0" y="182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ar-SA" sz="2800" b="1"/>
              <a:t>س</a:t>
            </a:r>
            <a:endParaRPr lang="en-US" sz="2800" b="1"/>
          </a:p>
        </p:txBody>
      </p:sp>
      <p:sp>
        <p:nvSpPr>
          <p:cNvPr id="220205" name="Arc 45"/>
          <p:cNvSpPr>
            <a:spLocks/>
          </p:cNvSpPr>
          <p:nvPr/>
        </p:nvSpPr>
        <p:spPr bwMode="auto">
          <a:xfrm rot="12923440">
            <a:off x="1179513" y="3429000"/>
            <a:ext cx="1004887" cy="965200"/>
          </a:xfrm>
          <a:custGeom>
            <a:avLst/>
            <a:gdLst>
              <a:gd name="G0" fmla="+- 8706 0 0"/>
              <a:gd name="G1" fmla="+- 21600 0 0"/>
              <a:gd name="G2" fmla="+- 21600 0 0"/>
              <a:gd name="T0" fmla="*/ 0 w 23186"/>
              <a:gd name="T1" fmla="*/ 1832 h 21600"/>
              <a:gd name="T2" fmla="*/ 23186 w 23186"/>
              <a:gd name="T3" fmla="*/ 5572 h 21600"/>
              <a:gd name="T4" fmla="*/ 8706 w 231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86" h="21600" fill="none" extrusionOk="0">
                <a:moveTo>
                  <a:pt x="0" y="1832"/>
                </a:moveTo>
                <a:cubicBezTo>
                  <a:pt x="2743" y="623"/>
                  <a:pt x="5708" y="-1"/>
                  <a:pt x="8706" y="0"/>
                </a:cubicBezTo>
                <a:cubicBezTo>
                  <a:pt x="14056" y="0"/>
                  <a:pt x="19215" y="1985"/>
                  <a:pt x="23185" y="5572"/>
                </a:cubicBezTo>
              </a:path>
              <a:path w="23186" h="21600" stroke="0" extrusionOk="0">
                <a:moveTo>
                  <a:pt x="0" y="1832"/>
                </a:moveTo>
                <a:cubicBezTo>
                  <a:pt x="2743" y="623"/>
                  <a:pt x="5708" y="-1"/>
                  <a:pt x="8706" y="0"/>
                </a:cubicBezTo>
                <a:cubicBezTo>
                  <a:pt x="14056" y="0"/>
                  <a:pt x="19215" y="1985"/>
                  <a:pt x="23185" y="5572"/>
                </a:cubicBezTo>
                <a:lnTo>
                  <a:pt x="8706" y="21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ar-SA" sz="2800" b="1" baseline="60000"/>
              <a:t>5</a:t>
            </a:r>
            <a:r>
              <a:rPr lang="ar-SA" sz="3200" b="1"/>
              <a:t>64</a:t>
            </a:r>
            <a:endParaRPr lang="en-US" sz="3200" b="1"/>
          </a:p>
        </p:txBody>
      </p:sp>
      <p:sp>
        <p:nvSpPr>
          <p:cNvPr id="220207" name="Text Box 47"/>
          <p:cNvSpPr txBox="1">
            <a:spLocks noChangeArrowheads="1"/>
          </p:cNvSpPr>
          <p:nvPr/>
        </p:nvSpPr>
        <p:spPr bwMode="auto">
          <a:xfrm>
            <a:off x="5870575" y="5253038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baseline="44000"/>
              <a:t>5</a:t>
            </a:r>
            <a:r>
              <a:rPr lang="ar-SA" sz="2400" b="1"/>
              <a:t>61</a:t>
            </a:r>
            <a:endParaRPr lang="en-US" sz="2400" b="1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8691372-7D7B-8BF7-F1B3-5C11106FFC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2EB403-5E80-F0C2-09ED-F43F2F30D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450" y="909173"/>
            <a:ext cx="2900363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40C810-D5B5-D2ED-9960-AEEFFF8FDE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99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92862" y="1340387"/>
            <a:ext cx="1485900" cy="495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2FE8AB-0165-EAE7-B162-224F8C483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544" y="1018020"/>
            <a:ext cx="1664729" cy="131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22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10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2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5754E-6 L -0.42135 -0.162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8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/>
      <p:bldP spid="220169" grpId="0"/>
      <p:bldP spid="220171" grpId="0"/>
      <p:bldP spid="220172" grpId="0"/>
      <p:bldP spid="220173" grpId="0" animBg="1"/>
      <p:bldP spid="220174" grpId="0"/>
      <p:bldP spid="220175" grpId="0"/>
      <p:bldP spid="220177" grpId="0" animBg="1"/>
      <p:bldP spid="220178" grpId="0"/>
      <p:bldP spid="220189" grpId="0"/>
      <p:bldP spid="220190" grpId="0"/>
      <p:bldP spid="220194" grpId="0"/>
      <p:bldP spid="220195" grpId="0"/>
      <p:bldP spid="220196" grpId="0"/>
      <p:bldP spid="220197" grpId="0"/>
      <p:bldP spid="220181" grpId="0" animBg="1"/>
      <p:bldP spid="220192" grpId="0" animBg="1"/>
      <p:bldP spid="220202" grpId="0" animBg="1"/>
      <p:bldP spid="220205" grpId="0" animBg="1"/>
      <p:bldP spid="220207" grpId="0"/>
      <p:bldP spid="2202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9EAA757-6D49-8230-46B4-AAEC5CEC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609" y="2228476"/>
            <a:ext cx="3429000" cy="163650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6465960-D7F0-9AC1-3171-85C021FE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601" y="4006163"/>
            <a:ext cx="2133600" cy="112395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1FD0DC2-370F-D85C-E673-2E7AB2321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490" y="4052954"/>
            <a:ext cx="2200275" cy="11811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D827D-9503-4A1D-71C4-CE79B473B724}"/>
              </a:ext>
            </a:extLst>
          </p:cNvPr>
          <p:cNvSpPr txBox="1"/>
          <p:nvPr/>
        </p:nvSpPr>
        <p:spPr>
          <a:xfrm>
            <a:off x="5040052" y="4106472"/>
            <a:ext cx="1138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متناظرتان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602B84-35FA-43CA-2140-FB18846348A0}"/>
              </a:ext>
            </a:extLst>
          </p:cNvPr>
          <p:cNvSpPr txBox="1"/>
          <p:nvPr/>
        </p:nvSpPr>
        <p:spPr>
          <a:xfrm>
            <a:off x="1079612" y="4095598"/>
            <a:ext cx="1012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متناظرتان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FF7016E-4077-0264-F252-21408A08EE88}"/>
              </a:ext>
            </a:extLst>
          </p:cNvPr>
          <p:cNvSpPr txBox="1"/>
          <p:nvPr/>
        </p:nvSpPr>
        <p:spPr>
          <a:xfrm>
            <a:off x="4624088" y="4668448"/>
            <a:ext cx="1548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متبادلة داخليا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145B7A1-ECEC-C021-E56A-2B80B5CCE349}"/>
              </a:ext>
            </a:extLst>
          </p:cNvPr>
          <p:cNvSpPr txBox="1"/>
          <p:nvPr/>
        </p:nvSpPr>
        <p:spPr>
          <a:xfrm>
            <a:off x="765061" y="4772389"/>
            <a:ext cx="1425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متبادلة خارجيا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E7ACECA-5269-55FA-7F3A-D212E79E2A0F}"/>
              </a:ext>
            </a:extLst>
          </p:cNvPr>
          <p:cNvSpPr/>
          <p:nvPr/>
        </p:nvSpPr>
        <p:spPr>
          <a:xfrm>
            <a:off x="4591896" y="2874717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36D6FA9-FD84-2FEC-6DB2-F27EE3FB9033}"/>
              </a:ext>
            </a:extLst>
          </p:cNvPr>
          <p:cNvSpPr/>
          <p:nvPr/>
        </p:nvSpPr>
        <p:spPr>
          <a:xfrm>
            <a:off x="5787183" y="2826157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79934ED-10A6-3770-1B1A-F0F691A32732}"/>
              </a:ext>
            </a:extLst>
          </p:cNvPr>
          <p:cNvSpPr/>
          <p:nvPr/>
        </p:nvSpPr>
        <p:spPr>
          <a:xfrm>
            <a:off x="5508871" y="2861960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00235C3-7D74-91E3-75E0-FC1B33460D01}"/>
              </a:ext>
            </a:extLst>
          </p:cNvPr>
          <p:cNvSpPr/>
          <p:nvPr/>
        </p:nvSpPr>
        <p:spPr>
          <a:xfrm>
            <a:off x="4504971" y="3080263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5DC95DFF-F10D-F30F-ABF7-84CCF168786C}"/>
              </a:ext>
            </a:extLst>
          </p:cNvPr>
          <p:cNvSpPr/>
          <p:nvPr/>
        </p:nvSpPr>
        <p:spPr>
          <a:xfrm>
            <a:off x="5525709" y="2873086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9815695D-EBA6-C17E-17AE-9DE6A59767B9}"/>
              </a:ext>
            </a:extLst>
          </p:cNvPr>
          <p:cNvSpPr/>
          <p:nvPr/>
        </p:nvSpPr>
        <p:spPr>
          <a:xfrm>
            <a:off x="4285387" y="2873086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FD43728-BA98-FA00-52E3-A02B12EF3C8D}"/>
              </a:ext>
            </a:extLst>
          </p:cNvPr>
          <p:cNvSpPr/>
          <p:nvPr/>
        </p:nvSpPr>
        <p:spPr>
          <a:xfrm>
            <a:off x="4256863" y="2870819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AED7841F-335A-B074-D5BD-CD9D49CD2971}"/>
              </a:ext>
            </a:extLst>
          </p:cNvPr>
          <p:cNvSpPr/>
          <p:nvPr/>
        </p:nvSpPr>
        <p:spPr>
          <a:xfrm>
            <a:off x="5746391" y="3061111"/>
            <a:ext cx="213482" cy="226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ar-SA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D0D1B17-9564-7B69-2774-15F533EAE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450" y="909173"/>
            <a:ext cx="2900363" cy="3456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F0EFBDB-7249-FE4B-1E0C-6221597693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1" y="21890"/>
            <a:ext cx="1413719" cy="17392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451B8ED-DAA9-76B4-9BF1-0CAA4303625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2571" y="1286072"/>
            <a:ext cx="3680495" cy="7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6983</TotalTime>
  <Words>1070</Words>
  <Application>Microsoft Office PowerPoint</Application>
  <PresentationFormat>عرض على الشاشة (4:3)</PresentationFormat>
  <Paragraphs>244</Paragraphs>
  <Slides>25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Lotus-Light</vt:lpstr>
      <vt:lpstr>Times New Roman</vt:lpstr>
      <vt:lpstr>Traditional Arabic</vt:lpstr>
      <vt:lpstr>UniMath-Regular</vt:lpstr>
      <vt:lpstr>تصميم افتراضي</vt:lpstr>
      <vt:lpstr>17_سمة Office</vt:lpstr>
      <vt:lpstr>1_تصميم افتراضي</vt:lpstr>
      <vt:lpstr>نسق Office</vt:lpstr>
      <vt:lpstr>8_نسق Office</vt:lpstr>
      <vt:lpstr>8_سمة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395</cp:revision>
  <dcterms:created xsi:type="dcterms:W3CDTF">2010-07-02T08:47:06Z</dcterms:created>
  <dcterms:modified xsi:type="dcterms:W3CDTF">2023-12-07T18:07:02Z</dcterms:modified>
</cp:coreProperties>
</file>