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98" r:id="rId2"/>
    <p:sldId id="279" r:id="rId3"/>
    <p:sldId id="299" r:id="rId4"/>
    <p:sldId id="309" r:id="rId5"/>
    <p:sldId id="373" r:id="rId6"/>
    <p:sldId id="259" r:id="rId7"/>
    <p:sldId id="263" r:id="rId8"/>
    <p:sldId id="270" r:id="rId9"/>
    <p:sldId id="273" r:id="rId10"/>
    <p:sldId id="267" r:id="rId11"/>
    <p:sldId id="268" r:id="rId12"/>
    <p:sldId id="274" r:id="rId13"/>
    <p:sldId id="431" r:id="rId14"/>
    <p:sldId id="415" r:id="rId15"/>
    <p:sldId id="416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450AAA-2130-44CB-98B4-418B6C0CBB4B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56A7BA-8176-4011-96D3-7B97A16A64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37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2A1902-73A0-400C-849D-21E5937DA53D}" type="slidenum">
              <a:rPr lang="ar-EG">
                <a:latin typeface="Calibri" panose="020F0502020204030204" pitchFamily="34" charset="0"/>
              </a:rPr>
              <a:pPr eaLnBrk="1" hangingPunct="1"/>
              <a:t>7</a:t>
            </a:fld>
            <a:endParaRPr lang="ar-EG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4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AD07B8-B991-4515-BA43-9CB9D3F6334E}" type="slidenum">
              <a:rPr lang="ar-EG">
                <a:latin typeface="Calibri" panose="020F0502020204030204" pitchFamily="34" charset="0"/>
              </a:rPr>
              <a:pPr eaLnBrk="1" hangingPunct="1"/>
              <a:t>10</a:t>
            </a:fld>
            <a:endParaRPr lang="ar-EG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3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23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65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1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917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502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32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452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45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570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332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985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5D158-5BAE-4C25-8654-710B10429D32}" type="datetimeFigureOut">
              <a:rPr lang="ar-SA" smtClean="0"/>
              <a:t>23/02/45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2C59-F31D-44BF-BCE5-2E8A705C68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21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.me/albayan_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hyperlink" Target="https://beadaya.com/worksheet/194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lbayan_12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6;p29">
            <a:extLst>
              <a:ext uri="{FF2B5EF4-FFF2-40B4-BE49-F238E27FC236}">
                <a16:creationId xmlns:a16="http://schemas.microsoft.com/office/drawing/2014/main" id="{58819CE0-82A0-10DA-9941-1C627F419786}"/>
              </a:ext>
            </a:extLst>
          </p:cNvPr>
          <p:cNvSpPr txBox="1">
            <a:spLocks/>
          </p:cNvSpPr>
          <p:nvPr/>
        </p:nvSpPr>
        <p:spPr>
          <a:xfrm>
            <a:off x="7092066" y="2204864"/>
            <a:ext cx="3820430" cy="73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b" anchorCtr="0">
            <a:noAutofit/>
          </a:bodyPr>
          <a:lstStyle/>
          <a:p>
            <a:pPr algn="ctr" defTabSz="812821" fontAlgn="auto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defRPr/>
            </a:pPr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Fira Sans Extra Condensed Medium"/>
                <a:cs typeface="Calibri" pitchFamily="34" charset="0"/>
                <a:sym typeface="Fira Sans Extra Condensed Medium"/>
              </a:rPr>
              <a:t>الفصل الدراسي الأول</a:t>
            </a:r>
            <a:br>
              <a:rPr lang="ar-SA" sz="32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Fira Sans Extra Condensed Medium"/>
                <a:cs typeface="Calibri" pitchFamily="34" charset="0"/>
                <a:sym typeface="Fira Sans Extra Condensed Medium"/>
              </a:rPr>
            </a:br>
            <a:r>
              <a:rPr lang="ar-SA" sz="2667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Fira Sans Extra Condensed Medium"/>
                <a:cs typeface="Calibri" pitchFamily="34" charset="0"/>
                <a:sym typeface="Fira Sans Extra Condensed Medium"/>
              </a:rPr>
              <a:t>فقه الصف ثاني متوسط </a:t>
            </a:r>
          </a:p>
        </p:txBody>
      </p:sp>
      <p:sp>
        <p:nvSpPr>
          <p:cNvPr id="21" name="بسم الله الرحمن الرحيم والصلاة والسلام على الرسول الأمين سيدنا محمد وعلى آله وصحبه أجمعين…">
            <a:extLst>
              <a:ext uri="{FF2B5EF4-FFF2-40B4-BE49-F238E27FC236}">
                <a16:creationId xmlns:a16="http://schemas.microsoft.com/office/drawing/2014/main" id="{CDDC1C07-F9C9-301F-EC46-FB5B6D73F835}"/>
              </a:ext>
            </a:extLst>
          </p:cNvPr>
          <p:cNvSpPr txBox="1">
            <a:spLocks/>
          </p:cNvSpPr>
          <p:nvPr/>
        </p:nvSpPr>
        <p:spPr>
          <a:xfrm>
            <a:off x="7153181" y="4570030"/>
            <a:ext cx="3698198" cy="44395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1289" tIns="11289" rIns="11289" bIns="11289" anchor="ctr">
            <a:normAutofit fontScale="92500"/>
          </a:bodyPr>
          <a:lstStyle/>
          <a:p>
            <a:pPr defTabSz="109711"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2667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halid Art bold"/>
                <a:ea typeface="Khalid Art bold"/>
                <a:cs typeface="Khalid Art bold"/>
                <a:sym typeface="Khalid Art bold"/>
              </a:rPr>
              <a:t>قناة البيان للعروض والعلوم الشرعية </a:t>
            </a:r>
            <a:r>
              <a:rPr lang="ar-SA" sz="2667" kern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</a:p>
        </p:txBody>
      </p:sp>
      <p:pic>
        <p:nvPicPr>
          <p:cNvPr id="22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A2D22A47-8723-25CF-00E5-650984EEB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0303" y="5445224"/>
            <a:ext cx="443954" cy="44395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E8F0D21-AF75-AF1C-3950-1A2CE586BA14}"/>
              </a:ext>
            </a:extLst>
          </p:cNvPr>
          <p:cNvSpPr txBox="1"/>
          <p:nvPr/>
        </p:nvSpPr>
        <p:spPr>
          <a:xfrm>
            <a:off x="6896514" y="3044279"/>
            <a:ext cx="4211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 الأموال الزكوية </a:t>
            </a:r>
          </a:p>
        </p:txBody>
      </p:sp>
      <p:pic>
        <p:nvPicPr>
          <p:cNvPr id="3" name="صورة 2" descr="صورة تحتوي على نص, خط يد, عجلة, رسالة&#10;&#10;تم إنشاء الوصف تلقائياً">
            <a:extLst>
              <a:ext uri="{FF2B5EF4-FFF2-40B4-BE49-F238E27FC236}">
                <a16:creationId xmlns:a16="http://schemas.microsoft.com/office/drawing/2014/main" id="{B9CE9C30-33C1-5352-9558-CE814E16F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7" y="1125526"/>
            <a:ext cx="3456384" cy="4606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مستطيل مستدير الزوايا 13">
            <a:extLst>
              <a:ext uri="{FF2B5EF4-FFF2-40B4-BE49-F238E27FC236}">
                <a16:creationId xmlns:a16="http://schemas.microsoft.com/office/drawing/2014/main" id="{A7E3815A-C398-C672-99F6-F6E5F7953499}"/>
              </a:ext>
            </a:extLst>
          </p:cNvPr>
          <p:cNvSpPr/>
          <p:nvPr/>
        </p:nvSpPr>
        <p:spPr>
          <a:xfrm>
            <a:off x="7274858" y="3796919"/>
            <a:ext cx="3637638" cy="78991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i="1" dirty="0">
                <a:solidFill>
                  <a:srgbClr val="C00000"/>
                </a:solidFill>
                <a:latin typeface="Arial" pitchFamily="34" charset="0"/>
              </a:rPr>
              <a:t>اعداد : </a:t>
            </a:r>
            <a:r>
              <a:rPr lang="ar-SA" sz="2000" b="1" i="1" dirty="0" err="1">
                <a:solidFill>
                  <a:srgbClr val="C00000"/>
                </a:solidFill>
                <a:latin typeface="Arial" pitchFamily="34" charset="0"/>
              </a:rPr>
              <a:t>وماتوفيقي</a:t>
            </a:r>
            <a:r>
              <a:rPr lang="ar-SA" sz="2000" b="1" i="1" dirty="0">
                <a:solidFill>
                  <a:srgbClr val="C00000"/>
                </a:solidFill>
                <a:latin typeface="Arial" pitchFamily="34" charset="0"/>
              </a:rPr>
              <a:t> إلا بالله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 bwMode="auto">
          <a:xfrm>
            <a:off x="3184525" y="2800351"/>
            <a:ext cx="8642350" cy="3357563"/>
          </a:xfrm>
          <a:prstGeom prst="round2DiagRect">
            <a:avLst>
              <a:gd name="adj1" fmla="val 29300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3076576"/>
            <a:ext cx="83216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EG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يمكن إخراج الزكاة  من خلال الطريقة الحسابية التالية:</a:t>
            </a:r>
            <a:endParaRPr lang="ar-SA" sz="36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ar-SA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ar-SA" sz="3600" b="1" dirty="0">
                <a:solidFill>
                  <a:srgbClr val="7030A0"/>
                </a:solidFill>
                <a:latin typeface="Calibri" panose="020F0502020204030204" pitchFamily="34" charset="0"/>
              </a:rPr>
              <a:t>مقدار المال من الجرامات أو الورق النقدي ÷ 40 = مقدار الزكاة. </a:t>
            </a:r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Flowchart: Off-page Connector 1"/>
          <p:cNvSpPr/>
          <p:nvPr/>
        </p:nvSpPr>
        <p:spPr bwMode="auto">
          <a:xfrm>
            <a:off x="5080000" y="419897"/>
            <a:ext cx="6746875" cy="1674811"/>
          </a:xfrm>
          <a:prstGeom prst="flowChartOffpageConnec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طريقة إخراج الزكاة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70340" y="289009"/>
            <a:ext cx="3081997" cy="21969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b="1" dirty="0">
              <a:solidFill>
                <a:srgbClr val="C00000"/>
              </a:solidFill>
            </a:endParaRPr>
          </a:p>
          <a:p>
            <a:r>
              <a:rPr lang="ar-SA" b="1" dirty="0">
                <a:solidFill>
                  <a:srgbClr val="C00000"/>
                </a:solidFill>
              </a:rPr>
              <a:t>أهداف الدرس </a:t>
            </a:r>
          </a:p>
          <a:p>
            <a:r>
              <a:rPr lang="ar-SA" b="1" dirty="0">
                <a:solidFill>
                  <a:srgbClr val="00B050"/>
                </a:solidFill>
              </a:rPr>
              <a:t>1ـ المقصود بالأثمان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2 ـ حكم زكاة الأثمان مع الدليل .</a:t>
            </a:r>
          </a:p>
          <a:p>
            <a:r>
              <a:rPr lang="ar-SA" b="1" dirty="0">
                <a:solidFill>
                  <a:srgbClr val="00B050"/>
                </a:solidFill>
              </a:rPr>
              <a:t>3 ـ نصاب زكاة 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4 ـ المقدار الواجب في زكاة الأثمان </a:t>
            </a:r>
          </a:p>
          <a:p>
            <a:r>
              <a:rPr lang="ar-SA" b="1" dirty="0">
                <a:solidFill>
                  <a:srgbClr val="00B050"/>
                </a:solidFill>
              </a:rPr>
              <a:t>5 ـ طريقة إخراج زكاة الأثمان .</a:t>
            </a:r>
          </a:p>
          <a:p>
            <a:r>
              <a:rPr lang="ar-SA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91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3559175" y="1617662"/>
            <a:ext cx="8248650" cy="47863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 sz="2000" b="1" dirty="0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5205094" y="5398358"/>
            <a:ext cx="5343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sz="4000" b="1" dirty="0">
                <a:solidFill>
                  <a:srgbClr val="7030A0"/>
                </a:solidFill>
                <a:latin typeface="Calibri" panose="020F0502020204030204" pitchFamily="34" charset="0"/>
              </a:rPr>
              <a:t>1000 ÷ 40 = 25 جراماً.</a:t>
            </a:r>
            <a:endParaRPr lang="en-US" sz="4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70340" y="289009"/>
            <a:ext cx="3081997" cy="21969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b="1" dirty="0">
              <a:solidFill>
                <a:srgbClr val="C00000"/>
              </a:solidFill>
            </a:endParaRPr>
          </a:p>
          <a:p>
            <a:r>
              <a:rPr lang="ar-SA" b="1" dirty="0">
                <a:solidFill>
                  <a:srgbClr val="C00000"/>
                </a:solidFill>
              </a:rPr>
              <a:t>أهداف الدرس </a:t>
            </a:r>
          </a:p>
          <a:p>
            <a:r>
              <a:rPr lang="ar-SA" b="1" dirty="0">
                <a:solidFill>
                  <a:srgbClr val="00B050"/>
                </a:solidFill>
              </a:rPr>
              <a:t>1ـ المقصود بالأثمان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2 ـ حكم زكاة الأثمان مع الدليل .</a:t>
            </a:r>
          </a:p>
          <a:p>
            <a:r>
              <a:rPr lang="ar-SA" b="1" dirty="0">
                <a:solidFill>
                  <a:srgbClr val="00B050"/>
                </a:solidFill>
              </a:rPr>
              <a:t>3 ـ نصاب زكاة 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4 ـ المقدار الواجب في زكاة الأثمان </a:t>
            </a:r>
          </a:p>
          <a:p>
            <a:r>
              <a:rPr lang="ar-SA" b="1" dirty="0">
                <a:solidFill>
                  <a:srgbClr val="00B050"/>
                </a:solidFill>
              </a:rPr>
              <a:t>5 ـ طريقة إخراج زكاة الأثمان .</a:t>
            </a:r>
          </a:p>
          <a:p>
            <a:r>
              <a:rPr lang="ar-SA" sz="2800" b="1" dirty="0"/>
              <a:t> 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7327900" y="621268"/>
            <a:ext cx="322071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</a:rPr>
              <a:t>تطبيقات عملية 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3786981" y="1797692"/>
            <a:ext cx="779303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sz="4000" b="1" dirty="0">
                <a:latin typeface="Calibri" panose="020F0502020204030204" pitchFamily="34" charset="0"/>
              </a:rPr>
              <a:t>رجل يملك عشرة آلاف ريال، فنعرف مقدار الزكاة الواجبة بالطريقة الآتية:</a:t>
            </a:r>
          </a:p>
          <a:p>
            <a:pPr algn="ctr" eaLnBrk="1" hangingPunct="1"/>
            <a:endParaRPr lang="en-US" sz="4000" dirty="0">
              <a:latin typeface="Calibri" panose="020F0502020204030204" pitchFamily="34" charset="0"/>
            </a:endParaRPr>
          </a:p>
          <a:p>
            <a:pPr algn="ctr" eaLnBrk="1" hangingPunct="1"/>
            <a:endParaRPr lang="ar-SA" sz="4000" b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ar-SA" sz="4000" b="1" dirty="0">
                <a:latin typeface="Calibri" panose="020F0502020204030204" pitchFamily="34" charset="0"/>
              </a:rPr>
              <a:t>امرأة</a:t>
            </a:r>
            <a:r>
              <a:rPr lang="ar-EG" sz="4000" b="1" dirty="0">
                <a:latin typeface="Calibri" panose="020F0502020204030204" pitchFamily="34" charset="0"/>
              </a:rPr>
              <a:t> تملك</a:t>
            </a:r>
            <a:r>
              <a:rPr lang="ar-SA" sz="4000" b="1" dirty="0">
                <a:latin typeface="Calibri" panose="020F0502020204030204" pitchFamily="34" charset="0"/>
              </a:rPr>
              <a:t> ذهبًا وزنه 1000 جرام من الذهب: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943950" y="3302932"/>
            <a:ext cx="5865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sz="4000" b="1" dirty="0">
                <a:solidFill>
                  <a:srgbClr val="7030A0"/>
                </a:solidFill>
                <a:latin typeface="Calibri" panose="020F0502020204030204" pitchFamily="34" charset="0"/>
              </a:rPr>
              <a:t>10000 ÷ 40 = 250 ريالا.</a:t>
            </a:r>
            <a:endParaRPr lang="ar-EG" sz="4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9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666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4267200" y="2705100"/>
            <a:ext cx="6477000" cy="7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10742612" y="2709825"/>
            <a:ext cx="1588" cy="55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7579285" y="2697117"/>
            <a:ext cx="1588" cy="5357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4269784" y="2682822"/>
            <a:ext cx="3176" cy="5643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مستدير الزوايا 24"/>
          <p:cNvSpPr/>
          <p:nvPr/>
        </p:nvSpPr>
        <p:spPr>
          <a:xfrm>
            <a:off x="6898722" y="3277379"/>
            <a:ext cx="1285456" cy="200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نصاب زكاة الأثمان 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10108374" y="3282895"/>
            <a:ext cx="1268476" cy="1565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Clr>
                <a:schemeClr val="accent6">
                  <a:lumMod val="50000"/>
                </a:schemeClr>
              </a:buClr>
              <a:buSzPct val="110000"/>
              <a:defRPr/>
            </a:pPr>
            <a:r>
              <a:rPr lang="ar-SA" sz="2600" b="1" dirty="0">
                <a:solidFill>
                  <a:schemeClr val="bg1"/>
                </a:solidFill>
              </a:rPr>
              <a:t>المقصود بالأثمان 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8331199" y="3990931"/>
            <a:ext cx="1383273" cy="1714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حكم زكاة الأثمان مع الدليل </a:t>
            </a:r>
          </a:p>
        </p:txBody>
      </p:sp>
      <p:sp>
        <p:nvSpPr>
          <p:cNvPr id="21" name="Flowchart: Off-page Connector 1"/>
          <p:cNvSpPr/>
          <p:nvPr/>
        </p:nvSpPr>
        <p:spPr bwMode="auto">
          <a:xfrm>
            <a:off x="4735511" y="850501"/>
            <a:ext cx="4747747" cy="1164013"/>
          </a:xfrm>
          <a:prstGeom prst="flowChartOffpageConnec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نصاب الزكاة في </a:t>
            </a:r>
            <a:r>
              <a:rPr lang="ar-EG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الأثمان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flipV="1">
            <a:off x="7579285" y="2018476"/>
            <a:ext cx="0" cy="709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مستدير الزوايا 15"/>
          <p:cNvSpPr/>
          <p:nvPr/>
        </p:nvSpPr>
        <p:spPr>
          <a:xfrm>
            <a:off x="270340" y="289009"/>
            <a:ext cx="3081997" cy="21969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b="1" dirty="0">
              <a:solidFill>
                <a:srgbClr val="C00000"/>
              </a:solidFill>
            </a:endParaRPr>
          </a:p>
          <a:p>
            <a:r>
              <a:rPr lang="ar-SA" b="1" dirty="0">
                <a:solidFill>
                  <a:srgbClr val="C00000"/>
                </a:solidFill>
              </a:rPr>
              <a:t>أهداف الدرس </a:t>
            </a:r>
          </a:p>
          <a:p>
            <a:r>
              <a:rPr lang="ar-SA" b="1" dirty="0">
                <a:solidFill>
                  <a:srgbClr val="00B050"/>
                </a:solidFill>
              </a:rPr>
              <a:t>1ـ المقصود بالأثمان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2 ـ حكم زكاة الأثمان مع الدليل .</a:t>
            </a:r>
          </a:p>
          <a:p>
            <a:r>
              <a:rPr lang="ar-SA" b="1" dirty="0">
                <a:solidFill>
                  <a:srgbClr val="00B050"/>
                </a:solidFill>
              </a:rPr>
              <a:t>3 ـ نصاب زكاة 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4 ـ المقدار الواجب في زكاة الأثمان </a:t>
            </a:r>
          </a:p>
          <a:p>
            <a:r>
              <a:rPr lang="ar-SA" b="1" dirty="0">
                <a:solidFill>
                  <a:srgbClr val="00B050"/>
                </a:solidFill>
              </a:rPr>
              <a:t>5 ـ طريقة إخراج زكاة الأثمان .</a:t>
            </a:r>
          </a:p>
          <a:p>
            <a:r>
              <a:rPr lang="ar-SA" sz="2800" b="1" dirty="0"/>
              <a:t> </a:t>
            </a:r>
          </a:p>
        </p:txBody>
      </p:sp>
      <p:cxnSp>
        <p:nvCxnSpPr>
          <p:cNvPr id="18" name="رابط كسهم مستقيم 17"/>
          <p:cNvCxnSpPr/>
          <p:nvPr/>
        </p:nvCxnSpPr>
        <p:spPr>
          <a:xfrm flipH="1">
            <a:off x="5915621" y="2724120"/>
            <a:ext cx="21003" cy="1225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9016431" y="2727702"/>
            <a:ext cx="6405" cy="1221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مستدير الزوايا 21"/>
          <p:cNvSpPr/>
          <p:nvPr/>
        </p:nvSpPr>
        <p:spPr>
          <a:xfrm>
            <a:off x="5187434" y="4121095"/>
            <a:ext cx="1383273" cy="1714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المقدار الواجب في زكاة الأثمان 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3506388" y="3399630"/>
            <a:ext cx="1285456" cy="200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طريقة إخراج </a:t>
            </a:r>
            <a:r>
              <a:rPr lang="ar-SA" sz="2800" b="1">
                <a:solidFill>
                  <a:schemeClr val="bg1"/>
                </a:solidFill>
              </a:rPr>
              <a:t>زكاة الإثمان </a:t>
            </a:r>
            <a:endParaRPr lang="ar-S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1B3DF52-55DA-3FF1-8432-4DA5FA14E86E}"/>
              </a:ext>
            </a:extLst>
          </p:cNvPr>
          <p:cNvSpPr txBox="1"/>
          <p:nvPr/>
        </p:nvSpPr>
        <p:spPr>
          <a:xfrm>
            <a:off x="1693184" y="1591087"/>
            <a:ext cx="39848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اضغط على ورقة </a:t>
            </a:r>
          </a:p>
          <a:p>
            <a:pPr algn="ctr"/>
            <a:r>
              <a:rPr lang="ar-SA" sz="2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العمل التفاعلية - لتفعيلها  </a:t>
            </a:r>
          </a:p>
        </p:txBody>
      </p:sp>
      <p:pic>
        <p:nvPicPr>
          <p:cNvPr id="17" name="رسم 16" descr="دانديليونسان">
            <a:extLst>
              <a:ext uri="{FF2B5EF4-FFF2-40B4-BE49-F238E27FC236}">
                <a16:creationId xmlns:a16="http://schemas.microsoft.com/office/drawing/2014/main" id="{8D38E019-F688-716C-E2B4-214284028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4692" y="2701882"/>
            <a:ext cx="3221850" cy="3221850"/>
          </a:xfrm>
          <a:prstGeom prst="rect">
            <a:avLst/>
          </a:prstGeom>
        </p:spPr>
      </p:pic>
      <p:pic>
        <p:nvPicPr>
          <p:cNvPr id="4" name="صورة 3" descr="صورة تحتوي على نص, لقطة شاشة, الخط, رقم&#10;&#10;تم إنشاء الوصف تلقائياً">
            <a:hlinkClick r:id="rId4"/>
            <a:extLst>
              <a:ext uri="{FF2B5EF4-FFF2-40B4-BE49-F238E27FC236}">
                <a16:creationId xmlns:a16="http://schemas.microsoft.com/office/drawing/2014/main" id="{F5A4E7A5-FD88-3416-CEF6-7D6C5E260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67" y="0"/>
            <a:ext cx="4880967" cy="6858000"/>
          </a:xfrm>
          <a:prstGeom prst="rect">
            <a:avLst/>
          </a:prstGeom>
        </p:spPr>
      </p:pic>
      <p:pic>
        <p:nvPicPr>
          <p:cNvPr id="6" name="رسم 5" descr="إصبع سبابة يشير إلى اليمين بظهر يد خطوط عريضة">
            <a:extLst>
              <a:ext uri="{FF2B5EF4-FFF2-40B4-BE49-F238E27FC236}">
                <a16:creationId xmlns:a16="http://schemas.microsoft.com/office/drawing/2014/main" id="{67E50832-80F4-4997-2E83-C9C89BAAA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3714" y="46268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BAC128A-28C8-31EB-141B-B3C15FB664E9}"/>
              </a:ext>
            </a:extLst>
          </p:cNvPr>
          <p:cNvSpPr txBox="1"/>
          <p:nvPr/>
        </p:nvSpPr>
        <p:spPr>
          <a:xfrm>
            <a:off x="4655840" y="3284984"/>
            <a:ext cx="4800533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r>
              <a:rPr lang="ar-SA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9LT Azer" panose="00000500000000000000" pitchFamily="2" charset="-78"/>
                <a:cs typeface="+mn-cs"/>
              </a:rPr>
              <a:t>التقويم 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9LT Azer" panose="00000500000000000000" pitchFamily="2" charset="-78"/>
              <a:cs typeface="+mn-cs"/>
            </a:endParaRPr>
          </a:p>
        </p:txBody>
      </p:sp>
      <p:pic>
        <p:nvPicPr>
          <p:cNvPr id="5" name="صورة 4" descr="صورة تحتوي على نص, لقطة شاشة, التصميم, الخط&#10;&#10;تم إنشاء الوصف تلقائياً">
            <a:extLst>
              <a:ext uri="{FF2B5EF4-FFF2-40B4-BE49-F238E27FC236}">
                <a16:creationId xmlns:a16="http://schemas.microsoft.com/office/drawing/2014/main" id="{27813999-FF0C-A625-FD7A-801484C93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2"/>
          <a:stretch/>
        </p:blipFill>
        <p:spPr>
          <a:xfrm>
            <a:off x="5303912" y="1412776"/>
            <a:ext cx="3068960" cy="24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hoto_2021-01-20_12-38-27.jpg">
            <a:extLst>
              <a:ext uri="{FF2B5EF4-FFF2-40B4-BE49-F238E27FC236}">
                <a16:creationId xmlns:a16="http://schemas.microsoft.com/office/drawing/2014/main" id="{6C9711E9-B4A3-85B0-2E78-16448450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14" y="1493499"/>
            <a:ext cx="3504979" cy="3504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5C514D4-4BBB-54D8-C7D5-50A3F1784AD4}"/>
              </a:ext>
            </a:extLst>
          </p:cNvPr>
          <p:cNvSpPr/>
          <p:nvPr/>
        </p:nvSpPr>
        <p:spPr>
          <a:xfrm>
            <a:off x="6568442" y="2306920"/>
            <a:ext cx="3852428" cy="91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92" rtl="1">
              <a:lnSpc>
                <a:spcPct val="90000"/>
              </a:lnSpc>
              <a:spcAft>
                <a:spcPts val="600"/>
              </a:spcAft>
            </a:pPr>
            <a:r>
              <a:rPr lang="ar-SA" sz="2933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”الحمد لله الذ هدانا لهذا وما كنا لنهتدي لولا أن هدانا الله  ”</a:t>
            </a:r>
            <a:endParaRPr lang="en-US" sz="2933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29LT Zarid Serif Rg" panose="00000100000000000000" pitchFamily="2" charset="-78"/>
              <a:cs typeface="29LT Zarid Serif Rg" panose="000001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F78CF86-6B1B-2F77-B7C2-287F7843EF52}"/>
              </a:ext>
            </a:extLst>
          </p:cNvPr>
          <p:cNvSpPr/>
          <p:nvPr/>
        </p:nvSpPr>
        <p:spPr>
          <a:xfrm>
            <a:off x="6849856" y="3245988"/>
            <a:ext cx="3289600" cy="955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92">
              <a:lnSpc>
                <a:spcPct val="90000"/>
              </a:lnSpc>
              <a:spcAft>
                <a:spcPts val="600"/>
              </a:spcAft>
            </a:pPr>
            <a:r>
              <a:rPr lang="ar-SA" sz="2800" b="1" dirty="0">
                <a:ln w="12700">
                  <a:noFill/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أختكم صاحبة قناة البيان</a:t>
            </a:r>
          </a:p>
          <a:p>
            <a:pPr algn="ctr" defTabSz="914492">
              <a:lnSpc>
                <a:spcPct val="90000"/>
              </a:lnSpc>
              <a:spcAft>
                <a:spcPts val="600"/>
              </a:spcAft>
            </a:pPr>
            <a:r>
              <a:rPr lang="ar-SA" sz="2800" b="1" dirty="0">
                <a:ln w="12700">
                  <a:noFill/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29LT Zarid Serif Rg" panose="00000100000000000000" pitchFamily="2" charset="-78"/>
                <a:cs typeface="29LT Zarid Serif Rg" panose="00000100000000000000" pitchFamily="2" charset="-78"/>
              </a:rPr>
              <a:t>لؤلؤة العتيق   </a:t>
            </a:r>
            <a:endParaRPr lang="en-US" sz="2800" b="1" dirty="0">
              <a:ln w="12700">
                <a:noFill/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29LT Zarid Serif Rg" panose="00000100000000000000" pitchFamily="2" charset="-78"/>
              <a:cs typeface="29LT Zarid Serif Rg" panose="00000100000000000000" pitchFamily="2" charset="-78"/>
            </a:endParaRPr>
          </a:p>
        </p:txBody>
      </p:sp>
      <p:sp>
        <p:nvSpPr>
          <p:cNvPr id="6" name="بسم الله الرحمن الرحيم والصلاة والسلام على الرسول الأمين سيدنا محمد وعلى آله وصحبه أجمعين…">
            <a:extLst>
              <a:ext uri="{FF2B5EF4-FFF2-40B4-BE49-F238E27FC236}">
                <a16:creationId xmlns:a16="http://schemas.microsoft.com/office/drawing/2014/main" id="{E719081D-E47B-3EC2-3028-10DBB15BF1A2}"/>
              </a:ext>
            </a:extLst>
          </p:cNvPr>
          <p:cNvSpPr txBox="1">
            <a:spLocks/>
          </p:cNvSpPr>
          <p:nvPr/>
        </p:nvSpPr>
        <p:spPr>
          <a:xfrm>
            <a:off x="6580636" y="5301208"/>
            <a:ext cx="3852428" cy="54006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 fontScale="92500"/>
          </a:bodyPr>
          <a:lstStyle/>
          <a:p>
            <a:pPr algn="ctr" defTabSz="246848" rtl="1"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2667" dirty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halid Art bold"/>
                <a:ea typeface="Khalid Art bold"/>
                <a:cs typeface="Khalid Art bold"/>
                <a:sym typeface="Khalid Art bold"/>
              </a:rPr>
              <a:t>قناة البيان للعروض والعلوم الشرعية  </a:t>
            </a:r>
          </a:p>
        </p:txBody>
      </p:sp>
      <p:pic>
        <p:nvPicPr>
          <p:cNvPr id="7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5110378A-BDFF-5E2F-5CBB-062542C0EA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1971" y="4232822"/>
            <a:ext cx="969757" cy="96976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8494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4400640" y="901392"/>
            <a:ext cx="3318713" cy="76893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3">
                    <a:lumMod val="50000"/>
                  </a:schemeClr>
                </a:solidFill>
              </a:rPr>
              <a:t>التخطيط العام لمادة الفقه</a:t>
            </a:r>
          </a:p>
        </p:txBody>
      </p:sp>
      <p:cxnSp>
        <p:nvCxnSpPr>
          <p:cNvPr id="6" name="رابط مستقيم 5"/>
          <p:cNvCxnSpPr>
            <a:cxnSpLocks/>
          </p:cNvCxnSpPr>
          <p:nvPr/>
        </p:nvCxnSpPr>
        <p:spPr>
          <a:xfrm>
            <a:off x="5657518" y="3321842"/>
            <a:ext cx="40383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5400000">
            <a:off x="9298365" y="3723087"/>
            <a:ext cx="803678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5400000">
            <a:off x="7850598" y="3893026"/>
            <a:ext cx="1178727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cxnSpLocks/>
          </p:cNvCxnSpPr>
          <p:nvPr/>
        </p:nvCxnSpPr>
        <p:spPr>
          <a:xfrm>
            <a:off x="7031040" y="3321844"/>
            <a:ext cx="0" cy="1101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5400000">
            <a:off x="5263393" y="3734600"/>
            <a:ext cx="803678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مستدير الزوايا 23"/>
          <p:cNvSpPr/>
          <p:nvPr/>
        </p:nvSpPr>
        <p:spPr>
          <a:xfrm>
            <a:off x="6495447" y="4593402"/>
            <a:ext cx="1190277" cy="11251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إخراج الزكاة</a:t>
            </a:r>
          </a:p>
          <a:p>
            <a:pPr algn="ctr"/>
            <a:r>
              <a:rPr lang="ar-SA" sz="2000" b="1" dirty="0">
                <a:solidFill>
                  <a:prstClr val="black"/>
                </a:solidFill>
              </a:rPr>
              <a:t>ومصارفها 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5098562" y="4198155"/>
            <a:ext cx="1117912" cy="17584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زكاة الفطر وصدقة التطوع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9117814" y="4232678"/>
            <a:ext cx="1189085" cy="16445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منزلة الزكاة وشروط وجوبها 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7887571" y="4614694"/>
            <a:ext cx="1090583" cy="10179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الأموال </a:t>
            </a:r>
            <a:r>
              <a:rPr lang="ar-SA" sz="2400" b="1" dirty="0" err="1">
                <a:solidFill>
                  <a:prstClr val="black"/>
                </a:solidFill>
              </a:rPr>
              <a:t>الزكوية</a:t>
            </a:r>
            <a:r>
              <a:rPr lang="ar-SA" sz="24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2935795" y="3893620"/>
            <a:ext cx="1403301" cy="14308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الصيام</a:t>
            </a:r>
          </a:p>
          <a:p>
            <a:pPr algn="ctr"/>
            <a:r>
              <a:rPr lang="ar-SA" sz="2800" b="1" dirty="0">
                <a:solidFill>
                  <a:prstClr val="black"/>
                </a:solidFill>
              </a:rPr>
              <a:t>وأحكامه</a:t>
            </a:r>
          </a:p>
        </p:txBody>
      </p:sp>
      <p:sp>
        <p:nvSpPr>
          <p:cNvPr id="41" name="شكل بيضاوي 40"/>
          <p:cNvSpPr/>
          <p:nvPr/>
        </p:nvSpPr>
        <p:spPr>
          <a:xfrm>
            <a:off x="6739768" y="2236211"/>
            <a:ext cx="2239577" cy="6535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الـزكـاة</a:t>
            </a:r>
          </a:p>
        </p:txBody>
      </p:sp>
      <p:sp>
        <p:nvSpPr>
          <p:cNvPr id="42" name="شكل بيضاوي 41"/>
          <p:cNvSpPr/>
          <p:nvPr/>
        </p:nvSpPr>
        <p:spPr>
          <a:xfrm>
            <a:off x="2654716" y="2244673"/>
            <a:ext cx="213242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الـصـوم</a:t>
            </a:r>
          </a:p>
        </p:txBody>
      </p:sp>
      <p:cxnSp>
        <p:nvCxnSpPr>
          <p:cNvPr id="46" name="رابط كسهم مستقيم 45"/>
          <p:cNvCxnSpPr/>
          <p:nvPr/>
        </p:nvCxnSpPr>
        <p:spPr>
          <a:xfrm rot="5400000">
            <a:off x="7664053" y="3058729"/>
            <a:ext cx="321471" cy="1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>
            <a:cxnSpLocks/>
          </p:cNvCxnSpPr>
          <p:nvPr/>
        </p:nvCxnSpPr>
        <p:spPr>
          <a:xfrm>
            <a:off x="3720926" y="2935385"/>
            <a:ext cx="0" cy="8706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قوس كبير أيمن 2"/>
          <p:cNvSpPr/>
          <p:nvPr/>
        </p:nvSpPr>
        <p:spPr>
          <a:xfrm rot="5400000" flipH="1">
            <a:off x="5598029" y="-175078"/>
            <a:ext cx="518568" cy="427277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610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1E42692C-3E02-C228-4EEE-D835D5DAF713}"/>
              </a:ext>
            </a:extLst>
          </p:cNvPr>
          <p:cNvSpPr/>
          <p:nvPr/>
        </p:nvSpPr>
        <p:spPr>
          <a:xfrm>
            <a:off x="1879600" y="2311400"/>
            <a:ext cx="124284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ar-SA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الغالية استرجعي أهم الأفكار</a:t>
            </a:r>
          </a:p>
          <a:p>
            <a:pPr algn="ctr">
              <a:defRPr/>
            </a:pPr>
            <a:r>
              <a:rPr lang="ar-SA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التي تعرفنا عليها  في الدرس السابق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صورة 8" descr="صورة تحتوي على عالي&#10;&#10;تم إنشاء الوصف تلقائياً">
            <a:extLst>
              <a:ext uri="{FF2B5EF4-FFF2-40B4-BE49-F238E27FC236}">
                <a16:creationId xmlns:a16="http://schemas.microsoft.com/office/drawing/2014/main" id="{67D1A3E0-5405-61EC-ED38-595542073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057400"/>
            <a:ext cx="3911600" cy="3566279"/>
          </a:xfrm>
          <a:prstGeom prst="rect">
            <a:avLst/>
          </a:prstGeom>
        </p:spPr>
      </p:pic>
      <p:pic>
        <p:nvPicPr>
          <p:cNvPr id="2" name="Google Shape;182;p29">
            <a:extLst>
              <a:ext uri="{FF2B5EF4-FFF2-40B4-BE49-F238E27FC236}">
                <a16:creationId xmlns:a16="http://schemas.microsoft.com/office/drawing/2014/main" id="{12A19D61-6F1B-A3D9-880C-5860021869C5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16734" r="8892" b="18300"/>
          <a:stretch/>
        </p:blipFill>
        <p:spPr>
          <a:xfrm rot="10800000" flipH="1">
            <a:off x="7176120" y="-27432"/>
            <a:ext cx="5949294" cy="1196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عنوان 1">
            <a:extLst>
              <a:ext uri="{FF2B5EF4-FFF2-40B4-BE49-F238E27FC236}">
                <a16:creationId xmlns:a16="http://schemas.microsoft.com/office/drawing/2014/main" id="{071E2E97-CE2C-FEBB-BB73-069C747ED70C}"/>
              </a:ext>
            </a:extLst>
          </p:cNvPr>
          <p:cNvSpPr txBox="1">
            <a:spLocks/>
          </p:cNvSpPr>
          <p:nvPr/>
        </p:nvSpPr>
        <p:spPr>
          <a:xfrm flipH="1">
            <a:off x="7387123" y="478850"/>
            <a:ext cx="5527287" cy="45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Barlow Condensed SemiBold"/>
              <a:buNone/>
              <a:defRPr sz="16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التغذية الراجعة</a:t>
            </a:r>
          </a:p>
        </p:txBody>
      </p:sp>
    </p:spTree>
    <p:extLst>
      <p:ext uri="{BB962C8B-B14F-4D97-AF65-F5344CB8AC3E}">
        <p14:creationId xmlns:p14="http://schemas.microsoft.com/office/powerpoint/2010/main" val="87574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1;p37">
            <a:extLst>
              <a:ext uri="{FF2B5EF4-FFF2-40B4-BE49-F238E27FC236}">
                <a16:creationId xmlns:a16="http://schemas.microsoft.com/office/drawing/2014/main" id="{D94CB0E7-BB60-47D5-8FB3-3A4C8ABD43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85694" y="835492"/>
            <a:ext cx="2651851" cy="5727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ar-SA" sz="3600" dirty="0">
                <a:latin typeface="El Messiri Medium" panose="00000600000000000000" pitchFamily="2" charset="-78"/>
                <a:cs typeface="El Messiri Medium" panose="00000600000000000000" pitchFamily="2" charset="-78"/>
              </a:rPr>
              <a:t>جدول التعلم</a:t>
            </a:r>
            <a:endParaRPr sz="3600" dirty="0">
              <a:latin typeface="El Messiri Medium" panose="00000600000000000000" pitchFamily="2" charset="-78"/>
              <a:cs typeface="El Messiri Medium" panose="00000600000000000000" pitchFamily="2" charset="-78"/>
            </a:endParaRPr>
          </a:p>
        </p:txBody>
      </p:sp>
      <p:graphicFrame>
        <p:nvGraphicFramePr>
          <p:cNvPr id="4" name="جدول 2">
            <a:extLst>
              <a:ext uri="{FF2B5EF4-FFF2-40B4-BE49-F238E27FC236}">
                <a16:creationId xmlns:a16="http://schemas.microsoft.com/office/drawing/2014/main" id="{3414C854-FF5E-46EF-8C6F-9161CD5CA6DE}"/>
              </a:ext>
            </a:extLst>
          </p:cNvPr>
          <p:cNvGraphicFramePr>
            <a:graphicFrameLocks noGrp="1"/>
          </p:cNvGraphicFramePr>
          <p:nvPr/>
        </p:nvGraphicFramePr>
        <p:xfrm>
          <a:off x="2639616" y="2218498"/>
          <a:ext cx="8336134" cy="36004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419253">
                  <a:extLst>
                    <a:ext uri="{9D8B030D-6E8A-4147-A177-3AD203B41FA5}">
                      <a16:colId xmlns:a16="http://schemas.microsoft.com/office/drawing/2014/main" val="3995167174"/>
                    </a:ext>
                  </a:extLst>
                </a:gridCol>
                <a:gridCol w="3064859">
                  <a:extLst>
                    <a:ext uri="{9D8B030D-6E8A-4147-A177-3AD203B41FA5}">
                      <a16:colId xmlns:a16="http://schemas.microsoft.com/office/drawing/2014/main" val="728121310"/>
                    </a:ext>
                  </a:extLst>
                </a:gridCol>
                <a:gridCol w="2852022">
                  <a:extLst>
                    <a:ext uri="{9D8B030D-6E8A-4147-A177-3AD203B41FA5}">
                      <a16:colId xmlns:a16="http://schemas.microsoft.com/office/drawing/2014/main" val="1042265745"/>
                    </a:ext>
                  </a:extLst>
                </a:gridCol>
              </a:tblGrid>
              <a:tr h="54187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bg1"/>
                          </a:solidFill>
                          <a:latin typeface="El Messiri" panose="00000500000000000000" pitchFamily="2" charset="-78"/>
                          <a:cs typeface="El Messiri" panose="00000500000000000000" pitchFamily="2" charset="-78"/>
                        </a:rPr>
                        <a:t>ماذا أعرف؟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bg1"/>
                          </a:solidFill>
                          <a:latin typeface="El Messiri" panose="00000500000000000000" pitchFamily="2" charset="-78"/>
                          <a:cs typeface="El Messiri" panose="00000500000000000000" pitchFamily="2" charset="-78"/>
                        </a:rPr>
                        <a:t>ماذا أريد أن أعرف؟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bg1"/>
                          </a:solidFill>
                          <a:latin typeface="El Messiri" panose="00000500000000000000" pitchFamily="2" charset="-78"/>
                          <a:cs typeface="El Messiri" panose="00000500000000000000" pitchFamily="2" charset="-78"/>
                        </a:rPr>
                        <a:t>ماذا تعلمت؟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71579"/>
                  </a:ext>
                </a:extLst>
              </a:tr>
              <a:tr h="3058526"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bg1"/>
                        </a:solidFill>
                        <a:latin typeface="El Messiri" panose="00000500000000000000" pitchFamily="2" charset="-78"/>
                        <a:cs typeface="El Mess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bg1"/>
                        </a:solidFill>
                        <a:latin typeface="El Messiri" panose="00000500000000000000" pitchFamily="2" charset="-78"/>
                        <a:cs typeface="El Mess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bg1"/>
                        </a:solidFill>
                        <a:latin typeface="El Messiri" panose="00000500000000000000" pitchFamily="2" charset="-78"/>
                        <a:cs typeface="El Mess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10501"/>
                  </a:ext>
                </a:extLst>
              </a:tr>
            </a:tbl>
          </a:graphicData>
        </a:graphic>
      </p:graphicFrame>
      <p:pic>
        <p:nvPicPr>
          <p:cNvPr id="5" name="Google Shape;283;p37">
            <a:extLst>
              <a:ext uri="{FF2B5EF4-FFF2-40B4-BE49-F238E27FC236}">
                <a16:creationId xmlns:a16="http://schemas.microsoft.com/office/drawing/2014/main" id="{2AEE54FB-FCF9-4140-991C-F08C06D3516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111746">
            <a:off x="8680969" y="789277"/>
            <a:ext cx="609449" cy="4996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D4CD2A3-6FDE-44A0-8CF4-2E444FB53DAE}"/>
              </a:ext>
            </a:extLst>
          </p:cNvPr>
          <p:cNvSpPr/>
          <p:nvPr/>
        </p:nvSpPr>
        <p:spPr>
          <a:xfrm>
            <a:off x="8992218" y="3645024"/>
            <a:ext cx="1865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ar-SA" sz="1600" b="1" dirty="0">
                <a:solidFill>
                  <a:schemeClr val="accent6">
                    <a:lumMod val="75000"/>
                  </a:schemeClr>
                </a:solidFill>
                <a:latin typeface="El Messiri" panose="00000500000000000000" pitchFamily="2" charset="-78"/>
                <a:cs typeface="El Messiri" panose="00000500000000000000" pitchFamily="2" charset="-78"/>
              </a:rPr>
              <a:t>ماذا تعرفين عن موضوع درسنا من خلال معلوماتك السابقة؟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C9A2643-23CE-4EBE-B2CE-E5CDECD865F6}"/>
              </a:ext>
            </a:extLst>
          </p:cNvPr>
          <p:cNvSpPr txBox="1"/>
          <p:nvPr/>
        </p:nvSpPr>
        <p:spPr>
          <a:xfrm>
            <a:off x="6023992" y="3613016"/>
            <a:ext cx="211277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buClrTx/>
              <a:buFontTx/>
              <a:buNone/>
            </a:pPr>
            <a:r>
              <a:rPr lang="ar-SA" sz="1600" b="1" dirty="0">
                <a:solidFill>
                  <a:schemeClr val="accent6">
                    <a:lumMod val="75000"/>
                  </a:schemeClr>
                </a:solidFill>
                <a:latin typeface="El Messiri" panose="00000500000000000000" pitchFamily="2" charset="-78"/>
                <a:cs typeface="El Messiri" panose="00000500000000000000" pitchFamily="2" charset="-78"/>
              </a:rPr>
              <a:t>اقرئي الدرس قراءة صامته ثم استنتجي الأهداف التي سنحققها في درسنا..</a:t>
            </a:r>
          </a:p>
        </p:txBody>
      </p:sp>
    </p:spTree>
    <p:extLst>
      <p:ext uri="{BB962C8B-B14F-4D97-AF65-F5344CB8AC3E}">
        <p14:creationId xmlns:p14="http://schemas.microsoft.com/office/powerpoint/2010/main" val="31174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29">
            <a:extLst>
              <a:ext uri="{FF2B5EF4-FFF2-40B4-BE49-F238E27FC236}">
                <a16:creationId xmlns:a16="http://schemas.microsoft.com/office/drawing/2014/main" id="{A7A68288-014D-41BD-BBE2-9C7BEE2541C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6734" r="8892" b="18300"/>
          <a:stretch/>
        </p:blipFill>
        <p:spPr>
          <a:xfrm flipH="1">
            <a:off x="3060190" y="332537"/>
            <a:ext cx="10574215" cy="14974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947AB-648A-429D-9DC2-A054B9D42A28}"/>
              </a:ext>
            </a:extLst>
          </p:cNvPr>
          <p:cNvSpPr txBox="1"/>
          <p:nvPr/>
        </p:nvSpPr>
        <p:spPr>
          <a:xfrm>
            <a:off x="3060190" y="763207"/>
            <a:ext cx="7766304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734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الأهداف التعليمية ومخرجات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5990E25-C7DD-41F0-A6E4-4CBA3492B65A}"/>
              </a:ext>
            </a:extLst>
          </p:cNvPr>
          <p:cNvSpPr txBox="1"/>
          <p:nvPr/>
        </p:nvSpPr>
        <p:spPr>
          <a:xfrm>
            <a:off x="2256026" y="1848091"/>
            <a:ext cx="93746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ar-SA" sz="3200" b="1" dirty="0">
              <a:ln w="0"/>
              <a:solidFill>
                <a:schemeClr val="accent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1ـ المقصود بالأثمان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 ـ حكم زكاة الأثمان مع الدليل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 ـ نصاب زكاة الأثمان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 ـ المقدار الواجب في زكاة الأثمان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 ـ طريقة إخراج زكاة الأثمان 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9ACDFB0-49A9-7F56-3748-6EBBDB74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34770"/>
            <a:ext cx="2407516" cy="252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3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781761" y="517721"/>
            <a:ext cx="5715040" cy="611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من خلال قراءة الصور استنتج موضوع الدرس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95199" y="249418"/>
            <a:ext cx="3637638" cy="6001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استراتيجية : قراءة الصور</a:t>
            </a:r>
          </a:p>
        </p:txBody>
      </p:sp>
      <p:sp>
        <p:nvSpPr>
          <p:cNvPr id="3" name="مستطيل مستدير الزوايا 9">
            <a:extLst>
              <a:ext uri="{FF2B5EF4-FFF2-40B4-BE49-F238E27FC236}">
                <a16:creationId xmlns:a16="http://schemas.microsoft.com/office/drawing/2014/main" id="{3D077539-C531-614F-AC5F-33546D7B6C25}"/>
              </a:ext>
            </a:extLst>
          </p:cNvPr>
          <p:cNvSpPr/>
          <p:nvPr/>
        </p:nvSpPr>
        <p:spPr>
          <a:xfrm>
            <a:off x="5360815" y="5245444"/>
            <a:ext cx="3075234" cy="611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002060"/>
                </a:solidFill>
              </a:rPr>
              <a:t>زكاة الأثمان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E7E8071-B7F7-D9A7-8529-2C4EA9041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9" y="1831649"/>
            <a:ext cx="3726578" cy="20872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4628401-C538-3993-AC01-C3C0A8771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261" y="1472895"/>
            <a:ext cx="3429000" cy="3429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47402D58-3CE9-BA0D-29CB-F3AA358DE6E4}"/>
              </a:ext>
            </a:extLst>
          </p:cNvPr>
          <p:cNvSpPr/>
          <p:nvPr/>
        </p:nvSpPr>
        <p:spPr>
          <a:xfrm>
            <a:off x="4067261" y="4343826"/>
            <a:ext cx="3429000" cy="55806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5BB0E15-F0FC-9CA7-BDFB-18DD9C91D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705" y="1991195"/>
            <a:ext cx="3951449" cy="26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 bwMode="auto">
          <a:xfrm>
            <a:off x="3090744" y="2029064"/>
            <a:ext cx="8661863" cy="4457700"/>
          </a:xfrm>
          <a:prstGeom prst="round2DiagRect">
            <a:avLst>
              <a:gd name="adj1" fmla="val 29300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1273" y="2200593"/>
            <a:ext cx="5431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rgbClr val="0070C0"/>
                </a:solidFill>
              </a:rPr>
              <a:t>هي الذهب، والفضة، </a:t>
            </a:r>
            <a:r>
              <a:rPr lang="ar-EG" sz="3200" b="1" dirty="0">
                <a:solidFill>
                  <a:srgbClr val="0070C0"/>
                </a:solidFill>
              </a:rPr>
              <a:t>و</a:t>
            </a:r>
            <a:r>
              <a:rPr lang="ar-SA" sz="3200" b="1" dirty="0">
                <a:solidFill>
                  <a:srgbClr val="0070C0"/>
                </a:solidFill>
              </a:rPr>
              <a:t>الأوراق النقدية .     </a:t>
            </a:r>
            <a:r>
              <a:rPr lang="ar-SA" sz="3600" b="1" dirty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sym typeface="AGA Arabesque"/>
            </a:endParaRPr>
          </a:p>
        </p:txBody>
      </p:sp>
      <p:sp>
        <p:nvSpPr>
          <p:cNvPr id="3082" name="مربع نص 14"/>
          <p:cNvSpPr txBox="1">
            <a:spLocks noChangeArrowheads="1"/>
          </p:cNvSpPr>
          <p:nvPr/>
        </p:nvSpPr>
        <p:spPr bwMode="auto">
          <a:xfrm>
            <a:off x="5638800" y="2971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/>
          </a:p>
        </p:txBody>
      </p:sp>
      <p:sp>
        <p:nvSpPr>
          <p:cNvPr id="3" name="مستطيل 2"/>
          <p:cNvSpPr/>
          <p:nvPr/>
        </p:nvSpPr>
        <p:spPr>
          <a:xfrm rot="10800000" flipV="1">
            <a:off x="9382469" y="2387558"/>
            <a:ext cx="2370138" cy="12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00B050"/>
                </a:solidFill>
              </a:rPr>
              <a:t>تعريف </a:t>
            </a:r>
            <a:r>
              <a:rPr lang="ar-EG" sz="3200" b="1" dirty="0">
                <a:solidFill>
                  <a:srgbClr val="00B050"/>
                </a:solidFill>
              </a:rPr>
              <a:t>الأثمان :</a:t>
            </a:r>
            <a:endParaRPr lang="ar-SA" sz="3200" b="1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ar-EG" sz="3200" b="1" dirty="0">
                <a:solidFill>
                  <a:srgbClr val="00B050"/>
                </a:solidFill>
              </a:rPr>
              <a:t> </a:t>
            </a:r>
            <a:endParaRPr lang="ar-SA" sz="3200" b="1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ar-SA" sz="3200" b="1" dirty="0">
                <a:solidFill>
                  <a:srgbClr val="00B050"/>
                </a:solidFill>
              </a:rPr>
              <a:t>حكمها زكاتها :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70340" y="289009"/>
            <a:ext cx="3081997" cy="21969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b="1" dirty="0">
              <a:solidFill>
                <a:srgbClr val="C00000"/>
              </a:solidFill>
            </a:endParaRPr>
          </a:p>
          <a:p>
            <a:r>
              <a:rPr lang="ar-SA" b="1" dirty="0">
                <a:solidFill>
                  <a:srgbClr val="C00000"/>
                </a:solidFill>
              </a:rPr>
              <a:t>أهداف الدرس </a:t>
            </a:r>
          </a:p>
          <a:p>
            <a:r>
              <a:rPr lang="ar-SA" b="1" dirty="0">
                <a:solidFill>
                  <a:srgbClr val="00B050"/>
                </a:solidFill>
              </a:rPr>
              <a:t>1ـ المقصود بالأثمان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2 ـ حكم زكاة الأثمان مع الدليل .</a:t>
            </a:r>
          </a:p>
          <a:p>
            <a:r>
              <a:rPr lang="ar-SA" b="1" dirty="0">
                <a:solidFill>
                  <a:srgbClr val="00B050"/>
                </a:solidFill>
              </a:rPr>
              <a:t>3 ـ نصاب زكاة 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4 ـ المقدار الواجب في زكاة الأثمان </a:t>
            </a:r>
          </a:p>
          <a:p>
            <a:r>
              <a:rPr lang="ar-SA" b="1" dirty="0">
                <a:solidFill>
                  <a:srgbClr val="00B050"/>
                </a:solidFill>
              </a:rPr>
              <a:t>5 ـ طريقة إخراج زكاة الأثمان .</a:t>
            </a:r>
          </a:p>
          <a:p>
            <a:r>
              <a:rPr lang="ar-SA" sz="2800" b="1" dirty="0"/>
              <a:t> 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194879" y="4744042"/>
            <a:ext cx="8569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>
                <a:solidFill>
                  <a:srgbClr val="00B050"/>
                </a:solidFill>
              </a:rPr>
              <a:t>قول الله تعالى: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sym typeface="AGA Arabesque"/>
              </a:rPr>
              <a:t>  </a:t>
            </a:r>
            <a:r>
              <a:rPr lang="ar-EG" sz="3200" dirty="0">
                <a:latin typeface="Arial" charset="0"/>
                <a:cs typeface="Arial" charset="0"/>
              </a:rPr>
              <a:t> وَالَّذِينَ يَكْنِزُونَ الذَّهَبَ وَالْفِضَّةَ وَلاَ يُنفِقُونَهَا</a:t>
            </a:r>
            <a:endParaRPr lang="ar-SA" sz="32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ar-EG" sz="3200" dirty="0">
                <a:latin typeface="Arial" charset="0"/>
                <a:cs typeface="Arial" charset="0"/>
              </a:rPr>
              <a:t> فِي سَبِيلِ الله فَبَشِّرْهُم بِعَذَابٍ أَلِيمٍ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sym typeface="AGA Arabesque"/>
              </a:rPr>
              <a:t></a:t>
            </a:r>
          </a:p>
          <a:p>
            <a:pPr algn="ctr">
              <a:defRPr/>
            </a:pPr>
            <a:endParaRPr lang="ar-EG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8243914" y="3095833"/>
            <a:ext cx="1674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solidFill>
                  <a:srgbClr val="0070C0"/>
                </a:solidFill>
              </a:rPr>
              <a:t>واجبة</a:t>
            </a:r>
            <a:r>
              <a:rPr lang="ar-EG" sz="3200" b="1" dirty="0">
                <a:solidFill>
                  <a:srgbClr val="0070C0"/>
                </a:solidFill>
              </a:rPr>
              <a:t>.</a:t>
            </a:r>
            <a:r>
              <a:rPr lang="ar-SA" sz="3600" b="1" dirty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sym typeface="AGA Arabesque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8243914" y="4049710"/>
            <a:ext cx="3683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C00000"/>
                </a:solidFill>
              </a:rPr>
              <a:t>والدليل</a:t>
            </a:r>
            <a:r>
              <a:rPr lang="ar-SA" sz="3200" b="1" dirty="0">
                <a:solidFill>
                  <a:srgbClr val="C00000"/>
                </a:solidFill>
              </a:rPr>
              <a:t> على وجوبها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sym typeface="AGA Arabesque"/>
            </a:endParaRPr>
          </a:p>
        </p:txBody>
      </p:sp>
      <p:sp>
        <p:nvSpPr>
          <p:cNvPr id="2" name="مستطيل مستدير الزوايا 10">
            <a:extLst>
              <a:ext uri="{FF2B5EF4-FFF2-40B4-BE49-F238E27FC236}">
                <a16:creationId xmlns:a16="http://schemas.microsoft.com/office/drawing/2014/main" id="{B9EEDFB1-0EC6-E408-9C59-7DFDC35F603F}"/>
              </a:ext>
            </a:extLst>
          </p:cNvPr>
          <p:cNvSpPr/>
          <p:nvPr/>
        </p:nvSpPr>
        <p:spPr>
          <a:xfrm>
            <a:off x="7952137" y="1051081"/>
            <a:ext cx="3081997" cy="6001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زكاة الأثمان </a:t>
            </a:r>
          </a:p>
        </p:txBody>
      </p:sp>
    </p:spTree>
    <p:extLst>
      <p:ext uri="{BB962C8B-B14F-4D97-AF65-F5344CB8AC3E}">
        <p14:creationId xmlns:p14="http://schemas.microsoft.com/office/powerpoint/2010/main" val="18599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666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4906946" y="2714620"/>
            <a:ext cx="5630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10537404" y="2699923"/>
            <a:ext cx="1588" cy="55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7718985" y="2699923"/>
            <a:ext cx="1588" cy="5357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4906946" y="2713005"/>
            <a:ext cx="3176" cy="5643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مستدير الزوايا 24"/>
          <p:cNvSpPr/>
          <p:nvPr/>
        </p:nvSpPr>
        <p:spPr>
          <a:xfrm>
            <a:off x="3479791" y="4525043"/>
            <a:ext cx="2009643" cy="200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>
                <a:solidFill>
                  <a:schemeClr val="bg1"/>
                </a:solidFill>
              </a:rPr>
              <a:t>مايعادل</a:t>
            </a:r>
            <a:r>
              <a:rPr lang="ar-SA" sz="2800" b="1" dirty="0">
                <a:solidFill>
                  <a:schemeClr val="bg1"/>
                </a:solidFill>
              </a:rPr>
              <a:t> قيمة 595 غرام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</a:rPr>
              <a:t>من الفضة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9610304" y="4584880"/>
            <a:ext cx="1485904" cy="1565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Clr>
                <a:schemeClr val="accent6">
                  <a:lumMod val="50000"/>
                </a:schemeClr>
              </a:buClr>
              <a:buSzPct val="110000"/>
              <a:defRPr/>
            </a:pPr>
            <a:r>
              <a:rPr lang="ar-SA" sz="2800" b="1" dirty="0">
                <a:solidFill>
                  <a:schemeClr val="bg1"/>
                </a:solidFill>
              </a:rPr>
              <a:t>85 غرام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976501" y="4632689"/>
            <a:ext cx="1128714" cy="1714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595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غرام</a:t>
            </a:r>
          </a:p>
        </p:txBody>
      </p:sp>
      <p:sp>
        <p:nvSpPr>
          <p:cNvPr id="41" name="شكل بيضاوي 40"/>
          <p:cNvSpPr/>
          <p:nvPr/>
        </p:nvSpPr>
        <p:spPr>
          <a:xfrm>
            <a:off x="9610304" y="3354968"/>
            <a:ext cx="18542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نصاب الذهب </a:t>
            </a:r>
          </a:p>
        </p:txBody>
      </p:sp>
      <p:sp>
        <p:nvSpPr>
          <p:cNvPr id="21" name="Flowchart: Off-page Connector 1"/>
          <p:cNvSpPr/>
          <p:nvPr/>
        </p:nvSpPr>
        <p:spPr bwMode="auto">
          <a:xfrm>
            <a:off x="5385595" y="841672"/>
            <a:ext cx="4747747" cy="1164013"/>
          </a:xfrm>
          <a:prstGeom prst="flowChartOffpageConnec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نصاب الزكاة في </a:t>
            </a:r>
            <a:r>
              <a:rPr lang="ar-EG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الأثمان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flipV="1">
            <a:off x="7718985" y="2020092"/>
            <a:ext cx="0" cy="709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شكل بيضاوي 32"/>
          <p:cNvSpPr/>
          <p:nvPr/>
        </p:nvSpPr>
        <p:spPr>
          <a:xfrm>
            <a:off x="6613758" y="3455991"/>
            <a:ext cx="18542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نصاب الفضة</a:t>
            </a:r>
          </a:p>
        </p:txBody>
      </p:sp>
      <p:sp>
        <p:nvSpPr>
          <p:cNvPr id="34" name="شكل بيضاوي 33"/>
          <p:cNvSpPr/>
          <p:nvPr/>
        </p:nvSpPr>
        <p:spPr>
          <a:xfrm>
            <a:off x="3060700" y="3377595"/>
            <a:ext cx="2827323" cy="10885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050"/>
                </a:solidFill>
              </a:rPr>
              <a:t>نصاب الأوراق النقدية 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70340" y="289009"/>
            <a:ext cx="3081997" cy="21969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b="1" dirty="0">
              <a:solidFill>
                <a:srgbClr val="C00000"/>
              </a:solidFill>
            </a:endParaRPr>
          </a:p>
          <a:p>
            <a:r>
              <a:rPr lang="ar-SA" b="1" dirty="0">
                <a:solidFill>
                  <a:srgbClr val="C00000"/>
                </a:solidFill>
              </a:rPr>
              <a:t>أهداف الدرس </a:t>
            </a:r>
          </a:p>
          <a:p>
            <a:r>
              <a:rPr lang="ar-SA" b="1" dirty="0">
                <a:solidFill>
                  <a:srgbClr val="00B050"/>
                </a:solidFill>
              </a:rPr>
              <a:t>1ـ المقصود بالأثمان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2 ـ حكم زكاة الأثمان مع الدليل .</a:t>
            </a:r>
          </a:p>
          <a:p>
            <a:r>
              <a:rPr lang="ar-SA" b="1" dirty="0">
                <a:solidFill>
                  <a:srgbClr val="00B050"/>
                </a:solidFill>
              </a:rPr>
              <a:t>3 ـ نصاب زكاة 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4 ـ المقدار الواجب في زكاة الأثمان </a:t>
            </a:r>
          </a:p>
          <a:p>
            <a:r>
              <a:rPr lang="ar-SA" b="1" dirty="0">
                <a:solidFill>
                  <a:srgbClr val="00B050"/>
                </a:solidFill>
              </a:rPr>
              <a:t>5 ـ طريقة إخراج زكاة الأثمان .</a:t>
            </a:r>
          </a:p>
          <a:p>
            <a:r>
              <a:rPr lang="ar-SA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36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666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 flipH="1">
            <a:off x="7718985" y="2699923"/>
            <a:ext cx="1588" cy="5357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مستدير الزوايا 24"/>
          <p:cNvSpPr/>
          <p:nvPr/>
        </p:nvSpPr>
        <p:spPr>
          <a:xfrm>
            <a:off x="6714163" y="3447342"/>
            <a:ext cx="2009643" cy="200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ربع العشر 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</a:rPr>
              <a:t>5</a:t>
            </a:r>
            <a:r>
              <a:rPr lang="en-US" sz="2800" b="1" dirty="0">
                <a:solidFill>
                  <a:schemeClr val="bg1"/>
                </a:solidFill>
              </a:rPr>
              <a:t>,</a:t>
            </a:r>
            <a:r>
              <a:rPr lang="ar-SA" sz="2800" b="1" dirty="0">
                <a:solidFill>
                  <a:schemeClr val="bg1"/>
                </a:solidFill>
              </a:rPr>
              <a:t>2 %</a:t>
            </a:r>
          </a:p>
        </p:txBody>
      </p:sp>
      <p:sp>
        <p:nvSpPr>
          <p:cNvPr id="21" name="Flowchart: Off-page Connector 1"/>
          <p:cNvSpPr/>
          <p:nvPr/>
        </p:nvSpPr>
        <p:spPr bwMode="auto">
          <a:xfrm>
            <a:off x="5137781" y="1002484"/>
            <a:ext cx="5110490" cy="1034465"/>
          </a:xfrm>
          <a:prstGeom prst="flowChartOffpageConnec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المقدار الو</a:t>
            </a:r>
            <a:r>
              <a:rPr lang="ar-EG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اجب في</a:t>
            </a: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زكاة الأثمان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flipV="1">
            <a:off x="7718985" y="2020092"/>
            <a:ext cx="0" cy="709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مستدير الزوايا 15"/>
          <p:cNvSpPr/>
          <p:nvPr/>
        </p:nvSpPr>
        <p:spPr>
          <a:xfrm>
            <a:off x="270340" y="289009"/>
            <a:ext cx="3081997" cy="21969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b="1" dirty="0">
              <a:solidFill>
                <a:srgbClr val="C00000"/>
              </a:solidFill>
            </a:endParaRPr>
          </a:p>
          <a:p>
            <a:r>
              <a:rPr lang="ar-SA" b="1" dirty="0">
                <a:solidFill>
                  <a:srgbClr val="C00000"/>
                </a:solidFill>
              </a:rPr>
              <a:t>أهداف الدرس </a:t>
            </a:r>
          </a:p>
          <a:p>
            <a:r>
              <a:rPr lang="ar-SA" b="1" dirty="0">
                <a:solidFill>
                  <a:srgbClr val="00B050"/>
                </a:solidFill>
              </a:rPr>
              <a:t>1ـ المقصود بالأثمان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2 ـ حكم زكاة الأثمان مع الدليل .</a:t>
            </a:r>
          </a:p>
          <a:p>
            <a:r>
              <a:rPr lang="ar-SA" b="1" dirty="0">
                <a:solidFill>
                  <a:srgbClr val="00B050"/>
                </a:solidFill>
              </a:rPr>
              <a:t>3 ـ نصاب زكاة الأثمان .</a:t>
            </a:r>
          </a:p>
          <a:p>
            <a:r>
              <a:rPr lang="ar-SA" b="1" dirty="0">
                <a:solidFill>
                  <a:srgbClr val="00B050"/>
                </a:solidFill>
              </a:rPr>
              <a:t>4 ـ المقدار الواجب في زكاة الأثمان </a:t>
            </a:r>
          </a:p>
          <a:p>
            <a:r>
              <a:rPr lang="ar-SA" b="1" dirty="0">
                <a:solidFill>
                  <a:srgbClr val="00B050"/>
                </a:solidFill>
              </a:rPr>
              <a:t>5 ـ طريقة إخراج زكاة الأثمان .</a:t>
            </a:r>
          </a:p>
          <a:p>
            <a:r>
              <a:rPr lang="ar-SA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7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550</Words>
  <Application>Microsoft Office PowerPoint</Application>
  <PresentationFormat>شاشة عريضة</PresentationFormat>
  <Paragraphs>129</Paragraphs>
  <Slides>15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6" baseType="lpstr">
      <vt:lpstr>29LT Azer</vt:lpstr>
      <vt:lpstr>29LT Zarid Serif Rg</vt:lpstr>
      <vt:lpstr>Arial</vt:lpstr>
      <vt:lpstr>Barlow Condensed SemiBold</vt:lpstr>
      <vt:lpstr>Calibri</vt:lpstr>
      <vt:lpstr>Calibri Light</vt:lpstr>
      <vt:lpstr>El Messiri</vt:lpstr>
      <vt:lpstr>El Messiri Medium</vt:lpstr>
      <vt:lpstr>Khalid Art bold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جدول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البيان</dc:title>
  <dc:creator>البيان</dc:creator>
  <cp:keywords>قناة البيان للعروض والعلوم الشرعية</cp:keywords>
  <cp:lastModifiedBy>لؤلؤة العتيق</cp:lastModifiedBy>
  <cp:revision>25</cp:revision>
  <dcterms:created xsi:type="dcterms:W3CDTF">2018-09-17T04:24:12Z</dcterms:created>
  <dcterms:modified xsi:type="dcterms:W3CDTF">2023-09-08T08:07:01Z</dcterms:modified>
</cp:coreProperties>
</file>