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21" r:id="rId2"/>
    <p:sldId id="322" r:id="rId3"/>
    <p:sldId id="292" r:id="rId4"/>
    <p:sldId id="293" r:id="rId5"/>
    <p:sldId id="294" r:id="rId6"/>
    <p:sldId id="295" r:id="rId7"/>
    <p:sldId id="285" r:id="rId8"/>
    <p:sldId id="268" r:id="rId9"/>
    <p:sldId id="287" r:id="rId10"/>
    <p:sldId id="272" r:id="rId11"/>
    <p:sldId id="286" r:id="rId12"/>
    <p:sldId id="323" r:id="rId13"/>
    <p:sldId id="284" r:id="rId14"/>
    <p:sldId id="273" r:id="rId15"/>
    <p:sldId id="311" r:id="rId16"/>
    <p:sldId id="309" r:id="rId17"/>
    <p:sldId id="308"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autoAdjust="0"/>
  </p:normalViewPr>
  <p:slideViewPr>
    <p:cSldViewPr snapToGrid="0">
      <p:cViewPr varScale="1">
        <p:scale>
          <a:sx n="63" d="100"/>
          <a:sy n="63" d="100"/>
        </p:scale>
        <p:origin x="804" y="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BEB23E8-59D3-43AC-B9FB-6841397C6DB3}" type="datetimeFigureOut">
              <a:rPr lang="ar-SA" smtClean="0"/>
              <a:t>06/10/43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290650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BEB23E8-59D3-43AC-B9FB-6841397C6DB3}" type="datetimeFigureOut">
              <a:rPr lang="ar-SA" smtClean="0"/>
              <a:t>06/10/43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27900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BEB23E8-59D3-43AC-B9FB-6841397C6DB3}" type="datetimeFigureOut">
              <a:rPr lang="ar-SA" smtClean="0"/>
              <a:t>06/10/43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31905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950967" y="3451333"/>
            <a:ext cx="10290000" cy="1359600"/>
          </a:xfrm>
          <a:prstGeom prst="rect">
            <a:avLst/>
          </a:prstGeom>
        </p:spPr>
        <p:txBody>
          <a:bodyPr spcFirstLastPara="1" wrap="square" lIns="121897" tIns="121897" rIns="121897" bIns="121897" anchor="t" anchorCtr="0">
            <a:noAutofit/>
          </a:bodyPr>
          <a:lstStyle>
            <a:lvl1pPr lvl="0" algn="ctr">
              <a:lnSpc>
                <a:spcPct val="70000"/>
              </a:lnSpc>
              <a:spcBef>
                <a:spcPts val="0"/>
              </a:spcBef>
              <a:spcAft>
                <a:spcPts val="0"/>
              </a:spcAft>
              <a:buSzPts val="9000"/>
              <a:buNone/>
              <a:defRPr sz="12000"/>
            </a:lvl1pPr>
            <a:lvl2pPr lvl="1" algn="r">
              <a:spcBef>
                <a:spcPts val="0"/>
              </a:spcBef>
              <a:spcAft>
                <a:spcPts val="0"/>
              </a:spcAft>
              <a:buSzPts val="9000"/>
              <a:buNone/>
              <a:defRPr sz="12000"/>
            </a:lvl2pPr>
            <a:lvl3pPr lvl="2" algn="r">
              <a:spcBef>
                <a:spcPts val="0"/>
              </a:spcBef>
              <a:spcAft>
                <a:spcPts val="0"/>
              </a:spcAft>
              <a:buSzPts val="9000"/>
              <a:buNone/>
              <a:defRPr sz="12000"/>
            </a:lvl3pPr>
            <a:lvl4pPr lvl="3" algn="r">
              <a:spcBef>
                <a:spcPts val="0"/>
              </a:spcBef>
              <a:spcAft>
                <a:spcPts val="0"/>
              </a:spcAft>
              <a:buSzPts val="9000"/>
              <a:buNone/>
              <a:defRPr sz="12000"/>
            </a:lvl4pPr>
            <a:lvl5pPr lvl="4" algn="r">
              <a:spcBef>
                <a:spcPts val="0"/>
              </a:spcBef>
              <a:spcAft>
                <a:spcPts val="0"/>
              </a:spcAft>
              <a:buSzPts val="9000"/>
              <a:buNone/>
              <a:defRPr sz="12000"/>
            </a:lvl5pPr>
            <a:lvl6pPr lvl="5" algn="r">
              <a:spcBef>
                <a:spcPts val="0"/>
              </a:spcBef>
              <a:spcAft>
                <a:spcPts val="0"/>
              </a:spcAft>
              <a:buSzPts val="9000"/>
              <a:buNone/>
              <a:defRPr sz="12000"/>
            </a:lvl6pPr>
            <a:lvl7pPr lvl="6" algn="r">
              <a:spcBef>
                <a:spcPts val="0"/>
              </a:spcBef>
              <a:spcAft>
                <a:spcPts val="0"/>
              </a:spcAft>
              <a:buSzPts val="9000"/>
              <a:buNone/>
              <a:defRPr sz="12000"/>
            </a:lvl7pPr>
            <a:lvl8pPr lvl="7" algn="r">
              <a:spcBef>
                <a:spcPts val="0"/>
              </a:spcBef>
              <a:spcAft>
                <a:spcPts val="0"/>
              </a:spcAft>
              <a:buSzPts val="9000"/>
              <a:buNone/>
              <a:defRPr sz="12000"/>
            </a:lvl8pPr>
            <a:lvl9pPr lvl="8" algn="r">
              <a:spcBef>
                <a:spcPts val="0"/>
              </a:spcBef>
              <a:spcAft>
                <a:spcPts val="0"/>
              </a:spcAft>
              <a:buSzPts val="9000"/>
              <a:buNone/>
              <a:defRPr sz="12000"/>
            </a:lvl9pPr>
          </a:lstStyle>
          <a:p>
            <a:endParaRPr/>
          </a:p>
        </p:txBody>
      </p:sp>
    </p:spTree>
    <p:extLst>
      <p:ext uri="{BB962C8B-B14F-4D97-AF65-F5344CB8AC3E}">
        <p14:creationId xmlns:p14="http://schemas.microsoft.com/office/powerpoint/2010/main" val="386700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BEB23E8-59D3-43AC-B9FB-6841397C6DB3}" type="datetimeFigureOut">
              <a:rPr lang="ar-SA" smtClean="0"/>
              <a:t>06/10/43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335552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BEB23E8-59D3-43AC-B9FB-6841397C6DB3}" type="datetimeFigureOut">
              <a:rPr lang="ar-SA" smtClean="0"/>
              <a:t>06/10/43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36670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BEB23E8-59D3-43AC-B9FB-6841397C6DB3}" type="datetimeFigureOut">
              <a:rPr lang="ar-SA" smtClean="0"/>
              <a:t>06/10/43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3744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ABEB23E8-59D3-43AC-B9FB-6841397C6DB3}" type="datetimeFigureOut">
              <a:rPr lang="ar-SA" smtClean="0"/>
              <a:t>06/10/43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150290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BEB23E8-59D3-43AC-B9FB-6841397C6DB3}" type="datetimeFigureOut">
              <a:rPr lang="ar-SA" smtClean="0"/>
              <a:t>06/10/43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178440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BEB23E8-59D3-43AC-B9FB-6841397C6DB3}" type="datetimeFigureOut">
              <a:rPr lang="ar-SA" smtClean="0"/>
              <a:t>06/10/43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423817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BEB23E8-59D3-43AC-B9FB-6841397C6DB3}" type="datetimeFigureOut">
              <a:rPr lang="ar-SA" smtClean="0"/>
              <a:t>06/10/43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161501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ABEB23E8-59D3-43AC-B9FB-6841397C6DB3}" type="datetimeFigureOut">
              <a:rPr lang="ar-SA" smtClean="0"/>
              <a:t>06/10/43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AEFDBBA-04D4-4EAB-9948-C8FA143A54A7}" type="slidenum">
              <a:rPr lang="ar-SA" smtClean="0"/>
              <a:t>‹#›</a:t>
            </a:fld>
            <a:endParaRPr lang="ar-SA"/>
          </a:p>
        </p:txBody>
      </p:sp>
    </p:spTree>
    <p:extLst>
      <p:ext uri="{BB962C8B-B14F-4D97-AF65-F5344CB8AC3E}">
        <p14:creationId xmlns:p14="http://schemas.microsoft.com/office/powerpoint/2010/main" val="90652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EB23E8-59D3-43AC-B9FB-6841397C6DB3}" type="datetimeFigureOut">
              <a:rPr lang="ar-SA" smtClean="0"/>
              <a:t>06/10/43</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AEFDBBA-04D4-4EAB-9948-C8FA143A54A7}" type="slidenum">
              <a:rPr lang="ar-SA" smtClean="0"/>
              <a:t>‹#›</a:t>
            </a:fld>
            <a:endParaRPr lang="ar-SA"/>
          </a:p>
        </p:txBody>
      </p:sp>
    </p:spTree>
    <p:extLst>
      <p:ext uri="{BB962C8B-B14F-4D97-AF65-F5344CB8AC3E}">
        <p14:creationId xmlns:p14="http://schemas.microsoft.com/office/powerpoint/2010/main" val="97636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me/albayan_12"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مستطيل مستدير الزوايا 26"/>
          <p:cNvSpPr/>
          <p:nvPr/>
        </p:nvSpPr>
        <p:spPr>
          <a:xfrm>
            <a:off x="2675614" y="3035881"/>
            <a:ext cx="1977996" cy="2044125"/>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50000"/>
              </a:lnSpc>
            </a:pPr>
            <a:r>
              <a:rPr lang="ar-SA" sz="2800" b="1" dirty="0">
                <a:solidFill>
                  <a:schemeClr val="tx1"/>
                </a:solidFill>
              </a:rPr>
              <a:t>الأضحية والعقيقة</a:t>
            </a:r>
          </a:p>
        </p:txBody>
      </p:sp>
      <p:sp>
        <p:nvSpPr>
          <p:cNvPr id="30" name="مستطيل مستدير الزوايا 29"/>
          <p:cNvSpPr/>
          <p:nvPr/>
        </p:nvSpPr>
        <p:spPr>
          <a:xfrm>
            <a:off x="7421465" y="3035881"/>
            <a:ext cx="2304255" cy="2044125"/>
          </a:xfrm>
          <a:prstGeom prst="roundRect">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50000"/>
              </a:lnSpc>
            </a:pPr>
            <a:r>
              <a:rPr lang="ar-SA" sz="2800" b="1" dirty="0">
                <a:solidFill>
                  <a:schemeClr val="tx1"/>
                </a:solidFill>
              </a:rPr>
              <a:t>الحج والعمرة فضلهما وشروط وجوبهما</a:t>
            </a:r>
          </a:p>
        </p:txBody>
      </p:sp>
      <p:sp>
        <p:nvSpPr>
          <p:cNvPr id="40" name="مستطيل مستدير الزوايا 39"/>
          <p:cNvSpPr/>
          <p:nvPr/>
        </p:nvSpPr>
        <p:spPr>
          <a:xfrm>
            <a:off x="3893144" y="1340942"/>
            <a:ext cx="4074992" cy="535785"/>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a:solidFill>
                  <a:schemeClr val="tx1"/>
                </a:solidFill>
              </a:rPr>
              <a:t>التخطيط العام لمنهج الفقه</a:t>
            </a:r>
          </a:p>
        </p:txBody>
      </p:sp>
      <p:sp>
        <p:nvSpPr>
          <p:cNvPr id="2" name="قوس كبير أيمن 1">
            <a:extLst>
              <a:ext uri="{FF2B5EF4-FFF2-40B4-BE49-F238E27FC236}">
                <a16:creationId xmlns:a16="http://schemas.microsoft.com/office/drawing/2014/main" id="{23AFA32B-D594-4EFD-8F58-61D8AA7744FE}"/>
              </a:ext>
            </a:extLst>
          </p:cNvPr>
          <p:cNvSpPr/>
          <p:nvPr/>
        </p:nvSpPr>
        <p:spPr>
          <a:xfrm rot="16200000">
            <a:off x="5546500" y="8788"/>
            <a:ext cx="1128320" cy="4925864"/>
          </a:xfrm>
          <a:prstGeom prst="rightBrace">
            <a:avLst/>
          </a:prstGeom>
          <a:ln w="28575"/>
        </p:spPr>
        <p:style>
          <a:lnRef idx="1">
            <a:schemeClr val="dk1"/>
          </a:lnRef>
          <a:fillRef idx="0">
            <a:schemeClr val="dk1"/>
          </a:fillRef>
          <a:effectRef idx="0">
            <a:schemeClr val="dk1"/>
          </a:effectRef>
          <a:fontRef idx="minor">
            <a:schemeClr val="tx1"/>
          </a:fontRef>
        </p:style>
        <p:txBody>
          <a:bodyPr rtlCol="1" anchor="ctr"/>
          <a:lstStyle/>
          <a:p>
            <a:pPr algn="ctr"/>
            <a:endParaRPr lang="ar-SA"/>
          </a:p>
        </p:txBody>
      </p:sp>
    </p:spTree>
    <p:extLst>
      <p:ext uri="{BB962C8B-B14F-4D97-AF65-F5344CB8AC3E}">
        <p14:creationId xmlns:p14="http://schemas.microsoft.com/office/powerpoint/2010/main" val="64400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841" y="188640"/>
            <a:ext cx="5597129" cy="30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4087" y="3429000"/>
            <a:ext cx="5703507" cy="319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0176" y="3645024"/>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8955" y="407374"/>
            <a:ext cx="2580593" cy="258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76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1999" cy="68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1919536" y="0"/>
            <a:ext cx="8229600" cy="1143000"/>
          </a:xfrm>
        </p:spPr>
        <p:txBody>
          <a:bodyPr/>
          <a:lstStyle/>
          <a:p>
            <a:r>
              <a:rPr lang="ar-SA" u="sng" dirty="0"/>
              <a:t>أيام التشريق ثلاثة </a:t>
            </a:r>
          </a:p>
        </p:txBody>
      </p:sp>
      <p:sp>
        <p:nvSpPr>
          <p:cNvPr id="3" name="قوس كبير أيسر 2"/>
          <p:cNvSpPr/>
          <p:nvPr/>
        </p:nvSpPr>
        <p:spPr>
          <a:xfrm rot="5400000">
            <a:off x="5339916" y="-1647564"/>
            <a:ext cx="1800200" cy="6912768"/>
          </a:xfrm>
          <a:prstGeom prst="leftBrace">
            <a:avLst>
              <a:gd name="adj1" fmla="val 8333"/>
              <a:gd name="adj2" fmla="val 502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5" name="رابط مستقيم 4"/>
          <p:cNvCxnSpPr/>
          <p:nvPr/>
        </p:nvCxnSpPr>
        <p:spPr>
          <a:xfrm>
            <a:off x="6240016" y="1540872"/>
            <a:ext cx="0" cy="1117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8760296" y="2703098"/>
            <a:ext cx="1884792" cy="369332"/>
          </a:xfrm>
          <a:prstGeom prst="rect">
            <a:avLst/>
          </a:prstGeom>
          <a:noFill/>
          <a:ln>
            <a:solidFill>
              <a:schemeClr val="tx1"/>
            </a:solidFill>
          </a:ln>
        </p:spPr>
        <p:txBody>
          <a:bodyPr wrap="square" rtlCol="1">
            <a:spAutoFit/>
          </a:bodyPr>
          <a:lstStyle/>
          <a:p>
            <a:pPr algn="ctr"/>
            <a:r>
              <a:rPr lang="ar-SA" b="1" dirty="0">
                <a:solidFill>
                  <a:srgbClr val="C00000"/>
                </a:solidFill>
              </a:rPr>
              <a:t>الحادي عشر</a:t>
            </a:r>
          </a:p>
        </p:txBody>
      </p:sp>
      <p:sp>
        <p:nvSpPr>
          <p:cNvPr id="10" name="مربع نص 9"/>
          <p:cNvSpPr txBox="1"/>
          <p:nvPr/>
        </p:nvSpPr>
        <p:spPr>
          <a:xfrm>
            <a:off x="5254020" y="2658758"/>
            <a:ext cx="2234532"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800" b="1" dirty="0">
                <a:solidFill>
                  <a:srgbClr val="00B050"/>
                </a:solidFill>
              </a:rPr>
              <a:t>الثاني عشر  </a:t>
            </a:r>
          </a:p>
        </p:txBody>
      </p:sp>
      <p:sp>
        <p:nvSpPr>
          <p:cNvPr id="11" name="مربع نص 10"/>
          <p:cNvSpPr txBox="1"/>
          <p:nvPr/>
        </p:nvSpPr>
        <p:spPr>
          <a:xfrm>
            <a:off x="1703513" y="2708920"/>
            <a:ext cx="2160239" cy="369332"/>
          </a:xfrm>
          <a:prstGeom prst="rect">
            <a:avLst/>
          </a:prstGeom>
          <a:noFill/>
          <a:ln>
            <a:solidFill>
              <a:schemeClr val="tx1"/>
            </a:solidFill>
          </a:ln>
        </p:spPr>
        <p:txBody>
          <a:bodyPr wrap="square" rtlCol="1">
            <a:spAutoFit/>
          </a:bodyPr>
          <a:lstStyle/>
          <a:p>
            <a:pPr algn="ctr"/>
            <a:r>
              <a:rPr lang="ar-SA" b="1" dirty="0">
                <a:solidFill>
                  <a:srgbClr val="C00000"/>
                </a:solidFill>
              </a:rPr>
              <a:t>الثالث عشر</a:t>
            </a:r>
          </a:p>
        </p:txBody>
      </p:sp>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240" y="2345794"/>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263" y="2422060"/>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441" y="2345793"/>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1546" y="2572130"/>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4959" y="2617630"/>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46" y="2572129"/>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8182492" y="2437650"/>
            <a:ext cx="900861" cy="646331"/>
          </a:xfrm>
          <a:prstGeom prst="rect">
            <a:avLst/>
          </a:prstGeom>
          <a:noFill/>
        </p:spPr>
        <p:txBody>
          <a:bodyPr wrap="square" rtlCol="1">
            <a:spAutoFit/>
          </a:bodyPr>
          <a:lstStyle/>
          <a:p>
            <a:r>
              <a:rPr lang="ar-SA" sz="3600" dirty="0"/>
              <a:t>11</a:t>
            </a:r>
          </a:p>
        </p:txBody>
      </p:sp>
      <p:sp>
        <p:nvSpPr>
          <p:cNvPr id="20" name="مربع نص 19"/>
          <p:cNvSpPr txBox="1"/>
          <p:nvPr/>
        </p:nvSpPr>
        <p:spPr>
          <a:xfrm>
            <a:off x="4965741" y="2513916"/>
            <a:ext cx="849362" cy="646331"/>
          </a:xfrm>
          <a:prstGeom prst="rect">
            <a:avLst/>
          </a:prstGeom>
          <a:noFill/>
        </p:spPr>
        <p:txBody>
          <a:bodyPr wrap="square" rtlCol="1">
            <a:spAutoFit/>
          </a:bodyPr>
          <a:lstStyle/>
          <a:p>
            <a:r>
              <a:rPr lang="ar-SA" sz="3600" dirty="0"/>
              <a:t>12</a:t>
            </a:r>
          </a:p>
        </p:txBody>
      </p:sp>
      <p:sp>
        <p:nvSpPr>
          <p:cNvPr id="21" name="مربع نص 20"/>
          <p:cNvSpPr txBox="1"/>
          <p:nvPr/>
        </p:nvSpPr>
        <p:spPr>
          <a:xfrm>
            <a:off x="1294859" y="2421299"/>
            <a:ext cx="977694" cy="646331"/>
          </a:xfrm>
          <a:prstGeom prst="rect">
            <a:avLst/>
          </a:prstGeom>
          <a:noFill/>
        </p:spPr>
        <p:txBody>
          <a:bodyPr wrap="square" rtlCol="1">
            <a:spAutoFit/>
          </a:bodyPr>
          <a:lstStyle/>
          <a:p>
            <a:r>
              <a:rPr lang="ar-SA" sz="3600" dirty="0"/>
              <a:t>13</a:t>
            </a:r>
          </a:p>
        </p:txBody>
      </p:sp>
      <p:sp>
        <p:nvSpPr>
          <p:cNvPr id="22" name="مربع نص 21"/>
          <p:cNvSpPr txBox="1"/>
          <p:nvPr/>
        </p:nvSpPr>
        <p:spPr>
          <a:xfrm>
            <a:off x="8601546" y="3284985"/>
            <a:ext cx="2023670" cy="2739211"/>
          </a:xfrm>
          <a:prstGeom prst="rect">
            <a:avLst/>
          </a:prstGeom>
          <a:noFill/>
          <a:ln>
            <a:solidFill>
              <a:schemeClr val="tx1"/>
            </a:solidFill>
          </a:ln>
        </p:spPr>
        <p:txBody>
          <a:bodyPr wrap="square" rtlCol="1">
            <a:spAutoFit/>
          </a:bodyPr>
          <a:lstStyle/>
          <a:p>
            <a:r>
              <a:rPr lang="ar-SA" b="1" dirty="0">
                <a:solidFill>
                  <a:srgbClr val="002060"/>
                </a:solidFill>
              </a:rPr>
              <a:t>1- يجب المبيت بمنى ليلة الحادي عشر .</a:t>
            </a:r>
          </a:p>
          <a:p>
            <a:r>
              <a:rPr lang="ar-SA" b="1" dirty="0">
                <a:solidFill>
                  <a:srgbClr val="002060"/>
                </a:solidFill>
              </a:rPr>
              <a:t>2- يستحب كثرة ذكر الله في أيام التشريق كلها .</a:t>
            </a:r>
          </a:p>
          <a:p>
            <a:r>
              <a:rPr lang="ar-SA" b="1" dirty="0"/>
              <a:t>الدليل : </a:t>
            </a:r>
            <a:r>
              <a:rPr lang="ar-SA" sz="1400" b="1" dirty="0"/>
              <a:t>قال صلى الله عليه وسلم :</a:t>
            </a:r>
            <a:r>
              <a:rPr lang="ar-SA" sz="1400" b="1" dirty="0">
                <a:solidFill>
                  <a:srgbClr val="FF0000"/>
                </a:solidFill>
              </a:rPr>
              <a:t>( أيام التشريق أيام أكل وشرب وذكر الله )</a:t>
            </a:r>
          </a:p>
          <a:p>
            <a:r>
              <a:rPr lang="ar-SA" b="1" dirty="0">
                <a:solidFill>
                  <a:srgbClr val="002060"/>
                </a:solidFill>
              </a:rPr>
              <a:t>3- ويرمي الجمرات الثلاث بعد الزوال وله أن يؤخر الرمي إلى الليل .</a:t>
            </a:r>
          </a:p>
        </p:txBody>
      </p:sp>
      <p:sp>
        <p:nvSpPr>
          <p:cNvPr id="23" name="مربع نص 22"/>
          <p:cNvSpPr txBox="1"/>
          <p:nvPr/>
        </p:nvSpPr>
        <p:spPr>
          <a:xfrm>
            <a:off x="2916166" y="3163954"/>
            <a:ext cx="5221556" cy="3539430"/>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800" b="1" dirty="0"/>
              <a:t>1- يجب على الحاج أن يبيت بمنى ليلة الثاني عشر .</a:t>
            </a:r>
          </a:p>
          <a:p>
            <a:r>
              <a:rPr lang="ar-SA" sz="2800" b="1" dirty="0"/>
              <a:t>2- إذا زالت الشمس رمى الجمرات الثلاث .</a:t>
            </a:r>
          </a:p>
          <a:p>
            <a:r>
              <a:rPr lang="ar-SA" sz="2800" b="1" dirty="0"/>
              <a:t>3- إذا أراد التعجل فإنه يرمي الجمار لليوم الثاني عشر، يخرج من منى قبل غروب الشمس فإن بقي في منى إلى غروب الشمس فلا يجوز له التعجل إلا إذا كان قد نواه وتجهز له ومنعه الزحام فله الخروج .</a:t>
            </a:r>
          </a:p>
        </p:txBody>
      </p:sp>
    </p:spTree>
    <p:extLst>
      <p:ext uri="{BB962C8B-B14F-4D97-AF65-F5344CB8AC3E}">
        <p14:creationId xmlns:p14="http://schemas.microsoft.com/office/powerpoint/2010/main" val="153066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640146" y="349495"/>
            <a:ext cx="2928461"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4400" b="1" dirty="0">
                <a:solidFill>
                  <a:srgbClr val="0070C0"/>
                </a:solidFill>
              </a:rPr>
              <a:t>صفة الرمي</a:t>
            </a:r>
          </a:p>
        </p:txBody>
      </p:sp>
      <p:sp>
        <p:nvSpPr>
          <p:cNvPr id="3" name="مربع نص 2"/>
          <p:cNvSpPr txBox="1"/>
          <p:nvPr/>
        </p:nvSpPr>
        <p:spPr>
          <a:xfrm>
            <a:off x="8040218" y="3933056"/>
            <a:ext cx="2448270" cy="2554545"/>
          </a:xfrm>
          <a:prstGeom prst="rect">
            <a:avLst/>
          </a:prstGeom>
          <a:noFill/>
        </p:spPr>
        <p:txBody>
          <a:bodyPr wrap="square" rtlCol="1">
            <a:spAutoFit/>
          </a:bodyPr>
          <a:lstStyle/>
          <a:p>
            <a:r>
              <a:rPr lang="ar-SA" sz="2000" b="1" dirty="0"/>
              <a:t>1-  يبدأ بالجمرة الصغرى وهي الأولى .. فيرميها بسبع حصيات متتابعا  رافعا يده مع كل حصاة قائلا: الله أكبر . ثم يتقدم قليلا ويأخذ جهة اليمين ثم يقف مستقبلًا القبلة ويدعو رافعا يديه ويطيل الدعاء .</a:t>
            </a:r>
          </a:p>
        </p:txBody>
      </p:sp>
      <p:sp>
        <p:nvSpPr>
          <p:cNvPr id="4" name="مربع نص 3"/>
          <p:cNvSpPr txBox="1"/>
          <p:nvPr/>
        </p:nvSpPr>
        <p:spPr>
          <a:xfrm>
            <a:off x="4727848" y="3933057"/>
            <a:ext cx="2592288" cy="2554545"/>
          </a:xfrm>
          <a:prstGeom prst="rect">
            <a:avLst/>
          </a:prstGeom>
          <a:noFill/>
        </p:spPr>
        <p:txBody>
          <a:bodyPr wrap="square" rtlCol="1">
            <a:spAutoFit/>
          </a:bodyPr>
          <a:lstStyle/>
          <a:p>
            <a:r>
              <a:rPr lang="ar-SA" sz="2000" b="1" dirty="0"/>
              <a:t>2- ثم يرمي الجمرة الوسطى بسبع حصيات متتابعات رافعا يده مع كل حصاة</a:t>
            </a:r>
          </a:p>
          <a:p>
            <a:r>
              <a:rPr lang="ar-SA" sz="2000" b="1" dirty="0"/>
              <a:t> قائلا : الله أكبر </a:t>
            </a:r>
          </a:p>
          <a:p>
            <a:r>
              <a:rPr lang="ar-SA" sz="2000" b="1" dirty="0"/>
              <a:t>ثم يتقدم قليلا ويأخذ جهة اليسار ثم يقف مستقبلًا القبلة ويدعو رافعاً يديه ويطيل في الدعاء .</a:t>
            </a:r>
          </a:p>
        </p:txBody>
      </p:sp>
      <p:sp>
        <p:nvSpPr>
          <p:cNvPr id="5" name="مربع نص 4"/>
          <p:cNvSpPr txBox="1"/>
          <p:nvPr/>
        </p:nvSpPr>
        <p:spPr>
          <a:xfrm>
            <a:off x="1524000" y="3933056"/>
            <a:ext cx="2627784" cy="1938992"/>
          </a:xfrm>
          <a:prstGeom prst="rect">
            <a:avLst/>
          </a:prstGeom>
          <a:noFill/>
        </p:spPr>
        <p:txBody>
          <a:bodyPr wrap="square" rtlCol="1">
            <a:spAutoFit/>
          </a:bodyPr>
          <a:lstStyle/>
          <a:p>
            <a:r>
              <a:rPr lang="ar-SA" sz="2000" b="1" dirty="0"/>
              <a:t>3- ثم يرمي الجمرة الكبرى بسبع حصيات وهي جمرة العقبة والسنة أن يستقبل الجمرة ويجعل منى عن يمينه ومكة عن يساره ولا يقف بعدها للدعاء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7319"/>
            <a:ext cx="6012160" cy="295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7896200" y="3356993"/>
            <a:ext cx="25922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200" b="1" dirty="0">
                <a:solidFill>
                  <a:srgbClr val="C00000"/>
                </a:solidFill>
              </a:rPr>
              <a:t>الجمرة الصغرى </a:t>
            </a:r>
          </a:p>
        </p:txBody>
      </p:sp>
      <p:sp>
        <p:nvSpPr>
          <p:cNvPr id="9" name="مربع نص 8"/>
          <p:cNvSpPr txBox="1"/>
          <p:nvPr/>
        </p:nvSpPr>
        <p:spPr>
          <a:xfrm>
            <a:off x="4727848" y="3348282"/>
            <a:ext cx="25922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200" b="1" dirty="0">
                <a:solidFill>
                  <a:srgbClr val="C00000"/>
                </a:solidFill>
              </a:rPr>
              <a:t>الجمرة الوسطى  </a:t>
            </a:r>
          </a:p>
        </p:txBody>
      </p:sp>
      <p:sp>
        <p:nvSpPr>
          <p:cNvPr id="10" name="مربع نص 9"/>
          <p:cNvSpPr txBox="1"/>
          <p:nvPr/>
        </p:nvSpPr>
        <p:spPr>
          <a:xfrm>
            <a:off x="1559496" y="3356993"/>
            <a:ext cx="25922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200" b="1" dirty="0">
                <a:solidFill>
                  <a:srgbClr val="C00000"/>
                </a:solidFill>
              </a:rPr>
              <a:t>الجمرة الكبرى </a:t>
            </a:r>
          </a:p>
        </p:txBody>
      </p:sp>
    </p:spTree>
    <p:extLst>
      <p:ext uri="{BB962C8B-B14F-4D97-AF65-F5344CB8AC3E}">
        <p14:creationId xmlns:p14="http://schemas.microsoft.com/office/powerpoint/2010/main" val="230737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66632"/>
            <a:ext cx="12191999" cy="692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1919536" y="0"/>
            <a:ext cx="8229600" cy="1143000"/>
          </a:xfrm>
        </p:spPr>
        <p:txBody>
          <a:bodyPr/>
          <a:lstStyle/>
          <a:p>
            <a:r>
              <a:rPr lang="ar-SA" u="sng" dirty="0"/>
              <a:t>أيام التشريق ثلاثة </a:t>
            </a:r>
          </a:p>
        </p:txBody>
      </p:sp>
      <p:sp>
        <p:nvSpPr>
          <p:cNvPr id="3" name="قوس كبير أيسر 2"/>
          <p:cNvSpPr/>
          <p:nvPr/>
        </p:nvSpPr>
        <p:spPr>
          <a:xfrm rot="5400000">
            <a:off x="5339916" y="-1647564"/>
            <a:ext cx="1800200" cy="6912768"/>
          </a:xfrm>
          <a:prstGeom prst="leftBrace">
            <a:avLst>
              <a:gd name="adj1" fmla="val 8333"/>
              <a:gd name="adj2" fmla="val 502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5" name="رابط مستقيم 4"/>
          <p:cNvCxnSpPr/>
          <p:nvPr/>
        </p:nvCxnSpPr>
        <p:spPr>
          <a:xfrm>
            <a:off x="6237728" y="1556792"/>
            <a:ext cx="0" cy="1117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8760296" y="2703098"/>
            <a:ext cx="1884792" cy="369332"/>
          </a:xfrm>
          <a:prstGeom prst="rect">
            <a:avLst/>
          </a:prstGeom>
          <a:noFill/>
          <a:ln>
            <a:solidFill>
              <a:schemeClr val="tx1"/>
            </a:solidFill>
          </a:ln>
        </p:spPr>
        <p:txBody>
          <a:bodyPr wrap="square" rtlCol="1">
            <a:spAutoFit/>
          </a:bodyPr>
          <a:lstStyle/>
          <a:p>
            <a:pPr algn="ctr"/>
            <a:r>
              <a:rPr lang="ar-SA" b="1" dirty="0">
                <a:solidFill>
                  <a:srgbClr val="C00000"/>
                </a:solidFill>
              </a:rPr>
              <a:t>الحادي عشر</a:t>
            </a:r>
          </a:p>
        </p:txBody>
      </p:sp>
      <p:sp>
        <p:nvSpPr>
          <p:cNvPr id="10" name="مربع نص 9"/>
          <p:cNvSpPr txBox="1"/>
          <p:nvPr/>
        </p:nvSpPr>
        <p:spPr>
          <a:xfrm>
            <a:off x="5231904" y="2708920"/>
            <a:ext cx="2234532" cy="369332"/>
          </a:xfrm>
          <a:prstGeom prst="rect">
            <a:avLst/>
          </a:prstGeom>
          <a:noFill/>
          <a:ln>
            <a:solidFill>
              <a:schemeClr val="tx1"/>
            </a:solidFill>
          </a:ln>
        </p:spPr>
        <p:txBody>
          <a:bodyPr wrap="square" rtlCol="1">
            <a:spAutoFit/>
          </a:bodyPr>
          <a:lstStyle/>
          <a:p>
            <a:pPr algn="ctr"/>
            <a:r>
              <a:rPr lang="ar-SA" b="1" dirty="0">
                <a:solidFill>
                  <a:srgbClr val="C00000"/>
                </a:solidFill>
              </a:rPr>
              <a:t>الثاني عشر  </a:t>
            </a:r>
          </a:p>
        </p:txBody>
      </p:sp>
      <p:sp>
        <p:nvSpPr>
          <p:cNvPr id="11" name="مربع نص 10"/>
          <p:cNvSpPr txBox="1"/>
          <p:nvPr/>
        </p:nvSpPr>
        <p:spPr>
          <a:xfrm>
            <a:off x="1703513" y="2708920"/>
            <a:ext cx="2160239"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800" b="1" dirty="0">
                <a:solidFill>
                  <a:srgbClr val="C00000"/>
                </a:solidFill>
              </a:rPr>
              <a:t>الثالث عشر</a:t>
            </a:r>
          </a:p>
        </p:txBody>
      </p:sp>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240" y="2345794"/>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237" y="2345794"/>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441" y="2345793"/>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1546" y="2572130"/>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542" y="2591547"/>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46" y="2572129"/>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8182492" y="2437650"/>
            <a:ext cx="900861" cy="646331"/>
          </a:xfrm>
          <a:prstGeom prst="rect">
            <a:avLst/>
          </a:prstGeom>
          <a:noFill/>
        </p:spPr>
        <p:txBody>
          <a:bodyPr wrap="square" rtlCol="1">
            <a:spAutoFit/>
          </a:bodyPr>
          <a:lstStyle/>
          <a:p>
            <a:r>
              <a:rPr lang="ar-SA" sz="3600" dirty="0"/>
              <a:t>11</a:t>
            </a:r>
          </a:p>
        </p:txBody>
      </p:sp>
      <p:sp>
        <p:nvSpPr>
          <p:cNvPr id="20" name="مربع نص 19"/>
          <p:cNvSpPr txBox="1"/>
          <p:nvPr/>
        </p:nvSpPr>
        <p:spPr>
          <a:xfrm>
            <a:off x="4903861" y="2404179"/>
            <a:ext cx="849362" cy="646331"/>
          </a:xfrm>
          <a:prstGeom prst="rect">
            <a:avLst/>
          </a:prstGeom>
          <a:noFill/>
        </p:spPr>
        <p:txBody>
          <a:bodyPr wrap="square" rtlCol="1">
            <a:spAutoFit/>
          </a:bodyPr>
          <a:lstStyle/>
          <a:p>
            <a:r>
              <a:rPr lang="ar-SA" sz="3600" dirty="0"/>
              <a:t>12</a:t>
            </a:r>
          </a:p>
        </p:txBody>
      </p:sp>
      <p:sp>
        <p:nvSpPr>
          <p:cNvPr id="21" name="مربع نص 20"/>
          <p:cNvSpPr txBox="1"/>
          <p:nvPr/>
        </p:nvSpPr>
        <p:spPr>
          <a:xfrm>
            <a:off x="1294859" y="2421299"/>
            <a:ext cx="977694" cy="646331"/>
          </a:xfrm>
          <a:prstGeom prst="rect">
            <a:avLst/>
          </a:prstGeom>
          <a:noFill/>
        </p:spPr>
        <p:txBody>
          <a:bodyPr wrap="square" rtlCol="1">
            <a:spAutoFit/>
          </a:bodyPr>
          <a:lstStyle/>
          <a:p>
            <a:r>
              <a:rPr lang="ar-SA" sz="3600" dirty="0"/>
              <a:t>13</a:t>
            </a:r>
          </a:p>
        </p:txBody>
      </p:sp>
      <p:sp>
        <p:nvSpPr>
          <p:cNvPr id="22" name="مربع نص 21"/>
          <p:cNvSpPr txBox="1"/>
          <p:nvPr/>
        </p:nvSpPr>
        <p:spPr>
          <a:xfrm>
            <a:off x="8601546" y="3284985"/>
            <a:ext cx="2023670" cy="2739211"/>
          </a:xfrm>
          <a:prstGeom prst="rect">
            <a:avLst/>
          </a:prstGeom>
          <a:noFill/>
          <a:ln>
            <a:solidFill>
              <a:schemeClr val="tx1"/>
            </a:solidFill>
          </a:ln>
        </p:spPr>
        <p:txBody>
          <a:bodyPr wrap="square" rtlCol="1">
            <a:spAutoFit/>
          </a:bodyPr>
          <a:lstStyle/>
          <a:p>
            <a:r>
              <a:rPr lang="ar-SA" b="1" dirty="0">
                <a:solidFill>
                  <a:srgbClr val="002060"/>
                </a:solidFill>
              </a:rPr>
              <a:t>1- يجب المبيت بمنى ليلة الحادي عشر .</a:t>
            </a:r>
          </a:p>
          <a:p>
            <a:r>
              <a:rPr lang="ar-SA" b="1" dirty="0">
                <a:solidFill>
                  <a:srgbClr val="002060"/>
                </a:solidFill>
              </a:rPr>
              <a:t>2- يستحب كثرة ذكر الله في أيام التشريق كلها .</a:t>
            </a:r>
          </a:p>
          <a:p>
            <a:r>
              <a:rPr lang="ar-SA" b="1" dirty="0"/>
              <a:t>الدليل : </a:t>
            </a:r>
            <a:r>
              <a:rPr lang="ar-SA" sz="1400" b="1" dirty="0"/>
              <a:t>قال صلى الله عليه وسلم :</a:t>
            </a:r>
            <a:r>
              <a:rPr lang="ar-SA" sz="1400" b="1" dirty="0">
                <a:solidFill>
                  <a:srgbClr val="FF0000"/>
                </a:solidFill>
              </a:rPr>
              <a:t>( أيام التشريق أيام أكل وشرب وذكر الله )</a:t>
            </a:r>
          </a:p>
          <a:p>
            <a:r>
              <a:rPr lang="ar-SA" b="1" dirty="0">
                <a:solidFill>
                  <a:srgbClr val="002060"/>
                </a:solidFill>
              </a:rPr>
              <a:t>3- ويرمي الجمرات الثلاث بعد الزوال وله أن يؤخر الرمي إلى الليل .</a:t>
            </a:r>
          </a:p>
        </p:txBody>
      </p:sp>
      <p:sp>
        <p:nvSpPr>
          <p:cNvPr id="23" name="مربع نص 22"/>
          <p:cNvSpPr txBox="1"/>
          <p:nvPr/>
        </p:nvSpPr>
        <p:spPr>
          <a:xfrm>
            <a:off x="5487292" y="3160725"/>
            <a:ext cx="2793108" cy="2862322"/>
          </a:xfrm>
          <a:prstGeom prst="rect">
            <a:avLst/>
          </a:prstGeom>
          <a:noFill/>
          <a:ln>
            <a:solidFill>
              <a:schemeClr val="tx1"/>
            </a:solidFill>
          </a:ln>
        </p:spPr>
        <p:txBody>
          <a:bodyPr wrap="square" rtlCol="1">
            <a:spAutoFit/>
          </a:bodyPr>
          <a:lstStyle/>
          <a:p>
            <a:r>
              <a:rPr lang="ar-SA" b="1" dirty="0">
                <a:solidFill>
                  <a:srgbClr val="00B050"/>
                </a:solidFill>
              </a:rPr>
              <a:t>1- يجب على الحاج أن يبيت بمنى ليلة الثاني عشر .</a:t>
            </a:r>
          </a:p>
          <a:p>
            <a:r>
              <a:rPr lang="ar-SA" b="1" dirty="0">
                <a:solidFill>
                  <a:srgbClr val="00B050"/>
                </a:solidFill>
              </a:rPr>
              <a:t>2- إذا زالت الشمس رمى الجمرات الثلاث .</a:t>
            </a:r>
          </a:p>
          <a:p>
            <a:r>
              <a:rPr lang="ar-SA" b="1" dirty="0">
                <a:solidFill>
                  <a:srgbClr val="00B050"/>
                </a:solidFill>
              </a:rPr>
              <a:t>3- إذا أراد التعجل فإنه يرمي الجمار لليوم الثاني عشر ويخرج من منى قبل غروب الشمس فإن بقي في منى إلى غروب الشمس فلا يجوز له التعجل إلا إذا نواه وتجهز له ومنعه الزحام فله الخروج .</a:t>
            </a:r>
          </a:p>
        </p:txBody>
      </p:sp>
      <p:sp>
        <p:nvSpPr>
          <p:cNvPr id="24" name="مربع نص 23"/>
          <p:cNvSpPr txBox="1"/>
          <p:nvPr/>
        </p:nvSpPr>
        <p:spPr>
          <a:xfrm>
            <a:off x="635000" y="3284985"/>
            <a:ext cx="4330327" cy="2677656"/>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400" b="1" dirty="0"/>
              <a:t>1- من أراد التأخر إلى هذا اليوم فهو أفضل </a:t>
            </a:r>
          </a:p>
          <a:p>
            <a:r>
              <a:rPr lang="ar-SA" sz="2400" b="1" dirty="0"/>
              <a:t>فيبيت في منى ليلة الثالث عشر من ذي الحجة </a:t>
            </a:r>
          </a:p>
          <a:p>
            <a:r>
              <a:rPr lang="ar-SA" sz="2400" b="1" dirty="0"/>
              <a:t>2- يبقى في منى حتى إذا زالت الشمس رمى الجمرات الثلاث ، ولا يؤخر الرمي في هذا اليوم إلى غروب الشمس .</a:t>
            </a:r>
            <a:endParaRPr lang="ar-SA" b="1" dirty="0"/>
          </a:p>
        </p:txBody>
      </p:sp>
      <p:sp>
        <p:nvSpPr>
          <p:cNvPr id="25" name="مربع نص 24"/>
          <p:cNvSpPr txBox="1"/>
          <p:nvPr/>
        </p:nvSpPr>
        <p:spPr>
          <a:xfrm>
            <a:off x="1016000" y="6116072"/>
            <a:ext cx="98933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b="1" dirty="0"/>
              <a:t>    قال تعالى: </a:t>
            </a:r>
            <a:r>
              <a:rPr lang="ar-SA" sz="2400" b="1" dirty="0">
                <a:solidFill>
                  <a:srgbClr val="FF0000"/>
                </a:solidFill>
              </a:rPr>
              <a:t>( فمن تعجل في يومين فلا إثم عليه ومن تأخر فلا إثم عليه لمن اتقى )</a:t>
            </a:r>
          </a:p>
        </p:txBody>
      </p:sp>
    </p:spTree>
    <p:extLst>
      <p:ext uri="{BB962C8B-B14F-4D97-AF65-F5344CB8AC3E}">
        <p14:creationId xmlns:p14="http://schemas.microsoft.com/office/powerpoint/2010/main" val="27372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36" y="404665"/>
            <a:ext cx="4327072" cy="559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816080" y="404665"/>
            <a:ext cx="3456384" cy="830997"/>
          </a:xfrm>
          <a:prstGeom prst="rect">
            <a:avLst/>
          </a:prstGeom>
          <a:noFill/>
        </p:spPr>
        <p:txBody>
          <a:bodyPr wrap="square" rtlCol="1">
            <a:spAutoFit/>
          </a:bodyPr>
          <a:lstStyle/>
          <a:p>
            <a:pPr algn="ctr"/>
            <a:r>
              <a:rPr lang="ar-SA" sz="4800" b="1" dirty="0">
                <a:solidFill>
                  <a:srgbClr val="FF0000"/>
                </a:solidFill>
              </a:rPr>
              <a:t>طواف الوداع </a:t>
            </a:r>
          </a:p>
        </p:txBody>
      </p:sp>
      <p:sp>
        <p:nvSpPr>
          <p:cNvPr id="3" name="مربع نص 2"/>
          <p:cNvSpPr txBox="1"/>
          <p:nvPr/>
        </p:nvSpPr>
        <p:spPr>
          <a:xfrm>
            <a:off x="5041900" y="1269597"/>
            <a:ext cx="6781800" cy="4832092"/>
          </a:xfrm>
          <a:prstGeom prst="rect">
            <a:avLst/>
          </a:prstGeom>
          <a:noFill/>
        </p:spPr>
        <p:txBody>
          <a:bodyPr wrap="square" rtlCol="1">
            <a:spAutoFit/>
          </a:bodyPr>
          <a:lstStyle/>
          <a:p>
            <a:pPr algn="ctr"/>
            <a:r>
              <a:rPr lang="ar-SA" sz="2800" b="1" dirty="0">
                <a:solidFill>
                  <a:srgbClr val="0070C0"/>
                </a:solidFill>
              </a:rPr>
              <a:t>ـ إذا خرج الحاج من منى في اليوم الثاني عشر أو الثالث عشر لم يبقى عليه إلا طواف الوداع إذا كان قد طاف للإفاضة وسعى .</a:t>
            </a:r>
          </a:p>
          <a:p>
            <a:pPr algn="ctr"/>
            <a:endParaRPr lang="ar-SA" sz="2800" b="1" dirty="0"/>
          </a:p>
          <a:p>
            <a:pPr algn="ctr"/>
            <a:r>
              <a:rPr lang="ar-SA" sz="2800" b="1" dirty="0"/>
              <a:t>طواف الوداع </a:t>
            </a:r>
            <a:r>
              <a:rPr lang="ar-SA" sz="2800" b="1" u="sng" dirty="0">
                <a:solidFill>
                  <a:schemeClr val="accent6">
                    <a:lumMod val="75000"/>
                  </a:schemeClr>
                </a:solidFill>
              </a:rPr>
              <a:t>واجب</a:t>
            </a:r>
            <a:r>
              <a:rPr lang="ar-SA" sz="2800" b="1" dirty="0"/>
              <a:t> لمن أراد الخروج من مكة .</a:t>
            </a:r>
          </a:p>
          <a:p>
            <a:pPr algn="ctr"/>
            <a:r>
              <a:rPr lang="ar-SA" sz="2800" b="1" dirty="0"/>
              <a:t>يصلي بعده ركعتين خلف مقام ابراهيم </a:t>
            </a:r>
          </a:p>
          <a:p>
            <a:pPr algn="ctr"/>
            <a:endParaRPr lang="ar-SA" sz="2800" b="1" dirty="0"/>
          </a:p>
          <a:p>
            <a:pPr algn="ctr"/>
            <a:r>
              <a:rPr lang="ar-SA" sz="2800" b="1" dirty="0"/>
              <a:t>ـ ل</a:t>
            </a:r>
            <a:r>
              <a:rPr lang="ar-SA" sz="2800" b="1" dirty="0">
                <a:solidFill>
                  <a:srgbClr val="002060"/>
                </a:solidFill>
              </a:rPr>
              <a:t>ا يجب طواف الوداع على المرأة الحائض والنفساء وكذا أهل مكة .</a:t>
            </a:r>
          </a:p>
          <a:p>
            <a:pPr algn="ctr"/>
            <a:r>
              <a:rPr lang="ar-SA" sz="2800" b="1" dirty="0">
                <a:solidFill>
                  <a:srgbClr val="002060"/>
                </a:solidFill>
              </a:rPr>
              <a:t>ـ إذا أخر الحاج طواف الإفاضة وأتى به بعد الرمي الأخير فإنه يجزئه عن طواف الوداع ولو سعى بعده سعي الحج . </a:t>
            </a:r>
          </a:p>
        </p:txBody>
      </p:sp>
    </p:spTree>
    <p:extLst>
      <p:ext uri="{BB962C8B-B14F-4D97-AF65-F5344CB8AC3E}">
        <p14:creationId xmlns:p14="http://schemas.microsoft.com/office/powerpoint/2010/main" val="4125222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رابط مستقيم 5"/>
          <p:cNvCxnSpPr/>
          <p:nvPr/>
        </p:nvCxnSpPr>
        <p:spPr>
          <a:xfrm flipV="1">
            <a:off x="3143250" y="2557577"/>
            <a:ext cx="6311588" cy="106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9454838" y="2553630"/>
            <a:ext cx="0" cy="10002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7442978" y="2560210"/>
            <a:ext cx="10523" cy="6878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5297183" y="2553628"/>
            <a:ext cx="2387" cy="875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3134916" y="2560210"/>
            <a:ext cx="8334" cy="11224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مستطيل مستدير الزوايا 23"/>
          <p:cNvSpPr/>
          <p:nvPr/>
        </p:nvSpPr>
        <p:spPr>
          <a:xfrm>
            <a:off x="4759315" y="3682668"/>
            <a:ext cx="1080510" cy="1022063"/>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tx1"/>
                </a:solidFill>
              </a:rPr>
              <a:t>طواف الإفاضة </a:t>
            </a:r>
          </a:p>
        </p:txBody>
      </p:sp>
      <p:sp>
        <p:nvSpPr>
          <p:cNvPr id="27" name="مستطيل مستدير الزوايا 26"/>
          <p:cNvSpPr/>
          <p:nvPr/>
        </p:nvSpPr>
        <p:spPr>
          <a:xfrm>
            <a:off x="2556909" y="3777672"/>
            <a:ext cx="1172682" cy="832053"/>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ar-SA" sz="2800" b="1" dirty="0">
                <a:solidFill>
                  <a:schemeClr val="tx1"/>
                </a:solidFill>
              </a:rPr>
              <a:t>السعي </a:t>
            </a:r>
          </a:p>
        </p:txBody>
      </p:sp>
      <p:sp>
        <p:nvSpPr>
          <p:cNvPr id="28" name="مستطيل مستدير الزوايا 27"/>
          <p:cNvSpPr/>
          <p:nvPr/>
        </p:nvSpPr>
        <p:spPr>
          <a:xfrm>
            <a:off x="8885004" y="3809498"/>
            <a:ext cx="1139667" cy="786658"/>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ar-SA" sz="2800" b="1" dirty="0">
                <a:solidFill>
                  <a:schemeClr val="tx1"/>
                </a:solidFill>
              </a:rPr>
              <a:t>الإحرام</a:t>
            </a:r>
            <a:r>
              <a:rPr lang="ar-SA" b="1" dirty="0">
                <a:solidFill>
                  <a:schemeClr val="tx1"/>
                </a:solidFill>
              </a:rPr>
              <a:t> </a:t>
            </a:r>
          </a:p>
        </p:txBody>
      </p:sp>
      <p:sp>
        <p:nvSpPr>
          <p:cNvPr id="30" name="مستطيل مستدير الزوايا 29"/>
          <p:cNvSpPr/>
          <p:nvPr/>
        </p:nvSpPr>
        <p:spPr>
          <a:xfrm>
            <a:off x="6873272" y="3553879"/>
            <a:ext cx="1253297" cy="1150851"/>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a:solidFill>
                  <a:schemeClr val="tx1"/>
                </a:solidFill>
              </a:rPr>
              <a:t>الوقوف بعرفة </a:t>
            </a:r>
          </a:p>
        </p:txBody>
      </p:sp>
      <p:cxnSp>
        <p:nvCxnSpPr>
          <p:cNvPr id="46" name="رابط كسهم مستقيم 45"/>
          <p:cNvCxnSpPr/>
          <p:nvPr/>
        </p:nvCxnSpPr>
        <p:spPr>
          <a:xfrm flipH="1">
            <a:off x="6315076" y="1843574"/>
            <a:ext cx="5883" cy="63166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مستطيل مستدير الزوايا 39"/>
          <p:cNvSpPr/>
          <p:nvPr/>
        </p:nvSpPr>
        <p:spPr>
          <a:xfrm>
            <a:off x="4528063" y="1371777"/>
            <a:ext cx="3377733" cy="535785"/>
          </a:xfrm>
          <a:prstGeom prst="roundRect">
            <a:avLst/>
          </a:prstGeom>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a:solidFill>
                  <a:schemeClr val="tx1"/>
                </a:solidFill>
              </a:rPr>
              <a:t>أركان الحج</a:t>
            </a:r>
            <a:r>
              <a:rPr lang="ar-SA" sz="2100" b="1" dirty="0">
                <a:solidFill>
                  <a:schemeClr val="tx1"/>
                </a:solidFill>
              </a:rPr>
              <a:t> </a:t>
            </a:r>
          </a:p>
        </p:txBody>
      </p:sp>
      <p:sp>
        <p:nvSpPr>
          <p:cNvPr id="15" name="مستطيل مستدير الزوايا 14"/>
          <p:cNvSpPr/>
          <p:nvPr/>
        </p:nvSpPr>
        <p:spPr>
          <a:xfrm>
            <a:off x="3645792" y="5203270"/>
            <a:ext cx="5864795" cy="599929"/>
          </a:xfrm>
          <a:prstGeom prst="roundRec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a:solidFill>
                  <a:srgbClr val="C00000"/>
                </a:solidFill>
              </a:rPr>
              <a:t>حكم من ترك ركنًا من أركان الحج </a:t>
            </a:r>
            <a:endParaRPr lang="en-US" sz="2800" b="1" dirty="0">
              <a:solidFill>
                <a:srgbClr val="C00000"/>
              </a:solidFill>
            </a:endParaRPr>
          </a:p>
        </p:txBody>
      </p:sp>
    </p:spTree>
    <p:extLst>
      <p:ext uri="{BB962C8B-B14F-4D97-AF65-F5344CB8AC3E}">
        <p14:creationId xmlns:p14="http://schemas.microsoft.com/office/powerpoint/2010/main" val="10523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3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رابط كسهم مستقيم 3"/>
          <p:cNvCxnSpPr/>
          <p:nvPr/>
        </p:nvCxnSpPr>
        <p:spPr>
          <a:xfrm flipH="1">
            <a:off x="9890975" y="2196769"/>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مربع نص 7"/>
          <p:cNvSpPr txBox="1"/>
          <p:nvPr/>
        </p:nvSpPr>
        <p:spPr>
          <a:xfrm>
            <a:off x="7439570" y="1965937"/>
            <a:ext cx="2146743"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الإحرام من الميقات </a:t>
            </a:r>
          </a:p>
        </p:txBody>
      </p:sp>
      <p:sp>
        <p:nvSpPr>
          <p:cNvPr id="11" name="مربع نص 10"/>
          <p:cNvSpPr txBox="1"/>
          <p:nvPr/>
        </p:nvSpPr>
        <p:spPr>
          <a:xfrm>
            <a:off x="3840372" y="2539459"/>
            <a:ext cx="5735866"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الوقوف بعرفة إلى غروب الشمس ، لمن وقف بها نهارًا </a:t>
            </a:r>
          </a:p>
        </p:txBody>
      </p:sp>
      <p:sp>
        <p:nvSpPr>
          <p:cNvPr id="12" name="مربع نص 11"/>
          <p:cNvSpPr txBox="1"/>
          <p:nvPr/>
        </p:nvSpPr>
        <p:spPr>
          <a:xfrm>
            <a:off x="3678927" y="3179111"/>
            <a:ext cx="5907386"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المبيت بمزدلفة ليلة العاشر من ذي الحجة إلى نصف الليل </a:t>
            </a:r>
          </a:p>
        </p:txBody>
      </p:sp>
      <p:sp>
        <p:nvSpPr>
          <p:cNvPr id="13" name="مربع نص 12"/>
          <p:cNvSpPr txBox="1"/>
          <p:nvPr/>
        </p:nvSpPr>
        <p:spPr>
          <a:xfrm>
            <a:off x="6300778" y="3746951"/>
            <a:ext cx="3336170"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المبيت </a:t>
            </a:r>
            <a:r>
              <a:rPr lang="ar-SA" sz="2400" b="1" dirty="0" err="1"/>
              <a:t>بمنى</a:t>
            </a:r>
            <a:r>
              <a:rPr lang="ar-SA" sz="2400" b="1" dirty="0"/>
              <a:t> ليالي أيام التشريق </a:t>
            </a:r>
          </a:p>
        </p:txBody>
      </p:sp>
      <p:sp>
        <p:nvSpPr>
          <p:cNvPr id="14" name="مربع نص 13"/>
          <p:cNvSpPr txBox="1"/>
          <p:nvPr/>
        </p:nvSpPr>
        <p:spPr>
          <a:xfrm>
            <a:off x="8187423" y="4391869"/>
            <a:ext cx="1428597"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رمي الجمار </a:t>
            </a:r>
          </a:p>
        </p:txBody>
      </p:sp>
      <p:sp>
        <p:nvSpPr>
          <p:cNvPr id="15" name="مربع نص 14"/>
          <p:cNvSpPr txBox="1"/>
          <p:nvPr/>
        </p:nvSpPr>
        <p:spPr>
          <a:xfrm>
            <a:off x="8060876" y="5566416"/>
            <a:ext cx="1576072"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طواف الوداع </a:t>
            </a:r>
          </a:p>
        </p:txBody>
      </p:sp>
      <p:sp>
        <p:nvSpPr>
          <p:cNvPr id="16" name="مربع نص 15"/>
          <p:cNvSpPr txBox="1"/>
          <p:nvPr/>
        </p:nvSpPr>
        <p:spPr>
          <a:xfrm>
            <a:off x="7652109" y="5002283"/>
            <a:ext cx="1984839"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1">
            <a:spAutoFit/>
          </a:bodyPr>
          <a:lstStyle/>
          <a:p>
            <a:r>
              <a:rPr lang="ar-SA" sz="2400" b="1" dirty="0"/>
              <a:t>الحلق أو التقصير </a:t>
            </a:r>
          </a:p>
        </p:txBody>
      </p:sp>
      <p:cxnSp>
        <p:nvCxnSpPr>
          <p:cNvPr id="17" name="رابط كسهم مستقيم 16"/>
          <p:cNvCxnSpPr/>
          <p:nvPr/>
        </p:nvCxnSpPr>
        <p:spPr>
          <a:xfrm flipH="1">
            <a:off x="9890975" y="3409943"/>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رابط كسهم مستقيم 17"/>
          <p:cNvCxnSpPr/>
          <p:nvPr/>
        </p:nvCxnSpPr>
        <p:spPr>
          <a:xfrm flipH="1">
            <a:off x="9915441" y="3973491"/>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رابط كسهم مستقيم 18"/>
          <p:cNvCxnSpPr/>
          <p:nvPr/>
        </p:nvCxnSpPr>
        <p:spPr>
          <a:xfrm flipH="1">
            <a:off x="9915441" y="4622702"/>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رابط كسهم مستقيم 19"/>
          <p:cNvCxnSpPr/>
          <p:nvPr/>
        </p:nvCxnSpPr>
        <p:spPr>
          <a:xfrm flipH="1">
            <a:off x="9890975" y="5233116"/>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1" name="رابط كسهم مستقيم 20"/>
          <p:cNvCxnSpPr/>
          <p:nvPr/>
        </p:nvCxnSpPr>
        <p:spPr>
          <a:xfrm flipH="1">
            <a:off x="9923172" y="5690520"/>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رابط كسهم مستقيم 21"/>
          <p:cNvCxnSpPr/>
          <p:nvPr/>
        </p:nvCxnSpPr>
        <p:spPr>
          <a:xfrm flipH="1">
            <a:off x="9923172" y="2770291"/>
            <a:ext cx="117026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3" name="مربع نص 22"/>
          <p:cNvSpPr txBox="1"/>
          <p:nvPr/>
        </p:nvSpPr>
        <p:spPr>
          <a:xfrm rot="16200000">
            <a:off x="9232117" y="3735399"/>
            <a:ext cx="4062144" cy="52322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ar-SA" sz="2800" b="1" dirty="0">
                <a:solidFill>
                  <a:srgbClr val="C00000"/>
                </a:solidFill>
                <a:latin typeface="Calibri" panose="020F0502020204030204" pitchFamily="34" charset="0"/>
              </a:rPr>
              <a:t>واجــبــات  الــحــج </a:t>
            </a:r>
          </a:p>
        </p:txBody>
      </p:sp>
      <p:sp>
        <p:nvSpPr>
          <p:cNvPr id="24" name="مستطيل مستدير الزوايا 23"/>
          <p:cNvSpPr/>
          <p:nvPr/>
        </p:nvSpPr>
        <p:spPr>
          <a:xfrm>
            <a:off x="913898" y="4125685"/>
            <a:ext cx="3209809" cy="1564835"/>
          </a:xfrm>
          <a:prstGeom prst="round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a:solidFill>
                  <a:srgbClr val="C00000"/>
                </a:solidFill>
              </a:rPr>
              <a:t>حكم من ترك واجبًا من واجبات الحج </a:t>
            </a:r>
            <a:endParaRPr lang="en-US" sz="2800" b="1" dirty="0">
              <a:solidFill>
                <a:srgbClr val="C00000"/>
              </a:solidFill>
            </a:endParaRPr>
          </a:p>
        </p:txBody>
      </p:sp>
    </p:spTree>
    <p:extLst>
      <p:ext uri="{BB962C8B-B14F-4D97-AF65-F5344CB8AC3E}">
        <p14:creationId xmlns:p14="http://schemas.microsoft.com/office/powerpoint/2010/main" val="58320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98" y="345797"/>
            <a:ext cx="11397803" cy="634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زوايا مستديرة 2">
            <a:extLst>
              <a:ext uri="{FF2B5EF4-FFF2-40B4-BE49-F238E27FC236}">
                <a16:creationId xmlns:a16="http://schemas.microsoft.com/office/drawing/2014/main" id="{12C35449-3FFA-CA9D-EF12-1DE92409EA5B}"/>
              </a:ext>
            </a:extLst>
          </p:cNvPr>
          <p:cNvSpPr/>
          <p:nvPr/>
        </p:nvSpPr>
        <p:spPr>
          <a:xfrm>
            <a:off x="520938" y="1079605"/>
            <a:ext cx="2913142" cy="880633"/>
          </a:xfrm>
          <a:prstGeom prst="round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solidFill>
                  <a:schemeClr val="tx1"/>
                </a:solidFill>
              </a:rPr>
              <a:t>قناة البيان للعروض والعلوم الشرعية</a:t>
            </a:r>
          </a:p>
          <a:p>
            <a:pPr algn="ctr"/>
            <a:r>
              <a:rPr lang="en-US" sz="1400" dirty="0">
                <a:solidFill>
                  <a:schemeClr val="tx1"/>
                </a:solidFill>
                <a:hlinkClick r:id="rId3">
                  <a:extLst>
                    <a:ext uri="{A12FA001-AC4F-418D-AE19-62706E023703}">
                      <ahyp:hlinkClr xmlns:ahyp="http://schemas.microsoft.com/office/drawing/2018/hyperlinkcolor" val="tx"/>
                    </a:ext>
                  </a:extLst>
                </a:hlinkClick>
              </a:rPr>
              <a:t>https://t.me/albayan_12</a:t>
            </a:r>
            <a:endParaRPr lang="ar-SA" sz="1400" dirty="0">
              <a:solidFill>
                <a:schemeClr val="tx1"/>
              </a:solidFill>
            </a:endParaRPr>
          </a:p>
          <a:p>
            <a:pPr algn="ctr"/>
            <a:r>
              <a:rPr lang="ar-SA" sz="1400" dirty="0">
                <a:solidFill>
                  <a:schemeClr val="tx1"/>
                </a:solidFill>
              </a:rPr>
              <a:t> </a:t>
            </a:r>
          </a:p>
        </p:txBody>
      </p:sp>
      <p:sp>
        <p:nvSpPr>
          <p:cNvPr id="7" name="مربع نص 6">
            <a:extLst>
              <a:ext uri="{FF2B5EF4-FFF2-40B4-BE49-F238E27FC236}">
                <a16:creationId xmlns:a16="http://schemas.microsoft.com/office/drawing/2014/main" id="{D6CBE25F-3721-B458-3094-FE188B7D3B12}"/>
              </a:ext>
            </a:extLst>
          </p:cNvPr>
          <p:cNvSpPr txBox="1"/>
          <p:nvPr/>
        </p:nvSpPr>
        <p:spPr>
          <a:xfrm>
            <a:off x="1011406" y="528035"/>
            <a:ext cx="214834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ar-SA" dirty="0"/>
              <a:t>اعداد : وما توفيقي إلا بالله </a:t>
            </a:r>
          </a:p>
        </p:txBody>
      </p:sp>
    </p:spTree>
    <p:extLst>
      <p:ext uri="{BB962C8B-B14F-4D97-AF65-F5344CB8AC3E}">
        <p14:creationId xmlns:p14="http://schemas.microsoft.com/office/powerpoint/2010/main" val="323026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نتيجة بحث الصور عن اطارمورد بالكامل"/>
          <p:cNvPicPr>
            <a:picLocks noChangeAspect="1" noChangeArrowheads="1"/>
          </p:cNvPicPr>
          <p:nvPr/>
        </p:nvPicPr>
        <p:blipFill>
          <a:blip r:embed="rId2"/>
          <a:srcRect/>
          <a:stretch>
            <a:fillRect/>
          </a:stretch>
        </p:blipFill>
        <p:spPr bwMode="auto">
          <a:xfrm>
            <a:off x="1524000" y="0"/>
            <a:ext cx="9144000" cy="6858016"/>
          </a:xfrm>
          <a:prstGeom prst="rect">
            <a:avLst/>
          </a:prstGeom>
          <a:noFill/>
        </p:spPr>
      </p:pic>
      <p:pic>
        <p:nvPicPr>
          <p:cNvPr id="1026" name="Picture 2" descr="نتيجة بحث الصور عن احكام الحج والعمرة"/>
          <p:cNvPicPr>
            <a:picLocks noChangeAspect="1" noChangeArrowheads="1"/>
          </p:cNvPicPr>
          <p:nvPr/>
        </p:nvPicPr>
        <p:blipFill>
          <a:blip r:embed="rId3"/>
          <a:srcRect/>
          <a:stretch>
            <a:fillRect/>
          </a:stretch>
        </p:blipFill>
        <p:spPr bwMode="auto">
          <a:xfrm>
            <a:off x="1524000" y="-27384"/>
            <a:ext cx="9144000" cy="6858000"/>
          </a:xfrm>
          <a:prstGeom prst="rect">
            <a:avLst/>
          </a:prstGeom>
          <a:noFill/>
        </p:spPr>
      </p:pic>
      <p:sp>
        <p:nvSpPr>
          <p:cNvPr id="6" name="مستطيل مستدير الزوايا 5"/>
          <p:cNvSpPr/>
          <p:nvPr/>
        </p:nvSpPr>
        <p:spPr>
          <a:xfrm>
            <a:off x="8239140" y="642918"/>
            <a:ext cx="1857388" cy="178595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الوحدة الأولى  </a:t>
            </a:r>
          </a:p>
        </p:txBody>
      </p:sp>
      <p:sp>
        <p:nvSpPr>
          <p:cNvPr id="7" name="مستطيل مستدير الزوايا 6"/>
          <p:cNvSpPr/>
          <p:nvPr/>
        </p:nvSpPr>
        <p:spPr>
          <a:xfrm>
            <a:off x="2024034" y="571480"/>
            <a:ext cx="1857388" cy="3217560"/>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36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الحج والعمرة فضلهما وشروط وجوبهما </a:t>
            </a:r>
          </a:p>
        </p:txBody>
      </p:sp>
      <p:sp>
        <p:nvSpPr>
          <p:cNvPr id="8" name="مستطيل مستدير الزوايا 7">
            <a:extLst>
              <a:ext uri="{FF2B5EF4-FFF2-40B4-BE49-F238E27FC236}">
                <a16:creationId xmlns:a16="http://schemas.microsoft.com/office/drawing/2014/main" id="{8F584258-0677-4E67-8F31-8ADAAAF16926}"/>
              </a:ext>
            </a:extLst>
          </p:cNvPr>
          <p:cNvSpPr/>
          <p:nvPr/>
        </p:nvSpPr>
        <p:spPr>
          <a:xfrm>
            <a:off x="5087888" y="3933056"/>
            <a:ext cx="2289436" cy="64807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SA" sz="36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صفة الحج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875688" y="2071190"/>
            <a:ext cx="3621497"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2800" b="1" dirty="0"/>
              <a:t> ﴿   وَأَذِّن فِي النَّاسِ  بِالْحَجِّ  يَأْتُوكَ رِجَالاً وَعَلَى كُلِّ ضَامِرٍ يَأْتِينَ مِن كُلِّ فَجٍّ عَمِيقٍ * لِيَشْهَدُوا مَنَافِعَ لَهُمْ  وَيَذْكُرُوا  اسْمَ اللَّهِ فِي أَيَّامٍ مَّعْلُومَاتٍ عَلَى مَا رَزَقَهُم مِّنْ بَهِيمَةِ  الأَنْعَامِ  فَكُلُوا   مِنْهَا  وَأَطْعِمُوا البَائِسَ الفَقِيرَ ثُمَّ لْيَقْضُوا  تَفَثَهُمْ  وَ لْيُوفُوا  نُذُورَهُمْ وَلْيَطَّوَّفُوا بِالْبَيْتِ العَتِيقِ  ﴾                                                                  </a:t>
            </a:r>
            <a:endParaRPr lang="ar-SA" sz="2000" b="1" dirty="0"/>
          </a:p>
        </p:txBody>
      </p:sp>
      <p:pic>
        <p:nvPicPr>
          <p:cNvPr id="7" name="videoplayback (1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rot="10800000" flipH="1" flipV="1">
            <a:off x="4871257" y="1807588"/>
            <a:ext cx="7015941" cy="4366924"/>
          </a:xfrm>
          <a:prstGeom prst="rect">
            <a:avLst/>
          </a:prstGeom>
        </p:spPr>
      </p:pic>
    </p:spTree>
    <p:extLst>
      <p:ext uri="{BB962C8B-B14F-4D97-AF65-F5344CB8AC3E}">
        <p14:creationId xmlns:p14="http://schemas.microsoft.com/office/powerpoint/2010/main" val="2632701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100000">
                <p:cTn id="7"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5004315" y="2330641"/>
            <a:ext cx="2786082" cy="166093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spcBef>
                <a:spcPct val="20000"/>
              </a:spcBef>
              <a:defRPr/>
            </a:pPr>
            <a:r>
              <a:rPr lang="ar-SA" sz="2700" b="1" dirty="0">
                <a:solidFill>
                  <a:prstClr val="black"/>
                </a:solidFill>
              </a:rPr>
              <a:t>   مراجعة الدرس</a:t>
            </a:r>
          </a:p>
          <a:p>
            <a:pPr algn="ctr">
              <a:spcBef>
                <a:spcPct val="20000"/>
              </a:spcBef>
              <a:defRPr/>
            </a:pPr>
            <a:r>
              <a:rPr lang="ar-SA" sz="2700" b="1" dirty="0">
                <a:solidFill>
                  <a:prstClr val="black"/>
                </a:solidFill>
              </a:rPr>
              <a:t>السابق</a:t>
            </a:r>
          </a:p>
        </p:txBody>
      </p:sp>
      <p:pic>
        <p:nvPicPr>
          <p:cNvPr id="6" name="Picture 8" descr="نتيجة بحث الصور عن فكر"/>
          <p:cNvPicPr>
            <a:picLocks noChangeAspect="1" noChangeArrowheads="1"/>
          </p:cNvPicPr>
          <p:nvPr/>
        </p:nvPicPr>
        <p:blipFill>
          <a:blip r:embed="rId2" cstate="print"/>
          <a:srcRect/>
          <a:stretch>
            <a:fillRect/>
          </a:stretch>
        </p:blipFill>
        <p:spPr bwMode="auto">
          <a:xfrm>
            <a:off x="3524233" y="2571745"/>
            <a:ext cx="929204" cy="809631"/>
          </a:xfrm>
          <a:prstGeom prst="rect">
            <a:avLst/>
          </a:prstGeom>
          <a:ln>
            <a:noFill/>
          </a:ln>
          <a:effectLst>
            <a:softEdge rad="112500"/>
          </a:effectLst>
        </p:spPr>
      </p:pic>
      <p:pic>
        <p:nvPicPr>
          <p:cNvPr id="7" name="Picture 8" descr="نتيجة بحث الصور عن فكر"/>
          <p:cNvPicPr>
            <a:picLocks noChangeAspect="1" noChangeArrowheads="1"/>
          </p:cNvPicPr>
          <p:nvPr/>
        </p:nvPicPr>
        <p:blipFill>
          <a:blip r:embed="rId2" cstate="print"/>
          <a:srcRect/>
          <a:stretch>
            <a:fillRect/>
          </a:stretch>
        </p:blipFill>
        <p:spPr bwMode="auto">
          <a:xfrm>
            <a:off x="5854300" y="1253746"/>
            <a:ext cx="676406" cy="589364"/>
          </a:xfrm>
          <a:prstGeom prst="rect">
            <a:avLst/>
          </a:prstGeom>
          <a:ln>
            <a:noFill/>
          </a:ln>
          <a:effectLst>
            <a:softEdge rad="112500"/>
          </a:effectLst>
        </p:spPr>
      </p:pic>
      <p:pic>
        <p:nvPicPr>
          <p:cNvPr id="8" name="Picture 8" descr="نتيجة بحث الصور عن فكر"/>
          <p:cNvPicPr>
            <a:picLocks noChangeAspect="1" noChangeArrowheads="1"/>
          </p:cNvPicPr>
          <p:nvPr/>
        </p:nvPicPr>
        <p:blipFill>
          <a:blip r:embed="rId2" cstate="print"/>
          <a:srcRect/>
          <a:stretch>
            <a:fillRect/>
          </a:stretch>
        </p:blipFill>
        <p:spPr bwMode="auto">
          <a:xfrm>
            <a:off x="7971247" y="2571744"/>
            <a:ext cx="676406" cy="589364"/>
          </a:xfrm>
          <a:prstGeom prst="rect">
            <a:avLst/>
          </a:prstGeom>
          <a:ln>
            <a:noFill/>
          </a:ln>
          <a:effectLst>
            <a:softEdge rad="112500"/>
          </a:effectLst>
        </p:spPr>
      </p:pic>
      <p:pic>
        <p:nvPicPr>
          <p:cNvPr id="10" name="Picture 8" descr="نتيجة بحث الصور عن فكر"/>
          <p:cNvPicPr>
            <a:picLocks noChangeAspect="1" noChangeArrowheads="1"/>
          </p:cNvPicPr>
          <p:nvPr/>
        </p:nvPicPr>
        <p:blipFill>
          <a:blip r:embed="rId2" cstate="print"/>
          <a:srcRect/>
          <a:stretch>
            <a:fillRect/>
          </a:stretch>
        </p:blipFill>
        <p:spPr bwMode="auto">
          <a:xfrm>
            <a:off x="6040103" y="4607727"/>
            <a:ext cx="676406" cy="589364"/>
          </a:xfrm>
          <a:prstGeom prst="rect">
            <a:avLst/>
          </a:prstGeom>
          <a:ln>
            <a:noFill/>
          </a:ln>
          <a:effectLst>
            <a:softEdge rad="112500"/>
          </a:effectLst>
        </p:spPr>
      </p:pic>
    </p:spTree>
    <p:extLst>
      <p:ext uri="{BB962C8B-B14F-4D97-AF65-F5344CB8AC3E}">
        <p14:creationId xmlns:p14="http://schemas.microsoft.com/office/powerpoint/2010/main" val="363743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9"/>
          <p:cNvSpPr/>
          <p:nvPr/>
        </p:nvSpPr>
        <p:spPr>
          <a:xfrm>
            <a:off x="4764122" y="3209089"/>
            <a:ext cx="2834640" cy="2075688"/>
          </a:xfrm>
          <a:prstGeom prst="roundRect">
            <a:avLst/>
          </a:prstGeom>
          <a:gradFill flip="none" rotWithShape="1">
            <a:gsLst>
              <a:gs pos="100000">
                <a:srgbClr val="FFC000"/>
              </a:gs>
              <a:gs pos="50000">
                <a:srgbClr val="FFC000">
                  <a:lumMod val="60000"/>
                  <a:lumOff val="40000"/>
                </a:srgbClr>
              </a:gs>
              <a:gs pos="0">
                <a:srgbClr val="FFC000"/>
              </a:gs>
            </a:gsLst>
            <a:lin ang="0" scaled="1"/>
            <a:tileRect/>
          </a:gra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21917" tIns="60958" rIns="121917" bIns="60958" rtlCol="0" anchor="ctr"/>
          <a:lstStyle/>
          <a:p>
            <a:pPr algn="ctr">
              <a:buClrTx/>
              <a:buFontTx/>
              <a:buNone/>
              <a:defRPr/>
            </a:pPr>
            <a:r>
              <a:rPr lang="ar-SA" sz="2800" b="1" dirty="0">
                <a:solidFill>
                  <a:prstClr val="black"/>
                </a:solidFill>
                <a:latin typeface="Times New Roman" pitchFamily="18" charset="0"/>
                <a:cs typeface="Times New Roman" pitchFamily="18" charset="0"/>
              </a:rPr>
              <a:t>حكم ترتيب أعمال يوم العيد ؟</a:t>
            </a:r>
            <a:endParaRPr lang="en-US" sz="4400" b="1" dirty="0">
              <a:solidFill>
                <a:prstClr val="black"/>
              </a:solidFill>
              <a:latin typeface="Arial" pitchFamily="34" charset="0"/>
              <a:cs typeface="Arial" pitchFamily="34" charset="0"/>
            </a:endParaRPr>
          </a:p>
        </p:txBody>
      </p:sp>
      <p:sp>
        <p:nvSpPr>
          <p:cNvPr id="4" name="Rounded Rectangle 5"/>
          <p:cNvSpPr/>
          <p:nvPr/>
        </p:nvSpPr>
        <p:spPr>
          <a:xfrm>
            <a:off x="4774432" y="3209089"/>
            <a:ext cx="2834640" cy="2075688"/>
          </a:xfrm>
          <a:prstGeom prst="roundRect">
            <a:avLst/>
          </a:prstGeom>
          <a:solidFill>
            <a:srgbClr val="00B0F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21917" tIns="60958" rIns="121917" bIns="60958" rtlCol="0" anchor="ctr"/>
          <a:lstStyle/>
          <a:p>
            <a:pPr algn="ctr">
              <a:buClrTx/>
              <a:buFontTx/>
              <a:buNone/>
              <a:defRPr/>
            </a:pPr>
            <a:endParaRPr lang="en-US" sz="8000" b="1" dirty="0">
              <a:solidFill>
                <a:prstClr val="white"/>
              </a:solidFill>
              <a:latin typeface="Calibri"/>
            </a:endParaRPr>
          </a:p>
        </p:txBody>
      </p:sp>
      <p:sp>
        <p:nvSpPr>
          <p:cNvPr id="6" name="Rounded Rectangle 55"/>
          <p:cNvSpPr/>
          <p:nvPr/>
        </p:nvSpPr>
        <p:spPr>
          <a:xfrm>
            <a:off x="8233742" y="3209089"/>
            <a:ext cx="2834640" cy="2075688"/>
          </a:xfrm>
          <a:prstGeom prst="roundRect">
            <a:avLst/>
          </a:prstGeom>
          <a:gradFill flip="none" rotWithShape="1">
            <a:gsLst>
              <a:gs pos="100000">
                <a:srgbClr val="FFC000"/>
              </a:gs>
              <a:gs pos="50000">
                <a:srgbClr val="FFC000">
                  <a:lumMod val="60000"/>
                  <a:lumOff val="40000"/>
                </a:srgbClr>
              </a:gs>
              <a:gs pos="0">
                <a:srgbClr val="FFC000"/>
              </a:gs>
            </a:gsLst>
            <a:lin ang="0" scaled="1"/>
            <a:tileRect/>
          </a:gra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21917" tIns="60958" rIns="121917" bIns="60958" rtlCol="0" anchor="ctr"/>
          <a:lstStyle/>
          <a:p>
            <a:pPr algn="ctr">
              <a:buClrTx/>
              <a:buFontTx/>
              <a:buNone/>
              <a:defRPr/>
            </a:pPr>
            <a:r>
              <a:rPr lang="ar-SA" sz="2800" b="1" dirty="0">
                <a:solidFill>
                  <a:prstClr val="black"/>
                </a:solidFill>
                <a:latin typeface="Times New Roman" pitchFamily="18" charset="0"/>
                <a:cs typeface="Times New Roman" pitchFamily="18" charset="0"/>
              </a:rPr>
              <a:t>عددي أعمال يوم العيد ؟</a:t>
            </a:r>
            <a:endParaRPr lang="en-US" sz="2800" b="1" dirty="0">
              <a:solidFill>
                <a:prstClr val="black"/>
              </a:solidFill>
              <a:latin typeface="Times New Roman" pitchFamily="18" charset="0"/>
              <a:cs typeface="Times New Roman" pitchFamily="18" charset="0"/>
            </a:endParaRPr>
          </a:p>
        </p:txBody>
      </p:sp>
      <p:sp>
        <p:nvSpPr>
          <p:cNvPr id="7" name="Rounded Rectangle 7"/>
          <p:cNvSpPr/>
          <p:nvPr/>
        </p:nvSpPr>
        <p:spPr>
          <a:xfrm>
            <a:off x="8244052" y="3209089"/>
            <a:ext cx="2834640" cy="2075688"/>
          </a:xfrm>
          <a:prstGeom prst="roundRect">
            <a:avLst/>
          </a:prstGeom>
          <a:solidFill>
            <a:srgbClr val="C00000"/>
          </a:solidFill>
          <a:ln w="1905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21917" tIns="60958" rIns="121917" bIns="60958" rtlCol="0" anchor="ctr"/>
          <a:lstStyle/>
          <a:p>
            <a:pPr algn="ctr">
              <a:buClrTx/>
              <a:buFontTx/>
              <a:buNone/>
              <a:defRPr/>
            </a:pPr>
            <a:endParaRPr lang="en-US" sz="8000" b="1" dirty="0">
              <a:solidFill>
                <a:prstClr val="white"/>
              </a:solidFill>
              <a:latin typeface="Calibri"/>
            </a:endParaRPr>
          </a:p>
        </p:txBody>
      </p:sp>
      <p:sp>
        <p:nvSpPr>
          <p:cNvPr id="11" name="مربع نص 10"/>
          <p:cNvSpPr txBox="1"/>
          <p:nvPr/>
        </p:nvSpPr>
        <p:spPr>
          <a:xfrm>
            <a:off x="1284192" y="2395968"/>
            <a:ext cx="10167457" cy="615553"/>
          </a:xfrm>
          <a:prstGeom prst="rect">
            <a:avLst/>
          </a:prstGeom>
        </p:spPr>
        <p:style>
          <a:lnRef idx="1">
            <a:schemeClr val="accent3"/>
          </a:lnRef>
          <a:fillRef idx="2">
            <a:schemeClr val="accent3"/>
          </a:fillRef>
          <a:effectRef idx="1">
            <a:schemeClr val="accent3"/>
          </a:effectRef>
          <a:fontRef idx="minor">
            <a:schemeClr val="dk1"/>
          </a:fontRef>
        </p:style>
        <p:txBody>
          <a:bodyPr wrap="square" lIns="121917" tIns="60958" rIns="121917" bIns="60958" rtlCol="1">
            <a:spAutoFit/>
          </a:bodyPr>
          <a:lstStyle/>
          <a:p>
            <a:pPr algn="ctr"/>
            <a:r>
              <a:rPr lang="ar-SA" sz="3200" b="1" dirty="0" err="1">
                <a:solidFill>
                  <a:schemeClr val="accent1">
                    <a:lumMod val="50000"/>
                  </a:schemeClr>
                </a:solidFill>
                <a:latin typeface="Calibri" pitchFamily="34" charset="0"/>
                <a:cs typeface="Calibri" panose="020F0502020204030204" pitchFamily="34" charset="0"/>
              </a:rPr>
              <a:t>أختاري</a:t>
            </a:r>
            <a:r>
              <a:rPr lang="ar-SA" sz="3200" b="1" dirty="0">
                <a:solidFill>
                  <a:schemeClr val="accent1">
                    <a:lumMod val="50000"/>
                  </a:schemeClr>
                </a:solidFill>
                <a:latin typeface="Calibri" panose="020F0502020204030204" pitchFamily="34" charset="0"/>
                <a:cs typeface="Calibri" panose="020F0502020204030204" pitchFamily="34" charset="0"/>
              </a:rPr>
              <a:t> من البطاقات الملونة التي أمامك للإجابة على الأسئلة؟ </a:t>
            </a:r>
          </a:p>
        </p:txBody>
      </p:sp>
      <p:sp>
        <p:nvSpPr>
          <p:cNvPr id="14" name="Rounded Rectangle 49"/>
          <p:cNvSpPr/>
          <p:nvPr/>
        </p:nvSpPr>
        <p:spPr>
          <a:xfrm>
            <a:off x="1284192" y="3209089"/>
            <a:ext cx="2834640" cy="2075688"/>
          </a:xfrm>
          <a:prstGeom prst="roundRect">
            <a:avLst/>
          </a:prstGeom>
          <a:gradFill flip="none" rotWithShape="1">
            <a:gsLst>
              <a:gs pos="100000">
                <a:srgbClr val="FFC000"/>
              </a:gs>
              <a:gs pos="50000">
                <a:srgbClr val="FFC000">
                  <a:lumMod val="60000"/>
                  <a:lumOff val="40000"/>
                </a:srgbClr>
              </a:gs>
              <a:gs pos="0">
                <a:srgbClr val="FFC000"/>
              </a:gs>
            </a:gsLst>
            <a:lin ang="0" scaled="1"/>
            <a:tileRect/>
          </a:gra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21917" tIns="60958" rIns="121917" bIns="60958" rtlCol="0" anchor="ctr"/>
          <a:lstStyle/>
          <a:p>
            <a:pPr algn="ctr">
              <a:buClrTx/>
              <a:buFontTx/>
              <a:buNone/>
              <a:defRPr/>
            </a:pPr>
            <a:r>
              <a:rPr lang="ar-SA" sz="2800" b="1" dirty="0">
                <a:solidFill>
                  <a:prstClr val="black"/>
                </a:solidFill>
                <a:latin typeface="Times New Roman" pitchFamily="18" charset="0"/>
                <a:cs typeface="Times New Roman" pitchFamily="18" charset="0"/>
              </a:rPr>
              <a:t>عللي : للحاج أن يؤخر الطواف والسعي عن  يوم العيد ؟</a:t>
            </a:r>
            <a:endParaRPr lang="en-US" sz="4400" b="1" dirty="0">
              <a:solidFill>
                <a:prstClr val="black"/>
              </a:solidFill>
              <a:latin typeface="Arial" pitchFamily="34" charset="0"/>
              <a:cs typeface="Arial" pitchFamily="34" charset="0"/>
            </a:endParaRPr>
          </a:p>
        </p:txBody>
      </p:sp>
      <p:sp>
        <p:nvSpPr>
          <p:cNvPr id="15" name="Rounded Rectangle 18"/>
          <p:cNvSpPr/>
          <p:nvPr/>
        </p:nvSpPr>
        <p:spPr>
          <a:xfrm>
            <a:off x="1273882" y="3209089"/>
            <a:ext cx="2834640" cy="2075688"/>
          </a:xfrm>
          <a:prstGeom prst="roundRect">
            <a:avLst/>
          </a:prstGeom>
          <a:solidFill>
            <a:srgbClr val="70AD47"/>
          </a:solidFill>
          <a:ln w="12700" cap="flat" cmpd="sng" algn="ctr">
            <a:solidFill>
              <a:srgbClr val="70AD47">
                <a:shade val="50000"/>
              </a:srgbClr>
            </a:solidFill>
            <a:prstDash val="solid"/>
            <a:miter lim="800000"/>
          </a:ln>
          <a:effectLst/>
        </p:spPr>
        <p:txBody>
          <a:bodyPr lIns="121917" tIns="60958" rIns="121917" bIns="60958" rtlCol="0" anchor="ctr"/>
          <a:lstStyle/>
          <a:p>
            <a:pPr algn="ctr">
              <a:buClrTx/>
              <a:buFontTx/>
              <a:buNone/>
              <a:defRPr/>
            </a:pPr>
            <a:endParaRPr lang="en-US" sz="6600" b="1" dirty="0">
              <a:solidFill>
                <a:prstClr val="white"/>
              </a:solidFill>
              <a:latin typeface="Calibri"/>
            </a:endParaRPr>
          </a:p>
        </p:txBody>
      </p:sp>
      <p:pic>
        <p:nvPicPr>
          <p:cNvPr id="1026" name="Picture 2" descr="نتيجة بحث الصور عن شريط الذكري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77" y="78536"/>
            <a:ext cx="5372100" cy="1619251"/>
          </a:xfrm>
          <a:prstGeom prst="rect">
            <a:avLst/>
          </a:prstGeom>
          <a:noFill/>
          <a:extLst>
            <a:ext uri="{909E8E84-426E-40DD-AFC4-6F175D3DCCD1}">
              <a14:hiddenFill xmlns:a14="http://schemas.microsoft.com/office/drawing/2010/main">
                <a:solidFill>
                  <a:srgbClr val="FFFFFF"/>
                </a:solidFill>
              </a14:hiddenFill>
            </a:ext>
          </a:extLst>
        </p:spPr>
      </p:pic>
      <p:sp>
        <p:nvSpPr>
          <p:cNvPr id="17" name="مربع نص 16"/>
          <p:cNvSpPr txBox="1"/>
          <p:nvPr/>
        </p:nvSpPr>
        <p:spPr>
          <a:xfrm>
            <a:off x="3137708" y="1052918"/>
            <a:ext cx="2414427"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2400" b="1" dirty="0">
                <a:solidFill>
                  <a:srgbClr val="C00000"/>
                </a:solidFill>
                <a:latin typeface="Calibri" panose="020F0502020204030204" pitchFamily="34" charset="0"/>
                <a:cs typeface="Calibri" panose="020F0502020204030204" pitchFamily="34" charset="0"/>
              </a:rPr>
              <a:t>استراتيجية </a:t>
            </a:r>
          </a:p>
          <a:p>
            <a:pPr algn="ctr"/>
            <a:r>
              <a:rPr lang="ar-SA" sz="2400" b="1" dirty="0">
                <a:solidFill>
                  <a:srgbClr val="C00000"/>
                </a:solidFill>
                <a:latin typeface="Calibri" panose="020F0502020204030204" pitchFamily="34" charset="0"/>
                <a:cs typeface="Calibri" panose="020F0502020204030204" pitchFamily="34" charset="0"/>
              </a:rPr>
              <a:t>شريط الذكريات </a:t>
            </a:r>
          </a:p>
        </p:txBody>
      </p:sp>
    </p:spTree>
    <p:extLst>
      <p:ext uri="{BB962C8B-B14F-4D97-AF65-F5344CB8AC3E}">
        <p14:creationId xmlns:p14="http://schemas.microsoft.com/office/powerpoint/2010/main" val="10946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250"/>
                            </p:stCondLst>
                            <p:childTnLst>
                              <p:par>
                                <p:cTn id="10" presetID="17" presetClass="entr" presetSubtype="10" fill="hold" grpId="1"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ppt_w</p:attrName>
                                        </p:attrNameLst>
                                      </p:cBhvr>
                                      <p:tavLst>
                                        <p:tav tm="0">
                                          <p:val>
                                            <p:fltVal val="0"/>
                                          </p:val>
                                        </p:tav>
                                        <p:tav tm="100000">
                                          <p:val>
                                            <p:strVal val="#ppt_w"/>
                                          </p:val>
                                        </p:tav>
                                      </p:tavLst>
                                    </p:anim>
                                    <p:anim calcmode="lin" valueType="num">
                                      <p:cBhvr>
                                        <p:cTn id="13" dur="25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fill="hold"/>
                                        <p:tgtEl>
                                          <p:spTgt spid="6"/>
                                        </p:tgtEl>
                                        <p:attrNameLst>
                                          <p:attrName>ppt_w</p:attrName>
                                        </p:attrNameLst>
                                      </p:cBhvr>
                                      <p:tavLst>
                                        <p:tav tm="0">
                                          <p:val>
                                            <p:fltVal val="0"/>
                                          </p:val>
                                        </p:tav>
                                        <p:tav tm="100000">
                                          <p:val>
                                            <p:strVal val="#ppt_w"/>
                                          </p:val>
                                        </p:tav>
                                      </p:tavLst>
                                    </p:anim>
                                    <p:anim calcmode="lin" valueType="num">
                                      <p:cBhvr>
                                        <p:cTn id="18" dur="250" fill="hold"/>
                                        <p:tgtEl>
                                          <p:spTgt spid="6"/>
                                        </p:tgtEl>
                                        <p:attrNameLst>
                                          <p:attrName>ppt_h</p:attrName>
                                        </p:attrNameLst>
                                      </p:cBhvr>
                                      <p:tavLst>
                                        <p:tav tm="0">
                                          <p:val>
                                            <p:strVal val="#ppt_h"/>
                                          </p:val>
                                        </p:tav>
                                        <p:tav tm="100000">
                                          <p:val>
                                            <p:strVal val="#ppt_h"/>
                                          </p:val>
                                        </p:tav>
                                      </p:tavLst>
                                    </p:anim>
                                  </p:childTnLst>
                                </p:cTn>
                              </p:par>
                            </p:childTnLst>
                          </p:cTn>
                        </p:par>
                        <p:par>
                          <p:cTn id="19" fill="hold">
                            <p:stCondLst>
                              <p:cond delay="750"/>
                            </p:stCondLst>
                            <p:childTnLst>
                              <p:par>
                                <p:cTn id="20" presetID="17" presetClass="entr" presetSubtype="10" fill="hold" grpId="1"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50" fill="hold"/>
                                        <p:tgtEl>
                                          <p:spTgt spid="7"/>
                                        </p:tgtEl>
                                        <p:attrNameLst>
                                          <p:attrName>ppt_w</p:attrName>
                                        </p:attrNameLst>
                                      </p:cBhvr>
                                      <p:tavLst>
                                        <p:tav tm="0">
                                          <p:val>
                                            <p:fltVal val="0"/>
                                          </p:val>
                                        </p:tav>
                                        <p:tav tm="100000">
                                          <p:val>
                                            <p:strVal val="#ppt_w"/>
                                          </p:val>
                                        </p:tav>
                                      </p:tavLst>
                                    </p:anim>
                                    <p:anim calcmode="lin" valueType="num">
                                      <p:cBhvr>
                                        <p:cTn id="23" dur="25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250" fill="hold"/>
                                        <p:tgtEl>
                                          <p:spTgt spid="14"/>
                                        </p:tgtEl>
                                        <p:attrNameLst>
                                          <p:attrName>ppt_w</p:attrName>
                                        </p:attrNameLst>
                                      </p:cBhvr>
                                      <p:tavLst>
                                        <p:tav tm="0">
                                          <p:val>
                                            <p:fltVal val="0"/>
                                          </p:val>
                                        </p:tav>
                                        <p:tav tm="100000">
                                          <p:val>
                                            <p:strVal val="#ppt_w"/>
                                          </p:val>
                                        </p:tav>
                                      </p:tavLst>
                                    </p:anim>
                                    <p:anim calcmode="lin" valueType="num">
                                      <p:cBhvr>
                                        <p:cTn id="28" dur="250" fill="hold"/>
                                        <p:tgtEl>
                                          <p:spTgt spid="14"/>
                                        </p:tgtEl>
                                        <p:attrNameLst>
                                          <p:attrName>ppt_h</p:attrName>
                                        </p:attrNameLst>
                                      </p:cBhvr>
                                      <p:tavLst>
                                        <p:tav tm="0">
                                          <p:val>
                                            <p:strVal val="#ppt_h"/>
                                          </p:val>
                                        </p:tav>
                                        <p:tav tm="100000">
                                          <p:val>
                                            <p:strVal val="#ppt_h"/>
                                          </p:val>
                                        </p:tav>
                                      </p:tavLst>
                                    </p:anim>
                                  </p:childTnLst>
                                </p:cTn>
                              </p:par>
                            </p:childTnLst>
                          </p:cTn>
                        </p:par>
                        <p:par>
                          <p:cTn id="29" fill="hold">
                            <p:stCondLst>
                              <p:cond delay="1250"/>
                            </p:stCondLst>
                            <p:childTnLst>
                              <p:par>
                                <p:cTn id="30" presetID="17" presetClass="entr" presetSubtype="10" fill="hold" grpId="1"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250" fill="hold"/>
                                        <p:tgtEl>
                                          <p:spTgt spid="15"/>
                                        </p:tgtEl>
                                        <p:attrNameLst>
                                          <p:attrName>ppt_w</p:attrName>
                                        </p:attrNameLst>
                                      </p:cBhvr>
                                      <p:tavLst>
                                        <p:tav tm="0">
                                          <p:val>
                                            <p:fltVal val="0"/>
                                          </p:val>
                                        </p:tav>
                                        <p:tav tm="100000">
                                          <p:val>
                                            <p:strVal val="#ppt_w"/>
                                          </p:val>
                                        </p:tav>
                                      </p:tavLst>
                                    </p:anim>
                                    <p:anim calcmode="lin" valueType="num">
                                      <p:cBhvr>
                                        <p:cTn id="33" dur="25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3"/>
                    </p:tgtEl>
                  </p:cond>
                </p:stCondLst>
                <p:endSync evt="end" delay="0">
                  <p:rtn val="all"/>
                </p:endSync>
                <p:childTnLst>
                  <p:par>
                    <p:cTn id="35" fill="hold">
                      <p:stCondLst>
                        <p:cond delay="0"/>
                      </p:stCondLst>
                      <p:childTnLst>
                        <p:par>
                          <p:cTn id="36" fill="hold">
                            <p:stCondLst>
                              <p:cond delay="0"/>
                            </p:stCondLst>
                            <p:childTnLst>
                              <p:par>
                                <p:cTn id="37" presetID="17" presetClass="exit" presetSubtype="10" fill="hold" grpId="1" nodeType="clickEffect">
                                  <p:stCondLst>
                                    <p:cond delay="0"/>
                                  </p:stCondLst>
                                  <p:childTnLst>
                                    <p:anim calcmode="lin" valueType="num">
                                      <p:cBhvr>
                                        <p:cTn id="38" dur="250"/>
                                        <p:tgtEl>
                                          <p:spTgt spid="3"/>
                                        </p:tgtEl>
                                        <p:attrNameLst>
                                          <p:attrName>ppt_w</p:attrName>
                                        </p:attrNameLst>
                                      </p:cBhvr>
                                      <p:tavLst>
                                        <p:tav tm="0">
                                          <p:val>
                                            <p:strVal val="ppt_w"/>
                                          </p:val>
                                        </p:tav>
                                        <p:tav tm="100000">
                                          <p:val>
                                            <p:fltVal val="0"/>
                                          </p:val>
                                        </p:tav>
                                      </p:tavLst>
                                    </p:anim>
                                    <p:anim calcmode="lin" valueType="num">
                                      <p:cBhvr>
                                        <p:cTn id="39" dur="250"/>
                                        <p:tgtEl>
                                          <p:spTgt spid="3"/>
                                        </p:tgtEl>
                                        <p:attrNameLst>
                                          <p:attrName>ppt_h</p:attrName>
                                        </p:attrNameLst>
                                      </p:cBhvr>
                                      <p:tavLst>
                                        <p:tav tm="0">
                                          <p:val>
                                            <p:strVal val="ppt_h"/>
                                          </p:val>
                                        </p:tav>
                                        <p:tav tm="100000">
                                          <p:val>
                                            <p:strVal val="ppt_h"/>
                                          </p:val>
                                        </p:tav>
                                      </p:tavLst>
                                    </p:anim>
                                    <p:set>
                                      <p:cBhvr>
                                        <p:cTn id="40" dur="1" fill="hold">
                                          <p:stCondLst>
                                            <p:cond delay="24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7" presetClass="exit" presetSubtype="10" fill="hold" grpId="0" nodeType="clickEffect">
                                  <p:stCondLst>
                                    <p:cond delay="0"/>
                                  </p:stCondLst>
                                  <p:childTnLst>
                                    <p:anim calcmode="lin" valueType="num">
                                      <p:cBhvr>
                                        <p:cTn id="45" dur="250"/>
                                        <p:tgtEl>
                                          <p:spTgt spid="4"/>
                                        </p:tgtEl>
                                        <p:attrNameLst>
                                          <p:attrName>ppt_w</p:attrName>
                                        </p:attrNameLst>
                                      </p:cBhvr>
                                      <p:tavLst>
                                        <p:tav tm="0">
                                          <p:val>
                                            <p:strVal val="ppt_w"/>
                                          </p:val>
                                        </p:tav>
                                        <p:tav tm="100000">
                                          <p:val>
                                            <p:fltVal val="0"/>
                                          </p:val>
                                        </p:tav>
                                      </p:tavLst>
                                    </p:anim>
                                    <p:anim calcmode="lin" valueType="num">
                                      <p:cBhvr>
                                        <p:cTn id="46" dur="250"/>
                                        <p:tgtEl>
                                          <p:spTgt spid="4"/>
                                        </p:tgtEl>
                                        <p:attrNameLst>
                                          <p:attrName>ppt_h</p:attrName>
                                        </p:attrNameLst>
                                      </p:cBhvr>
                                      <p:tavLst>
                                        <p:tav tm="0">
                                          <p:val>
                                            <p:strVal val="ppt_h"/>
                                          </p:val>
                                        </p:tav>
                                        <p:tav tm="100000">
                                          <p:val>
                                            <p:strVal val="ppt_h"/>
                                          </p:val>
                                        </p:tav>
                                      </p:tavLst>
                                    </p:anim>
                                    <p:set>
                                      <p:cBhvr>
                                        <p:cTn id="47" dur="1" fill="hold">
                                          <p:stCondLst>
                                            <p:cond delay="24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7" presetClass="exit" presetSubtype="10" fill="hold" grpId="1" nodeType="clickEffect">
                                  <p:stCondLst>
                                    <p:cond delay="0"/>
                                  </p:stCondLst>
                                  <p:childTnLst>
                                    <p:anim calcmode="lin" valueType="num">
                                      <p:cBhvr>
                                        <p:cTn id="52" dur="250"/>
                                        <p:tgtEl>
                                          <p:spTgt spid="6"/>
                                        </p:tgtEl>
                                        <p:attrNameLst>
                                          <p:attrName>ppt_w</p:attrName>
                                        </p:attrNameLst>
                                      </p:cBhvr>
                                      <p:tavLst>
                                        <p:tav tm="0">
                                          <p:val>
                                            <p:strVal val="ppt_w"/>
                                          </p:val>
                                        </p:tav>
                                        <p:tav tm="100000">
                                          <p:val>
                                            <p:fltVal val="0"/>
                                          </p:val>
                                        </p:tav>
                                      </p:tavLst>
                                    </p:anim>
                                    <p:anim calcmode="lin" valueType="num">
                                      <p:cBhvr>
                                        <p:cTn id="53" dur="250"/>
                                        <p:tgtEl>
                                          <p:spTgt spid="6"/>
                                        </p:tgtEl>
                                        <p:attrNameLst>
                                          <p:attrName>ppt_h</p:attrName>
                                        </p:attrNameLst>
                                      </p:cBhvr>
                                      <p:tavLst>
                                        <p:tav tm="0">
                                          <p:val>
                                            <p:strVal val="ppt_h"/>
                                          </p:val>
                                        </p:tav>
                                        <p:tav tm="100000">
                                          <p:val>
                                            <p:strVal val="ppt_h"/>
                                          </p:val>
                                        </p:tav>
                                      </p:tavLst>
                                    </p:anim>
                                    <p:set>
                                      <p:cBhvr>
                                        <p:cTn id="54"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7" presetClass="exit" presetSubtype="10" fill="hold" grpId="0" nodeType="clickEffect">
                                  <p:stCondLst>
                                    <p:cond delay="0"/>
                                  </p:stCondLst>
                                  <p:childTnLst>
                                    <p:anim calcmode="lin" valueType="num">
                                      <p:cBhvr>
                                        <p:cTn id="59" dur="250"/>
                                        <p:tgtEl>
                                          <p:spTgt spid="7"/>
                                        </p:tgtEl>
                                        <p:attrNameLst>
                                          <p:attrName>ppt_w</p:attrName>
                                        </p:attrNameLst>
                                      </p:cBhvr>
                                      <p:tavLst>
                                        <p:tav tm="0">
                                          <p:val>
                                            <p:strVal val="ppt_w"/>
                                          </p:val>
                                        </p:tav>
                                        <p:tav tm="100000">
                                          <p:val>
                                            <p:fltVal val="0"/>
                                          </p:val>
                                        </p:tav>
                                      </p:tavLst>
                                    </p:anim>
                                    <p:anim calcmode="lin" valueType="num">
                                      <p:cBhvr>
                                        <p:cTn id="60" dur="250"/>
                                        <p:tgtEl>
                                          <p:spTgt spid="7"/>
                                        </p:tgtEl>
                                        <p:attrNameLst>
                                          <p:attrName>ppt_h</p:attrName>
                                        </p:attrNameLst>
                                      </p:cBhvr>
                                      <p:tavLst>
                                        <p:tav tm="0">
                                          <p:val>
                                            <p:strVal val="ppt_h"/>
                                          </p:val>
                                        </p:tav>
                                        <p:tav tm="100000">
                                          <p:val>
                                            <p:strVal val="ppt_h"/>
                                          </p:val>
                                        </p:tav>
                                      </p:tavLst>
                                    </p:anim>
                                    <p:set>
                                      <p:cBhvr>
                                        <p:cTn id="61" dur="1" fill="hold">
                                          <p:stCondLst>
                                            <p:cond delay="24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7" presetClass="exit" presetSubtype="10" fill="hold" grpId="1" nodeType="clickEffect">
                                  <p:stCondLst>
                                    <p:cond delay="0"/>
                                  </p:stCondLst>
                                  <p:childTnLst>
                                    <p:anim calcmode="lin" valueType="num">
                                      <p:cBhvr>
                                        <p:cTn id="66" dur="250"/>
                                        <p:tgtEl>
                                          <p:spTgt spid="14"/>
                                        </p:tgtEl>
                                        <p:attrNameLst>
                                          <p:attrName>ppt_w</p:attrName>
                                        </p:attrNameLst>
                                      </p:cBhvr>
                                      <p:tavLst>
                                        <p:tav tm="0">
                                          <p:val>
                                            <p:strVal val="ppt_w"/>
                                          </p:val>
                                        </p:tav>
                                        <p:tav tm="100000">
                                          <p:val>
                                            <p:fltVal val="0"/>
                                          </p:val>
                                        </p:tav>
                                      </p:tavLst>
                                    </p:anim>
                                    <p:anim calcmode="lin" valueType="num">
                                      <p:cBhvr>
                                        <p:cTn id="67" dur="250"/>
                                        <p:tgtEl>
                                          <p:spTgt spid="14"/>
                                        </p:tgtEl>
                                        <p:attrNameLst>
                                          <p:attrName>ppt_h</p:attrName>
                                        </p:attrNameLst>
                                      </p:cBhvr>
                                      <p:tavLst>
                                        <p:tav tm="0">
                                          <p:val>
                                            <p:strVal val="ppt_h"/>
                                          </p:val>
                                        </p:tav>
                                        <p:tav tm="100000">
                                          <p:val>
                                            <p:strVal val="ppt_h"/>
                                          </p:val>
                                        </p:tav>
                                      </p:tavLst>
                                    </p:anim>
                                    <p:set>
                                      <p:cBhvr>
                                        <p:cTn id="68" dur="1" fill="hold">
                                          <p:stCondLst>
                                            <p:cond delay="2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5"/>
                    </p:tgtEl>
                  </p:cond>
                </p:stCondLst>
                <p:endSync evt="end" delay="0">
                  <p:rtn val="all"/>
                </p:endSync>
                <p:childTnLst>
                  <p:par>
                    <p:cTn id="70" fill="hold">
                      <p:stCondLst>
                        <p:cond delay="0"/>
                      </p:stCondLst>
                      <p:childTnLst>
                        <p:par>
                          <p:cTn id="71" fill="hold">
                            <p:stCondLst>
                              <p:cond delay="0"/>
                            </p:stCondLst>
                            <p:childTnLst>
                              <p:par>
                                <p:cTn id="72" presetID="17" presetClass="exit" presetSubtype="10" fill="hold" grpId="0" nodeType="clickEffect">
                                  <p:stCondLst>
                                    <p:cond delay="0"/>
                                  </p:stCondLst>
                                  <p:childTnLst>
                                    <p:anim calcmode="lin" valueType="num">
                                      <p:cBhvr>
                                        <p:cTn id="73" dur="250"/>
                                        <p:tgtEl>
                                          <p:spTgt spid="15"/>
                                        </p:tgtEl>
                                        <p:attrNameLst>
                                          <p:attrName>ppt_w</p:attrName>
                                        </p:attrNameLst>
                                      </p:cBhvr>
                                      <p:tavLst>
                                        <p:tav tm="0">
                                          <p:val>
                                            <p:strVal val="ppt_w"/>
                                          </p:val>
                                        </p:tav>
                                        <p:tav tm="100000">
                                          <p:val>
                                            <p:fltVal val="0"/>
                                          </p:val>
                                        </p:tav>
                                      </p:tavLst>
                                    </p:anim>
                                    <p:anim calcmode="lin" valueType="num">
                                      <p:cBhvr>
                                        <p:cTn id="74" dur="250"/>
                                        <p:tgtEl>
                                          <p:spTgt spid="15"/>
                                        </p:tgtEl>
                                        <p:attrNameLst>
                                          <p:attrName>ppt_h</p:attrName>
                                        </p:attrNameLst>
                                      </p:cBhvr>
                                      <p:tavLst>
                                        <p:tav tm="0">
                                          <p:val>
                                            <p:strVal val="ppt_h"/>
                                          </p:val>
                                        </p:tav>
                                        <p:tav tm="100000">
                                          <p:val>
                                            <p:strVal val="ppt_h"/>
                                          </p:val>
                                        </p:tav>
                                      </p:tavLst>
                                    </p:anim>
                                    <p:set>
                                      <p:cBhvr>
                                        <p:cTn id="75" dur="1" fill="hold">
                                          <p:stCondLst>
                                            <p:cond delay="2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14" grpId="0" animBg="1"/>
      <p:bldP spid="14" grpId="1" animBg="1"/>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Ø±Ø³Ù ØªÙØ¶ÙØ­Ù ÙÙÙØ§Ø³Ù Ø§ÙØ­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0"/>
            <a:ext cx="10922000" cy="684076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rot="10800000" flipV="1">
            <a:off x="7696199" y="673100"/>
            <a:ext cx="3848098" cy="19177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err="1"/>
              <a:t>أحددعلى</a:t>
            </a:r>
            <a:r>
              <a:rPr lang="ar-SA" sz="2800" b="1" dirty="0"/>
              <a:t> الخريطة </a:t>
            </a:r>
            <a:r>
              <a:rPr lang="ar-SA" sz="2800" b="1" dirty="0" err="1"/>
              <a:t>ماتعلمته</a:t>
            </a:r>
            <a:r>
              <a:rPr lang="ar-SA" sz="2800" b="1" dirty="0"/>
              <a:t> من صفة الحج </a:t>
            </a:r>
          </a:p>
        </p:txBody>
      </p:sp>
    </p:spTree>
    <p:extLst>
      <p:ext uri="{BB962C8B-B14F-4D97-AF65-F5344CB8AC3E}">
        <p14:creationId xmlns:p14="http://schemas.microsoft.com/office/powerpoint/2010/main" val="34623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1726163" y="642918"/>
            <a:ext cx="8584679" cy="5929354"/>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endParaRPr lang="ar-SA" sz="32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endParaRPr lang="ar-SA" sz="32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endPar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r>
              <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أهداف الدرس</a:t>
            </a:r>
          </a:p>
          <a:p>
            <a:endPar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pPr algn="ctr"/>
            <a:endPar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pPr algn="ctr"/>
            <a:endPar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pPr algn="ctr"/>
            <a:endPar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pPr algn="ctr"/>
            <a:endPar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endParaRPr>
          </a:p>
          <a:p>
            <a:pPr algn="ctr"/>
            <a:r>
              <a:rPr lang="ar-SA" sz="44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rPr>
              <a:t> </a:t>
            </a:r>
          </a:p>
        </p:txBody>
      </p:sp>
      <p:sp>
        <p:nvSpPr>
          <p:cNvPr id="5" name="شكل بيضاوي 4"/>
          <p:cNvSpPr/>
          <p:nvPr/>
        </p:nvSpPr>
        <p:spPr>
          <a:xfrm>
            <a:off x="4223792" y="98655"/>
            <a:ext cx="5572132" cy="1214446"/>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4000" b="1" dirty="0"/>
              <a:t>تابع صفة الحج </a:t>
            </a:r>
          </a:p>
        </p:txBody>
      </p:sp>
      <p:sp>
        <p:nvSpPr>
          <p:cNvPr id="2" name="مستطيل 1"/>
          <p:cNvSpPr/>
          <p:nvPr/>
        </p:nvSpPr>
        <p:spPr>
          <a:xfrm>
            <a:off x="2882762" y="2833948"/>
            <a:ext cx="7111001" cy="3286934"/>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r>
              <a:rPr lang="ar-SA" sz="2800" b="1" dirty="0"/>
              <a:t>1ـ أعمال اليوم </a:t>
            </a:r>
            <a:r>
              <a:rPr lang="ar-SA" sz="2800" b="1" dirty="0" err="1"/>
              <a:t>االحادي</a:t>
            </a:r>
            <a:r>
              <a:rPr lang="ar-SA" sz="2800" b="1" dirty="0"/>
              <a:t> عشر من ذي الحجة .</a:t>
            </a:r>
          </a:p>
          <a:p>
            <a:r>
              <a:rPr lang="ar-SA" sz="2800" b="1" dirty="0"/>
              <a:t>2ـ صفة رمي الجمار .</a:t>
            </a:r>
            <a:endParaRPr lang="en-US" sz="2800" dirty="0"/>
          </a:p>
          <a:p>
            <a:r>
              <a:rPr lang="ar-SA" sz="2800" b="1" dirty="0"/>
              <a:t>3ـ أعمال اليوم الثاني </a:t>
            </a:r>
            <a:r>
              <a:rPr lang="ar-SA" sz="2800" b="1" dirty="0" err="1"/>
              <a:t>عشرمن</a:t>
            </a:r>
            <a:r>
              <a:rPr lang="ar-SA" sz="2800" b="1" dirty="0"/>
              <a:t> ذي الحجة.</a:t>
            </a:r>
            <a:endParaRPr lang="en-US" sz="2800" dirty="0"/>
          </a:p>
          <a:p>
            <a:r>
              <a:rPr lang="ar-SA" sz="2800" b="1" dirty="0"/>
              <a:t>4ـ أعمال اليوم الثالث </a:t>
            </a:r>
            <a:r>
              <a:rPr lang="ar-SA" sz="2800" b="1" dirty="0" err="1"/>
              <a:t>عشرمن</a:t>
            </a:r>
            <a:r>
              <a:rPr lang="ar-SA" sz="2800" b="1" dirty="0"/>
              <a:t> ذي الحجة.</a:t>
            </a:r>
          </a:p>
          <a:p>
            <a:r>
              <a:rPr lang="ar-SA" sz="2800" b="1" dirty="0"/>
              <a:t>5ـ طواف الوداع.</a:t>
            </a:r>
          </a:p>
          <a:p>
            <a:r>
              <a:rPr lang="ar-SA" sz="2800" b="1" dirty="0"/>
              <a:t>6ـ أركان الحج.</a:t>
            </a:r>
          </a:p>
          <a:p>
            <a:r>
              <a:rPr lang="ar-SA" sz="2800" b="1" dirty="0"/>
              <a:t>7ـ واجبات الحج.</a:t>
            </a:r>
          </a:p>
          <a:p>
            <a:pPr algn="ctr"/>
            <a:endParaRPr lang="ar-SA" dirty="0"/>
          </a:p>
        </p:txBody>
      </p:sp>
      <p:pic>
        <p:nvPicPr>
          <p:cNvPr id="7" name="Picture 2" descr="نتيجة بحث الصور عن احكام الحج والعمرة">
            <a:extLst>
              <a:ext uri="{FF2B5EF4-FFF2-40B4-BE49-F238E27FC236}">
                <a16:creationId xmlns:a16="http://schemas.microsoft.com/office/drawing/2014/main" id="{7042D555-E990-51E2-32D6-61E859E12DDF}"/>
              </a:ext>
            </a:extLst>
          </p:cNvPr>
          <p:cNvPicPr>
            <a:picLocks noChangeAspect="1" noChangeArrowheads="1"/>
          </p:cNvPicPr>
          <p:nvPr/>
        </p:nvPicPr>
        <p:blipFill>
          <a:blip r:embed="rId2"/>
          <a:srcRect/>
          <a:stretch>
            <a:fillRect/>
          </a:stretch>
        </p:blipFill>
        <p:spPr bwMode="auto">
          <a:xfrm>
            <a:off x="1881158" y="4075892"/>
            <a:ext cx="2830243" cy="2377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7084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239" y="0"/>
            <a:ext cx="12432891" cy="68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1919536" y="0"/>
            <a:ext cx="8229600" cy="1143000"/>
          </a:xfrm>
        </p:spPr>
        <p:txBody>
          <a:bodyPr/>
          <a:lstStyle/>
          <a:p>
            <a:r>
              <a:rPr lang="ar-SA" u="sng" dirty="0"/>
              <a:t>أيام التشريق ثلاثة </a:t>
            </a:r>
          </a:p>
        </p:txBody>
      </p:sp>
      <p:sp>
        <p:nvSpPr>
          <p:cNvPr id="3" name="قوس كبير أيسر 2"/>
          <p:cNvSpPr/>
          <p:nvPr/>
        </p:nvSpPr>
        <p:spPr>
          <a:xfrm rot="5400000">
            <a:off x="5339916" y="-1647564"/>
            <a:ext cx="1800200" cy="6912768"/>
          </a:xfrm>
          <a:prstGeom prst="leftBrace">
            <a:avLst>
              <a:gd name="adj1" fmla="val 8333"/>
              <a:gd name="adj2" fmla="val 502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5" name="رابط مستقيم 4"/>
          <p:cNvCxnSpPr/>
          <p:nvPr/>
        </p:nvCxnSpPr>
        <p:spPr>
          <a:xfrm>
            <a:off x="6237728" y="1556792"/>
            <a:ext cx="0" cy="1117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8760296" y="2703098"/>
            <a:ext cx="1884792"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SA" sz="2000" b="1" dirty="0">
                <a:solidFill>
                  <a:srgbClr val="C00000"/>
                </a:solidFill>
              </a:rPr>
              <a:t>الحادي عشر</a:t>
            </a:r>
          </a:p>
        </p:txBody>
      </p:sp>
      <p:sp>
        <p:nvSpPr>
          <p:cNvPr id="10" name="مربع نص 9"/>
          <p:cNvSpPr txBox="1"/>
          <p:nvPr/>
        </p:nvSpPr>
        <p:spPr>
          <a:xfrm>
            <a:off x="5231904" y="2708920"/>
            <a:ext cx="2234532" cy="369332"/>
          </a:xfrm>
          <a:prstGeom prst="rect">
            <a:avLst/>
          </a:prstGeom>
          <a:noFill/>
          <a:ln>
            <a:solidFill>
              <a:schemeClr val="tx1"/>
            </a:solidFill>
          </a:ln>
        </p:spPr>
        <p:txBody>
          <a:bodyPr wrap="square" rtlCol="1">
            <a:spAutoFit/>
          </a:bodyPr>
          <a:lstStyle/>
          <a:p>
            <a:pPr algn="ctr"/>
            <a:r>
              <a:rPr lang="ar-SA" b="1" dirty="0">
                <a:solidFill>
                  <a:srgbClr val="C00000"/>
                </a:solidFill>
              </a:rPr>
              <a:t>الثاني عشر  </a:t>
            </a:r>
          </a:p>
        </p:txBody>
      </p:sp>
      <p:sp>
        <p:nvSpPr>
          <p:cNvPr id="11" name="مربع نص 10"/>
          <p:cNvSpPr txBox="1"/>
          <p:nvPr/>
        </p:nvSpPr>
        <p:spPr>
          <a:xfrm>
            <a:off x="1703513" y="2708920"/>
            <a:ext cx="2160239" cy="369332"/>
          </a:xfrm>
          <a:prstGeom prst="rect">
            <a:avLst/>
          </a:prstGeom>
          <a:noFill/>
          <a:ln>
            <a:solidFill>
              <a:schemeClr val="tx1"/>
            </a:solidFill>
          </a:ln>
        </p:spPr>
        <p:txBody>
          <a:bodyPr wrap="square" rtlCol="1">
            <a:spAutoFit/>
          </a:bodyPr>
          <a:lstStyle/>
          <a:p>
            <a:pPr algn="ctr"/>
            <a:r>
              <a:rPr lang="ar-SA" b="1" dirty="0">
                <a:solidFill>
                  <a:srgbClr val="C00000"/>
                </a:solidFill>
              </a:rPr>
              <a:t>الثالث عشر</a:t>
            </a:r>
          </a:p>
        </p:txBody>
      </p:sp>
      <p:pic>
        <p:nvPicPr>
          <p:cNvPr id="1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240" y="2345794"/>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237" y="2345794"/>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441" y="2345793"/>
            <a:ext cx="646113"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1546" y="2572130"/>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542" y="2591547"/>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46" y="2572129"/>
            <a:ext cx="3175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ربع نص 18"/>
          <p:cNvSpPr txBox="1"/>
          <p:nvPr/>
        </p:nvSpPr>
        <p:spPr>
          <a:xfrm>
            <a:off x="8182492" y="2437650"/>
            <a:ext cx="900861" cy="646331"/>
          </a:xfrm>
          <a:prstGeom prst="rect">
            <a:avLst/>
          </a:prstGeom>
          <a:noFill/>
        </p:spPr>
        <p:txBody>
          <a:bodyPr wrap="square" rtlCol="1">
            <a:spAutoFit/>
          </a:bodyPr>
          <a:lstStyle/>
          <a:p>
            <a:r>
              <a:rPr lang="ar-SA" sz="3600" dirty="0"/>
              <a:t>11</a:t>
            </a:r>
          </a:p>
        </p:txBody>
      </p:sp>
      <p:sp>
        <p:nvSpPr>
          <p:cNvPr id="20" name="مربع نص 19"/>
          <p:cNvSpPr txBox="1"/>
          <p:nvPr/>
        </p:nvSpPr>
        <p:spPr>
          <a:xfrm>
            <a:off x="4903861" y="2404179"/>
            <a:ext cx="849362" cy="646331"/>
          </a:xfrm>
          <a:prstGeom prst="rect">
            <a:avLst/>
          </a:prstGeom>
          <a:noFill/>
        </p:spPr>
        <p:txBody>
          <a:bodyPr wrap="square" rtlCol="1">
            <a:spAutoFit/>
          </a:bodyPr>
          <a:lstStyle/>
          <a:p>
            <a:r>
              <a:rPr lang="ar-SA" sz="3600" dirty="0"/>
              <a:t>12</a:t>
            </a:r>
          </a:p>
        </p:txBody>
      </p:sp>
      <p:sp>
        <p:nvSpPr>
          <p:cNvPr id="21" name="مربع نص 20"/>
          <p:cNvSpPr txBox="1"/>
          <p:nvPr/>
        </p:nvSpPr>
        <p:spPr>
          <a:xfrm>
            <a:off x="1294859" y="2421299"/>
            <a:ext cx="977694" cy="646331"/>
          </a:xfrm>
          <a:prstGeom prst="rect">
            <a:avLst/>
          </a:prstGeom>
          <a:noFill/>
        </p:spPr>
        <p:txBody>
          <a:bodyPr wrap="square" rtlCol="1">
            <a:spAutoFit/>
          </a:bodyPr>
          <a:lstStyle/>
          <a:p>
            <a:r>
              <a:rPr lang="ar-SA" sz="3600" dirty="0"/>
              <a:t>13</a:t>
            </a:r>
          </a:p>
        </p:txBody>
      </p:sp>
      <p:sp>
        <p:nvSpPr>
          <p:cNvPr id="22" name="مربع نص 21"/>
          <p:cNvSpPr txBox="1"/>
          <p:nvPr/>
        </p:nvSpPr>
        <p:spPr>
          <a:xfrm>
            <a:off x="6386053" y="3197193"/>
            <a:ext cx="5266708" cy="3108543"/>
          </a:xfrm>
          <a:prstGeom prst="rect">
            <a:avLst/>
          </a:prstGeom>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800" b="1" dirty="0"/>
              <a:t>1- يجب المبيت بمنى ليلة الحادي عشر .</a:t>
            </a:r>
          </a:p>
          <a:p>
            <a:r>
              <a:rPr lang="ar-SA" sz="2800" b="1" dirty="0"/>
              <a:t>2- يستحب كثرة ذكر الله في أيام التشريق كلها .</a:t>
            </a:r>
          </a:p>
          <a:p>
            <a:r>
              <a:rPr lang="ar-SA" sz="2800" b="1" dirty="0"/>
              <a:t>الدليل : قال صلى الله عليه وسلم :</a:t>
            </a:r>
          </a:p>
          <a:p>
            <a:r>
              <a:rPr lang="ar-SA" sz="2800" b="1" dirty="0"/>
              <a:t> </a:t>
            </a:r>
            <a:r>
              <a:rPr lang="ar-SA" sz="2800" b="1" dirty="0">
                <a:solidFill>
                  <a:srgbClr val="FF0000"/>
                </a:solidFill>
              </a:rPr>
              <a:t>( أيام التشريق أيام أكل وشرب وذكر الله )</a:t>
            </a:r>
          </a:p>
          <a:p>
            <a:r>
              <a:rPr lang="ar-SA" sz="2800" b="1" dirty="0"/>
              <a:t>3- ويرمي الجمرات الثلاث بعد الزوال وله أن يؤخر الرمي إلى الليل .</a:t>
            </a:r>
          </a:p>
        </p:txBody>
      </p:sp>
    </p:spTree>
    <p:extLst>
      <p:ext uri="{BB962C8B-B14F-4D97-AF65-F5344CB8AC3E}">
        <p14:creationId xmlns:p14="http://schemas.microsoft.com/office/powerpoint/2010/main" val="2523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640146" y="349495"/>
            <a:ext cx="2928461"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4400" b="1" dirty="0">
                <a:solidFill>
                  <a:srgbClr val="0070C0"/>
                </a:solidFill>
              </a:rPr>
              <a:t>صفة الرمي</a:t>
            </a:r>
          </a:p>
        </p:txBody>
      </p:sp>
      <p:sp>
        <p:nvSpPr>
          <p:cNvPr id="3" name="مربع نص 2"/>
          <p:cNvSpPr txBox="1"/>
          <p:nvPr/>
        </p:nvSpPr>
        <p:spPr>
          <a:xfrm>
            <a:off x="8040218" y="3933056"/>
            <a:ext cx="2448270" cy="2554545"/>
          </a:xfrm>
          <a:prstGeom prst="rect">
            <a:avLst/>
          </a:prstGeom>
          <a:noFill/>
        </p:spPr>
        <p:txBody>
          <a:bodyPr wrap="square" rtlCol="1">
            <a:spAutoFit/>
          </a:bodyPr>
          <a:lstStyle/>
          <a:p>
            <a:r>
              <a:rPr lang="ar-SA" sz="2000" b="1" dirty="0"/>
              <a:t>1-  يبدأ بالجمرة الصغرى وهي الأولى .. فيرميها بسبع حصيات متتابعا  رافعا يده مع كل حصاة قائلا: الله أكبر . ثم يتقدم قليلا ويأخذ جهة اليمين ثم يقف مستقبلًا القبلة ويدعو رافعا يديه ويطيل الدعاء .</a:t>
            </a:r>
          </a:p>
        </p:txBody>
      </p:sp>
      <p:sp>
        <p:nvSpPr>
          <p:cNvPr id="4" name="مربع نص 3"/>
          <p:cNvSpPr txBox="1"/>
          <p:nvPr/>
        </p:nvSpPr>
        <p:spPr>
          <a:xfrm>
            <a:off x="4727848" y="3933057"/>
            <a:ext cx="2592288" cy="2554545"/>
          </a:xfrm>
          <a:prstGeom prst="rect">
            <a:avLst/>
          </a:prstGeom>
          <a:noFill/>
        </p:spPr>
        <p:txBody>
          <a:bodyPr wrap="square" rtlCol="1">
            <a:spAutoFit/>
          </a:bodyPr>
          <a:lstStyle/>
          <a:p>
            <a:r>
              <a:rPr lang="ar-SA" sz="2000" b="1" dirty="0"/>
              <a:t>2- ثم يرمي الجمرة الوسطى بسبع حصيات متتابعات رافعا يده مع كل حصاة</a:t>
            </a:r>
          </a:p>
          <a:p>
            <a:r>
              <a:rPr lang="ar-SA" sz="2000" b="1" dirty="0"/>
              <a:t> قائلا : الله أكبر </a:t>
            </a:r>
          </a:p>
          <a:p>
            <a:r>
              <a:rPr lang="ar-SA" sz="2000" b="1" dirty="0"/>
              <a:t>ثم يتقدم قليلا ويأخذ جهة اليسار ثم يقف مستقبلًا القبلة ويدعو رافعاً يديه ويطيل في الدعاء .</a:t>
            </a:r>
          </a:p>
        </p:txBody>
      </p:sp>
      <p:sp>
        <p:nvSpPr>
          <p:cNvPr id="5" name="مربع نص 4"/>
          <p:cNvSpPr txBox="1"/>
          <p:nvPr/>
        </p:nvSpPr>
        <p:spPr>
          <a:xfrm>
            <a:off x="1524000" y="3933056"/>
            <a:ext cx="2627784" cy="1938992"/>
          </a:xfrm>
          <a:prstGeom prst="rect">
            <a:avLst/>
          </a:prstGeom>
          <a:noFill/>
        </p:spPr>
        <p:txBody>
          <a:bodyPr wrap="square" rtlCol="1">
            <a:spAutoFit/>
          </a:bodyPr>
          <a:lstStyle/>
          <a:p>
            <a:r>
              <a:rPr lang="ar-SA" sz="2000" b="1" dirty="0"/>
              <a:t>3- ثم يرمي الجمرة الكبرى بسبع حصيات وهي جمرة العقبة والسنة أن يستقبل الجمرة ويجعل منى عن يمينه ومكة عن يساره ولا يقف بعدها للدعاء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7319"/>
            <a:ext cx="6012160" cy="295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7896200" y="3356993"/>
            <a:ext cx="25922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200" b="1" dirty="0">
                <a:solidFill>
                  <a:srgbClr val="C00000"/>
                </a:solidFill>
              </a:rPr>
              <a:t>الجمرة الصغرى </a:t>
            </a:r>
          </a:p>
        </p:txBody>
      </p:sp>
      <p:sp>
        <p:nvSpPr>
          <p:cNvPr id="9" name="مربع نص 8"/>
          <p:cNvSpPr txBox="1"/>
          <p:nvPr/>
        </p:nvSpPr>
        <p:spPr>
          <a:xfrm>
            <a:off x="4727848" y="3348282"/>
            <a:ext cx="25922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200" b="1" dirty="0">
                <a:solidFill>
                  <a:srgbClr val="C00000"/>
                </a:solidFill>
              </a:rPr>
              <a:t>الجمرة الوسطى  </a:t>
            </a:r>
          </a:p>
        </p:txBody>
      </p:sp>
      <p:sp>
        <p:nvSpPr>
          <p:cNvPr id="10" name="مربع نص 9"/>
          <p:cNvSpPr txBox="1"/>
          <p:nvPr/>
        </p:nvSpPr>
        <p:spPr>
          <a:xfrm>
            <a:off x="1559496" y="3356993"/>
            <a:ext cx="259228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SA" sz="3200" b="1" dirty="0">
                <a:solidFill>
                  <a:srgbClr val="C00000"/>
                </a:solidFill>
              </a:rPr>
              <a:t>الجمرة الكبرى </a:t>
            </a:r>
          </a:p>
        </p:txBody>
      </p:sp>
    </p:spTree>
    <p:extLst>
      <p:ext uri="{BB962C8B-B14F-4D97-AF65-F5344CB8AC3E}">
        <p14:creationId xmlns:p14="http://schemas.microsoft.com/office/powerpoint/2010/main" val="243900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884</Words>
  <Application>Microsoft Office PowerPoint</Application>
  <PresentationFormat>شاشة عريضة</PresentationFormat>
  <Paragraphs>123</Paragraphs>
  <Slides>17</Slides>
  <Notes>0</Notes>
  <HiddenSlides>0</HiddenSlides>
  <MMClips>1</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17</vt:i4>
      </vt:variant>
    </vt:vector>
  </HeadingPairs>
  <TitlesOfParts>
    <vt:vector size="22" baseType="lpstr">
      <vt:lpstr>Arial</vt:lpstr>
      <vt:lpstr>Calibri</vt:lpstr>
      <vt:lpstr>Calibri Light</vt:lpstr>
      <vt:lpstr>Times New Roman</vt:lpstr>
      <vt:lpstr>نسق Office</vt:lpstr>
      <vt:lpstr>عرض تقديمي في PowerPoint</vt:lpstr>
      <vt:lpstr>عرض تقديمي في PowerPoint</vt:lpstr>
      <vt:lpstr> ﴿   وَأَذِّن فِي النَّاسِ  بِالْحَجِّ  يَأْتُوكَ رِجَالاً وَعَلَى كُلِّ ضَامِرٍ يَأْتِينَ مِن كُلِّ فَجٍّ عَمِيقٍ * لِيَشْهَدُوا مَنَافِعَ لَهُمْ  وَيَذْكُرُوا  اسْمَ اللَّهِ فِي أَيَّامٍ مَّعْلُومَاتٍ عَلَى مَا رَزَقَهُم مِّنْ بَهِيمَةِ  الأَنْعَامِ  فَكُلُوا   مِنْهَا  وَأَطْعِمُوا البَائِسَ الفَقِيرَ ثُمَّ لْيَقْضُوا  تَفَثَهُمْ  وَ لْيُوفُوا  نُذُورَهُمْ وَلْيَطَّوَّفُوا بِالْبَيْتِ العَتِيقِ  ﴾                                                                  </vt:lpstr>
      <vt:lpstr>عرض تقديمي في PowerPoint</vt:lpstr>
      <vt:lpstr>عرض تقديمي في PowerPoint</vt:lpstr>
      <vt:lpstr>عرض تقديمي في PowerPoint</vt:lpstr>
      <vt:lpstr>عرض تقديمي في PowerPoint</vt:lpstr>
      <vt:lpstr>أيام التشريق ثلاثة </vt:lpstr>
      <vt:lpstr>عرض تقديمي في PowerPoint</vt:lpstr>
      <vt:lpstr>عرض تقديمي في PowerPoint</vt:lpstr>
      <vt:lpstr>أيام التشريق ثلاثة </vt:lpstr>
      <vt:lpstr>عرض تقديمي في PowerPoint</vt:lpstr>
      <vt:lpstr>أيام التشريق ثلاثة </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easy</dc:creator>
  <cp:keywords>قناة البيان للعروض والعلوم الشرعية</cp:keywords>
  <cp:lastModifiedBy>l q</cp:lastModifiedBy>
  <cp:revision>47</cp:revision>
  <dcterms:created xsi:type="dcterms:W3CDTF">2019-02-11T16:43:58Z</dcterms:created>
  <dcterms:modified xsi:type="dcterms:W3CDTF">2022-05-07T07:02:51Z</dcterms:modified>
</cp:coreProperties>
</file>