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94E"/>
    <a:srgbClr val="E7B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14" autoAdjust="0"/>
    <p:restoredTop sz="94660"/>
  </p:normalViewPr>
  <p:slideViewPr>
    <p:cSldViewPr snapToGrid="0">
      <p:cViewPr>
        <p:scale>
          <a:sx n="66" d="100"/>
          <a:sy n="66" d="100"/>
        </p:scale>
        <p:origin x="-24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4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8E38-5057-4F94-B51C-CE26139DB12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C5CC-9149-4870-AA80-DED27846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8.jpg" /><Relationship Id="rId4" Type="http://schemas.openxmlformats.org/officeDocument/2006/relationships/image" Target="../media/image27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jpg" /><Relationship Id="rId5" Type="http://schemas.openxmlformats.org/officeDocument/2006/relationships/image" Target="../media/image32.jpg" /><Relationship Id="rId4" Type="http://schemas.openxmlformats.org/officeDocument/2006/relationships/image" Target="../media/image3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 /><Relationship Id="rId3" Type="http://schemas.openxmlformats.org/officeDocument/2006/relationships/image" Target="../media/image36.png" /><Relationship Id="rId7" Type="http://schemas.openxmlformats.org/officeDocument/2006/relationships/image" Target="../media/image21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g" /><Relationship Id="rId5" Type="http://schemas.openxmlformats.org/officeDocument/2006/relationships/image" Target="../media/image28.jpg" /><Relationship Id="rId4" Type="http://schemas.openxmlformats.org/officeDocument/2006/relationships/image" Target="../media/image30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 /><Relationship Id="rId3" Type="http://schemas.openxmlformats.org/officeDocument/2006/relationships/image" Target="../media/image9.jpg" /><Relationship Id="rId7" Type="http://schemas.openxmlformats.org/officeDocument/2006/relationships/image" Target="../media/image13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g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773" t="17329" r="36158" b="15436"/>
          <a:stretch/>
        </p:blipFill>
        <p:spPr>
          <a:xfrm>
            <a:off x="4114800" y="1039090"/>
            <a:ext cx="3782292" cy="491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76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640793" y="642439"/>
            <a:ext cx="3551206" cy="74187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الماء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1792940" y="1869402"/>
            <a:ext cx="10399059" cy="1792926"/>
          </a:xfrm>
          <a:prstGeom prst="round1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800" dirty="0"/>
              <a:t>1)تتكيف بعض المخلوقات الحية مثل الأسماك و الحيتان للعيش فيه فهو يساعدهم على القيام بجميع الأنشطة الحياتية المهمة مثل التنفس و هضم الطعام و التخلص من الفضلات</a:t>
            </a:r>
          </a:p>
          <a:p>
            <a:r>
              <a:rPr lang="ar-SY" sz="2800" dirty="0"/>
              <a:t>2)معظم  أجسام المخلوقات الحية تتكون من الماء</a:t>
            </a:r>
          </a:p>
          <a:p>
            <a:endParaRPr lang="en-US" sz="2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7" y="4195167"/>
            <a:ext cx="2752725" cy="24954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43" y="4195167"/>
            <a:ext cx="3105150" cy="24954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64" y="4147420"/>
            <a:ext cx="1800225" cy="25431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957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640794" y="468927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ضوء الشمس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5244353" y="1607769"/>
            <a:ext cx="6947647" cy="636480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800" dirty="0"/>
              <a:t>هو المصدر الرئيسي الذي يمد جميع الكائنات الحية بالطاقة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94" y="3618099"/>
            <a:ext cx="3525848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11" y="3618099"/>
            <a:ext cx="3862516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11" y="355142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11" y="121079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1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75812" y="612362"/>
            <a:ext cx="4016188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النظام البيئي المتوازن</a:t>
            </a:r>
            <a:endParaRPr lang="en-US" sz="4000" dirty="0"/>
          </a:p>
        </p:txBody>
      </p:sp>
      <p:sp>
        <p:nvSpPr>
          <p:cNvPr id="4" name="مستطيل ذو زاوية واحدة مستديرة 3"/>
          <p:cNvSpPr/>
          <p:nvPr/>
        </p:nvSpPr>
        <p:spPr>
          <a:xfrm flipH="1">
            <a:off x="3083858" y="1751204"/>
            <a:ext cx="9108141" cy="1045784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800" dirty="0"/>
              <a:t>يتكون كل نظام بيئي من عوامل لاحيوية و عوامل أخرى حيوية تعمل معا. وعندما تكون هذه العوامل متوازنة يكو النظام البيئي متوازنا كذلك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2" y="2976281"/>
            <a:ext cx="4159624" cy="363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491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2342" t="22077" r="12519" b="11391"/>
          <a:stretch/>
        </p:blipFill>
        <p:spPr>
          <a:xfrm>
            <a:off x="6843486" y="1327354"/>
            <a:ext cx="4807974" cy="511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" y="2336859"/>
            <a:ext cx="3525848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0" y="3175059"/>
            <a:ext cx="2325618" cy="328539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69" y="369412"/>
            <a:ext cx="3003200" cy="1967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8" y="79870"/>
            <a:ext cx="2851993" cy="189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9" y="4372377"/>
            <a:ext cx="2649392" cy="231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20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u="sng" dirty="0">
                <a:solidFill>
                  <a:schemeClr val="tx1"/>
                </a:solidFill>
              </a:rPr>
              <a:t>التربة</a:t>
            </a:r>
            <a:r>
              <a:rPr lang="ar-SY" sz="2400" dirty="0">
                <a:solidFill>
                  <a:schemeClr val="tx1"/>
                </a:solidFill>
              </a:rPr>
              <a:t>  توفر المواد و الظروف المناسبة لحياة المخلوقات الحية المختلفة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31760" y="4136571"/>
            <a:ext cx="4953000" cy="14395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u="sng" dirty="0">
                <a:solidFill>
                  <a:schemeClr val="tx1"/>
                </a:solidFill>
              </a:rPr>
              <a:t>الماء </a:t>
            </a:r>
            <a:r>
              <a:rPr lang="ar-SY" sz="2400" dirty="0">
                <a:solidFill>
                  <a:schemeClr val="tx1"/>
                </a:solidFill>
              </a:rPr>
              <a:t>1)تتكيف بعض المخلوقات الحية مثل الأسماك و الحيتان للعيش فيه</a:t>
            </a:r>
          </a:p>
          <a:p>
            <a:pPr algn="ctr"/>
            <a:r>
              <a:rPr lang="ar-SY" sz="2400" dirty="0">
                <a:solidFill>
                  <a:schemeClr val="tx1"/>
                </a:solidFill>
              </a:rPr>
              <a:t>2)معظم  أجسام المخلوقات الحية تتكون من الماء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4146" y="2721203"/>
            <a:ext cx="4873743" cy="1056411"/>
          </a:xfrm>
          <a:prstGeom prst="rect">
            <a:avLst/>
          </a:prstGeom>
          <a:solidFill>
            <a:srgbClr val="8DC94E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>
                <a:solidFill>
                  <a:schemeClr val="tx1"/>
                </a:solidFill>
              </a:rPr>
              <a:t>الغلاف الحيوي يتكون من جميع الأنظمة البيئية على الأرض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822782"/>
            <a:chOff x="6012660" y="1480454"/>
            <a:chExt cx="6179340" cy="8227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8227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اذكر مثالين توضح فيها أهمية العوامل اللاحيوية في النظام البيئي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/>
                  </a:solidFill>
                </a:rPr>
                <a:t>قارن بين معنى كل من النظام البيئي و الغلاف الحيوي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" y="3777614"/>
            <a:ext cx="2728687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65630" y="1656272"/>
            <a:ext cx="4537494" cy="16735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/>
              <a:t>ما النظام البيئي؟</a:t>
            </a:r>
            <a:endParaRPr lang="en-US" sz="6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 flipH="1">
            <a:off x="-310552" y="1535502"/>
            <a:ext cx="3998679" cy="50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9238" t="27654" r="25646" b="10555"/>
          <a:stretch/>
        </p:blipFill>
        <p:spPr>
          <a:xfrm>
            <a:off x="5865962" y="552091"/>
            <a:ext cx="3519579" cy="543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4" y="1809346"/>
            <a:ext cx="3070581" cy="52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264108" y="29676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الأنظمة البيئية</a:t>
            </a:r>
            <a:endParaRPr lang="en-US" sz="4000" dirty="0"/>
          </a:p>
        </p:txBody>
      </p:sp>
      <p:sp>
        <p:nvSpPr>
          <p:cNvPr id="4" name="مستطيل ذو زاوية واحدة مستديرة 3"/>
          <p:cNvSpPr/>
          <p:nvPr/>
        </p:nvSpPr>
        <p:spPr>
          <a:xfrm flipH="1">
            <a:off x="960408" y="1039939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النظام البيئي: يتكون من تفاعل المخلوقات الحية المختلفة بعضها مع بعض و مع العوامل غير الحية بحيث تشكل وحدة واحد</a:t>
            </a:r>
            <a:endParaRPr lang="en-US" sz="28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64107" y="2516029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دراسة النظام البيئي</a:t>
            </a:r>
            <a:endParaRPr lang="en-US" sz="4000" dirty="0"/>
          </a:p>
        </p:txBody>
      </p:sp>
      <p:sp>
        <p:nvSpPr>
          <p:cNvPr id="7" name="مستطيل ذو زاوية واحدة مستديرة 6"/>
          <p:cNvSpPr/>
          <p:nvPr/>
        </p:nvSpPr>
        <p:spPr>
          <a:xfrm flipH="1">
            <a:off x="960408" y="3392070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علم البيئة :هو دراسة التفاعل بين المخلوقات الحية و المكونات غير الحية في النظام البيئي</a:t>
            </a:r>
            <a:endParaRPr lang="en-US" sz="28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416508" y="4805831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الأنظمة البيئية</a:t>
            </a:r>
            <a:endParaRPr lang="en-US" sz="4000" dirty="0"/>
          </a:p>
        </p:txBody>
      </p:sp>
      <p:sp>
        <p:nvSpPr>
          <p:cNvPr id="9" name="مستطيل ذو زاوية واحدة مستديرة 8"/>
          <p:cNvSpPr/>
          <p:nvPr/>
        </p:nvSpPr>
        <p:spPr>
          <a:xfrm flipH="1">
            <a:off x="957531" y="5649316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الغلاف الحيوي : هو أكبر نظام بيئي على الأرض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5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741459" y="137253"/>
            <a:ext cx="5253149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المكونات الحية للنظام البيئي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960408" y="1039939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العوامل الحيوية : هي المخلوقات المكونة للجزء الحي من المكون البيئي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3" y="2505663"/>
            <a:ext cx="3094302" cy="18395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53" y="4766264"/>
            <a:ext cx="3112131" cy="1676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2" y="4766263"/>
            <a:ext cx="2855257" cy="17500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2" y="2465011"/>
            <a:ext cx="2723188" cy="17845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1" y="4766262"/>
            <a:ext cx="2295043" cy="16764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0" y="2408452"/>
            <a:ext cx="2295044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771" t="19792" r="36909" b="17708"/>
          <a:stretch/>
        </p:blipFill>
        <p:spPr>
          <a:xfrm>
            <a:off x="2904565" y="-1"/>
            <a:ext cx="6544235" cy="694177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0" y="2503715"/>
            <a:ext cx="2627086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199529" y="137253"/>
            <a:ext cx="6795079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المكونات الغير الحية في النظام البيئي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5199527" y="1272987"/>
            <a:ext cx="6992471" cy="974649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العوامل اللاحيوية : هي الأشياء الغير حية في النظام البيئي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3" y="2708741"/>
            <a:ext cx="4466384" cy="247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96" y="2690812"/>
            <a:ext cx="5314109" cy="252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2929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640794" y="400611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التربة</a:t>
            </a:r>
            <a:endParaRPr lang="en-US" sz="4000" dirty="0"/>
          </a:p>
        </p:txBody>
      </p:sp>
      <p:sp>
        <p:nvSpPr>
          <p:cNvPr id="5" name="مستطيل ذو زاوية واحدة مستديرة 4"/>
          <p:cNvSpPr/>
          <p:nvPr/>
        </p:nvSpPr>
        <p:spPr>
          <a:xfrm flipH="1">
            <a:off x="960408" y="1900546"/>
            <a:ext cx="11231592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تتكون التربة من الأملاح و الماء  الهواء و المواد العضوية و هي توفر المواد و الظروف المناسبة لحياة المخلوقات الحية المختلفة</a:t>
            </a:r>
            <a:endParaRPr lang="en-US" sz="28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06" y="3675529"/>
            <a:ext cx="3749270" cy="249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28" y="3675529"/>
            <a:ext cx="4432917" cy="245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36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479429" y="684089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درجة الحرارة</a:t>
            </a:r>
            <a:endParaRPr lang="en-US" sz="4000" dirty="0"/>
          </a:p>
        </p:txBody>
      </p:sp>
      <p:sp>
        <p:nvSpPr>
          <p:cNvPr id="3" name="مستطيل ذو زاوية واحدة مستديرة 2"/>
          <p:cNvSpPr/>
          <p:nvPr/>
        </p:nvSpPr>
        <p:spPr>
          <a:xfrm flipH="1">
            <a:off x="4769224" y="2112860"/>
            <a:ext cx="7100046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درجة الحرارة لها دور مهم في حديد نوع المخلوقات الحية التي يمكن أن تعيش في مكان ما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48" y="4007458"/>
            <a:ext cx="3749022" cy="223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27" y="4007458"/>
            <a:ext cx="3990093" cy="223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2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267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asifhammoud1978@gmail.com</cp:lastModifiedBy>
  <cp:revision>18</cp:revision>
  <dcterms:created xsi:type="dcterms:W3CDTF">2021-01-26T20:47:50Z</dcterms:created>
  <dcterms:modified xsi:type="dcterms:W3CDTF">2024-05-03T05:22:18Z</dcterms:modified>
</cp:coreProperties>
</file>