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7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90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843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763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2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41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80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726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82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6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44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32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D8A0-A39F-4AAD-B08F-7E7A2E358CB0}" type="datetimeFigureOut">
              <a:rPr lang="ar-SA" smtClean="0"/>
              <a:t>29/10/1443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940-BEA5-45D2-AE71-0B0CD025323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86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5" Type="http://schemas.openxmlformats.org/officeDocument/2006/relationships/image" Target="../media/image19.png" /><Relationship Id="rId4" Type="http://schemas.openxmlformats.org/officeDocument/2006/relationships/image" Target="../media/image18.jpe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057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BE6007-A75A-9494-456C-9091BE50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B4343C-2511-79B3-0D90-1D68F6FF3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336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DBEBD97F-09AA-9ECE-0CDF-7E48F027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13" y="432485"/>
            <a:ext cx="6939692" cy="1982531"/>
          </a:xfrm>
        </p:spPr>
        <p:txBody>
          <a:bodyPr>
            <a:normAutofit lnSpcReduction="10000"/>
          </a:bodyPr>
          <a:lstStyle/>
          <a:p>
            <a:r>
              <a:rPr lang="ar-SA" b="1">
                <a:solidFill>
                  <a:schemeClr val="bg1"/>
                </a:solidFill>
              </a:rPr>
              <a:t>التقليل من الوجبات الدسمة .</a:t>
            </a:r>
          </a:p>
          <a:p>
            <a:r>
              <a:rPr lang="ar-SA" b="1">
                <a:solidFill>
                  <a:schemeClr val="bg1"/>
                </a:solidFill>
              </a:rPr>
              <a:t>اﻹبتعاد عن الدهون المشبعة .</a:t>
            </a:r>
          </a:p>
          <a:p>
            <a:r>
              <a:rPr lang="ar-SA" b="1">
                <a:solidFill>
                  <a:schemeClr val="bg1"/>
                </a:solidFill>
              </a:rPr>
              <a:t>اﻹكثار من الخضروات الطازجة .</a:t>
            </a:r>
          </a:p>
          <a:p>
            <a:r>
              <a:rPr lang="ar-SA" b="1">
                <a:solidFill>
                  <a:schemeClr val="bg1"/>
                </a:solidFill>
              </a:rPr>
              <a:t>تناول طبق صحي متوازن .</a:t>
            </a:r>
          </a:p>
        </p:txBody>
      </p:sp>
    </p:spTree>
    <p:extLst>
      <p:ext uri="{BB962C8B-B14F-4D97-AF65-F5344CB8AC3E}">
        <p14:creationId xmlns:p14="http://schemas.microsoft.com/office/powerpoint/2010/main" val="7439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26BC53C4-7505-0A9A-2B38-3EBB7F7F0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89" y="425619"/>
            <a:ext cx="6939692" cy="1982531"/>
          </a:xfrm>
        </p:spPr>
        <p:txBody>
          <a:bodyPr>
            <a:normAutofit/>
          </a:bodyPr>
          <a:lstStyle/>
          <a:p>
            <a:r>
              <a:rPr lang="ar-SA" b="1">
                <a:solidFill>
                  <a:schemeClr val="bg1"/>
                </a:solidFill>
              </a:rPr>
              <a:t>إستبدال الحلويات المليئة بالدهون المشبعة والسكريات واﻷلوان الصناعية إلى أطباق مصنوعة منزلياً متوازنة السكر ومليئة بالقيمة الغذائية.</a:t>
            </a:r>
          </a:p>
          <a:p>
            <a:r>
              <a:rPr lang="ar-SA" b="1">
                <a:solidFill>
                  <a:schemeClr val="bg1"/>
                </a:solidFill>
              </a:rPr>
              <a:t> إستبدالها بالمكسرات أو الفواكة الطازجة والمجففة .</a:t>
            </a:r>
          </a:p>
        </p:txBody>
      </p:sp>
    </p:spTree>
    <p:extLst>
      <p:ext uri="{BB962C8B-B14F-4D97-AF65-F5344CB8AC3E}">
        <p14:creationId xmlns:p14="http://schemas.microsoft.com/office/powerpoint/2010/main" val="18566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0764D533-F938-A045-D38D-29E803591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343242"/>
            <a:ext cx="6939692" cy="1982531"/>
          </a:xfrm>
        </p:spPr>
        <p:txBody>
          <a:bodyPr>
            <a:normAutofit lnSpcReduction="10000"/>
          </a:bodyPr>
          <a:lstStyle/>
          <a:p>
            <a:r>
              <a:rPr lang="ar-SA" b="1">
                <a:solidFill>
                  <a:schemeClr val="bg1"/>
                </a:solidFill>
              </a:rPr>
              <a:t>تناول الوجبات السريعة مرة بالشهر .</a:t>
            </a:r>
          </a:p>
          <a:p>
            <a:r>
              <a:rPr lang="ar-SA" b="1">
                <a:solidFill>
                  <a:schemeClr val="bg1"/>
                </a:solidFill>
              </a:rPr>
              <a:t>اعداد الوجبات السريعة بالمنزل .</a:t>
            </a:r>
          </a:p>
          <a:p>
            <a:r>
              <a:rPr lang="ar-SA" b="1">
                <a:solidFill>
                  <a:schemeClr val="bg1"/>
                </a:solidFill>
              </a:rPr>
              <a:t>الطهي بطرق صحية .</a:t>
            </a:r>
          </a:p>
          <a:p>
            <a:r>
              <a:rPr lang="ar-SA" b="1">
                <a:solidFill>
                  <a:schemeClr val="bg1"/>
                </a:solidFill>
              </a:rPr>
              <a:t>تناول الاجبان قليلة الدسم .</a:t>
            </a:r>
          </a:p>
        </p:txBody>
      </p:sp>
    </p:spTree>
    <p:extLst>
      <p:ext uri="{BB962C8B-B14F-4D97-AF65-F5344CB8AC3E}">
        <p14:creationId xmlns:p14="http://schemas.microsoft.com/office/powerpoint/2010/main" val="9327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EA5EA715-D6F1-0A60-607B-A9B88020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18" y="487403"/>
            <a:ext cx="6939692" cy="1982531"/>
          </a:xfrm>
        </p:spPr>
        <p:txBody>
          <a:bodyPr>
            <a:normAutofit/>
          </a:bodyPr>
          <a:lstStyle/>
          <a:p>
            <a:r>
              <a:rPr lang="ar-SA" b="1">
                <a:solidFill>
                  <a:schemeClr val="bg1"/>
                </a:solidFill>
              </a:rPr>
              <a:t>تناول وجبة إفطار متوازنة وكاملة غنية بالعناصر .</a:t>
            </a:r>
          </a:p>
          <a:p>
            <a:r>
              <a:rPr lang="ar-SA" b="1">
                <a:solidFill>
                  <a:schemeClr val="bg1"/>
                </a:solidFill>
              </a:rPr>
              <a:t>غنية باﻷلياف والبروتين وقليلة الدسم .</a:t>
            </a:r>
          </a:p>
        </p:txBody>
      </p:sp>
    </p:spTree>
    <p:extLst>
      <p:ext uri="{BB962C8B-B14F-4D97-AF65-F5344CB8AC3E}">
        <p14:creationId xmlns:p14="http://schemas.microsoft.com/office/powerpoint/2010/main" val="31584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34E6109F-3A69-8454-50CA-F89FDB528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76" y="514863"/>
            <a:ext cx="6939692" cy="1982531"/>
          </a:xfrm>
        </p:spPr>
        <p:txBody>
          <a:bodyPr>
            <a:normAutofit/>
          </a:bodyPr>
          <a:lstStyle/>
          <a:p>
            <a:r>
              <a:rPr lang="ar-SA" b="1">
                <a:solidFill>
                  <a:schemeClr val="bg1"/>
                </a:solidFill>
              </a:rPr>
              <a:t>التقليل من شرب المنبهات قدر اﻹمكان .</a:t>
            </a:r>
          </a:p>
          <a:p>
            <a:r>
              <a:rPr lang="ar-SA" b="1">
                <a:solidFill>
                  <a:schemeClr val="bg1"/>
                </a:solidFill>
              </a:rPr>
              <a:t>استبدال المنبهات بالعصائر الطبيعية واﻷلبان والماء .</a:t>
            </a:r>
          </a:p>
        </p:txBody>
      </p:sp>
    </p:spTree>
    <p:extLst>
      <p:ext uri="{BB962C8B-B14F-4D97-AF65-F5344CB8AC3E}">
        <p14:creationId xmlns:p14="http://schemas.microsoft.com/office/powerpoint/2010/main" val="13730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1A649130-FAD0-F4BC-F3E3-25A152CC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88" y="473673"/>
            <a:ext cx="6939692" cy="1982531"/>
          </a:xfrm>
        </p:spPr>
        <p:txBody>
          <a:bodyPr>
            <a:normAutofit/>
          </a:bodyPr>
          <a:lstStyle/>
          <a:p>
            <a:r>
              <a:rPr lang="ar-SA" b="1">
                <a:solidFill>
                  <a:schemeClr val="bg1"/>
                </a:solidFill>
              </a:rPr>
              <a:t>تناول الطعام بوقت مبكر .</a:t>
            </a:r>
          </a:p>
          <a:p>
            <a:r>
              <a:rPr lang="ar-SA" b="1">
                <a:solidFill>
                  <a:schemeClr val="bg1"/>
                </a:solidFill>
              </a:rPr>
              <a:t>اﻹكتفاء بتناول وجبة خفيفة للعشاء .</a:t>
            </a:r>
          </a:p>
          <a:p>
            <a:r>
              <a:rPr lang="ar-SA" b="1">
                <a:solidFill>
                  <a:schemeClr val="bg1"/>
                </a:solidFill>
              </a:rPr>
              <a:t>اﻹبتعاد عن عادة تناول الطعام أثناء مشاهدة التلفاز .</a:t>
            </a:r>
          </a:p>
        </p:txBody>
      </p:sp>
    </p:spTree>
    <p:extLst>
      <p:ext uri="{BB962C8B-B14F-4D97-AF65-F5344CB8AC3E}">
        <p14:creationId xmlns:p14="http://schemas.microsoft.com/office/powerpoint/2010/main" val="7811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6EEAE8EE-1F04-9AF9-15BB-FEF908AD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8433" y="3267673"/>
            <a:ext cx="4956433" cy="3329461"/>
          </a:xfrm>
        </p:spPr>
        <p:txBody>
          <a:bodyPr>
            <a:normAutofit lnSpcReduction="10000"/>
          </a:bodyPr>
          <a:lstStyle/>
          <a:p>
            <a:r>
              <a:rPr lang="ar-SA" b="1">
                <a:solidFill>
                  <a:schemeClr val="bg1"/>
                </a:solidFill>
              </a:rPr>
              <a:t>تكوين عادات غذائية جيدة منذ الصغر .</a:t>
            </a:r>
          </a:p>
          <a:p>
            <a:r>
              <a:rPr lang="ar-SA" b="1">
                <a:solidFill>
                  <a:schemeClr val="bg1"/>
                </a:solidFill>
              </a:rPr>
              <a:t>التنويع والتوازن في العناصر الغذائية .</a:t>
            </a:r>
          </a:p>
          <a:p>
            <a:r>
              <a:rPr lang="ar-SA" b="1">
                <a:solidFill>
                  <a:schemeClr val="bg1"/>
                </a:solidFill>
              </a:rPr>
              <a:t>الحتواء الوجبات على الخضروات .</a:t>
            </a:r>
          </a:p>
          <a:p>
            <a:r>
              <a:rPr lang="ar-SA" b="1">
                <a:solidFill>
                  <a:schemeClr val="bg1"/>
                </a:solidFill>
              </a:rPr>
              <a:t>الحرص على شرب كمية كافية من الماء .</a:t>
            </a:r>
          </a:p>
          <a:p>
            <a:r>
              <a:rPr lang="ar-SA" b="1">
                <a:solidFill>
                  <a:schemeClr val="bg1"/>
                </a:solidFill>
              </a:rPr>
              <a:t>اﻹبتعاد عن الوجبات السريعة .</a:t>
            </a:r>
          </a:p>
          <a:p>
            <a:r>
              <a:rPr lang="ar-SA" b="1">
                <a:solidFill>
                  <a:schemeClr val="bg1"/>
                </a:solidFill>
              </a:rPr>
              <a:t>اختيار طرق طهي صحية .</a:t>
            </a:r>
          </a:p>
        </p:txBody>
      </p:sp>
    </p:spTree>
    <p:extLst>
      <p:ext uri="{BB962C8B-B14F-4D97-AF65-F5344CB8AC3E}">
        <p14:creationId xmlns:p14="http://schemas.microsoft.com/office/powerpoint/2010/main" val="34558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FC1D10-37AA-4779-BE96-530BCA9C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شاهد ماذا يحدث لجسمك عند تناولك المشروبات الغازية؟.mp4">
            <a:hlinkClick r:id="" action="ppaction://media"/>
            <a:extLst>
              <a:ext uri="{FF2B5EF4-FFF2-40B4-BE49-F238E27FC236}">
                <a16:creationId xmlns:a16="http://schemas.microsoft.com/office/drawing/2014/main" id="{6C24A482-0449-A489-8910-F91D13C9752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940" y="665462"/>
            <a:ext cx="5553802" cy="3522106"/>
          </a:xfrm>
        </p:spPr>
      </p:pic>
    </p:spTree>
    <p:extLst>
      <p:ext uri="{BB962C8B-B14F-4D97-AF65-F5344CB8AC3E}">
        <p14:creationId xmlns:p14="http://schemas.microsoft.com/office/powerpoint/2010/main" val="252781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1D985A-C5F8-94AB-EEFE-B5D2EC6C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B48526-AA25-6C20-4C3E-EEF8E4597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302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D0B27C-D472-B8DC-4AEF-B34307D6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B86AB1-6461-02EA-02D4-6E08C242E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306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A4F8B4-20D4-4147-E9F3-D467C94B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75CD2C6-E8F7-7143-CA40-56BDDCFC1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290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C55AB6-06AC-EAC6-9AF2-7F95539E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31A8F80-8690-BB4A-16C6-6C1F78C07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113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F814EA-807B-EDAF-209F-60E0CDC6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657A92-E334-2866-71C1-DE890DD0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471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146C9C3D-FC27-AEDE-D404-EDBE129BE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38" y="294760"/>
            <a:ext cx="6130324" cy="2458051"/>
          </a:xfrm>
        </p:spPr>
        <p:txBody>
          <a:bodyPr>
            <a:normAutofit/>
          </a:bodyPr>
          <a:lstStyle/>
          <a:p>
            <a:r>
              <a:rPr lang="ar-SA" sz="3200" b="1">
                <a:solidFill>
                  <a:schemeClr val="bg1"/>
                </a:solidFill>
              </a:rPr>
              <a:t>هي عبارة عن السلوك أو الطرق المتبعة في اعداد واختيار وتناول الغذاء ، وتبدأ من فترة انتاج أو حصاد أو تناول الغذاء ، وتعتمد على مزيج من العوامل النفسية واﻹجتماعية و اﻹقتصادية .</a:t>
            </a:r>
          </a:p>
        </p:txBody>
      </p:sp>
    </p:spTree>
    <p:extLst>
      <p:ext uri="{BB962C8B-B14F-4D97-AF65-F5344CB8AC3E}">
        <p14:creationId xmlns:p14="http://schemas.microsoft.com/office/powerpoint/2010/main" val="32371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4E7BEE-64EE-B4D1-DE71-B8304A205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439819-6986-AA74-57BA-77B18D22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059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CD5FDE-D044-3D5D-BC5C-FA859DE54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59" y="4620052"/>
            <a:ext cx="6939692" cy="1982531"/>
          </a:xfrm>
        </p:spPr>
        <p:txBody>
          <a:bodyPr>
            <a:normAutofit lnSpcReduction="10000"/>
          </a:bodyPr>
          <a:lstStyle/>
          <a:p>
            <a:r>
              <a:rPr lang="ar-SA" b="1">
                <a:solidFill>
                  <a:schemeClr val="bg1"/>
                </a:solidFill>
              </a:rPr>
              <a:t>تناول العصير والتمر .</a:t>
            </a:r>
          </a:p>
          <a:p>
            <a:r>
              <a:rPr lang="ar-SA" b="1">
                <a:solidFill>
                  <a:schemeClr val="bg1"/>
                </a:solidFill>
              </a:rPr>
              <a:t>تناول السلطات الخضراء .</a:t>
            </a:r>
          </a:p>
          <a:p>
            <a:r>
              <a:rPr lang="ar-SA" b="1">
                <a:solidFill>
                  <a:schemeClr val="bg1"/>
                </a:solidFill>
              </a:rPr>
              <a:t>تناول المشروبات الصحية مثل اللبن .</a:t>
            </a:r>
          </a:p>
          <a:p>
            <a:r>
              <a:rPr lang="ar-SA" b="1">
                <a:solidFill>
                  <a:schemeClr val="bg1"/>
                </a:solidFill>
              </a:rPr>
              <a:t>تناول العشاء مبكراً .</a:t>
            </a:r>
          </a:p>
        </p:txBody>
      </p:sp>
    </p:spTree>
    <p:extLst>
      <p:ext uri="{BB962C8B-B14F-4D97-AF65-F5344CB8AC3E}">
        <p14:creationId xmlns:p14="http://schemas.microsoft.com/office/powerpoint/2010/main" val="228820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36E94D-970C-52B6-108D-01D04ED7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C01793ED-8DE5-17E8-67CE-FC2A582F0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59" y="4620052"/>
            <a:ext cx="6939692" cy="1982531"/>
          </a:xfrm>
        </p:spPr>
        <p:txBody>
          <a:bodyPr>
            <a:normAutofit lnSpcReduction="10000"/>
          </a:bodyPr>
          <a:lstStyle/>
          <a:p>
            <a:r>
              <a:rPr lang="ar-SA" b="1">
                <a:solidFill>
                  <a:schemeClr val="bg1"/>
                </a:solidFill>
              </a:rPr>
              <a:t>تناول الحلويات .</a:t>
            </a:r>
          </a:p>
          <a:p>
            <a:r>
              <a:rPr lang="ar-SA" b="1">
                <a:solidFill>
                  <a:schemeClr val="bg1"/>
                </a:solidFill>
              </a:rPr>
              <a:t>تناول وجبة دسمة على العشاء .</a:t>
            </a:r>
          </a:p>
          <a:p>
            <a:r>
              <a:rPr lang="ar-SA" b="1">
                <a:solidFill>
                  <a:schemeClr val="bg1"/>
                </a:solidFill>
              </a:rPr>
              <a:t>وضع المشروبات الغازية .</a:t>
            </a:r>
          </a:p>
          <a:p>
            <a:r>
              <a:rPr lang="ar-SA" b="1">
                <a:solidFill>
                  <a:schemeClr val="bg1"/>
                </a:solidFill>
              </a:rPr>
              <a:t>تناول العشاء متأخراً .</a:t>
            </a:r>
          </a:p>
        </p:txBody>
      </p:sp>
    </p:spTree>
    <p:extLst>
      <p:ext uri="{BB962C8B-B14F-4D97-AF65-F5344CB8AC3E}">
        <p14:creationId xmlns:p14="http://schemas.microsoft.com/office/powerpoint/2010/main" val="25052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>amani al-shehri</cp:lastModifiedBy>
  <cp:revision>37</cp:revision>
  <dcterms:created xsi:type="dcterms:W3CDTF">2022-05-30T03:39:06Z</dcterms:created>
  <dcterms:modified xsi:type="dcterms:W3CDTF">2022-05-30T04:00:49Z</dcterms:modified>
</cp:coreProperties>
</file>