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6" r:id="rId3"/>
    <p:sldId id="258" r:id="rId4"/>
    <p:sldId id="259" r:id="rId5"/>
    <p:sldId id="265" r:id="rId6"/>
    <p:sldId id="263" r:id="rId7"/>
    <p:sldId id="264" r:id="rId8"/>
    <p:sldId id="262" r:id="rId9"/>
    <p:sldId id="266" r:id="rId10"/>
    <p:sldId id="268" r:id="rId11"/>
    <p:sldId id="270" r:id="rId12"/>
    <p:sldId id="272" r:id="rId13"/>
    <p:sldId id="271" r:id="rId14"/>
    <p:sldId id="261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4B885-A483-4991-9784-0F0D867D51CC}" type="doc">
      <dgm:prSet loTypeId="urn:microsoft.com/office/officeart/2008/layout/AscendingPictureAccent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F2482900-0558-4283-80D0-21AFDFEF1F0F}">
      <dgm:prSet phldrT="[نص]" custT="1"/>
      <dgm:spPr/>
      <dgm:t>
        <a:bodyPr/>
        <a:lstStyle/>
        <a:p>
          <a:pPr rtl="1"/>
          <a:r>
            <a:rPr lang="ar-SA" sz="4000" dirty="0">
              <a:solidFill>
                <a:schemeClr val="tx1"/>
              </a:solidFill>
            </a:rPr>
            <a:t>النوع الثاني: </a:t>
          </a:r>
          <a:r>
            <a:rPr lang="ar-SA" sz="4000" dirty="0"/>
            <a:t>الاستغاثة </a:t>
          </a:r>
          <a:r>
            <a:rPr lang="ar-SA" sz="4000" dirty="0" err="1"/>
            <a:t>الشركية</a:t>
          </a:r>
          <a:endParaRPr lang="ar-SA" sz="4000" dirty="0"/>
        </a:p>
      </dgm:t>
    </dgm:pt>
    <dgm:pt modelId="{3B1ECC29-C136-4BA9-84D0-F777DEC9C5FB}" type="parTrans" cxnId="{01AA6E33-B934-4CCB-9E45-3DF99BD72DB7}">
      <dgm:prSet/>
      <dgm:spPr/>
      <dgm:t>
        <a:bodyPr/>
        <a:lstStyle/>
        <a:p>
          <a:pPr rtl="1"/>
          <a:endParaRPr lang="ar-SA"/>
        </a:p>
      </dgm:t>
    </dgm:pt>
    <dgm:pt modelId="{F9380059-1889-49D9-8925-D4773B3E9358}" type="sibTrans" cxnId="{01AA6E33-B934-4CCB-9E45-3DF99BD72DB7}">
      <dgm:prSet/>
      <dgm:spPr/>
      <dgm:t>
        <a:bodyPr/>
        <a:lstStyle/>
        <a:p>
          <a:pPr rtl="1"/>
          <a:endParaRPr lang="ar-SA"/>
        </a:p>
      </dgm:t>
    </dgm:pt>
    <dgm:pt modelId="{17D51199-99E4-466A-890D-1F38332D45AB}">
      <dgm:prSet phldrT="[نص]" custT="1"/>
      <dgm:spPr/>
      <dgm:t>
        <a:bodyPr/>
        <a:lstStyle/>
        <a:p>
          <a:pPr rtl="1"/>
          <a:r>
            <a:rPr lang="ar-SA" sz="4000" dirty="0">
              <a:solidFill>
                <a:schemeClr val="tx1"/>
              </a:solidFill>
            </a:rPr>
            <a:t>النوع الأول: </a:t>
          </a:r>
          <a:r>
            <a:rPr lang="ar-SA" sz="4000" dirty="0"/>
            <a:t>الاستغاثة الجائزة</a:t>
          </a:r>
        </a:p>
      </dgm:t>
    </dgm:pt>
    <dgm:pt modelId="{15203847-31A6-473C-83A6-542E54B35F68}" type="parTrans" cxnId="{528B3D59-1399-4579-B4DA-09B55CFFE9FE}">
      <dgm:prSet/>
      <dgm:spPr/>
      <dgm:t>
        <a:bodyPr/>
        <a:lstStyle/>
        <a:p>
          <a:pPr rtl="1"/>
          <a:endParaRPr lang="ar-SA"/>
        </a:p>
      </dgm:t>
    </dgm:pt>
    <dgm:pt modelId="{185B8EB6-2440-4E0E-87CD-0A25713F4821}" type="sibTrans" cxnId="{528B3D59-1399-4579-B4DA-09B55CFFE9FE}">
      <dgm:prSet/>
      <dgm:spPr/>
      <dgm:t>
        <a:bodyPr/>
        <a:lstStyle/>
        <a:p>
          <a:pPr rtl="1"/>
          <a:endParaRPr lang="ar-SA"/>
        </a:p>
      </dgm:t>
    </dgm:pt>
    <dgm:pt modelId="{D34B771B-7ADF-447F-8A06-0C3247F95B06}" type="pres">
      <dgm:prSet presAssocID="{BF14B885-A483-4991-9784-0F0D867D51CC}" presName="Name0" presStyleCnt="0">
        <dgm:presLayoutVars>
          <dgm:chMax val="7"/>
          <dgm:chPref val="7"/>
          <dgm:dir/>
        </dgm:presLayoutVars>
      </dgm:prSet>
      <dgm:spPr/>
    </dgm:pt>
    <dgm:pt modelId="{2CE0F89C-EBB8-41E7-A87C-E29E7948FF56}" type="pres">
      <dgm:prSet presAssocID="{BF14B885-A483-4991-9784-0F0D867D51CC}" presName="dot1" presStyleLbl="alignNode1" presStyleIdx="0" presStyleCnt="10" custLinFactNeighborX="67426" custLinFactNeighborY="-78378"/>
      <dgm:spPr/>
    </dgm:pt>
    <dgm:pt modelId="{EACD9C1A-980D-4900-B5A1-5B0A61224F1A}" type="pres">
      <dgm:prSet presAssocID="{BF14B885-A483-4991-9784-0F0D867D51CC}" presName="dot2" presStyleLbl="alignNode1" presStyleIdx="1" presStyleCnt="10" custLinFactNeighborX="92565" custLinFactNeighborY="-74767"/>
      <dgm:spPr/>
    </dgm:pt>
    <dgm:pt modelId="{DB704F49-4977-4111-8DD7-75DDE159113E}" type="pres">
      <dgm:prSet presAssocID="{BF14B885-A483-4991-9784-0F0D867D51CC}" presName="dot3" presStyleLbl="alignNode1" presStyleIdx="2" presStyleCnt="10" custLinFactNeighborX="72198" custLinFactNeighborY="-52337"/>
      <dgm:spPr/>
    </dgm:pt>
    <dgm:pt modelId="{07829800-E213-4718-A33B-BA59115486D4}" type="pres">
      <dgm:prSet presAssocID="{BF14B885-A483-4991-9784-0F0D867D51CC}" presName="dotArrow1" presStyleLbl="alignNode1" presStyleIdx="3" presStyleCnt="10"/>
      <dgm:spPr/>
    </dgm:pt>
    <dgm:pt modelId="{4C0AA4D3-ADBD-4FBE-8546-CF8D8A66AA0D}" type="pres">
      <dgm:prSet presAssocID="{BF14B885-A483-4991-9784-0F0D867D51CC}" presName="dotArrow2" presStyleLbl="alignNode1" presStyleIdx="4" presStyleCnt="10"/>
      <dgm:spPr/>
    </dgm:pt>
    <dgm:pt modelId="{C181472E-8D2D-4E3D-BD74-31DC996193AD}" type="pres">
      <dgm:prSet presAssocID="{BF14B885-A483-4991-9784-0F0D867D51CC}" presName="dotArrow3" presStyleLbl="alignNode1" presStyleIdx="5" presStyleCnt="10"/>
      <dgm:spPr/>
    </dgm:pt>
    <dgm:pt modelId="{51DCBBD1-6B96-4D4B-9C3C-04F575D8FCF8}" type="pres">
      <dgm:prSet presAssocID="{BF14B885-A483-4991-9784-0F0D867D51CC}" presName="dotArrow4" presStyleLbl="alignNode1" presStyleIdx="6" presStyleCnt="10"/>
      <dgm:spPr/>
    </dgm:pt>
    <dgm:pt modelId="{FB4B6A21-429D-4411-9B18-FFDE11EC8E7A}" type="pres">
      <dgm:prSet presAssocID="{BF14B885-A483-4991-9784-0F0D867D51CC}" presName="dotArrow5" presStyleLbl="alignNode1" presStyleIdx="7" presStyleCnt="10"/>
      <dgm:spPr/>
    </dgm:pt>
    <dgm:pt modelId="{B5E156BF-8754-4947-84AC-A7239360BBE9}" type="pres">
      <dgm:prSet presAssocID="{BF14B885-A483-4991-9784-0F0D867D51CC}" presName="dotArrow6" presStyleLbl="alignNode1" presStyleIdx="8" presStyleCnt="10"/>
      <dgm:spPr/>
    </dgm:pt>
    <dgm:pt modelId="{7FEDFAAB-CDD9-4D27-B807-7CE72D6549AE}" type="pres">
      <dgm:prSet presAssocID="{BF14B885-A483-4991-9784-0F0D867D51CC}" presName="dotArrow7" presStyleLbl="alignNode1" presStyleIdx="9" presStyleCnt="10"/>
      <dgm:spPr/>
    </dgm:pt>
    <dgm:pt modelId="{1A2EE6E4-5DF1-430F-958B-A9B1AE0C357E}" type="pres">
      <dgm:prSet presAssocID="{F2482900-0558-4283-80D0-21AFDFEF1F0F}" presName="parTx1" presStyleLbl="node1" presStyleIdx="0" presStyleCnt="2" custScaleX="178295" custScaleY="150460" custLinFactNeighborX="15600" custLinFactNeighborY="647"/>
      <dgm:spPr/>
    </dgm:pt>
    <dgm:pt modelId="{CAC68F44-1642-48D8-87F5-18C3058BBAC9}" type="pres">
      <dgm:prSet presAssocID="{F9380059-1889-49D9-8925-D4773B3E9358}" presName="picture1" presStyleCnt="0"/>
      <dgm:spPr/>
    </dgm:pt>
    <dgm:pt modelId="{504824FE-0FC6-46D9-A363-4E4E2AA4EC3A}" type="pres">
      <dgm:prSet presAssocID="{F9380059-1889-49D9-8925-D4773B3E9358}" presName="imageRepeatNode" presStyleLbl="fgImgPlace1" presStyleIdx="0" presStyleCnt="2" custLinFactNeighborX="-26327" custLinFactNeighborY="-23180"/>
      <dgm:spPr/>
    </dgm:pt>
    <dgm:pt modelId="{4AEFAE1C-F836-47E4-8893-E3F3F12A1CD3}" type="pres">
      <dgm:prSet presAssocID="{17D51199-99E4-466A-890D-1F38332D45AB}" presName="parTx2" presStyleLbl="node1" presStyleIdx="1" presStyleCnt="2" custScaleX="169660" custScaleY="152155" custLinFactNeighborX="-7974" custLinFactNeighborY="-68131"/>
      <dgm:spPr/>
    </dgm:pt>
    <dgm:pt modelId="{2897AA8A-9702-4676-95CE-1AB5E76854F9}" type="pres">
      <dgm:prSet presAssocID="{185B8EB6-2440-4E0E-87CD-0A25713F4821}" presName="picture2" presStyleCnt="0"/>
      <dgm:spPr/>
    </dgm:pt>
    <dgm:pt modelId="{220E5556-9E9D-453D-AAA6-394CDE51BADF}" type="pres">
      <dgm:prSet presAssocID="{185B8EB6-2440-4E0E-87CD-0A25713F4821}" presName="imageRepeatNode" presStyleLbl="fgImgPlace1" presStyleIdx="1" presStyleCnt="2" custScaleX="76842" custLinFactNeighborX="-76166" custLinFactNeighborY="-60090"/>
      <dgm:spPr/>
    </dgm:pt>
  </dgm:ptLst>
  <dgm:cxnLst>
    <dgm:cxn modelId="{27C3EB2C-3AC2-4C7D-AF48-338A90BBF5FD}" type="presOf" srcId="{BF14B885-A483-4991-9784-0F0D867D51CC}" destId="{D34B771B-7ADF-447F-8A06-0C3247F95B06}" srcOrd="0" destOrd="0" presId="urn:microsoft.com/office/officeart/2008/layout/AscendingPictureAccentProcess"/>
    <dgm:cxn modelId="{01AA6E33-B934-4CCB-9E45-3DF99BD72DB7}" srcId="{BF14B885-A483-4991-9784-0F0D867D51CC}" destId="{F2482900-0558-4283-80D0-21AFDFEF1F0F}" srcOrd="0" destOrd="0" parTransId="{3B1ECC29-C136-4BA9-84D0-F777DEC9C5FB}" sibTransId="{F9380059-1889-49D9-8925-D4773B3E9358}"/>
    <dgm:cxn modelId="{C3DC6838-80B5-4EB1-B20C-2B47CF38F3F1}" type="presOf" srcId="{185B8EB6-2440-4E0E-87CD-0A25713F4821}" destId="{220E5556-9E9D-453D-AAA6-394CDE51BADF}" srcOrd="0" destOrd="0" presId="urn:microsoft.com/office/officeart/2008/layout/AscendingPictureAccentProcess"/>
    <dgm:cxn modelId="{528B3D59-1399-4579-B4DA-09B55CFFE9FE}" srcId="{BF14B885-A483-4991-9784-0F0D867D51CC}" destId="{17D51199-99E4-466A-890D-1F38332D45AB}" srcOrd="1" destOrd="0" parTransId="{15203847-31A6-473C-83A6-542E54B35F68}" sibTransId="{185B8EB6-2440-4E0E-87CD-0A25713F4821}"/>
    <dgm:cxn modelId="{44469F7B-08BF-400F-8D46-453E4F3DA2E2}" type="presOf" srcId="{17D51199-99E4-466A-890D-1F38332D45AB}" destId="{4AEFAE1C-F836-47E4-8893-E3F3F12A1CD3}" srcOrd="0" destOrd="0" presId="urn:microsoft.com/office/officeart/2008/layout/AscendingPictureAccentProcess"/>
    <dgm:cxn modelId="{A47F1880-B547-4EAC-92BB-F860B93D236C}" type="presOf" srcId="{F2482900-0558-4283-80D0-21AFDFEF1F0F}" destId="{1A2EE6E4-5DF1-430F-958B-A9B1AE0C357E}" srcOrd="0" destOrd="0" presId="urn:microsoft.com/office/officeart/2008/layout/AscendingPictureAccentProcess"/>
    <dgm:cxn modelId="{339048CB-3474-4555-BA44-43DE33E24D7C}" type="presOf" srcId="{F9380059-1889-49D9-8925-D4773B3E9358}" destId="{504824FE-0FC6-46D9-A363-4E4E2AA4EC3A}" srcOrd="0" destOrd="0" presId="urn:microsoft.com/office/officeart/2008/layout/AscendingPictureAccentProcess"/>
    <dgm:cxn modelId="{9839CAEA-71AF-448C-A731-03207F7FC29B}" type="presParOf" srcId="{D34B771B-7ADF-447F-8A06-0C3247F95B06}" destId="{2CE0F89C-EBB8-41E7-A87C-E29E7948FF56}" srcOrd="0" destOrd="0" presId="urn:microsoft.com/office/officeart/2008/layout/AscendingPictureAccentProcess"/>
    <dgm:cxn modelId="{8EADFCEB-F71E-46AD-B3D9-11FA4A74A135}" type="presParOf" srcId="{D34B771B-7ADF-447F-8A06-0C3247F95B06}" destId="{EACD9C1A-980D-4900-B5A1-5B0A61224F1A}" srcOrd="1" destOrd="0" presId="urn:microsoft.com/office/officeart/2008/layout/AscendingPictureAccentProcess"/>
    <dgm:cxn modelId="{0F1BA26A-40C8-4D49-B185-B7E2C7BE5950}" type="presParOf" srcId="{D34B771B-7ADF-447F-8A06-0C3247F95B06}" destId="{DB704F49-4977-4111-8DD7-75DDE159113E}" srcOrd="2" destOrd="0" presId="urn:microsoft.com/office/officeart/2008/layout/AscendingPictureAccentProcess"/>
    <dgm:cxn modelId="{4018A84D-F2F4-4C93-AF67-04142F06ECF3}" type="presParOf" srcId="{D34B771B-7ADF-447F-8A06-0C3247F95B06}" destId="{07829800-E213-4718-A33B-BA59115486D4}" srcOrd="3" destOrd="0" presId="urn:microsoft.com/office/officeart/2008/layout/AscendingPictureAccentProcess"/>
    <dgm:cxn modelId="{2D3EC5F7-83BC-450B-B4F9-D056E5CA14BE}" type="presParOf" srcId="{D34B771B-7ADF-447F-8A06-0C3247F95B06}" destId="{4C0AA4D3-ADBD-4FBE-8546-CF8D8A66AA0D}" srcOrd="4" destOrd="0" presId="urn:microsoft.com/office/officeart/2008/layout/AscendingPictureAccentProcess"/>
    <dgm:cxn modelId="{49D6CEB3-CFF3-483B-99C0-FB551070601B}" type="presParOf" srcId="{D34B771B-7ADF-447F-8A06-0C3247F95B06}" destId="{C181472E-8D2D-4E3D-BD74-31DC996193AD}" srcOrd="5" destOrd="0" presId="urn:microsoft.com/office/officeart/2008/layout/AscendingPictureAccentProcess"/>
    <dgm:cxn modelId="{A43D2541-F402-4AEF-838A-AAE3F5234272}" type="presParOf" srcId="{D34B771B-7ADF-447F-8A06-0C3247F95B06}" destId="{51DCBBD1-6B96-4D4B-9C3C-04F575D8FCF8}" srcOrd="6" destOrd="0" presId="urn:microsoft.com/office/officeart/2008/layout/AscendingPictureAccentProcess"/>
    <dgm:cxn modelId="{DD0D31BF-EBED-45ED-A183-15CF204CE934}" type="presParOf" srcId="{D34B771B-7ADF-447F-8A06-0C3247F95B06}" destId="{FB4B6A21-429D-4411-9B18-FFDE11EC8E7A}" srcOrd="7" destOrd="0" presId="urn:microsoft.com/office/officeart/2008/layout/AscendingPictureAccentProcess"/>
    <dgm:cxn modelId="{5FF90FD2-FE84-4893-BA59-E79A2FA72094}" type="presParOf" srcId="{D34B771B-7ADF-447F-8A06-0C3247F95B06}" destId="{B5E156BF-8754-4947-84AC-A7239360BBE9}" srcOrd="8" destOrd="0" presId="urn:microsoft.com/office/officeart/2008/layout/AscendingPictureAccentProcess"/>
    <dgm:cxn modelId="{8C2B6931-81CC-4A89-9EF7-58DBB1E34630}" type="presParOf" srcId="{D34B771B-7ADF-447F-8A06-0C3247F95B06}" destId="{7FEDFAAB-CDD9-4D27-B807-7CE72D6549AE}" srcOrd="9" destOrd="0" presId="urn:microsoft.com/office/officeart/2008/layout/AscendingPictureAccentProcess"/>
    <dgm:cxn modelId="{4FAC8936-29E7-4CA8-A5BA-035BDF8D9458}" type="presParOf" srcId="{D34B771B-7ADF-447F-8A06-0C3247F95B06}" destId="{1A2EE6E4-5DF1-430F-958B-A9B1AE0C357E}" srcOrd="10" destOrd="0" presId="urn:microsoft.com/office/officeart/2008/layout/AscendingPictureAccentProcess"/>
    <dgm:cxn modelId="{D13EE480-ABB4-4B65-811D-504E68E2FBA3}" type="presParOf" srcId="{D34B771B-7ADF-447F-8A06-0C3247F95B06}" destId="{CAC68F44-1642-48D8-87F5-18C3058BBAC9}" srcOrd="11" destOrd="0" presId="urn:microsoft.com/office/officeart/2008/layout/AscendingPictureAccentProcess"/>
    <dgm:cxn modelId="{62F7561B-013C-472C-8B06-8C65C57D6E68}" type="presParOf" srcId="{CAC68F44-1642-48D8-87F5-18C3058BBAC9}" destId="{504824FE-0FC6-46D9-A363-4E4E2AA4EC3A}" srcOrd="0" destOrd="0" presId="urn:microsoft.com/office/officeart/2008/layout/AscendingPictureAccentProcess"/>
    <dgm:cxn modelId="{EB8801FC-4098-42A4-982C-C6BBEF3E4018}" type="presParOf" srcId="{D34B771B-7ADF-447F-8A06-0C3247F95B06}" destId="{4AEFAE1C-F836-47E4-8893-E3F3F12A1CD3}" srcOrd="12" destOrd="0" presId="urn:microsoft.com/office/officeart/2008/layout/AscendingPictureAccentProcess"/>
    <dgm:cxn modelId="{58C0BCA8-F6B9-4446-BA54-5CBE64ED2024}" type="presParOf" srcId="{D34B771B-7ADF-447F-8A06-0C3247F95B06}" destId="{2897AA8A-9702-4676-95CE-1AB5E76854F9}" srcOrd="13" destOrd="0" presId="urn:microsoft.com/office/officeart/2008/layout/AscendingPictureAccentProcess"/>
    <dgm:cxn modelId="{AFA4DF08-380C-4119-80A0-99F241082F35}" type="presParOf" srcId="{2897AA8A-9702-4676-95CE-1AB5E76854F9}" destId="{220E5556-9E9D-453D-AAA6-394CDE51BAD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0F89C-EBB8-41E7-A87C-E29E7948FF56}">
      <dsp:nvSpPr>
        <dsp:cNvPr id="0" name=""/>
        <dsp:cNvSpPr/>
      </dsp:nvSpPr>
      <dsp:spPr>
        <a:xfrm>
          <a:off x="2249033" y="2616246"/>
          <a:ext cx="174713" cy="1747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CD9C1A-980D-4900-B5A1-5B0A61224F1A}">
      <dsp:nvSpPr>
        <dsp:cNvPr id="0" name=""/>
        <dsp:cNvSpPr/>
      </dsp:nvSpPr>
      <dsp:spPr>
        <a:xfrm>
          <a:off x="2139905" y="2867824"/>
          <a:ext cx="174713" cy="174713"/>
        </a:xfrm>
        <a:prstGeom prst="ellipse">
          <a:avLst/>
        </a:prstGeom>
        <a:solidFill>
          <a:schemeClr val="accent2">
            <a:hueOff val="360010"/>
            <a:satOff val="50"/>
            <a:lumOff val="44"/>
            <a:alphaOff val="0"/>
          </a:schemeClr>
        </a:solidFill>
        <a:ln w="10795" cap="flat" cmpd="sng" algn="ctr">
          <a:solidFill>
            <a:schemeClr val="accent2">
              <a:hueOff val="360010"/>
              <a:satOff val="50"/>
              <a:lumOff val="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704F49-4977-4111-8DD7-75DDE159113E}">
      <dsp:nvSpPr>
        <dsp:cNvPr id="0" name=""/>
        <dsp:cNvSpPr/>
      </dsp:nvSpPr>
      <dsp:spPr>
        <a:xfrm>
          <a:off x="1921920" y="3119363"/>
          <a:ext cx="174713" cy="174713"/>
        </a:xfrm>
        <a:prstGeom prst="ellipse">
          <a:avLst/>
        </a:prstGeom>
        <a:solidFill>
          <a:schemeClr val="accent2">
            <a:hueOff val="720020"/>
            <a:satOff val="100"/>
            <a:lumOff val="87"/>
            <a:alphaOff val="0"/>
          </a:schemeClr>
        </a:solidFill>
        <a:ln w="10795" cap="flat" cmpd="sng" algn="ctr">
          <a:solidFill>
            <a:schemeClr val="accent2">
              <a:hueOff val="720020"/>
              <a:satOff val="100"/>
              <a:lumOff val="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829800-E213-4718-A33B-BA59115486D4}">
      <dsp:nvSpPr>
        <dsp:cNvPr id="0" name=""/>
        <dsp:cNvSpPr/>
      </dsp:nvSpPr>
      <dsp:spPr>
        <a:xfrm>
          <a:off x="2013823" y="284728"/>
          <a:ext cx="174713" cy="174713"/>
        </a:xfrm>
        <a:prstGeom prst="ellipse">
          <a:avLst/>
        </a:prstGeom>
        <a:solidFill>
          <a:schemeClr val="accent2">
            <a:hueOff val="1080030"/>
            <a:satOff val="150"/>
            <a:lumOff val="131"/>
            <a:alphaOff val="0"/>
          </a:schemeClr>
        </a:solidFill>
        <a:ln w="10795" cap="flat" cmpd="sng" algn="ctr">
          <a:solidFill>
            <a:schemeClr val="accent2">
              <a:hueOff val="1080030"/>
              <a:satOff val="150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0AA4D3-ADBD-4FBE-8546-CF8D8A66AA0D}">
      <dsp:nvSpPr>
        <dsp:cNvPr id="0" name=""/>
        <dsp:cNvSpPr/>
      </dsp:nvSpPr>
      <dsp:spPr>
        <a:xfrm>
          <a:off x="2247241" y="145634"/>
          <a:ext cx="174713" cy="174713"/>
        </a:xfrm>
        <a:prstGeom prst="ellipse">
          <a:avLst/>
        </a:prstGeom>
        <a:solidFill>
          <a:schemeClr val="accent2">
            <a:hueOff val="1440040"/>
            <a:satOff val="200"/>
            <a:lumOff val="174"/>
            <a:alphaOff val="0"/>
          </a:schemeClr>
        </a:solidFill>
        <a:ln w="10795" cap="flat" cmpd="sng" algn="ctr">
          <a:solidFill>
            <a:schemeClr val="accent2">
              <a:hueOff val="1440040"/>
              <a:satOff val="200"/>
              <a:lumOff val="1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81472E-8D2D-4E3D-BD74-31DC996193AD}">
      <dsp:nvSpPr>
        <dsp:cNvPr id="0" name=""/>
        <dsp:cNvSpPr/>
      </dsp:nvSpPr>
      <dsp:spPr>
        <a:xfrm>
          <a:off x="2479959" y="6540"/>
          <a:ext cx="174713" cy="174713"/>
        </a:xfrm>
        <a:prstGeom prst="ellipse">
          <a:avLst/>
        </a:prstGeom>
        <a:solidFill>
          <a:schemeClr val="accent2">
            <a:hueOff val="1800050"/>
            <a:satOff val="251"/>
            <a:lumOff val="218"/>
            <a:alphaOff val="0"/>
          </a:schemeClr>
        </a:solidFill>
        <a:ln w="10795" cap="flat" cmpd="sng" algn="ctr">
          <a:solidFill>
            <a:schemeClr val="accent2">
              <a:hueOff val="1800050"/>
              <a:satOff val="251"/>
              <a:lumOff val="2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DCBBD1-6B96-4D4B-9C3C-04F575D8FCF8}">
      <dsp:nvSpPr>
        <dsp:cNvPr id="0" name=""/>
        <dsp:cNvSpPr/>
      </dsp:nvSpPr>
      <dsp:spPr>
        <a:xfrm>
          <a:off x="2712678" y="145634"/>
          <a:ext cx="174713" cy="174713"/>
        </a:xfrm>
        <a:prstGeom prst="ellipse">
          <a:avLst/>
        </a:prstGeom>
        <a:solidFill>
          <a:schemeClr val="accent2">
            <a:hueOff val="2160060"/>
            <a:satOff val="301"/>
            <a:lumOff val="261"/>
            <a:alphaOff val="0"/>
          </a:schemeClr>
        </a:solidFill>
        <a:ln w="10795" cap="flat" cmpd="sng" algn="ctr">
          <a:solidFill>
            <a:schemeClr val="accent2">
              <a:hueOff val="2160060"/>
              <a:satOff val="301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4B6A21-429D-4411-9B18-FFDE11EC8E7A}">
      <dsp:nvSpPr>
        <dsp:cNvPr id="0" name=""/>
        <dsp:cNvSpPr/>
      </dsp:nvSpPr>
      <dsp:spPr>
        <a:xfrm>
          <a:off x="2946095" y="284728"/>
          <a:ext cx="174713" cy="174713"/>
        </a:xfrm>
        <a:prstGeom prst="ellipse">
          <a:avLst/>
        </a:prstGeom>
        <a:solidFill>
          <a:schemeClr val="accent2">
            <a:hueOff val="2520070"/>
            <a:satOff val="351"/>
            <a:lumOff val="305"/>
            <a:alphaOff val="0"/>
          </a:schemeClr>
        </a:solidFill>
        <a:ln w="10795" cap="flat" cmpd="sng" algn="ctr">
          <a:solidFill>
            <a:schemeClr val="accent2">
              <a:hueOff val="2520070"/>
              <a:satOff val="351"/>
              <a:lumOff val="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E156BF-8754-4947-84AC-A7239360BBE9}">
      <dsp:nvSpPr>
        <dsp:cNvPr id="0" name=""/>
        <dsp:cNvSpPr/>
      </dsp:nvSpPr>
      <dsp:spPr>
        <a:xfrm>
          <a:off x="2479959" y="300029"/>
          <a:ext cx="174713" cy="174713"/>
        </a:xfrm>
        <a:prstGeom prst="ellipse">
          <a:avLst/>
        </a:prstGeom>
        <a:solidFill>
          <a:schemeClr val="accent2">
            <a:hueOff val="2880080"/>
            <a:satOff val="401"/>
            <a:lumOff val="348"/>
            <a:alphaOff val="0"/>
          </a:schemeClr>
        </a:solidFill>
        <a:ln w="10795" cap="flat" cmpd="sng" algn="ctr">
          <a:solidFill>
            <a:schemeClr val="accent2">
              <a:hueOff val="2880080"/>
              <a:satOff val="401"/>
              <a:lumOff val="3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EDFAAB-CDD9-4D27-B807-7CE72D6549AE}">
      <dsp:nvSpPr>
        <dsp:cNvPr id="0" name=""/>
        <dsp:cNvSpPr/>
      </dsp:nvSpPr>
      <dsp:spPr>
        <a:xfrm>
          <a:off x="2479959" y="593517"/>
          <a:ext cx="174713" cy="174713"/>
        </a:xfrm>
        <a:prstGeom prst="ellips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079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2EE6E4-5DF1-430F-958B-A9B1AE0C357E}">
      <dsp:nvSpPr>
        <dsp:cNvPr id="0" name=""/>
        <dsp:cNvSpPr/>
      </dsp:nvSpPr>
      <dsp:spPr>
        <a:xfrm>
          <a:off x="171166" y="3600499"/>
          <a:ext cx="6718555" cy="1520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7607" tIns="152400" rIns="152400" bIns="15240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solidFill>
                <a:schemeClr val="tx1"/>
              </a:solidFill>
            </a:rPr>
            <a:t>النوع الثاني: </a:t>
          </a:r>
          <a:r>
            <a:rPr lang="ar-SA" sz="4000" kern="1200" dirty="0"/>
            <a:t>الاستغاثة </a:t>
          </a:r>
          <a:r>
            <a:rPr lang="ar-SA" sz="4000" kern="1200" dirty="0" err="1"/>
            <a:t>الشركية</a:t>
          </a:r>
          <a:endParaRPr lang="ar-SA" sz="4000" kern="1200" dirty="0"/>
        </a:p>
      </dsp:txBody>
      <dsp:txXfrm>
        <a:off x="245404" y="3674737"/>
        <a:ext cx="6570079" cy="1372298"/>
      </dsp:txXfrm>
    </dsp:sp>
    <dsp:sp modelId="{504824FE-0FC6-46D9-A363-4E4E2AA4EC3A}">
      <dsp:nvSpPr>
        <dsp:cNvPr id="0" name=""/>
        <dsp:cNvSpPr/>
      </dsp:nvSpPr>
      <dsp:spPr>
        <a:xfrm>
          <a:off x="0" y="2453663"/>
          <a:ext cx="1747136" cy="174702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EFAE1C-F836-47E4-8893-E3F3F12A1CD3}">
      <dsp:nvSpPr>
        <dsp:cNvPr id="0" name=""/>
        <dsp:cNvSpPr/>
      </dsp:nvSpPr>
      <dsp:spPr>
        <a:xfrm>
          <a:off x="1038228" y="919770"/>
          <a:ext cx="6393169" cy="1537906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7607" tIns="152400" rIns="152400" bIns="15240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solidFill>
                <a:schemeClr val="tx1"/>
              </a:solidFill>
            </a:rPr>
            <a:t>النوع الأول: </a:t>
          </a:r>
          <a:r>
            <a:rPr lang="ar-SA" sz="4000" kern="1200" dirty="0"/>
            <a:t>الاستغاثة الجائزة</a:t>
          </a:r>
        </a:p>
      </dsp:txBody>
      <dsp:txXfrm>
        <a:off x="1113302" y="994844"/>
        <a:ext cx="6243021" cy="1387758"/>
      </dsp:txXfrm>
    </dsp:sp>
    <dsp:sp modelId="{220E5556-9E9D-453D-AAA6-394CDE51BADF}">
      <dsp:nvSpPr>
        <dsp:cNvPr id="0" name=""/>
        <dsp:cNvSpPr/>
      </dsp:nvSpPr>
      <dsp:spPr>
        <a:xfrm>
          <a:off x="477968" y="0"/>
          <a:ext cx="1342534" cy="1747020"/>
        </a:xfrm>
        <a:prstGeom prst="ellipse">
          <a:avLst/>
        </a:prstGeom>
        <a:solidFill>
          <a:schemeClr val="accent2">
            <a:tint val="50000"/>
            <a:hueOff val="2298954"/>
            <a:satOff val="863"/>
            <a:lumOff val="13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2.m4a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5A423C2-7727-4303-B95D-08FF09BAC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249" y="4957639"/>
            <a:ext cx="2615411" cy="1743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27314B95-919E-4D1A-B6AB-DE588056E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975" y="1298575"/>
            <a:ext cx="7315200" cy="325437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ar-SA" sz="7000" b="0" i="0" u="none" strike="noStrike" kern="1200" cap="all" spc="-10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السلام عليكم ورحمة الله وبركاته </a:t>
            </a:r>
            <a:r>
              <a:rPr kumimoji="0" lang="ar-SA" sz="7800" b="0" i="0" u="none" strike="noStrike" kern="1200" cap="all" spc="-10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..</a:t>
            </a:r>
            <a:br>
              <a:rPr kumimoji="0" lang="ar-SA" sz="7800" b="0" i="0" u="none" strike="noStrike" kern="1200" cap="all" spc="-10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</a:br>
            <a:r>
              <a:rPr kumimoji="0" lang="ar-SA" sz="7800" b="0" i="0" u="none" strike="noStrike" kern="1200" cap="all" spc="-10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أهلاً وسهلاً بكم طالباتي العزيزات ..</a:t>
            </a:r>
            <a:br>
              <a:rPr kumimoji="0" lang="ar" sz="7800" b="0" i="0" u="none" strike="noStrike" kern="1200" cap="none" spc="-100" normalizeH="0" baseline="0" noProof="0" dirty="0">
                <a:ln>
                  <a:noFill/>
                </a:ln>
                <a:solidFill>
                  <a:srgbClr val="FBEEC9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ar-SA" dirty="0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52F5240B-3E37-4E1E-96A2-84A350EC4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138" y="4670425"/>
            <a:ext cx="7315200" cy="914400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الأستاذة : خلود العتيبي ..</a:t>
            </a:r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4980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B93C67-88D3-45F9-9BF6-A850A86E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8457"/>
            <a:ext cx="3461657" cy="5277394"/>
          </a:xfrm>
        </p:spPr>
        <p:txBody>
          <a:bodyPr>
            <a:normAutofit/>
          </a:bodyPr>
          <a:lstStyle/>
          <a:p>
            <a:pPr algn="ctr"/>
            <a:r>
              <a:rPr lang="ar-S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طالبتي المجتهدة بعد مشاهدتك للمقطع ماهي أنواع الاستغاثة بغير الله .</a:t>
            </a:r>
          </a:p>
        </p:txBody>
      </p:sp>
      <p:pic>
        <p:nvPicPr>
          <p:cNvPr id="4" name="الاستغاثة (معدل)">
            <a:hlinkClick r:id="" action="ppaction://media"/>
            <a:extLst>
              <a:ext uri="{FF2B5EF4-FFF2-40B4-BE49-F238E27FC236}">
                <a16:creationId xmlns:a16="http://schemas.microsoft.com/office/drawing/2014/main" id="{B5163E3A-D5B0-497D-8B9B-0BA2DDC04A9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1657" y="26504"/>
            <a:ext cx="8730343" cy="6857999"/>
          </a:xfrm>
        </p:spPr>
      </p:pic>
    </p:spTree>
    <p:extLst>
      <p:ext uri="{BB962C8B-B14F-4D97-AF65-F5344CB8AC3E}">
        <p14:creationId xmlns:p14="http://schemas.microsoft.com/office/powerpoint/2010/main" val="12354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CF5B18-A5F7-471D-9145-5FF26F17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49532"/>
            <a:ext cx="3422469" cy="4835344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الاستغاثة بغير الله 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F2F46F90-88BB-4E3E-B5E1-8B79BF99F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811285"/>
              </p:ext>
            </p:extLst>
          </p:nvPr>
        </p:nvGraphicFramePr>
        <p:xfrm>
          <a:off x="3868738" y="863601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87FFBBC0-CE34-48A0-A095-0ACB2835D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1618" y="873124"/>
            <a:ext cx="1820500" cy="182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93D66E8-685F-4D04-A58C-6F31C9FAEF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8738" y="3254127"/>
            <a:ext cx="1820500" cy="182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096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8A4350-F1E3-4810-A050-3566DCDC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طالبتي المجتهدة صفي حال المشركين إذا وقعوا في كرب وشدة 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8CC7C5F-3A87-4F9E-9803-870FC0BB9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412" y="868680"/>
            <a:ext cx="7788125" cy="5120640"/>
          </a:xfrm>
        </p:spPr>
        <p:txBody>
          <a:bodyPr>
            <a:normAutofit/>
          </a:bodyPr>
          <a:lstStyle/>
          <a:p>
            <a:r>
              <a:rPr lang="ar-SA" sz="4400" dirty="0">
                <a:solidFill>
                  <a:srgbClr val="FF0000"/>
                </a:solidFill>
              </a:rPr>
              <a:t>يلجؤون</a:t>
            </a:r>
            <a:r>
              <a:rPr lang="ar-SA" sz="4400" dirty="0"/>
              <a:t> إلى الله وحده لا شريك له ؛ لعلمهم أنه لا ينفع في وقت الشدائد إلا الله عز وجل , ولا يفرج الكُربات سواه , قال الله تعالى : </a:t>
            </a:r>
            <a:r>
              <a:rPr lang="ar-SA" sz="4400" dirty="0">
                <a:solidFill>
                  <a:schemeClr val="accent2"/>
                </a:solidFill>
              </a:rPr>
              <a:t>(</a:t>
            </a:r>
            <a:r>
              <a:rPr lang="ar-SA" sz="4400" b="1" i="0" dirty="0">
                <a:solidFill>
                  <a:schemeClr val="accent2"/>
                </a:solidFill>
                <a:effectLst/>
                <a:latin typeface="taha-naskh"/>
              </a:rPr>
              <a:t>فإذا رَكِبُوا فِي الْفُلْكِ دَعَوُا اللَّهَ مُخْلِصِينَ لَهُ الدِّينَ فَلَمَّا نَجَّاهُمْ إِلَى الْبَرِّ إِذَا هُمْ يُشْرِكُونَ ).</a:t>
            </a:r>
            <a:endParaRPr lang="ar-SA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6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8B7A3186-15CA-422A-8817-60374C974D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825508"/>
              </p:ext>
            </p:extLst>
          </p:nvPr>
        </p:nvGraphicFramePr>
        <p:xfrm>
          <a:off x="3476852" y="178308"/>
          <a:ext cx="8323262" cy="6492240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4505905">
                  <a:extLst>
                    <a:ext uri="{9D8B030D-6E8A-4147-A177-3AD203B41FA5}">
                      <a16:colId xmlns:a16="http://schemas.microsoft.com/office/drawing/2014/main" val="656448036"/>
                    </a:ext>
                  </a:extLst>
                </a:gridCol>
                <a:gridCol w="2036226">
                  <a:extLst>
                    <a:ext uri="{9D8B030D-6E8A-4147-A177-3AD203B41FA5}">
                      <a16:colId xmlns:a16="http://schemas.microsoft.com/office/drawing/2014/main" val="1394946207"/>
                    </a:ext>
                  </a:extLst>
                </a:gridCol>
                <a:gridCol w="1781131">
                  <a:extLst>
                    <a:ext uri="{9D8B030D-6E8A-4147-A177-3AD203B41FA5}">
                      <a16:colId xmlns:a16="http://schemas.microsoft.com/office/drawing/2014/main" val="693369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0" dirty="0"/>
                        <a:t>الحالة</a:t>
                      </a:r>
                      <a:r>
                        <a:rPr lang="ar-SA" sz="3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0" dirty="0"/>
                        <a:t>الحكم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0" dirty="0"/>
                        <a:t>السبب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975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1- أطل من الدور العلوي قائلاً: </a:t>
                      </a:r>
                      <a:r>
                        <a:rPr lang="ar-SA" sz="3600" dirty="0" err="1"/>
                        <a:t>أغيثوني</a:t>
                      </a:r>
                      <a:r>
                        <a:rPr lang="ar-SA" sz="3600" dirty="0"/>
                        <a:t> من الحريق.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280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2- مضى على زواجه عشر سنين ولم يُرزق بمولود فاستغاث بنبي أو ولي أن يرزقــه مولوداً.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389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3- اعتدى عليه اللصوص فاستغاث من شرهم بالجن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692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4- تعطلت سيارة مسافر فاستغاث برجال أمن الطرق.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9859"/>
                  </a:ext>
                </a:extLst>
              </a:tr>
            </a:tbl>
          </a:graphicData>
        </a:graphic>
      </p:graphicFrame>
      <p:pic>
        <p:nvPicPr>
          <p:cNvPr id="2052" name="Picture 4" descr="أفكار لأجل نشاط بداية الحصة - Pretty Math">
            <a:extLst>
              <a:ext uri="{FF2B5EF4-FFF2-40B4-BE49-F238E27FC236}">
                <a16:creationId xmlns:a16="http://schemas.microsoft.com/office/drawing/2014/main" id="{10499698-F30B-4FD0-BC34-24338B781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0" y="2490978"/>
            <a:ext cx="2447925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9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99582196-4CA0-4F83-A10B-213D9E1F2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4522" y="1528354"/>
            <a:ext cx="6431837" cy="387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19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6791B2-9299-4984-B1B3-B57E66AD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ar-SA" sz="72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الواجب</a:t>
            </a:r>
            <a:endParaRPr lang="ar-SA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6839FBEE-09A9-4E25-86AD-DB5B60806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26" y="1892838"/>
            <a:ext cx="6170386" cy="332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1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مطرقة القاضي مع تعبئة خالصة">
            <a:extLst>
              <a:ext uri="{FF2B5EF4-FFF2-40B4-BE49-F238E27FC236}">
                <a16:creationId xmlns:a16="http://schemas.microsoft.com/office/drawing/2014/main" id="{BC457EB5-DFCB-42DF-BFC3-A8876F0AE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7369" y="0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8D3D6DF-F568-406E-8938-4DAA9B57C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5941" y="-235132"/>
            <a:ext cx="102412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9FD5B2-EBD9-4895-ADF6-0E60B3B4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38921" cy="4601183"/>
          </a:xfrm>
        </p:spPr>
        <p:txBody>
          <a:bodyPr>
            <a:normAutofit/>
          </a:bodyPr>
          <a:lstStyle/>
          <a:p>
            <a:pPr algn="ctr"/>
            <a:r>
              <a:rPr kumimoji="0" lang="ar-SA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Tahoma" panose="020B0604030504040204" pitchFamily="34" charset="0"/>
                <a:cs typeface="Arial" panose="020B0604020202020204" pitchFamily="34" charset="0"/>
              </a:rPr>
              <a:t>شريـــط الذكريات</a:t>
            </a:r>
            <a:endParaRPr lang="ar-SA" sz="4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FE0801-A74E-4CA3-8273-FA9FAD08A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kumimoji="0" lang="ar-SA" sz="8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طالبتي المجتهدة </a:t>
            </a:r>
            <a:r>
              <a:rPr kumimoji="0" lang="ar-SA" sz="8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أسترجعي</a:t>
            </a:r>
            <a:r>
              <a:rPr kumimoji="0" lang="ar-SA" sz="8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 درسنـــا السابق ...</a:t>
            </a:r>
            <a:r>
              <a:rPr kumimoji="0" lang="ar-SA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</a:p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36E5868-5261-4813-AFE8-A3E1E3FEA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2" y="5209766"/>
            <a:ext cx="4909941" cy="132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773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93B208-F887-424C-8511-03C3B7FA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5047" cy="4601183"/>
          </a:xfrm>
        </p:spPr>
        <p:txBody>
          <a:bodyPr>
            <a:normAutofit/>
          </a:bodyPr>
          <a:lstStyle/>
          <a:p>
            <a:pPr algn="ctr"/>
            <a:r>
              <a:rPr kumimoji="0" lang="ar-SA" sz="40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موضوع الدرس </a:t>
            </a:r>
            <a:endParaRPr lang="ar-SA" sz="4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782920-E731-4887-A403-40FB5ACE7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>
                <a:cs typeface="Akhbar MT" pitchFamily="2" charset="-78"/>
              </a:rPr>
              <a:t>الاستغاثـة 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4E2D6D9-855A-4286-B0A0-B00DE01C5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74" y="5323274"/>
            <a:ext cx="2365453" cy="132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144714A6-4B50-4511-8FDC-EF1AABB5C510}"/>
              </a:ext>
            </a:extLst>
          </p:cNvPr>
          <p:cNvSpPr txBox="1">
            <a:spLocks/>
          </p:cNvSpPr>
          <p:nvPr/>
        </p:nvSpPr>
        <p:spPr>
          <a:xfrm>
            <a:off x="6655828" y="27060"/>
            <a:ext cx="5040752" cy="1692384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fontScale="60000" lnSpcReduction="20000"/>
          </a:bodyPr>
          <a:lstStyle>
            <a:lvl1pPr algn="ct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ar-SA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المادة: </a:t>
            </a:r>
            <a:r>
              <a:rPr lang="ar-SA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توحيـــد</a:t>
            </a:r>
          </a:p>
          <a:p>
            <a:pPr algn="r">
              <a:defRPr/>
            </a:pPr>
            <a:r>
              <a:rPr lang="ar-SA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  <a:t>     </a:t>
            </a:r>
            <a:br>
              <a:rPr lang="ar-SA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dirty="0">
                <a:solidFill>
                  <a:srgbClr val="2F2B20"/>
                </a:solidFill>
                <a:latin typeface="Calibri Light" panose="020F0302020204030204"/>
                <a:cs typeface="Times New Roman" panose="02020603050405020304" pitchFamily="18" charset="0"/>
              </a:rPr>
              <a:t>اليــوم: </a:t>
            </a:r>
            <a:r>
              <a:rPr lang="ar-SA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الأثنين</a:t>
            </a:r>
          </a:p>
          <a:p>
            <a:pPr algn="r">
              <a:defRPr/>
            </a:pPr>
            <a:br>
              <a:rPr lang="ar-SA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التاريخ</a:t>
            </a:r>
            <a:r>
              <a:rPr lang="ar-SA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  <a:t>:</a:t>
            </a:r>
            <a:r>
              <a:rPr lang="ar-SA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  <a:t>18/ 10/ 1447 هـ</a:t>
            </a:r>
          </a:p>
        </p:txBody>
      </p:sp>
    </p:spTree>
    <p:extLst>
      <p:ext uri="{BB962C8B-B14F-4D97-AF65-F5344CB8AC3E}">
        <p14:creationId xmlns:p14="http://schemas.microsoft.com/office/powerpoint/2010/main" val="92868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910091-001F-46FA-BF89-2B1D91E0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/>
              <a:t>التمهيــد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4BEC37-410C-46CC-903C-F394314A0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SA" sz="4400" dirty="0"/>
          </a:p>
          <a:p>
            <a:endParaRPr lang="ar-SA" sz="4400" dirty="0"/>
          </a:p>
          <a:p>
            <a:r>
              <a:rPr lang="ar-SA" sz="4400" dirty="0"/>
              <a:t>صالح في سفيــنة فكادت السفينة أن تغرق في البحر ؟ </a:t>
            </a:r>
          </a:p>
          <a:p>
            <a:r>
              <a:rPr lang="ar-SA" sz="4400" dirty="0"/>
              <a:t>بمن يلتجئ ؟</a:t>
            </a:r>
          </a:p>
          <a:p>
            <a:pPr marL="0" indent="0">
              <a:buNone/>
            </a:pPr>
            <a:endParaRPr lang="ar-SA" sz="4400" dirty="0"/>
          </a:p>
          <a:p>
            <a:pPr marL="0" indent="0">
              <a:buNone/>
            </a:pPr>
            <a:r>
              <a:rPr lang="ar-SA" sz="4400" dirty="0"/>
              <a:t> </a:t>
            </a:r>
          </a:p>
        </p:txBody>
      </p:sp>
      <p:pic>
        <p:nvPicPr>
          <p:cNvPr id="2050" name="Picture 2" descr="سفينة, سفينة, بي إن جي, جميلة PNG وملف PSD للتحميل مجانا">
            <a:extLst>
              <a:ext uri="{FF2B5EF4-FFF2-40B4-BE49-F238E27FC236}">
                <a16:creationId xmlns:a16="http://schemas.microsoft.com/office/drawing/2014/main" id="{3B1A92A4-0BA8-4B4F-98EA-7D2770E75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29" y="4323805"/>
            <a:ext cx="2547257" cy="2547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05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3F6BC-3AEF-4E89-B538-65391F7F9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ar-SA" sz="4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أهداف الدرس </a:t>
            </a:r>
            <a:endParaRPr lang="ar-SA" sz="44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160923D-6422-46C4-87AD-E79E472A2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519" y="849085"/>
            <a:ext cx="7315200" cy="5605925"/>
          </a:xfrm>
        </p:spPr>
        <p:txBody>
          <a:bodyPr/>
          <a:lstStyle/>
          <a:p>
            <a:pPr algn="ctr"/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طالبتي المجتهدة تصفحي كتابك صفحة </a:t>
            </a:r>
            <a:r>
              <a:rPr lang="ar-SA" sz="5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لمعرفة أهداف درسنا لهذا اليوم ..</a:t>
            </a:r>
          </a:p>
          <a:p>
            <a:endParaRPr lang="ar-SA" dirty="0"/>
          </a:p>
        </p:txBody>
      </p:sp>
      <p:pic>
        <p:nvPicPr>
          <p:cNvPr id="4" name="Picture 2" descr="هدف الرماية | صور PNG PSD تحميل مجاني - Pikbest">
            <a:extLst>
              <a:ext uri="{FF2B5EF4-FFF2-40B4-BE49-F238E27FC236}">
                <a16:creationId xmlns:a16="http://schemas.microsoft.com/office/drawing/2014/main" id="{2025936C-2688-4375-BDF0-3E348C7C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4653457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3E6FA2-488F-4888-BE91-69504FBC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أولاً: الاستغاثــة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35E27D3-0080-45FA-963E-F8A53AD71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789" y="202474"/>
            <a:ext cx="7811589" cy="14303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4000" dirty="0"/>
              <a:t>طالبتي المجتهدة من خلال سحابة الكلمة رتبي تعريف الاستغاثــة .</a:t>
            </a:r>
          </a:p>
        </p:txBody>
      </p:sp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5B66F8C4-8F84-482E-8600-16959F917EFE}"/>
              </a:ext>
            </a:extLst>
          </p:cNvPr>
          <p:cNvSpPr/>
          <p:nvPr/>
        </p:nvSpPr>
        <p:spPr>
          <a:xfrm>
            <a:off x="3605349" y="2011681"/>
            <a:ext cx="4036422" cy="3278776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/>
              <a:t>طلب</a:t>
            </a:r>
            <a:r>
              <a:rPr lang="en-US" sz="2400" dirty="0"/>
              <a:t>      </a:t>
            </a:r>
          </a:p>
          <a:p>
            <a:pPr algn="ctr"/>
            <a:r>
              <a:rPr lang="ar-SA" sz="2400" dirty="0"/>
              <a:t>    الكرب </a:t>
            </a:r>
          </a:p>
          <a:p>
            <a:pPr algn="ctr"/>
            <a:r>
              <a:rPr lang="ar-SA" sz="2400" dirty="0"/>
              <a:t>   تعالى </a:t>
            </a:r>
          </a:p>
          <a:p>
            <a:pPr algn="ctr"/>
            <a:r>
              <a:rPr lang="ar-SA" sz="2400" dirty="0"/>
              <a:t>     الشدة و </a:t>
            </a:r>
          </a:p>
          <a:p>
            <a:pPr algn="ctr"/>
            <a:r>
              <a:rPr lang="ar-SA" sz="2400" dirty="0"/>
              <a:t> الله </a:t>
            </a:r>
          </a:p>
          <a:p>
            <a:pPr algn="ctr"/>
            <a:r>
              <a:rPr lang="ar-SA" sz="2400" dirty="0"/>
              <a:t>لإزالة </a:t>
            </a:r>
          </a:p>
          <a:p>
            <a:pPr algn="ctr"/>
            <a:r>
              <a:rPr lang="ar-SA" sz="2400" dirty="0"/>
              <a:t>والتوجه إليه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D067BBE-53D2-4DB0-B3C7-B9BC2E4935D2}"/>
              </a:ext>
            </a:extLst>
          </p:cNvPr>
          <p:cNvSpPr txBox="1"/>
          <p:nvPr/>
        </p:nvSpPr>
        <p:spPr>
          <a:xfrm>
            <a:off x="7354017" y="4428308"/>
            <a:ext cx="458506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لغة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SA" sz="2800" dirty="0"/>
              <a:t>طلب الغوث, وهو التخليص من الشدة.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4823635-089A-4A44-96D4-32CA18552E45}"/>
              </a:ext>
            </a:extLst>
          </p:cNvPr>
          <p:cNvSpPr txBox="1"/>
          <p:nvPr/>
        </p:nvSpPr>
        <p:spPr>
          <a:xfrm>
            <a:off x="3958046" y="5907900"/>
            <a:ext cx="798103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شرعاً: طلب الله تعالى والتوجه إليه لإزالة الشدة والكرب.</a:t>
            </a:r>
          </a:p>
        </p:txBody>
      </p:sp>
    </p:spTree>
    <p:extLst>
      <p:ext uri="{BB962C8B-B14F-4D97-AF65-F5344CB8AC3E}">
        <p14:creationId xmlns:p14="http://schemas.microsoft.com/office/powerpoint/2010/main" val="86856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F739821-D0D3-4B6D-A90F-94FEDB6CA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602006"/>
          </a:xfrm>
        </p:spPr>
        <p:txBody>
          <a:bodyPr>
            <a:normAutofit/>
          </a:bodyPr>
          <a:lstStyle/>
          <a:p>
            <a:pPr algn="ctr"/>
            <a:r>
              <a:rPr lang="ar-SA" sz="4800" dirty="0"/>
              <a:t>طالبتي المجتهدة من خلال فهمك ,  ما هو الفرق بين الدعاء و الاستغاثة ؟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9C4D9C0-9192-4BC0-A571-09CFED75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923" y="461273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38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6037BC-6E8E-47D7-80BB-1E521E19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400" dirty="0"/>
              <a:t>الاستغاثـة عبادةٌ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8D7C136-A5C8-439E-9516-66612C097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155" y="1621754"/>
            <a:ext cx="8555800" cy="4374098"/>
          </a:xfrm>
        </p:spPr>
        <p:txBody>
          <a:bodyPr>
            <a:normAutofit/>
          </a:bodyPr>
          <a:lstStyle/>
          <a:p>
            <a:r>
              <a:rPr lang="ar-SA" sz="3600" dirty="0">
                <a:solidFill>
                  <a:schemeClr val="tx1"/>
                </a:solidFill>
              </a:rPr>
              <a:t>قال تعالى : </a:t>
            </a:r>
            <a:r>
              <a:rPr lang="ar-SA" sz="3600" dirty="0">
                <a:solidFill>
                  <a:schemeClr val="accent2"/>
                </a:solidFill>
              </a:rPr>
              <a:t>(</a:t>
            </a:r>
            <a:r>
              <a:rPr lang="ar-SA" sz="3600" b="1" i="0" dirty="0">
                <a:solidFill>
                  <a:schemeClr val="accent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إِذْ تَسْتَغِيثُونَ رَبَّكُمْ فَاسْتَجَابَ لَكُمْ أَنِّي مُمِدُّكُم بِأَلْفٍ مِّنَ الْمَلَائِكَةِ مُرْدِفِينَ ).</a:t>
            </a:r>
          </a:p>
          <a:p>
            <a:endParaRPr lang="ar-SA" sz="3600" b="1" dirty="0">
              <a:solidFill>
                <a:schemeClr val="accent2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3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 : </a:t>
            </a:r>
            <a:r>
              <a:rPr lang="ar-SA" sz="3600" b="1" dirty="0">
                <a:solidFill>
                  <a:schemeClr val="accent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ar-SA" sz="3600" b="1" i="0" dirty="0">
                <a:solidFill>
                  <a:schemeClr val="accent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وَإِن يَمْسَسْكَ اللَّهُ بِضُرٍّ فَلَا كَاشِفَ لَهُ إِلَّا هُوَ ).</a:t>
            </a:r>
          </a:p>
          <a:p>
            <a:pPr>
              <a:buFont typeface="Wingdings" panose="05000000000000000000" pitchFamily="2" charset="2"/>
              <a:buChar char="q"/>
            </a:pPr>
            <a:endParaRPr lang="ar-SA" sz="3600" b="1" dirty="0">
              <a:solidFill>
                <a:schemeClr val="accent2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الاستغاثة عبادةٌ وقربةٌ, ولهذا يجب صرفها لله تعالى, وعدم إشراك أحد معه في ذلك .</a:t>
            </a:r>
          </a:p>
          <a:p>
            <a:endParaRPr lang="ar-SA" sz="36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فن الاستماع: هل تعلم أن هناك 5 مستويات للاستماع؟ - YOUTH Magazine">
            <a:extLst>
              <a:ext uri="{FF2B5EF4-FFF2-40B4-BE49-F238E27FC236}">
                <a16:creationId xmlns:a16="http://schemas.microsoft.com/office/drawing/2014/main" id="{F04F89AA-EE65-4241-A9C4-2AD01F036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22" y="4976950"/>
            <a:ext cx="2943225" cy="1784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B95C452A-63D9-4031-9C6D-09D0D523EFE3}"/>
              </a:ext>
            </a:extLst>
          </p:cNvPr>
          <p:cNvSpPr/>
          <p:nvPr/>
        </p:nvSpPr>
        <p:spPr>
          <a:xfrm>
            <a:off x="5839097" y="199248"/>
            <a:ext cx="2834640" cy="5490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cs typeface="Akhbar MT" pitchFamily="2" charset="-78"/>
              </a:rPr>
              <a:t>مهارة استماع واستنتاج</a:t>
            </a:r>
          </a:p>
        </p:txBody>
      </p:sp>
      <p:pic>
        <p:nvPicPr>
          <p:cNvPr id="5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1317C26A-0F53-4232-9613-79E9DD77F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36235" y="1817914"/>
            <a:ext cx="455023" cy="455023"/>
          </a:xfrm>
          <a:prstGeom prst="rect">
            <a:avLst/>
          </a:prstGeom>
        </p:spPr>
      </p:pic>
      <p:pic>
        <p:nvPicPr>
          <p:cNvPr id="8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C2BDC085-9438-42D7-8BFE-F8D0D8F06C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91038" y="3051157"/>
            <a:ext cx="609600" cy="609600"/>
          </a:xfrm>
          <a:prstGeom prst="rect">
            <a:avLst/>
          </a:prstGeom>
        </p:spPr>
      </p:pic>
      <p:pic>
        <p:nvPicPr>
          <p:cNvPr id="4100" name="Picture 4" descr="سماعة رأس مايك الوسائط المتعددة أيقونة, مذياع, بث, تدوين صوتي PNG والمتجهات  للتحميل مجانا">
            <a:extLst>
              <a:ext uri="{FF2B5EF4-FFF2-40B4-BE49-F238E27FC236}">
                <a16:creationId xmlns:a16="http://schemas.microsoft.com/office/drawing/2014/main" id="{42D9561A-3F0E-475B-A3A7-71DCC1CA3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410" y="175722"/>
            <a:ext cx="688386" cy="688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9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إطار">
  <a:themeElements>
    <a:clrScheme name="أخضر أصفر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إطار</Template>
  <TotalTime>227</TotalTime>
  <Words>321</Words>
  <Application>Microsoft Office PowerPoint</Application>
  <PresentationFormat>شاشة عريضة</PresentationFormat>
  <Paragraphs>51</Paragraphs>
  <Slides>15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7" baseType="lpstr">
      <vt:lpstr>Aldhabi</vt:lpstr>
      <vt:lpstr>Arabic Typesetting</vt:lpstr>
      <vt:lpstr>Arial</vt:lpstr>
      <vt:lpstr>Calibri Light</vt:lpstr>
      <vt:lpstr>Garamond</vt:lpstr>
      <vt:lpstr>taha-naskh</vt:lpstr>
      <vt:lpstr>Tahoma</vt:lpstr>
      <vt:lpstr>Traditional Arabic</vt:lpstr>
      <vt:lpstr>Tw Cen MT</vt:lpstr>
      <vt:lpstr>Wingdings</vt:lpstr>
      <vt:lpstr>Wingdings 2</vt:lpstr>
      <vt:lpstr>إطار</vt:lpstr>
      <vt:lpstr>السلام عليكم ورحمة الله وبركاته .. أهلاً وسهلاً بكم طالباتي العزيزات .. </vt:lpstr>
      <vt:lpstr>عرض تقديمي في PowerPoint</vt:lpstr>
      <vt:lpstr>شريـــط الذكريات</vt:lpstr>
      <vt:lpstr>موضوع الدرس </vt:lpstr>
      <vt:lpstr>التمهيــد</vt:lpstr>
      <vt:lpstr>أهداف الدرس </vt:lpstr>
      <vt:lpstr>أولاً: الاستغاثــة </vt:lpstr>
      <vt:lpstr>عرض تقديمي في PowerPoint</vt:lpstr>
      <vt:lpstr>الاستغاثـة عبادةٌ</vt:lpstr>
      <vt:lpstr>طالبتي المجتهدة بعد مشاهدتك للمقطع ماهي أنواع الاستغاثة بغير الله .</vt:lpstr>
      <vt:lpstr>أنواع الاستغاثة بغير الله </vt:lpstr>
      <vt:lpstr>طالبتي المجتهدة صفي حال المشركين إذا وقعوا في كرب وشدة .</vt:lpstr>
      <vt:lpstr>عرض تقديمي في PowerPoint</vt:lpstr>
      <vt:lpstr>عرض تقديمي في PowerPoint</vt:lpstr>
      <vt:lpstr>الواجب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 .. أهلاً وسهلاً بكم طالباتي العزيزات .. </dc:title>
  <dc:creator>خلود بنت الغربي</dc:creator>
  <cp:lastModifiedBy>خلود الغربي</cp:lastModifiedBy>
  <cp:revision>10</cp:revision>
  <dcterms:created xsi:type="dcterms:W3CDTF">2022-03-28T20:16:39Z</dcterms:created>
  <dcterms:modified xsi:type="dcterms:W3CDTF">2026-04-04T14:23:44Z</dcterms:modified>
</cp:coreProperties>
</file>