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B00058"/>
    <a:srgbClr val="006600"/>
    <a:srgbClr val="990033"/>
    <a:srgbClr val="540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EC840-F4C9-4523-8584-06CD4BD1E633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CDEC3-5B5D-491D-9203-5E5A4068D5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E2855-11FF-437B-9732-6105E26EC30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37366-8E52-435E-AA7D-96DC72FD4597}" type="datetimeFigureOut">
              <a:rPr lang="en-US" smtClean="0"/>
              <a:pPr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C9A0A-0543-49E3-8D56-B1BA20A41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OMPAQ\Pictures\domain-6ac620bdb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238999"/>
          </a:xfrm>
          <a:prstGeom prst="rect">
            <a:avLst/>
          </a:prstGeom>
          <a:noFill/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28600" y="381000"/>
            <a:ext cx="5486400" cy="4876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7000" b="1" dirty="0">
                <a:solidFill>
                  <a:srgbClr val="800080"/>
                </a:solidFill>
                <a:latin typeface="+mj-lt"/>
                <a:ea typeface="+mj-ea"/>
              </a:rPr>
              <a:t>لغتي الخـالـدة </a:t>
            </a:r>
          </a:p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</a:rPr>
              <a:t>للصف</a:t>
            </a:r>
            <a:r>
              <a:rPr kumimoji="0" lang="ar-SA" sz="45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</a:rPr>
              <a:t> الأول المتوسط </a:t>
            </a:r>
          </a:p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baseline="0" dirty="0">
                <a:solidFill>
                  <a:srgbClr val="00B050"/>
                </a:solidFill>
                <a:latin typeface="+mj-lt"/>
                <a:ea typeface="+mj-ea"/>
              </a:rPr>
              <a:t>الفصل</a:t>
            </a:r>
            <a:r>
              <a:rPr lang="ar-SA" sz="4000" b="1" dirty="0">
                <a:solidFill>
                  <a:srgbClr val="00B050"/>
                </a:solidFill>
                <a:latin typeface="+mj-lt"/>
                <a:ea typeface="+mj-ea"/>
              </a:rPr>
              <a:t> الدراسي الأول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4-Point Star 3"/>
          <p:cNvSpPr/>
          <p:nvPr/>
        </p:nvSpPr>
        <p:spPr>
          <a:xfrm>
            <a:off x="1143000" y="685800"/>
            <a:ext cx="6324600" cy="1828800"/>
          </a:xfrm>
          <a:prstGeom prst="star24">
            <a:avLst>
              <a:gd name="adj" fmla="val 38204"/>
            </a:avLst>
          </a:prstGeom>
          <a:solidFill>
            <a:schemeClr val="bg1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dirty="0">
                <a:solidFill>
                  <a:srgbClr val="CC0000"/>
                </a:solidFill>
                <a:latin typeface="Adobe Arabic" pitchFamily="18" charset="-78"/>
                <a:cs typeface="Adobe Arabic" pitchFamily="18" charset="-78"/>
              </a:rPr>
              <a:t>العلامة الأصلية للرفع</a:t>
            </a:r>
            <a:endParaRPr lang="en-US" sz="4400" b="1" dirty="0">
              <a:solidFill>
                <a:srgbClr val="CC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1026" name="Picture 2" descr="E:\تحضير الدروس\صور متحركة 2\حيوانات\ani20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438400"/>
            <a:ext cx="1752600" cy="1954822"/>
          </a:xfrm>
          <a:prstGeom prst="rect">
            <a:avLst/>
          </a:prstGeom>
          <a:noFill/>
        </p:spPr>
      </p:pic>
      <p:sp>
        <p:nvSpPr>
          <p:cNvPr id="7" name="Down Ribbon 6"/>
          <p:cNvSpPr/>
          <p:nvPr/>
        </p:nvSpPr>
        <p:spPr>
          <a:xfrm>
            <a:off x="2514600" y="2667000"/>
            <a:ext cx="3733800" cy="1524000"/>
          </a:xfrm>
          <a:prstGeom prst="ribbon">
            <a:avLst>
              <a:gd name="adj1" fmla="val 14366"/>
              <a:gd name="adj2" fmla="val 61728"/>
            </a:avLst>
          </a:prstGeom>
          <a:solidFill>
            <a:schemeClr val="bg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76600" y="2971800"/>
            <a:ext cx="2133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4000" b="1" dirty="0">
                <a:solidFill>
                  <a:srgbClr val="006600"/>
                </a:solidFill>
                <a:latin typeface="Adobe Arabic" pitchFamily="18" charset="-78"/>
                <a:cs typeface="+mj-cs"/>
              </a:rPr>
              <a:t>1- الضمة</a:t>
            </a:r>
            <a:endParaRPr lang="en-US" sz="4000" b="1" dirty="0">
              <a:solidFill>
                <a:srgbClr val="006600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934200" y="44958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dirty="0">
                <a:solidFill>
                  <a:srgbClr val="000099"/>
                </a:solidFill>
                <a:latin typeface="Adobe Arabic" pitchFamily="18" charset="-78"/>
                <a:cs typeface="+mj-cs"/>
              </a:rPr>
              <a:t>المفرد</a:t>
            </a:r>
          </a:p>
          <a:p>
            <a:pPr algn="ctr"/>
            <a:r>
              <a:rPr lang="ar-SA" sz="3600" b="1" dirty="0">
                <a:solidFill>
                  <a:srgbClr val="CC0000"/>
                </a:solidFill>
                <a:latin typeface="Adobe Arabic" pitchFamily="18" charset="-78"/>
                <a:cs typeface="+mj-cs"/>
              </a:rPr>
              <a:t>( تفاحة )</a:t>
            </a:r>
            <a:endParaRPr lang="en-US" sz="3600" b="1" dirty="0">
              <a:solidFill>
                <a:srgbClr val="CC0000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76600" y="4495800"/>
            <a:ext cx="320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dirty="0">
                <a:solidFill>
                  <a:srgbClr val="000099"/>
                </a:solidFill>
                <a:latin typeface="Adobe Arabic" pitchFamily="18" charset="-78"/>
                <a:cs typeface="+mj-cs"/>
              </a:rPr>
              <a:t>جمع المؤنث السالم</a:t>
            </a:r>
          </a:p>
          <a:p>
            <a:pPr algn="ctr"/>
            <a:r>
              <a:rPr lang="ar-SA" sz="3600" b="1" dirty="0">
                <a:solidFill>
                  <a:srgbClr val="CC0000"/>
                </a:solidFill>
                <a:latin typeface="Adobe Arabic" pitchFamily="18" charset="-78"/>
                <a:cs typeface="+mj-cs"/>
              </a:rPr>
              <a:t> ( طائرات )</a:t>
            </a:r>
            <a:endParaRPr lang="en-US" sz="3600" b="1" dirty="0">
              <a:solidFill>
                <a:srgbClr val="CC0000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85800" y="4495800"/>
            <a:ext cx="2438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dirty="0">
                <a:solidFill>
                  <a:srgbClr val="000099"/>
                </a:solidFill>
                <a:latin typeface="Adobe Arabic" pitchFamily="18" charset="-78"/>
                <a:cs typeface="+mj-cs"/>
              </a:rPr>
              <a:t>جمع التكسير</a:t>
            </a:r>
          </a:p>
          <a:p>
            <a:pPr algn="ctr"/>
            <a:r>
              <a:rPr lang="ar-SA" sz="3600" b="1" dirty="0">
                <a:solidFill>
                  <a:srgbClr val="CC0000"/>
                </a:solidFill>
                <a:latin typeface="Adobe Arabic" pitchFamily="18" charset="-78"/>
                <a:cs typeface="+mj-cs"/>
              </a:rPr>
              <a:t>( أجراس )</a:t>
            </a:r>
            <a:endParaRPr lang="en-US" sz="3600" b="1" dirty="0">
              <a:solidFill>
                <a:srgbClr val="CC0000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12" name="مستطيل 2"/>
          <p:cNvSpPr/>
          <p:nvPr/>
        </p:nvSpPr>
        <p:spPr>
          <a:xfrm>
            <a:off x="25400" y="25400"/>
            <a:ext cx="9118600" cy="68326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2-Point Star 4"/>
          <p:cNvSpPr/>
          <p:nvPr/>
        </p:nvSpPr>
        <p:spPr>
          <a:xfrm>
            <a:off x="1219200" y="533400"/>
            <a:ext cx="6629400" cy="2209800"/>
          </a:xfrm>
          <a:prstGeom prst="star32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dirty="0">
                <a:solidFill>
                  <a:srgbClr val="CC0099"/>
                </a:solidFill>
                <a:latin typeface="Adobe Arabic" pitchFamily="18" charset="-78"/>
                <a:cs typeface="Adobe Arabic" pitchFamily="18" charset="-78"/>
              </a:rPr>
              <a:t>العلامات الفرعية للرفع</a:t>
            </a:r>
            <a:endParaRPr lang="en-US" sz="4400" b="1" dirty="0">
              <a:solidFill>
                <a:srgbClr val="CC0099"/>
              </a:solidFill>
              <a:latin typeface="Adobe Arabic" pitchFamily="18" charset="-78"/>
              <a:cs typeface="Adobe Arabic" pitchFamily="18" charset="-78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715000" y="2362200"/>
            <a:ext cx="13716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2057400" y="2438400"/>
            <a:ext cx="1219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400800" y="37338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u="sng" dirty="0">
                <a:solidFill>
                  <a:srgbClr val="000099"/>
                </a:solidFill>
                <a:latin typeface="Adobe Arabic" pitchFamily="18" charset="-78"/>
                <a:cs typeface="+mj-cs"/>
              </a:rPr>
              <a:t>2- الألف</a:t>
            </a:r>
            <a:endParaRPr lang="en-US" sz="3600" b="1" u="sng" dirty="0">
              <a:solidFill>
                <a:srgbClr val="CC0000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43000" y="3581400"/>
            <a:ext cx="1600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u="sng" dirty="0">
                <a:solidFill>
                  <a:srgbClr val="000099"/>
                </a:solidFill>
                <a:latin typeface="Adobe Arabic" pitchFamily="18" charset="-78"/>
                <a:cs typeface="+mj-cs"/>
              </a:rPr>
              <a:t>3- الواو</a:t>
            </a:r>
            <a:endParaRPr lang="en-US" sz="3600" b="1" u="sng" dirty="0">
              <a:solidFill>
                <a:srgbClr val="CC0000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477000" y="4343400"/>
            <a:ext cx="1600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dirty="0">
                <a:solidFill>
                  <a:srgbClr val="006600"/>
                </a:solidFill>
                <a:latin typeface="Adobe Arabic" pitchFamily="18" charset="-78"/>
                <a:cs typeface="+mj-cs"/>
              </a:rPr>
              <a:t>المثنى</a:t>
            </a:r>
          </a:p>
          <a:p>
            <a:pPr algn="ctr"/>
            <a:r>
              <a:rPr lang="ar-SA" sz="3600" b="1" dirty="0">
                <a:solidFill>
                  <a:srgbClr val="CC0099"/>
                </a:solidFill>
                <a:latin typeface="Adobe Arabic" pitchFamily="18" charset="-78"/>
                <a:cs typeface="+mj-cs"/>
              </a:rPr>
              <a:t>القلمان</a:t>
            </a:r>
            <a:endParaRPr lang="en-US" sz="3600" b="1" dirty="0">
              <a:solidFill>
                <a:srgbClr val="CC0099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066800" y="4114800"/>
            <a:ext cx="2895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dirty="0">
                <a:solidFill>
                  <a:srgbClr val="006600"/>
                </a:solidFill>
                <a:latin typeface="Adobe Arabic" pitchFamily="18" charset="-78"/>
                <a:cs typeface="+mj-cs"/>
              </a:rPr>
              <a:t>جمع المذكر السالم</a:t>
            </a:r>
          </a:p>
          <a:p>
            <a:pPr algn="ctr"/>
            <a:r>
              <a:rPr lang="ar-SA" sz="3600" b="1" dirty="0">
                <a:solidFill>
                  <a:srgbClr val="CC0099"/>
                </a:solidFill>
                <a:latin typeface="Adobe Arabic" pitchFamily="18" charset="-78"/>
                <a:cs typeface="+mj-cs"/>
              </a:rPr>
              <a:t>المعلمون</a:t>
            </a:r>
            <a:endParaRPr lang="en-US" sz="3600" b="1" dirty="0">
              <a:solidFill>
                <a:srgbClr val="CC0099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04800" y="5334000"/>
            <a:ext cx="449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600" b="1" dirty="0">
                <a:solidFill>
                  <a:srgbClr val="006600"/>
                </a:solidFill>
                <a:latin typeface="Adobe Arabic" pitchFamily="18" charset="-78"/>
                <a:cs typeface="+mj-cs"/>
              </a:rPr>
              <a:t>الأسماء الخمسة</a:t>
            </a:r>
          </a:p>
          <a:p>
            <a:pPr algn="ctr"/>
            <a:r>
              <a:rPr lang="ar-SA" sz="3600" b="1" dirty="0">
                <a:solidFill>
                  <a:srgbClr val="CC0099"/>
                </a:solidFill>
                <a:latin typeface="Adobe Arabic" pitchFamily="18" charset="-78"/>
                <a:cs typeface="+mj-cs"/>
              </a:rPr>
              <a:t>( أبو, أخو, حمو, فو, ذو )</a:t>
            </a:r>
            <a:endParaRPr lang="en-US" sz="3600" b="1" dirty="0">
              <a:solidFill>
                <a:srgbClr val="CC0099"/>
              </a:solidFill>
              <a:latin typeface="Adobe Arabic" pitchFamily="18" charset="-78"/>
              <a:cs typeface="+mj-cs"/>
            </a:endParaRPr>
          </a:p>
        </p:txBody>
      </p:sp>
      <p:sp>
        <p:nvSpPr>
          <p:cNvPr id="10" name="مستطيل 2"/>
          <p:cNvSpPr/>
          <p:nvPr/>
        </p:nvSpPr>
        <p:spPr>
          <a:xfrm>
            <a:off x="25400" y="25400"/>
            <a:ext cx="9118600" cy="68326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2"/>
          <p:cNvSpPr/>
          <p:nvPr/>
        </p:nvSpPr>
        <p:spPr>
          <a:xfrm>
            <a:off x="25400" y="25400"/>
            <a:ext cx="9118600" cy="68326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04800" y="152400"/>
            <a:ext cx="8686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أستفيد من الأشكال التالية في تحديد نوع(شاغل موقع)المبتدأ والخبر: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971800" y="990600"/>
            <a:ext cx="3124200" cy="50959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القتل </a:t>
            </a:r>
            <a:r>
              <a:rPr lang="ar-SA" sz="36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ذنب</a:t>
            </a:r>
            <a:r>
              <a:rPr lang="ar-SA" sz="36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 عظيم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6629400" y="1981200"/>
            <a:ext cx="1504928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5148274" y="1952628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/>
              <a:t>مبتدأ</a:t>
            </a:r>
            <a:endParaRPr lang="ar-SA" b="1" dirty="0"/>
          </a:p>
        </p:txBody>
      </p:sp>
      <p:sp>
        <p:nvSpPr>
          <p:cNvPr id="9" name="مستطيل 8"/>
          <p:cNvSpPr/>
          <p:nvPr/>
        </p:nvSpPr>
        <p:spPr>
          <a:xfrm>
            <a:off x="5105400" y="29718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6553200" y="4267200"/>
            <a:ext cx="1581128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معرف بأل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648472" y="2667008"/>
            <a:ext cx="1504928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006600"/>
                </a:solidFill>
                <a:latin typeface="Adobe Arabic" pitchFamily="18" charset="-78"/>
                <a:cs typeface="Adobe Arabic" pitchFamily="18" charset="-78"/>
              </a:rPr>
              <a:t>مفرد مذكر</a:t>
            </a:r>
          </a:p>
        </p:txBody>
      </p:sp>
      <p:sp>
        <p:nvSpPr>
          <p:cNvPr id="12" name="مستطيل 11"/>
          <p:cNvSpPr/>
          <p:nvPr/>
        </p:nvSpPr>
        <p:spPr>
          <a:xfrm>
            <a:off x="5105400" y="3505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6553200" y="3733800"/>
            <a:ext cx="160020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جاء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3124200" y="3505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3148010" y="1943104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16" name="مستطيل 15"/>
          <p:cNvSpPr/>
          <p:nvPr/>
        </p:nvSpPr>
        <p:spPr>
          <a:xfrm>
            <a:off x="3148010" y="2657484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17" name="مستطيل 16"/>
          <p:cNvSpPr/>
          <p:nvPr/>
        </p:nvSpPr>
        <p:spPr>
          <a:xfrm>
            <a:off x="1524000" y="2743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1504936" y="1943104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19" name="مستطيل 18"/>
          <p:cNvSpPr/>
          <p:nvPr/>
        </p:nvSpPr>
        <p:spPr>
          <a:xfrm>
            <a:off x="3138486" y="4014806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نكرة</a:t>
            </a:r>
          </a:p>
        </p:txBody>
      </p:sp>
      <p:sp>
        <p:nvSpPr>
          <p:cNvPr id="20" name="مستطيل 19"/>
          <p:cNvSpPr/>
          <p:nvPr/>
        </p:nvSpPr>
        <p:spPr>
          <a:xfrm>
            <a:off x="1524000" y="3276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cxnSp>
        <p:nvCxnSpPr>
          <p:cNvPr id="21" name="رابط كسهم مستقيم 21"/>
          <p:cNvCxnSpPr/>
          <p:nvPr/>
        </p:nvCxnSpPr>
        <p:spPr>
          <a:xfrm rot="16200000" flipH="1">
            <a:off x="5167318" y="1462082"/>
            <a:ext cx="571504" cy="3905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رابط كسهم مستقيم 22"/>
          <p:cNvCxnSpPr/>
          <p:nvPr/>
        </p:nvCxnSpPr>
        <p:spPr>
          <a:xfrm rot="10800000" flipV="1">
            <a:off x="2576506" y="1371600"/>
            <a:ext cx="1766894" cy="500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مستطيل 15"/>
          <p:cNvSpPr/>
          <p:nvPr/>
        </p:nvSpPr>
        <p:spPr>
          <a:xfrm>
            <a:off x="3148010" y="2667008"/>
            <a:ext cx="1223970" cy="4905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مفرد</a:t>
            </a:r>
          </a:p>
        </p:txBody>
      </p:sp>
      <p:sp>
        <p:nvSpPr>
          <p:cNvPr id="24" name="مستطيل 15"/>
          <p:cNvSpPr/>
          <p:nvPr/>
        </p:nvSpPr>
        <p:spPr>
          <a:xfrm>
            <a:off x="1504936" y="1943104"/>
            <a:ext cx="1223970" cy="4905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خبر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2"/>
          <p:cNvSpPr/>
          <p:nvPr/>
        </p:nvSpPr>
        <p:spPr>
          <a:xfrm>
            <a:off x="3352800" y="228600"/>
            <a:ext cx="2667000" cy="58579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006600"/>
                </a:solidFill>
                <a:latin typeface="Adobe Arabic" pitchFamily="18" charset="-78"/>
                <a:cs typeface="Adobe Arabic" pitchFamily="18" charset="-78"/>
              </a:rPr>
              <a:t>المسلمان</a:t>
            </a:r>
            <a:r>
              <a:rPr lang="ar-SA" sz="36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 </a:t>
            </a:r>
            <a:r>
              <a:rPr lang="ar-SA" sz="36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متحابان</a:t>
            </a:r>
            <a:endParaRPr lang="ar-SA" sz="3600" b="1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5" name="مستطيل 3"/>
          <p:cNvSpPr/>
          <p:nvPr/>
        </p:nvSpPr>
        <p:spPr>
          <a:xfrm>
            <a:off x="6781800" y="11430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6" name="مستطيل 4"/>
          <p:cNvSpPr/>
          <p:nvPr/>
        </p:nvSpPr>
        <p:spPr>
          <a:xfrm>
            <a:off x="5105400" y="10668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7" name="مستطيل 5"/>
          <p:cNvSpPr/>
          <p:nvPr/>
        </p:nvSpPr>
        <p:spPr>
          <a:xfrm>
            <a:off x="5105400" y="19050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8" name="مستطيل 6"/>
          <p:cNvSpPr/>
          <p:nvPr/>
        </p:nvSpPr>
        <p:spPr>
          <a:xfrm>
            <a:off x="6781800" y="1676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dobe Arabic" pitchFamily="18" charset="-78"/>
                <a:cs typeface="Adobe Arabic" pitchFamily="18" charset="-78"/>
              </a:rPr>
              <a:t>مثنى مذكر</a:t>
            </a:r>
          </a:p>
        </p:txBody>
      </p:sp>
      <p:sp>
        <p:nvSpPr>
          <p:cNvPr id="9" name="مستطيل 7"/>
          <p:cNvSpPr/>
          <p:nvPr/>
        </p:nvSpPr>
        <p:spPr>
          <a:xfrm>
            <a:off x="5105400" y="2438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10" name="مستطيل 8"/>
          <p:cNvSpPr/>
          <p:nvPr/>
        </p:nvSpPr>
        <p:spPr>
          <a:xfrm>
            <a:off x="6629400" y="2438400"/>
            <a:ext cx="152400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11" name="مستطيل 9"/>
          <p:cNvSpPr/>
          <p:nvPr/>
        </p:nvSpPr>
        <p:spPr>
          <a:xfrm>
            <a:off x="3200400" y="22098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12" name="مستطيل 10"/>
          <p:cNvSpPr/>
          <p:nvPr/>
        </p:nvSpPr>
        <p:spPr>
          <a:xfrm>
            <a:off x="3200400" y="990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13" name="مستطيل 11"/>
          <p:cNvSpPr/>
          <p:nvPr/>
        </p:nvSpPr>
        <p:spPr>
          <a:xfrm>
            <a:off x="3048000" y="1524000"/>
            <a:ext cx="1495436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14" name="مستطيل 12"/>
          <p:cNvSpPr/>
          <p:nvPr/>
        </p:nvSpPr>
        <p:spPr>
          <a:xfrm>
            <a:off x="1295400" y="18288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15" name="مستطيل 13"/>
          <p:cNvSpPr/>
          <p:nvPr/>
        </p:nvSpPr>
        <p:spPr>
          <a:xfrm>
            <a:off x="1371600" y="990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990033"/>
                </a:solidFill>
                <a:latin typeface="Adobe Arabic" pitchFamily="18" charset="-78"/>
                <a:cs typeface="Adobe Arabic" pitchFamily="18" charset="-78"/>
              </a:rPr>
              <a:t>خبر</a:t>
            </a:r>
          </a:p>
        </p:txBody>
      </p:sp>
      <p:sp>
        <p:nvSpPr>
          <p:cNvPr id="16" name="مستطيل 14"/>
          <p:cNvSpPr/>
          <p:nvPr/>
        </p:nvSpPr>
        <p:spPr>
          <a:xfrm>
            <a:off x="3200400" y="2743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نكرة</a:t>
            </a:r>
          </a:p>
        </p:txBody>
      </p:sp>
      <p:sp>
        <p:nvSpPr>
          <p:cNvPr id="17" name="مستطيل 15"/>
          <p:cNvSpPr/>
          <p:nvPr/>
        </p:nvSpPr>
        <p:spPr>
          <a:xfrm>
            <a:off x="1295400" y="2362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cxnSp>
        <p:nvCxnSpPr>
          <p:cNvPr id="18" name="رابط كسهم مستقيم 16"/>
          <p:cNvCxnSpPr/>
          <p:nvPr/>
        </p:nvCxnSpPr>
        <p:spPr>
          <a:xfrm rot="16200000" flipH="1">
            <a:off x="5410200" y="685800"/>
            <a:ext cx="366714" cy="3667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مستطيل 17"/>
          <p:cNvSpPr/>
          <p:nvPr/>
        </p:nvSpPr>
        <p:spPr>
          <a:xfrm>
            <a:off x="6629400" y="2971800"/>
            <a:ext cx="1519222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معرف بأل</a:t>
            </a:r>
          </a:p>
        </p:txBody>
      </p:sp>
      <p:cxnSp>
        <p:nvCxnSpPr>
          <p:cNvPr id="20" name="رابط كسهم مستقيم 18"/>
          <p:cNvCxnSpPr/>
          <p:nvPr/>
        </p:nvCxnSpPr>
        <p:spPr>
          <a:xfrm rot="10800000" flipV="1">
            <a:off x="2209800" y="609600"/>
            <a:ext cx="14478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مستطيل 4"/>
          <p:cNvSpPr/>
          <p:nvPr/>
        </p:nvSpPr>
        <p:spPr>
          <a:xfrm>
            <a:off x="5257800" y="1143000"/>
            <a:ext cx="1009656" cy="347666"/>
          </a:xfrm>
          <a:prstGeom prst="rect">
            <a:avLst/>
          </a:prstGeom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مبتدأ</a:t>
            </a:r>
          </a:p>
        </p:txBody>
      </p:sp>
      <p:sp>
        <p:nvSpPr>
          <p:cNvPr id="22" name="مستطيل 4"/>
          <p:cNvSpPr/>
          <p:nvPr/>
        </p:nvSpPr>
        <p:spPr>
          <a:xfrm>
            <a:off x="5257800" y="2514600"/>
            <a:ext cx="1009656" cy="347666"/>
          </a:xfrm>
          <a:prstGeom prst="rect">
            <a:avLst/>
          </a:prstGeom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sp>
        <p:nvSpPr>
          <p:cNvPr id="23" name="مستطيل 4"/>
          <p:cNvSpPr/>
          <p:nvPr/>
        </p:nvSpPr>
        <p:spPr>
          <a:xfrm>
            <a:off x="2971800" y="1524000"/>
            <a:ext cx="1581160" cy="419104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مثنى مذكر</a:t>
            </a:r>
          </a:p>
        </p:txBody>
      </p:sp>
      <p:sp>
        <p:nvSpPr>
          <p:cNvPr id="27" name="مستطيل 28"/>
          <p:cNvSpPr/>
          <p:nvPr/>
        </p:nvSpPr>
        <p:spPr>
          <a:xfrm>
            <a:off x="3352800" y="3505200"/>
            <a:ext cx="2662246" cy="53816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006600"/>
                </a:solidFill>
                <a:latin typeface="Adobe Arabic" pitchFamily="18" charset="-78"/>
                <a:cs typeface="Adobe Arabic" pitchFamily="18" charset="-78"/>
              </a:rPr>
              <a:t>المسلمون </a:t>
            </a:r>
            <a:r>
              <a:rPr lang="ar-SA" sz="36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صادقون</a:t>
            </a:r>
            <a:endParaRPr lang="ar-SA" sz="3600" b="1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28" name="مستطيل 29"/>
          <p:cNvSpPr/>
          <p:nvPr/>
        </p:nvSpPr>
        <p:spPr>
          <a:xfrm>
            <a:off x="6934200" y="4419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29" name="مستطيل 30"/>
          <p:cNvSpPr/>
          <p:nvPr/>
        </p:nvSpPr>
        <p:spPr>
          <a:xfrm>
            <a:off x="5105400" y="44958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30" name="مستطيل 31"/>
          <p:cNvSpPr/>
          <p:nvPr/>
        </p:nvSpPr>
        <p:spPr>
          <a:xfrm>
            <a:off x="5181600" y="53340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31" name="مستطيل 32"/>
          <p:cNvSpPr/>
          <p:nvPr/>
        </p:nvSpPr>
        <p:spPr>
          <a:xfrm>
            <a:off x="6629400" y="4953000"/>
            <a:ext cx="1847864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جمع مذكر سالم</a:t>
            </a:r>
          </a:p>
        </p:txBody>
      </p:sp>
      <p:sp>
        <p:nvSpPr>
          <p:cNvPr id="32" name="مستطيل 33"/>
          <p:cNvSpPr/>
          <p:nvPr/>
        </p:nvSpPr>
        <p:spPr>
          <a:xfrm>
            <a:off x="5181600" y="5867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sp>
        <p:nvSpPr>
          <p:cNvPr id="33" name="مستطيل 34"/>
          <p:cNvSpPr/>
          <p:nvPr/>
        </p:nvSpPr>
        <p:spPr>
          <a:xfrm>
            <a:off x="6629400" y="5715000"/>
            <a:ext cx="152400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34" name="مستطيل 35"/>
          <p:cNvSpPr/>
          <p:nvPr/>
        </p:nvSpPr>
        <p:spPr>
          <a:xfrm>
            <a:off x="3124200" y="56388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35" name="مستطيل 36"/>
          <p:cNvSpPr/>
          <p:nvPr/>
        </p:nvSpPr>
        <p:spPr>
          <a:xfrm>
            <a:off x="3276600" y="4343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36" name="مستطيل 37"/>
          <p:cNvSpPr/>
          <p:nvPr/>
        </p:nvSpPr>
        <p:spPr>
          <a:xfrm>
            <a:off x="2895600" y="4876800"/>
            <a:ext cx="190500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37" name="مستطيل 38"/>
          <p:cNvSpPr/>
          <p:nvPr/>
        </p:nvSpPr>
        <p:spPr>
          <a:xfrm>
            <a:off x="1371600" y="48768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38" name="مستطيل 39"/>
          <p:cNvSpPr/>
          <p:nvPr/>
        </p:nvSpPr>
        <p:spPr>
          <a:xfrm>
            <a:off x="1371600" y="41910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39" name="مستطيل 40"/>
          <p:cNvSpPr/>
          <p:nvPr/>
        </p:nvSpPr>
        <p:spPr>
          <a:xfrm>
            <a:off x="3124200" y="6172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40" name="مستطيل 41"/>
          <p:cNvSpPr/>
          <p:nvPr/>
        </p:nvSpPr>
        <p:spPr>
          <a:xfrm>
            <a:off x="1371600" y="5410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cxnSp>
        <p:nvCxnSpPr>
          <p:cNvPr id="41" name="رابط كسهم مستقيم 42"/>
          <p:cNvCxnSpPr>
            <a:endCxn id="29" idx="0"/>
          </p:cNvCxnSpPr>
          <p:nvPr/>
        </p:nvCxnSpPr>
        <p:spPr>
          <a:xfrm rot="16200000" flipH="1">
            <a:off x="5144692" y="3923107"/>
            <a:ext cx="609600" cy="5357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2" name="مستطيل 43"/>
          <p:cNvSpPr/>
          <p:nvPr/>
        </p:nvSpPr>
        <p:spPr>
          <a:xfrm>
            <a:off x="6634178" y="6224606"/>
            <a:ext cx="1519222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معرف بأل</a:t>
            </a:r>
          </a:p>
        </p:txBody>
      </p:sp>
      <p:cxnSp>
        <p:nvCxnSpPr>
          <p:cNvPr id="43" name="رابط كسهم مستقيم 44"/>
          <p:cNvCxnSpPr/>
          <p:nvPr/>
        </p:nvCxnSpPr>
        <p:spPr>
          <a:xfrm rot="10800000" flipV="1">
            <a:off x="2057400" y="3809999"/>
            <a:ext cx="1600200" cy="366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" name="مستطيل 4"/>
          <p:cNvSpPr/>
          <p:nvPr/>
        </p:nvSpPr>
        <p:spPr>
          <a:xfrm>
            <a:off x="5181600" y="4572000"/>
            <a:ext cx="1009656" cy="347666"/>
          </a:xfrm>
          <a:prstGeom prst="rect">
            <a:avLst/>
          </a:prstGeom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مبتدأ</a:t>
            </a:r>
          </a:p>
        </p:txBody>
      </p:sp>
      <p:sp>
        <p:nvSpPr>
          <p:cNvPr id="45" name="مستطيل 4"/>
          <p:cNvSpPr/>
          <p:nvPr/>
        </p:nvSpPr>
        <p:spPr>
          <a:xfrm>
            <a:off x="2895600" y="4953000"/>
            <a:ext cx="1828800" cy="35719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جمع مذكر سالم</a:t>
            </a:r>
          </a:p>
        </p:txBody>
      </p:sp>
      <p:sp>
        <p:nvSpPr>
          <p:cNvPr id="46" name="مستطيل 37"/>
          <p:cNvSpPr/>
          <p:nvPr/>
        </p:nvSpPr>
        <p:spPr>
          <a:xfrm>
            <a:off x="1447800" y="4267200"/>
            <a:ext cx="1143008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خبر</a:t>
            </a:r>
          </a:p>
        </p:txBody>
      </p:sp>
      <p:sp>
        <p:nvSpPr>
          <p:cNvPr id="47" name="مستطيل 40"/>
          <p:cNvSpPr/>
          <p:nvPr/>
        </p:nvSpPr>
        <p:spPr>
          <a:xfrm>
            <a:off x="3143240" y="6215082"/>
            <a:ext cx="1223970" cy="4905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نكرة</a:t>
            </a:r>
          </a:p>
        </p:txBody>
      </p:sp>
      <p:sp>
        <p:nvSpPr>
          <p:cNvPr id="52" name="مستطيل 2"/>
          <p:cNvSpPr/>
          <p:nvPr/>
        </p:nvSpPr>
        <p:spPr>
          <a:xfrm>
            <a:off x="25400" y="25400"/>
            <a:ext cx="9118600" cy="68326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1" fill="hold">
                      <p:stCondLst>
                        <p:cond delay="indefinite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1" grpId="0" animBg="1"/>
      <p:bldP spid="22" grpId="0" animBg="1"/>
      <p:bldP spid="23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4" grpId="0" animBg="1"/>
      <p:bldP spid="45" grpId="0"/>
      <p:bldP spid="46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OMPAQ\Desktop\خلفيات\ذ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81200" y="990600"/>
            <a:ext cx="5181600" cy="454226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fontAlgn="auto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نشاط تعاوني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B00058"/>
                </a:solidFill>
                <a:latin typeface="Adobe Arabic" pitchFamily="18" charset="-78"/>
                <a:cs typeface="Adobe Arabic" pitchFamily="18" charset="-78"/>
              </a:rPr>
              <a:t>مدة التنفيذ: </a:t>
            </a: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ثلاث دقائق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B00058"/>
                </a:solidFill>
                <a:latin typeface="Adobe Arabic" pitchFamily="18" charset="-78"/>
                <a:cs typeface="Adobe Arabic" pitchFamily="18" charset="-78"/>
              </a:rPr>
              <a:t>آلية التنفيذ: </a:t>
            </a: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جماعية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500" b="1" dirty="0">
              <a:ln w="18415" cmpd="sng">
                <a:noFill/>
                <a:prstDash val="solid"/>
              </a:ln>
              <a:solidFill>
                <a:srgbClr val="B00058"/>
              </a:solidFill>
              <a:latin typeface="Adobe Arabic" pitchFamily="18" charset="-78"/>
              <a:cs typeface="Adobe Arabic" pitchFamily="18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B00058"/>
                </a:solidFill>
                <a:latin typeface="Adobe Arabic" pitchFamily="18" charset="-78"/>
                <a:cs typeface="Adobe Arabic" pitchFamily="18" charset="-78"/>
              </a:rPr>
              <a:t>المطلوب 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أتعاون مع مجموعتي في ملء الفراغات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 في الخريطة التالية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4"/>
          <p:cNvSpPr/>
          <p:nvPr/>
        </p:nvSpPr>
        <p:spPr>
          <a:xfrm>
            <a:off x="3048000" y="990600"/>
            <a:ext cx="3048000" cy="74295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006600"/>
                </a:solidFill>
                <a:latin typeface="Adobe Arabic" pitchFamily="18" charset="-78"/>
                <a:cs typeface="Adobe Arabic" pitchFamily="18" charset="-78"/>
              </a:rPr>
              <a:t>قتلة المؤمنين </a:t>
            </a:r>
            <a:r>
              <a:rPr lang="ar-SA" sz="3200" b="1" dirty="0">
                <a:solidFill>
                  <a:srgbClr val="990033"/>
                </a:solidFill>
                <a:latin typeface="Adobe Arabic" pitchFamily="18" charset="-78"/>
                <a:cs typeface="Adobe Arabic" pitchFamily="18" charset="-78"/>
              </a:rPr>
              <a:t>معاقبون</a:t>
            </a:r>
          </a:p>
        </p:txBody>
      </p:sp>
      <p:sp>
        <p:nvSpPr>
          <p:cNvPr id="5" name="مستطيل 5"/>
          <p:cNvSpPr/>
          <p:nvPr/>
        </p:nvSpPr>
        <p:spPr>
          <a:xfrm>
            <a:off x="6705600" y="2133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6" name="مستطيل 6"/>
          <p:cNvSpPr/>
          <p:nvPr/>
        </p:nvSpPr>
        <p:spPr>
          <a:xfrm>
            <a:off x="5029200" y="2743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7" name="مستطيل 7"/>
          <p:cNvSpPr/>
          <p:nvPr/>
        </p:nvSpPr>
        <p:spPr>
          <a:xfrm>
            <a:off x="6705600" y="2667000"/>
            <a:ext cx="127636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400" b="1" dirty="0"/>
          </a:p>
        </p:txBody>
      </p:sp>
      <p:sp>
        <p:nvSpPr>
          <p:cNvPr id="8" name="مستطيل 8"/>
          <p:cNvSpPr/>
          <p:nvPr/>
        </p:nvSpPr>
        <p:spPr>
          <a:xfrm>
            <a:off x="5029200" y="3276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9" name="مستطيل 9"/>
          <p:cNvSpPr/>
          <p:nvPr/>
        </p:nvSpPr>
        <p:spPr>
          <a:xfrm>
            <a:off x="6629400" y="3657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10" name="مستطيل 10"/>
          <p:cNvSpPr/>
          <p:nvPr/>
        </p:nvSpPr>
        <p:spPr>
          <a:xfrm>
            <a:off x="2895600" y="34290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11" name="مستطيل 11"/>
          <p:cNvSpPr/>
          <p:nvPr/>
        </p:nvSpPr>
        <p:spPr>
          <a:xfrm>
            <a:off x="3048000" y="2133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12" name="مستطيل 12"/>
          <p:cNvSpPr/>
          <p:nvPr/>
        </p:nvSpPr>
        <p:spPr>
          <a:xfrm>
            <a:off x="2767010" y="2662246"/>
            <a:ext cx="178595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13" name="مستطيل 13"/>
          <p:cNvSpPr/>
          <p:nvPr/>
        </p:nvSpPr>
        <p:spPr>
          <a:xfrm>
            <a:off x="1219200" y="2895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14" name="مستطيل 14"/>
          <p:cNvSpPr/>
          <p:nvPr/>
        </p:nvSpPr>
        <p:spPr>
          <a:xfrm>
            <a:off x="1295400" y="2057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15" name="مستطيل 15"/>
          <p:cNvSpPr/>
          <p:nvPr/>
        </p:nvSpPr>
        <p:spPr>
          <a:xfrm>
            <a:off x="2895600" y="3962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6" name="مستطيل 16"/>
          <p:cNvSpPr/>
          <p:nvPr/>
        </p:nvSpPr>
        <p:spPr>
          <a:xfrm>
            <a:off x="1219200" y="34290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</p:txBody>
      </p:sp>
      <p:cxnSp>
        <p:nvCxnSpPr>
          <p:cNvPr id="17" name="رابط كسهم مستقيم 17"/>
          <p:cNvCxnSpPr>
            <a:endCxn id="22" idx="0"/>
          </p:cNvCxnSpPr>
          <p:nvPr/>
        </p:nvCxnSpPr>
        <p:spPr>
          <a:xfrm rot="16200000" flipH="1">
            <a:off x="5353052" y="1657348"/>
            <a:ext cx="533400" cy="2667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مستطيل 18"/>
          <p:cNvSpPr/>
          <p:nvPr/>
        </p:nvSpPr>
        <p:spPr>
          <a:xfrm>
            <a:off x="6248400" y="4191000"/>
            <a:ext cx="193835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400" b="1" dirty="0"/>
          </a:p>
        </p:txBody>
      </p:sp>
      <p:cxnSp>
        <p:nvCxnSpPr>
          <p:cNvPr id="19" name="رابط كسهم مستقيم 19"/>
          <p:cNvCxnSpPr/>
          <p:nvPr/>
        </p:nvCxnSpPr>
        <p:spPr>
          <a:xfrm rot="10800000" flipV="1">
            <a:off x="2133600" y="1524000"/>
            <a:ext cx="1395426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مستطيل 20"/>
          <p:cNvSpPr/>
          <p:nvPr/>
        </p:nvSpPr>
        <p:spPr>
          <a:xfrm>
            <a:off x="5105400" y="2057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21" name="مستطيل 7"/>
          <p:cNvSpPr/>
          <p:nvPr/>
        </p:nvSpPr>
        <p:spPr>
          <a:xfrm>
            <a:off x="6781800" y="2743200"/>
            <a:ext cx="1143008" cy="3381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جمع</a:t>
            </a:r>
          </a:p>
        </p:txBody>
      </p:sp>
      <p:sp>
        <p:nvSpPr>
          <p:cNvPr id="22" name="مستطيل 7"/>
          <p:cNvSpPr/>
          <p:nvPr/>
        </p:nvSpPr>
        <p:spPr>
          <a:xfrm>
            <a:off x="5181600" y="2057400"/>
            <a:ext cx="1143008" cy="4905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مبتدأ</a:t>
            </a:r>
          </a:p>
        </p:txBody>
      </p:sp>
      <p:sp>
        <p:nvSpPr>
          <p:cNvPr id="23" name="مستطيل 7"/>
          <p:cNvSpPr/>
          <p:nvPr/>
        </p:nvSpPr>
        <p:spPr>
          <a:xfrm>
            <a:off x="5181600" y="3276600"/>
            <a:ext cx="1143008" cy="4905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sp>
        <p:nvSpPr>
          <p:cNvPr id="24" name="مستطيل 7"/>
          <p:cNvSpPr/>
          <p:nvPr/>
        </p:nvSpPr>
        <p:spPr>
          <a:xfrm>
            <a:off x="6324600" y="4191000"/>
            <a:ext cx="1828800" cy="4572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معرف بالإضافة</a:t>
            </a:r>
          </a:p>
        </p:txBody>
      </p:sp>
      <p:sp>
        <p:nvSpPr>
          <p:cNvPr id="25" name="مستطيل 7"/>
          <p:cNvSpPr/>
          <p:nvPr/>
        </p:nvSpPr>
        <p:spPr>
          <a:xfrm>
            <a:off x="2481258" y="2571118"/>
            <a:ext cx="2347930" cy="623894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جمع مذكر سالم</a:t>
            </a:r>
          </a:p>
        </p:txBody>
      </p:sp>
      <p:sp>
        <p:nvSpPr>
          <p:cNvPr id="26" name="مستطيل 7"/>
          <p:cNvSpPr/>
          <p:nvPr/>
        </p:nvSpPr>
        <p:spPr>
          <a:xfrm>
            <a:off x="2981324" y="4071316"/>
            <a:ext cx="1000132" cy="347666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نكرة</a:t>
            </a:r>
          </a:p>
        </p:txBody>
      </p:sp>
      <p:sp>
        <p:nvSpPr>
          <p:cNvPr id="27" name="مستطيل 7"/>
          <p:cNvSpPr/>
          <p:nvPr/>
        </p:nvSpPr>
        <p:spPr>
          <a:xfrm>
            <a:off x="1447800" y="2133600"/>
            <a:ext cx="1000132" cy="347666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خبر</a:t>
            </a:r>
          </a:p>
        </p:txBody>
      </p:sp>
      <p:sp>
        <p:nvSpPr>
          <p:cNvPr id="28" name="مستطيل 7"/>
          <p:cNvSpPr/>
          <p:nvPr/>
        </p:nvSpPr>
        <p:spPr>
          <a:xfrm>
            <a:off x="1295400" y="3429000"/>
            <a:ext cx="1143008" cy="4905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sp>
        <p:nvSpPr>
          <p:cNvPr id="37" name="مستطيل 2"/>
          <p:cNvSpPr/>
          <p:nvPr/>
        </p:nvSpPr>
        <p:spPr>
          <a:xfrm>
            <a:off x="25400" y="25400"/>
            <a:ext cx="9118600" cy="68326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4"/>
          <p:cNvSpPr/>
          <p:nvPr/>
        </p:nvSpPr>
        <p:spPr>
          <a:xfrm>
            <a:off x="3048000" y="990600"/>
            <a:ext cx="3048000" cy="74295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006600"/>
                </a:solidFill>
                <a:latin typeface="Adobe Arabic" pitchFamily="18" charset="-78"/>
                <a:cs typeface="Adobe Arabic" pitchFamily="18" charset="-78"/>
              </a:rPr>
              <a:t>العبادات </a:t>
            </a:r>
            <a:r>
              <a:rPr lang="ar-SA" sz="3200" b="1" dirty="0">
                <a:solidFill>
                  <a:srgbClr val="990033"/>
                </a:solidFill>
                <a:latin typeface="Adobe Arabic" pitchFamily="18" charset="-78"/>
                <a:cs typeface="Adobe Arabic" pitchFamily="18" charset="-78"/>
              </a:rPr>
              <a:t>أمانات</a:t>
            </a:r>
          </a:p>
        </p:txBody>
      </p:sp>
      <p:sp>
        <p:nvSpPr>
          <p:cNvPr id="5" name="مستطيل 5"/>
          <p:cNvSpPr/>
          <p:nvPr/>
        </p:nvSpPr>
        <p:spPr>
          <a:xfrm>
            <a:off x="7086600" y="2133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6" name="مستطيل 6"/>
          <p:cNvSpPr/>
          <p:nvPr/>
        </p:nvSpPr>
        <p:spPr>
          <a:xfrm>
            <a:off x="5029200" y="2743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7" name="مستطيل 7"/>
          <p:cNvSpPr/>
          <p:nvPr/>
        </p:nvSpPr>
        <p:spPr>
          <a:xfrm>
            <a:off x="6705600" y="2667000"/>
            <a:ext cx="213360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400" b="1" dirty="0"/>
          </a:p>
        </p:txBody>
      </p:sp>
      <p:sp>
        <p:nvSpPr>
          <p:cNvPr id="8" name="مستطيل 8"/>
          <p:cNvSpPr/>
          <p:nvPr/>
        </p:nvSpPr>
        <p:spPr>
          <a:xfrm>
            <a:off x="5029200" y="3276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9" name="مستطيل 9"/>
          <p:cNvSpPr/>
          <p:nvPr/>
        </p:nvSpPr>
        <p:spPr>
          <a:xfrm>
            <a:off x="6934200" y="3657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10" name="مستطيل 10"/>
          <p:cNvSpPr/>
          <p:nvPr/>
        </p:nvSpPr>
        <p:spPr>
          <a:xfrm>
            <a:off x="2895600" y="34290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جاء</a:t>
            </a:r>
          </a:p>
        </p:txBody>
      </p:sp>
      <p:sp>
        <p:nvSpPr>
          <p:cNvPr id="11" name="مستطيل 11"/>
          <p:cNvSpPr/>
          <p:nvPr/>
        </p:nvSpPr>
        <p:spPr>
          <a:xfrm>
            <a:off x="3048000" y="2133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دل على</a:t>
            </a:r>
          </a:p>
        </p:txBody>
      </p:sp>
      <p:sp>
        <p:nvSpPr>
          <p:cNvPr id="12" name="مستطيل 12"/>
          <p:cNvSpPr/>
          <p:nvPr/>
        </p:nvSpPr>
        <p:spPr>
          <a:xfrm>
            <a:off x="2514600" y="2662246"/>
            <a:ext cx="220980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13" name="مستطيل 13"/>
          <p:cNvSpPr/>
          <p:nvPr/>
        </p:nvSpPr>
        <p:spPr>
          <a:xfrm>
            <a:off x="1219200" y="31242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حالته</a:t>
            </a:r>
          </a:p>
        </p:txBody>
      </p:sp>
      <p:sp>
        <p:nvSpPr>
          <p:cNvPr id="14" name="مستطيل 14"/>
          <p:cNvSpPr/>
          <p:nvPr/>
        </p:nvSpPr>
        <p:spPr>
          <a:xfrm>
            <a:off x="1219200" y="2057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15" name="مستطيل 15"/>
          <p:cNvSpPr/>
          <p:nvPr/>
        </p:nvSpPr>
        <p:spPr>
          <a:xfrm>
            <a:off x="2895600" y="3962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6" name="مستطيل 16"/>
          <p:cNvSpPr/>
          <p:nvPr/>
        </p:nvSpPr>
        <p:spPr>
          <a:xfrm>
            <a:off x="1219200" y="36576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rgbClr val="C00000"/>
              </a:solidFill>
            </a:endParaRPr>
          </a:p>
        </p:txBody>
      </p:sp>
      <p:cxnSp>
        <p:nvCxnSpPr>
          <p:cNvPr id="17" name="رابط كسهم مستقيم 17"/>
          <p:cNvCxnSpPr>
            <a:endCxn id="22" idx="0"/>
          </p:cNvCxnSpPr>
          <p:nvPr/>
        </p:nvCxnSpPr>
        <p:spPr>
          <a:xfrm>
            <a:off x="5257800" y="1600200"/>
            <a:ext cx="495304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مستطيل 18"/>
          <p:cNvSpPr/>
          <p:nvPr/>
        </p:nvSpPr>
        <p:spPr>
          <a:xfrm>
            <a:off x="6553200" y="4191000"/>
            <a:ext cx="193835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400" b="1" dirty="0"/>
          </a:p>
        </p:txBody>
      </p:sp>
      <p:cxnSp>
        <p:nvCxnSpPr>
          <p:cNvPr id="19" name="رابط كسهم مستقيم 19"/>
          <p:cNvCxnSpPr/>
          <p:nvPr/>
        </p:nvCxnSpPr>
        <p:spPr>
          <a:xfrm rot="10800000" flipV="1">
            <a:off x="2133600" y="1524000"/>
            <a:ext cx="1600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مستطيل 20"/>
          <p:cNvSpPr/>
          <p:nvPr/>
        </p:nvSpPr>
        <p:spPr>
          <a:xfrm>
            <a:off x="5105400" y="2057400"/>
            <a:ext cx="1223970" cy="49054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 dirty="0"/>
          </a:p>
        </p:txBody>
      </p:sp>
      <p:sp>
        <p:nvSpPr>
          <p:cNvPr id="21" name="مستطيل 7"/>
          <p:cNvSpPr/>
          <p:nvPr/>
        </p:nvSpPr>
        <p:spPr>
          <a:xfrm>
            <a:off x="6705600" y="2743200"/>
            <a:ext cx="2057400" cy="3381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جمع مؤنث سالم</a:t>
            </a:r>
          </a:p>
        </p:txBody>
      </p:sp>
      <p:sp>
        <p:nvSpPr>
          <p:cNvPr id="22" name="مستطيل 7"/>
          <p:cNvSpPr/>
          <p:nvPr/>
        </p:nvSpPr>
        <p:spPr>
          <a:xfrm>
            <a:off x="5181600" y="2057400"/>
            <a:ext cx="1143008" cy="4905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مبتدأ</a:t>
            </a:r>
          </a:p>
        </p:txBody>
      </p:sp>
      <p:sp>
        <p:nvSpPr>
          <p:cNvPr id="23" name="مستطيل 7"/>
          <p:cNvSpPr/>
          <p:nvPr/>
        </p:nvSpPr>
        <p:spPr>
          <a:xfrm>
            <a:off x="5181600" y="3276600"/>
            <a:ext cx="1143008" cy="4905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sp>
        <p:nvSpPr>
          <p:cNvPr id="24" name="مستطيل 7"/>
          <p:cNvSpPr/>
          <p:nvPr/>
        </p:nvSpPr>
        <p:spPr>
          <a:xfrm>
            <a:off x="6629400" y="4191000"/>
            <a:ext cx="1828800" cy="4572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معرف </a:t>
            </a:r>
            <a:r>
              <a:rPr lang="ar-SA" sz="3200" b="1" dirty="0" err="1">
                <a:latin typeface="Adobe Arabic" pitchFamily="18" charset="-78"/>
                <a:cs typeface="Adobe Arabic" pitchFamily="18" charset="-78"/>
              </a:rPr>
              <a:t>بـ</a:t>
            </a:r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 (أل)</a:t>
            </a:r>
          </a:p>
        </p:txBody>
      </p:sp>
      <p:sp>
        <p:nvSpPr>
          <p:cNvPr id="25" name="مستطيل 7"/>
          <p:cNvSpPr/>
          <p:nvPr/>
        </p:nvSpPr>
        <p:spPr>
          <a:xfrm>
            <a:off x="2514600" y="2590800"/>
            <a:ext cx="2286000" cy="623894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جمع مؤنث سالم</a:t>
            </a:r>
          </a:p>
        </p:txBody>
      </p:sp>
      <p:sp>
        <p:nvSpPr>
          <p:cNvPr id="26" name="مستطيل 7"/>
          <p:cNvSpPr/>
          <p:nvPr/>
        </p:nvSpPr>
        <p:spPr>
          <a:xfrm>
            <a:off x="2981324" y="4071316"/>
            <a:ext cx="1000132" cy="347666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نكرة</a:t>
            </a:r>
          </a:p>
        </p:txBody>
      </p:sp>
      <p:sp>
        <p:nvSpPr>
          <p:cNvPr id="27" name="مستطيل 7"/>
          <p:cNvSpPr/>
          <p:nvPr/>
        </p:nvSpPr>
        <p:spPr>
          <a:xfrm>
            <a:off x="1295400" y="2133600"/>
            <a:ext cx="1000132" cy="347666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خبر</a:t>
            </a:r>
          </a:p>
        </p:txBody>
      </p:sp>
      <p:sp>
        <p:nvSpPr>
          <p:cNvPr id="28" name="مستطيل 7"/>
          <p:cNvSpPr/>
          <p:nvPr/>
        </p:nvSpPr>
        <p:spPr>
          <a:xfrm>
            <a:off x="1219200" y="3657600"/>
            <a:ext cx="1219200" cy="414342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dobe Arabic" pitchFamily="18" charset="-78"/>
                <a:cs typeface="Adobe Arabic" pitchFamily="18" charset="-78"/>
              </a:rPr>
              <a:t>الرفع</a:t>
            </a:r>
          </a:p>
        </p:txBody>
      </p:sp>
      <p:sp>
        <p:nvSpPr>
          <p:cNvPr id="31" name="مستطيل 2"/>
          <p:cNvSpPr/>
          <p:nvPr/>
        </p:nvSpPr>
        <p:spPr>
          <a:xfrm>
            <a:off x="25400" y="25400"/>
            <a:ext cx="9118600" cy="68326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OMPAQ\Desktop\خلفيات\illustration_cartoon_girl_B10-PSD-0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3400" y="152400"/>
            <a:ext cx="5791200" cy="381130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fontAlgn="auto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ln w="18415" cmpd="sng">
                  <a:noFill/>
                  <a:prstDash val="solid"/>
                </a:ln>
                <a:solidFill>
                  <a:srgbClr val="006600"/>
                </a:solidFill>
                <a:latin typeface="Adobe Arabic" pitchFamily="18" charset="-78"/>
                <a:cs typeface="Adobe Arabic" pitchFamily="18" charset="-78"/>
              </a:rPr>
              <a:t>نشاط فـردي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B00058"/>
                </a:solidFill>
                <a:latin typeface="Adobe Arabic" pitchFamily="18" charset="-78"/>
                <a:cs typeface="Adobe Arabic" pitchFamily="18" charset="-78"/>
              </a:rPr>
              <a:t>مدة التنفيذ: </a:t>
            </a: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ثلاث دقائق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B00058"/>
                </a:solidFill>
                <a:latin typeface="Adobe Arabic" pitchFamily="18" charset="-78"/>
                <a:cs typeface="Adobe Arabic" pitchFamily="18" charset="-78"/>
              </a:rPr>
              <a:t>المطلوب: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أُصمم خريطة مفهوم لتحديد نوع (شاغل موقع) المبتدأ والخبر فيما يلي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المسلم أخو المسلم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COMPAQ\Pictures\soft-pink-default-pap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28600" y="0"/>
            <a:ext cx="9677401" cy="6858000"/>
          </a:xfrm>
          <a:prstGeom prst="rect">
            <a:avLst/>
          </a:prstGeo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14400" y="152400"/>
            <a:ext cx="7391400" cy="77200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fontAlgn="auto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3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أُنتج جملاً تامة المعنى باستخدام المبتدأ والخبر, وفق المطلـوب:</a:t>
            </a:r>
            <a:r>
              <a:rPr lang="ar-SA" sz="44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 </a:t>
            </a:r>
            <a:endParaRPr lang="ar-SA" sz="4000" b="1" dirty="0">
              <a:ln w="18415" cmpd="sng">
                <a:noFill/>
                <a:prstDash val="solid"/>
              </a:ln>
              <a:solidFill>
                <a:srgbClr val="0000CC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57800" y="1143000"/>
            <a:ext cx="2971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b="1" dirty="0">
                <a:solidFill>
                  <a:schemeClr val="tx2"/>
                </a:solidFill>
                <a:latin typeface="Adobe Arabic" pitchFamily="18" charset="-78"/>
                <a:cs typeface="Adobe Arabic" pitchFamily="18" charset="-78"/>
              </a:rPr>
              <a:t>المبتدأ جمع مذكر سالم</a:t>
            </a:r>
            <a:endParaRPr lang="en-US" sz="33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181600" y="2286000"/>
            <a:ext cx="2971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b="1" dirty="0">
                <a:solidFill>
                  <a:schemeClr val="tx2"/>
                </a:solidFill>
                <a:latin typeface="Adobe Arabic" pitchFamily="18" charset="-78"/>
                <a:cs typeface="Adobe Arabic" pitchFamily="18" charset="-78"/>
              </a:rPr>
              <a:t>المبتدأ جمع مؤنث سالم</a:t>
            </a:r>
            <a:endParaRPr lang="en-US" sz="33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10200" y="3429000"/>
            <a:ext cx="2590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b="1" dirty="0">
                <a:solidFill>
                  <a:schemeClr val="tx2"/>
                </a:solidFill>
                <a:latin typeface="Adobe Arabic" pitchFamily="18" charset="-78"/>
                <a:cs typeface="Adobe Arabic" pitchFamily="18" charset="-78"/>
              </a:rPr>
              <a:t>المبتدأ أبو</a:t>
            </a:r>
            <a:endParaRPr lang="en-US" sz="33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410200" y="4572000"/>
            <a:ext cx="2590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b="1" dirty="0">
                <a:solidFill>
                  <a:schemeClr val="tx2"/>
                </a:solidFill>
                <a:latin typeface="Adobe Arabic" pitchFamily="18" charset="-78"/>
                <a:cs typeface="Adobe Arabic" pitchFamily="18" charset="-78"/>
              </a:rPr>
              <a:t>المبتدأ مثنى مؤنث</a:t>
            </a:r>
            <a:endParaRPr lang="en-US" sz="33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486400" y="5715000"/>
            <a:ext cx="2590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b="1" dirty="0">
                <a:solidFill>
                  <a:schemeClr val="tx2"/>
                </a:solidFill>
                <a:latin typeface="Adobe Arabic" pitchFamily="18" charset="-78"/>
                <a:cs typeface="Adobe Arabic" pitchFamily="18" charset="-78"/>
              </a:rPr>
              <a:t>المبتدأ جمع تكسير</a:t>
            </a:r>
            <a:endParaRPr lang="en-US" sz="33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371600" y="11430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32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الظانون بإخوانهم سوءاً آثمون</a:t>
            </a:r>
            <a:endParaRPr lang="en-US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676400" y="2286000"/>
            <a:ext cx="3429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32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المعلمات مخلصات في عملهن</a:t>
            </a:r>
            <a:endParaRPr lang="en-US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895600" y="3429000"/>
            <a:ext cx="243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32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أبوك رجل صـالـح</a:t>
            </a:r>
            <a:endParaRPr lang="en-US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895600" y="4572000"/>
            <a:ext cx="243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32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الصديقتان مخلصتان</a:t>
            </a:r>
            <a:endParaRPr lang="en-US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990600" y="5715000"/>
            <a:ext cx="441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32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الألوان الخشبية مهمة في حصة الرسم</a:t>
            </a:r>
            <a:endParaRPr lang="en-US" sz="32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OMPAQ\Desktop\134412355074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6846" y="0"/>
            <a:ext cx="9200846" cy="6858000"/>
          </a:xfrm>
          <a:prstGeom prst="rect">
            <a:avLst/>
          </a:prstGeom>
          <a:noFill/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304800" y="1981200"/>
            <a:ext cx="6553200" cy="3810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5400" b="1" dirty="0">
                <a:solidFill>
                  <a:srgbClr val="CC0066"/>
                </a:solidFill>
                <a:latin typeface="Adobe Arabic" pitchFamily="18" charset="-78"/>
                <a:ea typeface="+mj-ea"/>
                <a:cs typeface="Adobe Arabic" pitchFamily="18" charset="-78"/>
              </a:rPr>
              <a:t>استودعكن الله الذي لا تضيع ودائعه </a:t>
            </a:r>
          </a:p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dobe Arabic" pitchFamily="18" charset="-78"/>
                <a:ea typeface="+mj-ea"/>
                <a:cs typeface="Adobe Arabic" pitchFamily="18" charset="-78"/>
              </a:rPr>
              <a:t>“</a:t>
            </a:r>
            <a:r>
              <a:rPr kumimoji="0" lang="ar-SA" sz="54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dobe Arabic" pitchFamily="18" charset="-78"/>
                <a:ea typeface="+mj-ea"/>
                <a:cs typeface="Adobe Arabic" pitchFamily="18" charset="-78"/>
              </a:rPr>
              <a:t>ضحى</a:t>
            </a:r>
            <a:r>
              <a:rPr kumimoji="0" lang="ar-SA" sz="5400" b="1" i="0" u="none" strike="noStrike" kern="1200" cap="none" spc="0" normalizeH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dobe Arabic" pitchFamily="18" charset="-78"/>
                <a:ea typeface="+mj-ea"/>
                <a:cs typeface="Adobe Arabic" pitchFamily="18" charset="-78"/>
              </a:rPr>
              <a:t> المغلوث</a:t>
            </a:r>
            <a:r>
              <a:rPr kumimoji="0" lang="en-US" sz="5400" b="1" i="0" u="none" strike="noStrike" kern="1200" cap="none" spc="0" normalizeH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dobe Arabic" pitchFamily="18" charset="-78"/>
                <a:ea typeface="+mj-ea"/>
                <a:cs typeface="Adobe Arabic" pitchFamily="18" charset="-78"/>
              </a:rPr>
              <a:t>”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Adobe Arabic" pitchFamily="18" charset="-78"/>
              <a:ea typeface="+mj-ea"/>
              <a:cs typeface="Adobe Arabic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bu-khaled\Desktop\608px-Basmala.svg.png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</a:blip>
          <a:srcRect/>
          <a:stretch>
            <a:fillRect/>
          </a:stretch>
        </p:blipFill>
        <p:spPr bwMode="auto">
          <a:xfrm>
            <a:off x="2819400" y="381000"/>
            <a:ext cx="3500437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2" descr="C:\Users\khalid\Desktop\4\59196c0b5wf5cg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39725" y="6308725"/>
            <a:ext cx="965041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C:\Users\COMPAQ\Desktop\images_83855064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3205480"/>
            <a:ext cx="2971800" cy="287274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762000" y="1371600"/>
            <a:ext cx="73152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9600" b="1" i="0" u="none" strike="noStrike" kern="1200" cap="none" spc="0" normalizeH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Edwardian Script ITC" pitchFamily="66" charset="0"/>
                <a:ea typeface="+mj-ea"/>
                <a:cs typeface="Diwani Simple Outline" pitchFamily="2" charset="-78"/>
              </a:rPr>
              <a:t>القيم الإسلامية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Edwardian Script ITC" pitchFamily="66" charset="0"/>
              <a:ea typeface="+mj-ea"/>
              <a:cs typeface="Diwani Simple Outline" pitchFamily="2" charset="-78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OMPAQ\Desktop\44233_6129458109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8004749" cy="5999088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286000" y="3124200"/>
            <a:ext cx="57912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dwardian Script ITC" pitchFamily="66" charset="0"/>
                <a:ea typeface="+mj-ea"/>
                <a:cs typeface="+mj-cs"/>
              </a:rPr>
              <a:t>الوظيفة النحوية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Edwardian Script ITC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6-Point Star 3"/>
          <p:cNvSpPr/>
          <p:nvPr/>
        </p:nvSpPr>
        <p:spPr>
          <a:xfrm>
            <a:off x="2514600" y="914400"/>
            <a:ext cx="4038600" cy="1447800"/>
          </a:xfrm>
          <a:prstGeom prst="star16">
            <a:avLst>
              <a:gd name="adj" fmla="val 39108"/>
            </a:avLst>
          </a:prstGeom>
          <a:solidFill>
            <a:schemeClr val="bg1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u="sng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أنـواع الجمل:</a:t>
            </a:r>
            <a:endParaRPr lang="en-US" sz="4400" b="1" u="sng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5" name="Up Ribbon 4"/>
          <p:cNvSpPr/>
          <p:nvPr/>
        </p:nvSpPr>
        <p:spPr>
          <a:xfrm>
            <a:off x="4724400" y="3048000"/>
            <a:ext cx="3733800" cy="2133600"/>
          </a:xfrm>
          <a:prstGeom prst="ribbon2">
            <a:avLst/>
          </a:prstGeom>
          <a:solidFill>
            <a:schemeClr val="bg1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6" name="Up Ribbon 5"/>
          <p:cNvSpPr/>
          <p:nvPr/>
        </p:nvSpPr>
        <p:spPr>
          <a:xfrm>
            <a:off x="457200" y="3048000"/>
            <a:ext cx="3733800" cy="2133600"/>
          </a:xfrm>
          <a:prstGeom prst="ribbon2">
            <a:avLst/>
          </a:prstGeom>
          <a:solidFill>
            <a:schemeClr val="bg1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cxnSp>
        <p:nvCxnSpPr>
          <p:cNvPr id="8" name="Straight Arrow Connector 7"/>
          <p:cNvCxnSpPr>
            <a:endCxn id="5" idx="0"/>
          </p:cNvCxnSpPr>
          <p:nvPr/>
        </p:nvCxnSpPr>
        <p:spPr>
          <a:xfrm>
            <a:off x="5410200" y="2133600"/>
            <a:ext cx="11811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6" idx="0"/>
          </p:cNvCxnSpPr>
          <p:nvPr/>
        </p:nvCxnSpPr>
        <p:spPr>
          <a:xfrm rot="10800000" flipV="1">
            <a:off x="2324100" y="2133600"/>
            <a:ext cx="13335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715000" y="3276600"/>
            <a:ext cx="1752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4000" b="1" dirty="0">
                <a:solidFill>
                  <a:schemeClr val="tx2"/>
                </a:solidFill>
                <a:latin typeface="Adobe Arabic" pitchFamily="18" charset="-78"/>
                <a:cs typeface="Adobe Arabic" pitchFamily="18" charset="-78"/>
              </a:rPr>
              <a:t>جملة اسمية</a:t>
            </a:r>
            <a:endParaRPr lang="en-US" sz="40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47800" y="3276600"/>
            <a:ext cx="1752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4000" b="1" dirty="0">
                <a:solidFill>
                  <a:schemeClr val="tx2"/>
                </a:solidFill>
                <a:latin typeface="Adobe Arabic" pitchFamily="18" charset="-78"/>
                <a:cs typeface="Adobe Arabic" pitchFamily="18" charset="-78"/>
              </a:rPr>
              <a:t>جملة فعلية</a:t>
            </a:r>
            <a:endParaRPr lang="en-US" sz="4000" b="1" dirty="0">
              <a:solidFill>
                <a:schemeClr val="tx2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6324600" y="228600"/>
            <a:ext cx="2590800" cy="838200"/>
          </a:xfrm>
          <a:prstGeom prst="cloudCallout">
            <a:avLst>
              <a:gd name="adj1" fmla="val 22747"/>
              <a:gd name="adj2" fmla="val 11220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SA" sz="2000" b="1" dirty="0">
              <a:solidFill>
                <a:srgbClr val="1B0448"/>
              </a:solidFill>
            </a:endParaRPr>
          </a:p>
          <a:p>
            <a:pPr algn="ctr"/>
            <a:r>
              <a:rPr lang="ar-SA" sz="2000" b="1" dirty="0">
                <a:solidFill>
                  <a:srgbClr val="1B0448"/>
                </a:solidFill>
              </a:rPr>
              <a:t>باستخدام مهارة </a:t>
            </a:r>
          </a:p>
          <a:p>
            <a:pPr algn="ctr"/>
            <a:r>
              <a:rPr lang="ar-SA" sz="2000" b="1" dirty="0">
                <a:solidFill>
                  <a:srgbClr val="1B0448"/>
                </a:solidFill>
              </a:rPr>
              <a:t>الاسترجاع والتذكر</a:t>
            </a:r>
          </a:p>
          <a:p>
            <a:pPr algn="ctr"/>
            <a:endParaRPr lang="ar-SA" sz="2000" b="1" dirty="0">
              <a:solidFill>
                <a:srgbClr val="1B0448"/>
              </a:solidFill>
            </a:endParaRPr>
          </a:p>
        </p:txBody>
      </p:sp>
      <p:pic>
        <p:nvPicPr>
          <p:cNvPr id="14" name="Picture 2" descr="E:\تحضير الدروس\صور متحركة 2\أفلام كرتون\cart7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1219200"/>
            <a:ext cx="1143000" cy="1254124"/>
          </a:xfrm>
          <a:prstGeom prst="rect">
            <a:avLst/>
          </a:prstGeom>
          <a:noFill/>
        </p:spPr>
      </p:pic>
      <p:sp>
        <p:nvSpPr>
          <p:cNvPr id="15" name="مستطيل 2"/>
          <p:cNvSpPr/>
          <p:nvPr/>
        </p:nvSpPr>
        <p:spPr>
          <a:xfrm>
            <a:off x="25400" y="25400"/>
            <a:ext cx="9118600" cy="68326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2286000" y="152400"/>
            <a:ext cx="4191000" cy="1905000"/>
          </a:xfrm>
          <a:prstGeom prst="horizontalScroll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أركان </a:t>
            </a:r>
            <a:r>
              <a:rPr lang="ar-SA" sz="4400" b="1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الجملة الاسمية:</a:t>
            </a:r>
            <a:endParaRPr lang="en-US" sz="4400" b="1" dirty="0"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5562600" y="2133600"/>
            <a:ext cx="2819400" cy="190500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Vertical Scroll 6"/>
          <p:cNvSpPr/>
          <p:nvPr/>
        </p:nvSpPr>
        <p:spPr>
          <a:xfrm>
            <a:off x="762000" y="2133600"/>
            <a:ext cx="2743200" cy="1905000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E:\تحضير الدروس\صور متحركة 2\حيوانات\ani2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463412"/>
            <a:ext cx="2338493" cy="3394588"/>
          </a:xfrm>
          <a:prstGeom prst="rect">
            <a:avLst/>
          </a:prstGeom>
          <a:noFill/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019800" y="25146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الـمـبـتــدأ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43000" y="2438400"/>
            <a:ext cx="1905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</a:t>
            </a:r>
            <a:r>
              <a:rPr lang="ar-SA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لـخــبــر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6" name="مستطيل 2"/>
          <p:cNvSpPr/>
          <p:nvPr/>
        </p:nvSpPr>
        <p:spPr>
          <a:xfrm>
            <a:off x="25400" y="25400"/>
            <a:ext cx="9118600" cy="683260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OMPAQ\Desktop\خلفيات\background%20cop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533400"/>
            <a:ext cx="8763000" cy="1023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lnSpc>
                <a:spcPct val="150000"/>
              </a:lnSpc>
              <a:tabLst>
                <a:tab pos="5613400" algn="l"/>
              </a:tabLst>
            </a:pPr>
            <a:r>
              <a:rPr lang="ar-SA" sz="4400" b="1" u="sng" dirty="0">
                <a:solidFill>
                  <a:srgbClr val="000099"/>
                </a:solidFill>
                <a:latin typeface="Adobe Arabic" pitchFamily="18" charset="-78"/>
                <a:cs typeface="Adobe Arabic" pitchFamily="18" charset="-78"/>
              </a:rPr>
              <a:t>يُتوقع منك في نهاية الدرس أن تكوني قادرة على:</a:t>
            </a:r>
            <a:endParaRPr lang="ar-EG" sz="4400" u="sng" dirty="0">
              <a:solidFill>
                <a:srgbClr val="000099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38400" y="16764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1- تحديد المبتدأ والخبر في الجملة.</a:t>
            </a:r>
            <a:endParaRPr lang="en-US" sz="40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438400" y="25908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2- تعرف أحوال المبتدأ والخبر.</a:t>
            </a:r>
            <a:endParaRPr lang="en-US" sz="40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4" grpId="1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28800" y="152400"/>
            <a:ext cx="563880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8415" cmpd="sng">
                  <a:noFill/>
                  <a:prstDash val="solid"/>
                </a:ln>
                <a:solidFill>
                  <a:srgbClr val="990033"/>
                </a:solidFill>
                <a:latin typeface="Adobe Arabic" pitchFamily="18" charset="-78"/>
                <a:cs typeface="Adobe Arabic" pitchFamily="18" charset="-78"/>
              </a:rPr>
              <a:t>نشاط فردي</a:t>
            </a:r>
            <a:r>
              <a:rPr lang="ar-SA" sz="2800" b="1" dirty="0">
                <a:ln w="18415" cmpd="sng">
                  <a:noFill/>
                  <a:prstDash val="solid"/>
                </a:ln>
                <a:solidFill>
                  <a:srgbClr val="990033"/>
                </a:solidFill>
                <a:latin typeface="Adobe Arabic" pitchFamily="18" charset="-78"/>
                <a:cs typeface="Adobe Arabic" pitchFamily="18" charset="-78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n w="18415" cmpd="sng">
                  <a:noFill/>
                  <a:prstDash val="solid"/>
                </a:ln>
                <a:solidFill>
                  <a:srgbClr val="7030A0"/>
                </a:solidFill>
                <a:latin typeface="Adobe Arabic" pitchFamily="18" charset="-78"/>
                <a:cs typeface="Adobe Arabic" pitchFamily="18" charset="-78"/>
              </a:rPr>
              <a:t>مدة التنفيذ: </a:t>
            </a:r>
            <a:r>
              <a:rPr lang="ar-SA" sz="2400" b="1" dirty="0">
                <a:ln w="18415" cmpd="sng">
                  <a:noFill/>
                  <a:prstDash val="solid"/>
                </a:ln>
                <a:solidFill>
                  <a:srgbClr val="0000CC"/>
                </a:solidFill>
                <a:latin typeface="Adobe Arabic" pitchFamily="18" charset="-78"/>
                <a:cs typeface="Adobe Arabic" pitchFamily="18" charset="-78"/>
              </a:rPr>
              <a:t>دقيقتان  </a:t>
            </a:r>
            <a:endParaRPr lang="ar-SA" sz="2400" b="1" dirty="0">
              <a:ln w="18415" cmpd="sng">
                <a:noFill/>
                <a:prstDash val="solid"/>
              </a:ln>
              <a:solidFill>
                <a:srgbClr val="00B050"/>
              </a:solidFill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5" name="Picture 2" descr="C:\Users\khalid\Desktop\4\59196c0b5wf5cg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9144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مربع نص 2"/>
          <p:cNvSpPr txBox="1"/>
          <p:nvPr/>
        </p:nvSpPr>
        <p:spPr>
          <a:xfrm>
            <a:off x="533400" y="1295400"/>
            <a:ext cx="841539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أسترجع ما درسته في المرحلة الابتدائية؛لإكمال فراغات الشكل التالي:</a:t>
            </a:r>
          </a:p>
        </p:txBody>
      </p:sp>
      <p:sp>
        <p:nvSpPr>
          <p:cNvPr id="7" name="شكل بيضاوي 3"/>
          <p:cNvSpPr/>
          <p:nvPr/>
        </p:nvSpPr>
        <p:spPr>
          <a:xfrm>
            <a:off x="2971800" y="2057400"/>
            <a:ext cx="3286148" cy="64294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الجملة الأساسية</a:t>
            </a:r>
          </a:p>
        </p:txBody>
      </p:sp>
      <p:sp>
        <p:nvSpPr>
          <p:cNvPr id="8" name="شكل بيضاوي 4"/>
          <p:cNvSpPr/>
          <p:nvPr/>
        </p:nvSpPr>
        <p:spPr>
          <a:xfrm>
            <a:off x="5486400" y="5715000"/>
            <a:ext cx="3286148" cy="92869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9" name="شكل بيضاوي 5"/>
          <p:cNvSpPr/>
          <p:nvPr/>
        </p:nvSpPr>
        <p:spPr>
          <a:xfrm>
            <a:off x="685800" y="5791200"/>
            <a:ext cx="3286148" cy="85725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شكل بيضاوي 6"/>
          <p:cNvSpPr/>
          <p:nvPr/>
        </p:nvSpPr>
        <p:spPr>
          <a:xfrm>
            <a:off x="5181600" y="2743200"/>
            <a:ext cx="3286148" cy="642942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جملة اسمية</a:t>
            </a:r>
          </a:p>
        </p:txBody>
      </p:sp>
      <p:sp>
        <p:nvSpPr>
          <p:cNvPr id="11" name="شكل بيضاوي 7"/>
          <p:cNvSpPr/>
          <p:nvPr/>
        </p:nvSpPr>
        <p:spPr>
          <a:xfrm>
            <a:off x="685800" y="2743200"/>
            <a:ext cx="3286148" cy="642942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جملة فعلية</a:t>
            </a:r>
          </a:p>
        </p:txBody>
      </p:sp>
      <p:sp>
        <p:nvSpPr>
          <p:cNvPr id="12" name="شكل بيضاوي 8"/>
          <p:cNvSpPr/>
          <p:nvPr/>
        </p:nvSpPr>
        <p:spPr>
          <a:xfrm>
            <a:off x="685800" y="3733800"/>
            <a:ext cx="3286148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تبدأ </a:t>
            </a:r>
            <a:r>
              <a:rPr lang="ar-SA" sz="2800" b="1" dirty="0" err="1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بـ</a:t>
            </a:r>
            <a:endParaRPr lang="ar-SA" sz="2800" b="1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شكل بيضاوي 9"/>
          <p:cNvSpPr/>
          <p:nvPr/>
        </p:nvSpPr>
        <p:spPr>
          <a:xfrm>
            <a:off x="5181600" y="3733800"/>
            <a:ext cx="3286148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تبدأ </a:t>
            </a:r>
            <a:r>
              <a:rPr lang="ar-SA" sz="2800" b="1" dirty="0" err="1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بـ</a:t>
            </a:r>
            <a:endParaRPr lang="ar-SA" sz="2800" b="1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4" name="شكل بيضاوي 10"/>
          <p:cNvSpPr/>
          <p:nvPr/>
        </p:nvSpPr>
        <p:spPr>
          <a:xfrm>
            <a:off x="5410200" y="4648200"/>
            <a:ext cx="3286148" cy="7858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تتكون من: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+</a:t>
            </a:r>
          </a:p>
        </p:txBody>
      </p:sp>
      <p:sp>
        <p:nvSpPr>
          <p:cNvPr id="15" name="شكل بيضاوي 11"/>
          <p:cNvSpPr/>
          <p:nvPr/>
        </p:nvSpPr>
        <p:spPr>
          <a:xfrm>
            <a:off x="609600" y="4648200"/>
            <a:ext cx="3286148" cy="7858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تتكون من: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+</a:t>
            </a:r>
          </a:p>
        </p:txBody>
      </p:sp>
      <p:sp>
        <p:nvSpPr>
          <p:cNvPr id="16" name="مخطط انسيابي: قرار 12"/>
          <p:cNvSpPr/>
          <p:nvPr/>
        </p:nvSpPr>
        <p:spPr>
          <a:xfrm>
            <a:off x="3581400" y="5410200"/>
            <a:ext cx="2286016" cy="1000132"/>
          </a:xfrm>
          <a:prstGeom prst="flowChartDecisi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B050"/>
                </a:solidFill>
                <a:latin typeface="Adobe Arabic" pitchFamily="18" charset="-78"/>
                <a:cs typeface="Adobe Arabic" pitchFamily="18" charset="-78"/>
              </a:rPr>
              <a:t>ومن الأمثلة عليهما</a:t>
            </a:r>
          </a:p>
        </p:txBody>
      </p:sp>
      <p:sp>
        <p:nvSpPr>
          <p:cNvPr id="17" name="مربع نص 12"/>
          <p:cNvSpPr txBox="1"/>
          <p:nvPr/>
        </p:nvSpPr>
        <p:spPr>
          <a:xfrm>
            <a:off x="5867400" y="381000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اسم</a:t>
            </a:r>
          </a:p>
        </p:txBody>
      </p:sp>
      <p:sp>
        <p:nvSpPr>
          <p:cNvPr id="18" name="مربع نص 12"/>
          <p:cNvSpPr txBox="1"/>
          <p:nvPr/>
        </p:nvSpPr>
        <p:spPr>
          <a:xfrm>
            <a:off x="1371600" y="381000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فعل</a:t>
            </a:r>
          </a:p>
        </p:txBody>
      </p:sp>
      <p:sp>
        <p:nvSpPr>
          <p:cNvPr id="19" name="مربع نص 12"/>
          <p:cNvSpPr txBox="1"/>
          <p:nvPr/>
        </p:nvSpPr>
        <p:spPr>
          <a:xfrm>
            <a:off x="7086600" y="495300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مبتدأ</a:t>
            </a:r>
          </a:p>
        </p:txBody>
      </p:sp>
      <p:sp>
        <p:nvSpPr>
          <p:cNvPr id="20" name="مربع نص 12"/>
          <p:cNvSpPr txBox="1"/>
          <p:nvPr/>
        </p:nvSpPr>
        <p:spPr>
          <a:xfrm>
            <a:off x="6324600" y="495300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خبر</a:t>
            </a:r>
          </a:p>
        </p:txBody>
      </p:sp>
      <p:sp>
        <p:nvSpPr>
          <p:cNvPr id="21" name="مربع نص 12"/>
          <p:cNvSpPr txBox="1"/>
          <p:nvPr/>
        </p:nvSpPr>
        <p:spPr>
          <a:xfrm>
            <a:off x="2286000" y="495300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فعل</a:t>
            </a:r>
          </a:p>
        </p:txBody>
      </p:sp>
      <p:sp>
        <p:nvSpPr>
          <p:cNvPr id="22" name="مربع نص 12"/>
          <p:cNvSpPr txBox="1"/>
          <p:nvPr/>
        </p:nvSpPr>
        <p:spPr>
          <a:xfrm>
            <a:off x="1371600" y="4953000"/>
            <a:ext cx="762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فاعل</a:t>
            </a:r>
          </a:p>
        </p:txBody>
      </p:sp>
      <p:sp>
        <p:nvSpPr>
          <p:cNvPr id="23" name="مربع نص 12"/>
          <p:cNvSpPr txBox="1"/>
          <p:nvPr/>
        </p:nvSpPr>
        <p:spPr>
          <a:xfrm>
            <a:off x="6324600" y="5943600"/>
            <a:ext cx="1752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العلم نور</a:t>
            </a:r>
          </a:p>
        </p:txBody>
      </p:sp>
      <p:sp>
        <p:nvSpPr>
          <p:cNvPr id="24" name="مربع نص 12"/>
          <p:cNvSpPr txBox="1"/>
          <p:nvPr/>
        </p:nvSpPr>
        <p:spPr>
          <a:xfrm>
            <a:off x="1143000" y="5943600"/>
            <a:ext cx="2438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يكتب الطالب الدرس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OMPAQ\Desktop\thumb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04800" y="762000"/>
            <a:ext cx="5791200" cy="1938992"/>
          </a:xfrm>
          <a:prstGeom prst="rect">
            <a:avLst/>
          </a:prstGeom>
          <a:ln>
            <a:solidFill>
              <a:srgbClr val="99003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ar-SA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القتل</a:t>
            </a:r>
            <a:r>
              <a:rPr lang="ar-SA" sz="3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</a:t>
            </a:r>
            <a:r>
              <a:rPr lang="ar-SA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ذنبٌ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عظيم.                 </a:t>
            </a:r>
            <a:r>
              <a:rPr lang="ar-SA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المسلمان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</a:t>
            </a:r>
            <a:r>
              <a:rPr lang="ar-SA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متحابان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.</a:t>
            </a:r>
          </a:p>
          <a:p>
            <a:pPr algn="ctr"/>
            <a:r>
              <a:rPr lang="ar-SA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قتلة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المؤمنين </a:t>
            </a:r>
            <a:r>
              <a:rPr lang="ar-SA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معاقبون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.           </a:t>
            </a:r>
            <a:r>
              <a:rPr lang="ar-SA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المسلمون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</a:t>
            </a:r>
            <a:r>
              <a:rPr lang="ar-SA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صادقون</a:t>
            </a:r>
          </a:p>
          <a:p>
            <a:pPr algn="ctr"/>
            <a:r>
              <a:rPr lang="ar-SA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الآيات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في كتاب الله </a:t>
            </a:r>
            <a:r>
              <a:rPr lang="ar-SA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بينة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         </a:t>
            </a:r>
            <a:r>
              <a:rPr lang="ar-SA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المسلم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</a:t>
            </a:r>
            <a:r>
              <a:rPr lang="ar-SA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اخو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المسلم</a:t>
            </a:r>
          </a:p>
          <a:p>
            <a:pPr algn="ctr"/>
            <a:r>
              <a:rPr lang="ar-SA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إزهاق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الروح </a:t>
            </a:r>
            <a:r>
              <a:rPr lang="ar-SA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محرم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               </a:t>
            </a:r>
            <a:r>
              <a:rPr lang="ar-SA" sz="3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العبادات</a:t>
            </a:r>
            <a:r>
              <a:rPr lang="ar-S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 </a:t>
            </a:r>
            <a:r>
              <a:rPr lang="ar-SA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  <a:cs typeface="Adobe Arabic" pitchFamily="18" charset="-78"/>
              </a:rPr>
              <a:t>أمانات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14400" y="152400"/>
            <a:ext cx="80010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n w="18415" cmpd="sng">
                  <a:noFill/>
                  <a:prstDash val="solid"/>
                </a:ln>
                <a:solidFill>
                  <a:srgbClr val="990033"/>
                </a:solidFill>
                <a:latin typeface="Adobe Arabic" pitchFamily="18" charset="-78"/>
                <a:cs typeface="Adobe Arabic" pitchFamily="18" charset="-78"/>
              </a:rPr>
              <a:t>أتأمل الكلمات الملونة في التراكيب التالية؛ لأجيب وفق المطلوب.</a:t>
            </a:r>
            <a:endParaRPr lang="ar-SA" sz="2400" b="1" dirty="0">
              <a:ln w="18415" cmpd="sng">
                <a:noFill/>
                <a:prstDash val="solid"/>
              </a:ln>
              <a:solidFill>
                <a:srgbClr val="00B05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514600" y="2743200"/>
            <a:ext cx="640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3200" b="1" dirty="0">
                <a:solidFill>
                  <a:srgbClr val="B000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بأي نوعٍ من أقسام الكلام بدأت الجمل السابقة؟</a:t>
            </a:r>
            <a:endParaRPr lang="en-US" sz="3200" b="1" dirty="0">
              <a:solidFill>
                <a:srgbClr val="B0005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133600" y="2743200"/>
            <a:ext cx="1676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اســم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914400" y="3581400"/>
            <a:ext cx="807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ar-SA" sz="3200" b="1" dirty="0">
                <a:solidFill>
                  <a:srgbClr val="5400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أحدد من كل جملة الكلمة التي أضافت معنى للمبتدأ أو حكماً عليه:</a:t>
            </a:r>
            <a:endParaRPr lang="en-US" sz="3200" b="1" dirty="0">
              <a:solidFill>
                <a:srgbClr val="5400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486400" y="41148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ذنـب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486400" y="46482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معاقبون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562600" y="51816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بينة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638800" y="5715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محـرم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276600" y="41148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متحابان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352800" y="46482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صادقون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276600" y="51816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أخـو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200400" y="5715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أمانات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OMPAQ\Desktop\خلفيات\01a35c7c42346a0362f4b8c680e7e85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996" y="-4516"/>
            <a:ext cx="9081004" cy="6862516"/>
          </a:xfrm>
          <a:prstGeom prst="rect">
            <a:avLst/>
          </a:prstGeom>
          <a:noFill/>
        </p:spPr>
      </p:pic>
      <p:sp>
        <p:nvSpPr>
          <p:cNvPr id="5" name="Left Arrow 4"/>
          <p:cNvSpPr/>
          <p:nvPr/>
        </p:nvSpPr>
        <p:spPr>
          <a:xfrm>
            <a:off x="2895600" y="1600200"/>
            <a:ext cx="5899404" cy="2971800"/>
          </a:xfrm>
          <a:prstGeom prst="leftArrow">
            <a:avLst/>
          </a:prstGeom>
          <a:solidFill>
            <a:schemeClr val="bg1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dirty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الحالة الإعرابية للمبتدأ والخبر</a:t>
            </a:r>
            <a:r>
              <a:rPr lang="ar-SA" sz="4000" b="1" dirty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itchFamily="18" charset="-78"/>
                <a:cs typeface="Adobe Arabic" pitchFamily="18" charset="-78"/>
              </a:rPr>
              <a:t>:</a:t>
            </a:r>
            <a:endParaRPr lang="en-US" sz="40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2000" y="2209800"/>
            <a:ext cx="2286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4400" b="1" u="sng" dirty="0">
                <a:solidFill>
                  <a:srgbClr val="000099"/>
                </a:solidFill>
                <a:latin typeface="Adobe Arabic" pitchFamily="18" charset="-78"/>
                <a:cs typeface="+mj-cs"/>
              </a:rPr>
              <a:t>الـرفــع</a:t>
            </a:r>
            <a:endParaRPr lang="en-US" sz="4400" b="1" u="sng" dirty="0">
              <a:solidFill>
                <a:srgbClr val="000099"/>
              </a:solidFill>
              <a:latin typeface="Adobe Arabic" pitchFamily="18" charset="-78"/>
              <a:cs typeface="+mj-cs"/>
            </a:endParaRPr>
          </a:p>
        </p:txBody>
      </p:sp>
      <p:pic>
        <p:nvPicPr>
          <p:cNvPr id="7" name="Picture 2" descr="E:\تحضير الدروس\صور متحركة 2\حيوانات\ani12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0876" y="3886200"/>
            <a:ext cx="2119923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449</Words>
  <Application>Microsoft Office PowerPoint</Application>
  <PresentationFormat>عرض على الشاشة (4:3)</PresentationFormat>
  <Paragraphs>175</Paragraphs>
  <Slides>19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COMPAQ</dc:creator>
  <cp:lastModifiedBy>عبد الله الصاعدي</cp:lastModifiedBy>
  <cp:revision>43</cp:revision>
  <dcterms:created xsi:type="dcterms:W3CDTF">2012-08-12T09:20:44Z</dcterms:created>
  <dcterms:modified xsi:type="dcterms:W3CDTF">2021-08-29T14:12:27Z</dcterms:modified>
</cp:coreProperties>
</file>