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315" r:id="rId3"/>
    <p:sldId id="258" r:id="rId4"/>
    <p:sldId id="299" r:id="rId5"/>
    <p:sldId id="259" r:id="rId6"/>
    <p:sldId id="300" r:id="rId7"/>
    <p:sldId id="260" r:id="rId8"/>
    <p:sldId id="301" r:id="rId9"/>
    <p:sldId id="261" r:id="rId10"/>
    <p:sldId id="302" r:id="rId11"/>
    <p:sldId id="303" r:id="rId12"/>
    <p:sldId id="304" r:id="rId13"/>
    <p:sldId id="305" r:id="rId14"/>
    <p:sldId id="306" r:id="rId15"/>
    <p:sldId id="271" r:id="rId16"/>
    <p:sldId id="280" r:id="rId17"/>
    <p:sldId id="307" r:id="rId18"/>
    <p:sldId id="308" r:id="rId19"/>
    <p:sldId id="309" r:id="rId20"/>
    <p:sldId id="282" r:id="rId21"/>
    <p:sldId id="311" r:id="rId22"/>
    <p:sldId id="298" r:id="rId23"/>
    <p:sldId id="283" r:id="rId24"/>
    <p:sldId id="297" r:id="rId25"/>
    <p:sldId id="285" r:id="rId26"/>
    <p:sldId id="287" r:id="rId27"/>
    <p:sldId id="288" r:id="rId28"/>
    <p:sldId id="290" r:id="rId29"/>
    <p:sldId id="313" r:id="rId30"/>
  </p:sldIdLst>
  <p:sldSz cx="12192000" cy="6858000"/>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91" autoAdjust="0"/>
    <p:restoredTop sz="94660"/>
  </p:normalViewPr>
  <p:slideViewPr>
    <p:cSldViewPr>
      <p:cViewPr>
        <p:scale>
          <a:sx n="59" d="100"/>
          <a:sy n="59" d="100"/>
        </p:scale>
        <p:origin x="1124"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EF83F59-50FE-4929-8F65-DB7827D06D7C}" type="datetimeFigureOut">
              <a:rPr lang="ar-SA" smtClean="0"/>
              <a:t>06/07/43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5543513-CB7E-47C6-AD61-349D5C2AB52A}" type="slidenum">
              <a:rPr lang="ar-SA" smtClean="0"/>
              <a:t>‹#›</a:t>
            </a:fld>
            <a:endParaRPr lang="ar-SA"/>
          </a:p>
        </p:txBody>
      </p:sp>
    </p:spTree>
    <p:extLst>
      <p:ext uri="{BB962C8B-B14F-4D97-AF65-F5344CB8AC3E}">
        <p14:creationId xmlns:p14="http://schemas.microsoft.com/office/powerpoint/2010/main" val="7757000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pPr>
              <a:defRPr/>
            </a:pPr>
            <a:fld id="{B580BA57-FEEC-42F6-98BF-6F3DC4E9C9FA}" type="datetimeFigureOut">
              <a:rPr lang="en-US"/>
              <a:pPr>
                <a:defRPr/>
              </a:pPr>
              <a:t>2/7/2022</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83167FB7-D262-4B20-ADDD-9FB228017FCB}"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E1A49BFD-B6D8-4E3C-AB91-ECEE0CD52BC9}" type="datetimeFigureOut">
              <a:rPr lang="en-US"/>
              <a:pPr>
                <a:defRPr/>
              </a:pPr>
              <a:t>2/7/2022</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29AA6948-BE00-446B-86FA-0746D1B78466}"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CB203CE4-C19A-44D2-A2F8-4736609B686E}" type="datetimeFigureOut">
              <a:rPr lang="en-US"/>
              <a:pPr>
                <a:defRPr/>
              </a:pPr>
              <a:t>2/7/2022</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C43BA051-8BE0-4759-8F95-AEF014D3636B}"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E78D1558-997B-4F7E-AA6A-52BADCBB4B8C}" type="datetimeFigureOut">
              <a:rPr lang="en-US"/>
              <a:pPr>
                <a:defRPr/>
              </a:pPr>
              <a:t>2/7/2022</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C154D022-A4C6-452F-B0A0-36D3516CEA30}"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13F320A-C98D-4110-9B19-FF74E1F14F83}" type="datetimeFigureOut">
              <a:rPr lang="en-US"/>
              <a:pPr>
                <a:defRPr/>
              </a:pPr>
              <a:t>2/7/2022</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0E26F319-A923-4CB7-B2B2-08695F992833}"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p:cNvSpPr>
            <a:spLocks noGrp="1"/>
          </p:cNvSpPr>
          <p:nvPr>
            <p:ph type="dt" sz="half" idx="10"/>
          </p:nvPr>
        </p:nvSpPr>
        <p:spPr/>
        <p:txBody>
          <a:bodyPr/>
          <a:lstStyle>
            <a:lvl1pPr>
              <a:defRPr/>
            </a:lvl1pPr>
          </a:lstStyle>
          <a:p>
            <a:pPr>
              <a:defRPr/>
            </a:pPr>
            <a:fld id="{E03EA66E-C38E-48C4-B649-5DC60672705D}" type="datetimeFigureOut">
              <a:rPr lang="en-US"/>
              <a:pPr>
                <a:defRPr/>
              </a:pPr>
              <a:t>2/7/2022</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AD8EBB14-F836-4F52-BF21-F29B84213981}"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p:cNvSpPr>
            <a:spLocks noGrp="1"/>
          </p:cNvSpPr>
          <p:nvPr>
            <p:ph type="dt" sz="half" idx="10"/>
          </p:nvPr>
        </p:nvSpPr>
        <p:spPr/>
        <p:txBody>
          <a:bodyPr/>
          <a:lstStyle>
            <a:lvl1pPr>
              <a:defRPr/>
            </a:lvl1pPr>
          </a:lstStyle>
          <a:p>
            <a:pPr>
              <a:defRPr/>
            </a:pPr>
            <a:fld id="{72DF74F6-1A26-4197-B114-675884DD2255}" type="datetimeFigureOut">
              <a:rPr lang="en-US"/>
              <a:pPr>
                <a:defRPr/>
              </a:pPr>
              <a:t>2/7/2022</a:t>
            </a:fld>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pPr>
              <a:defRPr/>
            </a:pPr>
            <a:fld id="{16258E82-A9C6-468E-A981-FB7E8CE6D8F8}"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p:cNvSpPr>
            <a:spLocks noGrp="1"/>
          </p:cNvSpPr>
          <p:nvPr>
            <p:ph type="dt" sz="half" idx="10"/>
          </p:nvPr>
        </p:nvSpPr>
        <p:spPr/>
        <p:txBody>
          <a:bodyPr/>
          <a:lstStyle>
            <a:lvl1pPr>
              <a:defRPr/>
            </a:lvl1pPr>
          </a:lstStyle>
          <a:p>
            <a:pPr>
              <a:defRPr/>
            </a:pPr>
            <a:fld id="{CDB8714D-063C-4D9D-8C6D-D5CA6A3412B3}" type="datetimeFigureOut">
              <a:rPr lang="en-US"/>
              <a:pPr>
                <a:defRPr/>
              </a:pPr>
              <a:t>2/7/2022</a:t>
            </a:fld>
            <a:endParaRPr lang="en-US"/>
          </a:p>
        </p:txBody>
      </p:sp>
      <p:sp>
        <p:nvSpPr>
          <p:cNvPr id="4" name="عنصر نائب للتذييل 4"/>
          <p:cNvSpPr>
            <a:spLocks noGrp="1"/>
          </p:cNvSpPr>
          <p:nvPr>
            <p:ph type="ftr" sz="quarter" idx="11"/>
          </p:nvPr>
        </p:nvSpPr>
        <p:spPr/>
        <p:txBody>
          <a:bodyPr/>
          <a:lstStyle>
            <a:lvl1pPr>
              <a:defRPr/>
            </a:lvl1pPr>
          </a:lstStyle>
          <a:p>
            <a:pPr>
              <a:defRPr/>
            </a:pPr>
            <a:endParaRPr lang="en-US"/>
          </a:p>
        </p:txBody>
      </p:sp>
      <p:sp>
        <p:nvSpPr>
          <p:cNvPr id="5" name="عنصر نائب لرقم الشريحة 5"/>
          <p:cNvSpPr>
            <a:spLocks noGrp="1"/>
          </p:cNvSpPr>
          <p:nvPr>
            <p:ph type="sldNum" sz="quarter" idx="12"/>
          </p:nvPr>
        </p:nvSpPr>
        <p:spPr/>
        <p:txBody>
          <a:bodyPr/>
          <a:lstStyle>
            <a:lvl1pPr>
              <a:defRPr/>
            </a:lvl1pPr>
          </a:lstStyle>
          <a:p>
            <a:pPr>
              <a:defRPr/>
            </a:pPr>
            <a:fld id="{E2FEAE26-E270-4C5A-BD29-E5EB5F0C5106}"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728AC767-2CE2-4AC2-9A2D-41AA2885ABEE}" type="datetimeFigureOut">
              <a:rPr lang="en-US"/>
              <a:pPr>
                <a:defRPr/>
              </a:pPr>
              <a:t>2/7/2022</a:t>
            </a:fld>
            <a:endParaRPr lang="en-US"/>
          </a:p>
        </p:txBody>
      </p:sp>
      <p:sp>
        <p:nvSpPr>
          <p:cNvPr id="3" name="عنصر نائب للتذييل 4"/>
          <p:cNvSpPr>
            <a:spLocks noGrp="1"/>
          </p:cNvSpPr>
          <p:nvPr>
            <p:ph type="ftr" sz="quarter" idx="11"/>
          </p:nvPr>
        </p:nvSpPr>
        <p:spPr/>
        <p:txBody>
          <a:bodyPr/>
          <a:lstStyle>
            <a:lvl1pPr>
              <a:defRPr/>
            </a:lvl1pPr>
          </a:lstStyle>
          <a:p>
            <a:pPr>
              <a:defRPr/>
            </a:pPr>
            <a:endParaRPr lang="en-US"/>
          </a:p>
        </p:txBody>
      </p:sp>
      <p:sp>
        <p:nvSpPr>
          <p:cNvPr id="4" name="عنصر نائب لرقم الشريحة 5"/>
          <p:cNvSpPr>
            <a:spLocks noGrp="1"/>
          </p:cNvSpPr>
          <p:nvPr>
            <p:ph type="sldNum" sz="quarter" idx="12"/>
          </p:nvPr>
        </p:nvSpPr>
        <p:spPr/>
        <p:txBody>
          <a:bodyPr/>
          <a:lstStyle>
            <a:lvl1pPr>
              <a:defRPr/>
            </a:lvl1pPr>
          </a:lstStyle>
          <a:p>
            <a:pPr>
              <a:defRPr/>
            </a:pPr>
            <a:fld id="{43B1B1F5-8930-4B4B-A395-6370A028C3DD}"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5BAE45B-5E31-4E7F-AA48-94368FF6AFF2}" type="datetimeFigureOut">
              <a:rPr lang="en-US"/>
              <a:pPr>
                <a:defRPr/>
              </a:pPr>
              <a:t>2/7/2022</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ABD09734-2112-4D9B-A9D5-40499118A42A}" type="slidenum">
              <a:rPr lang="ar-SA"/>
              <a:pPr>
                <a:defRPr/>
              </a:pPr>
              <a:t>‹#›</a:t>
            </a:fld>
            <a:endParaRPr lang="en-US"/>
          </a:p>
        </p:txBody>
      </p:sp>
    </p:spTree>
  </p:cSld>
  <p:clrMapOvr>
    <a:masterClrMapping/>
  </p:clrMapOvr>
  <p:transition>
    <p:blinds dir="vert"/>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42559D5-4C05-43C4-AE64-41056399920A}" type="datetimeFigureOut">
              <a:rPr lang="en-US"/>
              <a:pPr>
                <a:defRPr/>
              </a:pPr>
              <a:t>2/7/2022</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pPr>
              <a:defRPr/>
            </a:pPr>
            <a:fld id="{B2EA6DF2-B5F9-49D0-943D-55E312071048}" type="slidenum">
              <a:rPr lang="ar-SA"/>
              <a:pPr>
                <a:defRPr/>
              </a:pPr>
              <a:t>‹#›</a:t>
            </a:fld>
            <a:endParaRPr lang="en-US"/>
          </a:p>
        </p:txBody>
      </p:sp>
    </p:spTree>
  </p:cSld>
  <p:clrMapOvr>
    <a:masterClrMapping/>
  </p:clrMapOvr>
  <p:transition>
    <p:blinds dir="vert"/>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17000" r="-17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sp>
        <p:nvSpPr>
          <p:cNvPr id="1027" name="عنصر نائب للنص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endParaRPr lang="en-US"/>
          </a:p>
          <a:p>
            <a:pPr lvl="1"/>
            <a:r>
              <a:rPr lang="ar-SA"/>
              <a:t>المستوى الثاني</a:t>
            </a:r>
            <a:endParaRPr lang="en-US"/>
          </a:p>
          <a:p>
            <a:pPr lvl="2"/>
            <a:r>
              <a:rPr lang="ar-SA"/>
              <a:t>المستوى الثالث</a:t>
            </a:r>
            <a:endParaRPr lang="en-US"/>
          </a:p>
          <a:p>
            <a:pPr lvl="3"/>
            <a:r>
              <a:rPr lang="ar-SA"/>
              <a:t>المستوى الرابع</a:t>
            </a:r>
            <a:endParaRPr lang="en-US"/>
          </a:p>
          <a:p>
            <a:pPr lvl="4"/>
            <a:r>
              <a:rPr lang="ar-SA"/>
              <a:t>المستوى الخامس</a:t>
            </a:r>
            <a:endParaRPr lang="en-U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4C801C5B-0CFF-4903-BDC1-FCF4CB66FBEF}" type="datetimeFigureOut">
              <a:rPr lang="en-US"/>
              <a:pPr>
                <a:defRPr/>
              </a:pPr>
              <a:t>2/7/2022</a:t>
            </a:fld>
            <a:endParaRPr lang="en-US"/>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rtl="0">
              <a:defRPr sz="1200">
                <a:solidFill>
                  <a:srgbClr val="898989"/>
                </a:solidFill>
                <a:latin typeface="Calibri" pitchFamily="34" charset="0"/>
                <a:cs typeface="Arial" charset="0"/>
              </a:defRPr>
            </a:lvl1pPr>
          </a:lstStyle>
          <a:p>
            <a:pPr>
              <a:defRPr/>
            </a:pPr>
            <a:fld id="{5B3F13C2-6B64-4E5A-92B5-F1CB548E1AC0}"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blinds dir="vert"/>
    <p:sndAc>
      <p:stSnd>
        <p:snd r:embed="rId13" name="type.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cs typeface="Arial" pitchFamily="34" charset="0"/>
        </a:defRPr>
      </a:lvl2pPr>
      <a:lvl3pPr algn="ctr" rtl="0" eaLnBrk="0" fontAlgn="base" hangingPunct="0">
        <a:spcBef>
          <a:spcPct val="0"/>
        </a:spcBef>
        <a:spcAft>
          <a:spcPct val="0"/>
        </a:spcAft>
        <a:defRPr sz="4400">
          <a:solidFill>
            <a:schemeClr val="tx1"/>
          </a:solidFill>
          <a:latin typeface="Calibri" pitchFamily="34" charset="0"/>
          <a:cs typeface="Arial" pitchFamily="34" charset="0"/>
        </a:defRPr>
      </a:lvl3pPr>
      <a:lvl4pPr algn="ctr" rtl="0" eaLnBrk="0" fontAlgn="base" hangingPunct="0">
        <a:spcBef>
          <a:spcPct val="0"/>
        </a:spcBef>
        <a:spcAft>
          <a:spcPct val="0"/>
        </a:spcAft>
        <a:defRPr sz="4400">
          <a:solidFill>
            <a:schemeClr val="tx1"/>
          </a:solidFill>
          <a:latin typeface="Calibri" pitchFamily="34" charset="0"/>
          <a:cs typeface="Arial" pitchFamily="34" charset="0"/>
        </a:defRPr>
      </a:lvl4pPr>
      <a:lvl5pPr algn="ctr" rtl="0"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0" fontAlgn="base">
        <a:spcBef>
          <a:spcPct val="0"/>
        </a:spcBef>
        <a:spcAft>
          <a:spcPct val="0"/>
        </a:spcAft>
        <a:defRPr sz="4400">
          <a:solidFill>
            <a:schemeClr val="tx1"/>
          </a:solidFill>
          <a:latin typeface="Calibri" pitchFamily="34" charset="0"/>
          <a:cs typeface="Arial" pitchFamily="34" charset="0"/>
        </a:defRPr>
      </a:lvl6pPr>
      <a:lvl7pPr marL="914400" algn="ctr" rtl="0" fontAlgn="base">
        <a:spcBef>
          <a:spcPct val="0"/>
        </a:spcBef>
        <a:spcAft>
          <a:spcPct val="0"/>
        </a:spcAft>
        <a:defRPr sz="4400">
          <a:solidFill>
            <a:schemeClr val="tx1"/>
          </a:solidFill>
          <a:latin typeface="Calibri" pitchFamily="34" charset="0"/>
          <a:cs typeface="Arial" pitchFamily="34" charset="0"/>
        </a:defRPr>
      </a:lvl7pPr>
      <a:lvl8pPr marL="1371600" algn="ctr" rtl="0" fontAlgn="base">
        <a:spcBef>
          <a:spcPct val="0"/>
        </a:spcBef>
        <a:spcAft>
          <a:spcPct val="0"/>
        </a:spcAft>
        <a:defRPr sz="4400">
          <a:solidFill>
            <a:schemeClr val="tx1"/>
          </a:solidFill>
          <a:latin typeface="Calibri" pitchFamily="34" charset="0"/>
          <a:cs typeface="Arial" pitchFamily="34" charset="0"/>
        </a:defRPr>
      </a:lvl8pPr>
      <a:lvl9pPr marL="1828800" algn="ctr" rtl="0" fontAlgn="base">
        <a:spcBef>
          <a:spcPct val="0"/>
        </a:spcBef>
        <a:spcAft>
          <a:spcPct val="0"/>
        </a:spcAft>
        <a:defRPr sz="4400">
          <a:solidFill>
            <a:schemeClr val="tx1"/>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audio" Target="../media/audio5.wav"/></Relationships>
</file>

<file path=ppt/slides/_rels/slide29.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Picture14"/>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590801" y="2286001"/>
            <a:ext cx="7038975" cy="1114425"/>
          </a:xfrm>
          <a:prstGeom prst="rect">
            <a:avLst/>
          </a:prstGeom>
          <a:noFill/>
          <a:ln w="9525">
            <a:solidFill>
              <a:schemeClr val="bg2">
                <a:lumMod val="75000"/>
              </a:schemeClr>
            </a:solidFill>
            <a:miter lim="800000"/>
            <a:headEnd/>
            <a:tailEnd/>
          </a:ln>
        </p:spPr>
      </p:pic>
      <p:sp>
        <p:nvSpPr>
          <p:cNvPr id="4" name="عنوان 1"/>
          <p:cNvSpPr txBox="1">
            <a:spLocks/>
          </p:cNvSpPr>
          <p:nvPr/>
        </p:nvSpPr>
        <p:spPr>
          <a:xfrm>
            <a:off x="2209800" y="2130426"/>
            <a:ext cx="7772400" cy="1470025"/>
          </a:xfrm>
          <a:prstGeom prst="rect">
            <a:avLst/>
          </a:prstGeom>
        </p:spPr>
        <p:txBody>
          <a:bodyPr anchor="ctr">
            <a:normAutofit/>
          </a:bodyPr>
          <a:lstStyle/>
          <a:p>
            <a:pPr algn="ctr" rtl="0" fontAlgn="auto">
              <a:spcAft>
                <a:spcPts val="0"/>
              </a:spcAft>
              <a:defRPr/>
            </a:pPr>
            <a:r>
              <a:rPr lang="ar-EG" sz="4400" dirty="0">
                <a:ln w="0"/>
                <a:solidFill>
                  <a:schemeClr val="bg1"/>
                </a:solidFill>
                <a:effectLst>
                  <a:outerShdw blurRad="38100" dist="19050" dir="2700000" algn="tl" rotWithShape="0">
                    <a:schemeClr val="dk1">
                      <a:alpha val="40000"/>
                    </a:schemeClr>
                  </a:outerShdw>
                </a:effectLst>
                <a:latin typeface="+mj-lt"/>
                <a:ea typeface="+mj-ea"/>
                <a:cs typeface="+mj-cs"/>
              </a:rPr>
              <a:t>تفسير سورة العنكبوت (41-44).</a:t>
            </a:r>
            <a:endParaRPr lang="en-US" sz="4400" dirty="0">
              <a:ln w="0"/>
              <a:solidFill>
                <a:schemeClr val="bg1"/>
              </a:solidFill>
              <a:effectLst>
                <a:outerShdw blurRad="38100" dist="19050" dir="2700000" algn="tl" rotWithShape="0">
                  <a:schemeClr val="dk1">
                    <a:alpha val="40000"/>
                  </a:schemeClr>
                </a:outerShdw>
              </a:effectLst>
              <a:latin typeface="+mj-lt"/>
              <a:ea typeface="+mj-ea"/>
              <a:cs typeface="+mj-cs"/>
            </a:endParaRPr>
          </a:p>
        </p:txBody>
      </p:sp>
    </p:spTree>
  </p:cSld>
  <p:clrMapOvr>
    <a:masterClrMapping/>
  </p:clrMapOvr>
  <p:transition>
    <p:blinds dir="vert"/>
    <p:sndAc>
      <p:stSnd>
        <p:snd r:embed="rId2"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3352800" y="2206626"/>
            <a:ext cx="7162800" cy="701675"/>
          </a:xfrm>
          <a:prstGeom prst="rect">
            <a:avLst/>
          </a:prstGeom>
          <a:noFill/>
          <a:ln w="9525">
            <a:noFill/>
            <a:miter lim="800000"/>
            <a:headEnd/>
            <a:tailEnd/>
          </a:ln>
        </p:spPr>
        <p:txBody>
          <a:bodyPr anchor="ctr">
            <a:spAutoFit/>
          </a:bodyPr>
          <a:lstStyle/>
          <a:p>
            <a:pPr algn="l"/>
            <a:r>
              <a:rPr lang="ar-EG" sz="4000" dirty="0">
                <a:ln w="0"/>
                <a:effectLst>
                  <a:outerShdw blurRad="38100" dist="19050" dir="2700000" algn="tl" rotWithShape="0">
                    <a:schemeClr val="dk1">
                      <a:alpha val="40000"/>
                    </a:schemeClr>
                  </a:outerShdw>
                </a:effectLst>
              </a:rPr>
              <a:t>: أضعفها وأوهاها </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1268" name="Rectangle 1"/>
          <p:cNvSpPr>
            <a:spLocks noChangeArrowheads="1"/>
          </p:cNvSpPr>
          <p:nvPr/>
        </p:nvSpPr>
        <p:spPr bwMode="auto">
          <a:xfrm>
            <a:off x="2590800" y="3084514"/>
            <a:ext cx="7391400" cy="2554287"/>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:وذلك أنه لا يغني عنها شيئًا لا في حر ولا برد ولا مطر، وكذلك ما اتخذه الكفار من الأولياء لا ينفعونهم بشيء، ولا يردّون عنهم عذاب الله إذا نزل بهم.</a:t>
            </a:r>
            <a:r>
              <a:rPr lang="ar-SA" sz="4000" dirty="0">
                <a:ln w="0"/>
                <a:effectLst>
                  <a:outerShdw blurRad="38100" dist="19050" dir="2700000" algn="tl" rotWithShape="0">
                    <a:schemeClr val="dk1">
                      <a:alpha val="40000"/>
                    </a:schemeClr>
                  </a:outerShdw>
                </a:effectLst>
              </a:rPr>
              <a:t>  </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4" name="مستطيل 3"/>
          <p:cNvSpPr>
            <a:spLocks noChangeArrowheads="1"/>
          </p:cNvSpPr>
          <p:nvPr/>
        </p:nvSpPr>
        <p:spPr bwMode="auto">
          <a:xfrm>
            <a:off x="3886200" y="533401"/>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pic>
        <p:nvPicPr>
          <p:cNvPr id="11271" name="Picture 7"/>
          <p:cNvPicPr>
            <a:picLocks noChangeAspect="1" noChangeArrowheads="1"/>
          </p:cNvPicPr>
          <p:nvPr/>
        </p:nvPicPr>
        <p:blipFill>
          <a:blip r:embed="rId3" cstate="print">
            <a:lum bright="-21000" contrast="37000"/>
          </a:blip>
          <a:srcRect/>
          <a:stretch>
            <a:fillRect/>
          </a:stretch>
        </p:blipFill>
        <p:spPr bwMode="auto">
          <a:xfrm>
            <a:off x="6477000" y="2209800"/>
            <a:ext cx="2590800" cy="685800"/>
          </a:xfrm>
          <a:prstGeom prst="rect">
            <a:avLst/>
          </a:prstGeom>
          <a:noFill/>
          <a:ln w="9525">
            <a:noFill/>
            <a:miter lim="800000"/>
            <a:headEnd/>
            <a:tailEnd/>
          </a:ln>
        </p:spPr>
      </p:pic>
      <p:pic>
        <p:nvPicPr>
          <p:cNvPr id="11272" name="Picture 8"/>
          <p:cNvPicPr>
            <a:picLocks noChangeAspect="1" noChangeArrowheads="1"/>
          </p:cNvPicPr>
          <p:nvPr/>
        </p:nvPicPr>
        <p:blipFill>
          <a:blip r:embed="rId4" cstate="print">
            <a:lum bright="-21000" contrast="37000"/>
          </a:blip>
          <a:srcRect/>
          <a:stretch>
            <a:fillRect/>
          </a:stretch>
        </p:blipFill>
        <p:spPr bwMode="auto">
          <a:xfrm>
            <a:off x="7467601" y="3124200"/>
            <a:ext cx="2181225" cy="628650"/>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1000"/>
                                        <p:tgtEl>
                                          <p:spTgt spid="11272"/>
                                        </p:tgtEl>
                                      </p:cBhvr>
                                    </p:animEffect>
                                    <p:anim calcmode="lin" valueType="num">
                                      <p:cBhvr>
                                        <p:cTn id="8" dur="1000" fill="hold"/>
                                        <p:tgtEl>
                                          <p:spTgt spid="11272"/>
                                        </p:tgtEl>
                                        <p:attrNameLst>
                                          <p:attrName>ppt_x</p:attrName>
                                        </p:attrNameLst>
                                      </p:cBhvr>
                                      <p:tavLst>
                                        <p:tav tm="0">
                                          <p:val>
                                            <p:strVal val="#ppt_x"/>
                                          </p:val>
                                        </p:tav>
                                        <p:tav tm="100000">
                                          <p:val>
                                            <p:strVal val="#ppt_x"/>
                                          </p:val>
                                        </p:tav>
                                      </p:tavLst>
                                    </p:anim>
                                    <p:anim calcmode="lin" valueType="num">
                                      <p:cBhvr>
                                        <p:cTn id="9" dur="1000" fill="hold"/>
                                        <p:tgtEl>
                                          <p:spTgt spid="1127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fade">
                                      <p:cBhvr>
                                        <p:cTn id="12" dur="1000"/>
                                        <p:tgtEl>
                                          <p:spTgt spid="11271"/>
                                        </p:tgtEl>
                                      </p:cBhvr>
                                    </p:animEffect>
                                    <p:anim calcmode="lin" valueType="num">
                                      <p:cBhvr>
                                        <p:cTn id="13" dur="1000" fill="hold"/>
                                        <p:tgtEl>
                                          <p:spTgt spid="11271"/>
                                        </p:tgtEl>
                                        <p:attrNameLst>
                                          <p:attrName>ppt_x</p:attrName>
                                        </p:attrNameLst>
                                      </p:cBhvr>
                                      <p:tavLst>
                                        <p:tav tm="0">
                                          <p:val>
                                            <p:strVal val="#ppt_x"/>
                                          </p:val>
                                        </p:tav>
                                        <p:tav tm="100000">
                                          <p:val>
                                            <p:strVal val="#ppt_x"/>
                                          </p:val>
                                        </p:tav>
                                      </p:tavLst>
                                    </p:anim>
                                    <p:anim calcmode="lin" valueType="num">
                                      <p:cBhvr>
                                        <p:cTn id="14" dur="1000" fill="hold"/>
                                        <p:tgtEl>
                                          <p:spTgt spid="112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barn(inVertical)">
                                      <p:cBhvr>
                                        <p:cTn id="19" dur="500"/>
                                        <p:tgtEl>
                                          <p:spTgt spid="1126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barn(inVertical)">
                                      <p:cBhvr>
                                        <p:cTn id="2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
          <p:cNvSpPr>
            <a:spLocks noChangeArrowheads="1"/>
          </p:cNvSpPr>
          <p:nvPr/>
        </p:nvSpPr>
        <p:spPr bwMode="auto">
          <a:xfrm>
            <a:off x="2514600" y="1905001"/>
            <a:ext cx="7162800" cy="13112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أي: لو كان عندهم شيء من العلم لعلموا هذه الحقيقة.</a:t>
            </a:r>
            <a:endParaRPr lang="en-US" sz="4000" dirty="0">
              <a:ln w="0"/>
              <a:effectLst>
                <a:outerShdw blurRad="38100" dist="19050" dir="2700000" algn="tl" rotWithShape="0">
                  <a:schemeClr val="dk1">
                    <a:alpha val="40000"/>
                  </a:schemeClr>
                </a:outerShdw>
              </a:effectLst>
            </a:endParaRPr>
          </a:p>
        </p:txBody>
      </p:sp>
      <p:sp>
        <p:nvSpPr>
          <p:cNvPr id="12292" name="Rectangle 1"/>
          <p:cNvSpPr>
            <a:spLocks noChangeArrowheads="1"/>
          </p:cNvSpPr>
          <p:nvPr/>
        </p:nvSpPr>
        <p:spPr bwMode="auto">
          <a:xfrm>
            <a:off x="2590800" y="4038600"/>
            <a:ext cx="7162800" cy="1938338"/>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أي: إن الله يعلم أن كل ما يعبدونه من الأصنام وغيرها ليس بشيء على الحقيقة؛ لأنها لا تجلب لهم نفعًا ولا تدفع عنهم </a:t>
            </a:r>
            <a:r>
              <a:rPr lang="ar-EG" sz="4000" dirty="0" err="1">
                <a:ln w="0"/>
                <a:effectLst>
                  <a:outerShdw blurRad="38100" dist="19050" dir="2700000" algn="tl" rotWithShape="0">
                    <a:schemeClr val="dk1">
                      <a:alpha val="40000"/>
                    </a:schemeClr>
                  </a:outerShdw>
                </a:effectLst>
              </a:rPr>
              <a:t>ضرَّا.</a:t>
            </a:r>
            <a:r>
              <a:rPr lang="ar-EG" sz="4000" dirty="0">
                <a:ln w="0"/>
                <a:effectLst>
                  <a:outerShdw blurRad="38100" dist="19050" dir="2700000" algn="tl" rotWithShape="0">
                    <a:schemeClr val="dk1">
                      <a:alpha val="40000"/>
                    </a:schemeClr>
                  </a:outerShdw>
                </a:effectLst>
              </a:rPr>
              <a:t> </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4" name="مستطيل 3"/>
          <p:cNvSpPr>
            <a:spLocks noChangeArrowheads="1"/>
          </p:cNvSpPr>
          <p:nvPr/>
        </p:nvSpPr>
        <p:spPr bwMode="auto">
          <a:xfrm>
            <a:off x="3886200" y="533401"/>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pic>
        <p:nvPicPr>
          <p:cNvPr id="12295" name="Picture 7"/>
          <p:cNvPicPr>
            <a:picLocks noChangeAspect="1" noChangeArrowheads="1"/>
          </p:cNvPicPr>
          <p:nvPr/>
        </p:nvPicPr>
        <p:blipFill>
          <a:blip r:embed="rId3" cstate="print">
            <a:lum bright="-21000" contrast="37000"/>
          </a:blip>
          <a:srcRect/>
          <a:stretch>
            <a:fillRect/>
          </a:stretch>
        </p:blipFill>
        <p:spPr bwMode="auto">
          <a:xfrm>
            <a:off x="7286626" y="1905000"/>
            <a:ext cx="2238375" cy="685800"/>
          </a:xfrm>
          <a:prstGeom prst="rect">
            <a:avLst/>
          </a:prstGeom>
          <a:noFill/>
          <a:ln w="9525">
            <a:noFill/>
            <a:miter lim="800000"/>
            <a:headEnd/>
            <a:tailEnd/>
          </a:ln>
        </p:spPr>
      </p:pic>
      <p:pic>
        <p:nvPicPr>
          <p:cNvPr id="12296" name="Picture 8"/>
          <p:cNvPicPr>
            <a:picLocks noChangeAspect="1" noChangeArrowheads="1"/>
          </p:cNvPicPr>
          <p:nvPr/>
        </p:nvPicPr>
        <p:blipFill>
          <a:blip r:embed="rId4" cstate="print">
            <a:lum bright="-21000" contrast="37000"/>
          </a:blip>
          <a:srcRect/>
          <a:stretch>
            <a:fillRect/>
          </a:stretch>
        </p:blipFill>
        <p:spPr bwMode="auto">
          <a:xfrm>
            <a:off x="3505200" y="3352800"/>
            <a:ext cx="5334000" cy="762000"/>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1000"/>
                                        <p:tgtEl>
                                          <p:spTgt spid="12295"/>
                                        </p:tgtEl>
                                      </p:cBhvr>
                                    </p:animEffect>
                                    <p:anim calcmode="lin" valueType="num">
                                      <p:cBhvr>
                                        <p:cTn id="8" dur="1000" fill="hold"/>
                                        <p:tgtEl>
                                          <p:spTgt spid="12295"/>
                                        </p:tgtEl>
                                        <p:attrNameLst>
                                          <p:attrName>ppt_x</p:attrName>
                                        </p:attrNameLst>
                                      </p:cBhvr>
                                      <p:tavLst>
                                        <p:tav tm="0">
                                          <p:val>
                                            <p:strVal val="#ppt_x"/>
                                          </p:val>
                                        </p:tav>
                                        <p:tav tm="100000">
                                          <p:val>
                                            <p:strVal val="#ppt_x"/>
                                          </p:val>
                                        </p:tav>
                                      </p:tavLst>
                                    </p:anim>
                                    <p:anim calcmode="lin" valueType="num">
                                      <p:cBhvr>
                                        <p:cTn id="9"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barn(inVertical)">
                                      <p:cBhvr>
                                        <p:cTn id="14" dur="500"/>
                                        <p:tgtEl>
                                          <p:spTgt spid="1229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fade">
                                      <p:cBhvr>
                                        <p:cTn id="19" dur="1000"/>
                                        <p:tgtEl>
                                          <p:spTgt spid="12296"/>
                                        </p:tgtEl>
                                      </p:cBhvr>
                                    </p:animEffect>
                                    <p:anim calcmode="lin" valueType="num">
                                      <p:cBhvr>
                                        <p:cTn id="20" dur="1000" fill="hold"/>
                                        <p:tgtEl>
                                          <p:spTgt spid="12296"/>
                                        </p:tgtEl>
                                        <p:attrNameLst>
                                          <p:attrName>ppt_x</p:attrName>
                                        </p:attrNameLst>
                                      </p:cBhvr>
                                      <p:tavLst>
                                        <p:tav tm="0">
                                          <p:val>
                                            <p:strVal val="#ppt_x"/>
                                          </p:val>
                                        </p:tav>
                                        <p:tav tm="100000">
                                          <p:val>
                                            <p:strVal val="#ppt_x"/>
                                          </p:val>
                                        </p:tav>
                                      </p:tavLst>
                                    </p:anim>
                                    <p:anim calcmode="lin" valueType="num">
                                      <p:cBhvr>
                                        <p:cTn id="21"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292">
                                            <p:txEl>
                                              <p:pRg st="0" end="0"/>
                                            </p:txEl>
                                          </p:spTgt>
                                        </p:tgtEl>
                                        <p:attrNameLst>
                                          <p:attrName>style.visibility</p:attrName>
                                        </p:attrNameLst>
                                      </p:cBhvr>
                                      <p:to>
                                        <p:strVal val="visible"/>
                                      </p:to>
                                    </p:set>
                                    <p:animEffect transition="in" filter="barn(inVertical)">
                                      <p:cBhvr>
                                        <p:cTn id="26"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ChangeArrowheads="1"/>
          </p:cNvSpPr>
          <p:nvPr/>
        </p:nvSpPr>
        <p:spPr bwMode="auto">
          <a:xfrm>
            <a:off x="6477000" y="2209801"/>
            <a:ext cx="1676400" cy="701675"/>
          </a:xfrm>
          <a:prstGeom prst="rect">
            <a:avLst/>
          </a:prstGeom>
          <a:noFill/>
          <a:ln w="9525">
            <a:noFill/>
            <a:miter lim="800000"/>
            <a:headEnd/>
            <a:tailEnd/>
          </a:ln>
        </p:spPr>
        <p:txBody>
          <a:bodyPr anchor="ctr">
            <a:spAutoFit/>
          </a:bodyPr>
          <a:lstStyle/>
          <a:p>
            <a:pPr algn="l"/>
            <a:r>
              <a:rPr lang="ar-SA" sz="4000" dirty="0" err="1">
                <a:ln w="0"/>
                <a:effectLst>
                  <a:outerShdw blurRad="38100" dist="19050" dir="2700000" algn="tl" rotWithShape="0">
                    <a:schemeClr val="dk1">
                      <a:alpha val="40000"/>
                    </a:schemeClr>
                  </a:outerShdw>
                </a:effectLst>
              </a:rPr>
              <a:t>:</a:t>
            </a:r>
            <a:r>
              <a:rPr lang="ar-SA" sz="4000" dirty="0">
                <a:ln w="0"/>
                <a:effectLst>
                  <a:outerShdw blurRad="38100" dist="19050" dir="2700000" algn="tl" rotWithShape="0">
                    <a:schemeClr val="dk1">
                      <a:alpha val="40000"/>
                    </a:schemeClr>
                  </a:outerShdw>
                </a:effectLst>
              </a:rPr>
              <a:t> </a:t>
            </a:r>
            <a:r>
              <a:rPr lang="ar-EG" sz="4000" dirty="0">
                <a:ln w="0"/>
                <a:effectLst>
                  <a:outerShdw blurRad="38100" dist="19050" dir="2700000" algn="tl" rotWithShape="0">
                    <a:schemeClr val="dk1">
                      <a:alpha val="40000"/>
                    </a:schemeClr>
                  </a:outerShdw>
                </a:effectLst>
              </a:rPr>
              <a:t>الغالب </a:t>
            </a:r>
            <a:endParaRPr lang="en-US" sz="4000" dirty="0">
              <a:ln w="0"/>
              <a:effectLst>
                <a:outerShdw blurRad="38100" dist="19050" dir="2700000" algn="tl" rotWithShape="0">
                  <a:schemeClr val="dk1">
                    <a:alpha val="40000"/>
                  </a:schemeClr>
                </a:outerShdw>
              </a:effectLst>
            </a:endParaRPr>
          </a:p>
        </p:txBody>
      </p:sp>
      <p:sp>
        <p:nvSpPr>
          <p:cNvPr id="13316" name="Rectangle 1"/>
          <p:cNvSpPr>
            <a:spLocks noChangeArrowheads="1"/>
          </p:cNvSpPr>
          <p:nvPr/>
        </p:nvSpPr>
        <p:spPr bwMode="auto">
          <a:xfrm>
            <a:off x="2219325" y="3260726"/>
            <a:ext cx="6400800" cy="701675"/>
          </a:xfrm>
          <a:prstGeom prst="rect">
            <a:avLst/>
          </a:prstGeom>
          <a:noFill/>
          <a:ln w="9525">
            <a:noFill/>
            <a:miter lim="800000"/>
            <a:headEnd/>
            <a:tailEnd/>
          </a:ln>
        </p:spPr>
        <p:txBody>
          <a:bodyPr anchor="ctr">
            <a:spAutoFit/>
          </a:bodyPr>
          <a:lstStyle/>
          <a:p>
            <a:pPr algn="ctr"/>
            <a:r>
              <a:rPr lang="ar-SA" sz="4000" dirty="0" err="1">
                <a:ln w="0"/>
                <a:effectLst>
                  <a:outerShdw blurRad="38100" dist="19050" dir="2700000" algn="tl" rotWithShape="0">
                    <a:schemeClr val="dk1">
                      <a:alpha val="40000"/>
                    </a:schemeClr>
                  </a:outerShdw>
                </a:effectLst>
              </a:rPr>
              <a:t>:</a:t>
            </a:r>
            <a:r>
              <a:rPr lang="ar-EG" sz="4000" dirty="0">
                <a:ln w="0"/>
                <a:effectLst>
                  <a:outerShdw blurRad="38100" dist="19050" dir="2700000" algn="tl" rotWithShape="0">
                    <a:schemeClr val="dk1">
                      <a:alpha val="40000"/>
                    </a:schemeClr>
                  </a:outerShdw>
                </a:effectLst>
              </a:rPr>
              <a:t>الذي يضع الأشياء في </a:t>
            </a:r>
            <a:r>
              <a:rPr lang="ar-EG" sz="4000" dirty="0" err="1">
                <a:ln w="0"/>
                <a:effectLst>
                  <a:outerShdw blurRad="38100" dist="19050" dir="2700000" algn="tl" rotWithShape="0">
                    <a:schemeClr val="dk1">
                      <a:alpha val="40000"/>
                    </a:schemeClr>
                  </a:outerShdw>
                </a:effectLst>
              </a:rPr>
              <a:t>مواضعها.</a:t>
            </a:r>
            <a:r>
              <a:rPr lang="ar-EG" sz="4000" dirty="0">
                <a:ln w="0"/>
                <a:effectLst>
                  <a:outerShdw blurRad="38100" dist="19050" dir="2700000" algn="tl" rotWithShape="0">
                    <a:schemeClr val="dk1">
                      <a:alpha val="40000"/>
                    </a:schemeClr>
                  </a:outerShdw>
                </a:effectLst>
              </a:rPr>
              <a:t> </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3317" name="Rectangle 1"/>
          <p:cNvSpPr>
            <a:spLocks noChangeArrowheads="1"/>
          </p:cNvSpPr>
          <p:nvPr/>
        </p:nvSpPr>
        <p:spPr bwMode="auto">
          <a:xfrm>
            <a:off x="2667000" y="4391026"/>
            <a:ext cx="7162800" cy="13239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a:t>
            </a:r>
            <a:r>
              <a:rPr lang="ar-SA" sz="4000" dirty="0" err="1">
                <a:ln w="0"/>
                <a:effectLst>
                  <a:outerShdw blurRad="38100" dist="19050" dir="2700000" algn="tl" rotWithShape="0">
                    <a:schemeClr val="dk1">
                      <a:alpha val="40000"/>
                    </a:schemeClr>
                  </a:outerShdw>
                </a:effectLst>
              </a:rPr>
              <a:t>:</a:t>
            </a:r>
            <a:r>
              <a:rPr lang="ar-EG" sz="4000" dirty="0">
                <a:ln w="0"/>
                <a:effectLst>
                  <a:outerShdw blurRad="38100" dist="19050" dir="2700000" algn="tl" rotWithShape="0">
                    <a:schemeClr val="dk1">
                      <a:alpha val="40000"/>
                    </a:schemeClr>
                  </a:outerShdw>
                </a:effectLst>
              </a:rPr>
              <a:t>نبينها لهم؛ تنبيهًا لهم، وتقريبًا لما بعد من </a:t>
            </a:r>
            <a:r>
              <a:rPr lang="ar-EG" sz="4000" dirty="0" err="1">
                <a:ln w="0"/>
                <a:effectLst>
                  <a:outerShdw blurRad="38100" dist="19050" dir="2700000" algn="tl" rotWithShape="0">
                    <a:schemeClr val="dk1">
                      <a:alpha val="40000"/>
                    </a:schemeClr>
                  </a:outerShdw>
                </a:effectLst>
              </a:rPr>
              <a:t>أفهامهم</a:t>
            </a:r>
            <a:r>
              <a:rPr lang="ar-SA" sz="4000" dirty="0" err="1">
                <a:ln w="0"/>
                <a:effectLst>
                  <a:outerShdw blurRad="38100" dist="19050" dir="2700000" algn="tl" rotWithShape="0">
                    <a:schemeClr val="dk1">
                      <a:alpha val="40000"/>
                    </a:schemeClr>
                  </a:outerShdw>
                </a:effectLst>
              </a:rPr>
              <a:t>.</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5" name="مستطيل 3"/>
          <p:cNvSpPr>
            <a:spLocks noChangeArrowheads="1"/>
          </p:cNvSpPr>
          <p:nvPr/>
        </p:nvSpPr>
        <p:spPr bwMode="auto">
          <a:xfrm>
            <a:off x="3886200" y="533401"/>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pic>
        <p:nvPicPr>
          <p:cNvPr id="13320" name="Picture 8"/>
          <p:cNvPicPr>
            <a:picLocks noChangeAspect="1" noChangeArrowheads="1"/>
          </p:cNvPicPr>
          <p:nvPr/>
        </p:nvPicPr>
        <p:blipFill>
          <a:blip r:embed="rId3" cstate="print">
            <a:lum bright="-21000" contrast="37000"/>
          </a:blip>
          <a:srcRect/>
          <a:stretch>
            <a:fillRect/>
          </a:stretch>
        </p:blipFill>
        <p:spPr bwMode="auto">
          <a:xfrm>
            <a:off x="7886700" y="2143126"/>
            <a:ext cx="1714500" cy="676275"/>
          </a:xfrm>
          <a:prstGeom prst="rect">
            <a:avLst/>
          </a:prstGeom>
          <a:noFill/>
          <a:ln w="9525">
            <a:noFill/>
            <a:miter lim="800000"/>
            <a:headEnd/>
            <a:tailEnd/>
          </a:ln>
        </p:spPr>
      </p:pic>
      <p:pic>
        <p:nvPicPr>
          <p:cNvPr id="13321" name="Picture 9"/>
          <p:cNvPicPr>
            <a:picLocks noChangeAspect="1" noChangeArrowheads="1"/>
          </p:cNvPicPr>
          <p:nvPr/>
        </p:nvPicPr>
        <p:blipFill>
          <a:blip r:embed="rId4" cstate="print">
            <a:lum bright="-21000" contrast="37000"/>
          </a:blip>
          <a:srcRect/>
          <a:stretch>
            <a:fillRect/>
          </a:stretch>
        </p:blipFill>
        <p:spPr bwMode="auto">
          <a:xfrm>
            <a:off x="8239126" y="3336925"/>
            <a:ext cx="1438275" cy="609600"/>
          </a:xfrm>
          <a:prstGeom prst="rect">
            <a:avLst/>
          </a:prstGeom>
          <a:noFill/>
          <a:ln w="9525">
            <a:noFill/>
            <a:miter lim="800000"/>
            <a:headEnd/>
            <a:tailEnd/>
          </a:ln>
        </p:spPr>
      </p:pic>
      <p:pic>
        <p:nvPicPr>
          <p:cNvPr id="13322" name="Picture 10"/>
          <p:cNvPicPr>
            <a:picLocks noChangeAspect="1" noChangeArrowheads="1"/>
          </p:cNvPicPr>
          <p:nvPr/>
        </p:nvPicPr>
        <p:blipFill>
          <a:blip r:embed="rId5" cstate="print">
            <a:lum bright="-21000" contrast="37000"/>
          </a:blip>
          <a:srcRect/>
          <a:stretch>
            <a:fillRect/>
          </a:stretch>
        </p:blipFill>
        <p:spPr bwMode="auto">
          <a:xfrm>
            <a:off x="6248401" y="4371976"/>
            <a:ext cx="3476625" cy="657225"/>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1000"/>
                                        <p:tgtEl>
                                          <p:spTgt spid="13320"/>
                                        </p:tgtEl>
                                      </p:cBhvr>
                                    </p:animEffect>
                                    <p:anim calcmode="lin" valueType="num">
                                      <p:cBhvr>
                                        <p:cTn id="8" dur="1000" fill="hold"/>
                                        <p:tgtEl>
                                          <p:spTgt spid="13320"/>
                                        </p:tgtEl>
                                        <p:attrNameLst>
                                          <p:attrName>ppt_x</p:attrName>
                                        </p:attrNameLst>
                                      </p:cBhvr>
                                      <p:tavLst>
                                        <p:tav tm="0">
                                          <p:val>
                                            <p:strVal val="#ppt_x"/>
                                          </p:val>
                                        </p:tav>
                                        <p:tav tm="100000">
                                          <p:val>
                                            <p:strVal val="#ppt_x"/>
                                          </p:val>
                                        </p:tav>
                                      </p:tavLst>
                                    </p:anim>
                                    <p:anim calcmode="lin" valueType="num">
                                      <p:cBhvr>
                                        <p:cTn id="9"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barn(inVertical)">
                                      <p:cBhvr>
                                        <p:cTn id="14" dur="500"/>
                                        <p:tgtEl>
                                          <p:spTgt spid="133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21"/>
                                        </p:tgtEl>
                                        <p:attrNameLst>
                                          <p:attrName>style.visibility</p:attrName>
                                        </p:attrNameLst>
                                      </p:cBhvr>
                                      <p:to>
                                        <p:strVal val="visible"/>
                                      </p:to>
                                    </p:set>
                                    <p:animEffect transition="in" filter="fade">
                                      <p:cBhvr>
                                        <p:cTn id="19" dur="1000"/>
                                        <p:tgtEl>
                                          <p:spTgt spid="13321"/>
                                        </p:tgtEl>
                                      </p:cBhvr>
                                    </p:animEffect>
                                    <p:anim calcmode="lin" valueType="num">
                                      <p:cBhvr>
                                        <p:cTn id="20" dur="1000" fill="hold"/>
                                        <p:tgtEl>
                                          <p:spTgt spid="13321"/>
                                        </p:tgtEl>
                                        <p:attrNameLst>
                                          <p:attrName>ppt_x</p:attrName>
                                        </p:attrNameLst>
                                      </p:cBhvr>
                                      <p:tavLst>
                                        <p:tav tm="0">
                                          <p:val>
                                            <p:strVal val="#ppt_x"/>
                                          </p:val>
                                        </p:tav>
                                        <p:tav tm="100000">
                                          <p:val>
                                            <p:strVal val="#ppt_x"/>
                                          </p:val>
                                        </p:tav>
                                      </p:tavLst>
                                    </p:anim>
                                    <p:anim calcmode="lin" valueType="num">
                                      <p:cBhvr>
                                        <p:cTn id="21" dur="1000" fill="hold"/>
                                        <p:tgtEl>
                                          <p:spTgt spid="133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barn(inVertical)">
                                      <p:cBhvr>
                                        <p:cTn id="26" dur="500"/>
                                        <p:tgtEl>
                                          <p:spTgt spid="133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fade">
                                      <p:cBhvr>
                                        <p:cTn id="31" dur="1000"/>
                                        <p:tgtEl>
                                          <p:spTgt spid="13322"/>
                                        </p:tgtEl>
                                      </p:cBhvr>
                                    </p:animEffect>
                                    <p:anim calcmode="lin" valueType="num">
                                      <p:cBhvr>
                                        <p:cTn id="32" dur="1000" fill="hold"/>
                                        <p:tgtEl>
                                          <p:spTgt spid="13322"/>
                                        </p:tgtEl>
                                        <p:attrNameLst>
                                          <p:attrName>ppt_x</p:attrName>
                                        </p:attrNameLst>
                                      </p:cBhvr>
                                      <p:tavLst>
                                        <p:tav tm="0">
                                          <p:val>
                                            <p:strVal val="#ppt_x"/>
                                          </p:val>
                                        </p:tav>
                                        <p:tav tm="100000">
                                          <p:val>
                                            <p:strVal val="#ppt_x"/>
                                          </p:val>
                                        </p:tav>
                                      </p:tavLst>
                                    </p:anim>
                                    <p:anim calcmode="lin" valueType="num">
                                      <p:cBhvr>
                                        <p:cTn id="33" dur="1000" fill="hold"/>
                                        <p:tgtEl>
                                          <p:spTgt spid="133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317">
                                            <p:txEl>
                                              <p:pRg st="0" end="0"/>
                                            </p:txEl>
                                          </p:spTgt>
                                        </p:tgtEl>
                                        <p:attrNameLst>
                                          <p:attrName>style.visibility</p:attrName>
                                        </p:attrNameLst>
                                      </p:cBhvr>
                                      <p:to>
                                        <p:strVal val="visible"/>
                                      </p:to>
                                    </p:set>
                                    <p:animEffect transition="in" filter="barn(inVertical)">
                                      <p:cBhvr>
                                        <p:cTn id="38" dur="500"/>
                                        <p:tgtEl>
                                          <p:spTgt spid="13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noChangeArrowheads="1"/>
          </p:cNvSpPr>
          <p:nvPr/>
        </p:nvSpPr>
        <p:spPr bwMode="auto">
          <a:xfrm>
            <a:off x="4114800" y="1958976"/>
            <a:ext cx="6019800" cy="70802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a:t>
            </a:r>
            <a:r>
              <a:rPr lang="ar-SA" sz="4000" dirty="0" err="1">
                <a:ln w="0"/>
                <a:effectLst>
                  <a:outerShdw blurRad="38100" dist="19050" dir="2700000" algn="tl" rotWithShape="0">
                    <a:schemeClr val="dk1">
                      <a:alpha val="40000"/>
                    </a:schemeClr>
                  </a:outerShdw>
                </a:effectLst>
              </a:rPr>
              <a:t>:</a:t>
            </a:r>
            <a:r>
              <a:rPr lang="ar-EG" sz="4000" dirty="0">
                <a:ln w="0"/>
                <a:effectLst>
                  <a:outerShdw blurRad="38100" dist="19050" dir="2700000" algn="tl" rotWithShape="0">
                    <a:schemeClr val="dk1">
                      <a:alpha val="40000"/>
                    </a:schemeClr>
                  </a:outerShdw>
                </a:effectLst>
              </a:rPr>
              <a:t>وما يدركها ويفهمها </a:t>
            </a:r>
            <a:endParaRPr lang="en-US" sz="4000" dirty="0">
              <a:ln w="0"/>
              <a:effectLst>
                <a:outerShdw blurRad="38100" dist="19050" dir="2700000" algn="tl" rotWithShape="0">
                  <a:schemeClr val="dk1">
                    <a:alpha val="40000"/>
                  </a:schemeClr>
                </a:outerShdw>
              </a:effectLst>
            </a:endParaRPr>
          </a:p>
        </p:txBody>
      </p:sp>
      <p:sp>
        <p:nvSpPr>
          <p:cNvPr id="14340" name="Rectangle 1"/>
          <p:cNvSpPr>
            <a:spLocks noChangeArrowheads="1"/>
          </p:cNvSpPr>
          <p:nvPr/>
        </p:nvSpPr>
        <p:spPr bwMode="auto">
          <a:xfrm>
            <a:off x="2209800" y="3025776"/>
            <a:ext cx="7162800" cy="13239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أي: أهل العلم </a:t>
            </a:r>
            <a:r>
              <a:rPr lang="ar-EG" sz="4000" dirty="0" err="1">
                <a:ln w="0"/>
                <a:effectLst>
                  <a:outerShdw blurRad="38100" dist="19050" dir="2700000" algn="tl" rotWithShape="0">
                    <a:schemeClr val="dk1">
                      <a:alpha val="40000"/>
                    </a:schemeClr>
                  </a:outerShdw>
                </a:effectLst>
              </a:rPr>
              <a:t>الحقيقي</a:t>
            </a:r>
            <a:r>
              <a:rPr lang="ar-EG" sz="4000" dirty="0">
                <a:ln w="0"/>
                <a:effectLst>
                  <a:outerShdw blurRad="38100" dist="19050" dir="2700000" algn="tl" rotWithShape="0">
                    <a:schemeClr val="dk1">
                      <a:alpha val="40000"/>
                    </a:schemeClr>
                  </a:outerShdw>
                </a:effectLst>
              </a:rPr>
              <a:t>، وهو العلم </a:t>
            </a:r>
            <a:r>
              <a:rPr lang="ar-EG" sz="4000" dirty="0" err="1">
                <a:ln w="0"/>
                <a:effectLst>
                  <a:outerShdw blurRad="38100" dist="19050" dir="2700000" algn="tl" rotWithShape="0">
                    <a:schemeClr val="dk1">
                      <a:alpha val="40000"/>
                    </a:schemeClr>
                  </a:outerShdw>
                </a:effectLst>
              </a:rPr>
              <a:t>بالله.</a:t>
            </a:r>
            <a:r>
              <a:rPr lang="ar-EG" sz="4000" dirty="0">
                <a:ln w="0"/>
                <a:effectLst>
                  <a:outerShdw blurRad="38100" dist="19050" dir="2700000" algn="tl" rotWithShape="0">
                    <a:schemeClr val="dk1">
                      <a:alpha val="40000"/>
                    </a:schemeClr>
                  </a:outerShdw>
                </a:effectLst>
              </a:rPr>
              <a:t> </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4341" name="Rectangle 1"/>
          <p:cNvSpPr>
            <a:spLocks noChangeArrowheads="1"/>
          </p:cNvSpPr>
          <p:nvPr/>
        </p:nvSpPr>
        <p:spPr bwMode="auto">
          <a:xfrm>
            <a:off x="2514600" y="4349751"/>
            <a:ext cx="7162800" cy="13112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a:t>
            </a:r>
            <a:r>
              <a:rPr lang="ar-SA" sz="4000" dirty="0" err="1">
                <a:ln w="0"/>
                <a:effectLst>
                  <a:outerShdw blurRad="38100" dist="19050" dir="2700000" algn="tl" rotWithShape="0">
                    <a:schemeClr val="dk1">
                      <a:alpha val="40000"/>
                    </a:schemeClr>
                  </a:outerShdw>
                </a:effectLst>
              </a:rPr>
              <a:t>:</a:t>
            </a:r>
            <a:r>
              <a:rPr lang="ar-EG" sz="4000" dirty="0">
                <a:ln w="0"/>
                <a:effectLst>
                  <a:outerShdw blurRad="38100" dist="19050" dir="2700000" algn="tl" rotWithShape="0">
                    <a:schemeClr val="dk1">
                      <a:alpha val="40000"/>
                    </a:schemeClr>
                  </a:outerShdw>
                </a:effectLst>
              </a:rPr>
              <a:t>أي:خلقهما لحكمة بالغة، وليس عبثًا أو باطلاً</a:t>
            </a:r>
            <a:r>
              <a:rPr lang="ar-SA" sz="4000" dirty="0" err="1">
                <a:ln w="0"/>
                <a:effectLst>
                  <a:outerShdw blurRad="38100" dist="19050" dir="2700000" algn="tl" rotWithShape="0">
                    <a:schemeClr val="dk1">
                      <a:alpha val="40000"/>
                    </a:schemeClr>
                  </a:outerShdw>
                </a:effectLst>
              </a:rPr>
              <a:t>.</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5" name="مستطيل 3"/>
          <p:cNvSpPr>
            <a:spLocks noChangeArrowheads="1"/>
          </p:cNvSpPr>
          <p:nvPr/>
        </p:nvSpPr>
        <p:spPr bwMode="auto">
          <a:xfrm>
            <a:off x="3886200" y="533401"/>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pic>
        <p:nvPicPr>
          <p:cNvPr id="14345" name="Picture 9"/>
          <p:cNvPicPr>
            <a:picLocks noChangeAspect="1" noChangeArrowheads="1"/>
          </p:cNvPicPr>
          <p:nvPr/>
        </p:nvPicPr>
        <p:blipFill>
          <a:blip r:embed="rId3" cstate="print">
            <a:lum bright="-21000" contrast="37000"/>
          </a:blip>
          <a:srcRect/>
          <a:stretch>
            <a:fillRect/>
          </a:stretch>
        </p:blipFill>
        <p:spPr bwMode="auto">
          <a:xfrm>
            <a:off x="7696201" y="2057400"/>
            <a:ext cx="2066925" cy="685800"/>
          </a:xfrm>
          <a:prstGeom prst="rect">
            <a:avLst/>
          </a:prstGeom>
          <a:noFill/>
          <a:ln w="9525">
            <a:noFill/>
            <a:miter lim="800000"/>
            <a:headEnd/>
            <a:tailEnd/>
          </a:ln>
        </p:spPr>
      </p:pic>
      <p:pic>
        <p:nvPicPr>
          <p:cNvPr id="14346" name="Picture 10"/>
          <p:cNvPicPr>
            <a:picLocks noChangeAspect="1" noChangeArrowheads="1"/>
          </p:cNvPicPr>
          <p:nvPr/>
        </p:nvPicPr>
        <p:blipFill>
          <a:blip r:embed="rId4" cstate="print">
            <a:lum bright="-21000" contrast="37000"/>
          </a:blip>
          <a:srcRect/>
          <a:stretch>
            <a:fillRect/>
          </a:stretch>
        </p:blipFill>
        <p:spPr bwMode="auto">
          <a:xfrm>
            <a:off x="7162800" y="3105150"/>
            <a:ext cx="1847850" cy="628650"/>
          </a:xfrm>
          <a:prstGeom prst="rect">
            <a:avLst/>
          </a:prstGeom>
          <a:noFill/>
          <a:ln w="9525">
            <a:noFill/>
            <a:miter lim="800000"/>
            <a:headEnd/>
            <a:tailEnd/>
          </a:ln>
        </p:spPr>
      </p:pic>
      <p:pic>
        <p:nvPicPr>
          <p:cNvPr id="14347" name="Picture 11"/>
          <p:cNvPicPr>
            <a:picLocks noChangeAspect="1" noChangeArrowheads="1"/>
          </p:cNvPicPr>
          <p:nvPr/>
        </p:nvPicPr>
        <p:blipFill>
          <a:blip r:embed="rId5" cstate="print">
            <a:lum bright="-21000" contrast="37000"/>
          </a:blip>
          <a:srcRect/>
          <a:stretch>
            <a:fillRect/>
          </a:stretch>
        </p:blipFill>
        <p:spPr bwMode="auto">
          <a:xfrm>
            <a:off x="5819776" y="4429126"/>
            <a:ext cx="4162425" cy="600075"/>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fade">
                                      <p:cBhvr>
                                        <p:cTn id="7" dur="1000"/>
                                        <p:tgtEl>
                                          <p:spTgt spid="14345"/>
                                        </p:tgtEl>
                                      </p:cBhvr>
                                    </p:animEffect>
                                    <p:anim calcmode="lin" valueType="num">
                                      <p:cBhvr>
                                        <p:cTn id="8" dur="1000" fill="hold"/>
                                        <p:tgtEl>
                                          <p:spTgt spid="14345"/>
                                        </p:tgtEl>
                                        <p:attrNameLst>
                                          <p:attrName>ppt_x</p:attrName>
                                        </p:attrNameLst>
                                      </p:cBhvr>
                                      <p:tavLst>
                                        <p:tav tm="0">
                                          <p:val>
                                            <p:strVal val="#ppt_x"/>
                                          </p:val>
                                        </p:tav>
                                        <p:tav tm="100000">
                                          <p:val>
                                            <p:strVal val="#ppt_x"/>
                                          </p:val>
                                        </p:tav>
                                      </p:tavLst>
                                    </p:anim>
                                    <p:anim calcmode="lin" valueType="num">
                                      <p:cBhvr>
                                        <p:cTn id="9" dur="1000" fill="hold"/>
                                        <p:tgtEl>
                                          <p:spTgt spid="143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barn(inVertical)">
                                      <p:cBhvr>
                                        <p:cTn id="14" dur="500"/>
                                        <p:tgtEl>
                                          <p:spTgt spid="1433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fade">
                                      <p:cBhvr>
                                        <p:cTn id="19" dur="1000"/>
                                        <p:tgtEl>
                                          <p:spTgt spid="14346"/>
                                        </p:tgtEl>
                                      </p:cBhvr>
                                    </p:animEffect>
                                    <p:anim calcmode="lin" valueType="num">
                                      <p:cBhvr>
                                        <p:cTn id="20" dur="1000" fill="hold"/>
                                        <p:tgtEl>
                                          <p:spTgt spid="14346"/>
                                        </p:tgtEl>
                                        <p:attrNameLst>
                                          <p:attrName>ppt_x</p:attrName>
                                        </p:attrNameLst>
                                      </p:cBhvr>
                                      <p:tavLst>
                                        <p:tav tm="0">
                                          <p:val>
                                            <p:strVal val="#ppt_x"/>
                                          </p:val>
                                        </p:tav>
                                        <p:tav tm="100000">
                                          <p:val>
                                            <p:strVal val="#ppt_x"/>
                                          </p:val>
                                        </p:tav>
                                      </p:tavLst>
                                    </p:anim>
                                    <p:anim calcmode="lin" valueType="num">
                                      <p:cBhvr>
                                        <p:cTn id="21"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barn(inVertical)">
                                      <p:cBhvr>
                                        <p:cTn id="26" dur="500"/>
                                        <p:tgtEl>
                                          <p:spTgt spid="1434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fade">
                                      <p:cBhvr>
                                        <p:cTn id="31" dur="1000"/>
                                        <p:tgtEl>
                                          <p:spTgt spid="14347"/>
                                        </p:tgtEl>
                                      </p:cBhvr>
                                    </p:animEffect>
                                    <p:anim calcmode="lin" valueType="num">
                                      <p:cBhvr>
                                        <p:cTn id="32" dur="1000" fill="hold"/>
                                        <p:tgtEl>
                                          <p:spTgt spid="14347"/>
                                        </p:tgtEl>
                                        <p:attrNameLst>
                                          <p:attrName>ppt_x</p:attrName>
                                        </p:attrNameLst>
                                      </p:cBhvr>
                                      <p:tavLst>
                                        <p:tav tm="0">
                                          <p:val>
                                            <p:strVal val="#ppt_x"/>
                                          </p:val>
                                        </p:tav>
                                        <p:tav tm="100000">
                                          <p:val>
                                            <p:strVal val="#ppt_x"/>
                                          </p:val>
                                        </p:tav>
                                      </p:tavLst>
                                    </p:anim>
                                    <p:anim calcmode="lin" valueType="num">
                                      <p:cBhvr>
                                        <p:cTn id="33" dur="1000" fill="hold"/>
                                        <p:tgtEl>
                                          <p:spTgt spid="1434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341">
                                            <p:txEl>
                                              <p:pRg st="0" end="0"/>
                                            </p:txEl>
                                          </p:spTgt>
                                        </p:tgtEl>
                                        <p:attrNameLst>
                                          <p:attrName>style.visibility</p:attrName>
                                        </p:attrNameLst>
                                      </p:cBhvr>
                                      <p:to>
                                        <p:strVal val="visible"/>
                                      </p:to>
                                    </p:set>
                                    <p:animEffect transition="in" filter="barn(inVertical)">
                                      <p:cBhvr>
                                        <p:cTn id="38" dur="500"/>
                                        <p:tgtEl>
                                          <p:spTgt spid="14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p:cNvSpPr>
            <a:spLocks noChangeArrowheads="1"/>
          </p:cNvSpPr>
          <p:nvPr/>
        </p:nvSpPr>
        <p:spPr bwMode="auto">
          <a:xfrm>
            <a:off x="2514600" y="2819401"/>
            <a:ext cx="7162800" cy="13112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a:t>
            </a:r>
            <a:r>
              <a:rPr lang="ar-SA" sz="4000" dirty="0" err="1">
                <a:ln w="0"/>
                <a:effectLst>
                  <a:outerShdw blurRad="38100" dist="19050" dir="2700000" algn="tl" rotWithShape="0">
                    <a:schemeClr val="dk1">
                      <a:alpha val="40000"/>
                    </a:schemeClr>
                  </a:outerShdw>
                </a:effectLst>
              </a:rPr>
              <a:t>:</a:t>
            </a:r>
            <a:r>
              <a:rPr lang="ar-EG" sz="4000" dirty="0">
                <a:ln w="0"/>
                <a:effectLst>
                  <a:outerShdw blurRad="38100" dist="19050" dir="2700000" algn="tl" rotWithShape="0">
                    <a:schemeClr val="dk1">
                      <a:alpha val="40000"/>
                    </a:schemeClr>
                  </a:outerShdw>
                </a:effectLst>
              </a:rPr>
              <a:t>علامة تدلهم على قدرته ووحدانيته </a:t>
            </a:r>
            <a:r>
              <a:rPr lang="ar-EG" sz="4000" dirty="0" err="1">
                <a:ln w="0"/>
                <a:effectLst>
                  <a:outerShdw blurRad="38100" dist="19050" dir="2700000" algn="tl" rotWithShape="0">
                    <a:schemeClr val="dk1">
                      <a:alpha val="40000"/>
                    </a:schemeClr>
                  </a:outerShdw>
                </a:effectLst>
              </a:rPr>
              <a:t>وألوهيته.</a:t>
            </a:r>
            <a:endParaRPr lang="en-US" sz="4000" dirty="0">
              <a:ln w="0"/>
              <a:effectLst>
                <a:outerShdw blurRad="38100" dist="19050" dir="2700000" algn="tl" rotWithShape="0">
                  <a:schemeClr val="dk1">
                    <a:alpha val="40000"/>
                  </a:schemeClr>
                </a:outerShdw>
              </a:effectLst>
            </a:endParaRPr>
          </a:p>
        </p:txBody>
      </p:sp>
      <p:sp>
        <p:nvSpPr>
          <p:cNvPr id="13" name="مستطيل 3"/>
          <p:cNvSpPr>
            <a:spLocks noChangeArrowheads="1"/>
          </p:cNvSpPr>
          <p:nvPr/>
        </p:nvSpPr>
        <p:spPr bwMode="auto">
          <a:xfrm>
            <a:off x="3886200" y="533401"/>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grpSp>
        <p:nvGrpSpPr>
          <p:cNvPr id="2" name="مجموعة 7"/>
          <p:cNvGrpSpPr>
            <a:grpSpLocks/>
          </p:cNvGrpSpPr>
          <p:nvPr/>
        </p:nvGrpSpPr>
        <p:grpSpPr bwMode="auto">
          <a:xfrm>
            <a:off x="5876926" y="2819400"/>
            <a:ext cx="3419475" cy="685800"/>
            <a:chOff x="2590800" y="1981200"/>
            <a:chExt cx="3419475" cy="685800"/>
          </a:xfrm>
        </p:grpSpPr>
        <p:pic>
          <p:nvPicPr>
            <p:cNvPr id="15367" name="Picture 6"/>
            <p:cNvPicPr>
              <a:picLocks noChangeAspect="1" noChangeArrowheads="1"/>
            </p:cNvPicPr>
            <p:nvPr/>
          </p:nvPicPr>
          <p:blipFill>
            <a:blip r:embed="rId3" cstate="print">
              <a:lum bright="-21000" contrast="37000"/>
            </a:blip>
            <a:srcRect/>
            <a:stretch>
              <a:fillRect/>
            </a:stretch>
          </p:blipFill>
          <p:spPr bwMode="auto">
            <a:xfrm>
              <a:off x="5105400" y="1981200"/>
              <a:ext cx="904875" cy="685800"/>
            </a:xfrm>
            <a:prstGeom prst="rect">
              <a:avLst/>
            </a:prstGeom>
            <a:noFill/>
            <a:ln w="9525">
              <a:noFill/>
              <a:miter lim="800000"/>
              <a:headEnd/>
              <a:tailEnd/>
            </a:ln>
          </p:spPr>
        </p:pic>
        <p:pic>
          <p:nvPicPr>
            <p:cNvPr id="15368" name="Picture 7"/>
            <p:cNvPicPr>
              <a:picLocks noChangeAspect="1" noChangeArrowheads="1"/>
            </p:cNvPicPr>
            <p:nvPr/>
          </p:nvPicPr>
          <p:blipFill>
            <a:blip r:embed="rId4" cstate="print">
              <a:lum bright="-21000" contrast="37000"/>
            </a:blip>
            <a:srcRect/>
            <a:stretch>
              <a:fillRect/>
            </a:stretch>
          </p:blipFill>
          <p:spPr bwMode="auto">
            <a:xfrm>
              <a:off x="2590800" y="1981200"/>
              <a:ext cx="2600325" cy="685800"/>
            </a:xfrm>
            <a:prstGeom prst="rect">
              <a:avLst/>
            </a:prstGeom>
            <a:noFill/>
            <a:ln w="9525">
              <a:noFill/>
              <a:miter lim="800000"/>
              <a:headEnd/>
              <a:tailEnd/>
            </a:ln>
          </p:spPr>
        </p:pic>
      </p:gr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6"/>
          <p:cNvSpPr>
            <a:spLocks noChangeArrowheads="1"/>
          </p:cNvSpPr>
          <p:nvPr/>
        </p:nvSpPr>
        <p:spPr bwMode="auto">
          <a:xfrm>
            <a:off x="1828800" y="1752600"/>
            <a:ext cx="8610600" cy="4648200"/>
          </a:xfrm>
          <a:prstGeom prst="rect">
            <a:avLst/>
          </a:prstGeom>
          <a:solidFill>
            <a:schemeClr val="bg2"/>
          </a:solidFill>
          <a:ln w="9525">
            <a:solidFill>
              <a:schemeClr val="tx1"/>
            </a:solidFill>
            <a:miter lim="800000"/>
            <a:headEnd/>
            <a:tailEnd/>
          </a:ln>
        </p:spPr>
        <p:txBody>
          <a:bodyPr wrap="none" anchor="ctr"/>
          <a:lstStyle/>
          <a:p>
            <a:pPr rtl="0"/>
            <a:endParaRPr lang="ar-SA"/>
          </a:p>
        </p:txBody>
      </p:sp>
      <p:sp>
        <p:nvSpPr>
          <p:cNvPr id="16388" name="Rectangle 27"/>
          <p:cNvSpPr>
            <a:spLocks noChangeArrowheads="1"/>
          </p:cNvSpPr>
          <p:nvPr/>
        </p:nvSpPr>
        <p:spPr bwMode="auto">
          <a:xfrm>
            <a:off x="2057400" y="1981200"/>
            <a:ext cx="8153400" cy="4191000"/>
          </a:xfrm>
          <a:prstGeom prst="rect">
            <a:avLst/>
          </a:prstGeom>
          <a:solidFill>
            <a:schemeClr val="bg2">
              <a:lumMod val="75000"/>
            </a:schemeClr>
          </a:solidFill>
          <a:ln w="9525">
            <a:solidFill>
              <a:schemeClr val="tx1"/>
            </a:solidFill>
            <a:miter lim="800000"/>
            <a:headEnd/>
            <a:tailEnd/>
          </a:ln>
        </p:spPr>
        <p:txBody>
          <a:bodyPr wrap="none" anchor="ctr"/>
          <a:lstStyle/>
          <a:p>
            <a:pPr rtl="0"/>
            <a:endParaRPr lang="ar-SA">
              <a:ln w="0"/>
              <a:effectLst>
                <a:outerShdw blurRad="38100" dist="19050" dir="2700000" algn="tl" rotWithShape="0">
                  <a:schemeClr val="dk1">
                    <a:alpha val="40000"/>
                  </a:schemeClr>
                </a:outerShdw>
              </a:effectLst>
            </a:endParaRPr>
          </a:p>
        </p:txBody>
      </p:sp>
      <p:sp>
        <p:nvSpPr>
          <p:cNvPr id="2" name="مستطيل 1"/>
          <p:cNvSpPr>
            <a:spLocks noChangeArrowheads="1"/>
          </p:cNvSpPr>
          <p:nvPr/>
        </p:nvSpPr>
        <p:spPr bwMode="auto">
          <a:xfrm>
            <a:off x="2286000" y="348457"/>
            <a:ext cx="7924800" cy="1077218"/>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EG" sz="3200" dirty="0">
                <a:ln w="0"/>
                <a:solidFill>
                  <a:srgbClr val="C00000"/>
                </a:solidFill>
                <a:effectLst>
                  <a:outerShdw blurRad="38100" dist="19050" dir="2700000" algn="tl" rotWithShape="0">
                    <a:schemeClr val="dk1">
                      <a:alpha val="40000"/>
                    </a:schemeClr>
                  </a:outerShdw>
                </a:effectLst>
              </a:rPr>
              <a:t>بعد أن تعرفت على تفسير الآيات السابقة، يتوقع منك أن تكون قادراً على تفسير الكلمات التالية:</a:t>
            </a:r>
            <a:endParaRPr lang="en-US" sz="3200" dirty="0">
              <a:ln w="0"/>
              <a:solidFill>
                <a:srgbClr val="C00000"/>
              </a:solidFill>
              <a:effectLst>
                <a:outerShdw blurRad="38100" dist="19050" dir="2700000" algn="tl" rotWithShape="0">
                  <a:schemeClr val="dk1">
                    <a:alpha val="40000"/>
                  </a:schemeClr>
                </a:outerShdw>
              </a:effectLst>
            </a:endParaRPr>
          </a:p>
        </p:txBody>
      </p:sp>
      <p:graphicFrame>
        <p:nvGraphicFramePr>
          <p:cNvPr id="4" name="جدول 3"/>
          <p:cNvGraphicFramePr>
            <a:graphicFrameLocks noGrp="1"/>
          </p:cNvGraphicFramePr>
          <p:nvPr>
            <p:extLst>
              <p:ext uri="{D42A27DB-BD31-4B8C-83A1-F6EECF244321}">
                <p14:modId xmlns:p14="http://schemas.microsoft.com/office/powerpoint/2010/main" val="2502646381"/>
              </p:ext>
            </p:extLst>
          </p:nvPr>
        </p:nvGraphicFramePr>
        <p:xfrm>
          <a:off x="2209800" y="2133600"/>
          <a:ext cx="7772400" cy="4081790"/>
        </p:xfrm>
        <a:graphic>
          <a:graphicData uri="http://schemas.openxmlformats.org/drawingml/2006/table">
            <a:tbl>
              <a:tblPr rtl="1"/>
              <a:tblGrid>
                <a:gridCol w="1781628">
                  <a:extLst>
                    <a:ext uri="{9D8B030D-6E8A-4147-A177-3AD203B41FA5}">
                      <a16:colId xmlns:a16="http://schemas.microsoft.com/office/drawing/2014/main" val="20000"/>
                    </a:ext>
                  </a:extLst>
                </a:gridCol>
                <a:gridCol w="5990772">
                  <a:extLst>
                    <a:ext uri="{9D8B030D-6E8A-4147-A177-3AD203B41FA5}">
                      <a16:colId xmlns:a16="http://schemas.microsoft.com/office/drawing/2014/main" val="20001"/>
                    </a:ext>
                  </a:extLst>
                </a:gridCol>
              </a:tblGrid>
              <a:tr h="8163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163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ar-SA"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t>
                      </a:r>
                      <a:r>
                        <a:rPr kumimoji="0" lang="ar-EG" sz="16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8163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ar-SA"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t>
                      </a:r>
                      <a:r>
                        <a:rPr kumimoji="0" lang="ar-EG" sz="16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8163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ar-SA"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8163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endParaRPr kumimoji="0" lang="ar-SA"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1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9" name="مربع نص 8"/>
          <p:cNvSpPr txBox="1">
            <a:spLocks noChangeArrowheads="1"/>
          </p:cNvSpPr>
          <p:nvPr/>
        </p:nvSpPr>
        <p:spPr bwMode="auto">
          <a:xfrm>
            <a:off x="2743200" y="2869747"/>
            <a:ext cx="3810000" cy="646113"/>
          </a:xfrm>
          <a:prstGeom prst="rect">
            <a:avLst/>
          </a:prstGeom>
          <a:noFill/>
          <a:ln w="9525">
            <a:noFill/>
            <a:miter lim="800000"/>
            <a:headEnd/>
            <a:tailEnd/>
          </a:ln>
        </p:spPr>
        <p:txBody>
          <a:bodyPr>
            <a:spAutoFit/>
          </a:bodyPr>
          <a:lstStyle/>
          <a:p>
            <a:pPr rtl="0"/>
            <a:r>
              <a:rPr lang="ar-SA" sz="3600" dirty="0">
                <a:ln w="0"/>
                <a:solidFill>
                  <a:schemeClr val="accent1"/>
                </a:solidFill>
                <a:effectLst>
                  <a:outerShdw blurRad="38100" dist="25400" dir="5400000" algn="ctr" rotWithShape="0">
                    <a:srgbClr val="6E747A">
                      <a:alpha val="43000"/>
                    </a:srgbClr>
                  </a:outerShdw>
                </a:effectLst>
              </a:rPr>
              <a:t>القوّي الغالب.</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10" name="مربع نص 9"/>
          <p:cNvSpPr txBox="1">
            <a:spLocks noChangeArrowheads="1"/>
          </p:cNvSpPr>
          <p:nvPr/>
        </p:nvSpPr>
        <p:spPr bwMode="auto">
          <a:xfrm>
            <a:off x="1371600" y="3778984"/>
            <a:ext cx="6781800" cy="523875"/>
          </a:xfrm>
          <a:prstGeom prst="rect">
            <a:avLst/>
          </a:prstGeom>
          <a:noFill/>
          <a:ln w="9525">
            <a:noFill/>
            <a:miter lim="800000"/>
            <a:headEnd/>
            <a:tailEnd/>
          </a:ln>
        </p:spPr>
        <p:txBody>
          <a:bodyPr>
            <a:spAutoFit/>
          </a:bodyPr>
          <a:lstStyle/>
          <a:p>
            <a:r>
              <a:rPr lang="ar-EG" sz="2800" dirty="0">
                <a:ln w="0"/>
                <a:solidFill>
                  <a:schemeClr val="accent1"/>
                </a:solidFill>
                <a:effectLst>
                  <a:outerShdw blurRad="38100" dist="25400" dir="5400000" algn="ctr" rotWithShape="0">
                    <a:srgbClr val="6E747A">
                      <a:alpha val="43000"/>
                    </a:srgbClr>
                  </a:outerShdw>
                </a:effectLst>
              </a:rPr>
              <a:t>اسم من أسماء الله تعالى ويعني ذا  الحِكْمَة البالغة</a:t>
            </a:r>
            <a:r>
              <a:rPr lang="ar-SA" sz="2800" dirty="0" err="1">
                <a:ln w="0"/>
                <a:solidFill>
                  <a:schemeClr val="accent1"/>
                </a:solidFill>
                <a:effectLst>
                  <a:outerShdw blurRad="38100" dist="25400" dir="5400000" algn="ctr" rotWithShape="0">
                    <a:srgbClr val="6E747A">
                      <a:alpha val="43000"/>
                    </a:srgbClr>
                  </a:outerShdw>
                </a:effectLst>
              </a:rPr>
              <a:t>.</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11" name="مربع نص 10"/>
          <p:cNvSpPr txBox="1">
            <a:spLocks noChangeArrowheads="1"/>
          </p:cNvSpPr>
          <p:nvPr/>
        </p:nvSpPr>
        <p:spPr bwMode="auto">
          <a:xfrm>
            <a:off x="2514600" y="4526058"/>
            <a:ext cx="3810000" cy="646113"/>
          </a:xfrm>
          <a:prstGeom prst="rect">
            <a:avLst/>
          </a:prstGeom>
          <a:noFill/>
          <a:ln w="9525">
            <a:noFill/>
            <a:miter lim="800000"/>
            <a:headEnd/>
            <a:tailEnd/>
          </a:ln>
        </p:spPr>
        <p:txBody>
          <a:bodyPr>
            <a:spAutoFit/>
          </a:bodyPr>
          <a:lstStyle/>
          <a:p>
            <a:r>
              <a:rPr lang="ar-EG" sz="3600" dirty="0">
                <a:ln w="0"/>
                <a:solidFill>
                  <a:schemeClr val="accent1"/>
                </a:solidFill>
                <a:effectLst>
                  <a:outerShdw blurRad="38100" dist="25400" dir="5400000" algn="ctr" rotWithShape="0">
                    <a:srgbClr val="6E747A">
                      <a:alpha val="43000"/>
                    </a:srgbClr>
                  </a:outerShdw>
                </a:effectLst>
              </a:rPr>
              <a:t>يدركها ويفهمها.</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12" name="مربع نص 11"/>
          <p:cNvSpPr txBox="1">
            <a:spLocks noChangeArrowheads="1"/>
          </p:cNvSpPr>
          <p:nvPr/>
        </p:nvSpPr>
        <p:spPr bwMode="auto">
          <a:xfrm>
            <a:off x="3065298" y="5361609"/>
            <a:ext cx="3810000" cy="646331"/>
          </a:xfrm>
          <a:prstGeom prst="rect">
            <a:avLst/>
          </a:prstGeom>
          <a:noFill/>
          <a:ln w="9525">
            <a:noFill/>
            <a:miter lim="800000"/>
            <a:headEnd/>
            <a:tailEnd/>
          </a:ln>
        </p:spPr>
        <p:txBody>
          <a:bodyPr>
            <a:spAutoFit/>
          </a:bodyPr>
          <a:lstStyle/>
          <a:p>
            <a:r>
              <a:rPr lang="ar-EG" sz="3600" dirty="0">
                <a:ln w="0"/>
                <a:solidFill>
                  <a:schemeClr val="accent1"/>
                </a:solidFill>
                <a:effectLst>
                  <a:outerShdw blurRad="38100" dist="25400" dir="5400000" algn="ctr" rotWithShape="0">
                    <a:srgbClr val="6E747A">
                      <a:alpha val="43000"/>
                    </a:srgbClr>
                  </a:outerShdw>
                </a:effectLst>
              </a:rPr>
              <a:t>علامة تدل على قدرته.</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16414" name="مستطيل 12"/>
          <p:cNvSpPr>
            <a:spLocks noChangeArrowheads="1"/>
          </p:cNvSpPr>
          <p:nvPr/>
        </p:nvSpPr>
        <p:spPr bwMode="auto">
          <a:xfrm>
            <a:off x="8815787" y="2284234"/>
            <a:ext cx="822661" cy="523220"/>
          </a:xfrm>
          <a:prstGeom prst="rect">
            <a:avLst/>
          </a:prstGeom>
          <a:noFill/>
          <a:ln w="9525">
            <a:noFill/>
            <a:miter lim="800000"/>
            <a:headEnd/>
            <a:tailEnd/>
          </a:ln>
        </p:spPr>
        <p:txBody>
          <a:bodyPr wrap="none">
            <a:spAutoFit/>
          </a:bodyPr>
          <a:lstStyle/>
          <a:p>
            <a:r>
              <a:rPr lang="ar-EG"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الكلمة</a:t>
            </a:r>
            <a:endParaRPr lang="en-US"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6415" name="مستطيل 13"/>
          <p:cNvSpPr>
            <a:spLocks noChangeArrowheads="1"/>
          </p:cNvSpPr>
          <p:nvPr/>
        </p:nvSpPr>
        <p:spPr bwMode="auto">
          <a:xfrm>
            <a:off x="4702113" y="2191901"/>
            <a:ext cx="1568058" cy="707886"/>
          </a:xfrm>
          <a:prstGeom prst="rect">
            <a:avLst/>
          </a:prstGeom>
          <a:noFill/>
          <a:ln w="9525">
            <a:noFill/>
            <a:miter lim="800000"/>
            <a:headEnd/>
            <a:tailEnd/>
          </a:ln>
        </p:spPr>
        <p:txBody>
          <a:bodyPr wrap="none">
            <a:spAutoFit/>
          </a:bodyPr>
          <a:lstStyle/>
          <a:p>
            <a:r>
              <a:rPr lang="ar-EG" sz="4000" dirty="0">
                <a:ln w="0"/>
                <a:solidFill>
                  <a:srgbClr val="C0000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ar-EG" sz="40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تفسيرها</a:t>
            </a:r>
            <a:endParaRPr lang="ar-EG" sz="4000" dirty="0">
              <a:ln w="0"/>
              <a:solidFill>
                <a:srgbClr val="C00000"/>
              </a:solidFill>
              <a:effectLst>
                <a:outerShdw blurRad="38100" dist="25400" dir="5400000" algn="ctr" rotWithShape="0">
                  <a:srgbClr val="6E747A">
                    <a:alpha val="43000"/>
                  </a:srgbClr>
                </a:outerShdw>
              </a:effectLst>
            </a:endParaRPr>
          </a:p>
        </p:txBody>
      </p:sp>
      <p:sp>
        <p:nvSpPr>
          <p:cNvPr id="16416" name="مستطيل 14"/>
          <p:cNvSpPr>
            <a:spLocks noChangeArrowheads="1"/>
          </p:cNvSpPr>
          <p:nvPr/>
        </p:nvSpPr>
        <p:spPr bwMode="auto">
          <a:xfrm>
            <a:off x="8815787" y="3055758"/>
            <a:ext cx="910827" cy="523220"/>
          </a:xfrm>
          <a:prstGeom prst="rect">
            <a:avLst/>
          </a:prstGeom>
          <a:noFill/>
          <a:ln w="9525">
            <a:noFill/>
            <a:miter lim="800000"/>
            <a:headEnd/>
            <a:tailEnd/>
          </a:ln>
        </p:spPr>
        <p:txBody>
          <a:bodyPr wrap="none">
            <a:spAutoFit/>
          </a:bodyPr>
          <a:lstStyle/>
          <a:p>
            <a:r>
              <a:rPr lang="ar-EG"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العزيز</a:t>
            </a:r>
            <a:endParaRPr lang="en-US"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6417" name="مستطيل 15"/>
          <p:cNvSpPr>
            <a:spLocks noChangeArrowheads="1"/>
          </p:cNvSpPr>
          <p:nvPr/>
        </p:nvSpPr>
        <p:spPr bwMode="auto">
          <a:xfrm>
            <a:off x="8920679" y="3927526"/>
            <a:ext cx="893763" cy="523875"/>
          </a:xfrm>
          <a:prstGeom prst="rect">
            <a:avLst/>
          </a:prstGeom>
          <a:noFill/>
          <a:ln w="9525">
            <a:noFill/>
            <a:miter lim="800000"/>
            <a:headEnd/>
            <a:tailEnd/>
          </a:ln>
        </p:spPr>
        <p:txBody>
          <a:bodyPr wrap="none">
            <a:spAutoFit/>
          </a:bodyPr>
          <a:lstStyle/>
          <a:p>
            <a:r>
              <a:rPr lang="ar-EG"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الحكيم</a:t>
            </a:r>
            <a:endParaRPr lang="en-US"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6418" name="مستطيل 16"/>
          <p:cNvSpPr>
            <a:spLocks noChangeArrowheads="1"/>
          </p:cNvSpPr>
          <p:nvPr/>
        </p:nvSpPr>
        <p:spPr bwMode="auto">
          <a:xfrm>
            <a:off x="8970798" y="4876801"/>
            <a:ext cx="805028" cy="523220"/>
          </a:xfrm>
          <a:prstGeom prst="rect">
            <a:avLst/>
          </a:prstGeom>
          <a:noFill/>
          <a:ln w="9525">
            <a:noFill/>
            <a:miter lim="800000"/>
            <a:headEnd/>
            <a:tailEnd/>
          </a:ln>
        </p:spPr>
        <p:txBody>
          <a:bodyPr wrap="none">
            <a:spAutoFit/>
          </a:bodyPr>
          <a:lstStyle/>
          <a:p>
            <a:r>
              <a:rPr lang="ar-EG"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يعقلها</a:t>
            </a:r>
            <a:endParaRPr lang="en-US"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16419" name="مستطيل 17"/>
          <p:cNvSpPr>
            <a:spLocks noChangeArrowheads="1"/>
          </p:cNvSpPr>
          <p:nvPr/>
        </p:nvSpPr>
        <p:spPr bwMode="auto">
          <a:xfrm>
            <a:off x="8923989" y="5637565"/>
            <a:ext cx="606256" cy="523220"/>
          </a:xfrm>
          <a:prstGeom prst="rect">
            <a:avLst/>
          </a:prstGeom>
          <a:noFill/>
          <a:ln w="9525">
            <a:noFill/>
            <a:miter lim="800000"/>
            <a:headEnd/>
            <a:tailEnd/>
          </a:ln>
        </p:spPr>
        <p:txBody>
          <a:bodyPr wrap="none">
            <a:spAutoFit/>
          </a:bodyPr>
          <a:lstStyle/>
          <a:p>
            <a:r>
              <a:rPr lang="ar-EG"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rPr>
              <a:t>لأية</a:t>
            </a:r>
            <a:endParaRPr lang="en-US" sz="2800" dirty="0">
              <a:ln w="0"/>
              <a:solidFill>
                <a:srgbClr val="C0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مستطيل 1"/>
          <p:cNvSpPr>
            <a:spLocks noChangeArrowheads="1"/>
          </p:cNvSpPr>
          <p:nvPr/>
        </p:nvSpPr>
        <p:spPr bwMode="auto">
          <a:xfrm>
            <a:off x="2286000" y="1524000"/>
            <a:ext cx="7924800" cy="3140075"/>
          </a:xfrm>
          <a:prstGeom prst="rect">
            <a:avLst/>
          </a:prstGeom>
          <a:noFill/>
          <a:ln w="9525">
            <a:noFill/>
            <a:miter lim="800000"/>
            <a:headEnd/>
            <a:tailEnd/>
          </a:ln>
        </p:spPr>
        <p:txBody>
          <a:bodyPr>
            <a:spAutoFit/>
          </a:bodyPr>
          <a:lstStyle/>
          <a:p>
            <a:r>
              <a:rPr lang="ar-EG" sz="4000" dirty="0">
                <a:ln w="0"/>
                <a:solidFill>
                  <a:schemeClr val="accent1"/>
                </a:solidFill>
                <a:effectLst>
                  <a:outerShdw blurRad="38100" dist="25400" dir="5400000" algn="ctr" rotWithShape="0">
                    <a:srgbClr val="6E747A">
                      <a:alpha val="43000"/>
                    </a:srgbClr>
                  </a:outerShdw>
                </a:effectLst>
              </a:rPr>
              <a:t>1- بيان جهل المشركين وضعف عقولهم؛ حيث اتخذوا من دون الله أولياء لا يملكون لأنفسهم نفعًا ولا ضرًّا، ولا يدفعون عنهم شيئًا كما لا يدفع بيت العنكبوت عنها حرًّا ولا بردًا، ولا ريحًا ولا مطرًا، ولا غير ذلك.</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7414" name="مستطيل 2"/>
          <p:cNvSpPr>
            <a:spLocks noChangeArrowheads="1"/>
          </p:cNvSpPr>
          <p:nvPr/>
        </p:nvSpPr>
        <p:spPr bwMode="auto">
          <a:xfrm>
            <a:off x="4953000" y="481011"/>
            <a:ext cx="3338513" cy="646113"/>
          </a:xfrm>
          <a:prstGeom prst="rect">
            <a:avLst/>
          </a:prstGeom>
          <a:noFill/>
          <a:ln w="9525">
            <a:noFill/>
            <a:miter lim="800000"/>
            <a:headEnd/>
            <a:tailEnd/>
          </a:ln>
        </p:spPr>
        <p:txBody>
          <a:bodyPr wrap="none">
            <a:spAutoFit/>
          </a:bodyPr>
          <a:lstStyle/>
          <a:p>
            <a:pPr algn="l"/>
            <a:r>
              <a:rPr lang="ar-EG" sz="3600" b="1" dirty="0">
                <a:ln w="22225">
                  <a:solidFill>
                    <a:schemeClr val="accent2"/>
                  </a:solidFill>
                  <a:prstDash val="solid"/>
                </a:ln>
                <a:solidFill>
                  <a:schemeClr val="accent2">
                    <a:lumMod val="40000"/>
                    <a:lumOff val="60000"/>
                  </a:schemeClr>
                </a:solidFill>
              </a:rPr>
              <a:t>الفوائد والاستنباطات </a:t>
            </a:r>
            <a:endParaRPr lang="en-US" sz="3600" b="1" dirty="0">
              <a:ln w="22225">
                <a:solidFill>
                  <a:schemeClr val="accent2"/>
                </a:solidFill>
                <a:prstDash val="solid"/>
              </a:ln>
              <a:solidFill>
                <a:schemeClr val="accent2">
                  <a:lumMod val="40000"/>
                  <a:lumOff val="60000"/>
                </a:schemeClr>
              </a:solidFill>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barn(inVertical)">
                                      <p:cBhvr>
                                        <p:cTn id="13"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مستطيل 1"/>
          <p:cNvSpPr>
            <a:spLocks noChangeArrowheads="1"/>
          </p:cNvSpPr>
          <p:nvPr/>
        </p:nvSpPr>
        <p:spPr bwMode="auto">
          <a:xfrm>
            <a:off x="2057400" y="1905001"/>
            <a:ext cx="7924800" cy="1920875"/>
          </a:xfrm>
          <a:prstGeom prst="rect">
            <a:avLst/>
          </a:prstGeom>
          <a:noFill/>
          <a:ln w="9525">
            <a:noFill/>
            <a:miter lim="800000"/>
            <a:headEnd/>
            <a:tailEnd/>
          </a:ln>
        </p:spPr>
        <p:txBody>
          <a:bodyPr>
            <a:spAutoFit/>
          </a:bodyPr>
          <a:lstStyle/>
          <a:p>
            <a:r>
              <a:rPr lang="ar-EG" sz="4000" dirty="0">
                <a:ln w="0"/>
                <a:solidFill>
                  <a:schemeClr val="accent1"/>
                </a:solidFill>
                <a:effectLst>
                  <a:outerShdw blurRad="38100" dist="25400" dir="5400000" algn="ctr" rotWithShape="0">
                    <a:srgbClr val="6E747A">
                      <a:alpha val="43000"/>
                    </a:srgbClr>
                  </a:outerShdw>
                </a:effectLst>
              </a:rPr>
              <a:t>2- سبب ضلال من ضل عن الحق إنما هو الجهل، ولو كان عندهم شيء من العلم لكان سببًا لهدايتهم، فظهر بذلك فضل العلم وأهله.</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8438" name="مستطيل 1"/>
          <p:cNvSpPr>
            <a:spLocks noChangeArrowheads="1"/>
          </p:cNvSpPr>
          <p:nvPr/>
        </p:nvSpPr>
        <p:spPr bwMode="auto">
          <a:xfrm>
            <a:off x="1981200" y="3929064"/>
            <a:ext cx="7924800" cy="2554287"/>
          </a:xfrm>
          <a:prstGeom prst="rect">
            <a:avLst/>
          </a:prstGeom>
          <a:noFill/>
          <a:ln w="9525">
            <a:noFill/>
            <a:miter lim="800000"/>
            <a:headEnd/>
            <a:tailEnd/>
          </a:ln>
        </p:spPr>
        <p:txBody>
          <a:bodyPr>
            <a:spAutoFit/>
          </a:bodyPr>
          <a:lstStyle/>
          <a:p>
            <a:r>
              <a:rPr lang="ar-EG" sz="4000" dirty="0">
                <a:ln w="0"/>
                <a:solidFill>
                  <a:schemeClr val="accent1"/>
                </a:solidFill>
                <a:effectLst>
                  <a:outerShdw blurRad="38100" dist="25400" dir="5400000" algn="ctr" rotWithShape="0">
                    <a:srgbClr val="6E747A">
                      <a:alpha val="43000"/>
                    </a:srgbClr>
                  </a:outerShdw>
                </a:effectLst>
              </a:rPr>
              <a:t>3- العزيز والحكيم اسمان من أسماء الله تعالى، يدلان على ما له من صفة العزة التي قهر </a:t>
            </a:r>
            <a:r>
              <a:rPr lang="ar-EG" sz="4000" dirty="0" err="1">
                <a:ln w="0"/>
                <a:solidFill>
                  <a:schemeClr val="accent1"/>
                </a:solidFill>
                <a:effectLst>
                  <a:outerShdw blurRad="38100" dist="25400" dir="5400000" algn="ctr" rotWithShape="0">
                    <a:srgbClr val="6E747A">
                      <a:alpha val="43000"/>
                    </a:srgbClr>
                  </a:outerShdw>
                </a:effectLst>
              </a:rPr>
              <a:t>بها</a:t>
            </a:r>
            <a:r>
              <a:rPr lang="ar-EG" sz="4000" dirty="0">
                <a:ln w="0"/>
                <a:solidFill>
                  <a:schemeClr val="accent1"/>
                </a:solidFill>
                <a:effectLst>
                  <a:outerShdw blurRad="38100" dist="25400" dir="5400000" algn="ctr" rotWithShape="0">
                    <a:srgbClr val="6E747A">
                      <a:alpha val="43000"/>
                    </a:srgbClr>
                  </a:outerShdw>
                </a:effectLst>
              </a:rPr>
              <a:t> جميع المخلوقات، وصفة الحكمة في أوامره القدرية وأحكامه الشرعية.</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8439" name="مستطيل 2"/>
          <p:cNvSpPr>
            <a:spLocks noChangeArrowheads="1"/>
          </p:cNvSpPr>
          <p:nvPr/>
        </p:nvSpPr>
        <p:spPr bwMode="auto">
          <a:xfrm>
            <a:off x="4419601" y="457201"/>
            <a:ext cx="3338513" cy="646113"/>
          </a:xfrm>
          <a:prstGeom prst="rect">
            <a:avLst/>
          </a:prstGeom>
          <a:noFill/>
          <a:ln w="9525">
            <a:noFill/>
            <a:miter lim="800000"/>
            <a:headEnd/>
            <a:tailEnd/>
          </a:ln>
        </p:spPr>
        <p:txBody>
          <a:bodyPr wrap="none">
            <a:spAutoFit/>
          </a:bodyPr>
          <a:lstStyle/>
          <a:p>
            <a:pPr algn="l"/>
            <a:r>
              <a:rPr lang="ar-EG" sz="3600" b="1" dirty="0">
                <a:ln w="22225">
                  <a:solidFill>
                    <a:schemeClr val="accent2"/>
                  </a:solidFill>
                  <a:prstDash val="solid"/>
                </a:ln>
                <a:solidFill>
                  <a:schemeClr val="accent2">
                    <a:lumMod val="40000"/>
                    <a:lumOff val="60000"/>
                  </a:schemeClr>
                </a:solidFill>
              </a:rPr>
              <a:t>الفوائد والاستنباطات </a:t>
            </a:r>
            <a:endParaRPr lang="en-US" sz="3600" b="1" dirty="0">
              <a:ln w="22225">
                <a:solidFill>
                  <a:schemeClr val="accent2"/>
                </a:solidFill>
                <a:prstDash val="solid"/>
              </a:ln>
              <a:solidFill>
                <a:schemeClr val="accent2">
                  <a:lumMod val="40000"/>
                  <a:lumOff val="60000"/>
                </a:schemeClr>
              </a:solidFill>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barn(inVertical)">
                                      <p:cBhvr>
                                        <p:cTn id="10"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مستطيل 1"/>
          <p:cNvSpPr>
            <a:spLocks noChangeArrowheads="1"/>
          </p:cNvSpPr>
          <p:nvPr/>
        </p:nvSpPr>
        <p:spPr bwMode="auto">
          <a:xfrm>
            <a:off x="1981200" y="2133601"/>
            <a:ext cx="7924800" cy="1920875"/>
          </a:xfrm>
          <a:prstGeom prst="rect">
            <a:avLst/>
          </a:prstGeom>
          <a:noFill/>
          <a:ln w="9525">
            <a:noFill/>
            <a:miter lim="800000"/>
            <a:headEnd/>
            <a:tailEnd/>
          </a:ln>
        </p:spPr>
        <p:txBody>
          <a:bodyPr>
            <a:spAutoFit/>
          </a:bodyPr>
          <a:lstStyle/>
          <a:p>
            <a:r>
              <a:rPr lang="ar-EG" sz="4000" dirty="0">
                <a:ln w="0"/>
                <a:solidFill>
                  <a:schemeClr val="accent1"/>
                </a:solidFill>
                <a:effectLst>
                  <a:outerShdw blurRad="38100" dist="25400" dir="5400000" algn="ctr" rotWithShape="0">
                    <a:srgbClr val="6E747A">
                      <a:alpha val="43000"/>
                    </a:srgbClr>
                  </a:outerShdw>
                </a:effectLst>
              </a:rPr>
              <a:t>4- أهمية ضرب الأمثال في تقريب المعاني وتوضيحها؛ لما فيها من تمثيل الأمور المعقولة بالأمور المحسوسة.</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9462" name="مستطيل 1"/>
          <p:cNvSpPr>
            <a:spLocks noChangeArrowheads="1"/>
          </p:cNvSpPr>
          <p:nvPr/>
        </p:nvSpPr>
        <p:spPr bwMode="auto">
          <a:xfrm>
            <a:off x="1905000" y="4005264"/>
            <a:ext cx="7924800" cy="1938337"/>
          </a:xfrm>
          <a:prstGeom prst="rect">
            <a:avLst/>
          </a:prstGeom>
          <a:noFill/>
          <a:ln w="9525">
            <a:noFill/>
            <a:miter lim="800000"/>
            <a:headEnd/>
            <a:tailEnd/>
          </a:ln>
        </p:spPr>
        <p:txBody>
          <a:bodyPr>
            <a:spAutoFit/>
          </a:bodyPr>
          <a:lstStyle/>
          <a:p>
            <a:r>
              <a:rPr lang="ar-EG" sz="4000" dirty="0">
                <a:ln w="0"/>
                <a:solidFill>
                  <a:schemeClr val="accent1"/>
                </a:solidFill>
                <a:effectLst>
                  <a:outerShdw blurRad="38100" dist="25400" dir="5400000" algn="ctr" rotWithShape="0">
                    <a:srgbClr val="6E747A">
                      <a:alpha val="43000"/>
                    </a:srgbClr>
                  </a:outerShdw>
                </a:effectLst>
              </a:rPr>
              <a:t>5- تدبر أمثال القرآن وفهم معانيها، وإدراك مراميها من خصائص أهل العلم، لذا ينبغي الحرص على طلب العلم وتحصيله.</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19463" name="مستطيل 2"/>
          <p:cNvSpPr>
            <a:spLocks noChangeArrowheads="1"/>
          </p:cNvSpPr>
          <p:nvPr/>
        </p:nvSpPr>
        <p:spPr bwMode="auto">
          <a:xfrm>
            <a:off x="4419601" y="457201"/>
            <a:ext cx="3338513" cy="646113"/>
          </a:xfrm>
          <a:prstGeom prst="rect">
            <a:avLst/>
          </a:prstGeom>
          <a:noFill/>
          <a:ln w="9525">
            <a:noFill/>
            <a:miter lim="800000"/>
            <a:headEnd/>
            <a:tailEnd/>
          </a:ln>
        </p:spPr>
        <p:txBody>
          <a:bodyPr wrap="none">
            <a:spAutoFit/>
          </a:bodyPr>
          <a:lstStyle/>
          <a:p>
            <a:pPr algn="l"/>
            <a:r>
              <a:rPr lang="ar-EG" sz="3600" b="1" dirty="0">
                <a:ln w="22225">
                  <a:solidFill>
                    <a:schemeClr val="accent2"/>
                  </a:solidFill>
                  <a:prstDash val="solid"/>
                </a:ln>
                <a:solidFill>
                  <a:schemeClr val="accent2">
                    <a:lumMod val="40000"/>
                    <a:lumOff val="60000"/>
                  </a:schemeClr>
                </a:solidFill>
              </a:rPr>
              <a:t>الفوائد والاستنباطات </a:t>
            </a:r>
            <a:endParaRPr lang="en-US" sz="3600" b="1" dirty="0">
              <a:ln w="22225">
                <a:solidFill>
                  <a:schemeClr val="accent2"/>
                </a:solidFill>
                <a:prstDash val="solid"/>
              </a:ln>
              <a:solidFill>
                <a:schemeClr val="accent2">
                  <a:lumMod val="40000"/>
                  <a:lumOff val="60000"/>
                </a:schemeClr>
              </a:solidFill>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arn(inVertical)">
                                      <p:cBhvr>
                                        <p:cTn id="7" dur="500"/>
                                        <p:tgtEl>
                                          <p:spTgt spid="194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arn(inVertical)">
                                      <p:cBhvr>
                                        <p:cTn id="10"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مستطيل 1"/>
          <p:cNvSpPr>
            <a:spLocks noChangeArrowheads="1"/>
          </p:cNvSpPr>
          <p:nvPr/>
        </p:nvSpPr>
        <p:spPr bwMode="auto">
          <a:xfrm>
            <a:off x="0" y="1371600"/>
            <a:ext cx="12199143" cy="1323439"/>
          </a:xfrm>
          <a:prstGeom prst="rect">
            <a:avLst/>
          </a:prstGeom>
          <a:noFill/>
          <a:ln w="9525">
            <a:noFill/>
            <a:miter lim="800000"/>
            <a:headEnd/>
            <a:tailEnd/>
          </a:ln>
        </p:spPr>
        <p:txBody>
          <a:bodyPr wrap="square">
            <a:spAutoFit/>
          </a:bodyPr>
          <a:lstStyle/>
          <a:p>
            <a:pPr algn="ctr"/>
            <a:r>
              <a:rPr lang="ar-EG" sz="4000" dirty="0">
                <a:ln w="0"/>
                <a:solidFill>
                  <a:schemeClr val="accent1"/>
                </a:solidFill>
                <a:effectLst>
                  <a:outerShdw blurRad="38100" dist="25400" dir="5400000" algn="ctr" rotWithShape="0">
                    <a:srgbClr val="6E747A">
                      <a:alpha val="43000"/>
                    </a:srgbClr>
                  </a:outerShdw>
                </a:effectLst>
              </a:rPr>
              <a:t>6- التفكر في خلق السماوات والأرض وما فيهما من آيات ومخلوقات يقود إلى إدراك الحكمة في خلقهما وأن الله لم يخلقهما عبثًا أو لغير فائدة،</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20486" name="مستطيل 2"/>
          <p:cNvSpPr>
            <a:spLocks noChangeArrowheads="1"/>
          </p:cNvSpPr>
          <p:nvPr/>
        </p:nvSpPr>
        <p:spPr bwMode="auto">
          <a:xfrm>
            <a:off x="4419601" y="457201"/>
            <a:ext cx="3338513" cy="646113"/>
          </a:xfrm>
          <a:prstGeom prst="rect">
            <a:avLst/>
          </a:prstGeom>
          <a:noFill/>
          <a:ln w="9525">
            <a:noFill/>
            <a:miter lim="800000"/>
            <a:headEnd/>
            <a:tailEnd/>
          </a:ln>
        </p:spPr>
        <p:txBody>
          <a:bodyPr wrap="none">
            <a:spAutoFit/>
          </a:bodyPr>
          <a:lstStyle/>
          <a:p>
            <a:pPr algn="l"/>
            <a:r>
              <a:rPr lang="ar-EG" sz="3600" b="1" dirty="0">
                <a:ln w="22225">
                  <a:solidFill>
                    <a:schemeClr val="accent2"/>
                  </a:solidFill>
                  <a:prstDash val="solid"/>
                </a:ln>
                <a:solidFill>
                  <a:schemeClr val="accent2">
                    <a:lumMod val="40000"/>
                    <a:lumOff val="60000"/>
                  </a:schemeClr>
                </a:solidFill>
              </a:rPr>
              <a:t>الفوائد والاستنباطات </a:t>
            </a:r>
            <a:endParaRPr lang="en-US" sz="3600" b="1" dirty="0">
              <a:ln w="22225">
                <a:solidFill>
                  <a:schemeClr val="accent2"/>
                </a:solidFill>
                <a:prstDash val="solid"/>
              </a:ln>
              <a:solidFill>
                <a:schemeClr val="accent2">
                  <a:lumMod val="40000"/>
                  <a:lumOff val="60000"/>
                </a:schemeClr>
              </a:solidFill>
            </a:endParaRPr>
          </a:p>
        </p:txBody>
      </p:sp>
      <p:sp>
        <p:nvSpPr>
          <p:cNvPr id="7" name="مستطيل 1">
            <a:extLst>
              <a:ext uri="{FF2B5EF4-FFF2-40B4-BE49-F238E27FC236}">
                <a16:creationId xmlns:a16="http://schemas.microsoft.com/office/drawing/2014/main" id="{79B75F3B-5727-405A-A6B0-951AB75097C1}"/>
              </a:ext>
            </a:extLst>
          </p:cNvPr>
          <p:cNvSpPr>
            <a:spLocks noChangeArrowheads="1"/>
          </p:cNvSpPr>
          <p:nvPr/>
        </p:nvSpPr>
        <p:spPr bwMode="auto">
          <a:xfrm>
            <a:off x="304800" y="5079974"/>
            <a:ext cx="11049000" cy="707886"/>
          </a:xfrm>
          <a:prstGeom prst="rect">
            <a:avLst/>
          </a:prstGeom>
          <a:noFill/>
          <a:ln w="9525">
            <a:noFill/>
            <a:miter lim="800000"/>
            <a:headEnd/>
            <a:tailEnd/>
          </a:ln>
        </p:spPr>
        <p:txBody>
          <a:bodyPr wrap="square">
            <a:spAutoFit/>
          </a:bodyPr>
          <a:lstStyle/>
          <a:p>
            <a:pPr algn="ctr"/>
            <a:r>
              <a:rPr lang="ar-SA" sz="4000" dirty="0">
                <a:ln w="0"/>
                <a:solidFill>
                  <a:schemeClr val="accent1"/>
                </a:solidFill>
                <a:effectLst>
                  <a:outerShdw blurRad="38100" dist="25400" dir="5400000" algn="ctr" rotWithShape="0">
                    <a:srgbClr val="6E747A">
                      <a:alpha val="43000"/>
                    </a:srgbClr>
                  </a:outerShdw>
                </a:effectLst>
              </a:rPr>
              <a:t>كما قال تعالى: (وَمَا خَلَقْتُ الْجِنَّ وَالإِنسَ إِلاَّ لِيَعْبُدُونِ</a:t>
            </a:r>
            <a:r>
              <a:rPr lang="ar-EG" sz="4000" dirty="0">
                <a:ln w="0"/>
                <a:solidFill>
                  <a:schemeClr val="accent1"/>
                </a:solidFill>
                <a:effectLst>
                  <a:outerShdw blurRad="38100" dist="25400" dir="5400000" algn="ctr" rotWithShape="0">
                    <a:srgbClr val="6E747A">
                      <a:alpha val="43000"/>
                    </a:srgbClr>
                  </a:outerShdw>
                </a:effectLst>
              </a:rPr>
              <a:t>)</a:t>
            </a:r>
            <a:r>
              <a:rPr lang="ar-EG" sz="4000" baseline="30000" dirty="0">
                <a:ln w="0"/>
                <a:solidFill>
                  <a:schemeClr val="accent1"/>
                </a:solidFill>
                <a:effectLst>
                  <a:outerShdw blurRad="38100" dist="25400" dir="5400000" algn="ctr" rotWithShape="0">
                    <a:srgbClr val="6E747A">
                      <a:alpha val="43000"/>
                    </a:srgbClr>
                  </a:outerShdw>
                </a:effectLst>
              </a:rPr>
              <a:t>(1)</a:t>
            </a:r>
            <a:r>
              <a:rPr lang="ar-SA" sz="4000" baseline="30000" dirty="0">
                <a:ln w="0"/>
                <a:solidFill>
                  <a:schemeClr val="accent1"/>
                </a:solidFill>
                <a:effectLst>
                  <a:outerShdw blurRad="38100" dist="25400" dir="5400000" algn="ctr" rotWithShape="0">
                    <a:srgbClr val="6E747A">
                      <a:alpha val="43000"/>
                    </a:srgbClr>
                  </a:outerShdw>
                </a:effectLst>
              </a:rPr>
              <a:t>.</a:t>
            </a:r>
            <a:endParaRPr lang="en-US" sz="4000" baseline="30000" dirty="0">
              <a:ln w="0"/>
              <a:solidFill>
                <a:schemeClr val="accent1"/>
              </a:solidFill>
              <a:effectLst>
                <a:outerShdw blurRad="38100" dist="25400" dir="5400000" algn="ctr" rotWithShape="0">
                  <a:srgbClr val="6E747A">
                    <a:alpha val="43000"/>
                  </a:srgbClr>
                </a:outerShdw>
              </a:effectLst>
            </a:endParaRPr>
          </a:p>
        </p:txBody>
      </p:sp>
      <p:sp>
        <p:nvSpPr>
          <p:cNvPr id="8" name="مستطيل 1">
            <a:extLst>
              <a:ext uri="{FF2B5EF4-FFF2-40B4-BE49-F238E27FC236}">
                <a16:creationId xmlns:a16="http://schemas.microsoft.com/office/drawing/2014/main" id="{FC889BB5-D08A-4250-ACE7-59A6C217CB5F}"/>
              </a:ext>
            </a:extLst>
          </p:cNvPr>
          <p:cNvSpPr>
            <a:spLocks noChangeArrowheads="1"/>
          </p:cNvSpPr>
          <p:nvPr/>
        </p:nvSpPr>
        <p:spPr bwMode="auto">
          <a:xfrm>
            <a:off x="609600" y="3158875"/>
            <a:ext cx="11353800" cy="1323439"/>
          </a:xfrm>
          <a:prstGeom prst="rect">
            <a:avLst/>
          </a:prstGeom>
          <a:noFill/>
          <a:ln w="9525">
            <a:noFill/>
            <a:miter lim="800000"/>
            <a:headEnd/>
            <a:tailEnd/>
          </a:ln>
        </p:spPr>
        <p:txBody>
          <a:bodyPr wrap="square">
            <a:spAutoFit/>
          </a:bodyPr>
          <a:lstStyle/>
          <a:p>
            <a:pPr algn="ctr"/>
            <a:r>
              <a:rPr lang="ar-EG" sz="4000" dirty="0">
                <a:ln w="0"/>
                <a:solidFill>
                  <a:schemeClr val="accent1"/>
                </a:solidFill>
                <a:effectLst>
                  <a:outerShdw blurRad="38100" dist="25400" dir="5400000" algn="ctr" rotWithShape="0">
                    <a:srgbClr val="6E747A">
                      <a:alpha val="43000"/>
                    </a:srgbClr>
                  </a:outerShdw>
                </a:effectLst>
              </a:rPr>
              <a:t>وإنما خلقهما لغاية معلومة؛ إذ في ذلك الدلالة على ربوبيته لجميع المخلوقات، ومن لازم ذلك وجوب إفراده بالعبادة،</a:t>
            </a:r>
            <a:endParaRPr lang="en-US" sz="40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arn(inVertical)">
                                      <p:cBhvr>
                                        <p:cTn id="7" dur="500"/>
                                        <p:tgtEl>
                                          <p:spTgt spid="2048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11">
            <a:extLst>
              <a:ext uri="{FF2B5EF4-FFF2-40B4-BE49-F238E27FC236}">
                <a16:creationId xmlns:a16="http://schemas.microsoft.com/office/drawing/2014/main" id="{51B1FB81-FE5F-4672-A8C2-1F129DDB0A12}"/>
              </a:ext>
            </a:extLst>
          </p:cNvPr>
          <p:cNvGraphicFramePr>
            <a:graphicFrameLocks noGrp="1"/>
          </p:cNvGraphicFramePr>
          <p:nvPr>
            <p:extLst>
              <p:ext uri="{D42A27DB-BD31-4B8C-83A1-F6EECF244321}">
                <p14:modId xmlns:p14="http://schemas.microsoft.com/office/powerpoint/2010/main" val="3010187306"/>
              </p:ext>
            </p:extLst>
          </p:nvPr>
        </p:nvGraphicFramePr>
        <p:xfrm>
          <a:off x="952499" y="1752600"/>
          <a:ext cx="10287001" cy="3911088"/>
        </p:xfrm>
        <a:graphic>
          <a:graphicData uri="http://schemas.openxmlformats.org/drawingml/2006/table">
            <a:tbl>
              <a:tblPr firstRow="1" bandRow="1">
                <a:effectLst>
                  <a:innerShdw blurRad="63500" dist="50800" dir="8100000">
                    <a:prstClr val="black">
                      <a:alpha val="50000"/>
                    </a:prstClr>
                  </a:innerShdw>
                </a:effectLst>
              </a:tblPr>
              <a:tblGrid>
                <a:gridCol w="3832261">
                  <a:extLst>
                    <a:ext uri="{9D8B030D-6E8A-4147-A177-3AD203B41FA5}">
                      <a16:colId xmlns:a16="http://schemas.microsoft.com/office/drawing/2014/main" val="3333532929"/>
                    </a:ext>
                  </a:extLst>
                </a:gridCol>
                <a:gridCol w="3832261">
                  <a:extLst>
                    <a:ext uri="{9D8B030D-6E8A-4147-A177-3AD203B41FA5}">
                      <a16:colId xmlns:a16="http://schemas.microsoft.com/office/drawing/2014/main" val="212116606"/>
                    </a:ext>
                  </a:extLst>
                </a:gridCol>
                <a:gridCol w="2622479">
                  <a:extLst>
                    <a:ext uri="{9D8B030D-6E8A-4147-A177-3AD203B41FA5}">
                      <a16:colId xmlns:a16="http://schemas.microsoft.com/office/drawing/2014/main" val="1248486140"/>
                    </a:ext>
                  </a:extLst>
                </a:gridCol>
              </a:tblGrid>
              <a:tr h="863088">
                <a:tc>
                  <a:txBody>
                    <a:bodyPr/>
                    <a:lstStyle/>
                    <a:p>
                      <a:pPr algn="ctr"/>
                      <a:r>
                        <a:rPr lang="ar-EG" sz="4300" b="1" dirty="0">
                          <a:solidFill>
                            <a:srgbClr val="002060"/>
                          </a:solidFill>
                          <a:latin typeface="Sakkal Majalla" panose="02000000000000000000" pitchFamily="2" charset="-78"/>
                          <a:cs typeface="Sakkal Majalla" panose="02000000000000000000" pitchFamily="2" charset="-78"/>
                        </a:rPr>
                        <a:t>ماذا تعلمت ؟</a:t>
                      </a:r>
                      <a:endParaRPr lang="en-US" sz="4300" b="1" dirty="0">
                        <a:solidFill>
                          <a:srgbClr val="002060"/>
                        </a:solidFill>
                        <a:latin typeface="Sakkal Majalla" panose="02000000000000000000" pitchFamily="2" charset="-78"/>
                        <a:cs typeface="Sakkal Majalla" panose="02000000000000000000" pitchFamily="2" charset="-78"/>
                      </a:endParaRPr>
                    </a:p>
                  </a:txBody>
                  <a:tcPr marL="121920" marR="121920" marT="60960" marB="60960">
                    <a:solidFill>
                      <a:schemeClr val="bg2"/>
                    </a:solidFill>
                  </a:tcPr>
                </a:tc>
                <a:tc>
                  <a:txBody>
                    <a:bodyPr/>
                    <a:lstStyle/>
                    <a:p>
                      <a:pPr algn="ctr"/>
                      <a:r>
                        <a:rPr lang="ar-EG" sz="4300" b="1" dirty="0">
                          <a:solidFill>
                            <a:srgbClr val="002060"/>
                          </a:solidFill>
                          <a:latin typeface="Sakkal Majalla" panose="02000000000000000000" pitchFamily="2" charset="-78"/>
                          <a:cs typeface="Sakkal Majalla" panose="02000000000000000000" pitchFamily="2" charset="-78"/>
                        </a:rPr>
                        <a:t>ماذا اريد أن اتعلم </a:t>
                      </a:r>
                      <a:endParaRPr lang="en-US" sz="4300" b="1" dirty="0">
                        <a:solidFill>
                          <a:srgbClr val="002060"/>
                        </a:solidFill>
                        <a:latin typeface="Sakkal Majalla" panose="02000000000000000000" pitchFamily="2" charset="-78"/>
                        <a:cs typeface="Sakkal Majalla" panose="02000000000000000000" pitchFamily="2" charset="-78"/>
                      </a:endParaRPr>
                    </a:p>
                  </a:txBody>
                  <a:tcPr marL="121920" marR="121920" marT="60960" marB="60960">
                    <a:solidFill>
                      <a:schemeClr val="bg2"/>
                    </a:solidFill>
                  </a:tcPr>
                </a:tc>
                <a:tc>
                  <a:txBody>
                    <a:bodyPr/>
                    <a:lstStyle/>
                    <a:p>
                      <a:pPr algn="ctr"/>
                      <a:r>
                        <a:rPr lang="ar-EG" sz="4300" b="1" dirty="0">
                          <a:solidFill>
                            <a:srgbClr val="002060"/>
                          </a:solidFill>
                          <a:latin typeface="Sakkal Majalla" panose="02000000000000000000" pitchFamily="2" charset="-78"/>
                          <a:cs typeface="Sakkal Majalla" panose="02000000000000000000" pitchFamily="2" charset="-78"/>
                        </a:rPr>
                        <a:t>ماذا أعرف ؟</a:t>
                      </a:r>
                      <a:endParaRPr lang="en-US" sz="4300" b="1" dirty="0">
                        <a:solidFill>
                          <a:srgbClr val="002060"/>
                        </a:solidFill>
                        <a:latin typeface="Sakkal Majalla" panose="02000000000000000000" pitchFamily="2" charset="-78"/>
                        <a:cs typeface="Sakkal Majalla" panose="02000000000000000000" pitchFamily="2" charset="-78"/>
                      </a:endParaRPr>
                    </a:p>
                  </a:txBody>
                  <a:tcPr marL="121920" marR="121920" marT="60960" marB="60960">
                    <a:solidFill>
                      <a:schemeClr val="bg2"/>
                    </a:solidFill>
                  </a:tcPr>
                </a:tc>
                <a:extLst>
                  <a:ext uri="{0D108BD9-81ED-4DB2-BD59-A6C34878D82A}">
                    <a16:rowId xmlns:a16="http://schemas.microsoft.com/office/drawing/2014/main" val="3590083809"/>
                  </a:ext>
                </a:extLst>
              </a:tr>
              <a:tr h="3048000">
                <a:tc>
                  <a:txBody>
                    <a:bodyPr/>
                    <a:lstStyle/>
                    <a:p>
                      <a:pPr algn="ctr"/>
                      <a:endParaRPr lang="en-US" sz="4800" dirty="0">
                        <a:latin typeface="Sakkal Majalla" panose="02000000000000000000" pitchFamily="2" charset="-78"/>
                        <a:cs typeface="Sakkal Majalla" panose="02000000000000000000" pitchFamily="2" charset="-78"/>
                      </a:endParaRPr>
                    </a:p>
                  </a:txBody>
                  <a:tcPr marL="121920" marR="121920" marT="60960" marB="60960"/>
                </a:tc>
                <a:tc>
                  <a:txBody>
                    <a:bodyPr/>
                    <a:lstStyle/>
                    <a:p>
                      <a:pPr algn="ctr"/>
                      <a:endParaRPr lang="en-US" sz="4800" dirty="0">
                        <a:latin typeface="Sakkal Majalla" panose="02000000000000000000" pitchFamily="2" charset="-78"/>
                        <a:cs typeface="Sakkal Majalla" panose="02000000000000000000" pitchFamily="2" charset="-78"/>
                      </a:endParaRPr>
                    </a:p>
                  </a:txBody>
                  <a:tcPr marL="121920" marR="121920" marT="60960" marB="60960"/>
                </a:tc>
                <a:tc>
                  <a:txBody>
                    <a:bodyPr/>
                    <a:lstStyle/>
                    <a:p>
                      <a:pPr algn="ctr"/>
                      <a:endParaRPr lang="en-US" sz="4800" dirty="0">
                        <a:latin typeface="Sakkal Majalla" panose="02000000000000000000" pitchFamily="2" charset="-78"/>
                        <a:cs typeface="Sakkal Majalla" panose="02000000000000000000" pitchFamily="2" charset="-78"/>
                      </a:endParaRPr>
                    </a:p>
                  </a:txBody>
                  <a:tcPr marL="121920" marR="121920" marT="60960" marB="60960"/>
                </a:tc>
                <a:extLst>
                  <a:ext uri="{0D108BD9-81ED-4DB2-BD59-A6C34878D82A}">
                    <a16:rowId xmlns:a16="http://schemas.microsoft.com/office/drawing/2014/main" val="1921535727"/>
                  </a:ext>
                </a:extLst>
              </a:tr>
            </a:tbl>
          </a:graphicData>
        </a:graphic>
      </p:graphicFrame>
      <p:sp>
        <p:nvSpPr>
          <p:cNvPr id="5" name="مستطيل: زوايا مستديرة 4">
            <a:extLst>
              <a:ext uri="{FF2B5EF4-FFF2-40B4-BE49-F238E27FC236}">
                <a16:creationId xmlns:a16="http://schemas.microsoft.com/office/drawing/2014/main" id="{F9670925-0735-432E-B35C-12B278C225C0}"/>
              </a:ext>
            </a:extLst>
          </p:cNvPr>
          <p:cNvSpPr/>
          <p:nvPr/>
        </p:nvSpPr>
        <p:spPr>
          <a:xfrm>
            <a:off x="9144000" y="680517"/>
            <a:ext cx="2296633" cy="546452"/>
          </a:xfrm>
          <a:prstGeom prst="roundRect">
            <a:avLst>
              <a:gd name="adj" fmla="val 27044"/>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EG" sz="3733" b="1" dirty="0">
                <a:ln w="22225">
                  <a:solidFill>
                    <a:schemeClr val="accent2"/>
                  </a:solidFill>
                  <a:prstDash val="solid"/>
                </a:ln>
                <a:solidFill>
                  <a:schemeClr val="accent2">
                    <a:lumMod val="40000"/>
                    <a:lumOff val="60000"/>
                  </a:schemeClr>
                </a:solidFill>
                <a:latin typeface="Sakkal Majalla" panose="02000000000000000000" pitchFamily="2" charset="-78"/>
                <a:cs typeface="Sakkal Majalla" panose="02000000000000000000" pitchFamily="2" charset="-78"/>
              </a:rPr>
              <a:t>جدول التعلم </a:t>
            </a:r>
            <a:endParaRPr lang="en-US" sz="3733" b="1" dirty="0">
              <a:ln w="22225">
                <a:solidFill>
                  <a:schemeClr val="accent2"/>
                </a:solidFill>
                <a:prstDash val="solid"/>
              </a:ln>
              <a:solidFill>
                <a:schemeClr val="accent2">
                  <a:lumMod val="40000"/>
                  <a:lumOff val="6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48076127"/>
      </p:ext>
    </p:extLst>
  </p:cSld>
  <p:clrMapOvr>
    <a:masterClrMapping/>
  </p:clrMapOvr>
  <p:transition>
    <p:blinds dir="vert"/>
    <p:sndAc>
      <p:stSnd>
        <p:snd r:embed="rId2" name="typ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مستطيل 1"/>
          <p:cNvSpPr>
            <a:spLocks noChangeArrowheads="1"/>
          </p:cNvSpPr>
          <p:nvPr/>
        </p:nvSpPr>
        <p:spPr bwMode="auto">
          <a:xfrm>
            <a:off x="1219200" y="1361182"/>
            <a:ext cx="10515600" cy="1077218"/>
          </a:xfrm>
          <a:prstGeom prst="rect">
            <a:avLst/>
          </a:prstGeom>
          <a:noFill/>
          <a:ln w="9525">
            <a:noFill/>
            <a:miter lim="800000"/>
            <a:headEnd/>
            <a:tailEnd/>
          </a:ln>
        </p:spPr>
        <p:txBody>
          <a:bodyPr wrap="square">
            <a:spAutoFit/>
          </a:bodyPr>
          <a:lstStyle/>
          <a:p>
            <a:pPr algn="ctr"/>
            <a:r>
              <a:rPr lang="ar-EG" sz="3200" dirty="0">
                <a:ln w="0"/>
                <a:solidFill>
                  <a:srgbClr val="C00000"/>
                </a:solidFill>
                <a:effectLst>
                  <a:outerShdw blurRad="38100" dist="19050" dir="2700000" algn="tl" rotWithShape="0">
                    <a:schemeClr val="dk1">
                      <a:alpha val="40000"/>
                    </a:schemeClr>
                  </a:outerShdw>
                </a:effectLst>
              </a:rPr>
              <a:t>ضرب الله تعالى في القرآن الكريم كثيرًا من الأمثال لهداية الناس ودلالتهم على الحق، اقرأ أوائل سورة البقرة واستخرج منها مثالاً على ذلك.</a:t>
            </a:r>
            <a:endParaRPr lang="en-US" sz="3200" dirty="0">
              <a:ln w="0"/>
              <a:solidFill>
                <a:srgbClr val="C00000"/>
              </a:solidFill>
              <a:effectLst>
                <a:outerShdw blurRad="38100" dist="19050" dir="2700000" algn="tl" rotWithShape="0">
                  <a:schemeClr val="dk1">
                    <a:alpha val="40000"/>
                  </a:schemeClr>
                </a:outerShdw>
              </a:effectLst>
            </a:endParaRPr>
          </a:p>
        </p:txBody>
      </p:sp>
      <p:sp>
        <p:nvSpPr>
          <p:cNvPr id="22533" name="مستطيل 2"/>
          <p:cNvSpPr>
            <a:spLocks noChangeArrowheads="1"/>
          </p:cNvSpPr>
          <p:nvPr/>
        </p:nvSpPr>
        <p:spPr bwMode="auto">
          <a:xfrm>
            <a:off x="8229600" y="95321"/>
            <a:ext cx="3781269" cy="923330"/>
          </a:xfrm>
          <a:prstGeom prst="rect">
            <a:avLst/>
          </a:prstGeom>
          <a:solidFill>
            <a:schemeClr val="bg2"/>
          </a:solidFill>
          <a:ln w="9525">
            <a:noFill/>
            <a:miter lim="800000"/>
            <a:headEnd/>
            <a:tailEnd/>
          </a:ln>
        </p:spPr>
        <p:txBody>
          <a:bodyPr wrap="square">
            <a:spAutoFit/>
          </a:bodyPr>
          <a:lstStyle/>
          <a:p>
            <a:pPr algn="ctr"/>
            <a:r>
              <a:rPr lang="ar-EG" sz="5400" b="1" dirty="0">
                <a:ln w="22225">
                  <a:solidFill>
                    <a:schemeClr val="accent2"/>
                  </a:solidFill>
                  <a:prstDash val="solid"/>
                </a:ln>
                <a:solidFill>
                  <a:schemeClr val="accent2">
                    <a:lumMod val="40000"/>
                    <a:lumOff val="60000"/>
                  </a:schemeClr>
                </a:solidFill>
                <a:latin typeface="Ara Hamah City" panose="02000000000000000000" pitchFamily="50" charset="-78"/>
                <a:cs typeface="Ara Hamah City" panose="02000000000000000000" pitchFamily="50" charset="-78"/>
              </a:rPr>
              <a:t>نشاط</a:t>
            </a:r>
            <a:endParaRPr lang="en-US" sz="5400" b="1" dirty="0">
              <a:ln w="22225">
                <a:solidFill>
                  <a:schemeClr val="accent2"/>
                </a:solidFill>
                <a:prstDash val="solid"/>
              </a:ln>
              <a:solidFill>
                <a:schemeClr val="accent2">
                  <a:lumMod val="40000"/>
                  <a:lumOff val="60000"/>
                </a:schemeClr>
              </a:solidFill>
              <a:latin typeface="Ara Hamah City" panose="02000000000000000000" pitchFamily="50" charset="-78"/>
              <a:cs typeface="Ara Hamah City" panose="02000000000000000000" pitchFamily="50" charset="-78"/>
            </a:endParaRPr>
          </a:p>
        </p:txBody>
      </p:sp>
      <p:sp>
        <p:nvSpPr>
          <p:cNvPr id="22535" name="مستطيل 1"/>
          <p:cNvSpPr>
            <a:spLocks noChangeArrowheads="1"/>
          </p:cNvSpPr>
          <p:nvPr/>
        </p:nvSpPr>
        <p:spPr bwMode="auto">
          <a:xfrm>
            <a:off x="1142999" y="2895600"/>
            <a:ext cx="10867869" cy="1384995"/>
          </a:xfrm>
          <a:prstGeom prst="rect">
            <a:avLst/>
          </a:prstGeom>
          <a:noFill/>
          <a:ln w="9525">
            <a:noFill/>
            <a:miter lim="800000"/>
            <a:headEnd/>
            <a:tailEnd/>
          </a:ln>
        </p:spPr>
        <p:txBody>
          <a:bodyPr wrap="square">
            <a:spAutoFit/>
          </a:bodyPr>
          <a:lstStyle/>
          <a:p>
            <a:pPr algn="ctr"/>
            <a:r>
              <a:rPr lang="ar-EG" sz="2800" dirty="0">
                <a:ln w="0"/>
                <a:solidFill>
                  <a:schemeClr val="accent1"/>
                </a:solidFill>
                <a:effectLst>
                  <a:outerShdw blurRad="38100" dist="25400" dir="5400000" algn="ctr" rotWithShape="0">
                    <a:srgbClr val="6E747A">
                      <a:alpha val="43000"/>
                    </a:srgbClr>
                  </a:outerShdw>
                </a:effectLst>
              </a:rPr>
              <a:t>إِنَّ اللَّهَ لاَ يَسْتَحْيِي أَن يَضْرِبَ مَثَلاً مَّا بَعُوضَةً فَمَا فَوْقَهَا فَأَمَّا الَّذِينَ آمَنُواْ فَيَعْلَمُونَ أَنَّهُ الْحَقُّ مِن رَّبِّهِمْ وَأَمَّا الَّذِينَ كَفَرُواْ فَيَقُولُونَ مَاذَا أَرَادَ اللَّهُ بِهَذَا مَثَلاً يُضِلُّ </a:t>
            </a:r>
            <a:r>
              <a:rPr lang="ar-EG" sz="2800" dirty="0" err="1">
                <a:ln w="0"/>
                <a:solidFill>
                  <a:schemeClr val="accent1"/>
                </a:solidFill>
                <a:effectLst>
                  <a:outerShdw blurRad="38100" dist="25400" dir="5400000" algn="ctr" rotWithShape="0">
                    <a:srgbClr val="6E747A">
                      <a:alpha val="43000"/>
                    </a:srgbClr>
                  </a:outerShdw>
                </a:effectLst>
              </a:rPr>
              <a:t>بِهِ</a:t>
            </a:r>
            <a:r>
              <a:rPr lang="ar-EG" sz="2800" dirty="0">
                <a:ln w="0"/>
                <a:solidFill>
                  <a:schemeClr val="accent1"/>
                </a:solidFill>
                <a:effectLst>
                  <a:outerShdw blurRad="38100" dist="25400" dir="5400000" algn="ctr" rotWithShape="0">
                    <a:srgbClr val="6E747A">
                      <a:alpha val="43000"/>
                    </a:srgbClr>
                  </a:outerShdw>
                </a:effectLst>
              </a:rPr>
              <a:t> كَثِيرًا وَيَهْدِي </a:t>
            </a:r>
            <a:r>
              <a:rPr lang="ar-EG" sz="2800" dirty="0" err="1">
                <a:ln w="0"/>
                <a:solidFill>
                  <a:schemeClr val="accent1"/>
                </a:solidFill>
                <a:effectLst>
                  <a:outerShdw blurRad="38100" dist="25400" dir="5400000" algn="ctr" rotWithShape="0">
                    <a:srgbClr val="6E747A">
                      <a:alpha val="43000"/>
                    </a:srgbClr>
                  </a:outerShdw>
                </a:effectLst>
              </a:rPr>
              <a:t>بِهِ</a:t>
            </a:r>
            <a:r>
              <a:rPr lang="ar-EG" sz="2800" dirty="0">
                <a:ln w="0"/>
                <a:solidFill>
                  <a:schemeClr val="accent1"/>
                </a:solidFill>
                <a:effectLst>
                  <a:outerShdw blurRad="38100" dist="25400" dir="5400000" algn="ctr" rotWithShape="0">
                    <a:srgbClr val="6E747A">
                      <a:alpha val="43000"/>
                    </a:srgbClr>
                  </a:outerShdw>
                </a:effectLst>
              </a:rPr>
              <a:t> كَثِيرًا وَمَا يُضِلُّ </a:t>
            </a:r>
            <a:r>
              <a:rPr lang="ar-EG" sz="2800" dirty="0" err="1">
                <a:ln w="0"/>
                <a:solidFill>
                  <a:schemeClr val="accent1"/>
                </a:solidFill>
                <a:effectLst>
                  <a:outerShdw blurRad="38100" dist="25400" dir="5400000" algn="ctr" rotWithShape="0">
                    <a:srgbClr val="6E747A">
                      <a:alpha val="43000"/>
                    </a:srgbClr>
                  </a:outerShdw>
                </a:effectLst>
              </a:rPr>
              <a:t>بِهِ</a:t>
            </a:r>
            <a:r>
              <a:rPr lang="ar-EG" sz="2800" dirty="0">
                <a:ln w="0"/>
                <a:solidFill>
                  <a:schemeClr val="accent1"/>
                </a:solidFill>
                <a:effectLst>
                  <a:outerShdw blurRad="38100" dist="25400" dir="5400000" algn="ctr" rotWithShape="0">
                    <a:srgbClr val="6E747A">
                      <a:alpha val="43000"/>
                    </a:srgbClr>
                  </a:outerShdw>
                </a:effectLst>
              </a:rPr>
              <a:t> إِلاَّ الْفَاسِقِينَ</a:t>
            </a: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arn(inVertical)">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Picture14"/>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819400" y="2221933"/>
            <a:ext cx="6858000" cy="1524000"/>
          </a:xfrm>
          <a:prstGeom prst="rect">
            <a:avLst/>
          </a:prstGeom>
          <a:noFill/>
          <a:ln w="9525">
            <a:noFill/>
            <a:miter lim="800000"/>
            <a:headEnd/>
            <a:tailEnd/>
          </a:ln>
        </p:spPr>
      </p:pic>
      <p:sp>
        <p:nvSpPr>
          <p:cNvPr id="23556" name="مستطيل 1"/>
          <p:cNvSpPr>
            <a:spLocks noChangeArrowheads="1"/>
          </p:cNvSpPr>
          <p:nvPr/>
        </p:nvSpPr>
        <p:spPr bwMode="auto">
          <a:xfrm>
            <a:off x="3524250" y="2566534"/>
            <a:ext cx="5448300" cy="1200329"/>
          </a:xfrm>
          <a:prstGeom prst="rect">
            <a:avLst/>
          </a:prstGeom>
          <a:noFill/>
          <a:ln w="9525">
            <a:noFill/>
            <a:miter lim="800000"/>
            <a:headEnd/>
            <a:tailEnd/>
          </a:ln>
        </p:spPr>
        <p:txBody>
          <a:bodyPr wrap="square">
            <a:spAutoFit/>
          </a:bodyPr>
          <a:lstStyle/>
          <a:p>
            <a:pPr algn="ctr"/>
            <a:r>
              <a:rPr lang="ar-EG" sz="3600" dirty="0">
                <a:ln w="0"/>
                <a:solidFill>
                  <a:schemeClr val="bg1"/>
                </a:solidFill>
                <a:effectLst>
                  <a:outerShdw blurRad="38100" dist="19050" dir="2700000" algn="tl" rotWithShape="0">
                    <a:schemeClr val="dk1">
                      <a:alpha val="40000"/>
                    </a:schemeClr>
                  </a:outerShdw>
                </a:effectLst>
              </a:rPr>
              <a:t>أَدْعُوا الله تعالى وحده، ولا أدعوا معه أحدًا.</a:t>
            </a:r>
            <a:endParaRPr lang="en-US" sz="3600" dirty="0">
              <a:ln w="0"/>
              <a:solidFill>
                <a:schemeClr val="bg1"/>
              </a:solidFill>
              <a:effectLst>
                <a:outerShdw blurRad="38100" dist="19050" dir="2700000" algn="tl" rotWithShape="0">
                  <a:schemeClr val="dk1">
                    <a:alpha val="40000"/>
                  </a:schemeClr>
                </a:outerShdw>
              </a:effectLst>
            </a:endParaRPr>
          </a:p>
        </p:txBody>
      </p:sp>
      <p:sp>
        <p:nvSpPr>
          <p:cNvPr id="2" name="مستطيل 2"/>
          <p:cNvSpPr>
            <a:spLocks noChangeArrowheads="1"/>
          </p:cNvSpPr>
          <p:nvPr/>
        </p:nvSpPr>
        <p:spPr bwMode="auto">
          <a:xfrm>
            <a:off x="4997451" y="914400"/>
            <a:ext cx="1922463" cy="641350"/>
          </a:xfrm>
          <a:prstGeom prst="rect">
            <a:avLst/>
          </a:prstGeom>
          <a:solidFill>
            <a:schemeClr val="bg2"/>
          </a:solidFill>
          <a:ln>
            <a:noFill/>
            <a:headEnd/>
            <a:tailEnd/>
          </a:ln>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ar-EG" sz="3600" dirty="0">
                <a:ln w="0"/>
                <a:solidFill>
                  <a:schemeClr val="tx1"/>
                </a:solidFill>
                <a:effectLst>
                  <a:outerShdw blurRad="38100" dist="19050" dir="2700000" algn="tl" rotWithShape="0">
                    <a:schemeClr val="dk1">
                      <a:alpha val="40000"/>
                    </a:schemeClr>
                  </a:outerShdw>
                </a:effectLst>
              </a:rPr>
              <a:t>آثار سلوكية</a:t>
            </a:r>
            <a:endParaRPr lang="en-US" sz="360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p:blinds dir="vert"/>
    <p:sndAc>
      <p:stSnd>
        <p:snd r:embed="rId2" name="type.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10;&#10;تم إنشاء الوصف تلقائياً">
            <a:extLst>
              <a:ext uri="{FF2B5EF4-FFF2-40B4-BE49-F238E27FC236}">
                <a16:creationId xmlns:a16="http://schemas.microsoft.com/office/drawing/2014/main" id="{1BA93F48-1A2D-440C-8052-A2EDC59B3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524000"/>
            <a:ext cx="3106974" cy="2696425"/>
          </a:xfrm>
          <a:prstGeom prst="rect">
            <a:avLst/>
          </a:prstGeom>
        </p:spPr>
      </p:pic>
      <p:sp>
        <p:nvSpPr>
          <p:cNvPr id="24579" name="مستطيل 2"/>
          <p:cNvSpPr>
            <a:spLocks noChangeArrowheads="1"/>
          </p:cNvSpPr>
          <p:nvPr/>
        </p:nvSpPr>
        <p:spPr bwMode="auto">
          <a:xfrm>
            <a:off x="5943600" y="1905000"/>
            <a:ext cx="2151063" cy="1200150"/>
          </a:xfrm>
          <a:prstGeom prst="rect">
            <a:avLst/>
          </a:prstGeom>
          <a:noFill/>
          <a:ln w="9525">
            <a:noFill/>
            <a:miter lim="800000"/>
            <a:headEnd/>
            <a:tailEnd/>
          </a:ln>
        </p:spPr>
        <p:txBody>
          <a:bodyPr wrap="none">
            <a:spAutoFit/>
          </a:bodyPr>
          <a:lstStyle/>
          <a:p>
            <a:pPr algn="ctr"/>
            <a:r>
              <a:rPr lang="ar-EG" sz="7200" b="1" dirty="0">
                <a:ln w="22225">
                  <a:solidFill>
                    <a:schemeClr val="accent2"/>
                  </a:solidFill>
                  <a:prstDash val="solid"/>
                </a:ln>
                <a:solidFill>
                  <a:schemeClr val="accent2">
                    <a:lumMod val="40000"/>
                    <a:lumOff val="60000"/>
                  </a:schemeClr>
                </a:solidFill>
              </a:rPr>
              <a:t>التقويم</a:t>
            </a:r>
            <a:endParaRPr lang="en-US" sz="7200" b="1" dirty="0">
              <a:ln w="22225">
                <a:solidFill>
                  <a:schemeClr val="accent2"/>
                </a:solidFill>
                <a:prstDash val="solid"/>
              </a:ln>
              <a:solidFill>
                <a:schemeClr val="accent2">
                  <a:lumMod val="40000"/>
                  <a:lumOff val="60000"/>
                </a:schemeClr>
              </a:solidFill>
            </a:endParaRPr>
          </a:p>
        </p:txBody>
      </p:sp>
    </p:spTree>
  </p:cSld>
  <p:clrMapOvr>
    <a:masterClrMapping/>
  </p:clrMapOvr>
  <p:transition>
    <p:blinds dir="vert"/>
    <p:sndAc>
      <p:stSnd>
        <p:snd r:embed="rId2" name="typ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8"/>
          <p:cNvSpPr>
            <a:spLocks noChangeArrowheads="1"/>
          </p:cNvSpPr>
          <p:nvPr/>
        </p:nvSpPr>
        <p:spPr bwMode="auto">
          <a:xfrm>
            <a:off x="2667000" y="1447800"/>
            <a:ext cx="6324600" cy="1447800"/>
          </a:xfrm>
          <a:prstGeom prst="rect">
            <a:avLst/>
          </a:prstGeom>
          <a:solidFill>
            <a:schemeClr val="bg2">
              <a:lumMod val="75000"/>
            </a:schemeClr>
          </a:solidFill>
          <a:ln w="9525">
            <a:solidFill>
              <a:schemeClr val="tx1"/>
            </a:solidFill>
            <a:miter lim="800000"/>
            <a:headEnd/>
            <a:tailEnd/>
          </a:ln>
        </p:spPr>
        <p:txBody>
          <a:bodyPr wrap="none" anchor="ctr"/>
          <a:lstStyle/>
          <a:p>
            <a:pPr algn="l" rtl="0"/>
            <a:endParaRPr lang="ar-SA"/>
          </a:p>
        </p:txBody>
      </p:sp>
      <p:sp>
        <p:nvSpPr>
          <p:cNvPr id="25604" name="Rectangle 9"/>
          <p:cNvSpPr>
            <a:spLocks noChangeArrowheads="1"/>
          </p:cNvSpPr>
          <p:nvPr/>
        </p:nvSpPr>
        <p:spPr bwMode="auto">
          <a:xfrm>
            <a:off x="2895600" y="1600200"/>
            <a:ext cx="5943600" cy="1143000"/>
          </a:xfrm>
          <a:prstGeom prst="rect">
            <a:avLst/>
          </a:prstGeom>
          <a:solidFill>
            <a:schemeClr val="bg2"/>
          </a:solidFill>
          <a:ln w="9525">
            <a:solidFill>
              <a:schemeClr val="tx1"/>
            </a:solidFill>
            <a:miter lim="800000"/>
            <a:headEnd/>
            <a:tailEnd/>
          </a:ln>
        </p:spPr>
        <p:txBody>
          <a:bodyPr wrap="none" anchor="ctr"/>
          <a:lstStyle/>
          <a:p>
            <a:pPr algn="l" rtl="0"/>
            <a:endParaRPr lang="ar-SA"/>
          </a:p>
        </p:txBody>
      </p:sp>
      <p:sp>
        <p:nvSpPr>
          <p:cNvPr id="25605" name="مستطيل 1"/>
          <p:cNvSpPr>
            <a:spLocks noChangeArrowheads="1"/>
          </p:cNvSpPr>
          <p:nvPr/>
        </p:nvSpPr>
        <p:spPr bwMode="auto">
          <a:xfrm>
            <a:off x="2667000" y="1841501"/>
            <a:ext cx="6477000" cy="708025"/>
          </a:xfrm>
          <a:prstGeom prst="rect">
            <a:avLst/>
          </a:prstGeom>
          <a:noFill/>
          <a:ln w="9525">
            <a:noFill/>
            <a:miter lim="800000"/>
            <a:headEnd/>
            <a:tailEnd/>
          </a:ln>
        </p:spPr>
        <p:txBody>
          <a:bodyPr>
            <a:spAutoFit/>
          </a:bodyPr>
          <a:lstStyle/>
          <a:p>
            <a:pPr algn="ctr"/>
            <a:r>
              <a:rPr lang="ar-EG" sz="4000" dirty="0">
                <a:ln w="0"/>
                <a:solidFill>
                  <a:srgbClr val="C00000"/>
                </a:solidFill>
                <a:effectLst>
                  <a:outerShdw blurRad="38100" dist="19050" dir="2700000" algn="tl" rotWithShape="0">
                    <a:schemeClr val="dk1">
                      <a:alpha val="40000"/>
                    </a:schemeClr>
                  </a:outerShdw>
                </a:effectLst>
              </a:rPr>
              <a:t>س1 – علِّل ما يلي: </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25606" name="مستطيل 1"/>
          <p:cNvSpPr>
            <a:spLocks noChangeArrowheads="1"/>
          </p:cNvSpPr>
          <p:nvPr/>
        </p:nvSpPr>
        <p:spPr bwMode="auto">
          <a:xfrm>
            <a:off x="2743200" y="3886201"/>
            <a:ext cx="6477000" cy="701675"/>
          </a:xfrm>
          <a:prstGeom prst="rect">
            <a:avLst/>
          </a:prstGeom>
          <a:noFill/>
          <a:ln w="9525">
            <a:noFill/>
            <a:miter lim="800000"/>
            <a:headEnd/>
            <a:tailEnd/>
          </a:ln>
        </p:spPr>
        <p:txBody>
          <a:bodyPr>
            <a:spAutoFit/>
          </a:bodyPr>
          <a:lstStyle/>
          <a:p>
            <a:pPr algn="ctr"/>
            <a:r>
              <a:rPr lang="ar-EG" sz="4000" dirty="0" err="1">
                <a:ln w="0"/>
                <a:solidFill>
                  <a:srgbClr val="C00000"/>
                </a:solidFill>
                <a:effectLst>
                  <a:outerShdw blurRad="38100" dist="19050" dir="2700000" algn="tl" rotWithShape="0">
                    <a:schemeClr val="dk1">
                      <a:alpha val="40000"/>
                    </a:schemeClr>
                  </a:outerShdw>
                </a:effectLst>
              </a:rPr>
              <a:t>أ </a:t>
            </a:r>
            <a:r>
              <a:rPr lang="ar-EG" sz="4000" dirty="0">
                <a:ln w="0"/>
                <a:solidFill>
                  <a:srgbClr val="C00000"/>
                </a:solidFill>
                <a:effectLst>
                  <a:outerShdw blurRad="38100" dist="19050" dir="2700000" algn="tl" rotWithShape="0">
                    <a:schemeClr val="dk1">
                      <a:alpha val="40000"/>
                    </a:schemeClr>
                  </a:outerShdw>
                </a:effectLst>
              </a:rPr>
              <a:t>– ضرب الأمثال للناس.</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25607" name="مستطيل 1"/>
          <p:cNvSpPr>
            <a:spLocks noChangeArrowheads="1"/>
          </p:cNvSpPr>
          <p:nvPr/>
        </p:nvSpPr>
        <p:spPr bwMode="auto">
          <a:xfrm>
            <a:off x="2590800" y="4572001"/>
            <a:ext cx="6477000" cy="523875"/>
          </a:xfrm>
          <a:prstGeom prst="rect">
            <a:avLst/>
          </a:prstGeom>
          <a:noFill/>
          <a:ln w="9525">
            <a:noFill/>
            <a:miter lim="800000"/>
            <a:headEnd/>
            <a:tailEnd/>
          </a:ln>
        </p:spPr>
        <p:txBody>
          <a:bodyPr>
            <a:spAutoFit/>
          </a:bodyPr>
          <a:lstStyle/>
          <a:p>
            <a:pPr algn="ctr"/>
            <a:r>
              <a:rPr lang="ar-EG" sz="2800" dirty="0">
                <a:ln w="0"/>
                <a:solidFill>
                  <a:schemeClr val="accent1"/>
                </a:solidFill>
                <a:effectLst>
                  <a:outerShdw blurRad="38100" dist="25400" dir="5400000" algn="ctr" rotWithShape="0">
                    <a:srgbClr val="6E747A">
                      <a:alpha val="43000"/>
                    </a:srgbClr>
                  </a:outerShdw>
                </a:effectLst>
              </a:rPr>
              <a:t>لهداية الناس  ودلالتهم على الحق.</a:t>
            </a:r>
            <a:endParaRPr lang="en-US" sz="28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arn(inVertical)">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1"/>
          <p:cNvSpPr>
            <a:spLocks noChangeArrowheads="1"/>
          </p:cNvSpPr>
          <p:nvPr/>
        </p:nvSpPr>
        <p:spPr bwMode="auto">
          <a:xfrm>
            <a:off x="2667000" y="1447800"/>
            <a:ext cx="6324600" cy="1447800"/>
          </a:xfrm>
          <a:prstGeom prst="rect">
            <a:avLst/>
          </a:prstGeom>
          <a:solidFill>
            <a:schemeClr val="bg2">
              <a:lumMod val="75000"/>
            </a:schemeClr>
          </a:solidFill>
          <a:ln w="9525">
            <a:solidFill>
              <a:schemeClr val="tx1"/>
            </a:solidFill>
            <a:miter lim="800000"/>
            <a:headEnd/>
            <a:tailEnd/>
          </a:ln>
        </p:spPr>
        <p:txBody>
          <a:bodyPr wrap="none" anchor="ctr"/>
          <a:lstStyle/>
          <a:p>
            <a:pPr algn="l" rtl="0"/>
            <a:endParaRPr lang="ar-SA">
              <a:ln w="0"/>
              <a:effectLst>
                <a:outerShdw blurRad="38100" dist="19050" dir="2700000" algn="tl" rotWithShape="0">
                  <a:schemeClr val="dk1">
                    <a:alpha val="40000"/>
                  </a:schemeClr>
                </a:outerShdw>
              </a:effectLst>
            </a:endParaRPr>
          </a:p>
        </p:txBody>
      </p:sp>
      <p:sp>
        <p:nvSpPr>
          <p:cNvPr id="26628" name="Rectangle 10"/>
          <p:cNvSpPr>
            <a:spLocks noChangeArrowheads="1"/>
          </p:cNvSpPr>
          <p:nvPr/>
        </p:nvSpPr>
        <p:spPr bwMode="auto">
          <a:xfrm>
            <a:off x="2895600" y="1600200"/>
            <a:ext cx="5943600" cy="1143000"/>
          </a:xfrm>
          <a:prstGeom prst="rect">
            <a:avLst/>
          </a:prstGeom>
          <a:solidFill>
            <a:schemeClr val="bg2"/>
          </a:solidFill>
          <a:ln w="9525">
            <a:solidFill>
              <a:schemeClr val="tx1"/>
            </a:solidFill>
            <a:miter lim="800000"/>
            <a:headEnd/>
            <a:tailEnd/>
          </a:ln>
        </p:spPr>
        <p:txBody>
          <a:bodyPr wrap="none" anchor="ctr"/>
          <a:lstStyle/>
          <a:p>
            <a:pPr algn="l" rtl="0"/>
            <a:endParaRPr lang="ar-SA">
              <a:ln w="0"/>
              <a:effectLst>
                <a:outerShdw blurRad="38100" dist="19050" dir="2700000" algn="tl" rotWithShape="0">
                  <a:schemeClr val="dk1">
                    <a:alpha val="40000"/>
                  </a:schemeClr>
                </a:outerShdw>
              </a:effectLst>
            </a:endParaRPr>
          </a:p>
        </p:txBody>
      </p:sp>
      <p:sp>
        <p:nvSpPr>
          <p:cNvPr id="26629" name="مستطيل 1"/>
          <p:cNvSpPr>
            <a:spLocks noChangeArrowheads="1"/>
          </p:cNvSpPr>
          <p:nvPr/>
        </p:nvSpPr>
        <p:spPr bwMode="auto">
          <a:xfrm>
            <a:off x="2895600" y="3641726"/>
            <a:ext cx="6477000" cy="1311275"/>
          </a:xfrm>
          <a:prstGeom prst="rect">
            <a:avLst/>
          </a:prstGeom>
          <a:noFill/>
          <a:ln w="9525">
            <a:noFill/>
            <a:miter lim="800000"/>
            <a:headEnd/>
            <a:tailEnd/>
          </a:ln>
        </p:spPr>
        <p:txBody>
          <a:bodyPr>
            <a:spAutoFit/>
          </a:bodyPr>
          <a:lstStyle/>
          <a:p>
            <a:pPr algn="ctr"/>
            <a:r>
              <a:rPr lang="ar-EG" sz="4000" dirty="0" err="1">
                <a:ln w="0"/>
                <a:solidFill>
                  <a:srgbClr val="C00000"/>
                </a:solidFill>
                <a:effectLst>
                  <a:outerShdw blurRad="38100" dist="19050" dir="2700000" algn="tl" rotWithShape="0">
                    <a:schemeClr val="dk1">
                      <a:alpha val="40000"/>
                    </a:schemeClr>
                  </a:outerShdw>
                </a:effectLst>
              </a:rPr>
              <a:t>ب </a:t>
            </a:r>
            <a:r>
              <a:rPr lang="ar-EG" sz="4000" dirty="0">
                <a:ln w="0"/>
                <a:solidFill>
                  <a:srgbClr val="C00000"/>
                </a:solidFill>
                <a:effectLst>
                  <a:outerShdw blurRad="38100" dist="19050" dir="2700000" algn="tl" rotWithShape="0">
                    <a:schemeClr val="dk1">
                      <a:alpha val="40000"/>
                    </a:schemeClr>
                  </a:outerShdw>
                </a:effectLst>
              </a:rPr>
              <a:t>– اختيار بيت العنكبوت لتكون مثلاً لما يتخذه المشرك إلهًا له.</a:t>
            </a:r>
          </a:p>
        </p:txBody>
      </p:sp>
      <p:sp>
        <p:nvSpPr>
          <p:cNvPr id="26630" name="مستطيل 1"/>
          <p:cNvSpPr>
            <a:spLocks noChangeArrowheads="1"/>
          </p:cNvSpPr>
          <p:nvPr/>
        </p:nvSpPr>
        <p:spPr bwMode="auto">
          <a:xfrm>
            <a:off x="2667000" y="1841501"/>
            <a:ext cx="6477000" cy="708025"/>
          </a:xfrm>
          <a:prstGeom prst="rect">
            <a:avLst/>
          </a:prstGeom>
          <a:noFill/>
          <a:ln w="9525">
            <a:noFill/>
            <a:miter lim="800000"/>
            <a:headEnd/>
            <a:tailEnd/>
          </a:ln>
        </p:spPr>
        <p:txBody>
          <a:bodyPr>
            <a:spAutoFit/>
          </a:bodyPr>
          <a:lstStyle/>
          <a:p>
            <a:pPr algn="ctr"/>
            <a:r>
              <a:rPr lang="ar-EG" sz="4000" dirty="0">
                <a:ln w="0"/>
                <a:solidFill>
                  <a:srgbClr val="C00000"/>
                </a:solidFill>
                <a:effectLst>
                  <a:outerShdw blurRad="38100" dist="19050" dir="2700000" algn="tl" rotWithShape="0">
                    <a:schemeClr val="dk1">
                      <a:alpha val="40000"/>
                    </a:schemeClr>
                  </a:outerShdw>
                </a:effectLst>
              </a:rPr>
              <a:t>س1 – علِّل ما يلي: </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8" name="مستطيل 1"/>
          <p:cNvSpPr>
            <a:spLocks noChangeArrowheads="1"/>
          </p:cNvSpPr>
          <p:nvPr/>
        </p:nvSpPr>
        <p:spPr bwMode="auto">
          <a:xfrm>
            <a:off x="2819400" y="5029200"/>
            <a:ext cx="5410200" cy="954088"/>
          </a:xfrm>
          <a:prstGeom prst="rect">
            <a:avLst/>
          </a:prstGeom>
          <a:noFill/>
          <a:ln w="9525">
            <a:noFill/>
            <a:miter lim="800000"/>
            <a:headEnd/>
            <a:tailEnd/>
          </a:ln>
        </p:spPr>
        <p:txBody>
          <a:bodyPr>
            <a:spAutoFit/>
          </a:bodyPr>
          <a:lstStyle/>
          <a:p>
            <a:pPr algn="ctr"/>
            <a:r>
              <a:rPr lang="ar-EG" sz="2800" dirty="0">
                <a:ln w="0"/>
                <a:solidFill>
                  <a:schemeClr val="accent1"/>
                </a:solidFill>
                <a:effectLst>
                  <a:outerShdw blurRad="38100" dist="25400" dir="5400000" algn="ctr" rotWithShape="0">
                    <a:srgbClr val="6E747A">
                      <a:alpha val="43000"/>
                    </a:srgbClr>
                  </a:outerShdw>
                </a:effectLst>
              </a:rPr>
              <a:t>لأن أوهن وأضعف البيوت هو بيت العنكبوت لا يغنى عنها شيئاً كالشرك تماماً.</a:t>
            </a:r>
            <a:endParaRPr lang="en-US" sz="28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41325CB7-0155-4C77-891E-6288CF7F1DE8}"/>
              </a:ext>
            </a:extLst>
          </p:cNvPr>
          <p:cNvSpPr>
            <a:spLocks noChangeArrowheads="1"/>
          </p:cNvSpPr>
          <p:nvPr/>
        </p:nvSpPr>
        <p:spPr bwMode="auto">
          <a:xfrm>
            <a:off x="1485900" y="1325940"/>
            <a:ext cx="9334500" cy="1569660"/>
          </a:xfrm>
          <a:prstGeom prst="rect">
            <a:avLst/>
          </a:prstGeom>
          <a:solidFill>
            <a:schemeClr val="bg2">
              <a:lumMod val="75000"/>
            </a:schemeClr>
          </a:solidFill>
          <a:ln w="9525">
            <a:solidFill>
              <a:schemeClr val="tx1"/>
            </a:solidFill>
            <a:miter lim="800000"/>
            <a:headEnd/>
            <a:tailEnd/>
          </a:ln>
        </p:spPr>
        <p:txBody>
          <a:bodyPr wrap="none" anchor="ctr"/>
          <a:lstStyle/>
          <a:p>
            <a:pPr algn="l" rtl="0"/>
            <a:endParaRPr lang="ar-SA">
              <a:ln w="0"/>
              <a:effectLst>
                <a:outerShdw blurRad="38100" dist="19050" dir="2700000" algn="tl" rotWithShape="0">
                  <a:schemeClr val="dk1">
                    <a:alpha val="40000"/>
                  </a:schemeClr>
                </a:outerShdw>
              </a:effectLst>
            </a:endParaRPr>
          </a:p>
        </p:txBody>
      </p:sp>
      <p:sp>
        <p:nvSpPr>
          <p:cNvPr id="27651" name="مستطيل 1"/>
          <p:cNvSpPr>
            <a:spLocks noChangeArrowheads="1"/>
          </p:cNvSpPr>
          <p:nvPr/>
        </p:nvSpPr>
        <p:spPr bwMode="auto">
          <a:xfrm>
            <a:off x="1562100" y="1447800"/>
            <a:ext cx="9144000" cy="1323439"/>
          </a:xfrm>
          <a:prstGeom prst="rect">
            <a:avLst/>
          </a:prstGeom>
          <a:solidFill>
            <a:schemeClr val="bg2"/>
          </a:solidFill>
          <a:ln w="9525">
            <a:noFill/>
            <a:miter lim="800000"/>
            <a:headEnd/>
            <a:tailEnd/>
          </a:ln>
        </p:spPr>
        <p:txBody>
          <a:bodyPr wrap="square">
            <a:spAutoFit/>
          </a:bodyPr>
          <a:lstStyle/>
          <a:p>
            <a:pPr algn="ctr"/>
            <a:r>
              <a:rPr lang="ar-EG" sz="4000" dirty="0" err="1">
                <a:ln w="0"/>
                <a:solidFill>
                  <a:srgbClr val="C00000"/>
                </a:solidFill>
                <a:effectLst>
                  <a:outerShdw blurRad="38100" dist="19050" dir="2700000" algn="tl" rotWithShape="0">
                    <a:schemeClr val="dk1">
                      <a:alpha val="40000"/>
                    </a:schemeClr>
                  </a:outerShdw>
                </a:effectLst>
              </a:rPr>
              <a:t>س2</a:t>
            </a:r>
            <a:r>
              <a:rPr lang="ar-EG" sz="4000" dirty="0">
                <a:ln w="0"/>
                <a:solidFill>
                  <a:srgbClr val="C00000"/>
                </a:solidFill>
                <a:effectLst>
                  <a:outerShdw blurRad="38100" dist="19050" dir="2700000" algn="tl" rotWithShape="0">
                    <a:schemeClr val="dk1">
                      <a:alpha val="40000"/>
                    </a:schemeClr>
                  </a:outerShdw>
                </a:effectLst>
              </a:rPr>
              <a:t> – من خلال سبب التشبيه بالعنكبوت بيِّن أوجه الشبه بين آلهة المشركين وبين بيت العنكبوت.</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5" name="مستطيل 1"/>
          <p:cNvSpPr>
            <a:spLocks noChangeArrowheads="1"/>
          </p:cNvSpPr>
          <p:nvPr/>
        </p:nvSpPr>
        <p:spPr bwMode="auto">
          <a:xfrm>
            <a:off x="2258786" y="3429000"/>
            <a:ext cx="8458200" cy="1569660"/>
          </a:xfrm>
          <a:prstGeom prst="rect">
            <a:avLst/>
          </a:prstGeom>
          <a:noFill/>
          <a:ln w="9525">
            <a:noFill/>
            <a:miter lim="800000"/>
            <a:headEnd/>
            <a:tailEnd/>
          </a:ln>
        </p:spPr>
        <p:txBody>
          <a:bodyPr wrap="square">
            <a:spAutoFit/>
          </a:bodyPr>
          <a:lstStyle/>
          <a:p>
            <a:pPr algn="ctr"/>
            <a:r>
              <a:rPr lang="ar-EG" sz="3200" dirty="0">
                <a:ln w="0"/>
                <a:solidFill>
                  <a:schemeClr val="accent1"/>
                </a:solidFill>
                <a:effectLst>
                  <a:outerShdw blurRad="38100" dist="25400" dir="5400000" algn="ctr" rotWithShape="0">
                    <a:srgbClr val="6E747A">
                      <a:alpha val="43000"/>
                    </a:srgbClr>
                  </a:outerShdw>
                </a:effectLst>
              </a:rPr>
              <a:t>أنهم لا يغنون عنهم شيئاً لا يضرون ولا ينفعون كذلك بيت العنكبوت لا يغنى  عنها شيئاً لا برد ولا حر ولا مطر ولا غير ذلك، وبالتالي لا تصلح الآلهة أن تعبد من دون الله.</a:t>
            </a:r>
            <a:endParaRPr lang="en-US" sz="3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F590DD-B32F-4288-9055-D0C9B600AB8E}"/>
              </a:ext>
            </a:extLst>
          </p:cNvPr>
          <p:cNvSpPr>
            <a:spLocks noChangeArrowheads="1"/>
          </p:cNvSpPr>
          <p:nvPr/>
        </p:nvSpPr>
        <p:spPr bwMode="auto">
          <a:xfrm>
            <a:off x="2400300" y="320070"/>
            <a:ext cx="7277100" cy="1569660"/>
          </a:xfrm>
          <a:prstGeom prst="rect">
            <a:avLst/>
          </a:prstGeom>
          <a:solidFill>
            <a:schemeClr val="bg2">
              <a:lumMod val="75000"/>
            </a:schemeClr>
          </a:solidFill>
          <a:ln w="9525">
            <a:solidFill>
              <a:schemeClr val="tx1"/>
            </a:solidFill>
            <a:miter lim="800000"/>
            <a:headEnd/>
            <a:tailEnd/>
          </a:ln>
        </p:spPr>
        <p:txBody>
          <a:bodyPr wrap="none" anchor="ctr"/>
          <a:lstStyle/>
          <a:p>
            <a:pPr algn="l" rtl="0"/>
            <a:endParaRPr lang="ar-SA">
              <a:ln w="0"/>
              <a:effectLst>
                <a:outerShdw blurRad="38100" dist="19050" dir="2700000" algn="tl" rotWithShape="0">
                  <a:schemeClr val="dk1">
                    <a:alpha val="40000"/>
                  </a:schemeClr>
                </a:outerShdw>
              </a:effectLst>
            </a:endParaRPr>
          </a:p>
        </p:txBody>
      </p:sp>
      <p:sp>
        <p:nvSpPr>
          <p:cNvPr id="28676" name="Rectangle 8"/>
          <p:cNvSpPr>
            <a:spLocks noChangeArrowheads="1"/>
          </p:cNvSpPr>
          <p:nvPr/>
        </p:nvSpPr>
        <p:spPr bwMode="auto">
          <a:xfrm>
            <a:off x="2514600" y="381000"/>
            <a:ext cx="7086600" cy="1447800"/>
          </a:xfrm>
          <a:prstGeom prst="rect">
            <a:avLst/>
          </a:prstGeom>
          <a:solidFill>
            <a:schemeClr val="bg2"/>
          </a:solidFill>
          <a:ln w="9525">
            <a:solidFill>
              <a:schemeClr val="bg2">
                <a:lumMod val="50000"/>
              </a:schemeClr>
            </a:solidFill>
            <a:miter lim="800000"/>
            <a:headEnd/>
            <a:tailEnd/>
          </a:ln>
        </p:spPr>
        <p:txBody>
          <a:bodyPr wrap="none" anchor="ctr"/>
          <a:lstStyle/>
          <a:p>
            <a:pPr algn="l" rtl="0"/>
            <a:endParaRPr lang="ar-SA">
              <a:ln w="0"/>
              <a:solidFill>
                <a:srgbClr val="C00000"/>
              </a:solidFill>
              <a:effectLst>
                <a:outerShdw blurRad="38100" dist="19050" dir="2700000" algn="tl" rotWithShape="0">
                  <a:schemeClr val="dk1">
                    <a:alpha val="40000"/>
                  </a:schemeClr>
                </a:outerShdw>
              </a:effectLst>
            </a:endParaRPr>
          </a:p>
        </p:txBody>
      </p:sp>
      <p:sp>
        <p:nvSpPr>
          <p:cNvPr id="28677" name="مستطيل 1"/>
          <p:cNvSpPr>
            <a:spLocks noChangeArrowheads="1"/>
          </p:cNvSpPr>
          <p:nvPr/>
        </p:nvSpPr>
        <p:spPr bwMode="auto">
          <a:xfrm>
            <a:off x="2209800" y="381001"/>
            <a:ext cx="7696200" cy="1323975"/>
          </a:xfrm>
          <a:prstGeom prst="rect">
            <a:avLst/>
          </a:prstGeom>
          <a:noFill/>
          <a:ln w="9525">
            <a:noFill/>
            <a:miter lim="800000"/>
            <a:headEnd/>
            <a:tailEnd/>
          </a:ln>
        </p:spPr>
        <p:txBody>
          <a:bodyPr>
            <a:spAutoFit/>
          </a:bodyPr>
          <a:lstStyle/>
          <a:p>
            <a:pPr algn="ctr"/>
            <a:r>
              <a:rPr lang="ar-EG" sz="4000" dirty="0">
                <a:ln w="0"/>
                <a:solidFill>
                  <a:srgbClr val="C00000"/>
                </a:solidFill>
                <a:effectLst>
                  <a:outerShdw blurRad="38100" dist="19050" dir="2700000" algn="tl" rotWithShape="0">
                    <a:schemeClr val="dk1">
                      <a:alpha val="40000"/>
                    </a:schemeClr>
                  </a:outerShdw>
                </a:effectLst>
              </a:rPr>
              <a:t>س3 – اختر الإجابة الصحيحة من بين الأقواس في كل فقرة مما يلي:</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28678" name="مستطيل 1"/>
          <p:cNvSpPr>
            <a:spLocks noChangeArrowheads="1"/>
          </p:cNvSpPr>
          <p:nvPr/>
        </p:nvSpPr>
        <p:spPr bwMode="auto">
          <a:xfrm>
            <a:off x="1752600" y="2621340"/>
            <a:ext cx="7543800" cy="1569660"/>
          </a:xfrm>
          <a:prstGeom prst="rect">
            <a:avLst/>
          </a:prstGeom>
          <a:noFill/>
          <a:ln w="9525">
            <a:noFill/>
            <a:miter lim="800000"/>
            <a:headEnd/>
            <a:tailEnd/>
          </a:ln>
        </p:spPr>
        <p:txBody>
          <a:bodyPr wrap="square">
            <a:spAutoFit/>
          </a:bodyPr>
          <a:lstStyle/>
          <a:p>
            <a:r>
              <a:rPr lang="ar-EG" sz="3200" dirty="0">
                <a:ln w="0"/>
                <a:solidFill>
                  <a:srgbClr val="C00000"/>
                </a:solidFill>
                <a:effectLst>
                  <a:outerShdw blurRad="38100" dist="19050" dir="2700000" algn="tl" rotWithShape="0">
                    <a:schemeClr val="dk1">
                      <a:alpha val="40000"/>
                    </a:schemeClr>
                  </a:outerShdw>
                </a:effectLst>
              </a:rPr>
              <a:t>نستفيد من قوله تعالى</a:t>
            </a:r>
            <a:r>
              <a:rPr lang="ar-SA" sz="3200" dirty="0" err="1">
                <a:ln w="0"/>
                <a:solidFill>
                  <a:srgbClr val="C00000"/>
                </a:solidFill>
                <a:effectLst>
                  <a:outerShdw blurRad="38100" dist="19050" dir="2700000" algn="tl" rotWithShape="0">
                    <a:schemeClr val="dk1">
                      <a:alpha val="40000"/>
                    </a:schemeClr>
                  </a:outerShdw>
                </a:effectLst>
              </a:rPr>
              <a:t>:</a:t>
            </a:r>
            <a:r>
              <a:rPr lang="ar-SA" sz="3200" dirty="0">
                <a:ln w="0"/>
                <a:solidFill>
                  <a:srgbClr val="C00000"/>
                </a:solidFill>
                <a:effectLst>
                  <a:outerShdw blurRad="38100" dist="19050" dir="2700000" algn="tl" rotWithShape="0">
                    <a:schemeClr val="dk1">
                      <a:alpha val="40000"/>
                    </a:schemeClr>
                  </a:outerShdw>
                </a:effectLst>
              </a:rPr>
              <a:t> </a:t>
            </a:r>
            <a:r>
              <a:rPr lang="ar-EG" sz="3200" dirty="0">
                <a:ln w="0"/>
                <a:solidFill>
                  <a:srgbClr val="C00000"/>
                </a:solidFill>
                <a:effectLst>
                  <a:outerShdw blurRad="38100" dist="19050" dir="2700000" algn="tl" rotWithShape="0">
                    <a:schemeClr val="dk1">
                      <a:alpha val="40000"/>
                    </a:schemeClr>
                  </a:outerShdw>
                </a:effectLst>
              </a:rPr>
              <a:t> </a:t>
            </a:r>
          </a:p>
          <a:p>
            <a:r>
              <a:rPr lang="ar-EG" sz="3200" dirty="0">
                <a:ln w="0"/>
                <a:solidFill>
                  <a:srgbClr val="C00000"/>
                </a:solidFill>
                <a:effectLst>
                  <a:outerShdw blurRad="38100" dist="19050" dir="2700000" algn="tl" rotWithShape="0">
                    <a:schemeClr val="dk1">
                      <a:alpha val="40000"/>
                    </a:schemeClr>
                  </a:outerShdw>
                </a:effectLst>
              </a:rPr>
              <a:t>                         </a:t>
            </a:r>
          </a:p>
          <a:p>
            <a:r>
              <a:rPr lang="ar-SA" sz="2800" dirty="0">
                <a:ln w="0"/>
                <a:solidFill>
                  <a:srgbClr val="C00000"/>
                </a:solidFill>
                <a:effectLst>
                  <a:outerShdw blurRad="38100" dist="19050" dir="2700000" algn="tl" rotWithShape="0">
                    <a:schemeClr val="dk1">
                      <a:alpha val="40000"/>
                    </a:schemeClr>
                  </a:outerShdw>
                </a:effectLst>
              </a:rPr>
              <a:t>(43)</a:t>
            </a:r>
            <a:r>
              <a:rPr lang="ar-EG" sz="2800" dirty="0">
                <a:ln w="0"/>
                <a:solidFill>
                  <a:srgbClr val="C00000"/>
                </a:solidFill>
                <a:effectLst>
                  <a:outerShdw blurRad="38100" dist="19050" dir="2700000" algn="tl" rotWithShape="0">
                    <a:schemeClr val="dk1">
                      <a:alpha val="40000"/>
                    </a:schemeClr>
                  </a:outerShdw>
                </a:effectLst>
              </a:rPr>
              <a:t> </a:t>
            </a:r>
            <a:r>
              <a:rPr lang="ar-SA" sz="3200" dirty="0">
                <a:ln w="0"/>
                <a:solidFill>
                  <a:srgbClr val="C00000"/>
                </a:solidFill>
                <a:effectLst>
                  <a:outerShdw blurRad="38100" dist="19050" dir="2700000" algn="tl" rotWithShape="0">
                    <a:schemeClr val="dk1">
                      <a:alpha val="40000"/>
                    </a:schemeClr>
                  </a:outerShdw>
                </a:effectLst>
              </a:rPr>
              <a:t> </a:t>
            </a:r>
            <a:r>
              <a:rPr lang="ar-EG" sz="3200" dirty="0">
                <a:ln w="0"/>
                <a:solidFill>
                  <a:srgbClr val="C00000"/>
                </a:solidFill>
                <a:effectLst>
                  <a:outerShdw blurRad="38100" dist="19050" dir="2700000" algn="tl" rotWithShape="0">
                    <a:schemeClr val="dk1">
                      <a:alpha val="40000"/>
                    </a:schemeClr>
                  </a:outerShdw>
                </a:effectLst>
              </a:rPr>
              <a:t> أن الأمثال في القرآن الكريم: </a:t>
            </a:r>
            <a:endParaRPr lang="en-US" sz="3200" dirty="0">
              <a:ln w="0"/>
              <a:solidFill>
                <a:srgbClr val="C00000"/>
              </a:solidFill>
              <a:effectLst>
                <a:outerShdw blurRad="38100" dist="19050" dir="2700000" algn="tl" rotWithShape="0">
                  <a:schemeClr val="dk1">
                    <a:alpha val="40000"/>
                  </a:schemeClr>
                </a:outerShdw>
              </a:effectLst>
            </a:endParaRPr>
          </a:p>
        </p:txBody>
      </p:sp>
      <p:sp>
        <p:nvSpPr>
          <p:cNvPr id="28679" name="مستطيل 1"/>
          <p:cNvSpPr>
            <a:spLocks noChangeArrowheads="1"/>
          </p:cNvSpPr>
          <p:nvPr/>
        </p:nvSpPr>
        <p:spPr bwMode="auto">
          <a:xfrm>
            <a:off x="2286000" y="4254500"/>
            <a:ext cx="7467600" cy="1384300"/>
          </a:xfrm>
          <a:prstGeom prst="rect">
            <a:avLst/>
          </a:prstGeom>
          <a:noFill/>
          <a:ln w="9525">
            <a:noFill/>
            <a:miter lim="800000"/>
            <a:headEnd/>
            <a:tailEnd/>
          </a:ln>
        </p:spPr>
        <p:txBody>
          <a:bodyPr>
            <a:spAutoFit/>
          </a:bodyPr>
          <a:lstStyle/>
          <a:p>
            <a:pPr>
              <a:buFont typeface="Wingdings" pitchFamily="2" charset="2"/>
              <a:buChar char="Ø"/>
            </a:pPr>
            <a:r>
              <a:rPr lang="ar-EG" sz="2800" dirty="0">
                <a:ln w="0"/>
                <a:solidFill>
                  <a:schemeClr val="accent1"/>
                </a:solidFill>
                <a:effectLst>
                  <a:outerShdw blurRad="38100" dist="25400" dir="5400000" algn="ctr" rotWithShape="0">
                    <a:srgbClr val="6E747A">
                      <a:alpha val="43000"/>
                    </a:srgbClr>
                  </a:outerShdw>
                </a:effectLst>
              </a:rPr>
              <a:t>يفهمها كل من يقرأ القرآن الكريم </a:t>
            </a:r>
            <a:endParaRPr lang="ar-SA" sz="2800" dirty="0">
              <a:ln w="0"/>
              <a:solidFill>
                <a:schemeClr val="accent1"/>
              </a:solidFill>
              <a:effectLst>
                <a:outerShdw blurRad="38100" dist="25400" dir="5400000" algn="ctr" rotWithShape="0">
                  <a:srgbClr val="6E747A">
                    <a:alpha val="43000"/>
                  </a:srgbClr>
                </a:outerShdw>
              </a:effectLst>
            </a:endParaRPr>
          </a:p>
          <a:p>
            <a:pPr>
              <a:buFont typeface="Wingdings" pitchFamily="2" charset="2"/>
              <a:buChar char="Ø"/>
            </a:pPr>
            <a:r>
              <a:rPr lang="ar-EG" sz="2800" dirty="0">
                <a:ln w="0"/>
                <a:solidFill>
                  <a:schemeClr val="accent1"/>
                </a:solidFill>
                <a:effectLst>
                  <a:outerShdw blurRad="38100" dist="25400" dir="5400000" algn="ctr" rotWithShape="0">
                    <a:srgbClr val="6E747A">
                      <a:alpha val="43000"/>
                    </a:srgbClr>
                  </a:outerShdw>
                </a:effectLst>
              </a:rPr>
              <a:t>لا يفهمها </a:t>
            </a:r>
            <a:r>
              <a:rPr lang="ar-SA" sz="2800" dirty="0">
                <a:ln w="0"/>
                <a:solidFill>
                  <a:schemeClr val="accent1"/>
                </a:solidFill>
                <a:effectLst>
                  <a:outerShdw blurRad="38100" dist="25400" dir="5400000" algn="ctr" rotWithShape="0">
                    <a:srgbClr val="6E747A">
                      <a:alpha val="43000"/>
                    </a:srgbClr>
                  </a:outerShdw>
                </a:effectLst>
              </a:rPr>
              <a:t>إلا العالم بالله ومن عمل بطاعته واجتنب سخطه</a:t>
            </a:r>
          </a:p>
          <a:p>
            <a:pPr>
              <a:buFont typeface="Wingdings" pitchFamily="2" charset="2"/>
              <a:buChar char="Ø"/>
            </a:pPr>
            <a:r>
              <a:rPr lang="ar-SA" sz="2800" dirty="0">
                <a:ln w="0"/>
                <a:solidFill>
                  <a:schemeClr val="accent1"/>
                </a:solidFill>
                <a:effectLst>
                  <a:outerShdw blurRad="38100" dist="25400" dir="5400000" algn="ctr" rotWithShape="0">
                    <a:srgbClr val="6E747A">
                      <a:alpha val="43000"/>
                    </a:srgbClr>
                  </a:outerShdw>
                </a:effectLst>
              </a:rPr>
              <a:t>يفهمها من ليس من أهل </a:t>
            </a:r>
            <a:r>
              <a:rPr lang="ar-EG" sz="2800" dirty="0">
                <a:ln w="0"/>
                <a:solidFill>
                  <a:schemeClr val="accent1"/>
                </a:solidFill>
                <a:effectLst>
                  <a:outerShdw blurRad="38100" dist="25400" dir="5400000" algn="ctr" rotWithShape="0">
                    <a:srgbClr val="6E747A">
                      <a:alpha val="43000"/>
                    </a:srgbClr>
                  </a:outerShdw>
                </a:effectLst>
              </a:rPr>
              <a:t>ال</a:t>
            </a:r>
            <a:r>
              <a:rPr lang="ar-SA" sz="2800" dirty="0">
                <a:ln w="0"/>
                <a:solidFill>
                  <a:schemeClr val="accent1"/>
                </a:solidFill>
                <a:effectLst>
                  <a:outerShdw blurRad="38100" dist="25400" dir="5400000" algn="ctr" rotWithShape="0">
                    <a:srgbClr val="6E747A">
                      <a:alpha val="43000"/>
                    </a:srgbClr>
                  </a:outerShdw>
                </a:effectLst>
              </a:rPr>
              <a:t>علم.</a:t>
            </a:r>
            <a:endParaRPr lang="en-US" sz="2800" dirty="0">
              <a:ln w="0"/>
              <a:solidFill>
                <a:schemeClr val="accent1"/>
              </a:solidFill>
              <a:effectLst>
                <a:outerShdw blurRad="38100" dist="25400" dir="5400000" algn="ctr" rotWithShape="0">
                  <a:srgbClr val="6E747A">
                    <a:alpha val="43000"/>
                  </a:srgbClr>
                </a:outerShdw>
              </a:effectLst>
            </a:endParaRPr>
          </a:p>
        </p:txBody>
      </p:sp>
      <p:cxnSp>
        <p:nvCxnSpPr>
          <p:cNvPr id="9" name="رابط منحني 8"/>
          <p:cNvCxnSpPr/>
          <p:nvPr/>
        </p:nvCxnSpPr>
        <p:spPr>
          <a:xfrm rot="10800000">
            <a:off x="2552700" y="5140021"/>
            <a:ext cx="7086600" cy="1587"/>
          </a:xfrm>
          <a:prstGeom prst="curvedConnector3">
            <a:avLst>
              <a:gd name="adj1" fmla="val 50000"/>
            </a:avLst>
          </a:prstGeom>
          <a:ln/>
        </p:spPr>
        <p:style>
          <a:lnRef idx="1">
            <a:schemeClr val="dk1"/>
          </a:lnRef>
          <a:fillRef idx="0">
            <a:schemeClr val="dk1"/>
          </a:fillRef>
          <a:effectRef idx="0">
            <a:schemeClr val="dk1"/>
          </a:effectRef>
          <a:fontRef idx="minor">
            <a:schemeClr val="tx1"/>
          </a:fontRef>
        </p:style>
      </p:cxnSp>
      <p:grpSp>
        <p:nvGrpSpPr>
          <p:cNvPr id="2" name="مجموعة 10"/>
          <p:cNvGrpSpPr>
            <a:grpSpLocks/>
          </p:cNvGrpSpPr>
          <p:nvPr/>
        </p:nvGrpSpPr>
        <p:grpSpPr bwMode="auto">
          <a:xfrm>
            <a:off x="3505200" y="3200400"/>
            <a:ext cx="5867400" cy="457200"/>
            <a:chOff x="1371600" y="3505200"/>
            <a:chExt cx="5276850" cy="533400"/>
          </a:xfrm>
        </p:grpSpPr>
        <p:pic>
          <p:nvPicPr>
            <p:cNvPr id="28682" name="Picture 9"/>
            <p:cNvPicPr>
              <a:picLocks noChangeAspect="1" noChangeArrowheads="1"/>
            </p:cNvPicPr>
            <p:nvPr/>
          </p:nvPicPr>
          <p:blipFill>
            <a:blip r:embed="rId3" cstate="print">
              <a:lum bright="-21000" contrast="37000"/>
            </a:blip>
            <a:srcRect/>
            <a:stretch>
              <a:fillRect/>
            </a:stretch>
          </p:blipFill>
          <p:spPr bwMode="auto">
            <a:xfrm>
              <a:off x="2362200" y="3505200"/>
              <a:ext cx="4286250" cy="533400"/>
            </a:xfrm>
            <a:prstGeom prst="rect">
              <a:avLst/>
            </a:prstGeom>
            <a:noFill/>
            <a:ln w="9525">
              <a:noFill/>
              <a:miter lim="800000"/>
              <a:headEnd/>
              <a:tailEnd/>
            </a:ln>
          </p:spPr>
        </p:pic>
        <p:pic>
          <p:nvPicPr>
            <p:cNvPr id="28683" name="Picture 10"/>
            <p:cNvPicPr>
              <a:picLocks noChangeAspect="1" noChangeArrowheads="1"/>
            </p:cNvPicPr>
            <p:nvPr/>
          </p:nvPicPr>
          <p:blipFill>
            <a:blip r:embed="rId4" cstate="print">
              <a:lum bright="-21000" contrast="37000"/>
            </a:blip>
            <a:srcRect/>
            <a:stretch>
              <a:fillRect/>
            </a:stretch>
          </p:blipFill>
          <p:spPr bwMode="auto">
            <a:xfrm>
              <a:off x="1371600" y="3505200"/>
              <a:ext cx="1076325" cy="533400"/>
            </a:xfrm>
            <a:prstGeom prst="rect">
              <a:avLst/>
            </a:prstGeom>
            <a:noFill/>
            <a:ln w="9525">
              <a:noFill/>
              <a:miter lim="800000"/>
              <a:headEnd/>
              <a:tailEnd/>
            </a:ln>
          </p:spPr>
        </p:pic>
      </p:gr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fade">
                                      <p:cBhvr>
                                        <p:cTn id="12" dur="1000"/>
                                        <p:tgtEl>
                                          <p:spTgt spid="28678"/>
                                        </p:tgtEl>
                                      </p:cBhvr>
                                    </p:animEffect>
                                    <p:anim calcmode="lin" valueType="num">
                                      <p:cBhvr>
                                        <p:cTn id="13" dur="1000" fill="hold"/>
                                        <p:tgtEl>
                                          <p:spTgt spid="28678"/>
                                        </p:tgtEl>
                                        <p:attrNameLst>
                                          <p:attrName>ppt_x</p:attrName>
                                        </p:attrNameLst>
                                      </p:cBhvr>
                                      <p:tavLst>
                                        <p:tav tm="0">
                                          <p:val>
                                            <p:strVal val="#ppt_x"/>
                                          </p:val>
                                        </p:tav>
                                        <p:tav tm="100000">
                                          <p:val>
                                            <p:strVal val="#ppt_x"/>
                                          </p:val>
                                        </p:tav>
                                      </p:tavLst>
                                    </p:anim>
                                    <p:anim calcmode="lin" valueType="num">
                                      <p:cBhvr>
                                        <p:cTn id="14"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Effect transition="in" filter="barn(inVertical)">
                                      <p:cBhvr>
                                        <p:cTn id="19" dur="500"/>
                                        <p:tgtEl>
                                          <p:spTgt spid="28679"/>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C3CC93E1-3BEB-41E7-A47B-10E7474911DE}"/>
              </a:ext>
            </a:extLst>
          </p:cNvPr>
          <p:cNvSpPr>
            <a:spLocks noChangeArrowheads="1"/>
          </p:cNvSpPr>
          <p:nvPr/>
        </p:nvSpPr>
        <p:spPr bwMode="auto">
          <a:xfrm>
            <a:off x="2362200" y="228600"/>
            <a:ext cx="7467600" cy="1611312"/>
          </a:xfrm>
          <a:prstGeom prst="rect">
            <a:avLst/>
          </a:prstGeom>
          <a:solidFill>
            <a:schemeClr val="bg2">
              <a:lumMod val="75000"/>
            </a:schemeClr>
          </a:solidFill>
          <a:ln w="9525">
            <a:solidFill>
              <a:schemeClr val="tx1"/>
            </a:solidFill>
            <a:miter lim="800000"/>
            <a:headEnd/>
            <a:tailEnd/>
          </a:ln>
        </p:spPr>
        <p:txBody>
          <a:bodyPr wrap="none" anchor="ctr"/>
          <a:lstStyle/>
          <a:p>
            <a:pPr algn="l" rtl="0"/>
            <a:endParaRPr lang="ar-SA">
              <a:ln w="0"/>
              <a:effectLst>
                <a:outerShdw blurRad="38100" dist="19050" dir="2700000" algn="tl" rotWithShape="0">
                  <a:schemeClr val="dk1">
                    <a:alpha val="40000"/>
                  </a:schemeClr>
                </a:outerShdw>
              </a:effectLst>
            </a:endParaRPr>
          </a:p>
        </p:txBody>
      </p:sp>
      <p:sp>
        <p:nvSpPr>
          <p:cNvPr id="29700" name="Rectangle 9"/>
          <p:cNvSpPr>
            <a:spLocks noChangeArrowheads="1"/>
          </p:cNvSpPr>
          <p:nvPr/>
        </p:nvSpPr>
        <p:spPr bwMode="auto">
          <a:xfrm>
            <a:off x="2514600" y="315685"/>
            <a:ext cx="7086600" cy="1447800"/>
          </a:xfrm>
          <a:prstGeom prst="rect">
            <a:avLst/>
          </a:prstGeom>
          <a:solidFill>
            <a:schemeClr val="bg2"/>
          </a:solidFill>
          <a:ln w="9525">
            <a:solidFill>
              <a:schemeClr val="tx1"/>
            </a:solidFill>
            <a:miter lim="800000"/>
            <a:headEnd/>
            <a:tailEnd/>
          </a:ln>
        </p:spPr>
        <p:txBody>
          <a:bodyPr wrap="none" anchor="ctr"/>
          <a:lstStyle/>
          <a:p>
            <a:pPr algn="l" rtl="0"/>
            <a:endParaRPr lang="ar-SA">
              <a:ln w="0"/>
              <a:solidFill>
                <a:srgbClr val="C00000"/>
              </a:solidFill>
              <a:effectLst>
                <a:outerShdw blurRad="38100" dist="19050" dir="2700000" algn="tl" rotWithShape="0">
                  <a:schemeClr val="dk1">
                    <a:alpha val="40000"/>
                  </a:schemeClr>
                </a:outerShdw>
              </a:effectLst>
            </a:endParaRPr>
          </a:p>
        </p:txBody>
      </p:sp>
      <p:sp>
        <p:nvSpPr>
          <p:cNvPr id="29702" name="مستطيل 1"/>
          <p:cNvSpPr>
            <a:spLocks noChangeArrowheads="1"/>
          </p:cNvSpPr>
          <p:nvPr/>
        </p:nvSpPr>
        <p:spPr bwMode="auto">
          <a:xfrm>
            <a:off x="2057400" y="663576"/>
            <a:ext cx="7696200" cy="708025"/>
          </a:xfrm>
          <a:prstGeom prst="rect">
            <a:avLst/>
          </a:prstGeom>
          <a:noFill/>
          <a:ln w="9525">
            <a:noFill/>
            <a:miter lim="800000"/>
            <a:headEnd/>
            <a:tailEnd/>
          </a:ln>
        </p:spPr>
        <p:txBody>
          <a:bodyPr>
            <a:spAutoFit/>
          </a:bodyPr>
          <a:lstStyle/>
          <a:p>
            <a:pPr algn="ctr"/>
            <a:r>
              <a:rPr lang="ar-EG" sz="4000" dirty="0">
                <a:ln w="0"/>
                <a:solidFill>
                  <a:srgbClr val="C00000"/>
                </a:solidFill>
                <a:effectLst>
                  <a:outerShdw blurRad="38100" dist="19050" dir="2700000" algn="tl" rotWithShape="0">
                    <a:schemeClr val="dk1">
                      <a:alpha val="40000"/>
                    </a:schemeClr>
                  </a:outerShdw>
                </a:effectLst>
              </a:rPr>
              <a:t>س4 – استنبط فائدتين من قوله تعالى:</a:t>
            </a:r>
            <a:endParaRPr lang="en-US" sz="4000" dirty="0">
              <a:ln w="0"/>
              <a:solidFill>
                <a:srgbClr val="C00000"/>
              </a:solidFill>
              <a:effectLst>
                <a:outerShdw blurRad="38100" dist="19050" dir="2700000" algn="tl" rotWithShape="0">
                  <a:schemeClr val="dk1">
                    <a:alpha val="40000"/>
                  </a:schemeClr>
                </a:outerShdw>
              </a:effectLst>
            </a:endParaRPr>
          </a:p>
        </p:txBody>
      </p:sp>
      <p:sp>
        <p:nvSpPr>
          <p:cNvPr id="9" name="مستطيل 1"/>
          <p:cNvSpPr>
            <a:spLocks noChangeArrowheads="1"/>
          </p:cNvSpPr>
          <p:nvPr/>
        </p:nvSpPr>
        <p:spPr bwMode="auto">
          <a:xfrm>
            <a:off x="2286000" y="3886200"/>
            <a:ext cx="7315200" cy="954088"/>
          </a:xfrm>
          <a:prstGeom prst="rect">
            <a:avLst/>
          </a:prstGeom>
          <a:noFill/>
          <a:ln w="9525">
            <a:noFill/>
            <a:miter lim="800000"/>
            <a:headEnd/>
            <a:tailEnd/>
          </a:ln>
        </p:spPr>
        <p:txBody>
          <a:bodyPr>
            <a:spAutoFit/>
          </a:bodyPr>
          <a:lstStyle/>
          <a:p>
            <a:pPr algn="ctr"/>
            <a:r>
              <a:rPr lang="ar-EG" sz="2800" dirty="0" err="1">
                <a:ln w="0"/>
                <a:solidFill>
                  <a:schemeClr val="accent1"/>
                </a:solidFill>
                <a:effectLst>
                  <a:outerShdw blurRad="38100" dist="25400" dir="5400000" algn="ctr" rotWithShape="0">
                    <a:srgbClr val="6E747A">
                      <a:alpha val="43000"/>
                    </a:srgbClr>
                  </a:outerShdw>
                </a:effectLst>
              </a:rPr>
              <a:t>1 </a:t>
            </a:r>
            <a:r>
              <a:rPr lang="ar-EG" sz="2800" dirty="0">
                <a:ln w="0"/>
                <a:solidFill>
                  <a:schemeClr val="accent1"/>
                </a:solidFill>
                <a:effectLst>
                  <a:outerShdw blurRad="38100" dist="25400" dir="5400000" algn="ctr" rotWithShape="0">
                    <a:srgbClr val="6E747A">
                      <a:alpha val="43000"/>
                    </a:srgbClr>
                  </a:outerShdw>
                </a:effectLst>
              </a:rPr>
              <a:t>– أن الله خلق السماوات والأرض لحكمة وليس عبثاً أو </a:t>
            </a:r>
            <a:r>
              <a:rPr lang="ar-EG" sz="2800" dirty="0" err="1">
                <a:ln w="0"/>
                <a:solidFill>
                  <a:schemeClr val="accent1"/>
                </a:solidFill>
                <a:effectLst>
                  <a:outerShdw blurRad="38100" dist="25400" dir="5400000" algn="ctr" rotWithShape="0">
                    <a:srgbClr val="6E747A">
                      <a:alpha val="43000"/>
                    </a:srgbClr>
                  </a:outerShdw>
                </a:effectLst>
              </a:rPr>
              <a:t>باطلا.</a:t>
            </a:r>
            <a:r>
              <a:rPr lang="ar-EG" sz="2800" dirty="0">
                <a:ln w="0"/>
                <a:solidFill>
                  <a:schemeClr val="accent1"/>
                </a:solidFill>
                <a:effectLst>
                  <a:outerShdw blurRad="38100" dist="25400" dir="5400000" algn="ctr" rotWithShape="0">
                    <a:srgbClr val="6E747A">
                      <a:alpha val="43000"/>
                    </a:srgbClr>
                  </a:outerShdw>
                </a:effectLst>
              </a:rPr>
              <a:t> </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10" name="مستطيل 1"/>
          <p:cNvSpPr>
            <a:spLocks noChangeArrowheads="1"/>
          </p:cNvSpPr>
          <p:nvPr/>
        </p:nvSpPr>
        <p:spPr bwMode="auto">
          <a:xfrm>
            <a:off x="2438400" y="5029200"/>
            <a:ext cx="7391400" cy="954088"/>
          </a:xfrm>
          <a:prstGeom prst="rect">
            <a:avLst/>
          </a:prstGeom>
          <a:noFill/>
          <a:ln w="9525">
            <a:noFill/>
            <a:miter lim="800000"/>
            <a:headEnd/>
            <a:tailEnd/>
          </a:ln>
        </p:spPr>
        <p:txBody>
          <a:bodyPr>
            <a:spAutoFit/>
          </a:bodyPr>
          <a:lstStyle/>
          <a:p>
            <a:pPr algn="ctr"/>
            <a:r>
              <a:rPr lang="ar-EG" sz="2800" dirty="0">
                <a:ln w="0"/>
                <a:solidFill>
                  <a:schemeClr val="accent1"/>
                </a:solidFill>
                <a:effectLst>
                  <a:outerShdw blurRad="38100" dist="25400" dir="5400000" algn="ctr" rotWithShape="0">
                    <a:srgbClr val="6E747A">
                      <a:alpha val="43000"/>
                    </a:srgbClr>
                  </a:outerShdw>
                </a:effectLst>
              </a:rPr>
              <a:t>2 – أن في خلق السماوات والأرض علامة تدل على قدرته </a:t>
            </a:r>
            <a:r>
              <a:rPr lang="ar-EG" sz="2800" dirty="0" err="1">
                <a:ln w="0"/>
                <a:solidFill>
                  <a:schemeClr val="accent1"/>
                </a:solidFill>
                <a:effectLst>
                  <a:outerShdw blurRad="38100" dist="25400" dir="5400000" algn="ctr" rotWithShape="0">
                    <a:srgbClr val="6E747A">
                      <a:alpha val="43000"/>
                    </a:srgbClr>
                  </a:outerShdw>
                </a:effectLst>
              </a:rPr>
              <a:t>ووحدانيته</a:t>
            </a:r>
            <a:r>
              <a:rPr lang="ar-EG" sz="2800" dirty="0">
                <a:ln w="0"/>
                <a:solidFill>
                  <a:schemeClr val="accent1"/>
                </a:solidFill>
                <a:effectLst>
                  <a:outerShdw blurRad="38100" dist="25400" dir="5400000" algn="ctr" rotWithShape="0">
                    <a:srgbClr val="6E747A">
                      <a:alpha val="43000"/>
                    </a:srgbClr>
                  </a:outerShdw>
                </a:effectLst>
              </a:rPr>
              <a:t>.</a:t>
            </a:r>
            <a:endParaRPr lang="en-US" sz="2800" dirty="0">
              <a:ln w="0"/>
              <a:solidFill>
                <a:schemeClr val="accent1"/>
              </a:solidFill>
              <a:effectLst>
                <a:outerShdw blurRad="38100" dist="25400" dir="5400000" algn="ctr" rotWithShape="0">
                  <a:srgbClr val="6E747A">
                    <a:alpha val="43000"/>
                  </a:srgbClr>
                </a:outerShdw>
              </a:effectLst>
            </a:endParaRPr>
          </a:p>
        </p:txBody>
      </p:sp>
      <p:pic>
        <p:nvPicPr>
          <p:cNvPr id="29704" name="Picture 9"/>
          <p:cNvPicPr>
            <a:picLocks noChangeAspect="1" noChangeArrowheads="1"/>
          </p:cNvPicPr>
          <p:nvPr/>
        </p:nvPicPr>
        <p:blipFill>
          <a:blip r:embed="rId3" cstate="print">
            <a:lum bright="-23000" contrast="36000"/>
          </a:blip>
          <a:srcRect/>
          <a:stretch>
            <a:fillRect/>
          </a:stretch>
        </p:blipFill>
        <p:spPr bwMode="auto">
          <a:xfrm>
            <a:off x="2819400" y="2971801"/>
            <a:ext cx="6324600" cy="790575"/>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fade">
                                      <p:cBhvr>
                                        <p:cTn id="7" dur="1000"/>
                                        <p:tgtEl>
                                          <p:spTgt spid="29704"/>
                                        </p:tgtEl>
                                      </p:cBhvr>
                                    </p:animEffect>
                                    <p:anim calcmode="lin" valueType="num">
                                      <p:cBhvr>
                                        <p:cTn id="8" dur="1000" fill="hold"/>
                                        <p:tgtEl>
                                          <p:spTgt spid="29704"/>
                                        </p:tgtEl>
                                        <p:attrNameLst>
                                          <p:attrName>ppt_x</p:attrName>
                                        </p:attrNameLst>
                                      </p:cBhvr>
                                      <p:tavLst>
                                        <p:tav tm="0">
                                          <p:val>
                                            <p:strVal val="#ppt_x"/>
                                          </p:val>
                                        </p:tav>
                                        <p:tav tm="100000">
                                          <p:val>
                                            <p:strVal val="#ppt_x"/>
                                          </p:val>
                                        </p:tav>
                                      </p:tavLst>
                                    </p:anim>
                                    <p:anim calcmode="lin" valueType="num">
                                      <p:cBhvr>
                                        <p:cTn id="9" dur="1000" fill="hold"/>
                                        <p:tgtEl>
                                          <p:spTgt spid="297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6"/>
          <p:cNvSpPr>
            <a:spLocks noChangeArrowheads="1"/>
          </p:cNvSpPr>
          <p:nvPr/>
        </p:nvSpPr>
        <p:spPr bwMode="auto">
          <a:xfrm>
            <a:off x="4191000" y="2514600"/>
            <a:ext cx="3886200" cy="1905000"/>
          </a:xfrm>
          <a:prstGeom prst="ellipse">
            <a:avLst/>
          </a:prstGeom>
          <a:solidFill>
            <a:schemeClr val="bg2">
              <a:lumMod val="75000"/>
            </a:schemeClr>
          </a:solidFill>
          <a:ln w="9525">
            <a:noFill/>
            <a:round/>
            <a:headEnd/>
            <a:tailEnd/>
          </a:ln>
        </p:spPr>
        <p:txBody>
          <a:bodyPr wrap="none" anchor="ctr"/>
          <a:lstStyle/>
          <a:p>
            <a:pPr algn="l" rtl="0"/>
            <a:endParaRPr lang="ar-SA"/>
          </a:p>
        </p:txBody>
      </p:sp>
      <p:sp>
        <p:nvSpPr>
          <p:cNvPr id="30723" name="Oval 7"/>
          <p:cNvSpPr>
            <a:spLocks noChangeArrowheads="1"/>
          </p:cNvSpPr>
          <p:nvPr/>
        </p:nvSpPr>
        <p:spPr bwMode="auto">
          <a:xfrm>
            <a:off x="4343400" y="2667000"/>
            <a:ext cx="3581400" cy="1600200"/>
          </a:xfrm>
          <a:prstGeom prst="ellipse">
            <a:avLst/>
          </a:prstGeom>
          <a:solidFill>
            <a:schemeClr val="bg2"/>
          </a:solidFill>
          <a:ln w="57150" cmpd="thickThin">
            <a:noFill/>
            <a:round/>
            <a:headEnd/>
            <a:tailEnd/>
          </a:ln>
        </p:spPr>
        <p:txBody>
          <a:bodyPr wrap="none" anchor="ctr"/>
          <a:lstStyle/>
          <a:p>
            <a:pPr algn="l" rtl="0"/>
            <a:endParaRPr lang="ar-SA"/>
          </a:p>
        </p:txBody>
      </p:sp>
      <p:sp>
        <p:nvSpPr>
          <p:cNvPr id="30724" name="مستطيل 1"/>
          <p:cNvSpPr>
            <a:spLocks noChangeArrowheads="1"/>
          </p:cNvSpPr>
          <p:nvPr/>
        </p:nvSpPr>
        <p:spPr bwMode="auto">
          <a:xfrm>
            <a:off x="4419600" y="3124201"/>
            <a:ext cx="3429000" cy="830263"/>
          </a:xfrm>
          <a:prstGeom prst="rect">
            <a:avLst/>
          </a:prstGeom>
          <a:noFill/>
          <a:ln w="9525">
            <a:noFill/>
            <a:miter lim="800000"/>
            <a:headEnd/>
            <a:tailEnd/>
          </a:ln>
        </p:spPr>
        <p:txBody>
          <a:bodyPr>
            <a:spAutoFit/>
          </a:bodyPr>
          <a:lstStyle/>
          <a:p>
            <a:pPr algn="ctr"/>
            <a:r>
              <a:rPr lang="ar-EG" sz="4800" b="1" dirty="0">
                <a:ln w="22225">
                  <a:solidFill>
                    <a:schemeClr val="accent2"/>
                  </a:solidFill>
                  <a:prstDash val="solid"/>
                </a:ln>
                <a:solidFill>
                  <a:schemeClr val="accent2">
                    <a:lumMod val="40000"/>
                    <a:lumOff val="60000"/>
                  </a:schemeClr>
                </a:solidFill>
              </a:rPr>
              <a:t>أضف لمعلوماتك</a:t>
            </a:r>
            <a:endParaRPr lang="en-US" sz="4800" b="1" dirty="0">
              <a:ln w="22225">
                <a:solidFill>
                  <a:schemeClr val="accent2"/>
                </a:solidFill>
                <a:prstDash val="solid"/>
              </a:ln>
              <a:solidFill>
                <a:schemeClr val="accent2">
                  <a:lumMod val="40000"/>
                  <a:lumOff val="60000"/>
                </a:schemeClr>
              </a:solidFill>
            </a:endParaRPr>
          </a:p>
        </p:txBody>
      </p:sp>
      <p:pic>
        <p:nvPicPr>
          <p:cNvPr id="3" name="صورة 2" descr="صورة تحتوي على نص&#10;&#10;تم إنشاء الوصف تلقائياً">
            <a:extLst>
              <a:ext uri="{FF2B5EF4-FFF2-40B4-BE49-F238E27FC236}">
                <a16:creationId xmlns:a16="http://schemas.microsoft.com/office/drawing/2014/main" id="{0143646A-0D58-4DFF-AE86-1061C9B6F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757" y="2437915"/>
            <a:ext cx="1505843" cy="2202833"/>
          </a:xfrm>
          <a:prstGeom prst="rect">
            <a:avLst/>
          </a:prstGeom>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0723"/>
                                        </p:tgtEl>
                                        <p:attrNameLst>
                                          <p:attrName>style.visibility</p:attrName>
                                        </p:attrNameLst>
                                      </p:cBhvr>
                                      <p:to>
                                        <p:strVal val="visible"/>
                                      </p:to>
                                    </p:set>
                                    <p:anim calcmode="lin" valueType="num">
                                      <p:cBhvr>
                                        <p:cTn id="13" dur="1000" fill="hold"/>
                                        <p:tgtEl>
                                          <p:spTgt spid="30723"/>
                                        </p:tgtEl>
                                        <p:attrNameLst>
                                          <p:attrName>ppt_w</p:attrName>
                                        </p:attrNameLst>
                                      </p:cBhvr>
                                      <p:tavLst>
                                        <p:tav tm="0">
                                          <p:val>
                                            <p:fltVal val="0"/>
                                          </p:val>
                                        </p:tav>
                                        <p:tav tm="100000">
                                          <p:val>
                                            <p:strVal val="#ppt_w"/>
                                          </p:val>
                                        </p:tav>
                                      </p:tavLst>
                                    </p:anim>
                                    <p:anim calcmode="lin" valueType="num">
                                      <p:cBhvr>
                                        <p:cTn id="14" dur="1000" fill="hold"/>
                                        <p:tgtEl>
                                          <p:spTgt spid="30723"/>
                                        </p:tgtEl>
                                        <p:attrNameLst>
                                          <p:attrName>ppt_h</p:attrName>
                                        </p:attrNameLst>
                                      </p:cBhvr>
                                      <p:tavLst>
                                        <p:tav tm="0">
                                          <p:val>
                                            <p:fltVal val="0"/>
                                          </p:val>
                                        </p:tav>
                                        <p:tav tm="100000">
                                          <p:val>
                                            <p:strVal val="#ppt_h"/>
                                          </p:val>
                                        </p:tav>
                                      </p:tavLst>
                                    </p:anim>
                                    <p:anim calcmode="lin" valueType="num">
                                      <p:cBhvr>
                                        <p:cTn id="15" dur="1000" fill="hold"/>
                                        <p:tgtEl>
                                          <p:spTgt spid="30723"/>
                                        </p:tgtEl>
                                        <p:attrNameLst>
                                          <p:attrName>style.rotation</p:attrName>
                                        </p:attrNameLst>
                                      </p:cBhvr>
                                      <p:tavLst>
                                        <p:tav tm="0">
                                          <p:val>
                                            <p:fltVal val="90"/>
                                          </p:val>
                                        </p:tav>
                                        <p:tav tm="100000">
                                          <p:val>
                                            <p:fltVal val="0"/>
                                          </p:val>
                                        </p:tav>
                                      </p:tavLst>
                                    </p:anim>
                                    <p:animEffect transition="in" filter="fade">
                                      <p:cBhvr>
                                        <p:cTn id="16" dur="1000"/>
                                        <p:tgtEl>
                                          <p:spTgt spid="30723"/>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30724"/>
                                        </p:tgtEl>
                                        <p:attrNameLst>
                                          <p:attrName>style.visibility</p:attrName>
                                        </p:attrNameLst>
                                      </p:cBhvr>
                                      <p:to>
                                        <p:strVal val="visible"/>
                                      </p:to>
                                    </p:set>
                                    <p:anim calcmode="lin" valueType="num">
                                      <p:cBhvr>
                                        <p:cTn id="19" dur="1000" fill="hold"/>
                                        <p:tgtEl>
                                          <p:spTgt spid="30724"/>
                                        </p:tgtEl>
                                        <p:attrNameLst>
                                          <p:attrName>ppt_w</p:attrName>
                                        </p:attrNameLst>
                                      </p:cBhvr>
                                      <p:tavLst>
                                        <p:tav tm="0">
                                          <p:val>
                                            <p:fltVal val="0"/>
                                          </p:val>
                                        </p:tav>
                                        <p:tav tm="100000">
                                          <p:val>
                                            <p:strVal val="#ppt_w"/>
                                          </p:val>
                                        </p:tav>
                                      </p:tavLst>
                                    </p:anim>
                                    <p:anim calcmode="lin" valueType="num">
                                      <p:cBhvr>
                                        <p:cTn id="20" dur="1000" fill="hold"/>
                                        <p:tgtEl>
                                          <p:spTgt spid="30724"/>
                                        </p:tgtEl>
                                        <p:attrNameLst>
                                          <p:attrName>ppt_h</p:attrName>
                                        </p:attrNameLst>
                                      </p:cBhvr>
                                      <p:tavLst>
                                        <p:tav tm="0">
                                          <p:val>
                                            <p:fltVal val="0"/>
                                          </p:val>
                                        </p:tav>
                                        <p:tav tm="100000">
                                          <p:val>
                                            <p:strVal val="#ppt_h"/>
                                          </p:val>
                                        </p:tav>
                                      </p:tavLst>
                                    </p:anim>
                                    <p:anim calcmode="lin" valueType="num">
                                      <p:cBhvr>
                                        <p:cTn id="21" dur="1000" fill="hold"/>
                                        <p:tgtEl>
                                          <p:spTgt spid="30724"/>
                                        </p:tgtEl>
                                        <p:attrNameLst>
                                          <p:attrName>style.rotation</p:attrName>
                                        </p:attrNameLst>
                                      </p:cBhvr>
                                      <p:tavLst>
                                        <p:tav tm="0">
                                          <p:val>
                                            <p:fltVal val="90"/>
                                          </p:val>
                                        </p:tav>
                                        <p:tav tm="100000">
                                          <p:val>
                                            <p:fltVal val="0"/>
                                          </p:val>
                                        </p:tav>
                                      </p:tavLst>
                                    </p:anim>
                                    <p:animEffect transition="in" filter="fade">
                                      <p:cBhvr>
                                        <p:cTn id="22" dur="1000"/>
                                        <p:tgtEl>
                                          <p:spTgt spid="30724"/>
                                        </p:tgtEl>
                                      </p:cBhvr>
                                    </p:animEffect>
                                  </p:childTnLst>
                                  <p:subTnLst>
                                    <p:audio>
                                      <p:cMediaNode>
                                        <p:cTn display="0" masterRel="sameClick">
                                          <p:stCondLst>
                                            <p:cond evt="begin" delay="0">
                                              <p:tn val="17"/>
                                            </p:cond>
                                          </p:stCondLst>
                                          <p:endCondLst>
                                            <p:cond evt="onStopAudio" delay="0">
                                              <p:tgtEl>
                                                <p:sldTgt/>
                                              </p:tgtEl>
                                            </p:cond>
                                          </p:endCondLst>
                                        </p:cTn>
                                        <p:tgtEl>
                                          <p:sndTgt r:embed="rId4" name="أضف لمعلوماتك.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مستطيل 1"/>
          <p:cNvSpPr>
            <a:spLocks noChangeArrowheads="1"/>
          </p:cNvSpPr>
          <p:nvPr/>
        </p:nvSpPr>
        <p:spPr bwMode="auto">
          <a:xfrm>
            <a:off x="1752600" y="480118"/>
            <a:ext cx="9906000" cy="584775"/>
          </a:xfrm>
          <a:prstGeom prst="rect">
            <a:avLst/>
          </a:prstGeom>
          <a:noFill/>
          <a:ln w="9525">
            <a:noFill/>
            <a:miter lim="800000"/>
            <a:headEnd/>
            <a:tailEnd/>
          </a:ln>
        </p:spPr>
        <p:txBody>
          <a:bodyPr wrap="square">
            <a:spAutoFit/>
          </a:bodyPr>
          <a:lstStyle/>
          <a:p>
            <a:r>
              <a:rPr lang="ar-EG" sz="3200" dirty="0">
                <a:ln w="0"/>
                <a:effectLst>
                  <a:outerShdw blurRad="38100" dist="19050" dir="2700000" algn="tl" rotWithShape="0">
                    <a:schemeClr val="dk1">
                      <a:alpha val="40000"/>
                    </a:schemeClr>
                  </a:outerShdw>
                </a:effectLst>
              </a:rPr>
              <a:t>العنكبوت</a:t>
            </a:r>
            <a:r>
              <a:rPr lang="ar-EG" sz="3200" dirty="0">
                <a:ln w="0"/>
                <a:solidFill>
                  <a:schemeClr val="accent1"/>
                </a:solidFill>
                <a:effectLst>
                  <a:outerShdw blurRad="38100" dist="25400" dir="5400000" algn="ctr" rotWithShape="0">
                    <a:srgbClr val="6E747A">
                      <a:alpha val="43000"/>
                    </a:srgbClr>
                  </a:outerShdw>
                </a:effectLst>
              </a:rPr>
              <a:t> حيوان صغير له ثمانية أرجل ويغزل خيوطًا تشبه </a:t>
            </a:r>
            <a:r>
              <a:rPr lang="ar-EG" sz="3200" dirty="0" err="1">
                <a:ln w="0"/>
                <a:solidFill>
                  <a:schemeClr val="accent1"/>
                </a:solidFill>
                <a:effectLst>
                  <a:outerShdw blurRad="38100" dist="25400" dir="5400000" algn="ctr" rotWithShape="0">
                    <a:srgbClr val="6E747A">
                      <a:alpha val="43000"/>
                    </a:srgbClr>
                  </a:outerShdw>
                </a:effectLst>
              </a:rPr>
              <a:t>الحرير.</a:t>
            </a:r>
            <a:r>
              <a:rPr lang="ar-EG" sz="3200" dirty="0">
                <a:ln w="0"/>
                <a:solidFill>
                  <a:schemeClr val="accent1"/>
                </a:solidFill>
                <a:effectLst>
                  <a:outerShdw blurRad="38100" dist="25400" dir="5400000" algn="ctr" rotWithShape="0">
                    <a:srgbClr val="6E747A">
                      <a:alpha val="43000"/>
                    </a:srgbClr>
                  </a:outerShdw>
                </a:effectLst>
              </a:rPr>
              <a:t> </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31748" name="مستطيل 1"/>
          <p:cNvSpPr>
            <a:spLocks noChangeArrowheads="1"/>
          </p:cNvSpPr>
          <p:nvPr/>
        </p:nvSpPr>
        <p:spPr bwMode="auto">
          <a:xfrm>
            <a:off x="1295399" y="1073004"/>
            <a:ext cx="10537371" cy="1077218"/>
          </a:xfrm>
          <a:prstGeom prst="rect">
            <a:avLst/>
          </a:prstGeom>
          <a:noFill/>
          <a:ln w="9525">
            <a:noFill/>
            <a:miter lim="800000"/>
            <a:headEnd/>
            <a:tailEnd/>
          </a:ln>
        </p:spPr>
        <p:txBody>
          <a:bodyPr wrap="square">
            <a:spAutoFit/>
          </a:bodyPr>
          <a:lstStyle/>
          <a:p>
            <a:r>
              <a:rPr lang="ar-EG" sz="3200" dirty="0">
                <a:ln w="0"/>
                <a:solidFill>
                  <a:schemeClr val="accent1"/>
                </a:solidFill>
                <a:effectLst>
                  <a:outerShdw blurRad="38100" dist="25400" dir="5400000" algn="ctr" rotWithShape="0">
                    <a:srgbClr val="6E747A">
                      <a:alpha val="43000"/>
                    </a:srgbClr>
                  </a:outerShdw>
                </a:effectLst>
              </a:rPr>
              <a:t>وأكثر ما تشتهر </a:t>
            </a:r>
            <a:r>
              <a:rPr lang="ar-EG" sz="3200" dirty="0" err="1">
                <a:ln w="0"/>
                <a:solidFill>
                  <a:schemeClr val="accent1"/>
                </a:solidFill>
                <a:effectLst>
                  <a:outerShdw blurRad="38100" dist="25400" dir="5400000" algn="ctr" rotWithShape="0">
                    <a:srgbClr val="6E747A">
                      <a:alpha val="43000"/>
                    </a:srgbClr>
                  </a:outerShdw>
                </a:effectLst>
              </a:rPr>
              <a:t>به</a:t>
            </a:r>
            <a:r>
              <a:rPr lang="ar-EG" sz="3200" dirty="0">
                <a:ln w="0"/>
                <a:solidFill>
                  <a:schemeClr val="accent1"/>
                </a:solidFill>
                <a:effectLst>
                  <a:outerShdw blurRad="38100" dist="25400" dir="5400000" algn="ctr" rotWithShape="0">
                    <a:srgbClr val="6E747A">
                      <a:alpha val="43000"/>
                    </a:srgbClr>
                  </a:outerShdw>
                </a:effectLst>
              </a:rPr>
              <a:t> العناكب هو غزلها لخيوط الشراك التي تستخدمها في صيد الحشرات لتتغذى </a:t>
            </a:r>
            <a:r>
              <a:rPr lang="ar-EG" sz="3200" dirty="0" err="1">
                <a:ln w="0"/>
                <a:solidFill>
                  <a:schemeClr val="accent1"/>
                </a:solidFill>
                <a:effectLst>
                  <a:outerShdw blurRad="38100" dist="25400" dir="5400000" algn="ctr" rotWithShape="0">
                    <a:srgbClr val="6E747A">
                      <a:alpha val="43000"/>
                    </a:srgbClr>
                  </a:outerShdw>
                </a:effectLst>
              </a:rPr>
              <a:t>بها.</a:t>
            </a: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31749" name="مستطيل 1"/>
          <p:cNvSpPr>
            <a:spLocks noChangeArrowheads="1"/>
          </p:cNvSpPr>
          <p:nvPr/>
        </p:nvSpPr>
        <p:spPr bwMode="auto">
          <a:xfrm>
            <a:off x="1066800" y="2150222"/>
            <a:ext cx="10668001" cy="954107"/>
          </a:xfrm>
          <a:prstGeom prst="rect">
            <a:avLst/>
          </a:prstGeom>
          <a:noFill/>
          <a:ln w="9525">
            <a:noFill/>
            <a:miter lim="800000"/>
            <a:headEnd/>
            <a:tailEnd/>
          </a:ln>
        </p:spPr>
        <p:txBody>
          <a:bodyPr wrap="square">
            <a:spAutoFit/>
          </a:bodyPr>
          <a:lstStyle/>
          <a:p>
            <a:r>
              <a:rPr lang="ar-EG" sz="2800" dirty="0">
                <a:ln w="0"/>
                <a:solidFill>
                  <a:schemeClr val="accent1"/>
                </a:solidFill>
                <a:effectLst>
                  <a:outerShdw blurRad="38100" dist="25400" dir="5400000" algn="ctr" rotWithShape="0">
                    <a:srgbClr val="6E747A">
                      <a:alpha val="43000"/>
                    </a:srgbClr>
                  </a:outerShdw>
                </a:effectLst>
              </a:rPr>
              <a:t>وتُعدَّ العناكب مفيدة للإنسان لأنها تتغذى بالحشرات الضارة والجنادب والجراد وكلها</a:t>
            </a:r>
            <a:r>
              <a:rPr lang="ar-SA" sz="2800" dirty="0">
                <a:ln w="0"/>
                <a:solidFill>
                  <a:schemeClr val="accent1"/>
                </a:solidFill>
                <a:effectLst>
                  <a:outerShdw blurRad="38100" dist="25400" dir="5400000" algn="ctr" rotWithShape="0">
                    <a:srgbClr val="6E747A">
                      <a:alpha val="43000"/>
                    </a:srgbClr>
                  </a:outerShdw>
                </a:effectLst>
              </a:rPr>
              <a:t> </a:t>
            </a:r>
            <a:r>
              <a:rPr lang="ar-EG" sz="2800" dirty="0">
                <a:ln w="0"/>
                <a:solidFill>
                  <a:schemeClr val="accent1"/>
                </a:solidFill>
                <a:effectLst>
                  <a:outerShdw blurRad="38100" dist="25400" dir="5400000" algn="ctr" rotWithShape="0">
                    <a:srgbClr val="6E747A">
                      <a:alpha val="43000"/>
                    </a:srgbClr>
                  </a:outerShdw>
                </a:effectLst>
              </a:rPr>
              <a:t>تتلف المحاصيل.</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8" name="مستطيل 1">
            <a:extLst>
              <a:ext uri="{FF2B5EF4-FFF2-40B4-BE49-F238E27FC236}">
                <a16:creationId xmlns:a16="http://schemas.microsoft.com/office/drawing/2014/main" id="{5E990A40-3982-45E3-B9B1-1DB64720A67F}"/>
              </a:ext>
            </a:extLst>
          </p:cNvPr>
          <p:cNvSpPr>
            <a:spLocks noChangeArrowheads="1"/>
          </p:cNvSpPr>
          <p:nvPr/>
        </p:nvSpPr>
        <p:spPr bwMode="auto">
          <a:xfrm>
            <a:off x="762001" y="3126100"/>
            <a:ext cx="11049000" cy="954107"/>
          </a:xfrm>
          <a:prstGeom prst="rect">
            <a:avLst/>
          </a:prstGeom>
          <a:noFill/>
          <a:ln w="9525">
            <a:noFill/>
            <a:miter lim="800000"/>
            <a:headEnd/>
            <a:tailEnd/>
          </a:ln>
        </p:spPr>
        <p:txBody>
          <a:bodyPr wrap="square">
            <a:spAutoFit/>
          </a:bodyPr>
          <a:lstStyle/>
          <a:p>
            <a:r>
              <a:rPr lang="ar-EG" sz="2800" dirty="0">
                <a:ln w="0"/>
                <a:solidFill>
                  <a:schemeClr val="accent1"/>
                </a:solidFill>
                <a:effectLst>
                  <a:outerShdw blurRad="38100" dist="25400" dir="5400000" algn="ctr" rotWithShape="0">
                    <a:srgbClr val="6E747A">
                      <a:alpha val="43000"/>
                    </a:srgbClr>
                  </a:outerShdw>
                </a:effectLst>
              </a:rPr>
              <a:t>وكذلك تتغذى بالذباب والبعوض الناقلين للأمراض، وتتغذى العناكب بصفة خاصة بالحشرات إلا أن بعضًا منها يتغذى بأفراخ الضفادع، والأسماك الصغيرة </a:t>
            </a:r>
            <a:r>
              <a:rPr lang="ar-EG" sz="2800" dirty="0" err="1">
                <a:ln w="0"/>
                <a:solidFill>
                  <a:schemeClr val="accent1"/>
                </a:solidFill>
                <a:effectLst>
                  <a:outerShdw blurRad="38100" dist="25400" dir="5400000" algn="ctr" rotWithShape="0">
                    <a:srgbClr val="6E747A">
                      <a:alpha val="43000"/>
                    </a:srgbClr>
                  </a:outerShdw>
                </a:effectLst>
              </a:rPr>
              <a:t>والفئران،</a:t>
            </a:r>
            <a:r>
              <a:rPr lang="ar-EG" sz="2800" dirty="0">
                <a:ln w="0"/>
                <a:solidFill>
                  <a:schemeClr val="accent1"/>
                </a:solidFill>
                <a:effectLst>
                  <a:outerShdw blurRad="38100" dist="25400" dir="5400000" algn="ctr" rotWithShape="0">
                    <a:srgbClr val="6E747A">
                      <a:alpha val="43000"/>
                    </a:srgbClr>
                  </a:outerShdw>
                </a:effectLst>
              </a:rPr>
              <a:t> </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9" name="مستطيل 1">
            <a:extLst>
              <a:ext uri="{FF2B5EF4-FFF2-40B4-BE49-F238E27FC236}">
                <a16:creationId xmlns:a16="http://schemas.microsoft.com/office/drawing/2014/main" id="{642F1018-84EA-42E7-A5D5-D61E6940EC45}"/>
              </a:ext>
            </a:extLst>
          </p:cNvPr>
          <p:cNvSpPr>
            <a:spLocks noChangeArrowheads="1"/>
          </p:cNvSpPr>
          <p:nvPr/>
        </p:nvSpPr>
        <p:spPr bwMode="auto">
          <a:xfrm>
            <a:off x="242048" y="4495800"/>
            <a:ext cx="11568953" cy="954107"/>
          </a:xfrm>
          <a:prstGeom prst="rect">
            <a:avLst/>
          </a:prstGeom>
          <a:noFill/>
          <a:ln w="9525">
            <a:noFill/>
            <a:miter lim="800000"/>
            <a:headEnd/>
            <a:tailEnd/>
          </a:ln>
        </p:spPr>
        <p:txBody>
          <a:bodyPr wrap="square">
            <a:spAutoFit/>
          </a:bodyPr>
          <a:lstStyle/>
          <a:p>
            <a:r>
              <a:rPr lang="ar-EG" sz="2800" dirty="0">
                <a:ln w="0"/>
                <a:solidFill>
                  <a:schemeClr val="accent1"/>
                </a:solidFill>
                <a:effectLst>
                  <a:outerShdw blurRad="38100" dist="25400" dir="5400000" algn="ctr" rotWithShape="0">
                    <a:srgbClr val="6E747A">
                      <a:alpha val="43000"/>
                    </a:srgbClr>
                  </a:outerShdw>
                </a:effectLst>
              </a:rPr>
              <a:t>كما تتغذى بعض العناكب بعناكب </a:t>
            </a:r>
            <a:r>
              <a:rPr lang="ar-EG" sz="2800" dirty="0" err="1">
                <a:ln w="0"/>
                <a:solidFill>
                  <a:schemeClr val="accent1"/>
                </a:solidFill>
                <a:effectLst>
                  <a:outerShdw blurRad="38100" dist="25400" dir="5400000" algn="ctr" rotWithShape="0">
                    <a:srgbClr val="6E747A">
                      <a:alpha val="43000"/>
                    </a:srgbClr>
                  </a:outerShdw>
                </a:effectLst>
              </a:rPr>
              <a:t>أخرى.</a:t>
            </a:r>
            <a:r>
              <a:rPr lang="ar-EG" sz="2800" dirty="0">
                <a:ln w="0"/>
                <a:solidFill>
                  <a:schemeClr val="accent1"/>
                </a:solidFill>
                <a:effectLst>
                  <a:outerShdw blurRad="38100" dist="25400" dir="5400000" algn="ctr" rotWithShape="0">
                    <a:srgbClr val="6E747A">
                      <a:alpha val="43000"/>
                    </a:srgbClr>
                  </a:outerShdw>
                </a:effectLst>
              </a:rPr>
              <a:t> وإناث العناكب أقوى و</a:t>
            </a:r>
            <a:r>
              <a:rPr lang="ar-SA" sz="2800" dirty="0">
                <a:ln w="0"/>
                <a:solidFill>
                  <a:schemeClr val="accent1"/>
                </a:solidFill>
                <a:effectLst>
                  <a:outerShdw blurRad="38100" dist="25400" dir="5400000" algn="ctr" rotWithShape="0">
                    <a:srgbClr val="6E747A">
                      <a:alpha val="43000"/>
                    </a:srgbClr>
                  </a:outerShdw>
                </a:effectLst>
              </a:rPr>
              <a:t>أ</a:t>
            </a:r>
            <a:r>
              <a:rPr lang="ar-EG" sz="2800" dirty="0">
                <a:ln w="0"/>
                <a:solidFill>
                  <a:schemeClr val="accent1"/>
                </a:solidFill>
                <a:effectLst>
                  <a:outerShdw blurRad="38100" dist="25400" dir="5400000" algn="ctr" rotWithShape="0">
                    <a:srgbClr val="6E747A">
                      <a:alpha val="43000"/>
                    </a:srgbClr>
                  </a:outerShdw>
                </a:effectLst>
              </a:rPr>
              <a:t>ضخم من ذكورها وتتغذى أحيانًا بذكورها.</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12"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88E631F7-9289-470B-BA26-B2222F4039C9}"/>
              </a:ext>
            </a:extLst>
          </p:cNvPr>
          <p:cNvSpPr txBox="1">
            <a:spLocks/>
          </p:cNvSpPr>
          <p:nvPr/>
        </p:nvSpPr>
        <p:spPr>
          <a:xfrm>
            <a:off x="295587" y="5056085"/>
            <a:ext cx="5778642" cy="81009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normAutofit/>
          </a:bodyPr>
          <a:lstStyle/>
          <a:p>
            <a:pPr algn="ctr" defTabSz="370236" rtl="1">
              <a:defRPr sz="3956" b="0" spc="0">
                <a:solidFill>
                  <a:srgbClr val="FFFFFF"/>
                </a:solidFill>
                <a:latin typeface="Khalid Art bold"/>
                <a:ea typeface="Khalid Art bold"/>
                <a:cs typeface="Khalid Art bold"/>
                <a:sym typeface="Khalid Art bold"/>
              </a:defRPr>
            </a:pPr>
            <a:r>
              <a:rPr lang="ar-SA" sz="3000" b="1" dirty="0">
                <a:solidFill>
                  <a:schemeClr val="accent2">
                    <a:lumMod val="75000"/>
                  </a:schemeClr>
                </a:solidFill>
                <a:latin typeface="Khalid Art bold"/>
                <a:ea typeface="Khalid Art bold"/>
                <a:cs typeface="Khalid Art bold"/>
                <a:sym typeface="Khalid Art bold"/>
              </a:rPr>
              <a:t>قناة البيان للعروض والعلوم الشرعية </a:t>
            </a:r>
            <a:r>
              <a:rPr lang="ar-SA" sz="3000" b="1" kern="0" dirty="0">
                <a:solidFill>
                  <a:schemeClr val="accent2">
                    <a:lumMod val="75000"/>
                  </a:schemeClr>
                </a:solidFill>
                <a:latin typeface="Khalid Art bold"/>
                <a:ea typeface="Khalid Art bold"/>
                <a:cs typeface="Khalid Art bold"/>
                <a:sym typeface="Khalid Art bold"/>
              </a:rPr>
              <a:t> </a:t>
            </a:r>
          </a:p>
        </p:txBody>
      </p:sp>
      <p:pic>
        <p:nvPicPr>
          <p:cNvPr id="13" name="884AEA23-EA58-47EB-8C88-9CE646949802-L0-001.png" descr="884AEA23-EA58-47EB-8C88-9CE646949802-L0-001.png">
            <a:hlinkClick r:id="rId3"/>
            <a:extLst>
              <a:ext uri="{FF2B5EF4-FFF2-40B4-BE49-F238E27FC236}">
                <a16:creationId xmlns:a16="http://schemas.microsoft.com/office/drawing/2014/main" id="{5DD1F4D6-6750-499A-AC27-D69C956911F0}"/>
              </a:ext>
            </a:extLst>
          </p:cNvPr>
          <p:cNvPicPr>
            <a:picLocks noChangeAspect="1"/>
          </p:cNvPicPr>
          <p:nvPr/>
        </p:nvPicPr>
        <p:blipFill>
          <a:blip r:embed="rId4" cstate="print"/>
          <a:stretch>
            <a:fillRect/>
          </a:stretch>
        </p:blipFill>
        <p:spPr>
          <a:xfrm>
            <a:off x="2887875" y="5866175"/>
            <a:ext cx="594066" cy="594071"/>
          </a:xfrm>
          <a:prstGeom prst="rect">
            <a:avLst/>
          </a:prstGeom>
          <a:ln w="12700" cap="flat">
            <a:noFill/>
            <a:miter lim="400000"/>
          </a:ln>
          <a:effectLst/>
        </p:spPr>
      </p:pic>
    </p:spTree>
  </p:cSld>
  <p:clrMapOvr>
    <a:masterClrMapping/>
  </p:clrMapOvr>
  <p:transition>
    <p:blinds dir="vert"/>
    <p:sndAc>
      <p:stSnd>
        <p:snd r:embed="rId2" name="typ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عنوان 1"/>
          <p:cNvSpPr>
            <a:spLocks noGrp="1"/>
          </p:cNvSpPr>
          <p:nvPr>
            <p:ph type="title"/>
          </p:nvPr>
        </p:nvSpPr>
        <p:spPr>
          <a:xfrm>
            <a:off x="7696200" y="274638"/>
            <a:ext cx="3886200" cy="1143000"/>
          </a:xfrm>
        </p:spPr>
        <p:txBody>
          <a:bodyPr/>
          <a:lstStyle/>
          <a:p>
            <a:pPr algn="r" rtl="1" eaLnBrk="1" hangingPunct="1"/>
            <a:r>
              <a:rPr lang="ar-SA" dirty="0">
                <a:ln w="0"/>
                <a:solidFill>
                  <a:schemeClr val="accent3">
                    <a:lumMod val="75000"/>
                  </a:schemeClr>
                </a:solidFill>
                <a:effectLst>
                  <a:outerShdw blurRad="38100" dist="19050" dir="2700000" algn="tl" rotWithShape="0">
                    <a:schemeClr val="dk1">
                      <a:alpha val="40000"/>
                    </a:schemeClr>
                  </a:outerShdw>
                </a:effectLst>
                <a:cs typeface="Times New Roman" pitchFamily="18" charset="0"/>
              </a:rPr>
              <a:t>الأهداف التعليمية</a:t>
            </a:r>
            <a:endParaRPr lang="en-US" dirty="0">
              <a:ln w="0"/>
              <a:solidFill>
                <a:schemeClr val="accent3">
                  <a:lumMod val="75000"/>
                </a:schemeClr>
              </a:solidFill>
              <a:effectLst>
                <a:outerShdw blurRad="38100" dist="19050" dir="2700000" algn="tl" rotWithShape="0">
                  <a:schemeClr val="dk1">
                    <a:alpha val="40000"/>
                  </a:schemeClr>
                </a:outerShdw>
              </a:effectLst>
              <a:cs typeface="Times New Roman" pitchFamily="18" charset="0"/>
            </a:endParaRPr>
          </a:p>
        </p:txBody>
      </p:sp>
      <p:sp>
        <p:nvSpPr>
          <p:cNvPr id="4101" name="عنصر نائب للمحتوى 2"/>
          <p:cNvSpPr>
            <a:spLocks noGrp="1"/>
          </p:cNvSpPr>
          <p:nvPr>
            <p:ph idx="1"/>
          </p:nvPr>
        </p:nvSpPr>
        <p:spPr>
          <a:xfrm>
            <a:off x="2014764" y="2212295"/>
            <a:ext cx="8032750" cy="833438"/>
          </a:xfrm>
        </p:spPr>
        <p:txBody>
          <a:bodyPr/>
          <a:lstStyle/>
          <a:p>
            <a:pPr algn="ctr" rtl="1" eaLnBrk="1" hangingPunct="1">
              <a:buFont typeface="Arial" charset="0"/>
              <a:buNone/>
            </a:pPr>
            <a:r>
              <a:rPr lang="ar-SA" sz="3600" dirty="0" err="1">
                <a:ln w="0"/>
                <a:effectLst>
                  <a:outerShdw blurRad="38100" dist="19050" dir="2700000" algn="tl" rotWithShape="0">
                    <a:schemeClr val="dk1">
                      <a:alpha val="40000"/>
                    </a:schemeClr>
                  </a:outerShdw>
                </a:effectLst>
                <a:cs typeface="Arial" charset="0"/>
              </a:rPr>
              <a:t>1-</a:t>
            </a:r>
            <a:r>
              <a:rPr lang="ar-SA" sz="3600" dirty="0">
                <a:ln w="0"/>
                <a:effectLst>
                  <a:outerShdw blurRad="38100" dist="19050" dir="2700000" algn="tl" rotWithShape="0">
                    <a:schemeClr val="dk1">
                      <a:alpha val="40000"/>
                    </a:schemeClr>
                  </a:outerShdw>
                </a:effectLst>
                <a:cs typeface="Arial" charset="0"/>
              </a:rPr>
              <a:t> </a:t>
            </a:r>
            <a:r>
              <a:rPr lang="ar-EG" sz="3300" dirty="0">
                <a:ln w="0"/>
                <a:effectLst>
                  <a:outerShdw blurRad="38100" dist="19050" dir="2700000" algn="tl" rotWithShape="0">
                    <a:schemeClr val="dk1">
                      <a:alpha val="40000"/>
                    </a:schemeClr>
                  </a:outerShdw>
                </a:effectLst>
                <a:cs typeface="Arial" charset="0"/>
              </a:rPr>
              <a:t>أوضّح معاني الكلمات الغريبة في </a:t>
            </a:r>
            <a:r>
              <a:rPr lang="ar-EG" sz="3300" dirty="0" err="1">
                <a:ln w="0"/>
                <a:effectLst>
                  <a:outerShdw blurRad="38100" dist="19050" dir="2700000" algn="tl" rotWithShape="0">
                    <a:schemeClr val="dk1">
                      <a:alpha val="40000"/>
                    </a:schemeClr>
                  </a:outerShdw>
                </a:effectLst>
                <a:cs typeface="Arial" charset="0"/>
              </a:rPr>
              <a:t>الآيات </a:t>
            </a:r>
            <a:r>
              <a:rPr lang="ar-EG" sz="3300" dirty="0">
                <a:ln w="0"/>
                <a:effectLst>
                  <a:outerShdw blurRad="38100" dist="19050" dir="2700000" algn="tl" rotWithShape="0">
                    <a:schemeClr val="dk1">
                      <a:alpha val="40000"/>
                    </a:schemeClr>
                  </a:outerShdw>
                </a:effectLst>
                <a:cs typeface="Arial" charset="0"/>
              </a:rPr>
              <a:t>(من </a:t>
            </a:r>
            <a:r>
              <a:rPr lang="ar-EG" sz="3300" dirty="0" err="1">
                <a:ln w="0"/>
                <a:effectLst>
                  <a:outerShdw blurRad="38100" dist="19050" dir="2700000" algn="tl" rotWithShape="0">
                    <a:schemeClr val="dk1">
                      <a:alpha val="40000"/>
                    </a:schemeClr>
                  </a:outerShdw>
                </a:effectLst>
                <a:cs typeface="Arial" charset="0"/>
              </a:rPr>
              <a:t>41إلى</a:t>
            </a:r>
            <a:r>
              <a:rPr lang="ar-EG" sz="3300" dirty="0">
                <a:ln w="0"/>
                <a:effectLst>
                  <a:outerShdw blurRad="38100" dist="19050" dir="2700000" algn="tl" rotWithShape="0">
                    <a:schemeClr val="dk1">
                      <a:alpha val="40000"/>
                    </a:schemeClr>
                  </a:outerShdw>
                </a:effectLst>
                <a:cs typeface="Arial" charset="0"/>
              </a:rPr>
              <a:t> 52) من سورة العنكبوت.</a:t>
            </a:r>
            <a:endParaRPr lang="en-US" sz="3300" dirty="0">
              <a:ln w="0"/>
              <a:effectLst>
                <a:outerShdw blurRad="38100" dist="19050" dir="2700000" algn="tl" rotWithShape="0">
                  <a:schemeClr val="dk1">
                    <a:alpha val="40000"/>
                  </a:schemeClr>
                </a:outerShdw>
              </a:effectLst>
              <a:cs typeface="Arial" charset="0"/>
            </a:endParaRPr>
          </a:p>
        </p:txBody>
      </p:sp>
      <p:sp>
        <p:nvSpPr>
          <p:cNvPr id="4" name="عنصر نائب للمحتوى 2"/>
          <p:cNvSpPr txBox="1">
            <a:spLocks/>
          </p:cNvSpPr>
          <p:nvPr/>
        </p:nvSpPr>
        <p:spPr>
          <a:xfrm>
            <a:off x="2209800" y="3733800"/>
            <a:ext cx="8229600" cy="1066800"/>
          </a:xfrm>
          <a:prstGeom prst="rect">
            <a:avLst/>
          </a:prstGeom>
        </p:spPr>
        <p:txBody>
          <a:bodyPr/>
          <a:lstStyle/>
          <a:p>
            <a:pPr lvl="1" algn="ctr">
              <a:defRPr/>
            </a:pPr>
            <a:r>
              <a:rPr lang="ar-SA" sz="3200" dirty="0">
                <a:ln w="0"/>
                <a:effectLst>
                  <a:outerShdw blurRad="38100" dist="19050" dir="2700000" algn="tl" rotWithShape="0">
                    <a:schemeClr val="dk1">
                      <a:alpha val="40000"/>
                    </a:schemeClr>
                  </a:outerShdw>
                </a:effectLst>
                <a:latin typeface="+mn-lt"/>
                <a:cs typeface="+mn-cs"/>
              </a:rPr>
              <a:t>2-</a:t>
            </a:r>
            <a:r>
              <a:rPr lang="ar-EG" sz="3200" dirty="0">
                <a:ln w="0"/>
                <a:effectLst>
                  <a:outerShdw blurRad="38100" dist="19050" dir="2700000" algn="tl" rotWithShape="0">
                    <a:schemeClr val="dk1">
                      <a:alpha val="40000"/>
                    </a:schemeClr>
                  </a:outerShdw>
                </a:effectLst>
                <a:latin typeface="+mn-lt"/>
                <a:cs typeface="+mn-cs"/>
              </a:rPr>
              <a:t> </a:t>
            </a:r>
            <a:r>
              <a:rPr lang="ar-EG" sz="3200" dirty="0">
                <a:ln w="0"/>
                <a:effectLst>
                  <a:outerShdw blurRad="38100" dist="19050" dir="2700000" algn="tl" rotWithShape="0">
                    <a:schemeClr val="dk1">
                      <a:alpha val="40000"/>
                    </a:schemeClr>
                  </a:outerShdw>
                </a:effectLst>
                <a:latin typeface="Arial" pitchFamily="34" charset="0"/>
                <a:cs typeface="Arial" pitchFamily="34" charset="0"/>
              </a:rPr>
              <a:t>أفسّر الآيات (من 41 إلى 52) من سورة العنكبوت تفسيرًا سليمًا.</a:t>
            </a:r>
            <a:endParaRPr lang="en-US" sz="3200" dirty="0">
              <a:ln w="0"/>
              <a:effectLst>
                <a:outerShdw blurRad="38100" dist="19050" dir="2700000" algn="tl" rotWithShape="0">
                  <a:schemeClr val="dk1">
                    <a:alpha val="40000"/>
                  </a:schemeClr>
                </a:outerShdw>
              </a:effectLst>
              <a:latin typeface="Arial" pitchFamily="34" charset="0"/>
              <a:cs typeface="Arial" pitchFamily="34" charset="0"/>
            </a:endParaRPr>
          </a:p>
          <a:p>
            <a:pPr lvl="1" algn="ctr">
              <a:defRPr/>
            </a:pPr>
            <a:endParaRPr lang="en-US" sz="3200" dirty="0">
              <a:ln w="0"/>
              <a:effectLst>
                <a:outerShdw blurRad="38100" dist="19050" dir="2700000" algn="tl" rotWithShape="0">
                  <a:schemeClr val="dk1">
                    <a:alpha val="40000"/>
                  </a:schemeClr>
                </a:outerShdw>
              </a:effectLst>
              <a:latin typeface="+mn-lt"/>
              <a:cs typeface="+mn-cs"/>
            </a:endParaRPr>
          </a:p>
        </p:txBody>
      </p:sp>
      <p:sp>
        <p:nvSpPr>
          <p:cNvPr id="5" name="عنصر نائب للمحتوى 2"/>
          <p:cNvSpPr txBox="1">
            <a:spLocks/>
          </p:cNvSpPr>
          <p:nvPr/>
        </p:nvSpPr>
        <p:spPr>
          <a:xfrm>
            <a:off x="1905000" y="5029200"/>
            <a:ext cx="8229600" cy="533400"/>
          </a:xfrm>
          <a:prstGeom prst="rect">
            <a:avLst/>
          </a:prstGeom>
        </p:spPr>
        <p:txBody>
          <a:bodyPr>
            <a:normAutofit fontScale="92500" lnSpcReduction="20000"/>
          </a:bodyPr>
          <a:lstStyle/>
          <a:p>
            <a:pPr lvl="1">
              <a:defRPr/>
            </a:pPr>
            <a:r>
              <a:rPr lang="ar-SA" sz="3600" dirty="0">
                <a:ln w="0"/>
                <a:effectLst>
                  <a:outerShdw blurRad="38100" dist="19050" dir="2700000" algn="tl" rotWithShape="0">
                    <a:schemeClr val="dk1">
                      <a:alpha val="40000"/>
                    </a:schemeClr>
                  </a:outerShdw>
                </a:effectLst>
                <a:latin typeface="+mn-lt"/>
                <a:cs typeface="+mn-cs"/>
              </a:rPr>
              <a:t>3- </a:t>
            </a:r>
            <a:r>
              <a:rPr lang="ar-EG" sz="3500" dirty="0">
                <a:ln w="0"/>
                <a:effectLst>
                  <a:outerShdw blurRad="38100" dist="19050" dir="2700000" algn="tl" rotWithShape="0">
                    <a:schemeClr val="dk1">
                      <a:alpha val="40000"/>
                    </a:schemeClr>
                  </a:outerShdw>
                </a:effectLst>
                <a:latin typeface="Arial" pitchFamily="34" charset="0"/>
                <a:cs typeface="Arial" pitchFamily="34" charset="0"/>
              </a:rPr>
              <a:t>أبيّن خطورة التعلق بالأولياء من دون الله.</a:t>
            </a:r>
            <a:endParaRPr lang="en-US" sz="35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104" name="مربع نص 7"/>
          <p:cNvSpPr txBox="1">
            <a:spLocks noChangeArrowheads="1"/>
          </p:cNvSpPr>
          <p:nvPr/>
        </p:nvSpPr>
        <p:spPr bwMode="auto">
          <a:xfrm>
            <a:off x="8001000" y="1447800"/>
            <a:ext cx="1860550" cy="584200"/>
          </a:xfrm>
          <a:prstGeom prst="rect">
            <a:avLst/>
          </a:prstGeom>
          <a:noFill/>
          <a:ln w="9525">
            <a:noFill/>
            <a:miter lim="800000"/>
            <a:headEnd/>
            <a:tailEnd/>
          </a:ln>
        </p:spPr>
        <p:txBody>
          <a:bodyPr>
            <a:spAutoFit/>
          </a:bodyPr>
          <a:lstStyle/>
          <a:p>
            <a:r>
              <a:rPr lang="ar-EG" sz="3200" dirty="0">
                <a:ln w="0"/>
                <a:effectLst>
                  <a:outerShdw blurRad="38100" dist="19050" dir="2700000" algn="tl" rotWithShape="0">
                    <a:schemeClr val="dk1">
                      <a:alpha val="40000"/>
                    </a:schemeClr>
                  </a:outerShdw>
                </a:effectLst>
              </a:rPr>
              <a:t>أريد أن: </a:t>
            </a:r>
            <a:endParaRPr lang="en-US" sz="3200" dirty="0">
              <a:ln w="0"/>
              <a:effectLst>
                <a:outerShdw blurRad="38100" dist="19050" dir="2700000" algn="tl" rotWithShape="0">
                  <a:schemeClr val="dk1">
                    <a:alpha val="40000"/>
                  </a:schemeClr>
                </a:outerShdw>
              </a:effectLst>
            </a:endParaRPr>
          </a:p>
        </p:txBody>
      </p:sp>
      <p:sp>
        <p:nvSpPr>
          <p:cNvPr id="9" name="عنوان 1">
            <a:extLst>
              <a:ext uri="{FF2B5EF4-FFF2-40B4-BE49-F238E27FC236}">
                <a16:creationId xmlns:a16="http://schemas.microsoft.com/office/drawing/2014/main" id="{408D95DD-258E-4F4F-BD31-7CBBB288B9C7}"/>
              </a:ext>
            </a:extLst>
          </p:cNvPr>
          <p:cNvSpPr txBox="1">
            <a:spLocks/>
          </p:cNvSpPr>
          <p:nvPr/>
        </p:nvSpPr>
        <p:spPr bwMode="auto">
          <a:xfrm>
            <a:off x="3211739" y="618672"/>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cs typeface="Arial" pitchFamily="34" charset="0"/>
              </a:defRPr>
            </a:lvl2pPr>
            <a:lvl3pPr algn="ctr" rtl="0" eaLnBrk="0" fontAlgn="base" hangingPunct="0">
              <a:spcBef>
                <a:spcPct val="0"/>
              </a:spcBef>
              <a:spcAft>
                <a:spcPct val="0"/>
              </a:spcAft>
              <a:defRPr sz="4400">
                <a:solidFill>
                  <a:schemeClr val="tx1"/>
                </a:solidFill>
                <a:latin typeface="Calibri" pitchFamily="34" charset="0"/>
                <a:cs typeface="Arial" pitchFamily="34" charset="0"/>
              </a:defRPr>
            </a:lvl3pPr>
            <a:lvl4pPr algn="ctr" rtl="0" eaLnBrk="0" fontAlgn="base" hangingPunct="0">
              <a:spcBef>
                <a:spcPct val="0"/>
              </a:spcBef>
              <a:spcAft>
                <a:spcPct val="0"/>
              </a:spcAft>
              <a:defRPr sz="4400">
                <a:solidFill>
                  <a:schemeClr val="tx1"/>
                </a:solidFill>
                <a:latin typeface="Calibri" pitchFamily="34" charset="0"/>
                <a:cs typeface="Arial" pitchFamily="34" charset="0"/>
              </a:defRPr>
            </a:lvl4pPr>
            <a:lvl5pPr algn="ctr" rtl="0"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0" fontAlgn="base">
              <a:spcBef>
                <a:spcPct val="0"/>
              </a:spcBef>
              <a:spcAft>
                <a:spcPct val="0"/>
              </a:spcAft>
              <a:defRPr sz="4400">
                <a:solidFill>
                  <a:schemeClr val="tx1"/>
                </a:solidFill>
                <a:latin typeface="Calibri" pitchFamily="34" charset="0"/>
                <a:cs typeface="Arial" pitchFamily="34" charset="0"/>
              </a:defRPr>
            </a:lvl6pPr>
            <a:lvl7pPr marL="914400" algn="ctr" rtl="0" fontAlgn="base">
              <a:spcBef>
                <a:spcPct val="0"/>
              </a:spcBef>
              <a:spcAft>
                <a:spcPct val="0"/>
              </a:spcAft>
              <a:defRPr sz="4400">
                <a:solidFill>
                  <a:schemeClr val="tx1"/>
                </a:solidFill>
                <a:latin typeface="Calibri" pitchFamily="34" charset="0"/>
                <a:cs typeface="Arial" pitchFamily="34" charset="0"/>
              </a:defRPr>
            </a:lvl7pPr>
            <a:lvl8pPr marL="1371600" algn="ctr" rtl="0" fontAlgn="base">
              <a:spcBef>
                <a:spcPct val="0"/>
              </a:spcBef>
              <a:spcAft>
                <a:spcPct val="0"/>
              </a:spcAft>
              <a:defRPr sz="4400">
                <a:solidFill>
                  <a:schemeClr val="tx1"/>
                </a:solidFill>
                <a:latin typeface="Calibri" pitchFamily="34" charset="0"/>
                <a:cs typeface="Arial" pitchFamily="34" charset="0"/>
              </a:defRPr>
            </a:lvl8pPr>
            <a:lvl9pPr marL="1828800" algn="ctr" rtl="0" fontAlgn="base">
              <a:spcBef>
                <a:spcPct val="0"/>
              </a:spcBef>
              <a:spcAft>
                <a:spcPct val="0"/>
              </a:spcAft>
              <a:defRPr sz="4400">
                <a:solidFill>
                  <a:schemeClr val="tx1"/>
                </a:solidFill>
                <a:latin typeface="Calibri" pitchFamily="34" charset="0"/>
                <a:cs typeface="Arial" pitchFamily="34" charset="0"/>
              </a:defRPr>
            </a:lvl9pPr>
          </a:lstStyle>
          <a:p>
            <a:pPr rtl="1" eaLnBrk="1" hangingPunct="1"/>
            <a:r>
              <a:rPr lang="ar-EG" b="1">
                <a:ln w="22225">
                  <a:solidFill>
                    <a:schemeClr val="accent2"/>
                  </a:solidFill>
                  <a:prstDash val="solid"/>
                </a:ln>
                <a:solidFill>
                  <a:schemeClr val="accent2">
                    <a:lumMod val="40000"/>
                    <a:lumOff val="60000"/>
                  </a:schemeClr>
                </a:solidFill>
                <a:cs typeface="Times New Roman" pitchFamily="18" charset="0"/>
              </a:rPr>
              <a:t>ماذا أريد أن أتعلم ؟</a:t>
            </a:r>
            <a:endParaRPr lang="en-US" b="1" dirty="0">
              <a:ln w="22225">
                <a:solidFill>
                  <a:schemeClr val="accent2"/>
                </a:solidFill>
                <a:prstDash val="solid"/>
              </a:ln>
              <a:solidFill>
                <a:schemeClr val="accent2">
                  <a:lumMod val="40000"/>
                  <a:lumOff val="60000"/>
                </a:schemeClr>
              </a:solidFill>
              <a:cs typeface="Times New Roman" pitchFamily="18" charset="0"/>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fade">
                                      <p:cBhvr>
                                        <p:cTn id="7" dur="1000"/>
                                        <p:tgtEl>
                                          <p:spTgt spid="4101">
                                            <p:txEl>
                                              <p:pRg st="0" end="0"/>
                                            </p:txEl>
                                          </p:spTgt>
                                        </p:tgtEl>
                                      </p:cBhvr>
                                    </p:animEffect>
                                    <p:anim calcmode="lin" valueType="num">
                                      <p:cBhvr>
                                        <p:cTn id="8" dur="1000" fill="hold"/>
                                        <p:tgtEl>
                                          <p:spTgt spid="41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عنوان 1"/>
          <p:cNvSpPr>
            <a:spLocks noGrp="1"/>
          </p:cNvSpPr>
          <p:nvPr>
            <p:ph type="title"/>
          </p:nvPr>
        </p:nvSpPr>
        <p:spPr/>
        <p:txBody>
          <a:bodyPr/>
          <a:lstStyle/>
          <a:p>
            <a:pPr rtl="1" eaLnBrk="1" hangingPunct="1"/>
            <a:r>
              <a:rPr lang="ar-EG" b="1" dirty="0">
                <a:ln w="22225">
                  <a:solidFill>
                    <a:schemeClr val="accent2"/>
                  </a:solidFill>
                  <a:prstDash val="solid"/>
                </a:ln>
                <a:solidFill>
                  <a:schemeClr val="accent2">
                    <a:lumMod val="40000"/>
                    <a:lumOff val="60000"/>
                  </a:schemeClr>
                </a:solidFill>
                <a:cs typeface="Times New Roman" pitchFamily="18" charset="0"/>
              </a:rPr>
              <a:t>ماذا أريد أن أتعلم ؟</a:t>
            </a:r>
            <a:endParaRPr lang="en-US" b="1" dirty="0">
              <a:ln w="22225">
                <a:solidFill>
                  <a:schemeClr val="accent2"/>
                </a:solidFill>
                <a:prstDash val="solid"/>
              </a:ln>
              <a:solidFill>
                <a:schemeClr val="accent2">
                  <a:lumMod val="40000"/>
                  <a:lumOff val="60000"/>
                </a:schemeClr>
              </a:solidFill>
              <a:cs typeface="Times New Roman" pitchFamily="18" charset="0"/>
            </a:endParaRPr>
          </a:p>
        </p:txBody>
      </p:sp>
      <p:sp>
        <p:nvSpPr>
          <p:cNvPr id="5125" name="عنصر نائب للمحتوى 2"/>
          <p:cNvSpPr>
            <a:spLocks noGrp="1"/>
          </p:cNvSpPr>
          <p:nvPr>
            <p:ph idx="1"/>
          </p:nvPr>
        </p:nvSpPr>
        <p:spPr>
          <a:xfrm>
            <a:off x="2133600" y="3581400"/>
            <a:ext cx="7620000" cy="1219200"/>
          </a:xfrm>
        </p:spPr>
        <p:txBody>
          <a:bodyPr/>
          <a:lstStyle/>
          <a:p>
            <a:pPr marL="342900" lvl="1" indent="-342900" algn="ctr" rtl="1" eaLnBrk="1" hangingPunct="1">
              <a:buNone/>
            </a:pPr>
            <a:r>
              <a:rPr lang="ar-EG" sz="3200">
                <a:ln w="0"/>
                <a:effectLst>
                  <a:outerShdw blurRad="38100" dist="19050" dir="2700000" algn="tl" rotWithShape="0">
                    <a:schemeClr val="dk1">
                      <a:alpha val="40000"/>
                    </a:schemeClr>
                  </a:outerShdw>
                </a:effectLst>
                <a:cs typeface="Arial" charset="0"/>
              </a:rPr>
              <a:t>5</a:t>
            </a:r>
            <a:r>
              <a:rPr lang="ar-SA" sz="3200">
                <a:ln w="0"/>
                <a:effectLst>
                  <a:outerShdw blurRad="38100" dist="19050" dir="2700000" algn="tl" rotWithShape="0">
                    <a:schemeClr val="dk1">
                      <a:alpha val="40000"/>
                    </a:schemeClr>
                  </a:outerShdw>
                </a:effectLst>
                <a:cs typeface="Arial" charset="0"/>
              </a:rPr>
              <a:t>- </a:t>
            </a:r>
            <a:r>
              <a:rPr lang="ar-EG" sz="3200">
                <a:ln w="0"/>
                <a:effectLst>
                  <a:outerShdw blurRad="38100" dist="19050" dir="2700000" algn="tl" rotWithShape="0">
                    <a:schemeClr val="dk1">
                      <a:alpha val="40000"/>
                    </a:schemeClr>
                  </a:outerShdw>
                </a:effectLst>
                <a:cs typeface="Arial" charset="0"/>
              </a:rPr>
              <a:t>أستنتج معجزة الرسول صلى الله عليه وسلم الواردة</a:t>
            </a:r>
            <a:r>
              <a:rPr lang="ar-SA" sz="3200">
                <a:ln w="0"/>
                <a:effectLst>
                  <a:outerShdw blurRad="38100" dist="19050" dir="2700000" algn="tl" rotWithShape="0">
                    <a:schemeClr val="dk1">
                      <a:alpha val="40000"/>
                    </a:schemeClr>
                  </a:outerShdw>
                </a:effectLst>
                <a:cs typeface="Arial" charset="0"/>
              </a:rPr>
              <a:t> </a:t>
            </a:r>
            <a:r>
              <a:rPr lang="ar-EG" sz="3200">
                <a:ln w="0"/>
                <a:effectLst>
                  <a:outerShdw blurRad="38100" dist="19050" dir="2700000" algn="tl" rotWithShape="0">
                    <a:schemeClr val="dk1">
                      <a:alpha val="40000"/>
                    </a:schemeClr>
                  </a:outerShdw>
                </a:effectLst>
                <a:cs typeface="Arial" charset="0"/>
              </a:rPr>
              <a:t>في الآيات.</a:t>
            </a:r>
            <a:endParaRPr lang="en-US" sz="3200">
              <a:ln w="0"/>
              <a:effectLst>
                <a:outerShdw blurRad="38100" dist="19050" dir="2700000" algn="tl" rotWithShape="0">
                  <a:schemeClr val="dk1">
                    <a:alpha val="40000"/>
                  </a:schemeClr>
                </a:outerShdw>
              </a:effectLst>
              <a:cs typeface="Arial" charset="0"/>
            </a:endParaRPr>
          </a:p>
          <a:p>
            <a:pPr algn="ctr" rtl="1" eaLnBrk="1" hangingPunct="1">
              <a:buFont typeface="Arial" charset="0"/>
              <a:buNone/>
            </a:pPr>
            <a:endParaRPr lang="en-US">
              <a:ln w="0"/>
              <a:effectLst>
                <a:outerShdw blurRad="38100" dist="19050" dir="2700000" algn="tl" rotWithShape="0">
                  <a:schemeClr val="dk1">
                    <a:alpha val="40000"/>
                  </a:schemeClr>
                </a:outerShdw>
              </a:effectLst>
              <a:cs typeface="Arial" charset="0"/>
            </a:endParaRPr>
          </a:p>
        </p:txBody>
      </p:sp>
      <p:sp>
        <p:nvSpPr>
          <p:cNvPr id="4" name="عنصر نائب للمحتوى 2"/>
          <p:cNvSpPr txBox="1">
            <a:spLocks/>
          </p:cNvSpPr>
          <p:nvPr/>
        </p:nvSpPr>
        <p:spPr>
          <a:xfrm>
            <a:off x="1981200" y="4953000"/>
            <a:ext cx="8229600" cy="914400"/>
          </a:xfrm>
          <a:prstGeom prst="rect">
            <a:avLst/>
          </a:prstGeom>
        </p:spPr>
        <p:txBody>
          <a:bodyPr/>
          <a:lstStyle/>
          <a:p>
            <a:pPr lvl="1" algn="ctr">
              <a:defRPr/>
            </a:pPr>
            <a:r>
              <a:rPr lang="ar-EG" sz="3200" dirty="0">
                <a:ln w="0"/>
                <a:effectLst>
                  <a:outerShdw blurRad="38100" dist="19050" dir="2700000" algn="tl" rotWithShape="0">
                    <a:schemeClr val="dk1">
                      <a:alpha val="40000"/>
                    </a:schemeClr>
                  </a:outerShdw>
                </a:effectLst>
                <a:latin typeface="+mn-lt"/>
                <a:cs typeface="+mn-cs"/>
              </a:rPr>
              <a:t>6</a:t>
            </a:r>
            <a:r>
              <a:rPr lang="ar-SA" sz="3200" dirty="0">
                <a:ln w="0"/>
                <a:effectLst>
                  <a:outerShdw blurRad="38100" dist="19050" dir="2700000" algn="tl" rotWithShape="0">
                    <a:schemeClr val="dk1">
                      <a:alpha val="40000"/>
                    </a:schemeClr>
                  </a:outerShdw>
                </a:effectLst>
                <a:latin typeface="+mn-lt"/>
                <a:cs typeface="+mn-cs"/>
              </a:rPr>
              <a:t>-</a:t>
            </a:r>
            <a:r>
              <a:rPr lang="ar-EG" sz="3200" dirty="0">
                <a:ln w="0"/>
                <a:effectLst>
                  <a:outerShdw blurRad="38100" dist="19050" dir="2700000" algn="tl" rotWithShape="0">
                    <a:schemeClr val="dk1">
                      <a:alpha val="40000"/>
                    </a:schemeClr>
                  </a:outerShdw>
                </a:effectLst>
                <a:latin typeface="+mn-lt"/>
                <a:cs typeface="+mn-cs"/>
              </a:rPr>
              <a:t> </a:t>
            </a:r>
            <a:r>
              <a:rPr lang="ar-EG" sz="3200" dirty="0">
                <a:ln w="0"/>
                <a:effectLst>
                  <a:outerShdw blurRad="38100" dist="19050" dir="2700000" algn="tl" rotWithShape="0">
                    <a:schemeClr val="dk1">
                      <a:alpha val="40000"/>
                    </a:schemeClr>
                  </a:outerShdw>
                </a:effectLst>
                <a:latin typeface="Arial" pitchFamily="34" charset="0"/>
                <a:cs typeface="Arial" pitchFamily="34" charset="0"/>
              </a:rPr>
              <a:t>أستنتج أساليب القرآن الكريم في حوار أهل الكتاب.</a:t>
            </a:r>
            <a:endParaRPr lang="en-US" sz="3200" dirty="0">
              <a:ln w="0"/>
              <a:effectLst>
                <a:outerShdw blurRad="38100" dist="19050" dir="2700000" algn="tl" rotWithShape="0">
                  <a:schemeClr val="dk1">
                    <a:alpha val="40000"/>
                  </a:schemeClr>
                </a:outerShdw>
              </a:effectLst>
              <a:latin typeface="Arial" pitchFamily="34" charset="0"/>
              <a:cs typeface="Arial" pitchFamily="34" charset="0"/>
            </a:endParaRPr>
          </a:p>
          <a:p>
            <a:pPr lvl="1" algn="ctr">
              <a:defRPr/>
            </a:pPr>
            <a:endParaRPr lang="en-US" sz="3200" dirty="0">
              <a:ln w="0"/>
              <a:effectLst>
                <a:outerShdw blurRad="38100" dist="19050" dir="2700000" algn="tl" rotWithShape="0">
                  <a:schemeClr val="dk1">
                    <a:alpha val="40000"/>
                  </a:schemeClr>
                </a:outerShdw>
              </a:effectLst>
              <a:latin typeface="Arial" pitchFamily="34" charset="0"/>
              <a:cs typeface="Arial" pitchFamily="34" charset="0"/>
            </a:endParaRPr>
          </a:p>
          <a:p>
            <a:pPr lvl="1" algn="ctr">
              <a:defRPr/>
            </a:pPr>
            <a:endParaRPr lang="en-US" sz="3200" dirty="0">
              <a:ln w="0"/>
              <a:effectLst>
                <a:outerShdw blurRad="38100" dist="19050" dir="2700000" algn="tl" rotWithShape="0">
                  <a:schemeClr val="dk1">
                    <a:alpha val="40000"/>
                  </a:schemeClr>
                </a:outerShdw>
              </a:effectLst>
              <a:latin typeface="+mn-lt"/>
              <a:cs typeface="+mn-cs"/>
            </a:endParaRPr>
          </a:p>
        </p:txBody>
      </p:sp>
      <p:sp>
        <p:nvSpPr>
          <p:cNvPr id="2" name="عنصر نائب للمحتوى 2"/>
          <p:cNvSpPr txBox="1">
            <a:spLocks/>
          </p:cNvSpPr>
          <p:nvPr/>
        </p:nvSpPr>
        <p:spPr bwMode="auto">
          <a:xfrm>
            <a:off x="1981200" y="2362200"/>
            <a:ext cx="8229600" cy="1066800"/>
          </a:xfrm>
          <a:prstGeom prst="rect">
            <a:avLst/>
          </a:prstGeom>
          <a:noFill/>
          <a:ln w="9525">
            <a:noFill/>
            <a:miter lim="800000"/>
            <a:headEnd/>
            <a:tailEnd/>
          </a:ln>
        </p:spPr>
        <p:txBody>
          <a:bodyPr/>
          <a:lstStyle/>
          <a:p>
            <a:pPr lvl="1" algn="ctr"/>
            <a:r>
              <a:rPr lang="ar-SA" sz="3200" dirty="0" err="1">
                <a:ln w="0"/>
                <a:effectLst>
                  <a:outerShdw blurRad="38100" dist="19050" dir="2700000" algn="tl" rotWithShape="0">
                    <a:schemeClr val="dk1">
                      <a:alpha val="40000"/>
                    </a:schemeClr>
                  </a:outerShdw>
                </a:effectLst>
                <a:latin typeface="Calibri" pitchFamily="34" charset="0"/>
              </a:rPr>
              <a:t>4-</a:t>
            </a:r>
            <a:r>
              <a:rPr lang="ar-SA" sz="3200" dirty="0">
                <a:ln w="0"/>
                <a:effectLst>
                  <a:outerShdw blurRad="38100" dist="19050" dir="2700000" algn="tl" rotWithShape="0">
                    <a:schemeClr val="dk1">
                      <a:alpha val="40000"/>
                    </a:schemeClr>
                  </a:outerShdw>
                </a:effectLst>
                <a:latin typeface="Calibri" pitchFamily="34" charset="0"/>
              </a:rPr>
              <a:t> </a:t>
            </a:r>
            <a:r>
              <a:rPr lang="ar-EG" sz="3200" dirty="0">
                <a:ln w="0"/>
                <a:effectLst>
                  <a:outerShdw blurRad="38100" dist="19050" dir="2700000" algn="tl" rotWithShape="0">
                    <a:schemeClr val="dk1">
                      <a:alpha val="40000"/>
                    </a:schemeClr>
                  </a:outerShdw>
                </a:effectLst>
              </a:rPr>
              <a:t>أعتبر بالمثل الذي ضربه الله للأولياء الذين يتخذون</a:t>
            </a:r>
            <a:endParaRPr lang="ar-KW" sz="3200" dirty="0">
              <a:ln w="0"/>
              <a:effectLst>
                <a:outerShdw blurRad="38100" dist="19050" dir="2700000" algn="tl" rotWithShape="0">
                  <a:schemeClr val="dk1">
                    <a:alpha val="40000"/>
                  </a:schemeClr>
                </a:outerShdw>
              </a:effectLst>
            </a:endParaRPr>
          </a:p>
          <a:p>
            <a:pPr lvl="1" algn="ctr"/>
            <a:r>
              <a:rPr lang="ar-EG" sz="3200" dirty="0">
                <a:ln w="0"/>
                <a:effectLst>
                  <a:outerShdw blurRad="38100" dist="19050" dir="2700000" algn="tl" rotWithShape="0">
                    <a:schemeClr val="dk1">
                      <a:alpha val="40000"/>
                    </a:schemeClr>
                  </a:outerShdw>
                </a:effectLst>
              </a:rPr>
              <a:t> من دون الله تعالى.</a:t>
            </a:r>
            <a:endParaRPr lang="en-US" sz="3200" dirty="0">
              <a:ln w="0"/>
              <a:effectLst>
                <a:outerShdw blurRad="38100" dist="19050" dir="2700000" algn="tl" rotWithShape="0">
                  <a:schemeClr val="dk1">
                    <a:alpha val="40000"/>
                  </a:scheme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عنوان 1"/>
          <p:cNvSpPr>
            <a:spLocks noGrp="1"/>
          </p:cNvSpPr>
          <p:nvPr>
            <p:ph type="title"/>
          </p:nvPr>
        </p:nvSpPr>
        <p:spPr>
          <a:xfrm>
            <a:off x="1981200" y="609600"/>
            <a:ext cx="8229600" cy="1143000"/>
          </a:xfrm>
        </p:spPr>
        <p:txBody>
          <a:bodyPr/>
          <a:lstStyle/>
          <a:p>
            <a:pPr eaLnBrk="1" hangingPunct="1"/>
            <a:r>
              <a:rPr lang="ar-EG" b="1" dirty="0">
                <a:ln w="22225">
                  <a:solidFill>
                    <a:schemeClr val="accent2"/>
                  </a:solidFill>
                  <a:prstDash val="solid"/>
                </a:ln>
                <a:solidFill>
                  <a:schemeClr val="accent2">
                    <a:lumMod val="40000"/>
                    <a:lumOff val="60000"/>
                  </a:schemeClr>
                </a:solidFill>
                <a:cs typeface="Arial" charset="0"/>
              </a:rPr>
              <a:t>نوّع الله تعالى في القرآن الأمثال المبيّنة للحق الدالة عليه،</a:t>
            </a:r>
            <a:endParaRPr lang="en-US" b="1" dirty="0">
              <a:ln w="22225">
                <a:solidFill>
                  <a:schemeClr val="accent2"/>
                </a:solidFill>
                <a:prstDash val="solid"/>
              </a:ln>
              <a:solidFill>
                <a:schemeClr val="accent2">
                  <a:lumMod val="40000"/>
                  <a:lumOff val="60000"/>
                </a:schemeClr>
              </a:solidFill>
              <a:cs typeface="Arial" charset="0"/>
            </a:endParaRPr>
          </a:p>
        </p:txBody>
      </p:sp>
      <p:sp>
        <p:nvSpPr>
          <p:cNvPr id="6150" name="مستطيل 4"/>
          <p:cNvSpPr>
            <a:spLocks noChangeArrowheads="1"/>
          </p:cNvSpPr>
          <p:nvPr/>
        </p:nvSpPr>
        <p:spPr bwMode="auto">
          <a:xfrm>
            <a:off x="2133600" y="2438400"/>
            <a:ext cx="7848600" cy="1200150"/>
          </a:xfrm>
          <a:prstGeom prst="rect">
            <a:avLst/>
          </a:prstGeom>
          <a:noFill/>
          <a:ln w="9525">
            <a:noFill/>
            <a:miter lim="800000"/>
            <a:headEnd/>
            <a:tailEnd/>
          </a:ln>
        </p:spPr>
        <p:txBody>
          <a:bodyPr>
            <a:spAutoFit/>
          </a:bodyPr>
          <a:lstStyle/>
          <a:p>
            <a:r>
              <a:rPr lang="ar-EG" sz="3600" dirty="0">
                <a:ln w="0"/>
                <a:solidFill>
                  <a:schemeClr val="accent1"/>
                </a:solidFill>
                <a:effectLst>
                  <a:outerShdw blurRad="38100" dist="25400" dir="5400000" algn="ctr" rotWithShape="0">
                    <a:srgbClr val="6E747A">
                      <a:alpha val="43000"/>
                    </a:srgbClr>
                  </a:outerShdw>
                </a:effectLst>
              </a:rPr>
              <a:t>كما قال الله </a:t>
            </a:r>
            <a:r>
              <a:rPr lang="ar-EG" sz="3600" dirty="0" err="1">
                <a:ln w="0"/>
                <a:solidFill>
                  <a:schemeClr val="accent1"/>
                </a:solidFill>
                <a:effectLst>
                  <a:outerShdw blurRad="38100" dist="25400" dir="5400000" algn="ctr" rotWithShape="0">
                    <a:srgbClr val="6E747A">
                      <a:alpha val="43000"/>
                    </a:srgbClr>
                  </a:outerShdw>
                </a:effectLst>
              </a:rPr>
              <a:t>تعالي:</a:t>
            </a:r>
            <a:r>
              <a:rPr lang="ar-EG" sz="3600" dirty="0">
                <a:ln w="0"/>
                <a:solidFill>
                  <a:schemeClr val="accent1"/>
                </a:solidFill>
                <a:effectLst>
                  <a:outerShdw blurRad="38100" dist="25400" dir="5400000" algn="ctr" rotWithShape="0">
                    <a:srgbClr val="6E747A">
                      <a:alpha val="43000"/>
                    </a:srgbClr>
                  </a:outerShdw>
                </a:effectLst>
              </a:rPr>
              <a:t>               </a:t>
            </a:r>
          </a:p>
          <a:p>
            <a:pPr algn="ctr"/>
            <a:r>
              <a:rPr lang="ar-EG" sz="3600" dirty="0">
                <a:ln w="0"/>
                <a:solidFill>
                  <a:schemeClr val="accent1"/>
                </a:solidFill>
                <a:effectLst>
                  <a:outerShdw blurRad="38100" dist="25400" dir="5400000" algn="ctr" rotWithShape="0">
                    <a:srgbClr val="6E747A">
                      <a:alpha val="43000"/>
                    </a:srgbClr>
                  </a:outerShdw>
                </a:effectLst>
              </a:rPr>
              <a:t>( الإسراء 89)،</a:t>
            </a:r>
            <a:r>
              <a:rPr lang="ar-SA" sz="3600" dirty="0">
                <a:ln w="0"/>
                <a:solidFill>
                  <a:schemeClr val="accent1"/>
                </a:solidFill>
                <a:effectLst>
                  <a:outerShdw blurRad="38100" dist="25400" dir="5400000" algn="ctr" rotWithShape="0">
                    <a:srgbClr val="6E747A">
                      <a:alpha val="43000"/>
                    </a:srgbClr>
                  </a:outerShdw>
                </a:effectLst>
              </a:rPr>
              <a:t> </a:t>
            </a:r>
            <a:endParaRPr lang="en-US" sz="36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6152" name="مستطيل 4"/>
          <p:cNvSpPr>
            <a:spLocks noChangeArrowheads="1"/>
          </p:cNvSpPr>
          <p:nvPr/>
        </p:nvSpPr>
        <p:spPr bwMode="auto">
          <a:xfrm>
            <a:off x="2133600" y="3752850"/>
            <a:ext cx="7848600" cy="1200150"/>
          </a:xfrm>
          <a:prstGeom prst="rect">
            <a:avLst/>
          </a:prstGeom>
          <a:noFill/>
          <a:ln w="9525">
            <a:noFill/>
            <a:miter lim="800000"/>
            <a:headEnd/>
            <a:tailEnd/>
          </a:ln>
        </p:spPr>
        <p:txBody>
          <a:bodyPr>
            <a:spAutoFit/>
          </a:bodyPr>
          <a:lstStyle/>
          <a:p>
            <a:pPr algn="ctr"/>
            <a:r>
              <a:rPr lang="ar-EG" sz="3600" dirty="0">
                <a:ln w="0"/>
                <a:solidFill>
                  <a:schemeClr val="accent1"/>
                </a:solidFill>
                <a:effectLst>
                  <a:outerShdw blurRad="38100" dist="25400" dir="5400000" algn="ctr" rotWithShape="0">
                    <a:srgbClr val="6E747A">
                      <a:alpha val="43000"/>
                    </a:srgbClr>
                  </a:outerShdw>
                </a:effectLst>
              </a:rPr>
              <a:t>ومن ذلك المثل الذي ضربه الله تعالى في الآيات التالية، قال الله تعالى:</a:t>
            </a:r>
            <a:endParaRPr lang="en-US" sz="3600" dirty="0">
              <a:ln w="0"/>
              <a:solidFill>
                <a:schemeClr val="accent1"/>
              </a:solidFill>
              <a:effectLst>
                <a:outerShdw blurRad="38100" dist="25400" dir="5400000" algn="ctr" rotWithShape="0">
                  <a:srgbClr val="6E747A">
                    <a:alpha val="43000"/>
                  </a:srgbClr>
                </a:outerShdw>
              </a:effectLst>
            </a:endParaRPr>
          </a:p>
        </p:txBody>
      </p:sp>
      <p:grpSp>
        <p:nvGrpSpPr>
          <p:cNvPr id="2" name="مجموعة 9"/>
          <p:cNvGrpSpPr>
            <a:grpSpLocks/>
          </p:cNvGrpSpPr>
          <p:nvPr/>
        </p:nvGrpSpPr>
        <p:grpSpPr bwMode="auto">
          <a:xfrm>
            <a:off x="2971800" y="2514600"/>
            <a:ext cx="4229100" cy="533400"/>
            <a:chOff x="1571625" y="3200400"/>
            <a:chExt cx="4229100" cy="533400"/>
          </a:xfrm>
        </p:grpSpPr>
        <p:pic>
          <p:nvPicPr>
            <p:cNvPr id="6153" name="Picture 8"/>
            <p:cNvPicPr>
              <a:picLocks noChangeAspect="1" noChangeArrowheads="1"/>
            </p:cNvPicPr>
            <p:nvPr/>
          </p:nvPicPr>
          <p:blipFill>
            <a:blip r:embed="rId3" cstate="print"/>
            <a:srcRect/>
            <a:stretch>
              <a:fillRect/>
            </a:stretch>
          </p:blipFill>
          <p:spPr bwMode="auto">
            <a:xfrm>
              <a:off x="5029200" y="3200400"/>
              <a:ext cx="771525" cy="533400"/>
            </a:xfrm>
            <a:prstGeom prst="rect">
              <a:avLst/>
            </a:prstGeom>
            <a:noFill/>
            <a:ln w="9525">
              <a:noFill/>
              <a:miter lim="800000"/>
              <a:headEnd/>
              <a:tailEnd/>
            </a:ln>
          </p:spPr>
        </p:pic>
        <p:pic>
          <p:nvPicPr>
            <p:cNvPr id="6154" name="Picture 9"/>
            <p:cNvPicPr>
              <a:picLocks noChangeAspect="1" noChangeArrowheads="1"/>
            </p:cNvPicPr>
            <p:nvPr/>
          </p:nvPicPr>
          <p:blipFill>
            <a:blip r:embed="rId4" cstate="print"/>
            <a:srcRect/>
            <a:stretch>
              <a:fillRect/>
            </a:stretch>
          </p:blipFill>
          <p:spPr bwMode="auto">
            <a:xfrm>
              <a:off x="1571625" y="3209925"/>
              <a:ext cx="3609975" cy="523875"/>
            </a:xfrm>
            <a:prstGeom prst="rect">
              <a:avLst/>
            </a:prstGeom>
            <a:noFill/>
            <a:ln w="9525">
              <a:noFill/>
              <a:miter lim="800000"/>
              <a:headEnd/>
              <a:tailEnd/>
            </a:ln>
          </p:spPr>
        </p:pic>
      </p:gr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anim calcmode="lin" valueType="num">
                                      <p:cBhvr>
                                        <p:cTn id="13" dur="1000" fill="hold"/>
                                        <p:tgtEl>
                                          <p:spTgt spid="6152"/>
                                        </p:tgtEl>
                                        <p:attrNameLst>
                                          <p:attrName>ppt_x</p:attrName>
                                        </p:attrNameLst>
                                      </p:cBhvr>
                                      <p:tavLst>
                                        <p:tav tm="0">
                                          <p:val>
                                            <p:strVal val="#ppt_x"/>
                                          </p:val>
                                        </p:tav>
                                        <p:tav tm="100000">
                                          <p:val>
                                            <p:strVal val="#ppt_x"/>
                                          </p:val>
                                        </p:tav>
                                      </p:tavLst>
                                    </p:anim>
                                    <p:anim calcmode="lin" valueType="num">
                                      <p:cBhvr>
                                        <p:cTn id="14" dur="1000" fill="hold"/>
                                        <p:tgtEl>
                                          <p:spTgt spid="61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3048000" y="544287"/>
            <a:ext cx="6324600" cy="5867399"/>
          </a:xfrm>
          <a:prstGeom prst="rect">
            <a:avLst/>
          </a:prstGeom>
          <a:ln w="88900" cap="sq" cmpd="thickThin">
            <a:solidFill>
              <a:schemeClr val="bg2">
                <a:lumMod val="75000"/>
              </a:schemeClr>
            </a:solidFill>
            <a:prstDash val="solid"/>
            <a:miter lim="800000"/>
          </a:ln>
          <a:effectLst>
            <a:innerShdw blurRad="76200">
              <a:srgbClr val="000000"/>
            </a:innerShdw>
          </a:effectLst>
        </p:spPr>
      </p:pic>
      <p:sp>
        <p:nvSpPr>
          <p:cNvPr id="3" name="مستطيل مستدير الزوايا 2">
            <a:hlinkClick r:id="" action="ppaction://noaction">
              <a:snd r:embed="rId3" name="العنكبوت 41-44.wav"/>
            </a:hlinkClick>
          </p:cNvPr>
          <p:cNvSpPr/>
          <p:nvPr/>
        </p:nvSpPr>
        <p:spPr>
          <a:xfrm>
            <a:off x="1828801" y="5791201"/>
            <a:ext cx="2428875" cy="776287"/>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defPPr>
              <a:defRPr lang="en-US"/>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defRPr/>
            </a:pPr>
            <a:r>
              <a:rPr lang="ar-EG" sz="2800" dirty="0">
                <a:solidFill>
                  <a:srgbClr val="0000FF"/>
                </a:solidFill>
              </a:rPr>
              <a:t>استمع للآيات</a:t>
            </a:r>
          </a:p>
        </p:txBody>
      </p:sp>
      <p:sp>
        <p:nvSpPr>
          <p:cNvPr id="4" name="مثلث متساوي الساقين 3">
            <a:hlinkClick r:id="" action="ppaction://noaction">
              <a:snd r:embed="rId3" name="العنكبوت 41-44.wav"/>
            </a:hlinkClick>
          </p:cNvPr>
          <p:cNvSpPr/>
          <p:nvPr/>
        </p:nvSpPr>
        <p:spPr>
          <a:xfrm rot="5400000">
            <a:off x="2007393" y="5984081"/>
            <a:ext cx="477838" cy="384175"/>
          </a:xfrm>
          <a:prstGeom prst="triangle">
            <a:avLst/>
          </a:prstGeom>
          <a:solidFill>
            <a:srgbClr val="6600CC"/>
          </a:solidFill>
        </p:spPr>
        <p:style>
          <a:lnRef idx="1">
            <a:schemeClr val="accent2"/>
          </a:lnRef>
          <a:fillRef idx="2">
            <a:schemeClr val="accent2"/>
          </a:fillRef>
          <a:effectRef idx="1">
            <a:schemeClr val="accent2"/>
          </a:effectRef>
          <a:fontRef idx="minor">
            <a:schemeClr val="dk1"/>
          </a:fontRef>
        </p:style>
        <p:txBody>
          <a:bodyPr rtlCol="1" anchor="ctr"/>
          <a:lstStyle>
            <a:defPPr>
              <a:defRPr lang="en-US"/>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r" defTabSz="914400" rtl="1" eaLnBrk="1" latinLnBrk="0" hangingPunct="1">
              <a:defRPr kern="1200">
                <a:solidFill>
                  <a:schemeClr val="dk1"/>
                </a:solidFill>
                <a:latin typeface="+mn-lt"/>
                <a:ea typeface="+mn-ea"/>
                <a:cs typeface="+mn-cs"/>
              </a:defRPr>
            </a:lvl6pPr>
            <a:lvl7pPr marL="2743200" algn="r" defTabSz="914400" rtl="1" eaLnBrk="1" latinLnBrk="0" hangingPunct="1">
              <a:defRPr kern="1200">
                <a:solidFill>
                  <a:schemeClr val="dk1"/>
                </a:solidFill>
                <a:latin typeface="+mn-lt"/>
                <a:ea typeface="+mn-ea"/>
                <a:cs typeface="+mn-cs"/>
              </a:defRPr>
            </a:lvl7pPr>
            <a:lvl8pPr marL="3200400" algn="r" defTabSz="914400" rtl="1" eaLnBrk="1" latinLnBrk="0" hangingPunct="1">
              <a:defRPr kern="1200">
                <a:solidFill>
                  <a:schemeClr val="dk1"/>
                </a:solidFill>
                <a:latin typeface="+mn-lt"/>
                <a:ea typeface="+mn-ea"/>
                <a:cs typeface="+mn-cs"/>
              </a:defRPr>
            </a:lvl8pPr>
            <a:lvl9pPr marL="3657600" algn="r" defTabSz="914400" rtl="1" eaLnBrk="1" latinLnBrk="0" hangingPunct="1">
              <a:defRPr kern="1200">
                <a:solidFill>
                  <a:schemeClr val="dk1"/>
                </a:solidFill>
                <a:latin typeface="+mn-lt"/>
                <a:ea typeface="+mn-ea"/>
                <a:cs typeface="+mn-cs"/>
              </a:defRPr>
            </a:lvl9pPr>
          </a:lstStyle>
          <a:p>
            <a:pPr algn="ctr">
              <a:defRPr/>
            </a:pPr>
            <a:endParaRPr lang="ar-EG" dirty="0">
              <a:solidFill>
                <a:srgbClr val="FFFF99"/>
              </a:solidFill>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linds(horizontal)">
                                      <p:cBhvr>
                                        <p:cTn id="13" dur="500"/>
                                        <p:tgtEl>
                                          <p:spTgt spid="7172"/>
                                        </p:tgtEl>
                                      </p:cBhvr>
                                    </p:animEffect>
                                  </p:childTnLst>
                                  <p:subTnLst>
                                    <p:audio>
                                      <p:cMediaNode>
                                        <p:cTn display="0" masterRel="sameClick">
                                          <p:stCondLst>
                                            <p:cond evt="begin" delay="0">
                                              <p:tn val="11"/>
                                            </p:cond>
                                          </p:stCondLst>
                                          <p:endCondLst>
                                            <p:cond evt="onStopAudio" delay="0">
                                              <p:tgtEl>
                                                <p:sldTgt/>
                                              </p:tgtEl>
                                            </p:cond>
                                          </p:endCondLst>
                                        </p:cTn>
                                        <p:tgtEl>
                                          <p:sndTgt r:embed="rId3" name="العنكبوت 41-4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
          <p:cNvSpPr>
            <a:spLocks noGrp="1" noChangeArrowheads="1"/>
          </p:cNvSpPr>
          <p:nvPr>
            <p:ph type="title"/>
          </p:nvPr>
        </p:nvSpPr>
        <p:spPr>
          <a:xfrm>
            <a:off x="4953001" y="2438401"/>
            <a:ext cx="2416175" cy="646113"/>
          </a:xfrm>
        </p:spPr>
        <p:txBody>
          <a:bodyPr wrap="none">
            <a:spAutoFit/>
          </a:bodyPr>
          <a:lstStyle/>
          <a:p>
            <a:pPr rtl="1" eaLnBrk="1" hangingPunct="1"/>
            <a:r>
              <a:rPr lang="ar-EG" sz="3600" dirty="0">
                <a:ln w="0"/>
                <a:solidFill>
                  <a:srgbClr val="C00000"/>
                </a:solidFill>
                <a:effectLst>
                  <a:outerShdw blurRad="38100" dist="19050" dir="2700000" algn="tl" rotWithShape="0">
                    <a:schemeClr val="dk1">
                      <a:alpha val="40000"/>
                    </a:schemeClr>
                  </a:outerShdw>
                </a:effectLst>
                <a:latin typeface="Arial" charset="0"/>
                <a:cs typeface="Times New Roman" pitchFamily="18" charset="0"/>
              </a:rPr>
              <a:t>موضوع الآيات</a:t>
            </a:r>
            <a:endParaRPr lang="ar-EG" dirty="0">
              <a:ln w="0"/>
              <a:solidFill>
                <a:srgbClr val="C00000"/>
              </a:solidFill>
              <a:effectLst>
                <a:outerShdw blurRad="38100" dist="19050" dir="2700000" algn="tl" rotWithShape="0">
                  <a:schemeClr val="dk1">
                    <a:alpha val="40000"/>
                  </a:schemeClr>
                </a:outerShdw>
              </a:effectLst>
              <a:latin typeface="Arial" charset="0"/>
              <a:cs typeface="Times New Roman" pitchFamily="18" charset="0"/>
            </a:endParaRPr>
          </a:p>
        </p:txBody>
      </p:sp>
      <p:sp>
        <p:nvSpPr>
          <p:cNvPr id="2" name="Rectangle 1"/>
          <p:cNvSpPr txBox="1">
            <a:spLocks noChangeArrowheads="1"/>
          </p:cNvSpPr>
          <p:nvPr/>
        </p:nvSpPr>
        <p:spPr bwMode="auto">
          <a:xfrm>
            <a:off x="2770188" y="3740832"/>
            <a:ext cx="6651625" cy="646113"/>
          </a:xfrm>
          <a:prstGeom prst="rect">
            <a:avLst/>
          </a:prstGeom>
          <a:noFill/>
          <a:ln w="9525">
            <a:noFill/>
            <a:miter lim="800000"/>
            <a:headEnd/>
            <a:tailEnd/>
          </a:ln>
        </p:spPr>
        <p:txBody>
          <a:bodyPr wrap="none" anchor="ctr">
            <a:spAutoFit/>
          </a:bodyPr>
          <a:lstStyle/>
          <a:p>
            <a:pPr algn="l"/>
            <a:r>
              <a:rPr lang="ar-EG" sz="3600" dirty="0">
                <a:ln w="0"/>
                <a:solidFill>
                  <a:schemeClr val="accent4">
                    <a:lumMod val="75000"/>
                  </a:schemeClr>
                </a:solidFill>
                <a:effectLst>
                  <a:outerShdw blurRad="38100" dist="19050" dir="2700000" algn="tl" rotWithShape="0">
                    <a:schemeClr val="dk1">
                      <a:alpha val="40000"/>
                    </a:schemeClr>
                  </a:outerShdw>
                </a:effectLst>
              </a:rPr>
              <a:t>الدلالة على بطلان عبادة المشركين غير الله.</a:t>
            </a:r>
            <a:endParaRPr lang="en-US" sz="3600" dirty="0">
              <a:ln w="0"/>
              <a:solidFill>
                <a:schemeClr val="accent4">
                  <a:lumMod val="75000"/>
                </a:schemeClr>
              </a:solidFill>
              <a:effectLst>
                <a:outerShdw blurRad="38100" dist="19050" dir="2700000" algn="tl" rotWithShape="0">
                  <a:schemeClr val="dk1">
                    <a:alpha val="40000"/>
                  </a:schemeClr>
                </a:outerShdw>
              </a:effectLst>
            </a:endParaRPr>
          </a:p>
        </p:txBody>
      </p:sp>
    </p:spTree>
  </p:cSld>
  <p:clrMapOvr>
    <a:masterClrMapping/>
  </p:clrMapOvr>
  <p:transition>
    <p:blinds dir="vert"/>
    <p:sndAc>
      <p:stSnd>
        <p:snd r:embed="rId2" name="typ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جدول 7"/>
          <p:cNvGraphicFramePr>
            <a:graphicFrameLocks noGrp="1"/>
          </p:cNvGraphicFramePr>
          <p:nvPr>
            <p:extLst>
              <p:ext uri="{D42A27DB-BD31-4B8C-83A1-F6EECF244321}">
                <p14:modId xmlns:p14="http://schemas.microsoft.com/office/powerpoint/2010/main" val="1332295032"/>
              </p:ext>
            </p:extLst>
          </p:nvPr>
        </p:nvGraphicFramePr>
        <p:xfrm>
          <a:off x="3505200" y="3149601"/>
          <a:ext cx="6096000" cy="3022599"/>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007533">
                <a:tc>
                  <a:txBody>
                    <a:bodyPr/>
                    <a:lstStyle/>
                    <a:p>
                      <a:endParaRPr lang="en-US" dirty="0"/>
                    </a:p>
                  </a:txBody>
                  <a:tcPr>
                    <a:solidFill>
                      <a:schemeClr val="bg2">
                        <a:lumMod val="75000"/>
                      </a:schemeClr>
                    </a:solidFill>
                  </a:tcPr>
                </a:tc>
                <a:tc>
                  <a:txBody>
                    <a:bodyPr/>
                    <a:lstStyle/>
                    <a:p>
                      <a:endParaRPr lang="en-US" dirty="0"/>
                    </a:p>
                  </a:txBody>
                  <a:tcPr>
                    <a:solidFill>
                      <a:schemeClr val="bg2">
                        <a:lumMod val="75000"/>
                      </a:schemeClr>
                    </a:solidFill>
                  </a:tcPr>
                </a:tc>
                <a:extLst>
                  <a:ext uri="{0D108BD9-81ED-4DB2-BD59-A6C34878D82A}">
                    <a16:rowId xmlns:a16="http://schemas.microsoft.com/office/drawing/2014/main" val="10000"/>
                  </a:ext>
                </a:extLst>
              </a:tr>
              <a:tr h="1007533">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1007533">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9224" name="Cloud"/>
          <p:cNvSpPr>
            <a:spLocks noChangeAspect="1" noEditPoints="1" noChangeArrowheads="1"/>
          </p:cNvSpPr>
          <p:nvPr/>
        </p:nvSpPr>
        <p:spPr bwMode="auto">
          <a:xfrm>
            <a:off x="6248400" y="0"/>
            <a:ext cx="3886200" cy="2286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pPr algn="l" rtl="0">
              <a:defRPr/>
            </a:pPr>
            <a:endParaRPr lang="en-US"/>
          </a:p>
        </p:txBody>
      </p:sp>
      <p:sp>
        <p:nvSpPr>
          <p:cNvPr id="9225" name="Cloud"/>
          <p:cNvSpPr>
            <a:spLocks noChangeAspect="1" noEditPoints="1" noChangeArrowheads="1"/>
          </p:cNvSpPr>
          <p:nvPr/>
        </p:nvSpPr>
        <p:spPr bwMode="auto">
          <a:xfrm>
            <a:off x="6477000" y="228601"/>
            <a:ext cx="33528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lumMod val="75000"/>
            </a:schemeClr>
          </a:solidFill>
          <a:ln w="9525">
            <a:solidFill>
              <a:srgbClr val="000000"/>
            </a:solidFill>
            <a:miter lim="800000"/>
            <a:headEnd/>
            <a:tailEnd/>
          </a:ln>
          <a:effectLst>
            <a:outerShdw dist="107763" dir="2700000" algn="ctr" rotWithShape="0">
              <a:srgbClr val="808080"/>
            </a:outerShdw>
          </a:effectLst>
        </p:spPr>
        <p:txBody>
          <a:bodyPr/>
          <a:lstStyle/>
          <a:p>
            <a:pPr algn="l" rtl="0">
              <a:defRPr/>
            </a:pPr>
            <a:endParaRPr lang="en-US"/>
          </a:p>
        </p:txBody>
      </p:sp>
      <p:sp>
        <p:nvSpPr>
          <p:cNvPr id="9221" name="مستطيل 3"/>
          <p:cNvSpPr>
            <a:spLocks noChangeArrowheads="1"/>
          </p:cNvSpPr>
          <p:nvPr/>
        </p:nvSpPr>
        <p:spPr bwMode="auto">
          <a:xfrm>
            <a:off x="6553200" y="685801"/>
            <a:ext cx="3276600" cy="923925"/>
          </a:xfrm>
          <a:prstGeom prst="rect">
            <a:avLst/>
          </a:prstGeom>
          <a:noFill/>
          <a:ln w="9525">
            <a:noFill/>
            <a:miter lim="800000"/>
            <a:headEnd/>
            <a:tailEnd/>
          </a:ln>
        </p:spPr>
        <p:txBody>
          <a:bodyPr>
            <a:spAutoFit/>
          </a:bodyPr>
          <a:lstStyle/>
          <a:p>
            <a:pPr algn="ctr"/>
            <a:r>
              <a:rPr lang="ar-EG" sz="5400" b="1" dirty="0">
                <a:solidFill>
                  <a:srgbClr val="006600"/>
                </a:solidFill>
              </a:rPr>
              <a:t>معاني الكلمات</a:t>
            </a:r>
            <a:endParaRPr lang="en-US" sz="5400" b="1" dirty="0">
              <a:solidFill>
                <a:srgbClr val="006600"/>
              </a:solidFill>
            </a:endParaRPr>
          </a:p>
        </p:txBody>
      </p:sp>
      <p:sp>
        <p:nvSpPr>
          <p:cNvPr id="9222" name="مستطيل 3"/>
          <p:cNvSpPr>
            <a:spLocks noChangeArrowheads="1"/>
          </p:cNvSpPr>
          <p:nvPr/>
        </p:nvSpPr>
        <p:spPr bwMode="auto">
          <a:xfrm>
            <a:off x="3429000" y="4267201"/>
            <a:ext cx="2895600" cy="830263"/>
          </a:xfrm>
          <a:prstGeom prst="rect">
            <a:avLst/>
          </a:prstGeom>
          <a:noFill/>
          <a:ln w="9525">
            <a:noFill/>
            <a:miter lim="800000"/>
            <a:headEnd/>
            <a:tailEnd/>
          </a:ln>
        </p:spPr>
        <p:txBody>
          <a:bodyPr>
            <a:spAutoFit/>
          </a:bodyPr>
          <a:lstStyle/>
          <a:p>
            <a:pPr algn="ctr"/>
            <a:r>
              <a:rPr lang="ar-EG" sz="4800" dirty="0">
                <a:ln w="0"/>
                <a:solidFill>
                  <a:schemeClr val="accent1"/>
                </a:solidFill>
                <a:effectLst>
                  <a:outerShdw blurRad="38100" dist="25400" dir="5400000" algn="ctr" rotWithShape="0">
                    <a:srgbClr val="6E747A">
                      <a:alpha val="43000"/>
                    </a:srgbClr>
                  </a:outerShdw>
                </a:effectLst>
              </a:rPr>
              <a:t>أضعف</a:t>
            </a:r>
            <a:r>
              <a:rPr lang="ar-EG" sz="4800" dirty="0">
                <a:ln w="0"/>
                <a:effectLst>
                  <a:outerShdw blurRad="38100" dist="19050" dir="2700000" algn="tl" rotWithShape="0">
                    <a:schemeClr val="dk1">
                      <a:alpha val="40000"/>
                    </a:schemeClr>
                  </a:outerShdw>
                </a:effectLst>
              </a:rPr>
              <a:t>.</a:t>
            </a:r>
            <a:endParaRPr lang="en-US" sz="4800" dirty="0">
              <a:ln w="0"/>
              <a:effectLst>
                <a:outerShdw blurRad="38100" dist="19050" dir="2700000" algn="tl" rotWithShape="0">
                  <a:schemeClr val="dk1">
                    <a:alpha val="40000"/>
                  </a:schemeClr>
                </a:outerShdw>
              </a:effectLst>
              <a:latin typeface="Calibri" pitchFamily="34" charset="0"/>
            </a:endParaRPr>
          </a:p>
        </p:txBody>
      </p:sp>
      <p:sp>
        <p:nvSpPr>
          <p:cNvPr id="2" name="مستطيل 3"/>
          <p:cNvSpPr>
            <a:spLocks noChangeArrowheads="1"/>
          </p:cNvSpPr>
          <p:nvPr/>
        </p:nvSpPr>
        <p:spPr bwMode="auto">
          <a:xfrm>
            <a:off x="3276600" y="5181601"/>
            <a:ext cx="3200400" cy="830263"/>
          </a:xfrm>
          <a:prstGeom prst="rect">
            <a:avLst/>
          </a:prstGeom>
          <a:noFill/>
          <a:ln w="9525">
            <a:noFill/>
            <a:miter lim="800000"/>
            <a:headEnd/>
            <a:tailEnd/>
          </a:ln>
        </p:spPr>
        <p:txBody>
          <a:bodyPr>
            <a:spAutoFit/>
          </a:bodyPr>
          <a:lstStyle/>
          <a:p>
            <a:pPr algn="ctr"/>
            <a:r>
              <a:rPr lang="ar-EG" sz="4800" dirty="0">
                <a:ln w="0"/>
                <a:solidFill>
                  <a:schemeClr val="accent1"/>
                </a:solidFill>
                <a:effectLst>
                  <a:outerShdw blurRad="38100" dist="25400" dir="5400000" algn="ctr" rotWithShape="0">
                    <a:srgbClr val="6E747A">
                      <a:alpha val="43000"/>
                    </a:srgbClr>
                  </a:outerShdw>
                </a:effectLst>
              </a:rPr>
              <a:t>الأشباه</a:t>
            </a:r>
            <a:r>
              <a:rPr lang="ar-EG" sz="4800" dirty="0">
                <a:ln w="0"/>
                <a:effectLst>
                  <a:outerShdw blurRad="38100" dist="19050" dir="2700000" algn="tl" rotWithShape="0">
                    <a:schemeClr val="dk1">
                      <a:alpha val="40000"/>
                    </a:schemeClr>
                  </a:outerShdw>
                </a:effectLst>
              </a:rPr>
              <a:t>.</a:t>
            </a:r>
            <a:endParaRPr lang="en-US" sz="4800" dirty="0">
              <a:ln w="0"/>
              <a:effectLst>
                <a:outerShdw blurRad="38100" dist="19050" dir="2700000" algn="tl" rotWithShape="0">
                  <a:schemeClr val="dk1">
                    <a:alpha val="40000"/>
                  </a:schemeClr>
                </a:outerShdw>
              </a:effectLst>
            </a:endParaRPr>
          </a:p>
        </p:txBody>
      </p:sp>
      <p:sp>
        <p:nvSpPr>
          <p:cNvPr id="9" name="مستطيل 3"/>
          <p:cNvSpPr>
            <a:spLocks noChangeArrowheads="1"/>
          </p:cNvSpPr>
          <p:nvPr/>
        </p:nvSpPr>
        <p:spPr bwMode="auto">
          <a:xfrm>
            <a:off x="6400800" y="3200401"/>
            <a:ext cx="3276600" cy="923925"/>
          </a:xfrm>
          <a:prstGeom prst="rect">
            <a:avLst/>
          </a:prstGeom>
          <a:noFill/>
          <a:ln w="9525">
            <a:noFill/>
            <a:miter lim="800000"/>
            <a:headEnd/>
            <a:tailEnd/>
          </a:ln>
        </p:spPr>
        <p:txBody>
          <a:bodyPr>
            <a:spAutoFit/>
          </a:bodyPr>
          <a:lstStyle/>
          <a:p>
            <a:pPr algn="ctr"/>
            <a:r>
              <a:rPr lang="ar-EG" sz="5400" dirty="0">
                <a:ln w="0"/>
                <a:solidFill>
                  <a:srgbClr val="C00000"/>
                </a:solidFill>
                <a:effectLst>
                  <a:outerShdw blurRad="38100" dist="19050" dir="2700000" algn="tl" rotWithShape="0">
                    <a:schemeClr val="dk1">
                      <a:alpha val="40000"/>
                    </a:schemeClr>
                  </a:outerShdw>
                </a:effectLst>
              </a:rPr>
              <a:t>الكلمة</a:t>
            </a:r>
            <a:endParaRPr lang="en-US" sz="5400" dirty="0">
              <a:ln w="0"/>
              <a:solidFill>
                <a:srgbClr val="C00000"/>
              </a:solidFill>
              <a:effectLst>
                <a:outerShdw blurRad="38100" dist="19050" dir="2700000" algn="tl" rotWithShape="0">
                  <a:schemeClr val="dk1">
                    <a:alpha val="40000"/>
                  </a:schemeClr>
                </a:outerShdw>
              </a:effectLst>
            </a:endParaRPr>
          </a:p>
        </p:txBody>
      </p:sp>
      <p:sp>
        <p:nvSpPr>
          <p:cNvPr id="10" name="مستطيل 3"/>
          <p:cNvSpPr>
            <a:spLocks noChangeArrowheads="1"/>
          </p:cNvSpPr>
          <p:nvPr/>
        </p:nvSpPr>
        <p:spPr bwMode="auto">
          <a:xfrm>
            <a:off x="3276600" y="3200401"/>
            <a:ext cx="3276600" cy="923925"/>
          </a:xfrm>
          <a:prstGeom prst="rect">
            <a:avLst/>
          </a:prstGeom>
          <a:noFill/>
          <a:ln w="9525">
            <a:noFill/>
            <a:miter lim="800000"/>
            <a:headEnd/>
            <a:tailEnd/>
          </a:ln>
        </p:spPr>
        <p:txBody>
          <a:bodyPr>
            <a:spAutoFit/>
          </a:bodyPr>
          <a:lstStyle/>
          <a:p>
            <a:pPr algn="ctr"/>
            <a:r>
              <a:rPr lang="ar-EG" sz="5400" dirty="0">
                <a:ln w="0"/>
                <a:solidFill>
                  <a:srgbClr val="C00000"/>
                </a:solidFill>
                <a:effectLst>
                  <a:outerShdw blurRad="38100" dist="19050" dir="2700000" algn="tl" rotWithShape="0">
                    <a:schemeClr val="dk1">
                      <a:alpha val="40000"/>
                    </a:schemeClr>
                  </a:outerShdw>
                </a:effectLst>
              </a:rPr>
              <a:t>معناها</a:t>
            </a:r>
            <a:endParaRPr lang="en-US" sz="5400" dirty="0">
              <a:ln w="0"/>
              <a:solidFill>
                <a:srgbClr val="C00000"/>
              </a:solidFill>
              <a:effectLst>
                <a:outerShdw blurRad="38100" dist="19050" dir="2700000" algn="tl" rotWithShape="0">
                  <a:schemeClr val="dk1">
                    <a:alpha val="40000"/>
                  </a:schemeClr>
                </a:outerShdw>
              </a:effectLst>
            </a:endParaRPr>
          </a:p>
        </p:txBody>
      </p:sp>
      <p:sp>
        <p:nvSpPr>
          <p:cNvPr id="9239" name="مستطيل 10"/>
          <p:cNvSpPr>
            <a:spLocks noChangeArrowheads="1"/>
          </p:cNvSpPr>
          <p:nvPr/>
        </p:nvSpPr>
        <p:spPr bwMode="auto">
          <a:xfrm>
            <a:off x="7250113" y="4191001"/>
            <a:ext cx="1389062" cy="830263"/>
          </a:xfrm>
          <a:prstGeom prst="rect">
            <a:avLst/>
          </a:prstGeom>
          <a:noFill/>
          <a:ln w="9525">
            <a:noFill/>
            <a:miter lim="800000"/>
            <a:headEnd/>
            <a:tailEnd/>
          </a:ln>
        </p:spPr>
        <p:txBody>
          <a:bodyPr wrap="none">
            <a:spAutoFit/>
          </a:bodyPr>
          <a:lstStyle/>
          <a:p>
            <a:r>
              <a:rPr lang="ar-EG" sz="4800" dirty="0">
                <a:ln w="0"/>
                <a:solidFill>
                  <a:schemeClr val="accent3">
                    <a:lumMod val="75000"/>
                  </a:schemeClr>
                </a:solidFill>
                <a:effectLst>
                  <a:outerShdw blurRad="38100" dist="19050" dir="2700000" algn="tl" rotWithShape="0">
                    <a:schemeClr val="dk1">
                      <a:alpha val="40000"/>
                    </a:schemeClr>
                  </a:outerShdw>
                </a:effectLst>
              </a:rPr>
              <a:t>أوهن</a:t>
            </a:r>
            <a:r>
              <a:rPr lang="ar-EG" sz="4800" dirty="0">
                <a:ln w="0"/>
                <a:effectLst>
                  <a:outerShdw blurRad="38100" dist="19050" dir="2700000" algn="tl" rotWithShape="0">
                    <a:schemeClr val="dk1">
                      <a:alpha val="40000"/>
                    </a:schemeClr>
                  </a:outerShdw>
                </a:effectLst>
              </a:rPr>
              <a:t> </a:t>
            </a:r>
            <a:endParaRPr lang="en-US" sz="4800" dirty="0">
              <a:ln w="0"/>
              <a:effectLst>
                <a:outerShdw blurRad="38100" dist="19050" dir="2700000" algn="tl" rotWithShape="0">
                  <a:schemeClr val="dk1">
                    <a:alpha val="40000"/>
                  </a:schemeClr>
                </a:outerShdw>
              </a:effectLst>
            </a:endParaRPr>
          </a:p>
        </p:txBody>
      </p:sp>
      <p:sp>
        <p:nvSpPr>
          <p:cNvPr id="9240" name="مستطيل 11"/>
          <p:cNvSpPr>
            <a:spLocks noChangeArrowheads="1"/>
          </p:cNvSpPr>
          <p:nvPr/>
        </p:nvSpPr>
        <p:spPr bwMode="auto">
          <a:xfrm>
            <a:off x="7079642" y="5257801"/>
            <a:ext cx="1835759" cy="830997"/>
          </a:xfrm>
          <a:prstGeom prst="rect">
            <a:avLst/>
          </a:prstGeom>
          <a:noFill/>
          <a:ln w="9525">
            <a:noFill/>
            <a:miter lim="800000"/>
            <a:headEnd/>
            <a:tailEnd/>
          </a:ln>
        </p:spPr>
        <p:txBody>
          <a:bodyPr wrap="none">
            <a:spAutoFit/>
          </a:bodyPr>
          <a:lstStyle/>
          <a:p>
            <a:r>
              <a:rPr lang="ar-EG" sz="4800" dirty="0">
                <a:ln w="0"/>
                <a:effectLst>
                  <a:outerShdw blurRad="38100" dist="19050" dir="2700000" algn="tl" rotWithShape="0">
                    <a:schemeClr val="dk1">
                      <a:alpha val="40000"/>
                    </a:schemeClr>
                  </a:outerShdw>
                </a:effectLst>
              </a:rPr>
              <a:t> </a:t>
            </a:r>
            <a:r>
              <a:rPr lang="ar-EG" sz="4800" dirty="0">
                <a:ln w="0"/>
                <a:solidFill>
                  <a:schemeClr val="accent3">
                    <a:lumMod val="75000"/>
                  </a:schemeClr>
                </a:solidFill>
                <a:effectLst>
                  <a:outerShdw blurRad="38100" dist="19050" dir="2700000" algn="tl" rotWithShape="0">
                    <a:schemeClr val="dk1">
                      <a:alpha val="40000"/>
                    </a:schemeClr>
                  </a:outerShdw>
                </a:effectLst>
              </a:rPr>
              <a:t>الأمثال</a:t>
            </a:r>
            <a:r>
              <a:rPr lang="ar-EG" sz="4800" dirty="0">
                <a:ln w="0"/>
                <a:effectLst>
                  <a:outerShdw blurRad="38100" dist="19050" dir="2700000" algn="tl" rotWithShape="0">
                    <a:schemeClr val="dk1">
                      <a:alpha val="40000"/>
                    </a:schemeClr>
                  </a:outerShdw>
                </a:effectLst>
              </a:rPr>
              <a:t> </a:t>
            </a:r>
            <a:endParaRPr lang="en-US" sz="4800" dirty="0">
              <a:ln w="0"/>
              <a:effectLst>
                <a:outerShdw blurRad="38100" dist="19050" dir="2700000" algn="tl" rotWithShape="0">
                  <a:schemeClr val="dk1">
                    <a:alpha val="40000"/>
                  </a:schemeClr>
                </a:outerShdw>
              </a:effectLst>
            </a:endParaRPr>
          </a:p>
        </p:txBody>
      </p:sp>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randombar(horizontal)">
                                      <p:cBhvr>
                                        <p:cTn id="7" dur="500"/>
                                        <p:tgtEl>
                                          <p:spTgt spid="9224"/>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a:spLocks noChangeArrowheads="1"/>
          </p:cNvSpPr>
          <p:nvPr/>
        </p:nvSpPr>
        <p:spPr bwMode="auto">
          <a:xfrm>
            <a:off x="3886200" y="468086"/>
            <a:ext cx="3525838"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defRPr/>
            </a:pPr>
            <a:r>
              <a:rPr lang="ar-EG" sz="3600" b="1" dirty="0">
                <a:ln w="22225">
                  <a:solidFill>
                    <a:schemeClr val="accent2"/>
                  </a:solidFill>
                  <a:prstDash val="solid"/>
                </a:ln>
                <a:solidFill>
                  <a:schemeClr val="accent2">
                    <a:lumMod val="40000"/>
                    <a:lumOff val="60000"/>
                  </a:schemeClr>
                </a:solidFill>
              </a:rPr>
              <a:t>تفسير الآيات 41 -44</a:t>
            </a:r>
            <a:endParaRPr lang="en-US" sz="3600" b="1" dirty="0">
              <a:ln w="22225">
                <a:solidFill>
                  <a:schemeClr val="accent2"/>
                </a:solidFill>
                <a:prstDash val="solid"/>
              </a:ln>
              <a:solidFill>
                <a:schemeClr val="accent2">
                  <a:lumMod val="40000"/>
                  <a:lumOff val="60000"/>
                </a:schemeClr>
              </a:solidFill>
            </a:endParaRPr>
          </a:p>
        </p:txBody>
      </p:sp>
      <p:sp>
        <p:nvSpPr>
          <p:cNvPr id="10245" name="Rectangle 1"/>
          <p:cNvSpPr>
            <a:spLocks noChangeArrowheads="1"/>
          </p:cNvSpPr>
          <p:nvPr/>
        </p:nvSpPr>
        <p:spPr bwMode="auto">
          <a:xfrm>
            <a:off x="2590800" y="2044701"/>
            <a:ext cx="7162800" cy="255587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أي: مثل الكفار الذين اتخذوا </a:t>
            </a:r>
            <a:r>
              <a:rPr lang="ar-EG" sz="4000" dirty="0" err="1">
                <a:ln w="0"/>
                <a:effectLst>
                  <a:outerShdw blurRad="38100" dist="19050" dir="2700000" algn="tl" rotWithShape="0">
                    <a:schemeClr val="dk1">
                      <a:alpha val="40000"/>
                    </a:schemeClr>
                  </a:outerShdw>
                </a:effectLst>
              </a:rPr>
              <a:t>معبوديهم</a:t>
            </a:r>
            <a:r>
              <a:rPr lang="ar-EG" sz="4000" dirty="0">
                <a:ln w="0"/>
                <a:effectLst>
                  <a:outerShdw blurRad="38100" dist="19050" dir="2700000" algn="tl" rotWithShape="0">
                    <a:schemeClr val="dk1">
                      <a:alpha val="40000"/>
                    </a:schemeClr>
                  </a:outerShdw>
                </a:effectLst>
              </a:rPr>
              <a:t> أولياء يرجون نصرهم ونفعهم، مثلهم في ضعف تقديرهم وسوء اختيارهم</a:t>
            </a:r>
            <a:endParaRPr lang="ar-EG" sz="4000" dirty="0">
              <a:ln w="0"/>
              <a:effectLst>
                <a:outerShdw blurRad="38100" dist="19050" dir="2700000" algn="tl" rotWithShape="0">
                  <a:schemeClr val="dk1">
                    <a:alpha val="40000"/>
                  </a:schemeClr>
                </a:outerShdw>
              </a:effectLst>
              <a:cs typeface="Times New Roman" pitchFamily="18" charset="0"/>
            </a:endParaRPr>
          </a:p>
        </p:txBody>
      </p:sp>
      <p:sp>
        <p:nvSpPr>
          <p:cNvPr id="10246" name="Rectangle 1"/>
          <p:cNvSpPr>
            <a:spLocks noChangeArrowheads="1"/>
          </p:cNvSpPr>
          <p:nvPr/>
        </p:nvSpPr>
        <p:spPr bwMode="auto">
          <a:xfrm>
            <a:off x="2514600" y="4949826"/>
            <a:ext cx="7162800" cy="708025"/>
          </a:xfrm>
          <a:prstGeom prst="rect">
            <a:avLst/>
          </a:prstGeom>
          <a:noFill/>
          <a:ln w="9525">
            <a:noFill/>
            <a:miter lim="800000"/>
            <a:headEnd/>
            <a:tailEnd/>
          </a:ln>
        </p:spPr>
        <p:txBody>
          <a:bodyPr anchor="ctr">
            <a:spAutoFit/>
          </a:bodyPr>
          <a:lstStyle/>
          <a:p>
            <a:pPr algn="ctr"/>
            <a:r>
              <a:rPr lang="ar-EG" sz="4000" dirty="0">
                <a:ln w="0"/>
                <a:effectLst>
                  <a:outerShdw blurRad="38100" dist="19050" dir="2700000" algn="tl" rotWithShape="0">
                    <a:schemeClr val="dk1">
                      <a:alpha val="40000"/>
                    </a:schemeClr>
                  </a:outerShdw>
                </a:effectLst>
              </a:rPr>
              <a:t>                       يعني: يقيها من الآفات </a:t>
            </a:r>
            <a:endParaRPr lang="ar-EG" sz="4000" dirty="0">
              <a:ln w="0"/>
              <a:effectLst>
                <a:outerShdw blurRad="38100" dist="19050" dir="2700000" algn="tl" rotWithShape="0">
                  <a:schemeClr val="dk1">
                    <a:alpha val="40000"/>
                  </a:schemeClr>
                </a:outerShdw>
              </a:effectLst>
              <a:cs typeface="Times New Roman" pitchFamily="18" charset="0"/>
            </a:endParaRPr>
          </a:p>
        </p:txBody>
      </p:sp>
      <p:pic>
        <p:nvPicPr>
          <p:cNvPr id="10247" name="Picture 7"/>
          <p:cNvPicPr>
            <a:picLocks noChangeAspect="1" noChangeArrowheads="1"/>
          </p:cNvPicPr>
          <p:nvPr/>
        </p:nvPicPr>
        <p:blipFill>
          <a:blip r:embed="rId3" cstate="print">
            <a:lum bright="-21000" contrast="37000"/>
          </a:blip>
          <a:srcRect/>
          <a:stretch>
            <a:fillRect/>
          </a:stretch>
        </p:blipFill>
        <p:spPr bwMode="auto">
          <a:xfrm>
            <a:off x="5649119" y="2044701"/>
            <a:ext cx="2981324" cy="685800"/>
          </a:xfrm>
          <a:prstGeom prst="rect">
            <a:avLst/>
          </a:prstGeom>
          <a:noFill/>
          <a:ln w="9525">
            <a:noFill/>
            <a:miter lim="800000"/>
            <a:headEnd/>
            <a:tailEnd/>
          </a:ln>
        </p:spPr>
      </p:pic>
      <p:pic>
        <p:nvPicPr>
          <p:cNvPr id="10248" name="Picture 8"/>
          <p:cNvPicPr>
            <a:picLocks noChangeAspect="1" noChangeArrowheads="1"/>
          </p:cNvPicPr>
          <p:nvPr/>
        </p:nvPicPr>
        <p:blipFill>
          <a:blip r:embed="rId4" cstate="print">
            <a:lum bright="-21000" contrast="37000"/>
          </a:blip>
          <a:srcRect/>
          <a:stretch>
            <a:fillRect/>
          </a:stretch>
        </p:blipFill>
        <p:spPr bwMode="auto">
          <a:xfrm>
            <a:off x="6467476" y="4981576"/>
            <a:ext cx="3514725" cy="581025"/>
          </a:xfrm>
          <a:prstGeom prst="rect">
            <a:avLst/>
          </a:prstGeom>
          <a:noFill/>
          <a:ln w="9525">
            <a:noFill/>
            <a:miter lim="800000"/>
            <a:headEnd/>
            <a:tailEnd/>
          </a:ln>
        </p:spPr>
      </p:pic>
    </p:spTree>
  </p:cSld>
  <p:clrMapOvr>
    <a:masterClrMapping/>
  </p:clrMapOvr>
  <p:transition>
    <p:blinds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fade">
                                      <p:cBhvr>
                                        <p:cTn id="12" dur="1000"/>
                                        <p:tgtEl>
                                          <p:spTgt spid="10247"/>
                                        </p:tgtEl>
                                      </p:cBhvr>
                                    </p:animEffect>
                                    <p:anim calcmode="lin" valueType="num">
                                      <p:cBhvr>
                                        <p:cTn id="13" dur="1000" fill="hold"/>
                                        <p:tgtEl>
                                          <p:spTgt spid="10247"/>
                                        </p:tgtEl>
                                        <p:attrNameLst>
                                          <p:attrName>ppt_x</p:attrName>
                                        </p:attrNameLst>
                                      </p:cBhvr>
                                      <p:tavLst>
                                        <p:tav tm="0">
                                          <p:val>
                                            <p:strVal val="#ppt_x"/>
                                          </p:val>
                                        </p:tav>
                                        <p:tav tm="100000">
                                          <p:val>
                                            <p:strVal val="#ppt_x"/>
                                          </p:val>
                                        </p:tav>
                                      </p:tavLst>
                                    </p:anim>
                                    <p:anim calcmode="lin" valueType="num">
                                      <p:cBhvr>
                                        <p:cTn id="14"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Effect transition="in" filter="barn(inVertical)">
                                      <p:cBhvr>
                                        <p:cTn id="19" dur="500"/>
                                        <p:tgtEl>
                                          <p:spTgt spid="1024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48"/>
                                        </p:tgtEl>
                                        <p:attrNameLst>
                                          <p:attrName>style.visibility</p:attrName>
                                        </p:attrNameLst>
                                      </p:cBhvr>
                                      <p:to>
                                        <p:strVal val="visible"/>
                                      </p:to>
                                    </p:set>
                                    <p:animEffect transition="in" filter="fade">
                                      <p:cBhvr>
                                        <p:cTn id="24" dur="1000"/>
                                        <p:tgtEl>
                                          <p:spTgt spid="10248"/>
                                        </p:tgtEl>
                                      </p:cBhvr>
                                    </p:animEffect>
                                    <p:anim calcmode="lin" valueType="num">
                                      <p:cBhvr>
                                        <p:cTn id="25" dur="1000" fill="hold"/>
                                        <p:tgtEl>
                                          <p:spTgt spid="10248"/>
                                        </p:tgtEl>
                                        <p:attrNameLst>
                                          <p:attrName>ppt_x</p:attrName>
                                        </p:attrNameLst>
                                      </p:cBhvr>
                                      <p:tavLst>
                                        <p:tav tm="0">
                                          <p:val>
                                            <p:strVal val="#ppt_x"/>
                                          </p:val>
                                        </p:tav>
                                        <p:tav tm="100000">
                                          <p:val>
                                            <p:strVal val="#ppt_x"/>
                                          </p:val>
                                        </p:tav>
                                      </p:tavLst>
                                    </p:anim>
                                    <p:anim calcmode="lin" valueType="num">
                                      <p:cBhvr>
                                        <p:cTn id="26" dur="1000" fill="hold"/>
                                        <p:tgtEl>
                                          <p:spTgt spid="102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246"/>
                                        </p:tgtEl>
                                        <p:attrNameLst>
                                          <p:attrName>style.visibility</p:attrName>
                                        </p:attrNameLst>
                                      </p:cBhvr>
                                      <p:to>
                                        <p:strVal val="visible"/>
                                      </p:to>
                                    </p:set>
                                    <p:animEffect transition="in" filter="barn(inVertical)">
                                      <p:cBhvr>
                                        <p:cTn id="31"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45" grpId="0"/>
      <p:bldP spid="1024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TotalTime>
  <Words>998</Words>
  <Application>Microsoft Office PowerPoint</Application>
  <PresentationFormat>شاشة عريضة</PresentationFormat>
  <Paragraphs>111</Paragraphs>
  <Slides>29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29</vt:i4>
      </vt:variant>
    </vt:vector>
  </HeadingPairs>
  <TitlesOfParts>
    <vt:vector size="37" baseType="lpstr">
      <vt:lpstr>Ara Hamah City</vt:lpstr>
      <vt:lpstr>Arial</vt:lpstr>
      <vt:lpstr>Calibri</vt:lpstr>
      <vt:lpstr>Khalid Art bold</vt:lpstr>
      <vt:lpstr>Sakkal Majalla</vt:lpstr>
      <vt:lpstr>Times New Roman</vt:lpstr>
      <vt:lpstr>Wingdings</vt:lpstr>
      <vt:lpstr>سمة Office</vt:lpstr>
      <vt:lpstr>عرض تقديمي في PowerPoint</vt:lpstr>
      <vt:lpstr>عرض تقديمي في PowerPoint</vt:lpstr>
      <vt:lpstr>الأهداف التعليمية</vt:lpstr>
      <vt:lpstr>ماذا أريد أن أتعلم ؟</vt:lpstr>
      <vt:lpstr>نوّع الله تعالى في القرآن الأمثال المبيّنة للحق الدالة عليه،</vt:lpstr>
      <vt:lpstr>عرض تقديمي في PowerPoint</vt:lpstr>
      <vt:lpstr>موضوع الآيات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work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قرآن وتفسيره 1م ف2</dc:title>
  <dc:subject>تفسير سورة العنكبوت 41-44</dc:subject>
  <dc:creator>أ/ بندر الحازمي</dc:creator>
  <cp:keywords>حقيبة إنجاز المعلم والمعلمة</cp:keywords>
  <cp:lastModifiedBy>l q</cp:lastModifiedBy>
  <cp:revision>168</cp:revision>
  <dcterms:created xsi:type="dcterms:W3CDTF">2010-10-17T21:08:24Z</dcterms:created>
  <dcterms:modified xsi:type="dcterms:W3CDTF">2022-02-07T13:47:55Z</dcterms:modified>
</cp:coreProperties>
</file>