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8" r:id="rId2"/>
    <p:sldId id="256" r:id="rId3"/>
    <p:sldId id="259" r:id="rId4"/>
    <p:sldId id="271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5" r:id="rId13"/>
    <p:sldId id="270" r:id="rId14"/>
    <p:sldId id="266" r:id="rId15"/>
    <p:sldId id="267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ADB5"/>
    <a:srgbClr val="069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97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A0413E8-C587-4FF0-8F37-A5E6C44DB0E1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9DF7DC-0511-4D37-B726-3CDADE83D4E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782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9DF7DC-0511-4D37-B726-3CDADE83D4E3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6370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D69670A-0E1F-F9F7-3DED-D8FA96B3B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8C09873-A10A-719C-EF77-C96833FE0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EB8FB04-0C52-EAED-E052-3F7EF08B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81D741-422C-2F3B-3096-039749999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F7CC86-3AE2-6234-E984-863CFD78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57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91F3FF-B9B2-3090-88E0-AB384BB8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4A8F408-EAAF-6469-6C53-8A3DC02C3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45BC54-FC7F-3201-0BFB-B02C5B37E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EE0ACA-9B6B-3BFB-285B-D31C08B8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47501F-6C75-CDEC-5F49-BECA47C67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27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26CDCC5-7524-A07E-541E-46E79FEC57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5947787-DB23-ABE3-A582-CCAA4FE80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1CD0582-0B59-3832-5AEC-25A5DC1D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61D1CD-E424-19A3-120D-E15ECE3A9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9144E0-04C4-2580-3A38-33A21D0A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880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C63A2A-A865-F7C8-F359-AAE73FC7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4DBB4F-69F5-DA21-BCA5-4C264C1EA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EC4B856-A173-C617-844C-D5402546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8666A7-0C11-EDF5-ED97-02949F05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2FFDC9-6084-0407-4322-6D7847424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345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E9DC37-BA92-C015-4926-B4F40D33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EE71D2-36D6-914A-8365-C36CD0C5E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2F720BD-DCFC-C7C4-C979-93462612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95154B-431B-29A4-E350-AEE0C0EC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577FDC-92F2-C0B1-F173-AE1E13FC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687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F74C8F-A6D0-864C-5BB7-CE85827AB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6D27238-259C-59F1-C39A-EB745BCEB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2966FB5-695F-5E64-0D7A-2B1AF840F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57530F-D25C-B5FC-ABE2-7DBC4B51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279AC62-E2EA-A6AA-48B8-B94E8B774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5CAC6B5-3BB4-7A86-8CAD-C8B1B6C8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0542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8C67147-31D0-0A8E-48FB-E1976BD2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18664A1-E360-F8E5-88A7-48EB48EC2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256EADD-2D68-40BF-69A1-1FAAE84DBE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8A0FF81-D255-09C8-6A50-59D81A6E9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DAB4C1D-8545-1D9E-2217-B07582EA5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6BAEB84D-2346-B629-F4FC-B572BDE32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FCD40A8-F0A9-0DC7-FC5D-0B623A66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FD958AE-425D-A48C-7A08-CCD7C76CE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923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758353-F84E-E24D-F630-95BB13B2E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3AA50C5-0119-A0C2-7E15-789713B1D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12E6DD7-2AA3-A014-B10E-913338E77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31F733F-B79F-3A80-306E-EF609A96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465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6659F5B-F757-0BDB-200D-2234CFB6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BD2252-0322-3917-2D11-A647A86B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C977BF7-14A3-B869-7F7C-2B8D2D78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204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229577-4745-ACD4-7BF9-6C4E37DB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9AAAC7A-738C-33EB-012D-2260C678E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D1FA304-1AB1-F3F7-97CB-0F110F78B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354182E-3BF4-4CA5-EE55-79AFFA96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3F9EBB7-E8A2-F7E0-9ED8-39A1AA0C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7DDE7D-FC7A-A7DC-E4BA-0689D3DE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299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509F4C1-A6D5-5F33-4183-CDBBFE891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0113993-6DAE-93EE-850B-9FC696F80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24ACD22-EEA9-F2DC-6B1A-4A5186A6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69B1EA9-4EF1-07BE-9644-BDE713F76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A04DCF-AD85-ED5A-5DDD-70B78C3C5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77C4109-A8F8-E690-5C6B-8773175B7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7879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8110ED3-47E7-A0BF-C9BE-72BA86BF3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C40785C-1AEE-CB7A-D84A-BF612C933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7F69A09-06B4-4BE3-CF51-7C3892579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CB6FFC-AD7B-4BC0-BA0E-43E7F116BAC8}" type="datetimeFigureOut">
              <a:rPr lang="ar-SA" smtClean="0"/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C326DCC-6E9F-DCD1-9EF0-AA7D82563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A0E488-E86A-1553-B0F6-43A69B109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0DC2BA-72CE-4FA2-834C-A1D77BED6A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309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03ABC-E00E-036C-FD39-279444013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0D0AAC21-69F6-CBAB-785A-BD1E97D8C522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5" name="صورة 4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C2787B44-BA12-0FB0-C8B6-11C39AAF9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صورة 5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16050D0A-DDA2-DBCD-8DFA-02B32F52C4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صورة 7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CBB571D2-2394-C070-B9CE-7BBDEB2C0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3EDC608-E3E4-9F8A-1E5A-B4F62308FF13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6E4F98F5-1F43-08AB-6690-81DE72E50A95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8400BC78-B8C5-F652-090D-E5CA6DBAABB7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6A46D432-54B8-CE28-9154-8E22A6B8F5DB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EA3B3715-FEB3-A578-9E40-A42B33D044F9}"/>
                </a:ext>
              </a:extLst>
            </p:cNvPr>
            <p:cNvSpPr txBox="1"/>
            <p:nvPr/>
          </p:nvSpPr>
          <p:spPr>
            <a:xfrm>
              <a:off x="9605244" y="2752614"/>
              <a:ext cx="155367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مستعملا</a:t>
              </a:r>
            </a:p>
            <a:p>
              <a:r>
                <a:rPr lang="ar-SA" sz="2000" b="1" dirty="0"/>
                <a:t> التناسب</a:t>
              </a:r>
            </a:p>
            <a:p>
              <a:r>
                <a:rPr lang="ar-SA" sz="2000" b="1" dirty="0"/>
                <a:t> المئوي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C12EA93F-A614-11A1-7AB6-CDA8B933A179}"/>
                </a:ext>
              </a:extLst>
            </p:cNvPr>
            <p:cNvSpPr txBox="1"/>
            <p:nvPr/>
          </p:nvSpPr>
          <p:spPr>
            <a:xfrm>
              <a:off x="9645703" y="5565111"/>
              <a:ext cx="16669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highlight>
                    <a:srgbClr val="FFFF00"/>
                  </a:highlight>
                </a:rPr>
                <a:t>التناسب المئوي</a:t>
              </a: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533CAA4-F532-7526-E43C-1BBC99CC1D44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96DD360-2647-DFD3-ADF0-0CEBEEB6336F}"/>
              </a:ext>
            </a:extLst>
          </p:cNvPr>
          <p:cNvSpPr txBox="1"/>
          <p:nvPr/>
        </p:nvSpPr>
        <p:spPr>
          <a:xfrm>
            <a:off x="3354096" y="1552222"/>
            <a:ext cx="61190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كيف تكتب النسبة المئوية الأكبر من 100 في صورة كسر اعتيادي؟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F4686F29-CFAA-1A38-C464-0E1DB7805678}"/>
              </a:ext>
            </a:extLst>
          </p:cNvPr>
          <p:cNvSpPr txBox="1"/>
          <p:nvPr/>
        </p:nvSpPr>
        <p:spPr>
          <a:xfrm>
            <a:off x="5287046" y="2545494"/>
            <a:ext cx="41812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هل سيكون الكسر أقل أم أكبر من واحد؟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3FAC03FE-5362-2F3E-37CA-59CC252CB161}"/>
              </a:ext>
            </a:extLst>
          </p:cNvPr>
          <p:cNvSpPr/>
          <p:nvPr/>
        </p:nvSpPr>
        <p:spPr>
          <a:xfrm>
            <a:off x="7481861" y="966327"/>
            <a:ext cx="1986441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300" b="1" cap="none" spc="50" dirty="0">
                <a:ln w="0"/>
                <a:solidFill>
                  <a:schemeClr val="bg1">
                    <a:lumMod val="6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أسئلة البناء:</a:t>
            </a:r>
          </a:p>
        </p:txBody>
      </p: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29DF1557-392F-2362-CFAA-FBC024591CFB}"/>
              </a:ext>
            </a:extLst>
          </p:cNvPr>
          <p:cNvGrpSpPr/>
          <p:nvPr/>
        </p:nvGrpSpPr>
        <p:grpSpPr>
          <a:xfrm>
            <a:off x="841453" y="645236"/>
            <a:ext cx="1703052" cy="1825574"/>
            <a:chOff x="1261505" y="3939592"/>
            <a:chExt cx="1703052" cy="1825574"/>
          </a:xfrm>
        </p:grpSpPr>
        <p:pic>
          <p:nvPicPr>
            <p:cNvPr id="19" name="صورة 18" descr="فهم علامة النسبة المئوية Uderstand Pecent Mark">
              <a:extLst>
                <a:ext uri="{FF2B5EF4-FFF2-40B4-BE49-F238E27FC236}">
                  <a16:creationId xmlns:a16="http://schemas.microsoft.com/office/drawing/2014/main" id="{B8768A85-C02C-E1FA-F67C-A60E62796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E4E4E4"/>
                </a:clrFrom>
                <a:clrTo>
                  <a:srgbClr val="E4E4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4" t="30644" r="45214" b="14002"/>
            <a:stretch/>
          </p:blipFill>
          <p:spPr bwMode="auto">
            <a:xfrm>
              <a:off x="1261505" y="4264503"/>
              <a:ext cx="1487745" cy="150066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29662F8E-9F29-021B-167F-3C9CAB2AF13C}"/>
                </a:ext>
              </a:extLst>
            </p:cNvPr>
            <p:cNvSpPr txBox="1"/>
            <p:nvPr/>
          </p:nvSpPr>
          <p:spPr>
            <a:xfrm rot="1732005">
              <a:off x="2154402" y="3939592"/>
              <a:ext cx="81015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3B16C6-3FB5-5516-EAB5-D08BC256BD57}"/>
              </a:ext>
            </a:extLst>
          </p:cNvPr>
          <p:cNvSpPr txBox="1"/>
          <p:nvPr/>
        </p:nvSpPr>
        <p:spPr>
          <a:xfrm>
            <a:off x="4025984" y="2075442"/>
            <a:ext cx="50127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تكتب النسبة المئوية في البسط ، وتكتب 100 في المقام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21F1C9E-2A0D-00AF-4F1B-1545A8C2294B}"/>
              </a:ext>
            </a:extLst>
          </p:cNvPr>
          <p:cNvSpPr txBox="1"/>
          <p:nvPr/>
        </p:nvSpPr>
        <p:spPr>
          <a:xfrm>
            <a:off x="3856528" y="2618425"/>
            <a:ext cx="163767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/>
              <a:t>أكبر من الواحد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5B736EE9-B668-D04E-4C25-37A539AEBD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143" y="426549"/>
            <a:ext cx="1962251" cy="539778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20CD3F9-994F-4C71-96DA-49B03A5340B3}"/>
              </a:ext>
            </a:extLst>
          </p:cNvPr>
          <p:cNvGrpSpPr/>
          <p:nvPr/>
        </p:nvGrpSpPr>
        <p:grpSpPr>
          <a:xfrm>
            <a:off x="2872673" y="3138656"/>
            <a:ext cx="6595629" cy="3304914"/>
            <a:chOff x="1938528" y="1225296"/>
            <a:chExt cx="8311896" cy="3378835"/>
          </a:xfrm>
        </p:grpSpPr>
        <p:pic>
          <p:nvPicPr>
            <p:cNvPr id="3" name="Picture 2" descr="مخلد الروقي on X: &quot;🚨استراتيجية جدول التعلم KWL ▫️المعرفة ...">
              <a:extLst>
                <a:ext uri="{FF2B5EF4-FFF2-40B4-BE49-F238E27FC236}">
                  <a16:creationId xmlns:a16="http://schemas.microsoft.com/office/drawing/2014/main" id="{C0FE197D-C618-6FB8-1DA9-BF9F5CFBBF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68"/>
            <a:stretch/>
          </p:blipFill>
          <p:spPr bwMode="auto">
            <a:xfrm>
              <a:off x="1938528" y="1225296"/>
              <a:ext cx="8311896" cy="3378835"/>
            </a:xfrm>
            <a:prstGeom prst="rect">
              <a:avLst/>
            </a:prstGeom>
            <a:noFill/>
          </p:spPr>
        </p:pic>
        <p:cxnSp>
          <p:nvCxnSpPr>
            <p:cNvPr id="4" name="رابط مستقيم 3">
              <a:extLst>
                <a:ext uri="{FF2B5EF4-FFF2-40B4-BE49-F238E27FC236}">
                  <a16:creationId xmlns:a16="http://schemas.microsoft.com/office/drawing/2014/main" id="{17D90086-E02D-7493-FFCA-B15A1D0479AA}"/>
                </a:ext>
              </a:extLst>
            </p:cNvPr>
            <p:cNvCxnSpPr/>
            <p:nvPr/>
          </p:nvCxnSpPr>
          <p:spPr>
            <a:xfrm flipH="1">
              <a:off x="7772400" y="4590288"/>
              <a:ext cx="2468880" cy="0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رابط مستقيم 6">
              <a:extLst>
                <a:ext uri="{FF2B5EF4-FFF2-40B4-BE49-F238E27FC236}">
                  <a16:creationId xmlns:a16="http://schemas.microsoft.com/office/drawing/2014/main" id="{CF155657-A1FC-226E-4ADF-B054B5391D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608" y="4591939"/>
              <a:ext cx="2566416" cy="12192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رابط مستقيم 14">
              <a:extLst>
                <a:ext uri="{FF2B5EF4-FFF2-40B4-BE49-F238E27FC236}">
                  <a16:creationId xmlns:a16="http://schemas.microsoft.com/office/drawing/2014/main" id="{EA15B9DB-3063-8B85-864C-C1EF371B1C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02536" y="4594987"/>
              <a:ext cx="2313432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014E7C2-286F-29F7-52BB-94F6783A5C31}"/>
              </a:ext>
            </a:extLst>
          </p:cNvPr>
          <p:cNvSpPr txBox="1"/>
          <p:nvPr/>
        </p:nvSpPr>
        <p:spPr>
          <a:xfrm>
            <a:off x="7870100" y="4673591"/>
            <a:ext cx="127854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حل التناسب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03F76BB-BAB9-9ED8-408D-2EAA490B64FB}"/>
              </a:ext>
            </a:extLst>
          </p:cNvPr>
          <p:cNvSpPr txBox="1"/>
          <p:nvPr/>
        </p:nvSpPr>
        <p:spPr>
          <a:xfrm>
            <a:off x="7665877" y="5366816"/>
            <a:ext cx="1618407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2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الضرب التبادلي</a:t>
            </a:r>
          </a:p>
        </p:txBody>
      </p:sp>
    </p:spTree>
    <p:extLst>
      <p:ext uri="{BB962C8B-B14F-4D97-AF65-F5344CB8AC3E}">
        <p14:creationId xmlns:p14="http://schemas.microsoft.com/office/powerpoint/2010/main" val="6378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6" grpId="0"/>
      <p:bldP spid="17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D2283-FD84-B685-635B-938A0D1E1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42F92FD-153A-9298-6643-4C107FE369A1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D961EA5-111E-CF50-6013-52B887616A4C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30" name="صورة 29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C31A25AA-69D8-511F-2F12-5AFF33B213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صورة 30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2213FA05-AA89-8E09-FC27-B2982253C9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صورة 31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3C0B69AE-3F61-F9E9-08C8-6CC18FF47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CE5A09B3-D4D2-7752-F7C4-B38DA45AB234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AB3BCA65-3C54-9CFD-786E-326E8F4A9E56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7DA63F11-02FD-9667-CF20-D4B48BDF0630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D2EECDE3-4CDF-EA54-2BCE-B8F3315D61EA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8CD6850A-DDD2-CB12-0F38-214A8B3D48C3}"/>
                </a:ext>
              </a:extLst>
            </p:cNvPr>
            <p:cNvSpPr txBox="1"/>
            <p:nvPr/>
          </p:nvSpPr>
          <p:spPr>
            <a:xfrm>
              <a:off x="9605244" y="2752614"/>
              <a:ext cx="155367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مستعملا</a:t>
              </a:r>
            </a:p>
            <a:p>
              <a:r>
                <a:rPr lang="ar-SA" sz="2000" b="1" dirty="0"/>
                <a:t> التناسب</a:t>
              </a:r>
            </a:p>
            <a:p>
              <a:r>
                <a:rPr lang="ar-SA" sz="2000" b="1" dirty="0"/>
                <a:t> المئوي</a:t>
              </a:r>
            </a:p>
          </p:txBody>
        </p:sp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0FDD9CBB-35C6-9371-B297-B45F9084AE17}"/>
                </a:ext>
              </a:extLst>
            </p:cNvPr>
            <p:cNvSpPr txBox="1"/>
            <p:nvPr/>
          </p:nvSpPr>
          <p:spPr>
            <a:xfrm>
              <a:off x="9645703" y="5565111"/>
              <a:ext cx="16669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highlight>
                    <a:srgbClr val="FFFF00"/>
                  </a:highlight>
                </a:rPr>
                <a:t>التناسب المئوي</a:t>
              </a: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705A1E04-F72F-325F-B60B-467D621F6C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417"/>
          <a:stretch/>
        </p:blipFill>
        <p:spPr>
          <a:xfrm>
            <a:off x="2120113" y="1170818"/>
            <a:ext cx="7420393" cy="492150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544B963-F4F2-9F59-8717-8F848A14ED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846" y="426549"/>
            <a:ext cx="1962251" cy="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37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BDF7F1-3146-5F8D-F295-9B986DE00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B69AC3B-B93D-EE5A-028D-F1267CF24D12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BDC78D4C-6479-05EA-8E1A-7FCCED1AAA9C}"/>
              </a:ext>
            </a:extLst>
          </p:cNvPr>
          <p:cNvSpPr/>
          <p:nvPr/>
        </p:nvSpPr>
        <p:spPr>
          <a:xfrm>
            <a:off x="5834357" y="2746415"/>
            <a:ext cx="3589606" cy="2918010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BA5C54B-1C1B-70E1-B4CF-00745144B937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30" name="صورة 29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96E70966-5A4C-C89D-A785-D936547BE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صورة 30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8D354923-FE08-4142-9BB9-03F1400DF4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صورة 31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FC1186A9-1A17-8302-FD36-958059C43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3FC1FD89-D63B-F01E-A0F0-5F8B6C53D023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616CE91C-918E-7A00-D6FC-7CFC6557825B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08A0FD21-2AD6-B67D-082D-526CD458831A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F701984B-4FB7-E8B5-494E-CBF101458F6F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C90E0350-D878-DCEA-FFEE-89CF7528DB74}"/>
                </a:ext>
              </a:extLst>
            </p:cNvPr>
            <p:cNvSpPr txBox="1"/>
            <p:nvPr/>
          </p:nvSpPr>
          <p:spPr>
            <a:xfrm>
              <a:off x="9605244" y="2752614"/>
              <a:ext cx="155367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مستعملا</a:t>
              </a:r>
            </a:p>
            <a:p>
              <a:r>
                <a:rPr lang="ar-SA" sz="2000" b="1" dirty="0"/>
                <a:t> التناسب</a:t>
              </a:r>
            </a:p>
            <a:p>
              <a:r>
                <a:rPr lang="ar-SA" sz="2000" b="1" dirty="0"/>
                <a:t> المئوي</a:t>
              </a:r>
            </a:p>
          </p:txBody>
        </p:sp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EA11DE30-0FF0-17D1-FBDC-D18361B356CA}"/>
                </a:ext>
              </a:extLst>
            </p:cNvPr>
            <p:cNvSpPr txBox="1"/>
            <p:nvPr/>
          </p:nvSpPr>
          <p:spPr>
            <a:xfrm>
              <a:off x="9645703" y="5565111"/>
              <a:ext cx="16669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highlight>
                    <a:srgbClr val="FFFF00"/>
                  </a:highlight>
                </a:rPr>
                <a:t>التناسب المئوي</a:t>
              </a:r>
            </a:p>
          </p:txBody>
        </p: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id="{F374804B-2DBD-F3B7-9A4C-664FC03EB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846" y="426549"/>
            <a:ext cx="1962251" cy="53977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AF58CAE-B3A3-262C-B126-FA71CF6C86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850" y="1061233"/>
            <a:ext cx="7297364" cy="1465141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D0CA9C92-5885-D3A2-E6FF-5463BB5CA480}"/>
              </a:ext>
            </a:extLst>
          </p:cNvPr>
          <p:cNvGrpSpPr/>
          <p:nvPr/>
        </p:nvGrpSpPr>
        <p:grpSpPr>
          <a:xfrm>
            <a:off x="6954229" y="2841047"/>
            <a:ext cx="1742706" cy="806437"/>
            <a:chOff x="5004048" y="2796701"/>
            <a:chExt cx="1742706" cy="806437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id="{345CDF84-CCA9-FF08-8313-9D241C13F6D1}"/>
                </a:ext>
              </a:extLst>
            </p:cNvPr>
            <p:cNvGrpSpPr/>
            <p:nvPr/>
          </p:nvGrpSpPr>
          <p:grpSpPr>
            <a:xfrm>
              <a:off x="5544912" y="2849445"/>
              <a:ext cx="1201842" cy="753693"/>
              <a:chOff x="5405581" y="4212258"/>
              <a:chExt cx="1201842" cy="753693"/>
            </a:xfrm>
          </p:grpSpPr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92D322A6-4B62-145B-1825-7471E7F6FFD1}"/>
                  </a:ext>
                </a:extLst>
              </p:cNvPr>
              <p:cNvSpPr txBox="1"/>
              <p:nvPr/>
            </p:nvSpPr>
            <p:spPr>
              <a:xfrm>
                <a:off x="5887343" y="4212258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200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29B9222F-E9E6-215B-762D-DD4A30765498}"/>
                  </a:ext>
                </a:extLst>
              </p:cNvPr>
              <p:cNvSpPr txBox="1"/>
              <p:nvPr/>
            </p:nvSpPr>
            <p:spPr>
              <a:xfrm>
                <a:off x="5887343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550</a:t>
                </a:r>
              </a:p>
            </p:txBody>
          </p:sp>
          <p:cxnSp>
            <p:nvCxnSpPr>
              <p:cNvPr id="14" name="رابط مستقيم 13">
                <a:extLst>
                  <a:ext uri="{FF2B5EF4-FFF2-40B4-BE49-F238E27FC236}">
                    <a16:creationId xmlns:a16="http://schemas.microsoft.com/office/drawing/2014/main" id="{3525D00D-ED2D-8978-8B0D-4AF9D4AC2F11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FBD1CB4D-4E4F-E2D9-D13B-A40FEBF2DE4D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8" name="مجموعة 7">
              <a:extLst>
                <a:ext uri="{FF2B5EF4-FFF2-40B4-BE49-F238E27FC236}">
                  <a16:creationId xmlns:a16="http://schemas.microsoft.com/office/drawing/2014/main" id="{970D515E-72F9-A74C-844B-C09E80E31B60}"/>
                </a:ext>
              </a:extLst>
            </p:cNvPr>
            <p:cNvGrpSpPr/>
            <p:nvPr/>
          </p:nvGrpSpPr>
          <p:grpSpPr>
            <a:xfrm>
              <a:off x="5004048" y="2796701"/>
              <a:ext cx="720080" cy="806437"/>
              <a:chOff x="5872829" y="4159514"/>
              <a:chExt cx="720080" cy="806437"/>
            </a:xfrm>
          </p:grpSpPr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683BA509-F13D-17BE-675A-46C2C795E371}"/>
                  </a:ext>
                </a:extLst>
              </p:cNvPr>
              <p:cNvSpPr txBox="1"/>
              <p:nvPr/>
            </p:nvSpPr>
            <p:spPr>
              <a:xfrm>
                <a:off x="6015100" y="415951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ن</a:t>
                </a:r>
              </a:p>
            </p:txBody>
          </p:sp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865ADABD-6D38-E151-C08A-B1677C7DE0EF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100</a:t>
                </a:r>
              </a:p>
            </p:txBody>
          </p:sp>
          <p:cxnSp>
            <p:nvCxnSpPr>
              <p:cNvPr id="11" name="رابط مستقيم 10">
                <a:extLst>
                  <a:ext uri="{FF2B5EF4-FFF2-40B4-BE49-F238E27FC236}">
                    <a16:creationId xmlns:a16="http://schemas.microsoft.com/office/drawing/2014/main" id="{DDCAEA56-7373-99A2-B25A-7E1B72455F4E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D63B343-D720-8646-7996-9F3015ADC81F}"/>
              </a:ext>
            </a:extLst>
          </p:cNvPr>
          <p:cNvSpPr txBox="1"/>
          <p:nvPr/>
        </p:nvSpPr>
        <p:spPr>
          <a:xfrm>
            <a:off x="6544270" y="3708679"/>
            <a:ext cx="240887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550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ن</a:t>
            </a:r>
            <a:r>
              <a:rPr lang="ar-SA" sz="2400" b="1" dirty="0"/>
              <a:t>  =  20000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C38EEAE-0AAC-D79C-C27E-E119F572C5EC}"/>
              </a:ext>
            </a:extLst>
          </p:cNvPr>
          <p:cNvSpPr txBox="1"/>
          <p:nvPr/>
        </p:nvSpPr>
        <p:spPr>
          <a:xfrm>
            <a:off x="5979588" y="4485017"/>
            <a:ext cx="24549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ن</a:t>
            </a:r>
            <a:r>
              <a:rPr lang="ar-SA" sz="2400" b="1" dirty="0"/>
              <a:t>  =  36,363636</a:t>
            </a: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BDA36B26-1CE9-BA0E-2839-65CD69D64D42}"/>
              </a:ext>
            </a:extLst>
          </p:cNvPr>
          <p:cNvCxnSpPr/>
          <p:nvPr/>
        </p:nvCxnSpPr>
        <p:spPr>
          <a:xfrm flipH="1">
            <a:off x="8122414" y="4146499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F9701E5E-C539-3131-DD62-441A652A55B5}"/>
              </a:ext>
            </a:extLst>
          </p:cNvPr>
          <p:cNvCxnSpPr/>
          <p:nvPr/>
        </p:nvCxnSpPr>
        <p:spPr>
          <a:xfrm flipH="1">
            <a:off x="6774808" y="4146499"/>
            <a:ext cx="7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F7B4F4FE-756A-9F81-27BB-F85BC8DD87F0}"/>
              </a:ext>
            </a:extLst>
          </p:cNvPr>
          <p:cNvSpPr txBox="1"/>
          <p:nvPr/>
        </p:nvSpPr>
        <p:spPr>
          <a:xfrm>
            <a:off x="8055876" y="4133147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550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EA31231-B0A3-A0E7-D80D-9A15E2C3D52F}"/>
              </a:ext>
            </a:extLst>
          </p:cNvPr>
          <p:cNvSpPr txBox="1"/>
          <p:nvPr/>
        </p:nvSpPr>
        <p:spPr>
          <a:xfrm>
            <a:off x="6817788" y="4133147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550</a:t>
            </a: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4A2F1738-A779-1DF1-C948-DCEA9B688945}"/>
              </a:ext>
            </a:extLst>
          </p:cNvPr>
          <p:cNvCxnSpPr/>
          <p:nvPr/>
        </p:nvCxnSpPr>
        <p:spPr>
          <a:xfrm flipH="1">
            <a:off x="8460020" y="3852372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2D670F8C-12D0-70F0-D4CC-1FD071417E6F}"/>
              </a:ext>
            </a:extLst>
          </p:cNvPr>
          <p:cNvCxnSpPr/>
          <p:nvPr/>
        </p:nvCxnSpPr>
        <p:spPr>
          <a:xfrm flipH="1">
            <a:off x="8309177" y="4263104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98BAA22-4D52-9B25-B9E6-8077BD2F419D}"/>
              </a:ext>
            </a:extLst>
          </p:cNvPr>
          <p:cNvSpPr txBox="1"/>
          <p:nvPr/>
        </p:nvSpPr>
        <p:spPr>
          <a:xfrm>
            <a:off x="6987952" y="5030522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النسبة المئوية  </a:t>
            </a:r>
            <a:r>
              <a:rPr lang="ar-SA" sz="2400" b="1" dirty="0"/>
              <a:t>≈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D183440-4791-EF37-4960-06B3205E95D1}"/>
              </a:ext>
            </a:extLst>
          </p:cNvPr>
          <p:cNvSpPr txBox="1"/>
          <p:nvPr/>
        </p:nvSpPr>
        <p:spPr>
          <a:xfrm>
            <a:off x="6270233" y="5043885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36٪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BFEF5611-EFC4-7C91-68CC-7D69B0F380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317" y="2489688"/>
            <a:ext cx="4844399" cy="3364661"/>
          </a:xfrm>
          <a:prstGeom prst="rect">
            <a:avLst/>
          </a:prstGeom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1C53A6B4-DB16-D8C9-9B57-4135C03D099D}"/>
              </a:ext>
            </a:extLst>
          </p:cNvPr>
          <p:cNvSpPr/>
          <p:nvPr/>
        </p:nvSpPr>
        <p:spPr>
          <a:xfrm>
            <a:off x="5106074" y="1742923"/>
            <a:ext cx="1375635" cy="4742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631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18" grpId="0"/>
      <p:bldP spid="21" grpId="0"/>
      <p:bldP spid="23" grpId="0"/>
      <p:bldP spid="26" grpId="0"/>
      <p:bldP spid="27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64472-6659-01F2-9F48-02F2B00DF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E9BE4C0-0179-1F97-3EA7-41E5048ED609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C9F6E98D-A37C-72B3-E487-EE8DF9B8A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356" y="932096"/>
            <a:ext cx="2341520" cy="694761"/>
          </a:xfrm>
          <a:prstGeom prst="rect">
            <a:avLst/>
          </a:prstGeom>
        </p:spPr>
      </p:pic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344F3FA3-9E08-D30D-132F-BF4D8BE909CB}"/>
              </a:ext>
            </a:extLst>
          </p:cNvPr>
          <p:cNvSpPr/>
          <p:nvPr/>
        </p:nvSpPr>
        <p:spPr>
          <a:xfrm>
            <a:off x="4823464" y="3001039"/>
            <a:ext cx="4352176" cy="3345405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7C94AC0A-64DB-357C-0DE6-4B828FAA02BE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34" name="صورة 33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C341DAB9-B095-2CE8-EAC0-1931C517A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صورة 35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7C2BD370-F7FB-99B0-6CD3-1133DD054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صورة 36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CEF569B3-6F01-3CBD-E5BA-0B83741102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1E4E5338-C2DA-4F26-7A2D-CC5A890003F2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2E0B83B5-2407-AA08-78B4-784EDE5213FB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F6F08076-7E57-7457-6A7B-659C432C2662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2AA82D36-F980-1364-9401-2ECFBD2B3BCE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AA92FD2C-1549-2541-4B85-AA9C592DA5C0}"/>
                </a:ext>
              </a:extLst>
            </p:cNvPr>
            <p:cNvSpPr txBox="1"/>
            <p:nvPr/>
          </p:nvSpPr>
          <p:spPr>
            <a:xfrm>
              <a:off x="9605244" y="2752614"/>
              <a:ext cx="155367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مستعملا</a:t>
              </a:r>
            </a:p>
            <a:p>
              <a:r>
                <a:rPr lang="ar-SA" sz="2000" b="1" dirty="0"/>
                <a:t> التناسب</a:t>
              </a:r>
            </a:p>
            <a:p>
              <a:r>
                <a:rPr lang="ar-SA" sz="2000" b="1" dirty="0"/>
                <a:t> المئوي</a:t>
              </a:r>
            </a:p>
          </p:txBody>
        </p: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61872569-75A9-8B8B-7B3A-62EC02D76E98}"/>
                </a:ext>
              </a:extLst>
            </p:cNvPr>
            <p:cNvSpPr txBox="1"/>
            <p:nvPr/>
          </p:nvSpPr>
          <p:spPr>
            <a:xfrm>
              <a:off x="9645703" y="5565111"/>
              <a:ext cx="16669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highlight>
                    <a:srgbClr val="FFFF00"/>
                  </a:highlight>
                </a:rPr>
                <a:t>التناسب المئوي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E238DF85-8682-3CBD-503E-F38547F72C7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0841"/>
          <a:stretch/>
        </p:blipFill>
        <p:spPr>
          <a:xfrm>
            <a:off x="3406747" y="1658692"/>
            <a:ext cx="6170680" cy="116514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6F504D11-4260-C763-3834-097DC7C844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8846" y="426549"/>
            <a:ext cx="1962251" cy="539778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E70CCB5C-E90D-D60D-D5B3-130568634E28}"/>
              </a:ext>
            </a:extLst>
          </p:cNvPr>
          <p:cNvGrpSpPr/>
          <p:nvPr/>
        </p:nvGrpSpPr>
        <p:grpSpPr>
          <a:xfrm>
            <a:off x="6079228" y="3429000"/>
            <a:ext cx="1929702" cy="782721"/>
            <a:chOff x="5004048" y="2820417"/>
            <a:chExt cx="1929702" cy="782721"/>
          </a:xfrm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91CAB168-9094-6A93-A931-66BB3B639DDA}"/>
                </a:ext>
              </a:extLst>
            </p:cNvPr>
            <p:cNvGrpSpPr/>
            <p:nvPr/>
          </p:nvGrpSpPr>
          <p:grpSpPr>
            <a:xfrm>
              <a:off x="5544912" y="2820417"/>
              <a:ext cx="1388838" cy="782721"/>
              <a:chOff x="5405581" y="4183230"/>
              <a:chExt cx="1388838" cy="782721"/>
            </a:xfrm>
          </p:grpSpPr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720C65FA-65E8-2309-3166-D3AB68FDED56}"/>
                  </a:ext>
                </a:extLst>
              </p:cNvPr>
              <p:cNvSpPr txBox="1"/>
              <p:nvPr/>
            </p:nvSpPr>
            <p:spPr>
              <a:xfrm>
                <a:off x="5959913" y="4183230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FF0000"/>
                    </a:solidFill>
                  </a:rPr>
                  <a:t>جـ</a:t>
                </a:r>
              </a:p>
            </p:txBody>
          </p:sp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C8B2948C-1AF4-1CE2-DE03-389B1961AB29}"/>
                  </a:ext>
                </a:extLst>
              </p:cNvPr>
              <p:cNvSpPr txBox="1"/>
              <p:nvPr/>
            </p:nvSpPr>
            <p:spPr>
              <a:xfrm>
                <a:off x="5800821" y="4504286"/>
                <a:ext cx="99359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1000</a:t>
                </a:r>
              </a:p>
            </p:txBody>
          </p:sp>
          <p:cxnSp>
            <p:nvCxnSpPr>
              <p:cNvPr id="44" name="رابط مستقيم 43">
                <a:extLst>
                  <a:ext uri="{FF2B5EF4-FFF2-40B4-BE49-F238E27FC236}">
                    <a16:creationId xmlns:a16="http://schemas.microsoft.com/office/drawing/2014/main" id="{0414B0FA-3FF6-9996-1195-A0297B6E9381}"/>
                  </a:ext>
                </a:extLst>
              </p:cNvPr>
              <p:cNvCxnSpPr/>
              <p:nvPr/>
            </p:nvCxnSpPr>
            <p:spPr>
              <a:xfrm flipH="1">
                <a:off x="6016845" y="4567067"/>
                <a:ext cx="68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2AF3DD07-1009-AD66-E8A7-EEC229C84636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6B6BBEE9-06BA-53B4-ABEF-7980E113AA39}"/>
                </a:ext>
              </a:extLst>
            </p:cNvPr>
            <p:cNvGrpSpPr/>
            <p:nvPr/>
          </p:nvGrpSpPr>
          <p:grpSpPr>
            <a:xfrm>
              <a:off x="5004048" y="2853044"/>
              <a:ext cx="720080" cy="750094"/>
              <a:chOff x="5872829" y="4215857"/>
              <a:chExt cx="720080" cy="750094"/>
            </a:xfrm>
          </p:grpSpPr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90DC8E82-7715-C388-4478-0669F2AB44C6}"/>
                  </a:ext>
                </a:extLst>
              </p:cNvPr>
              <p:cNvSpPr txBox="1"/>
              <p:nvPr/>
            </p:nvSpPr>
            <p:spPr>
              <a:xfrm>
                <a:off x="5941637" y="4215857"/>
                <a:ext cx="60654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30</a:t>
                </a:r>
              </a:p>
            </p:txBody>
          </p:sp>
          <p:sp>
            <p:nvSpPr>
              <p:cNvPr id="13" name="مربع نص 12">
                <a:extLst>
                  <a:ext uri="{FF2B5EF4-FFF2-40B4-BE49-F238E27FC236}">
                    <a16:creationId xmlns:a16="http://schemas.microsoft.com/office/drawing/2014/main" id="{B571DECA-8243-C2CA-F796-E118A854F7EE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100</a:t>
                </a:r>
              </a:p>
            </p:txBody>
          </p:sp>
          <p:cxnSp>
            <p:nvCxnSpPr>
              <p:cNvPr id="14" name="رابط مستقيم 13">
                <a:extLst>
                  <a:ext uri="{FF2B5EF4-FFF2-40B4-BE49-F238E27FC236}">
                    <a16:creationId xmlns:a16="http://schemas.microsoft.com/office/drawing/2014/main" id="{72D0B92C-062F-F28E-7898-1137770366EF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A6009941-2D91-FBD9-E2D4-0276D8E9764E}"/>
              </a:ext>
            </a:extLst>
          </p:cNvPr>
          <p:cNvSpPr txBox="1"/>
          <p:nvPr/>
        </p:nvSpPr>
        <p:spPr>
          <a:xfrm>
            <a:off x="5757695" y="4122055"/>
            <a:ext cx="25141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100 </a:t>
            </a:r>
            <a:r>
              <a:rPr lang="ar-SA" sz="2400" b="1" dirty="0">
                <a:solidFill>
                  <a:srgbClr val="FF0000"/>
                </a:solidFill>
              </a:rPr>
              <a:t>جـ</a:t>
            </a:r>
            <a:r>
              <a:rPr lang="ar-SA" sz="2400" b="1" dirty="0"/>
              <a:t>   =  30000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EF3C6404-1E22-BC14-4A3B-AB7B51730262}"/>
              </a:ext>
            </a:extLst>
          </p:cNvPr>
          <p:cNvSpPr txBox="1"/>
          <p:nvPr/>
        </p:nvSpPr>
        <p:spPr>
          <a:xfrm>
            <a:off x="5953069" y="4932418"/>
            <a:ext cx="18569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جـ</a:t>
            </a:r>
            <a:r>
              <a:rPr lang="ar-SA" sz="2400" b="1" dirty="0"/>
              <a:t>  =  300</a:t>
            </a:r>
          </a:p>
        </p:txBody>
      </p: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B0B32B6B-A038-4BB8-BC56-057E7E391BDD}"/>
              </a:ext>
            </a:extLst>
          </p:cNvPr>
          <p:cNvCxnSpPr/>
          <p:nvPr/>
        </p:nvCxnSpPr>
        <p:spPr>
          <a:xfrm flipH="1">
            <a:off x="7257695" y="4559875"/>
            <a:ext cx="93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F555F59F-46AF-39E8-0AC8-DC175B2B0585}"/>
              </a:ext>
            </a:extLst>
          </p:cNvPr>
          <p:cNvCxnSpPr/>
          <p:nvPr/>
        </p:nvCxnSpPr>
        <p:spPr>
          <a:xfrm flipH="1">
            <a:off x="5910089" y="4559875"/>
            <a:ext cx="7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04E47E34-E833-BC7F-DC78-AD526165CEC9}"/>
              </a:ext>
            </a:extLst>
          </p:cNvPr>
          <p:cNvSpPr txBox="1"/>
          <p:nvPr/>
        </p:nvSpPr>
        <p:spPr>
          <a:xfrm>
            <a:off x="7304346" y="4546523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100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B8DE045B-D5FE-489B-FE8B-3EE54B410096}"/>
              </a:ext>
            </a:extLst>
          </p:cNvPr>
          <p:cNvSpPr txBox="1"/>
          <p:nvPr/>
        </p:nvSpPr>
        <p:spPr>
          <a:xfrm>
            <a:off x="5953069" y="4546523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100</a:t>
            </a:r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CB9BA887-29FA-98F6-8671-5FE4DBC99148}"/>
              </a:ext>
            </a:extLst>
          </p:cNvPr>
          <p:cNvCxnSpPr/>
          <p:nvPr/>
        </p:nvCxnSpPr>
        <p:spPr>
          <a:xfrm flipH="1">
            <a:off x="7595301" y="4265748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>
            <a:extLst>
              <a:ext uri="{FF2B5EF4-FFF2-40B4-BE49-F238E27FC236}">
                <a16:creationId xmlns:a16="http://schemas.microsoft.com/office/drawing/2014/main" id="{68991A59-228E-A9D3-8667-E5BBAF09D036}"/>
              </a:ext>
            </a:extLst>
          </p:cNvPr>
          <p:cNvCxnSpPr/>
          <p:nvPr/>
        </p:nvCxnSpPr>
        <p:spPr>
          <a:xfrm flipH="1">
            <a:off x="7551759" y="4705642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19D7E9F-A20B-FA9B-0361-53EA06918A57}"/>
              </a:ext>
            </a:extLst>
          </p:cNvPr>
          <p:cNvSpPr txBox="1"/>
          <p:nvPr/>
        </p:nvSpPr>
        <p:spPr>
          <a:xfrm>
            <a:off x="6634783" y="5394083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مقدار الزيادة  </a:t>
            </a:r>
            <a:r>
              <a:rPr lang="ar-SA" sz="2400" b="1" dirty="0"/>
              <a:t>=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25547C4-0FC5-5294-9C71-41609C7389C6}"/>
              </a:ext>
            </a:extLst>
          </p:cNvPr>
          <p:cNvSpPr txBox="1"/>
          <p:nvPr/>
        </p:nvSpPr>
        <p:spPr>
          <a:xfrm>
            <a:off x="5557024" y="5407446"/>
            <a:ext cx="131458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300 جرام</a:t>
            </a:r>
          </a:p>
        </p:txBody>
      </p:sp>
      <p:pic>
        <p:nvPicPr>
          <p:cNvPr id="3" name="Picture 2" descr="فهم علامة النسبة المئوية Uderstand Pecent Mark">
            <a:extLst>
              <a:ext uri="{FF2B5EF4-FFF2-40B4-BE49-F238E27FC236}">
                <a16:creationId xmlns:a16="http://schemas.microsoft.com/office/drawing/2014/main" id="{76CEAA67-1AB6-3B2B-3847-5E582182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94" y="457438"/>
            <a:ext cx="1857836" cy="16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6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6" grpId="0"/>
      <p:bldP spid="47" grpId="0"/>
      <p:bldP spid="50" grpId="0"/>
      <p:bldP spid="51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DE49C-0375-DBCA-86F6-8CC6B2D2B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66B2BA4E-612D-854B-89D4-73FCDA3355EA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id="{60F827AA-466E-BD56-7D88-851F2B61A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249" y="821461"/>
            <a:ext cx="2642177" cy="694761"/>
          </a:xfrm>
          <a:prstGeom prst="rect">
            <a:avLst/>
          </a:prstGeom>
        </p:spPr>
      </p:pic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83E6F2D2-A11E-173C-0619-97730AF6CA2F}"/>
              </a:ext>
            </a:extLst>
          </p:cNvPr>
          <p:cNvSpPr/>
          <p:nvPr/>
        </p:nvSpPr>
        <p:spPr>
          <a:xfrm>
            <a:off x="4207858" y="2854702"/>
            <a:ext cx="5062169" cy="3345405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9824AE75-D609-5A00-3DE3-13D16FCD6C1F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34" name="صورة 33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4B3685A0-194C-3327-71DA-C7952FE48B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صورة 35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ACD51D1F-AC75-D6C2-6CD7-CC66E06154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صورة 36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284DCA30-00E1-F7C0-142B-7D28F8D97D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FCCE6B3F-33B9-8FE9-BF89-369B79080B4D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CB7C4FFD-8817-4942-7CAD-68BB2A31E228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40" name="مربع نص 39">
              <a:extLst>
                <a:ext uri="{FF2B5EF4-FFF2-40B4-BE49-F238E27FC236}">
                  <a16:creationId xmlns:a16="http://schemas.microsoft.com/office/drawing/2014/main" id="{3E231C7E-AA87-B04E-1473-6B66707E86A4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6A084448-7992-B23E-D909-07C0DC99533F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42" name="مربع نص 41">
              <a:extLst>
                <a:ext uri="{FF2B5EF4-FFF2-40B4-BE49-F238E27FC236}">
                  <a16:creationId xmlns:a16="http://schemas.microsoft.com/office/drawing/2014/main" id="{65C6392D-B7F2-7F36-B4AD-8664A84479CB}"/>
                </a:ext>
              </a:extLst>
            </p:cNvPr>
            <p:cNvSpPr txBox="1"/>
            <p:nvPr/>
          </p:nvSpPr>
          <p:spPr>
            <a:xfrm>
              <a:off x="9605244" y="2752614"/>
              <a:ext cx="155367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مستعملا</a:t>
              </a:r>
            </a:p>
            <a:p>
              <a:r>
                <a:rPr lang="ar-SA" sz="2000" b="1" dirty="0"/>
                <a:t> التناسب</a:t>
              </a:r>
            </a:p>
            <a:p>
              <a:r>
                <a:rPr lang="ar-SA" sz="2000" b="1" dirty="0"/>
                <a:t> المئوي</a:t>
              </a:r>
            </a:p>
          </p:txBody>
        </p:sp>
        <p:sp>
          <p:nvSpPr>
            <p:cNvPr id="43" name="مربع نص 42">
              <a:extLst>
                <a:ext uri="{FF2B5EF4-FFF2-40B4-BE49-F238E27FC236}">
                  <a16:creationId xmlns:a16="http://schemas.microsoft.com/office/drawing/2014/main" id="{25AD88EE-9F3A-D841-272A-AD60191905CB}"/>
                </a:ext>
              </a:extLst>
            </p:cNvPr>
            <p:cNvSpPr txBox="1"/>
            <p:nvPr/>
          </p:nvSpPr>
          <p:spPr>
            <a:xfrm>
              <a:off x="9645703" y="5565111"/>
              <a:ext cx="16669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highlight>
                    <a:srgbClr val="FFFF00"/>
                  </a:highlight>
                </a:rPr>
                <a:t>التناسب المئوي</a:t>
              </a:r>
            </a:p>
          </p:txBody>
        </p:sp>
      </p:grpSp>
      <p:pic>
        <p:nvPicPr>
          <p:cNvPr id="6" name="صورة 5">
            <a:extLst>
              <a:ext uri="{FF2B5EF4-FFF2-40B4-BE49-F238E27FC236}">
                <a16:creationId xmlns:a16="http://schemas.microsoft.com/office/drawing/2014/main" id="{0F5F6E7E-7977-FDEF-9B47-C26C5CE789D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0000"/>
          <a:stretch/>
        </p:blipFill>
        <p:spPr>
          <a:xfrm>
            <a:off x="3042604" y="1570415"/>
            <a:ext cx="6395031" cy="124255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E88C286-2CA0-2417-9909-21E2BD4419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8846" y="426549"/>
            <a:ext cx="1962251" cy="539778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CC02091D-BA52-CDB8-8417-CACCC8E815A2}"/>
              </a:ext>
            </a:extLst>
          </p:cNvPr>
          <p:cNvGrpSpPr/>
          <p:nvPr/>
        </p:nvGrpSpPr>
        <p:grpSpPr>
          <a:xfrm>
            <a:off x="6289381" y="3519859"/>
            <a:ext cx="1987758" cy="777409"/>
            <a:chOff x="5004048" y="2840243"/>
            <a:chExt cx="1987758" cy="777409"/>
          </a:xfrm>
        </p:grpSpPr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29D5D0C5-A6EA-F9AA-EC15-A47C6B079817}"/>
                </a:ext>
              </a:extLst>
            </p:cNvPr>
            <p:cNvGrpSpPr/>
            <p:nvPr/>
          </p:nvGrpSpPr>
          <p:grpSpPr>
            <a:xfrm>
              <a:off x="5544912" y="2849445"/>
              <a:ext cx="1446894" cy="768207"/>
              <a:chOff x="5405581" y="4212258"/>
              <a:chExt cx="1446894" cy="768207"/>
            </a:xfrm>
          </p:grpSpPr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C5349A3C-2732-3E21-D7E6-6AAD0794B6F0}"/>
                  </a:ext>
                </a:extLst>
              </p:cNvPr>
              <p:cNvSpPr txBox="1"/>
              <p:nvPr/>
            </p:nvSpPr>
            <p:spPr>
              <a:xfrm>
                <a:off x="5887343" y="4212258"/>
                <a:ext cx="965132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1275</a:t>
                </a:r>
              </a:p>
            </p:txBody>
          </p:sp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0DD8606C-F17C-0DB5-3392-140A0C5CEB3D}"/>
                  </a:ext>
                </a:extLst>
              </p:cNvPr>
              <p:cNvSpPr txBox="1"/>
              <p:nvPr/>
            </p:nvSpPr>
            <p:spPr>
              <a:xfrm>
                <a:off x="5973865" y="4518800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ك</a:t>
                </a:r>
              </a:p>
            </p:txBody>
          </p:sp>
          <p:cxnSp>
            <p:nvCxnSpPr>
              <p:cNvPr id="23" name="رابط مستقيم 22">
                <a:extLst>
                  <a:ext uri="{FF2B5EF4-FFF2-40B4-BE49-F238E27FC236}">
                    <a16:creationId xmlns:a16="http://schemas.microsoft.com/office/drawing/2014/main" id="{347D7490-25B4-5C08-AE61-82AB3BC20F11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68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مربع نص 31">
                <a:extLst>
                  <a:ext uri="{FF2B5EF4-FFF2-40B4-BE49-F238E27FC236}">
                    <a16:creationId xmlns:a16="http://schemas.microsoft.com/office/drawing/2014/main" id="{47C2EDF9-7DA8-0C34-0A08-D6422DFF55E2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BD6B03D6-C8A6-76F7-5B0E-51416BB756FF}"/>
                </a:ext>
              </a:extLst>
            </p:cNvPr>
            <p:cNvGrpSpPr/>
            <p:nvPr/>
          </p:nvGrpSpPr>
          <p:grpSpPr>
            <a:xfrm>
              <a:off x="5004048" y="2840243"/>
              <a:ext cx="720080" cy="762895"/>
              <a:chOff x="5872829" y="4203056"/>
              <a:chExt cx="720080" cy="762895"/>
            </a:xfrm>
          </p:grpSpPr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334C0905-D974-6C55-1FC4-CD78B832B6D2}"/>
                  </a:ext>
                </a:extLst>
              </p:cNvPr>
              <p:cNvSpPr txBox="1"/>
              <p:nvPr/>
            </p:nvSpPr>
            <p:spPr>
              <a:xfrm>
                <a:off x="5916371" y="4203056"/>
                <a:ext cx="6463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85</a:t>
                </a: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B12F24B9-1239-103C-A54E-9235A291EA23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100</a:t>
                </a:r>
              </a:p>
            </p:txBody>
          </p:sp>
          <p:cxnSp>
            <p:nvCxnSpPr>
              <p:cNvPr id="13" name="رابط مستقيم 12">
                <a:extLst>
                  <a:ext uri="{FF2B5EF4-FFF2-40B4-BE49-F238E27FC236}">
                    <a16:creationId xmlns:a16="http://schemas.microsoft.com/office/drawing/2014/main" id="{9AEA69C2-EC07-EFE8-7A42-B42BC2BC1D3B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3D3022DB-86BC-76E5-3463-3536A4D3CB81}"/>
              </a:ext>
            </a:extLst>
          </p:cNvPr>
          <p:cNvSpPr txBox="1"/>
          <p:nvPr/>
        </p:nvSpPr>
        <p:spPr>
          <a:xfrm>
            <a:off x="5738184" y="4221661"/>
            <a:ext cx="27115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85 ك    =  127500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094CED0C-DDF5-E307-BA1E-F4A71F35E49D}"/>
              </a:ext>
            </a:extLst>
          </p:cNvPr>
          <p:cNvSpPr txBox="1"/>
          <p:nvPr/>
        </p:nvSpPr>
        <p:spPr>
          <a:xfrm>
            <a:off x="5750824" y="5122308"/>
            <a:ext cx="245492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ك  =  1500</a:t>
            </a:r>
          </a:p>
        </p:txBody>
      </p: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DCA026DF-07D0-A791-B786-5F2319EF8190}"/>
              </a:ext>
            </a:extLst>
          </p:cNvPr>
          <p:cNvCxnSpPr/>
          <p:nvPr/>
        </p:nvCxnSpPr>
        <p:spPr>
          <a:xfrm flipH="1">
            <a:off x="7619024" y="4659481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E3AD22E1-E060-C906-B9B1-6D4E068385B4}"/>
              </a:ext>
            </a:extLst>
          </p:cNvPr>
          <p:cNvCxnSpPr/>
          <p:nvPr/>
        </p:nvCxnSpPr>
        <p:spPr>
          <a:xfrm flipH="1">
            <a:off x="5997900" y="4659481"/>
            <a:ext cx="97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FBE15730-3054-CF34-03FC-9A86894C428B}"/>
              </a:ext>
            </a:extLst>
          </p:cNvPr>
          <p:cNvSpPr txBox="1"/>
          <p:nvPr/>
        </p:nvSpPr>
        <p:spPr>
          <a:xfrm>
            <a:off x="7552486" y="464612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85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D3C31F22-8EA9-BEFB-642D-7F6CFE78BE33}"/>
              </a:ext>
            </a:extLst>
          </p:cNvPr>
          <p:cNvSpPr txBox="1"/>
          <p:nvPr/>
        </p:nvSpPr>
        <p:spPr>
          <a:xfrm>
            <a:off x="6111764" y="464612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85</a:t>
            </a:r>
          </a:p>
        </p:txBody>
      </p:sp>
      <p:cxnSp>
        <p:nvCxnSpPr>
          <p:cNvPr id="52" name="رابط مستقيم 51">
            <a:extLst>
              <a:ext uri="{FF2B5EF4-FFF2-40B4-BE49-F238E27FC236}">
                <a16:creationId xmlns:a16="http://schemas.microsoft.com/office/drawing/2014/main" id="{6FCEA2CB-B02E-4C3F-6C34-77596FED69BB}"/>
              </a:ext>
            </a:extLst>
          </p:cNvPr>
          <p:cNvCxnSpPr/>
          <p:nvPr/>
        </p:nvCxnSpPr>
        <p:spPr>
          <a:xfrm flipH="1">
            <a:off x="7956630" y="4365354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>
            <a:extLst>
              <a:ext uri="{FF2B5EF4-FFF2-40B4-BE49-F238E27FC236}">
                <a16:creationId xmlns:a16="http://schemas.microsoft.com/office/drawing/2014/main" id="{43A88803-8641-6FA7-67E7-20F30CD4A824}"/>
              </a:ext>
            </a:extLst>
          </p:cNvPr>
          <p:cNvCxnSpPr/>
          <p:nvPr/>
        </p:nvCxnSpPr>
        <p:spPr>
          <a:xfrm flipH="1">
            <a:off x="7805787" y="4776086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B1AD3E6-ABD6-F656-1CEC-A5E46E8C69EC}"/>
              </a:ext>
            </a:extLst>
          </p:cNvPr>
          <p:cNvSpPr txBox="1"/>
          <p:nvPr/>
        </p:nvSpPr>
        <p:spPr>
          <a:xfrm>
            <a:off x="6213231" y="5611791"/>
            <a:ext cx="244827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ثمن الجهاز الأصلي  </a:t>
            </a:r>
            <a:r>
              <a:rPr lang="ar-SA" sz="2400" b="1" dirty="0"/>
              <a:t>=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1E63DA7-DE42-2B16-0755-3232436D0777}"/>
              </a:ext>
            </a:extLst>
          </p:cNvPr>
          <p:cNvSpPr txBox="1"/>
          <p:nvPr/>
        </p:nvSpPr>
        <p:spPr>
          <a:xfrm>
            <a:off x="4917087" y="5625154"/>
            <a:ext cx="13650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1500 ريال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447B055-DC97-3B0A-CA0B-D0D653F15025}"/>
              </a:ext>
            </a:extLst>
          </p:cNvPr>
          <p:cNvSpPr txBox="1"/>
          <p:nvPr/>
        </p:nvSpPr>
        <p:spPr>
          <a:xfrm>
            <a:off x="7046143" y="2962301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نسبة الشراء  =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26D246F-F294-DBEE-4CA3-78E5D3A720F1}"/>
              </a:ext>
            </a:extLst>
          </p:cNvPr>
          <p:cNvSpPr txBox="1"/>
          <p:nvPr/>
        </p:nvSpPr>
        <p:spPr>
          <a:xfrm>
            <a:off x="4353750" y="2975664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85٪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8579E929-969D-2B14-CB87-CF0733417435}"/>
              </a:ext>
            </a:extLst>
          </p:cNvPr>
          <p:cNvSpPr txBox="1"/>
          <p:nvPr/>
        </p:nvSpPr>
        <p:spPr>
          <a:xfrm>
            <a:off x="5185618" y="2961150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100٪ ــ 15٪  =</a:t>
            </a:r>
          </a:p>
        </p:txBody>
      </p:sp>
      <p:pic>
        <p:nvPicPr>
          <p:cNvPr id="3" name="Picture 2" descr="فهم علامة النسبة المئوية Uderstand Pecent Mark">
            <a:extLst>
              <a:ext uri="{FF2B5EF4-FFF2-40B4-BE49-F238E27FC236}">
                <a16:creationId xmlns:a16="http://schemas.microsoft.com/office/drawing/2014/main" id="{7EBB6356-0B15-C3A0-F72C-92E62623F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90" y="426549"/>
            <a:ext cx="1857836" cy="164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50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6" grpId="0"/>
      <p:bldP spid="47" grpId="0"/>
      <p:bldP spid="50" grpId="0"/>
      <p:bldP spid="51" grpId="0"/>
      <p:bldP spid="54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1AE11-7ACD-1AC1-4BDD-AE7193D42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9802A3F-DF13-C289-5BFD-A1BA1C49EB53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id="{10A46C32-C825-9DD4-3CD5-38155E17BE15}"/>
              </a:ext>
            </a:extLst>
          </p:cNvPr>
          <p:cNvGrpSpPr/>
          <p:nvPr/>
        </p:nvGrpSpPr>
        <p:grpSpPr>
          <a:xfrm>
            <a:off x="7651338" y="4431888"/>
            <a:ext cx="1703052" cy="1825574"/>
            <a:chOff x="1261505" y="3939592"/>
            <a:chExt cx="1703052" cy="1825574"/>
          </a:xfrm>
        </p:grpSpPr>
        <p:pic>
          <p:nvPicPr>
            <p:cNvPr id="47" name="صورة 46" descr="فهم علامة النسبة المئوية Uderstand Pecent Mark">
              <a:extLst>
                <a:ext uri="{FF2B5EF4-FFF2-40B4-BE49-F238E27FC236}">
                  <a16:creationId xmlns:a16="http://schemas.microsoft.com/office/drawing/2014/main" id="{9E4AEA15-2D51-E83C-FB6F-F826C8E5B2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4E4E4"/>
                </a:clrFrom>
                <a:clrTo>
                  <a:srgbClr val="E4E4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4" t="30644" r="45214" b="14002"/>
            <a:stretch/>
          </p:blipFill>
          <p:spPr bwMode="auto">
            <a:xfrm>
              <a:off x="1261505" y="4264503"/>
              <a:ext cx="1487745" cy="150066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id="{D2F9E32A-11E7-7FF7-F571-86A1BC1321BD}"/>
                </a:ext>
              </a:extLst>
            </p:cNvPr>
            <p:cNvSpPr txBox="1"/>
            <p:nvPr/>
          </p:nvSpPr>
          <p:spPr>
            <a:xfrm rot="1732005">
              <a:off x="2154402" y="3939592"/>
              <a:ext cx="81015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923D3DE1-BE60-B519-32A5-6C1C34DDC626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3" name="صورة 2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30E27E55-F287-606B-A802-21EA5F439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صورة 3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4CB0C5AF-27D3-5628-3FB3-E4DE822D8D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صورة 6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D16351A9-8F32-E29F-8135-0E7E50ADC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0DEE6612-1CA3-A1F2-540A-A2AA811D3084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4335638E-C851-09F7-8B78-F87C9816B8E4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01B19541-76F6-C642-04E9-CCD1BB8BC703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14F4BFD4-1448-C5FD-556D-55B0C990C2E7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F302348C-6749-2C0C-1EAC-320BAD6C6F0D}"/>
                </a:ext>
              </a:extLst>
            </p:cNvPr>
            <p:cNvSpPr txBox="1"/>
            <p:nvPr/>
          </p:nvSpPr>
          <p:spPr>
            <a:xfrm>
              <a:off x="9605244" y="2752614"/>
              <a:ext cx="155367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مستعملا</a:t>
              </a:r>
            </a:p>
            <a:p>
              <a:r>
                <a:rPr lang="ar-SA" sz="2000" b="1" dirty="0"/>
                <a:t> التناسب</a:t>
              </a:r>
            </a:p>
            <a:p>
              <a:r>
                <a:rPr lang="ar-SA" sz="2000" b="1" dirty="0"/>
                <a:t> المئوي</a:t>
              </a: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E538D8FA-38FA-804F-9977-55C338A2C0D5}"/>
                </a:ext>
              </a:extLst>
            </p:cNvPr>
            <p:cNvSpPr txBox="1"/>
            <p:nvPr/>
          </p:nvSpPr>
          <p:spPr>
            <a:xfrm>
              <a:off x="9645703" y="5565111"/>
              <a:ext cx="16669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highlight>
                    <a:srgbClr val="FFFF00"/>
                  </a:highlight>
                </a:rPr>
                <a:t>التناسب المئوي</a:t>
              </a:r>
            </a:p>
          </p:txBody>
        </p:sp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id="{37F9F64A-EFBC-DDF5-8EB3-193B10B1C52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80900"/>
          <a:stretch/>
        </p:blipFill>
        <p:spPr>
          <a:xfrm>
            <a:off x="7048163" y="1165546"/>
            <a:ext cx="2206744" cy="179089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FF9468F-4B87-B029-A078-6A1E010ED3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8846" y="426549"/>
            <a:ext cx="1962251" cy="5397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9681AD2-53A9-8B54-720C-BC7B77C4A15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1423" r="21103"/>
          <a:stretch/>
        </p:blipFill>
        <p:spPr>
          <a:xfrm>
            <a:off x="2069836" y="1933227"/>
            <a:ext cx="6737630" cy="102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13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7BB19-1362-068D-7969-BD3D273913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57E0F86-C5FB-A719-DDE2-E7876AB3373B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sp>
        <p:nvSpPr>
          <p:cNvPr id="30" name="مستطيل مستدير الزوايا">
            <a:extLst>
              <a:ext uri="{FF2B5EF4-FFF2-40B4-BE49-F238E27FC236}">
                <a16:creationId xmlns:a16="http://schemas.microsoft.com/office/drawing/2014/main" id="{878B41F2-8E84-DD48-000B-3DB68E26B54B}"/>
              </a:ext>
            </a:extLst>
          </p:cNvPr>
          <p:cNvSpPr/>
          <p:nvPr/>
        </p:nvSpPr>
        <p:spPr>
          <a:xfrm>
            <a:off x="6934089" y="4855221"/>
            <a:ext cx="1628516" cy="1389692"/>
          </a:xfrm>
          <a:prstGeom prst="roundRect">
            <a:avLst>
              <a:gd name="adj" fmla="val 23356"/>
            </a:avLst>
          </a:prstGeom>
          <a:solidFill>
            <a:srgbClr val="0FADB5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31" name="مستطيل مستدير الزوايا">
            <a:extLst>
              <a:ext uri="{FF2B5EF4-FFF2-40B4-BE49-F238E27FC236}">
                <a16:creationId xmlns:a16="http://schemas.microsoft.com/office/drawing/2014/main" id="{80C4E100-EA35-7AED-6E97-8AB75045CB02}"/>
              </a:ext>
            </a:extLst>
          </p:cNvPr>
          <p:cNvSpPr/>
          <p:nvPr/>
        </p:nvSpPr>
        <p:spPr>
          <a:xfrm>
            <a:off x="7129082" y="4952324"/>
            <a:ext cx="1210911" cy="1173347"/>
          </a:xfrm>
          <a:prstGeom prst="roundRect">
            <a:avLst>
              <a:gd name="adj" fmla="val 33333"/>
            </a:avLst>
          </a:prstGeom>
          <a:solidFill>
            <a:schemeClr val="bg1">
              <a:lumMod val="95000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defTabSz="410751">
              <a:defRPr sz="2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endParaRPr sz="1547"/>
          </a:p>
        </p:txBody>
      </p:sp>
      <p:sp>
        <p:nvSpPr>
          <p:cNvPr id="32" name="الواجب">
            <a:extLst>
              <a:ext uri="{FF2B5EF4-FFF2-40B4-BE49-F238E27FC236}">
                <a16:creationId xmlns:a16="http://schemas.microsoft.com/office/drawing/2014/main" id="{CF146314-8892-9936-3A5F-DFA964AD6BC3}"/>
              </a:ext>
            </a:extLst>
          </p:cNvPr>
          <p:cNvSpPr txBox="1"/>
          <p:nvPr/>
        </p:nvSpPr>
        <p:spPr>
          <a:xfrm>
            <a:off x="6690360" y="5191132"/>
            <a:ext cx="1389801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defTabSz="2311906">
              <a:defRPr sz="9900">
                <a:solidFill>
                  <a:srgbClr val="000000"/>
                </a:solidFill>
                <a:latin typeface="Muna Bold"/>
                <a:ea typeface="Muna Bold"/>
                <a:cs typeface="Muna Bold"/>
                <a:sym typeface="Muna Bold"/>
              </a:defRPr>
            </a:lvl1pPr>
          </a:lstStyle>
          <a:p>
            <a:pPr rtl="0">
              <a:defRPr/>
            </a:pPr>
            <a:r>
              <a:rPr lang="ar-SA" sz="2000" b="1" dirty="0"/>
              <a:t>الواجب </a:t>
            </a:r>
          </a:p>
          <a:p>
            <a:pPr rtl="0">
              <a:defRPr/>
            </a:pPr>
            <a:r>
              <a:rPr lang="ar-SA" sz="2000" b="1" dirty="0"/>
              <a:t>بالمنصة</a:t>
            </a:r>
            <a:r>
              <a:rPr sz="2000" b="1" dirty="0"/>
              <a:t> </a:t>
            </a:r>
          </a:p>
        </p:txBody>
      </p:sp>
      <p:pic>
        <p:nvPicPr>
          <p:cNvPr id="33" name="IMG_4499.jpeg" descr="IMG_4499.jpeg">
            <a:extLst>
              <a:ext uri="{FF2B5EF4-FFF2-40B4-BE49-F238E27FC236}">
                <a16:creationId xmlns:a16="http://schemas.microsoft.com/office/drawing/2014/main" id="{03905941-7A91-6039-3F65-9A2B411FC3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570"/>
          <a:stretch/>
        </p:blipFill>
        <p:spPr>
          <a:xfrm>
            <a:off x="4098939" y="4695044"/>
            <a:ext cx="2084832" cy="1781534"/>
          </a:xfrm>
          <a:prstGeom prst="rect">
            <a:avLst/>
          </a:prstGeom>
          <a:ln w="50800">
            <a:solidFill>
              <a:srgbClr val="FFFFFF"/>
            </a:solidFill>
            <a:prstDash val="sysDot"/>
            <a:miter lim="400000"/>
          </a:ln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AD8A53F3-1AAD-EDA4-B539-2C3FA4E667B6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3" name="صورة 2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A7597685-F8B6-DEA0-506E-4286B91D3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صورة 3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D6A7A96F-846E-56CE-B249-49E6D192B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صورة 6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FF952CB2-20FE-F2F3-1C6B-A1CD09EC3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DD654494-81AB-6929-D363-6BC8840D125D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15787C39-4E1C-4A95-64F5-28CB35B9C2D1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33F35461-D6F5-6DAC-8F93-94668EAC4575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A1C97B2A-C839-6404-8A7E-1F5F53C957E9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A075FE9F-656E-8F03-36BB-8042607E42C7}"/>
                </a:ext>
              </a:extLst>
            </p:cNvPr>
            <p:cNvSpPr txBox="1"/>
            <p:nvPr/>
          </p:nvSpPr>
          <p:spPr>
            <a:xfrm>
              <a:off x="9605244" y="2752614"/>
              <a:ext cx="155367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مستعملا</a:t>
              </a:r>
            </a:p>
            <a:p>
              <a:r>
                <a:rPr lang="ar-SA" sz="2000" b="1" dirty="0"/>
                <a:t> التناسب</a:t>
              </a:r>
            </a:p>
            <a:p>
              <a:r>
                <a:rPr lang="ar-SA" sz="2000" b="1" dirty="0"/>
                <a:t> المئوي</a:t>
              </a: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DA7803A8-CCD1-C869-A8D1-0D64CEB24B65}"/>
                </a:ext>
              </a:extLst>
            </p:cNvPr>
            <p:cNvSpPr txBox="1"/>
            <p:nvPr/>
          </p:nvSpPr>
          <p:spPr>
            <a:xfrm>
              <a:off x="9645703" y="5565111"/>
              <a:ext cx="16669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highlight>
                    <a:srgbClr val="FFFF00"/>
                  </a:highlight>
                </a:rPr>
                <a:t>التناسب المئوي</a:t>
              </a:r>
            </a:p>
          </p:txBody>
        </p:sp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id="{5A00F09F-5F7B-B3F2-4EDA-BD212E18D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069" y="1137593"/>
            <a:ext cx="8612627" cy="3598385"/>
          </a:xfrm>
          <a:prstGeom prst="rect">
            <a:avLst/>
          </a:prstGeom>
        </p:spPr>
      </p:pic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E731752D-6334-4FD6-FA06-532303E2B0E7}"/>
              </a:ext>
            </a:extLst>
          </p:cNvPr>
          <p:cNvSpPr/>
          <p:nvPr/>
        </p:nvSpPr>
        <p:spPr>
          <a:xfrm>
            <a:off x="8570697" y="3790735"/>
            <a:ext cx="335381" cy="3398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F5F9456A-5B77-639D-457C-3238279B3482}"/>
              </a:ext>
            </a:extLst>
          </p:cNvPr>
          <p:cNvSpPr/>
          <p:nvPr/>
        </p:nvSpPr>
        <p:spPr>
          <a:xfrm>
            <a:off x="4395690" y="4061244"/>
            <a:ext cx="361693" cy="3961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7632F8C-38E6-85E8-0099-A33ADBEF4B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846" y="426549"/>
            <a:ext cx="1962251" cy="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5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5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صورة 32">
            <a:extLst>
              <a:ext uri="{FF2B5EF4-FFF2-40B4-BE49-F238E27FC236}">
                <a16:creationId xmlns:a16="http://schemas.microsoft.com/office/drawing/2014/main" id="{B1D800F6-EEA5-81FA-39D4-7DB67E538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280" y="1280971"/>
            <a:ext cx="8394133" cy="4666676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6B87C06-2F63-FFBB-A506-ABDAFF864C2A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D7FFA2B-E396-DF5B-5274-0AE8B341BF4A}"/>
              </a:ext>
            </a:extLst>
          </p:cNvPr>
          <p:cNvSpPr txBox="1"/>
          <p:nvPr/>
        </p:nvSpPr>
        <p:spPr>
          <a:xfrm>
            <a:off x="5280693" y="4855221"/>
            <a:ext cx="22334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0.33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22A220F-6F2D-AF39-EE2C-3D0F6A35B24B}"/>
              </a:ext>
            </a:extLst>
          </p:cNvPr>
          <p:cNvSpPr txBox="1"/>
          <p:nvPr/>
        </p:nvSpPr>
        <p:spPr>
          <a:xfrm>
            <a:off x="3283601" y="5334304"/>
            <a:ext cx="85859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>
                <a:solidFill>
                  <a:srgbClr val="FF0000"/>
                </a:solidFill>
              </a:rPr>
              <a:t>33%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238D341-CDAD-5A2B-377C-0D8AE944C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143" y="426549"/>
            <a:ext cx="1962251" cy="539778"/>
          </a:xfrm>
          <a:prstGeom prst="rect">
            <a:avLst/>
          </a:prstGeom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7F5EDBF3-378D-F53E-45EC-86CA33F6C323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20" name="صورة 19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E86AAD64-2D16-AB40-D6D3-0849804002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صورة 23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55785154-761C-71E4-0BD2-E0B0FF0008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صورة 24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68AE2332-B4E2-C4D1-4197-368D980FD3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DBCE76B5-75F4-55F9-F5A7-07C698B220CF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572B91B9-5E45-7D63-85F2-2B5C0411908B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7D0F2BDB-0306-9D94-E495-21A8ACBCF91F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9975B1CA-3D98-56A5-9955-01F43E9DA866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659BB8D0-56F4-BC17-37AC-E91EDC84C357}"/>
                </a:ext>
              </a:extLst>
            </p:cNvPr>
            <p:cNvSpPr txBox="1"/>
            <p:nvPr/>
          </p:nvSpPr>
          <p:spPr>
            <a:xfrm>
              <a:off x="9605244" y="2752614"/>
              <a:ext cx="155367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مستعملا</a:t>
              </a:r>
            </a:p>
            <a:p>
              <a:r>
                <a:rPr lang="ar-SA" sz="2000" b="1" dirty="0"/>
                <a:t> التناسب</a:t>
              </a:r>
            </a:p>
            <a:p>
              <a:r>
                <a:rPr lang="ar-SA" sz="2000" b="1" dirty="0"/>
                <a:t> المئوي</a:t>
              </a: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734DF4A6-1668-D5F9-CAB0-53988886D34D}"/>
                </a:ext>
              </a:extLst>
            </p:cNvPr>
            <p:cNvSpPr txBox="1"/>
            <p:nvPr/>
          </p:nvSpPr>
          <p:spPr>
            <a:xfrm>
              <a:off x="9645703" y="5565111"/>
              <a:ext cx="16669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highlight>
                    <a:srgbClr val="FFFF00"/>
                  </a:highlight>
                </a:rPr>
                <a:t>التناسب المئوي</a:t>
              </a:r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995D8D26-3FBB-F337-917F-5E157BE64A9D}"/>
              </a:ext>
            </a:extLst>
          </p:cNvPr>
          <p:cNvGrpSpPr/>
          <p:nvPr/>
        </p:nvGrpSpPr>
        <p:grpSpPr>
          <a:xfrm>
            <a:off x="4290616" y="3743789"/>
            <a:ext cx="1691794" cy="691343"/>
            <a:chOff x="4371536" y="4372025"/>
            <a:chExt cx="1691794" cy="6913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مربع نص 34">
                  <a:extLst>
                    <a:ext uri="{FF2B5EF4-FFF2-40B4-BE49-F238E27FC236}">
                      <a16:creationId xmlns:a16="http://schemas.microsoft.com/office/drawing/2014/main" id="{F49D2533-7713-A8CE-C3ED-E76D6FFB0FDF}"/>
                    </a:ext>
                  </a:extLst>
                </p:cNvPr>
                <p:cNvSpPr txBox="1"/>
                <p:nvPr/>
              </p:nvSpPr>
              <p:spPr>
                <a:xfrm>
                  <a:off x="5504979" y="4577224"/>
                  <a:ext cx="558351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ar-SA" sz="2000" dirty="0"/>
                </a:p>
              </p:txBody>
            </p:sp>
          </mc:Choice>
          <mc:Fallback xmlns="">
            <p:sp>
              <p:nvSpPr>
                <p:cNvPr id="35" name="مربع نص 34">
                  <a:extLst>
                    <a:ext uri="{FF2B5EF4-FFF2-40B4-BE49-F238E27FC236}">
                      <a16:creationId xmlns:a16="http://schemas.microsoft.com/office/drawing/2014/main" id="{F49D2533-7713-A8CE-C3ED-E76D6FFB0F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4979" y="4577224"/>
                  <a:ext cx="558351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مربع نص 35">
                  <a:extLst>
                    <a:ext uri="{FF2B5EF4-FFF2-40B4-BE49-F238E27FC236}">
                      <a16:creationId xmlns:a16="http://schemas.microsoft.com/office/drawing/2014/main" id="{74794F2A-DA9A-51D9-B58A-A13EE925C419}"/>
                    </a:ext>
                  </a:extLst>
                </p:cNvPr>
                <p:cNvSpPr txBox="1"/>
                <p:nvPr/>
              </p:nvSpPr>
              <p:spPr>
                <a:xfrm>
                  <a:off x="4371536" y="4372025"/>
                  <a:ext cx="1656470" cy="69134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1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ar-SA" sz="2000" b="1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ku-Arab-IQ" sz="20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١٦٣٠</m:t>
                            </m:r>
                          </m:num>
                          <m:den>
                            <m:r>
                              <a:rPr lang="ku-Arab-IQ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٤٩٨٠</m:t>
                            </m:r>
                            <m:r>
                              <m:rPr>
                                <m:nor/>
                              </m:rPr>
                              <a:rPr lang="en-US" sz="2000" b="1" dirty="0"/>
                              <m:t> </m:t>
                            </m:r>
                          </m:den>
                        </m:f>
                      </m:oMath>
                    </m:oMathPara>
                  </a14:m>
                  <a:endParaRPr kumimoji="0" lang="ar-SA" sz="2000" b="0" i="0" u="none" strike="noStrike" cap="none" spc="0" normalizeH="0" baseline="0" dirty="0">
                    <a:ln>
                      <a:noFill/>
                    </a:ln>
                    <a:solidFill>
                      <a:srgbClr val="5E5E5E"/>
                    </a:solidFill>
                    <a:effectLst/>
                    <a:uFillTx/>
                    <a:sym typeface="Helvetica Neue"/>
                  </a:endParaRPr>
                </a:p>
              </p:txBody>
            </p:sp>
          </mc:Choice>
          <mc:Fallback xmlns="">
            <p:sp>
              <p:nvSpPr>
                <p:cNvPr id="36" name="مربع نص 35">
                  <a:extLst>
                    <a:ext uri="{FF2B5EF4-FFF2-40B4-BE49-F238E27FC236}">
                      <a16:creationId xmlns:a16="http://schemas.microsoft.com/office/drawing/2014/main" id="{74794F2A-DA9A-51D9-B58A-A13EE925C4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1536" y="4372025"/>
                  <a:ext cx="1656470" cy="6913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18664211-4805-6BD3-54F7-D4446A1E35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2535" y="496403"/>
            <a:ext cx="1106658" cy="93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2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D2004-4665-2AA3-73C2-992F4BB32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27A57FC-E192-35E3-D323-9F1469478A36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82DE797C-A77F-4CAC-881E-BC74EFFBA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603" y="614382"/>
            <a:ext cx="1962251" cy="539778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039B0D1C-2F9D-A1EE-4BD4-95CAC02B2F5A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20" name="صورة 19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751E4584-AE5F-99A1-A055-E197247FC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صورة 20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BFD6E844-58DD-326A-E874-39AF5DE64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صورة 23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7CF7BC14-EB73-BEC1-A94B-17E94E9C0C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2E3F9F40-C2EF-47D9-AC96-1B771F47443C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968E9C39-CCDB-91AB-1EB1-7993CBD9D6EC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B19FD057-17E0-236C-CE71-07F9F3BED14B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EC01392D-D69C-EC35-0C38-981246DE8C6A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581B9792-C6FC-4807-7630-B2DFC6CB9A6A}"/>
                </a:ext>
              </a:extLst>
            </p:cNvPr>
            <p:cNvSpPr txBox="1"/>
            <p:nvPr/>
          </p:nvSpPr>
          <p:spPr>
            <a:xfrm>
              <a:off x="9605244" y="2752614"/>
              <a:ext cx="155367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مستعملا</a:t>
              </a:r>
            </a:p>
            <a:p>
              <a:r>
                <a:rPr lang="ar-SA" sz="2000" b="1" dirty="0"/>
                <a:t> التناسب</a:t>
              </a:r>
            </a:p>
            <a:p>
              <a:r>
                <a:rPr lang="ar-SA" sz="2000" b="1" dirty="0"/>
                <a:t> المئوي</a:t>
              </a:r>
            </a:p>
          </p:txBody>
        </p: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CE338ED7-AB72-8261-3641-F7F6208B6908}"/>
                </a:ext>
              </a:extLst>
            </p:cNvPr>
            <p:cNvSpPr txBox="1"/>
            <p:nvPr/>
          </p:nvSpPr>
          <p:spPr>
            <a:xfrm>
              <a:off x="9645703" y="5565111"/>
              <a:ext cx="16669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highlight>
                    <a:srgbClr val="FFFF00"/>
                  </a:highlight>
                </a:rPr>
                <a:t>التناسب المئوي</a:t>
              </a:r>
            </a:p>
          </p:txBody>
        </p:sp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271B6A65-C485-65BE-AA3B-1D06F7885A7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3009" b="40397"/>
          <a:stretch/>
        </p:blipFill>
        <p:spPr>
          <a:xfrm>
            <a:off x="4114057" y="1558023"/>
            <a:ext cx="5369806" cy="1401703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97C3670-08D5-392A-900F-9628FADBCF2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3165"/>
          <a:stretch/>
        </p:blipFill>
        <p:spPr>
          <a:xfrm>
            <a:off x="993596" y="3325825"/>
            <a:ext cx="8391437" cy="94282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DE63698-3FBB-A0F8-0EB7-512B6CC3F96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58438" b="40397"/>
          <a:stretch/>
        </p:blipFill>
        <p:spPr>
          <a:xfrm>
            <a:off x="5045983" y="4456670"/>
            <a:ext cx="4102660" cy="18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9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D86C4-6FE0-B0D2-1826-D33413D53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A1FFBD2A-E298-6192-71E8-A8F3C2E49F7F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94E6D68-8876-5B1C-ADEE-79AB9D888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143" y="426549"/>
            <a:ext cx="1962251" cy="539778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A9C0591B-FCB0-422F-408D-DF20379D7034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20" name="صورة 19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05B045F0-C240-D911-1D01-FD0A70E0E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صورة 20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C9747412-2FAC-E96E-14C8-65D13B3043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صورة 23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668CE951-D8E7-F2C0-3DAE-9D65A3058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CB39BCAF-BEDF-793C-81B7-E0A658783851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A2B380DA-2804-08BA-9C71-B496085E3AC4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C2804579-57A0-C3D2-F60E-8F3B7E1063A3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6B700BC6-9D02-2758-CF71-71533C588593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C5689314-E271-53E2-FD1A-002F3D38CAAD}"/>
                </a:ext>
              </a:extLst>
            </p:cNvPr>
            <p:cNvSpPr txBox="1"/>
            <p:nvPr/>
          </p:nvSpPr>
          <p:spPr>
            <a:xfrm>
              <a:off x="9605244" y="2752614"/>
              <a:ext cx="155367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مستعملا</a:t>
              </a:r>
            </a:p>
            <a:p>
              <a:r>
                <a:rPr lang="ar-SA" sz="2000" b="1" dirty="0"/>
                <a:t> التناسب</a:t>
              </a:r>
            </a:p>
            <a:p>
              <a:r>
                <a:rPr lang="ar-SA" sz="2000" b="1" dirty="0"/>
                <a:t> المئوي</a:t>
              </a:r>
            </a:p>
          </p:txBody>
        </p: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1CFC25A3-AA8F-C653-F734-3D1A44AFEFD8}"/>
                </a:ext>
              </a:extLst>
            </p:cNvPr>
            <p:cNvSpPr txBox="1"/>
            <p:nvPr/>
          </p:nvSpPr>
          <p:spPr>
            <a:xfrm>
              <a:off x="9645703" y="5565111"/>
              <a:ext cx="16669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highlight>
                    <a:srgbClr val="FFFF00"/>
                  </a:highlight>
                </a:rPr>
                <a:t>التناسب المئوي</a:t>
              </a:r>
            </a:p>
          </p:txBody>
        </p:sp>
      </p:grpSp>
      <p:pic>
        <p:nvPicPr>
          <p:cNvPr id="34" name="صورة 33">
            <a:extLst>
              <a:ext uri="{FF2B5EF4-FFF2-40B4-BE49-F238E27FC236}">
                <a16:creationId xmlns:a16="http://schemas.microsoft.com/office/drawing/2014/main" id="{5E304666-93DF-3408-6592-C86953D00F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065" y="998685"/>
            <a:ext cx="6550500" cy="518363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3D01611-B898-FED9-E93D-1EABAA108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5849" y="633927"/>
            <a:ext cx="2320663" cy="155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91FE4A-1523-79B2-1C8C-232B192AF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A818C89-A955-A1EC-5003-1351772844BF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381A488-6EE6-9079-6560-8C175421FA70}"/>
              </a:ext>
            </a:extLst>
          </p:cNvPr>
          <p:cNvSpPr/>
          <p:nvPr/>
        </p:nvSpPr>
        <p:spPr>
          <a:xfrm>
            <a:off x="5763001" y="2470979"/>
            <a:ext cx="3553308" cy="3294187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CE5C758E-CC12-CB6A-A225-3BA2B0715317}"/>
              </a:ext>
            </a:extLst>
          </p:cNvPr>
          <p:cNvSpPr/>
          <p:nvPr/>
        </p:nvSpPr>
        <p:spPr>
          <a:xfrm>
            <a:off x="1553821" y="2518368"/>
            <a:ext cx="3830833" cy="3056522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9635A5B9-9A6A-B0F2-EBC8-1105EFC3F648}"/>
              </a:ext>
            </a:extLst>
          </p:cNvPr>
          <p:cNvGrpSpPr/>
          <p:nvPr/>
        </p:nvGrpSpPr>
        <p:grpSpPr>
          <a:xfrm>
            <a:off x="844432" y="566312"/>
            <a:ext cx="1703052" cy="1825574"/>
            <a:chOff x="1261505" y="3939592"/>
            <a:chExt cx="1703052" cy="1825574"/>
          </a:xfrm>
        </p:grpSpPr>
        <p:pic>
          <p:nvPicPr>
            <p:cNvPr id="16" name="صورة 15" descr="فهم علامة النسبة المئوية Uderstand Pecent Mark">
              <a:extLst>
                <a:ext uri="{FF2B5EF4-FFF2-40B4-BE49-F238E27FC236}">
                  <a16:creationId xmlns:a16="http://schemas.microsoft.com/office/drawing/2014/main" id="{22003C3F-6FFB-093F-1077-0EAA16DFF1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4E4E4"/>
                </a:clrFrom>
                <a:clrTo>
                  <a:srgbClr val="E4E4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4" t="30644" r="45214" b="14002"/>
            <a:stretch/>
          </p:blipFill>
          <p:spPr bwMode="auto">
            <a:xfrm>
              <a:off x="1261505" y="4264503"/>
              <a:ext cx="1487745" cy="150066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DBACA49E-40CC-ADB3-31B3-01DF6182BA64}"/>
                </a:ext>
              </a:extLst>
            </p:cNvPr>
            <p:cNvSpPr txBox="1"/>
            <p:nvPr/>
          </p:nvSpPr>
          <p:spPr>
            <a:xfrm rot="1732005">
              <a:off x="2154402" y="3939592"/>
              <a:ext cx="81015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E934343C-3ADD-01FE-F0CC-18019FDB3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143" y="426549"/>
            <a:ext cx="1962251" cy="539778"/>
          </a:xfrm>
          <a:prstGeom prst="rect">
            <a:avLst/>
          </a:prstGeom>
        </p:spPr>
      </p:pic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D7FC685F-14FD-5A56-E907-2D4955667E21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21" name="صورة 20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DF5F9CF5-3195-BB84-504B-9E3AD7A197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صورة 23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9E93D962-0E35-B392-05B5-E91115A0A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صورة 24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2BF62205-E6E3-9960-0532-40E0724DF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61ABBD60-A292-86B6-E224-938D02EF1F7C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844DCC6F-75A0-7D2E-5A23-90235EC03368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0D427420-D5CF-C109-065E-997006288B42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53" name="مربع نص 52">
              <a:extLst>
                <a:ext uri="{FF2B5EF4-FFF2-40B4-BE49-F238E27FC236}">
                  <a16:creationId xmlns:a16="http://schemas.microsoft.com/office/drawing/2014/main" id="{0B4941BE-A693-D679-11CA-849A828FF30D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8930C820-EA6A-C092-FA6C-B8BB8952BD30}"/>
                </a:ext>
              </a:extLst>
            </p:cNvPr>
            <p:cNvSpPr txBox="1"/>
            <p:nvPr/>
          </p:nvSpPr>
          <p:spPr>
            <a:xfrm>
              <a:off x="9605244" y="2752614"/>
              <a:ext cx="155367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مستعملا</a:t>
              </a:r>
            </a:p>
            <a:p>
              <a:r>
                <a:rPr lang="ar-SA" sz="2000" b="1" dirty="0"/>
                <a:t> التناسب</a:t>
              </a:r>
            </a:p>
            <a:p>
              <a:r>
                <a:rPr lang="ar-SA" sz="2000" b="1" dirty="0"/>
                <a:t> المئوي</a:t>
              </a:r>
            </a:p>
          </p:txBody>
        </p:sp>
        <p:sp>
          <p:nvSpPr>
            <p:cNvPr id="55" name="مربع نص 54">
              <a:extLst>
                <a:ext uri="{FF2B5EF4-FFF2-40B4-BE49-F238E27FC236}">
                  <a16:creationId xmlns:a16="http://schemas.microsoft.com/office/drawing/2014/main" id="{A4B0E737-B629-B59E-7029-4D77F06F2B83}"/>
                </a:ext>
              </a:extLst>
            </p:cNvPr>
            <p:cNvSpPr txBox="1"/>
            <p:nvPr/>
          </p:nvSpPr>
          <p:spPr>
            <a:xfrm>
              <a:off x="9645703" y="5565111"/>
              <a:ext cx="16669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highlight>
                    <a:srgbClr val="FFFF00"/>
                  </a:highlight>
                </a:rPr>
                <a:t>التناسب المئوي</a:t>
              </a:r>
            </a:p>
          </p:txBody>
        </p:sp>
      </p:grpSp>
      <p:pic>
        <p:nvPicPr>
          <p:cNvPr id="57" name="صورة 56">
            <a:extLst>
              <a:ext uri="{FF2B5EF4-FFF2-40B4-BE49-F238E27FC236}">
                <a16:creationId xmlns:a16="http://schemas.microsoft.com/office/drawing/2014/main" id="{8D57FEC6-BF58-74CD-FA4D-535994160F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5759" y="949887"/>
            <a:ext cx="5881708" cy="1301817"/>
          </a:xfrm>
          <a:prstGeom prst="rect">
            <a:avLst/>
          </a:prstGeom>
        </p:spPr>
      </p:pic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AF4F2EDE-CFEC-3A17-E80C-7165368BDB83}"/>
              </a:ext>
            </a:extLst>
          </p:cNvPr>
          <p:cNvGrpSpPr/>
          <p:nvPr/>
        </p:nvGrpSpPr>
        <p:grpSpPr>
          <a:xfrm>
            <a:off x="6859696" y="2752614"/>
            <a:ext cx="1728192" cy="806437"/>
            <a:chOff x="5004048" y="2796701"/>
            <a:chExt cx="1728192" cy="806437"/>
          </a:xfrm>
        </p:grpSpPr>
        <p:grpSp>
          <p:nvGrpSpPr>
            <p:cNvPr id="59" name="مجموعة 58">
              <a:extLst>
                <a:ext uri="{FF2B5EF4-FFF2-40B4-BE49-F238E27FC236}">
                  <a16:creationId xmlns:a16="http://schemas.microsoft.com/office/drawing/2014/main" id="{8AE11125-EB47-2C8C-62AD-BEE046CD0289}"/>
                </a:ext>
              </a:extLst>
            </p:cNvPr>
            <p:cNvGrpSpPr/>
            <p:nvPr/>
          </p:nvGrpSpPr>
          <p:grpSpPr>
            <a:xfrm>
              <a:off x="5544912" y="2849445"/>
              <a:ext cx="1187328" cy="753693"/>
              <a:chOff x="5405581" y="4212258"/>
              <a:chExt cx="1187328" cy="753693"/>
            </a:xfrm>
          </p:grpSpPr>
          <p:sp>
            <p:nvSpPr>
              <p:cNvPr id="64" name="مربع نص 63">
                <a:extLst>
                  <a:ext uri="{FF2B5EF4-FFF2-40B4-BE49-F238E27FC236}">
                    <a16:creationId xmlns:a16="http://schemas.microsoft.com/office/drawing/2014/main" id="{7129F7A0-A874-A3F1-1D15-B44005CFA1F8}"/>
                  </a:ext>
                </a:extLst>
              </p:cNvPr>
              <p:cNvSpPr txBox="1"/>
              <p:nvPr/>
            </p:nvSpPr>
            <p:spPr>
              <a:xfrm>
                <a:off x="6000586" y="421225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9</a:t>
                </a:r>
              </a:p>
            </p:txBody>
          </p:sp>
          <p:sp>
            <p:nvSpPr>
              <p:cNvPr id="65" name="مربع نص 64">
                <a:extLst>
                  <a:ext uri="{FF2B5EF4-FFF2-40B4-BE49-F238E27FC236}">
                    <a16:creationId xmlns:a16="http://schemas.microsoft.com/office/drawing/2014/main" id="{005D421D-743F-2874-7B16-F266047D5A4E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40</a:t>
                </a:r>
              </a:p>
            </p:txBody>
          </p:sp>
          <p:cxnSp>
            <p:nvCxnSpPr>
              <p:cNvPr id="66" name="رابط مستقيم 65">
                <a:extLst>
                  <a:ext uri="{FF2B5EF4-FFF2-40B4-BE49-F238E27FC236}">
                    <a16:creationId xmlns:a16="http://schemas.microsoft.com/office/drawing/2014/main" id="{8DB9D9D1-AC57-9F94-D587-261EAAE2920D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مربع نص 66">
                <a:extLst>
                  <a:ext uri="{FF2B5EF4-FFF2-40B4-BE49-F238E27FC236}">
                    <a16:creationId xmlns:a16="http://schemas.microsoft.com/office/drawing/2014/main" id="{0990B77C-1307-1B29-9ECA-3DDEF47BD8DD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60" name="مجموعة 59">
              <a:extLst>
                <a:ext uri="{FF2B5EF4-FFF2-40B4-BE49-F238E27FC236}">
                  <a16:creationId xmlns:a16="http://schemas.microsoft.com/office/drawing/2014/main" id="{7EA72ED6-2062-3825-579A-76570AFBA80D}"/>
                </a:ext>
              </a:extLst>
            </p:cNvPr>
            <p:cNvGrpSpPr/>
            <p:nvPr/>
          </p:nvGrpSpPr>
          <p:grpSpPr>
            <a:xfrm>
              <a:off x="5004048" y="2796701"/>
              <a:ext cx="720080" cy="806437"/>
              <a:chOff x="5872829" y="4159514"/>
              <a:chExt cx="720080" cy="806437"/>
            </a:xfrm>
          </p:grpSpPr>
          <p:sp>
            <p:nvSpPr>
              <p:cNvPr id="61" name="مربع نص 60">
                <a:extLst>
                  <a:ext uri="{FF2B5EF4-FFF2-40B4-BE49-F238E27FC236}">
                    <a16:creationId xmlns:a16="http://schemas.microsoft.com/office/drawing/2014/main" id="{38F9CCB7-B87C-4B68-D5C9-423AB1A28AD7}"/>
                  </a:ext>
                </a:extLst>
              </p:cNvPr>
              <p:cNvSpPr txBox="1"/>
              <p:nvPr/>
            </p:nvSpPr>
            <p:spPr>
              <a:xfrm>
                <a:off x="6015100" y="415951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ن</a:t>
                </a:r>
              </a:p>
            </p:txBody>
          </p:sp>
          <p:sp>
            <p:nvSpPr>
              <p:cNvPr id="62" name="مربع نص 61">
                <a:extLst>
                  <a:ext uri="{FF2B5EF4-FFF2-40B4-BE49-F238E27FC236}">
                    <a16:creationId xmlns:a16="http://schemas.microsoft.com/office/drawing/2014/main" id="{857DBE2A-16BC-90F1-1B12-BACEC04C888C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100</a:t>
                </a:r>
              </a:p>
            </p:txBody>
          </p:sp>
          <p:cxnSp>
            <p:nvCxnSpPr>
              <p:cNvPr id="63" name="رابط مستقيم 62">
                <a:extLst>
                  <a:ext uri="{FF2B5EF4-FFF2-40B4-BE49-F238E27FC236}">
                    <a16:creationId xmlns:a16="http://schemas.microsoft.com/office/drawing/2014/main" id="{E44E91D3-DC28-CBE5-A0B4-88961A8A9E61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1049001D-DC59-73DC-7C5C-76D20C99D133}"/>
              </a:ext>
            </a:extLst>
          </p:cNvPr>
          <p:cNvSpPr txBox="1"/>
          <p:nvPr/>
        </p:nvSpPr>
        <p:spPr>
          <a:xfrm>
            <a:off x="6859696" y="3519591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40 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ن</a:t>
            </a:r>
            <a:r>
              <a:rPr lang="ar-SA" sz="2400" b="1" dirty="0"/>
              <a:t>  =  900</a:t>
            </a: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098B8218-0712-AEC1-666D-7D96220E7B95}"/>
              </a:ext>
            </a:extLst>
          </p:cNvPr>
          <p:cNvSpPr txBox="1"/>
          <p:nvPr/>
        </p:nvSpPr>
        <p:spPr>
          <a:xfrm>
            <a:off x="6631931" y="4348311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ن</a:t>
            </a:r>
            <a:r>
              <a:rPr lang="ar-SA" sz="2400" b="1" dirty="0"/>
              <a:t>  =  22,5</a:t>
            </a:r>
          </a:p>
        </p:txBody>
      </p:sp>
      <p:cxnSp>
        <p:nvCxnSpPr>
          <p:cNvPr id="72" name="رابط مستقيم 71">
            <a:extLst>
              <a:ext uri="{FF2B5EF4-FFF2-40B4-BE49-F238E27FC236}">
                <a16:creationId xmlns:a16="http://schemas.microsoft.com/office/drawing/2014/main" id="{4D01C4EC-BCBD-A34E-2C20-71339569D068}"/>
              </a:ext>
            </a:extLst>
          </p:cNvPr>
          <p:cNvCxnSpPr/>
          <p:nvPr/>
        </p:nvCxnSpPr>
        <p:spPr>
          <a:xfrm flipH="1">
            <a:off x="7969554" y="3957411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رابط مستقيم 72">
            <a:extLst>
              <a:ext uri="{FF2B5EF4-FFF2-40B4-BE49-F238E27FC236}">
                <a16:creationId xmlns:a16="http://schemas.microsoft.com/office/drawing/2014/main" id="{64185980-60B7-5CC2-5F09-A0B3DFA7326B}"/>
              </a:ext>
            </a:extLst>
          </p:cNvPr>
          <p:cNvCxnSpPr/>
          <p:nvPr/>
        </p:nvCxnSpPr>
        <p:spPr>
          <a:xfrm flipH="1">
            <a:off x="6889201" y="3957411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2E5C5250-0D1A-9E8F-4F8C-8B03C8A26E86}"/>
              </a:ext>
            </a:extLst>
          </p:cNvPr>
          <p:cNvSpPr txBox="1"/>
          <p:nvPr/>
        </p:nvSpPr>
        <p:spPr>
          <a:xfrm>
            <a:off x="7903016" y="394405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40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AD4D731-F6DF-2DD0-24EE-83330CBAF4EE}"/>
              </a:ext>
            </a:extLst>
          </p:cNvPr>
          <p:cNvSpPr txBox="1"/>
          <p:nvPr/>
        </p:nvSpPr>
        <p:spPr>
          <a:xfrm>
            <a:off x="6800318" y="394405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40</a:t>
            </a:r>
          </a:p>
        </p:txBody>
      </p:sp>
      <p:cxnSp>
        <p:nvCxnSpPr>
          <p:cNvPr id="76" name="رابط مستقيم 75">
            <a:extLst>
              <a:ext uri="{FF2B5EF4-FFF2-40B4-BE49-F238E27FC236}">
                <a16:creationId xmlns:a16="http://schemas.microsoft.com/office/drawing/2014/main" id="{B875940F-20E7-C2E2-198C-45D1D496BB82}"/>
              </a:ext>
            </a:extLst>
          </p:cNvPr>
          <p:cNvCxnSpPr/>
          <p:nvPr/>
        </p:nvCxnSpPr>
        <p:spPr>
          <a:xfrm flipH="1">
            <a:off x="8311554" y="3663284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رابط مستقيم 76">
            <a:extLst>
              <a:ext uri="{FF2B5EF4-FFF2-40B4-BE49-F238E27FC236}">
                <a16:creationId xmlns:a16="http://schemas.microsoft.com/office/drawing/2014/main" id="{768E3F50-95A2-1E24-33FD-5A3E9DAD206A}"/>
              </a:ext>
            </a:extLst>
          </p:cNvPr>
          <p:cNvCxnSpPr/>
          <p:nvPr/>
        </p:nvCxnSpPr>
        <p:spPr>
          <a:xfrm flipH="1">
            <a:off x="8156317" y="4074016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696B7A40-C41E-0FE4-3BE5-CB3D9EDA29B5}"/>
              </a:ext>
            </a:extLst>
          </p:cNvPr>
          <p:cNvSpPr txBox="1"/>
          <p:nvPr/>
        </p:nvSpPr>
        <p:spPr>
          <a:xfrm>
            <a:off x="6924257" y="4896868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النسبة المئوية  </a:t>
            </a:r>
            <a:r>
              <a:rPr lang="ar-SA" sz="2400" b="1" dirty="0"/>
              <a:t>=</a:t>
            </a: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3C2FD69F-8B5C-CB9D-AD2E-8B7E549CA0DD}"/>
              </a:ext>
            </a:extLst>
          </p:cNvPr>
          <p:cNvSpPr txBox="1"/>
          <p:nvPr/>
        </p:nvSpPr>
        <p:spPr>
          <a:xfrm>
            <a:off x="6107985" y="4911549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22,5٪</a:t>
            </a:r>
          </a:p>
        </p:txBody>
      </p: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A3F5CAED-8A4F-3B58-083B-8BA7E09D554A}"/>
              </a:ext>
            </a:extLst>
          </p:cNvPr>
          <p:cNvGrpSpPr/>
          <p:nvPr/>
        </p:nvGrpSpPr>
        <p:grpSpPr>
          <a:xfrm>
            <a:off x="2265026" y="2728201"/>
            <a:ext cx="2133519" cy="863931"/>
            <a:chOff x="5004048" y="2739207"/>
            <a:chExt cx="2133519" cy="863931"/>
          </a:xfrm>
        </p:grpSpPr>
        <p:grpSp>
          <p:nvGrpSpPr>
            <p:cNvPr id="81" name="مجموعة 80">
              <a:extLst>
                <a:ext uri="{FF2B5EF4-FFF2-40B4-BE49-F238E27FC236}">
                  <a16:creationId xmlns:a16="http://schemas.microsoft.com/office/drawing/2014/main" id="{419B54C0-948C-866A-389C-D3E412FF5D4A}"/>
                </a:ext>
              </a:extLst>
            </p:cNvPr>
            <p:cNvGrpSpPr/>
            <p:nvPr/>
          </p:nvGrpSpPr>
          <p:grpSpPr>
            <a:xfrm>
              <a:off x="5544912" y="2739207"/>
              <a:ext cx="1592655" cy="863931"/>
              <a:chOff x="5405581" y="4102020"/>
              <a:chExt cx="1592655" cy="863931"/>
            </a:xfrm>
          </p:grpSpPr>
          <p:sp>
            <p:nvSpPr>
              <p:cNvPr id="86" name="مربع نص 85">
                <a:extLst>
                  <a:ext uri="{FF2B5EF4-FFF2-40B4-BE49-F238E27FC236}">
                    <a16:creationId xmlns:a16="http://schemas.microsoft.com/office/drawing/2014/main" id="{43A927BB-2952-B376-4349-46BDF99773E0}"/>
                  </a:ext>
                </a:extLst>
              </p:cNvPr>
              <p:cNvSpPr txBox="1"/>
              <p:nvPr/>
            </p:nvSpPr>
            <p:spPr>
              <a:xfrm>
                <a:off x="5901857" y="4102020"/>
                <a:ext cx="1096379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12,75</a:t>
                </a:r>
              </a:p>
            </p:txBody>
          </p:sp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A945A6E4-8A9C-D2EE-EC30-2E70FC3F27A5}"/>
                  </a:ext>
                </a:extLst>
              </p:cNvPr>
              <p:cNvSpPr txBox="1"/>
              <p:nvPr/>
            </p:nvSpPr>
            <p:spPr>
              <a:xfrm>
                <a:off x="6088853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25</a:t>
                </a:r>
              </a:p>
            </p:txBody>
          </p:sp>
          <p:cxnSp>
            <p:nvCxnSpPr>
              <p:cNvPr id="88" name="رابط مستقيم 87">
                <a:extLst>
                  <a:ext uri="{FF2B5EF4-FFF2-40B4-BE49-F238E27FC236}">
                    <a16:creationId xmlns:a16="http://schemas.microsoft.com/office/drawing/2014/main" id="{27C3347E-3EC0-D461-55C2-184EB13BAEAA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86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مربع نص 88">
                <a:extLst>
                  <a:ext uri="{FF2B5EF4-FFF2-40B4-BE49-F238E27FC236}">
                    <a16:creationId xmlns:a16="http://schemas.microsoft.com/office/drawing/2014/main" id="{A049F60E-A530-EBD3-8FFD-EFE46EAD383F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82" name="مجموعة 81">
              <a:extLst>
                <a:ext uri="{FF2B5EF4-FFF2-40B4-BE49-F238E27FC236}">
                  <a16:creationId xmlns:a16="http://schemas.microsoft.com/office/drawing/2014/main" id="{1B152B47-0084-89F0-F82D-DC863CB0B3ED}"/>
                </a:ext>
              </a:extLst>
            </p:cNvPr>
            <p:cNvGrpSpPr/>
            <p:nvPr/>
          </p:nvGrpSpPr>
          <p:grpSpPr>
            <a:xfrm>
              <a:off x="5004048" y="2796701"/>
              <a:ext cx="720080" cy="806437"/>
              <a:chOff x="5872829" y="4159514"/>
              <a:chExt cx="720080" cy="806437"/>
            </a:xfrm>
          </p:grpSpPr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EC7751AE-7DEE-CDD5-5616-2E97D005A516}"/>
                  </a:ext>
                </a:extLst>
              </p:cNvPr>
              <p:cNvSpPr txBox="1"/>
              <p:nvPr/>
            </p:nvSpPr>
            <p:spPr>
              <a:xfrm>
                <a:off x="6015100" y="415951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chemeClr val="accent6">
                        <a:lumMod val="75000"/>
                      </a:schemeClr>
                    </a:solidFill>
                  </a:rPr>
                  <a:t>ن</a:t>
                </a:r>
              </a:p>
            </p:txBody>
          </p:sp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CF618801-7BD1-3C93-1F2C-E00B0FB352C9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100</a:t>
                </a:r>
              </a:p>
            </p:txBody>
          </p:sp>
          <p:cxnSp>
            <p:nvCxnSpPr>
              <p:cNvPr id="85" name="رابط مستقيم 84">
                <a:extLst>
                  <a:ext uri="{FF2B5EF4-FFF2-40B4-BE49-F238E27FC236}">
                    <a16:creationId xmlns:a16="http://schemas.microsoft.com/office/drawing/2014/main" id="{65B232EB-EB8B-6155-8122-6CFA3A906616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CB28E19D-AAB3-9119-A83F-9918A8FAE821}"/>
              </a:ext>
            </a:extLst>
          </p:cNvPr>
          <p:cNvSpPr txBox="1"/>
          <p:nvPr/>
        </p:nvSpPr>
        <p:spPr>
          <a:xfrm>
            <a:off x="2171600" y="3517420"/>
            <a:ext cx="2091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25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 ن  </a:t>
            </a:r>
            <a:r>
              <a:rPr lang="ar-SA" sz="2400" b="1" dirty="0"/>
              <a:t>=  1275</a:t>
            </a:r>
          </a:p>
        </p:txBody>
      </p: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F05B5FF8-4CC1-DA36-A366-587E1567364F}"/>
              </a:ext>
            </a:extLst>
          </p:cNvPr>
          <p:cNvSpPr txBox="1"/>
          <p:nvPr/>
        </p:nvSpPr>
        <p:spPr>
          <a:xfrm>
            <a:off x="2268535" y="4318956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ن</a:t>
            </a:r>
            <a:r>
              <a:rPr lang="ar-SA" sz="2400" b="1" dirty="0"/>
              <a:t>  =  51</a:t>
            </a:r>
          </a:p>
        </p:txBody>
      </p:sp>
      <p:cxnSp>
        <p:nvCxnSpPr>
          <p:cNvPr id="94" name="رابط مستقيم 93">
            <a:extLst>
              <a:ext uri="{FF2B5EF4-FFF2-40B4-BE49-F238E27FC236}">
                <a16:creationId xmlns:a16="http://schemas.microsoft.com/office/drawing/2014/main" id="{21322BF6-A939-50EA-68F0-41B5A144C18D}"/>
              </a:ext>
            </a:extLst>
          </p:cNvPr>
          <p:cNvCxnSpPr/>
          <p:nvPr/>
        </p:nvCxnSpPr>
        <p:spPr>
          <a:xfrm flipH="1">
            <a:off x="3525470" y="3955240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رابط مستقيم 94">
            <a:extLst>
              <a:ext uri="{FF2B5EF4-FFF2-40B4-BE49-F238E27FC236}">
                <a16:creationId xmlns:a16="http://schemas.microsoft.com/office/drawing/2014/main" id="{AEDE2AF8-608E-EEE4-1A72-6F161AC907AD}"/>
              </a:ext>
            </a:extLst>
          </p:cNvPr>
          <p:cNvCxnSpPr/>
          <p:nvPr/>
        </p:nvCxnSpPr>
        <p:spPr>
          <a:xfrm flipH="1">
            <a:off x="2358595" y="3955240"/>
            <a:ext cx="72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BA8C877B-B679-4C29-0832-D4ED7492020A}"/>
              </a:ext>
            </a:extLst>
          </p:cNvPr>
          <p:cNvSpPr txBox="1"/>
          <p:nvPr/>
        </p:nvSpPr>
        <p:spPr>
          <a:xfrm>
            <a:off x="3491735" y="3966110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25</a:t>
            </a: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F95BDDEC-CCA1-5854-83DF-AA833B31EC01}"/>
              </a:ext>
            </a:extLst>
          </p:cNvPr>
          <p:cNvSpPr txBox="1"/>
          <p:nvPr/>
        </p:nvSpPr>
        <p:spPr>
          <a:xfrm>
            <a:off x="2304286" y="396610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25</a:t>
            </a:r>
          </a:p>
        </p:txBody>
      </p:sp>
      <p:cxnSp>
        <p:nvCxnSpPr>
          <p:cNvPr id="98" name="رابط مستقيم 97">
            <a:extLst>
              <a:ext uri="{FF2B5EF4-FFF2-40B4-BE49-F238E27FC236}">
                <a16:creationId xmlns:a16="http://schemas.microsoft.com/office/drawing/2014/main" id="{593B9579-967B-BBE6-4724-A63F76D9A435}"/>
              </a:ext>
            </a:extLst>
          </p:cNvPr>
          <p:cNvCxnSpPr/>
          <p:nvPr/>
        </p:nvCxnSpPr>
        <p:spPr>
          <a:xfrm flipH="1">
            <a:off x="3798755" y="3661113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رابط مستقيم 98">
            <a:extLst>
              <a:ext uri="{FF2B5EF4-FFF2-40B4-BE49-F238E27FC236}">
                <a16:creationId xmlns:a16="http://schemas.microsoft.com/office/drawing/2014/main" id="{ED7D5647-C0BB-74D6-0F63-76A43275D75A}"/>
              </a:ext>
            </a:extLst>
          </p:cNvPr>
          <p:cNvCxnSpPr/>
          <p:nvPr/>
        </p:nvCxnSpPr>
        <p:spPr>
          <a:xfrm flipH="1">
            <a:off x="3712233" y="4071845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8E4C7D92-5C01-DAAB-1C98-B7125050F0CC}"/>
              </a:ext>
            </a:extLst>
          </p:cNvPr>
          <p:cNvSpPr txBox="1"/>
          <p:nvPr/>
        </p:nvSpPr>
        <p:spPr>
          <a:xfrm>
            <a:off x="3008936" y="4817459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النسبة المئوية  </a:t>
            </a:r>
            <a:r>
              <a:rPr lang="ar-SA" sz="2400" b="1" dirty="0"/>
              <a:t>=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CEF0A80D-180B-F90D-2B4F-C92975C38EDC}"/>
              </a:ext>
            </a:extLst>
          </p:cNvPr>
          <p:cNvSpPr txBox="1"/>
          <p:nvPr/>
        </p:nvSpPr>
        <p:spPr>
          <a:xfrm>
            <a:off x="2324087" y="4817459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51٪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0DC030F-1250-79CB-A00D-9CA783F358C0}"/>
              </a:ext>
            </a:extLst>
          </p:cNvPr>
          <p:cNvSpPr txBox="1"/>
          <p:nvPr/>
        </p:nvSpPr>
        <p:spPr>
          <a:xfrm>
            <a:off x="8653554" y="2728201"/>
            <a:ext cx="361296" cy="3669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أ)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399DFFA-C751-7AE5-8366-8CFBB7F206F8}"/>
              </a:ext>
            </a:extLst>
          </p:cNvPr>
          <p:cNvSpPr txBox="1"/>
          <p:nvPr/>
        </p:nvSpPr>
        <p:spPr>
          <a:xfrm>
            <a:off x="4659698" y="2744532"/>
            <a:ext cx="46107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ب)</a:t>
            </a:r>
          </a:p>
        </p:txBody>
      </p:sp>
    </p:spTree>
    <p:extLst>
      <p:ext uri="{BB962C8B-B14F-4D97-AF65-F5344CB8AC3E}">
        <p14:creationId xmlns:p14="http://schemas.microsoft.com/office/powerpoint/2010/main" val="150852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0" grpId="0"/>
      <p:bldP spid="71" grpId="0"/>
      <p:bldP spid="74" grpId="0"/>
      <p:bldP spid="75" grpId="0"/>
      <p:bldP spid="78" grpId="0"/>
      <p:bldP spid="79" grpId="0"/>
      <p:bldP spid="92" grpId="0"/>
      <p:bldP spid="93" grpId="0"/>
      <p:bldP spid="96" grpId="0"/>
      <p:bldP spid="97" grpId="0"/>
      <p:bldP spid="100" grpId="0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2344F-CC2B-56A3-F50D-FBFB3A387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AB879EA-6EF4-9D9A-BC8E-BD838E357A46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682B08-5857-6489-694C-49E7E6594BC9}"/>
              </a:ext>
            </a:extLst>
          </p:cNvPr>
          <p:cNvGrpSpPr/>
          <p:nvPr/>
        </p:nvGrpSpPr>
        <p:grpSpPr>
          <a:xfrm>
            <a:off x="1090192" y="1077315"/>
            <a:ext cx="1703052" cy="1825574"/>
            <a:chOff x="1261505" y="3939592"/>
            <a:chExt cx="1703052" cy="1825574"/>
          </a:xfrm>
        </p:grpSpPr>
        <p:pic>
          <p:nvPicPr>
            <p:cNvPr id="7" name="صورة 6" descr="فهم علامة النسبة المئوية Uderstand Pecent Mark">
              <a:extLst>
                <a:ext uri="{FF2B5EF4-FFF2-40B4-BE49-F238E27FC236}">
                  <a16:creationId xmlns:a16="http://schemas.microsoft.com/office/drawing/2014/main" id="{2E336C7B-608E-804B-24E1-59ED6A1384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E4E4E4"/>
                </a:clrFrom>
                <a:clrTo>
                  <a:srgbClr val="E4E4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4" t="30644" r="45214" b="14002"/>
            <a:stretch/>
          </p:blipFill>
          <p:spPr bwMode="auto">
            <a:xfrm>
              <a:off x="1261505" y="4264503"/>
              <a:ext cx="1487745" cy="150066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18C3228F-4B14-5B29-0BDA-BA436C5A2C23}"/>
                </a:ext>
              </a:extLst>
            </p:cNvPr>
            <p:cNvSpPr txBox="1"/>
            <p:nvPr/>
          </p:nvSpPr>
          <p:spPr>
            <a:xfrm rot="1732005">
              <a:off x="2154402" y="3939592"/>
              <a:ext cx="81015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1">
              <a:spAutoFit/>
            </a:bodyPr>
            <a:lstStyle/>
            <a:p>
              <a:endParaRPr lang="ar-SA" dirty="0"/>
            </a:p>
          </p:txBody>
        </p:sp>
      </p:grpSp>
      <p:pic>
        <p:nvPicPr>
          <p:cNvPr id="20" name="صورة 19">
            <a:extLst>
              <a:ext uri="{FF2B5EF4-FFF2-40B4-BE49-F238E27FC236}">
                <a16:creationId xmlns:a16="http://schemas.microsoft.com/office/drawing/2014/main" id="{406DF336-2C26-7F8B-1089-39E2ADB8F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143" y="426549"/>
            <a:ext cx="1962251" cy="539778"/>
          </a:xfrm>
          <a:prstGeom prst="rect">
            <a:avLst/>
          </a:prstGeom>
        </p:spPr>
      </p:pic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97E73824-D87D-C652-CCF0-083112CDD84E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24" name="صورة 23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D8DF2E88-150D-5CFB-4FA0-8215304ADC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صورة 24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9BC0D0C9-BF68-349C-BFF7-5DC82FBF32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صورة 25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E31DDD03-A7C9-7F33-A06E-3E31BE030E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5BC11C18-51CB-532E-9F0C-A58237135B70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2FA6509E-A9E8-05E8-CD43-284AEF1DB7EF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DD0DAA2D-E649-2A73-D932-3310C944DD64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3BE91EE8-E915-486F-7517-0F54915E6006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34FAFF59-3AA6-294B-7A48-42A98515B9B3}"/>
                </a:ext>
              </a:extLst>
            </p:cNvPr>
            <p:cNvSpPr txBox="1"/>
            <p:nvPr/>
          </p:nvSpPr>
          <p:spPr>
            <a:xfrm>
              <a:off x="9605244" y="2752614"/>
              <a:ext cx="155367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مستعملا</a:t>
              </a:r>
            </a:p>
            <a:p>
              <a:r>
                <a:rPr lang="ar-SA" sz="2000" b="1" dirty="0"/>
                <a:t> التناسب</a:t>
              </a:r>
            </a:p>
            <a:p>
              <a:r>
                <a:rPr lang="ar-SA" sz="2000" b="1" dirty="0"/>
                <a:t> المئوي</a:t>
              </a:r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90692135-2EE9-95BB-AFB0-DCDDC469EADF}"/>
                </a:ext>
              </a:extLst>
            </p:cNvPr>
            <p:cNvSpPr txBox="1"/>
            <p:nvPr/>
          </p:nvSpPr>
          <p:spPr>
            <a:xfrm>
              <a:off x="9645703" y="5565111"/>
              <a:ext cx="16669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highlight>
                    <a:srgbClr val="FFFF00"/>
                  </a:highlight>
                </a:rPr>
                <a:t>التناسب المئوي</a:t>
              </a:r>
            </a:p>
          </p:txBody>
        </p:sp>
      </p:grpSp>
      <p:pic>
        <p:nvPicPr>
          <p:cNvPr id="34" name="صورة 33">
            <a:extLst>
              <a:ext uri="{FF2B5EF4-FFF2-40B4-BE49-F238E27FC236}">
                <a16:creationId xmlns:a16="http://schemas.microsoft.com/office/drawing/2014/main" id="{CD9BB930-33E5-19E9-064C-18A54B00F1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8421" y="966327"/>
            <a:ext cx="6683994" cy="538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01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EB958-C189-A88C-E675-A3E100901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C0A2FE4-E56F-1717-3BE1-231622320EED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4E14EC8F-E798-A1CE-0DA6-AF3FB7217A0C}"/>
              </a:ext>
            </a:extLst>
          </p:cNvPr>
          <p:cNvSpPr/>
          <p:nvPr/>
        </p:nvSpPr>
        <p:spPr>
          <a:xfrm>
            <a:off x="5592415" y="2877369"/>
            <a:ext cx="3830833" cy="3232980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0F6F5E8F-1766-DA3B-9BD3-0D4EAC5AE212}"/>
              </a:ext>
            </a:extLst>
          </p:cNvPr>
          <p:cNvSpPr/>
          <p:nvPr/>
        </p:nvSpPr>
        <p:spPr>
          <a:xfrm>
            <a:off x="1423594" y="2904586"/>
            <a:ext cx="3830833" cy="3178545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7" name="مجموعة 66">
            <a:extLst>
              <a:ext uri="{FF2B5EF4-FFF2-40B4-BE49-F238E27FC236}">
                <a16:creationId xmlns:a16="http://schemas.microsoft.com/office/drawing/2014/main" id="{86BEA850-C988-07F3-AAA4-B60E1E5DB14F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68" name="صورة 67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B99DFC02-1872-FDE0-A5A2-C62B792C44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صورة 68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5F47BDA7-3B8A-1970-0B3D-11C0D9BA66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صورة 69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3E5B87E7-3F38-E724-FE24-738BC74434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1" name="مربع نص 70">
              <a:extLst>
                <a:ext uri="{FF2B5EF4-FFF2-40B4-BE49-F238E27FC236}">
                  <a16:creationId xmlns:a16="http://schemas.microsoft.com/office/drawing/2014/main" id="{53B2AD3F-3F55-0C8D-F759-98FF901D78E9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72" name="مربع نص 71">
              <a:extLst>
                <a:ext uri="{FF2B5EF4-FFF2-40B4-BE49-F238E27FC236}">
                  <a16:creationId xmlns:a16="http://schemas.microsoft.com/office/drawing/2014/main" id="{4F005392-4F8F-8ED4-E96B-E2B8860E32F4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73" name="مربع نص 72">
              <a:extLst>
                <a:ext uri="{FF2B5EF4-FFF2-40B4-BE49-F238E27FC236}">
                  <a16:creationId xmlns:a16="http://schemas.microsoft.com/office/drawing/2014/main" id="{C0F49D76-3F0B-850F-1CBB-965CECCF6651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0675F7E8-A710-3CD7-7BEE-BD12F74821A2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75" name="مربع نص 74">
              <a:extLst>
                <a:ext uri="{FF2B5EF4-FFF2-40B4-BE49-F238E27FC236}">
                  <a16:creationId xmlns:a16="http://schemas.microsoft.com/office/drawing/2014/main" id="{7362E159-46AE-0EA4-0EDE-AFAB27C2D380}"/>
                </a:ext>
              </a:extLst>
            </p:cNvPr>
            <p:cNvSpPr txBox="1"/>
            <p:nvPr/>
          </p:nvSpPr>
          <p:spPr>
            <a:xfrm>
              <a:off x="9605244" y="2752614"/>
              <a:ext cx="155367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مستعملا</a:t>
              </a:r>
            </a:p>
            <a:p>
              <a:r>
                <a:rPr lang="ar-SA" sz="2000" b="1" dirty="0"/>
                <a:t> التناسب</a:t>
              </a:r>
            </a:p>
            <a:p>
              <a:r>
                <a:rPr lang="ar-SA" sz="2000" b="1" dirty="0"/>
                <a:t> المئوي</a:t>
              </a:r>
            </a:p>
          </p:txBody>
        </p:sp>
        <p:sp>
          <p:nvSpPr>
            <p:cNvPr id="76" name="مربع نص 75">
              <a:extLst>
                <a:ext uri="{FF2B5EF4-FFF2-40B4-BE49-F238E27FC236}">
                  <a16:creationId xmlns:a16="http://schemas.microsoft.com/office/drawing/2014/main" id="{B03DA8DE-CB38-AD98-9175-DA39FE07B55E}"/>
                </a:ext>
              </a:extLst>
            </p:cNvPr>
            <p:cNvSpPr txBox="1"/>
            <p:nvPr/>
          </p:nvSpPr>
          <p:spPr>
            <a:xfrm>
              <a:off x="9645703" y="5565111"/>
              <a:ext cx="16669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highlight>
                    <a:srgbClr val="FFFF00"/>
                  </a:highlight>
                </a:rPr>
                <a:t>التناسب المئوي</a:t>
              </a:r>
            </a:p>
          </p:txBody>
        </p:sp>
      </p:grpSp>
      <p:pic>
        <p:nvPicPr>
          <p:cNvPr id="78" name="صورة 77">
            <a:extLst>
              <a:ext uri="{FF2B5EF4-FFF2-40B4-BE49-F238E27FC236}">
                <a16:creationId xmlns:a16="http://schemas.microsoft.com/office/drawing/2014/main" id="{43052709-FA86-D0B8-456A-7B861A2670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347" r="41886" b="8240"/>
          <a:stretch/>
        </p:blipFill>
        <p:spPr>
          <a:xfrm>
            <a:off x="3981281" y="1088470"/>
            <a:ext cx="5441967" cy="1525586"/>
          </a:xfrm>
          <a:prstGeom prst="rect">
            <a:avLst/>
          </a:prstGeom>
        </p:spPr>
      </p:pic>
      <p:pic>
        <p:nvPicPr>
          <p:cNvPr id="79" name="صورة 78">
            <a:extLst>
              <a:ext uri="{FF2B5EF4-FFF2-40B4-BE49-F238E27FC236}">
                <a16:creationId xmlns:a16="http://schemas.microsoft.com/office/drawing/2014/main" id="{93B3C6D8-A1FD-9E44-55D0-D43645791FC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2602"/>
          <a:stretch/>
        </p:blipFill>
        <p:spPr>
          <a:xfrm>
            <a:off x="1092425" y="574535"/>
            <a:ext cx="2556435" cy="2013222"/>
          </a:xfrm>
          <a:prstGeom prst="rect">
            <a:avLst/>
          </a:prstGeom>
        </p:spPr>
      </p:pic>
      <p:pic>
        <p:nvPicPr>
          <p:cNvPr id="80" name="صورة 79">
            <a:extLst>
              <a:ext uri="{FF2B5EF4-FFF2-40B4-BE49-F238E27FC236}">
                <a16:creationId xmlns:a16="http://schemas.microsoft.com/office/drawing/2014/main" id="{E5D6D751-6520-A555-A210-D3F3C1197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846" y="426549"/>
            <a:ext cx="1962251" cy="539778"/>
          </a:xfrm>
          <a:prstGeom prst="rect">
            <a:avLst/>
          </a:prstGeom>
        </p:spPr>
      </p:pic>
      <p:grpSp>
        <p:nvGrpSpPr>
          <p:cNvPr id="81" name="مجموعة 80">
            <a:extLst>
              <a:ext uri="{FF2B5EF4-FFF2-40B4-BE49-F238E27FC236}">
                <a16:creationId xmlns:a16="http://schemas.microsoft.com/office/drawing/2014/main" id="{9F4A8F31-F968-2E52-4C5D-37B9E2570131}"/>
              </a:ext>
            </a:extLst>
          </p:cNvPr>
          <p:cNvGrpSpPr/>
          <p:nvPr/>
        </p:nvGrpSpPr>
        <p:grpSpPr>
          <a:xfrm>
            <a:off x="6689950" y="3278818"/>
            <a:ext cx="1728192" cy="797235"/>
            <a:chOff x="5004048" y="2805903"/>
            <a:chExt cx="1728192" cy="797235"/>
          </a:xfrm>
        </p:grpSpPr>
        <p:grpSp>
          <p:nvGrpSpPr>
            <p:cNvPr id="82" name="مجموعة 81">
              <a:extLst>
                <a:ext uri="{FF2B5EF4-FFF2-40B4-BE49-F238E27FC236}">
                  <a16:creationId xmlns:a16="http://schemas.microsoft.com/office/drawing/2014/main" id="{49A55A93-DFF0-BEC0-F030-4782D20D472E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87" name="مربع نص 86">
                <a:extLst>
                  <a:ext uri="{FF2B5EF4-FFF2-40B4-BE49-F238E27FC236}">
                    <a16:creationId xmlns:a16="http://schemas.microsoft.com/office/drawing/2014/main" id="{DB8E6D16-E2B0-6FEA-1569-CE68AFF8F9EF}"/>
                  </a:ext>
                </a:extLst>
              </p:cNvPr>
              <p:cNvSpPr txBox="1"/>
              <p:nvPr/>
            </p:nvSpPr>
            <p:spPr>
              <a:xfrm>
                <a:off x="6016845" y="416871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FF0000"/>
                    </a:solidFill>
                  </a:rPr>
                  <a:t>جـ</a:t>
                </a:r>
              </a:p>
            </p:txBody>
          </p:sp>
          <p:sp>
            <p:nvSpPr>
              <p:cNvPr id="88" name="مربع نص 87">
                <a:extLst>
                  <a:ext uri="{FF2B5EF4-FFF2-40B4-BE49-F238E27FC236}">
                    <a16:creationId xmlns:a16="http://schemas.microsoft.com/office/drawing/2014/main" id="{74E06699-84FC-6952-07ED-87132292D0AB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60</a:t>
                </a:r>
              </a:p>
            </p:txBody>
          </p:sp>
          <p:cxnSp>
            <p:nvCxnSpPr>
              <p:cNvPr id="89" name="رابط مستقيم 88">
                <a:extLst>
                  <a:ext uri="{FF2B5EF4-FFF2-40B4-BE49-F238E27FC236}">
                    <a16:creationId xmlns:a16="http://schemas.microsoft.com/office/drawing/2014/main" id="{9CF55AAD-D10A-B0A1-6C67-DE2718C3D08B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مربع نص 89">
                <a:extLst>
                  <a:ext uri="{FF2B5EF4-FFF2-40B4-BE49-F238E27FC236}">
                    <a16:creationId xmlns:a16="http://schemas.microsoft.com/office/drawing/2014/main" id="{CBB55D39-DDB1-7AD3-4038-1CD7F80BFBA6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83" name="مجموعة 82">
              <a:extLst>
                <a:ext uri="{FF2B5EF4-FFF2-40B4-BE49-F238E27FC236}">
                  <a16:creationId xmlns:a16="http://schemas.microsoft.com/office/drawing/2014/main" id="{50F672F9-69EF-FA26-1B6B-F7D0925B795B}"/>
                </a:ext>
              </a:extLst>
            </p:cNvPr>
            <p:cNvGrpSpPr/>
            <p:nvPr/>
          </p:nvGrpSpPr>
          <p:grpSpPr>
            <a:xfrm>
              <a:off x="5004048" y="2853606"/>
              <a:ext cx="720080" cy="749532"/>
              <a:chOff x="5872829" y="4216419"/>
              <a:chExt cx="720080" cy="749532"/>
            </a:xfrm>
          </p:grpSpPr>
          <p:sp>
            <p:nvSpPr>
              <p:cNvPr id="84" name="مربع نص 83">
                <a:extLst>
                  <a:ext uri="{FF2B5EF4-FFF2-40B4-BE49-F238E27FC236}">
                    <a16:creationId xmlns:a16="http://schemas.microsoft.com/office/drawing/2014/main" id="{D133D375-0CE0-9214-A65E-0DBD6BBE5A4E}"/>
                  </a:ext>
                </a:extLst>
              </p:cNvPr>
              <p:cNvSpPr txBox="1"/>
              <p:nvPr/>
            </p:nvSpPr>
            <p:spPr>
              <a:xfrm>
                <a:off x="6015100" y="4216419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5</a:t>
                </a:r>
              </a:p>
            </p:txBody>
          </p:sp>
          <p:sp>
            <p:nvSpPr>
              <p:cNvPr id="85" name="مربع نص 84">
                <a:extLst>
                  <a:ext uri="{FF2B5EF4-FFF2-40B4-BE49-F238E27FC236}">
                    <a16:creationId xmlns:a16="http://schemas.microsoft.com/office/drawing/2014/main" id="{DDEC9159-2916-F68D-A04D-479EC4718AA8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100</a:t>
                </a:r>
              </a:p>
            </p:txBody>
          </p:sp>
          <p:cxnSp>
            <p:nvCxnSpPr>
              <p:cNvPr id="86" name="رابط مستقيم 85">
                <a:extLst>
                  <a:ext uri="{FF2B5EF4-FFF2-40B4-BE49-F238E27FC236}">
                    <a16:creationId xmlns:a16="http://schemas.microsoft.com/office/drawing/2014/main" id="{6E911C09-4E1C-D2D7-BAF1-A6C160188E61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مربع نص 90">
            <a:extLst>
              <a:ext uri="{FF2B5EF4-FFF2-40B4-BE49-F238E27FC236}">
                <a16:creationId xmlns:a16="http://schemas.microsoft.com/office/drawing/2014/main" id="{666F30D9-81FF-C924-DC85-07AB1CB68FBA}"/>
              </a:ext>
            </a:extLst>
          </p:cNvPr>
          <p:cNvSpPr txBox="1"/>
          <p:nvPr/>
        </p:nvSpPr>
        <p:spPr>
          <a:xfrm>
            <a:off x="6674959" y="4054181"/>
            <a:ext cx="203121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100</a:t>
            </a:r>
            <a:r>
              <a:rPr lang="ar-SA" sz="2400" b="1" dirty="0">
                <a:solidFill>
                  <a:srgbClr val="FF0000"/>
                </a:solidFill>
              </a:rPr>
              <a:t>جـ</a:t>
            </a:r>
            <a:r>
              <a:rPr lang="ar-SA" sz="2400" b="1" dirty="0"/>
              <a:t>  =  300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19708C78-0054-AE91-A897-7273D7849D4F}"/>
              </a:ext>
            </a:extLst>
          </p:cNvPr>
          <p:cNvSpPr txBox="1"/>
          <p:nvPr/>
        </p:nvSpPr>
        <p:spPr>
          <a:xfrm>
            <a:off x="6674959" y="4967388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جـ</a:t>
            </a:r>
            <a:r>
              <a:rPr lang="ar-SA" sz="2400" b="1" dirty="0"/>
              <a:t>  =  3</a:t>
            </a:r>
          </a:p>
        </p:txBody>
      </p:sp>
      <p:cxnSp>
        <p:nvCxnSpPr>
          <p:cNvPr id="93" name="رابط مستقيم 92">
            <a:extLst>
              <a:ext uri="{FF2B5EF4-FFF2-40B4-BE49-F238E27FC236}">
                <a16:creationId xmlns:a16="http://schemas.microsoft.com/office/drawing/2014/main" id="{502F83EE-C7EC-4366-143F-5A17FB4AF766}"/>
              </a:ext>
            </a:extLst>
          </p:cNvPr>
          <p:cNvCxnSpPr/>
          <p:nvPr/>
        </p:nvCxnSpPr>
        <p:spPr>
          <a:xfrm flipH="1">
            <a:off x="7820187" y="4492001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رابط مستقيم 93">
            <a:extLst>
              <a:ext uri="{FF2B5EF4-FFF2-40B4-BE49-F238E27FC236}">
                <a16:creationId xmlns:a16="http://schemas.microsoft.com/office/drawing/2014/main" id="{6D1BFC5A-F201-3C00-A729-A3C6D075E9B6}"/>
              </a:ext>
            </a:extLst>
          </p:cNvPr>
          <p:cNvCxnSpPr/>
          <p:nvPr/>
        </p:nvCxnSpPr>
        <p:spPr>
          <a:xfrm flipH="1">
            <a:off x="6790509" y="4492001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6AF270BD-D85E-8846-92E4-C7DD1E86E5BD}"/>
              </a:ext>
            </a:extLst>
          </p:cNvPr>
          <p:cNvSpPr txBox="1"/>
          <p:nvPr/>
        </p:nvSpPr>
        <p:spPr>
          <a:xfrm>
            <a:off x="7804324" y="447864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100</a:t>
            </a: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4456F762-7DFB-284E-BCEB-699483167EE2}"/>
              </a:ext>
            </a:extLst>
          </p:cNvPr>
          <p:cNvSpPr txBox="1"/>
          <p:nvPr/>
        </p:nvSpPr>
        <p:spPr>
          <a:xfrm>
            <a:off x="6701626" y="447864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100</a:t>
            </a:r>
          </a:p>
        </p:txBody>
      </p:sp>
      <p:cxnSp>
        <p:nvCxnSpPr>
          <p:cNvPr id="97" name="رابط مستقيم 96">
            <a:extLst>
              <a:ext uri="{FF2B5EF4-FFF2-40B4-BE49-F238E27FC236}">
                <a16:creationId xmlns:a16="http://schemas.microsoft.com/office/drawing/2014/main" id="{7779429F-825C-7C63-46B7-773B78919A6B}"/>
              </a:ext>
            </a:extLst>
          </p:cNvPr>
          <p:cNvCxnSpPr/>
          <p:nvPr/>
        </p:nvCxnSpPr>
        <p:spPr>
          <a:xfrm flipH="1">
            <a:off x="8212862" y="4197874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رابط مستقيم 97">
            <a:extLst>
              <a:ext uri="{FF2B5EF4-FFF2-40B4-BE49-F238E27FC236}">
                <a16:creationId xmlns:a16="http://schemas.microsoft.com/office/drawing/2014/main" id="{5D1AC15A-0C0A-FA19-BC2F-F938C2AE155D}"/>
              </a:ext>
            </a:extLst>
          </p:cNvPr>
          <p:cNvCxnSpPr/>
          <p:nvPr/>
        </p:nvCxnSpPr>
        <p:spPr>
          <a:xfrm flipH="1">
            <a:off x="8057625" y="4608606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F7C40679-EA5C-2E9E-B333-FB8781319C86}"/>
              </a:ext>
            </a:extLst>
          </p:cNvPr>
          <p:cNvSpPr txBox="1"/>
          <p:nvPr/>
        </p:nvSpPr>
        <p:spPr>
          <a:xfrm>
            <a:off x="6832693" y="5430243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العدد</a:t>
            </a:r>
            <a:r>
              <a:rPr lang="ar-SA" sz="2400" b="1" dirty="0"/>
              <a:t>  =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99089E66-72A9-AF58-2C12-7328485F8C16}"/>
              </a:ext>
            </a:extLst>
          </p:cNvPr>
          <p:cNvSpPr txBox="1"/>
          <p:nvPr/>
        </p:nvSpPr>
        <p:spPr>
          <a:xfrm>
            <a:off x="6689950" y="5456127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3</a:t>
            </a:r>
          </a:p>
        </p:txBody>
      </p:sp>
      <p:grpSp>
        <p:nvGrpSpPr>
          <p:cNvPr id="101" name="مجموعة 100">
            <a:extLst>
              <a:ext uri="{FF2B5EF4-FFF2-40B4-BE49-F238E27FC236}">
                <a16:creationId xmlns:a16="http://schemas.microsoft.com/office/drawing/2014/main" id="{D2ED1F7C-76BB-A763-8FD2-84DD4817966D}"/>
              </a:ext>
            </a:extLst>
          </p:cNvPr>
          <p:cNvGrpSpPr/>
          <p:nvPr/>
        </p:nvGrpSpPr>
        <p:grpSpPr>
          <a:xfrm>
            <a:off x="2415485" y="3371410"/>
            <a:ext cx="1728192" cy="797235"/>
            <a:chOff x="5004048" y="2805903"/>
            <a:chExt cx="1728192" cy="797235"/>
          </a:xfrm>
        </p:grpSpPr>
        <p:grpSp>
          <p:nvGrpSpPr>
            <p:cNvPr id="102" name="مجموعة 101">
              <a:extLst>
                <a:ext uri="{FF2B5EF4-FFF2-40B4-BE49-F238E27FC236}">
                  <a16:creationId xmlns:a16="http://schemas.microsoft.com/office/drawing/2014/main" id="{92973149-4A23-186B-2972-C667E99F775E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107" name="مربع نص 106">
                <a:extLst>
                  <a:ext uri="{FF2B5EF4-FFF2-40B4-BE49-F238E27FC236}">
                    <a16:creationId xmlns:a16="http://schemas.microsoft.com/office/drawing/2014/main" id="{C00249C8-7019-07A4-4ACC-AA6E1CECD4B6}"/>
                  </a:ext>
                </a:extLst>
              </p:cNvPr>
              <p:cNvSpPr txBox="1"/>
              <p:nvPr/>
            </p:nvSpPr>
            <p:spPr>
              <a:xfrm>
                <a:off x="6016845" y="4168716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rgbClr val="FF0000"/>
                    </a:solidFill>
                  </a:rPr>
                  <a:t>جـ</a:t>
                </a:r>
              </a:p>
            </p:txBody>
          </p:sp>
          <p:sp>
            <p:nvSpPr>
              <p:cNvPr id="108" name="مربع نص 107">
                <a:extLst>
                  <a:ext uri="{FF2B5EF4-FFF2-40B4-BE49-F238E27FC236}">
                    <a16:creationId xmlns:a16="http://schemas.microsoft.com/office/drawing/2014/main" id="{C4FD5907-96B1-3CCB-1A40-EF428CD402A0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90</a:t>
                </a:r>
              </a:p>
            </p:txBody>
          </p:sp>
          <p:cxnSp>
            <p:nvCxnSpPr>
              <p:cNvPr id="109" name="رابط مستقيم 108">
                <a:extLst>
                  <a:ext uri="{FF2B5EF4-FFF2-40B4-BE49-F238E27FC236}">
                    <a16:creationId xmlns:a16="http://schemas.microsoft.com/office/drawing/2014/main" id="{66D90527-C48C-9BE0-E175-977C4379978C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مربع نص 109">
                <a:extLst>
                  <a:ext uri="{FF2B5EF4-FFF2-40B4-BE49-F238E27FC236}">
                    <a16:creationId xmlns:a16="http://schemas.microsoft.com/office/drawing/2014/main" id="{846C6044-B195-E190-1199-597793E32D0A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82E40022-1953-5762-0C17-7055FFF367C8}"/>
                </a:ext>
              </a:extLst>
            </p:cNvPr>
            <p:cNvGrpSpPr/>
            <p:nvPr/>
          </p:nvGrpSpPr>
          <p:grpSpPr>
            <a:xfrm>
              <a:off x="5004048" y="2853606"/>
              <a:ext cx="720080" cy="749532"/>
              <a:chOff x="5872829" y="4216419"/>
              <a:chExt cx="720080" cy="749532"/>
            </a:xfrm>
          </p:grpSpPr>
          <p:sp>
            <p:nvSpPr>
              <p:cNvPr id="104" name="مربع نص 103">
                <a:extLst>
                  <a:ext uri="{FF2B5EF4-FFF2-40B4-BE49-F238E27FC236}">
                    <a16:creationId xmlns:a16="http://schemas.microsoft.com/office/drawing/2014/main" id="{1F4B709D-CA13-823D-FB19-19276943BAA9}"/>
                  </a:ext>
                </a:extLst>
              </p:cNvPr>
              <p:cNvSpPr txBox="1"/>
              <p:nvPr/>
            </p:nvSpPr>
            <p:spPr>
              <a:xfrm>
                <a:off x="5946582" y="4216419"/>
                <a:ext cx="6463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72</a:t>
                </a:r>
              </a:p>
            </p:txBody>
          </p:sp>
          <p:sp>
            <p:nvSpPr>
              <p:cNvPr id="105" name="مربع نص 104">
                <a:extLst>
                  <a:ext uri="{FF2B5EF4-FFF2-40B4-BE49-F238E27FC236}">
                    <a16:creationId xmlns:a16="http://schemas.microsoft.com/office/drawing/2014/main" id="{DC84F449-1BA0-DD32-79C6-D83DB71D7C27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100</a:t>
                </a:r>
              </a:p>
            </p:txBody>
          </p:sp>
          <p:cxnSp>
            <p:nvCxnSpPr>
              <p:cNvPr id="106" name="رابط مستقيم 105">
                <a:extLst>
                  <a:ext uri="{FF2B5EF4-FFF2-40B4-BE49-F238E27FC236}">
                    <a16:creationId xmlns:a16="http://schemas.microsoft.com/office/drawing/2014/main" id="{B401E16A-F136-5012-3DEF-B7FD0EB99FA5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مربع نص 110">
            <a:extLst>
              <a:ext uri="{FF2B5EF4-FFF2-40B4-BE49-F238E27FC236}">
                <a16:creationId xmlns:a16="http://schemas.microsoft.com/office/drawing/2014/main" id="{9B3D97ED-6FBA-E71D-A5EA-DCA8BFB8B82B}"/>
              </a:ext>
            </a:extLst>
          </p:cNvPr>
          <p:cNvSpPr txBox="1"/>
          <p:nvPr/>
        </p:nvSpPr>
        <p:spPr>
          <a:xfrm>
            <a:off x="2213921" y="4106004"/>
            <a:ext cx="23195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100</a:t>
            </a:r>
            <a:r>
              <a:rPr lang="ar-SA" sz="2400" b="1" dirty="0">
                <a:solidFill>
                  <a:srgbClr val="FF0000"/>
                </a:solidFill>
              </a:rPr>
              <a:t>جـ</a:t>
            </a:r>
            <a:r>
              <a:rPr lang="ar-SA" sz="2400" b="1" dirty="0"/>
              <a:t>  =  6480</a:t>
            </a:r>
          </a:p>
        </p:txBody>
      </p:sp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D9E442D5-968F-5EEF-81B1-2128B48BECED}"/>
              </a:ext>
            </a:extLst>
          </p:cNvPr>
          <p:cNvSpPr txBox="1"/>
          <p:nvPr/>
        </p:nvSpPr>
        <p:spPr>
          <a:xfrm>
            <a:off x="2287177" y="4830117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جـ</a:t>
            </a:r>
            <a:r>
              <a:rPr lang="ar-SA" sz="2400" b="1" dirty="0"/>
              <a:t>  =  64,8</a:t>
            </a:r>
          </a:p>
        </p:txBody>
      </p:sp>
      <p:cxnSp>
        <p:nvCxnSpPr>
          <p:cNvPr id="113" name="رابط مستقيم 112">
            <a:extLst>
              <a:ext uri="{FF2B5EF4-FFF2-40B4-BE49-F238E27FC236}">
                <a16:creationId xmlns:a16="http://schemas.microsoft.com/office/drawing/2014/main" id="{5D8BC834-2EEE-F93F-2B6A-D9EE49307900}"/>
              </a:ext>
            </a:extLst>
          </p:cNvPr>
          <p:cNvCxnSpPr/>
          <p:nvPr/>
        </p:nvCxnSpPr>
        <p:spPr>
          <a:xfrm flipH="1">
            <a:off x="3647479" y="4543824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رابط مستقيم 113">
            <a:extLst>
              <a:ext uri="{FF2B5EF4-FFF2-40B4-BE49-F238E27FC236}">
                <a16:creationId xmlns:a16="http://schemas.microsoft.com/office/drawing/2014/main" id="{99E350D5-4491-B980-F258-2B437CE84CDF}"/>
              </a:ext>
            </a:extLst>
          </p:cNvPr>
          <p:cNvCxnSpPr/>
          <p:nvPr/>
        </p:nvCxnSpPr>
        <p:spPr>
          <a:xfrm flipH="1">
            <a:off x="2404138" y="4543824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74409086-58A5-66FC-115A-C38FF1287ECD}"/>
              </a:ext>
            </a:extLst>
          </p:cNvPr>
          <p:cNvSpPr txBox="1"/>
          <p:nvPr/>
        </p:nvSpPr>
        <p:spPr>
          <a:xfrm>
            <a:off x="3631616" y="453047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100</a:t>
            </a:r>
          </a:p>
        </p:txBody>
      </p:sp>
      <p:sp>
        <p:nvSpPr>
          <p:cNvPr id="116" name="مربع نص 115">
            <a:extLst>
              <a:ext uri="{FF2B5EF4-FFF2-40B4-BE49-F238E27FC236}">
                <a16:creationId xmlns:a16="http://schemas.microsoft.com/office/drawing/2014/main" id="{0517B001-E468-72FE-03AA-C1CC80C915E5}"/>
              </a:ext>
            </a:extLst>
          </p:cNvPr>
          <p:cNvSpPr txBox="1"/>
          <p:nvPr/>
        </p:nvSpPr>
        <p:spPr>
          <a:xfrm>
            <a:off x="2315255" y="4530472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100</a:t>
            </a:r>
          </a:p>
        </p:txBody>
      </p:sp>
      <p:cxnSp>
        <p:nvCxnSpPr>
          <p:cNvPr id="117" name="رابط مستقيم 116">
            <a:extLst>
              <a:ext uri="{FF2B5EF4-FFF2-40B4-BE49-F238E27FC236}">
                <a16:creationId xmlns:a16="http://schemas.microsoft.com/office/drawing/2014/main" id="{AC7F0264-6553-F889-B5CF-96BF41F15BE5}"/>
              </a:ext>
            </a:extLst>
          </p:cNvPr>
          <p:cNvCxnSpPr/>
          <p:nvPr/>
        </p:nvCxnSpPr>
        <p:spPr>
          <a:xfrm flipH="1">
            <a:off x="4040154" y="4249697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رابط مستقيم 117">
            <a:extLst>
              <a:ext uri="{FF2B5EF4-FFF2-40B4-BE49-F238E27FC236}">
                <a16:creationId xmlns:a16="http://schemas.microsoft.com/office/drawing/2014/main" id="{5321CAC4-C99D-60BB-ECE2-A81CE39C601F}"/>
              </a:ext>
            </a:extLst>
          </p:cNvPr>
          <p:cNvCxnSpPr/>
          <p:nvPr/>
        </p:nvCxnSpPr>
        <p:spPr>
          <a:xfrm flipH="1">
            <a:off x="3884917" y="4660429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مربع نص 118">
            <a:extLst>
              <a:ext uri="{FF2B5EF4-FFF2-40B4-BE49-F238E27FC236}">
                <a16:creationId xmlns:a16="http://schemas.microsoft.com/office/drawing/2014/main" id="{F4B406F4-B3E2-ACC9-9034-FE416D71319C}"/>
              </a:ext>
            </a:extLst>
          </p:cNvPr>
          <p:cNvSpPr txBox="1"/>
          <p:nvPr/>
        </p:nvSpPr>
        <p:spPr>
          <a:xfrm>
            <a:off x="2690989" y="5398189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</a:rPr>
              <a:t>العدد</a:t>
            </a:r>
            <a:r>
              <a:rPr lang="ar-SA" sz="2400" b="1" dirty="0"/>
              <a:t>  =</a:t>
            </a:r>
          </a:p>
        </p:txBody>
      </p:sp>
      <p:sp>
        <p:nvSpPr>
          <p:cNvPr id="120" name="مربع نص 119">
            <a:extLst>
              <a:ext uri="{FF2B5EF4-FFF2-40B4-BE49-F238E27FC236}">
                <a16:creationId xmlns:a16="http://schemas.microsoft.com/office/drawing/2014/main" id="{1982218F-EBAD-F849-3B95-731F3B810EDB}"/>
              </a:ext>
            </a:extLst>
          </p:cNvPr>
          <p:cNvSpPr txBox="1"/>
          <p:nvPr/>
        </p:nvSpPr>
        <p:spPr>
          <a:xfrm>
            <a:off x="2295365" y="5369992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64,8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01FFCB7-7190-2C6B-C7DE-0C3D8AD7587B}"/>
              </a:ext>
            </a:extLst>
          </p:cNvPr>
          <p:cNvSpPr txBox="1"/>
          <p:nvPr/>
        </p:nvSpPr>
        <p:spPr>
          <a:xfrm>
            <a:off x="8599878" y="3153453"/>
            <a:ext cx="5040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جـ)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995AF849-1A54-FC9C-132F-052949A2EFB1}"/>
              </a:ext>
            </a:extLst>
          </p:cNvPr>
          <p:cNvSpPr txBox="1"/>
          <p:nvPr/>
        </p:nvSpPr>
        <p:spPr>
          <a:xfrm>
            <a:off x="4600934" y="3144272"/>
            <a:ext cx="361296" cy="3669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/>
              <a:t>د)</a:t>
            </a:r>
          </a:p>
        </p:txBody>
      </p:sp>
    </p:spTree>
    <p:extLst>
      <p:ext uri="{BB962C8B-B14F-4D97-AF65-F5344CB8AC3E}">
        <p14:creationId xmlns:p14="http://schemas.microsoft.com/office/powerpoint/2010/main" val="185730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" grpId="0" animBg="1"/>
      <p:bldP spid="91" grpId="0"/>
      <p:bldP spid="92" grpId="0"/>
      <p:bldP spid="95" grpId="0"/>
      <p:bldP spid="96" grpId="0"/>
      <p:bldP spid="99" grpId="0"/>
      <p:bldP spid="100" grpId="0"/>
      <p:bldP spid="111" grpId="0"/>
      <p:bldP spid="112" grpId="0"/>
      <p:bldP spid="115" grpId="0"/>
      <p:bldP spid="116" grpId="0"/>
      <p:bldP spid="119" grpId="0"/>
      <p:bldP spid="1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E30E6-B4BC-4F51-5184-299608CED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138910E5-EF90-3C73-E9DB-C4CDAC38A546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5" name="صورة 4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1DD45F54-8A7B-3B3E-7CE3-1AFB3A8EC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صورة 5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6CCE49F9-32EF-0DF4-50B9-4B093D52E5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صورة 7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1E7A856B-D7EC-B90A-32D9-5716C2225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CABD931D-3C1F-B34D-505C-75A32D2FA61B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445FC8E1-8EA3-28F3-9631-9E3C886F97AA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21153E8E-7007-1E83-6887-E0111FB27EE3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0236BD36-8AAF-5800-2C28-4177239BD870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C57C2D79-23B6-07AE-B188-C76BF843223B}"/>
                </a:ext>
              </a:extLst>
            </p:cNvPr>
            <p:cNvSpPr txBox="1"/>
            <p:nvPr/>
          </p:nvSpPr>
          <p:spPr>
            <a:xfrm>
              <a:off x="9864191" y="2532807"/>
              <a:ext cx="1383740" cy="101566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تطبيقية على </a:t>
              </a:r>
            </a:p>
            <a:p>
              <a:r>
                <a:rPr lang="ar-SA" sz="2000" b="1" dirty="0"/>
                <a:t>النسبة المئوية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67AB6541-42E4-1BAB-A3F6-2737BBC96A94}"/>
                </a:ext>
              </a:extLst>
            </p:cNvPr>
            <p:cNvSpPr txBox="1"/>
            <p:nvPr/>
          </p:nvSpPr>
          <p:spPr>
            <a:xfrm>
              <a:off x="9799453" y="5334279"/>
              <a:ext cx="1189529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الزيادة</a:t>
              </a: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820E3DB3-5EF6-21E9-D601-10CC9326D395}"/>
                </a:ext>
              </a:extLst>
            </p:cNvPr>
            <p:cNvSpPr txBox="1"/>
            <p:nvPr/>
          </p:nvSpPr>
          <p:spPr>
            <a:xfrm>
              <a:off x="10123136" y="5814025"/>
              <a:ext cx="892073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highlight>
                    <a:srgbClr val="FFFF00"/>
                  </a:highlight>
                </a:rPr>
                <a:t>الخصم</a:t>
              </a: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BFBE9B3-6E36-7C0E-BF38-7C5ACC3CE822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4112588-A19E-A157-54C7-220D04397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229" y="1046043"/>
            <a:ext cx="6010015" cy="297352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F49FB84-043F-B24F-DFEC-3F07DA41EE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7357" y="4019571"/>
            <a:ext cx="4824536" cy="236867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629ADB5-E4CB-83FC-30BC-67624EAC61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8846" y="426549"/>
            <a:ext cx="1962251" cy="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0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AC211E-A511-B1E3-198B-7C7E37FD2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7B03AFB-D896-8DCC-CC82-84F6CC96E9EC}"/>
              </a:ext>
            </a:extLst>
          </p:cNvPr>
          <p:cNvSpPr txBox="1"/>
          <p:nvPr/>
        </p:nvSpPr>
        <p:spPr>
          <a:xfrm>
            <a:off x="28919" y="6346445"/>
            <a:ext cx="19293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سارة العتيبي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6020DD11-75A0-0539-B67C-1D5AFA81364A}"/>
              </a:ext>
            </a:extLst>
          </p:cNvPr>
          <p:cNvSpPr/>
          <p:nvPr/>
        </p:nvSpPr>
        <p:spPr>
          <a:xfrm>
            <a:off x="5834357" y="2527931"/>
            <a:ext cx="3589606" cy="2918010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CDF3276E-DFCB-38F8-70C3-1705F1EC55BD}"/>
              </a:ext>
            </a:extLst>
          </p:cNvPr>
          <p:cNvGrpSpPr/>
          <p:nvPr/>
        </p:nvGrpSpPr>
        <p:grpSpPr>
          <a:xfrm>
            <a:off x="9605244" y="327106"/>
            <a:ext cx="1945537" cy="6219967"/>
            <a:chOff x="9605244" y="327106"/>
            <a:chExt cx="1945537" cy="6219967"/>
          </a:xfrm>
        </p:grpSpPr>
        <p:pic>
          <p:nvPicPr>
            <p:cNvPr id="30" name="صورة 29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EFBAA714-01A6-A513-9852-D421BDF1A1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" t="33641" r="68212" b="33725"/>
            <a:stretch/>
          </p:blipFill>
          <p:spPr bwMode="auto">
            <a:xfrm rot="10800000">
              <a:off x="9613335" y="351382"/>
              <a:ext cx="1864615" cy="15255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صورة 30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5D56B1AA-1E67-D83F-935B-05A97DAB36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885" t="66555" r="2439" b="-121"/>
            <a:stretch/>
          </p:blipFill>
          <p:spPr bwMode="auto">
            <a:xfrm rot="10800000">
              <a:off x="9621427" y="4798577"/>
              <a:ext cx="1929354" cy="17484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صورة 31" descr="صورة تحتوي على مستطيل, التلون, ميدان/ مربع, التصميم&#10;&#10;تم إنشاء الوصف تلقائياً">
              <a:extLst>
                <a:ext uri="{FF2B5EF4-FFF2-40B4-BE49-F238E27FC236}">
                  <a16:creationId xmlns:a16="http://schemas.microsoft.com/office/drawing/2014/main" id="{BC72F429-B1C2-BD1B-62EA-5A57F0B606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67" t="66555" r="35691" b="681"/>
            <a:stretch/>
          </p:blipFill>
          <p:spPr bwMode="auto">
            <a:xfrm rot="10800000">
              <a:off x="9605244" y="1796430"/>
              <a:ext cx="1913165" cy="30587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C8AD8D9F-8D39-E9DE-8BC5-A3484E2B21A3}"/>
                </a:ext>
              </a:extLst>
            </p:cNvPr>
            <p:cNvSpPr txBox="1"/>
            <p:nvPr/>
          </p:nvSpPr>
          <p:spPr>
            <a:xfrm>
              <a:off x="9827174" y="850137"/>
              <a:ext cx="1432291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تطبيقات النسبة</a:t>
              </a:r>
            </a:p>
            <a:p>
              <a:pPr algn="ctr"/>
              <a:r>
                <a:rPr lang="ar-SA" sz="2000" b="1" dirty="0"/>
                <a:t>المئوية </a:t>
              </a:r>
            </a:p>
          </p:txBody>
        </p:sp>
        <p:sp>
          <p:nvSpPr>
            <p:cNvPr id="34" name="مربع نص 33">
              <a:extLst>
                <a:ext uri="{FF2B5EF4-FFF2-40B4-BE49-F238E27FC236}">
                  <a16:creationId xmlns:a16="http://schemas.microsoft.com/office/drawing/2014/main" id="{17D1DED2-0CAD-F514-8ED6-4AB71D6A616A}"/>
                </a:ext>
              </a:extLst>
            </p:cNvPr>
            <p:cNvSpPr txBox="1"/>
            <p:nvPr/>
          </p:nvSpPr>
          <p:spPr>
            <a:xfrm>
              <a:off x="9864191" y="327106"/>
              <a:ext cx="1229989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b="1" dirty="0">
                  <a:solidFill>
                    <a:schemeClr val="bg1"/>
                  </a:solidFill>
                </a:rPr>
                <a:t>الفصل (5)</a:t>
              </a:r>
            </a:p>
          </p:txBody>
        </p:sp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9ECACB1A-8935-F19F-5DD9-2E535B7ECDD3}"/>
                </a:ext>
              </a:extLst>
            </p:cNvPr>
            <p:cNvSpPr txBox="1"/>
            <p:nvPr/>
          </p:nvSpPr>
          <p:spPr>
            <a:xfrm>
              <a:off x="9848007" y="1901244"/>
              <a:ext cx="1399924" cy="43088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200" b="1" dirty="0">
                  <a:solidFill>
                    <a:schemeClr val="bg1"/>
                  </a:solidFill>
                </a:rPr>
                <a:t>فكرة الدرس: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1E64DD0F-C4D6-8E8C-AF72-0C09AE7F019A}"/>
                </a:ext>
              </a:extLst>
            </p:cNvPr>
            <p:cNvSpPr txBox="1"/>
            <p:nvPr/>
          </p:nvSpPr>
          <p:spPr>
            <a:xfrm>
              <a:off x="9694256" y="4822854"/>
              <a:ext cx="13999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solidFill>
                    <a:schemeClr val="bg1"/>
                  </a:solidFill>
                </a:rPr>
                <a:t>المفردات:</a:t>
              </a:r>
            </a:p>
          </p:txBody>
        </p: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3B2DA0B5-31FE-4F58-025B-FFE39D9E7DB0}"/>
                </a:ext>
              </a:extLst>
            </p:cNvPr>
            <p:cNvSpPr txBox="1"/>
            <p:nvPr/>
          </p:nvSpPr>
          <p:spPr>
            <a:xfrm>
              <a:off x="9605244" y="2752614"/>
              <a:ext cx="1553675" cy="13234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/>
                <a:t>أحل مسائل</a:t>
              </a:r>
            </a:p>
            <a:p>
              <a:r>
                <a:rPr lang="ar-SA" sz="2000" b="1" dirty="0"/>
                <a:t>مستعملا</a:t>
              </a:r>
            </a:p>
            <a:p>
              <a:r>
                <a:rPr lang="ar-SA" sz="2000" b="1" dirty="0"/>
                <a:t> التناسب</a:t>
              </a:r>
            </a:p>
            <a:p>
              <a:r>
                <a:rPr lang="ar-SA" sz="2000" b="1" dirty="0"/>
                <a:t> المئوي</a:t>
              </a:r>
            </a:p>
          </p:txBody>
        </p:sp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FC7A1A69-4AD6-8DB5-3196-7307FF3AE76A}"/>
                </a:ext>
              </a:extLst>
            </p:cNvPr>
            <p:cNvSpPr txBox="1"/>
            <p:nvPr/>
          </p:nvSpPr>
          <p:spPr>
            <a:xfrm>
              <a:off x="9645703" y="5565111"/>
              <a:ext cx="166696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000" b="1" dirty="0">
                  <a:highlight>
                    <a:srgbClr val="FFFF00"/>
                  </a:highlight>
                </a:rPr>
                <a:t>التناسب المئوي</a:t>
              </a:r>
            </a:p>
          </p:txBody>
        </p:sp>
      </p:grpSp>
      <p:sp>
        <p:nvSpPr>
          <p:cNvPr id="39" name="مستطيل: زوايا مستديرة 38">
            <a:extLst>
              <a:ext uri="{FF2B5EF4-FFF2-40B4-BE49-F238E27FC236}">
                <a16:creationId xmlns:a16="http://schemas.microsoft.com/office/drawing/2014/main" id="{209B4AF2-0B4C-C855-1C11-924DD302CD6E}"/>
              </a:ext>
            </a:extLst>
          </p:cNvPr>
          <p:cNvSpPr/>
          <p:nvPr/>
        </p:nvSpPr>
        <p:spPr>
          <a:xfrm>
            <a:off x="1958273" y="2617048"/>
            <a:ext cx="3589606" cy="2918010"/>
          </a:xfrm>
          <a:prstGeom prst="roundRect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1" name="صورة 40">
            <a:extLst>
              <a:ext uri="{FF2B5EF4-FFF2-40B4-BE49-F238E27FC236}">
                <a16:creationId xmlns:a16="http://schemas.microsoft.com/office/drawing/2014/main" id="{39CA2C11-6B2E-0461-8084-28600D59C9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0537"/>
          <a:stretch/>
        </p:blipFill>
        <p:spPr>
          <a:xfrm>
            <a:off x="2379058" y="1013097"/>
            <a:ext cx="7025565" cy="1206095"/>
          </a:xfrm>
          <a:prstGeom prst="rect">
            <a:avLst/>
          </a:prstGeom>
        </p:spPr>
      </p:pic>
      <p:grpSp>
        <p:nvGrpSpPr>
          <p:cNvPr id="42" name="مجموعة 41">
            <a:extLst>
              <a:ext uri="{FF2B5EF4-FFF2-40B4-BE49-F238E27FC236}">
                <a16:creationId xmlns:a16="http://schemas.microsoft.com/office/drawing/2014/main" id="{EA330299-9C6F-25AC-A5D6-5701C776CCA6}"/>
              </a:ext>
            </a:extLst>
          </p:cNvPr>
          <p:cNvGrpSpPr/>
          <p:nvPr/>
        </p:nvGrpSpPr>
        <p:grpSpPr>
          <a:xfrm>
            <a:off x="6703375" y="2868619"/>
            <a:ext cx="1728192" cy="797235"/>
            <a:chOff x="5004048" y="2805903"/>
            <a:chExt cx="1728192" cy="797235"/>
          </a:xfrm>
        </p:grpSpPr>
        <p:grpSp>
          <p:nvGrpSpPr>
            <p:cNvPr id="43" name="مجموعة 42">
              <a:extLst>
                <a:ext uri="{FF2B5EF4-FFF2-40B4-BE49-F238E27FC236}">
                  <a16:creationId xmlns:a16="http://schemas.microsoft.com/office/drawing/2014/main" id="{D43721F1-2533-ADF6-F166-C272FF2D9122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1BF017D6-79EA-5564-41BE-8E033D17C157}"/>
                  </a:ext>
                </a:extLst>
              </p:cNvPr>
              <p:cNvSpPr txBox="1"/>
              <p:nvPr/>
            </p:nvSpPr>
            <p:spPr>
              <a:xfrm>
                <a:off x="5973303" y="4168716"/>
                <a:ext cx="56202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26</a:t>
                </a:r>
              </a:p>
            </p:txBody>
          </p:sp>
          <p:sp>
            <p:nvSpPr>
              <p:cNvPr id="49" name="مربع نص 48">
                <a:extLst>
                  <a:ext uri="{FF2B5EF4-FFF2-40B4-BE49-F238E27FC236}">
                    <a16:creationId xmlns:a16="http://schemas.microsoft.com/office/drawing/2014/main" id="{37D98F1B-C7A1-11DA-0393-36AAEE2D44C1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ك</a:t>
                </a:r>
              </a:p>
            </p:txBody>
          </p:sp>
          <p:cxnSp>
            <p:nvCxnSpPr>
              <p:cNvPr id="50" name="رابط مستقيم 49">
                <a:extLst>
                  <a:ext uri="{FF2B5EF4-FFF2-40B4-BE49-F238E27FC236}">
                    <a16:creationId xmlns:a16="http://schemas.microsoft.com/office/drawing/2014/main" id="{1890D0F2-BF62-E0CC-EE2C-CFA561B6620F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مربع نص 50">
                <a:extLst>
                  <a:ext uri="{FF2B5EF4-FFF2-40B4-BE49-F238E27FC236}">
                    <a16:creationId xmlns:a16="http://schemas.microsoft.com/office/drawing/2014/main" id="{3A08B0AB-05CC-1D4D-9FFC-ADCE2D3D1B24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44" name="مجموعة 43">
              <a:extLst>
                <a:ext uri="{FF2B5EF4-FFF2-40B4-BE49-F238E27FC236}">
                  <a16:creationId xmlns:a16="http://schemas.microsoft.com/office/drawing/2014/main" id="{DD301913-6402-69E7-02FC-F0ED09A220F4}"/>
                </a:ext>
              </a:extLst>
            </p:cNvPr>
            <p:cNvGrpSpPr/>
            <p:nvPr/>
          </p:nvGrpSpPr>
          <p:grpSpPr>
            <a:xfrm>
              <a:off x="5004048" y="2853606"/>
              <a:ext cx="720080" cy="749532"/>
              <a:chOff x="5872829" y="4216419"/>
              <a:chExt cx="720080" cy="749532"/>
            </a:xfrm>
          </p:grpSpPr>
          <p:sp>
            <p:nvSpPr>
              <p:cNvPr id="45" name="مربع نص 44">
                <a:extLst>
                  <a:ext uri="{FF2B5EF4-FFF2-40B4-BE49-F238E27FC236}">
                    <a16:creationId xmlns:a16="http://schemas.microsoft.com/office/drawing/2014/main" id="{2779FE3D-D246-F4DA-365B-7B2A7F9378A8}"/>
                  </a:ext>
                </a:extLst>
              </p:cNvPr>
              <p:cNvSpPr txBox="1"/>
              <p:nvPr/>
            </p:nvSpPr>
            <p:spPr>
              <a:xfrm>
                <a:off x="5946582" y="4216419"/>
                <a:ext cx="6463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40</a:t>
                </a:r>
              </a:p>
            </p:txBody>
          </p:sp>
          <p:sp>
            <p:nvSpPr>
              <p:cNvPr id="46" name="مربع نص 45">
                <a:extLst>
                  <a:ext uri="{FF2B5EF4-FFF2-40B4-BE49-F238E27FC236}">
                    <a16:creationId xmlns:a16="http://schemas.microsoft.com/office/drawing/2014/main" id="{9696E4EC-6E34-DEC2-3904-216C16BC6459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100</a:t>
                </a:r>
              </a:p>
            </p:txBody>
          </p:sp>
          <p:cxnSp>
            <p:nvCxnSpPr>
              <p:cNvPr id="47" name="رابط مستقيم 46">
                <a:extLst>
                  <a:ext uri="{FF2B5EF4-FFF2-40B4-BE49-F238E27FC236}">
                    <a16:creationId xmlns:a16="http://schemas.microsoft.com/office/drawing/2014/main" id="{E60DC955-9A01-4E07-D1F0-679D22D6C402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0AC52AD-F46F-3B51-576D-A541DB59A6FD}"/>
              </a:ext>
            </a:extLst>
          </p:cNvPr>
          <p:cNvSpPr txBox="1"/>
          <p:nvPr/>
        </p:nvSpPr>
        <p:spPr>
          <a:xfrm>
            <a:off x="6515603" y="3592571"/>
            <a:ext cx="23195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40 </a:t>
            </a:r>
            <a:r>
              <a:rPr lang="ar-SA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ك </a:t>
            </a:r>
            <a:r>
              <a:rPr lang="ar-SA" sz="2400" b="1" dirty="0"/>
              <a:t>  =  2600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4D2D08D-B550-1C7D-0E97-1F43C72D8214}"/>
              </a:ext>
            </a:extLst>
          </p:cNvPr>
          <p:cNvSpPr txBox="1"/>
          <p:nvPr/>
        </p:nvSpPr>
        <p:spPr>
          <a:xfrm>
            <a:off x="6681011" y="4318689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ك  </a:t>
            </a:r>
            <a:r>
              <a:rPr lang="ar-SA" sz="2400" b="1" dirty="0"/>
              <a:t>=  65</a:t>
            </a:r>
          </a:p>
        </p:txBody>
      </p: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F353194A-BCDA-BBA7-8B99-CB50EEEAC940}"/>
              </a:ext>
            </a:extLst>
          </p:cNvPr>
          <p:cNvCxnSpPr/>
          <p:nvPr/>
        </p:nvCxnSpPr>
        <p:spPr>
          <a:xfrm flipH="1">
            <a:off x="7949161" y="4030391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رابط مستقيم 54">
            <a:extLst>
              <a:ext uri="{FF2B5EF4-FFF2-40B4-BE49-F238E27FC236}">
                <a16:creationId xmlns:a16="http://schemas.microsoft.com/office/drawing/2014/main" id="{8020680C-6538-5C13-0ED1-DFC398EF6BCF}"/>
              </a:ext>
            </a:extLst>
          </p:cNvPr>
          <p:cNvCxnSpPr/>
          <p:nvPr/>
        </p:nvCxnSpPr>
        <p:spPr>
          <a:xfrm flipH="1">
            <a:off x="6705820" y="4030391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637BED5-A269-105C-6CD1-D3EB18F563F0}"/>
              </a:ext>
            </a:extLst>
          </p:cNvPr>
          <p:cNvSpPr txBox="1"/>
          <p:nvPr/>
        </p:nvSpPr>
        <p:spPr>
          <a:xfrm>
            <a:off x="7933298" y="401703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40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69C1E6A-71EC-7181-5EAD-B999384EC317}"/>
              </a:ext>
            </a:extLst>
          </p:cNvPr>
          <p:cNvSpPr txBox="1"/>
          <p:nvPr/>
        </p:nvSpPr>
        <p:spPr>
          <a:xfrm>
            <a:off x="6616937" y="4017039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40</a:t>
            </a:r>
          </a:p>
        </p:txBody>
      </p:sp>
      <p:cxnSp>
        <p:nvCxnSpPr>
          <p:cNvPr id="58" name="رابط مستقيم 57">
            <a:extLst>
              <a:ext uri="{FF2B5EF4-FFF2-40B4-BE49-F238E27FC236}">
                <a16:creationId xmlns:a16="http://schemas.microsoft.com/office/drawing/2014/main" id="{AD43B48E-FF74-AAFA-DD85-7ED5ABE24C27}"/>
              </a:ext>
            </a:extLst>
          </p:cNvPr>
          <p:cNvCxnSpPr/>
          <p:nvPr/>
        </p:nvCxnSpPr>
        <p:spPr>
          <a:xfrm flipH="1">
            <a:off x="8341836" y="3736264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رابط مستقيم 58">
            <a:extLst>
              <a:ext uri="{FF2B5EF4-FFF2-40B4-BE49-F238E27FC236}">
                <a16:creationId xmlns:a16="http://schemas.microsoft.com/office/drawing/2014/main" id="{6D4F4833-761E-90FC-BF42-6CCFAC710171}"/>
              </a:ext>
            </a:extLst>
          </p:cNvPr>
          <p:cNvCxnSpPr/>
          <p:nvPr/>
        </p:nvCxnSpPr>
        <p:spPr>
          <a:xfrm flipH="1">
            <a:off x="8186599" y="4146996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836E31FA-C44D-C63B-4FA9-ECD495693D2A}"/>
              </a:ext>
            </a:extLst>
          </p:cNvPr>
          <p:cNvSpPr txBox="1"/>
          <p:nvPr/>
        </p:nvSpPr>
        <p:spPr>
          <a:xfrm>
            <a:off x="7021644" y="4849624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العدد</a:t>
            </a:r>
            <a:r>
              <a:rPr lang="ar-SA" sz="2400" b="1" dirty="0"/>
              <a:t>  =</a:t>
            </a: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6BC6CB23-85B1-9D8D-0546-2036FB457E60}"/>
              </a:ext>
            </a:extLst>
          </p:cNvPr>
          <p:cNvSpPr txBox="1"/>
          <p:nvPr/>
        </p:nvSpPr>
        <p:spPr>
          <a:xfrm>
            <a:off x="6768201" y="4862987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65</a:t>
            </a:r>
          </a:p>
        </p:txBody>
      </p: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A04C62F2-B008-3590-7407-F8439BC1E4CF}"/>
              </a:ext>
            </a:extLst>
          </p:cNvPr>
          <p:cNvGrpSpPr/>
          <p:nvPr/>
        </p:nvGrpSpPr>
        <p:grpSpPr>
          <a:xfrm>
            <a:off x="2836441" y="2752614"/>
            <a:ext cx="1728192" cy="797235"/>
            <a:chOff x="5004048" y="2805903"/>
            <a:chExt cx="1728192" cy="797235"/>
          </a:xfrm>
        </p:grpSpPr>
        <p:grpSp>
          <p:nvGrpSpPr>
            <p:cNvPr id="63" name="مجموعة 62">
              <a:extLst>
                <a:ext uri="{FF2B5EF4-FFF2-40B4-BE49-F238E27FC236}">
                  <a16:creationId xmlns:a16="http://schemas.microsoft.com/office/drawing/2014/main" id="{586475C6-D9DB-432C-EDAD-FCD7CCF969F6}"/>
                </a:ext>
              </a:extLst>
            </p:cNvPr>
            <p:cNvGrpSpPr/>
            <p:nvPr/>
          </p:nvGrpSpPr>
          <p:grpSpPr>
            <a:xfrm>
              <a:off x="5544912" y="2805903"/>
              <a:ext cx="1187328" cy="797235"/>
              <a:chOff x="5405581" y="4168716"/>
              <a:chExt cx="1187328" cy="797235"/>
            </a:xfrm>
          </p:grpSpPr>
          <p:sp>
            <p:nvSpPr>
              <p:cNvPr id="2053" name="مربع نص 2052">
                <a:extLst>
                  <a:ext uri="{FF2B5EF4-FFF2-40B4-BE49-F238E27FC236}">
                    <a16:creationId xmlns:a16="http://schemas.microsoft.com/office/drawing/2014/main" id="{A12A4FF5-E3B1-EC97-38A3-C87F4E4BCEE9}"/>
                  </a:ext>
                </a:extLst>
              </p:cNvPr>
              <p:cNvSpPr txBox="1"/>
              <p:nvPr/>
            </p:nvSpPr>
            <p:spPr>
              <a:xfrm>
                <a:off x="5973303" y="4168716"/>
                <a:ext cx="562028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7</a:t>
                </a:r>
              </a:p>
            </p:txBody>
          </p:sp>
          <p:sp>
            <p:nvSpPr>
              <p:cNvPr id="2054" name="مربع نص 2053">
                <a:extLst>
                  <a:ext uri="{FF2B5EF4-FFF2-40B4-BE49-F238E27FC236}">
                    <a16:creationId xmlns:a16="http://schemas.microsoft.com/office/drawing/2014/main" id="{AA45E193-DC70-6B52-584B-276AC799DB7D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>
                    <a:solidFill>
                      <a:schemeClr val="tx2">
                        <a:lumMod val="50000"/>
                        <a:lumOff val="50000"/>
                      </a:schemeClr>
                    </a:solidFill>
                  </a:rPr>
                  <a:t>ك</a:t>
                </a:r>
              </a:p>
            </p:txBody>
          </p:sp>
          <p:cxnSp>
            <p:nvCxnSpPr>
              <p:cNvPr id="2055" name="رابط مستقيم 2054">
                <a:extLst>
                  <a:ext uri="{FF2B5EF4-FFF2-40B4-BE49-F238E27FC236}">
                    <a16:creationId xmlns:a16="http://schemas.microsoft.com/office/drawing/2014/main" id="{731782DE-1F80-9547-0554-635C00D1483B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6" name="مربع نص 2055">
                <a:extLst>
                  <a:ext uri="{FF2B5EF4-FFF2-40B4-BE49-F238E27FC236}">
                    <a16:creationId xmlns:a16="http://schemas.microsoft.com/office/drawing/2014/main" id="{E83D810B-324C-DB5D-3CD4-5E08FA69C9C8}"/>
                  </a:ext>
                </a:extLst>
              </p:cNvPr>
              <p:cNvSpPr txBox="1"/>
              <p:nvPr/>
            </p:nvSpPr>
            <p:spPr>
              <a:xfrm>
                <a:off x="5405581" y="4360435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=</a:t>
                </a:r>
              </a:p>
            </p:txBody>
          </p:sp>
        </p:grpSp>
        <p:grpSp>
          <p:nvGrpSpPr>
            <p:cNvPr id="2048" name="مجموعة 2047">
              <a:extLst>
                <a:ext uri="{FF2B5EF4-FFF2-40B4-BE49-F238E27FC236}">
                  <a16:creationId xmlns:a16="http://schemas.microsoft.com/office/drawing/2014/main" id="{2D80C91C-B659-44F6-7FA9-D1E3111A5800}"/>
                </a:ext>
              </a:extLst>
            </p:cNvPr>
            <p:cNvGrpSpPr/>
            <p:nvPr/>
          </p:nvGrpSpPr>
          <p:grpSpPr>
            <a:xfrm>
              <a:off x="5004048" y="2853606"/>
              <a:ext cx="720080" cy="749532"/>
              <a:chOff x="5872829" y="4216419"/>
              <a:chExt cx="720080" cy="749532"/>
            </a:xfrm>
          </p:grpSpPr>
          <p:sp>
            <p:nvSpPr>
              <p:cNvPr id="2049" name="مربع نص 2048">
                <a:extLst>
                  <a:ext uri="{FF2B5EF4-FFF2-40B4-BE49-F238E27FC236}">
                    <a16:creationId xmlns:a16="http://schemas.microsoft.com/office/drawing/2014/main" id="{A9ACC9C7-F3FF-0CA5-06CB-368FB5F1C8A4}"/>
                  </a:ext>
                </a:extLst>
              </p:cNvPr>
              <p:cNvSpPr txBox="1"/>
              <p:nvPr/>
            </p:nvSpPr>
            <p:spPr>
              <a:xfrm>
                <a:off x="5946582" y="4216419"/>
                <a:ext cx="646327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14</a:t>
                </a:r>
              </a:p>
            </p:txBody>
          </p:sp>
          <p:sp>
            <p:nvSpPr>
              <p:cNvPr id="2051" name="مربع نص 2050">
                <a:extLst>
                  <a:ext uri="{FF2B5EF4-FFF2-40B4-BE49-F238E27FC236}">
                    <a16:creationId xmlns:a16="http://schemas.microsoft.com/office/drawing/2014/main" id="{A22ED751-2B47-BD6A-B802-9A67044B866D}"/>
                  </a:ext>
                </a:extLst>
              </p:cNvPr>
              <p:cNvSpPr txBox="1"/>
              <p:nvPr/>
            </p:nvSpPr>
            <p:spPr>
              <a:xfrm>
                <a:off x="5872829" y="450428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2400" b="1" dirty="0"/>
                  <a:t>100</a:t>
                </a:r>
              </a:p>
            </p:txBody>
          </p:sp>
          <p:cxnSp>
            <p:nvCxnSpPr>
              <p:cNvPr id="2052" name="رابط مستقيم 2051">
                <a:extLst>
                  <a:ext uri="{FF2B5EF4-FFF2-40B4-BE49-F238E27FC236}">
                    <a16:creationId xmlns:a16="http://schemas.microsoft.com/office/drawing/2014/main" id="{3936C767-F981-DF2E-6FF9-9F6A93776238}"/>
                  </a:ext>
                </a:extLst>
              </p:cNvPr>
              <p:cNvCxnSpPr/>
              <p:nvPr/>
            </p:nvCxnSpPr>
            <p:spPr>
              <a:xfrm flipH="1">
                <a:off x="6052757" y="4567067"/>
                <a:ext cx="432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57" name="مربع نص 2056">
            <a:extLst>
              <a:ext uri="{FF2B5EF4-FFF2-40B4-BE49-F238E27FC236}">
                <a16:creationId xmlns:a16="http://schemas.microsoft.com/office/drawing/2014/main" id="{E93A4F5E-5AF1-1FD9-2286-C7EDBAA4D557}"/>
              </a:ext>
            </a:extLst>
          </p:cNvPr>
          <p:cNvSpPr txBox="1"/>
          <p:nvPr/>
        </p:nvSpPr>
        <p:spPr>
          <a:xfrm>
            <a:off x="2648669" y="3481758"/>
            <a:ext cx="23195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14 </a:t>
            </a:r>
            <a:r>
              <a:rPr lang="ar-SA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ك</a:t>
            </a:r>
            <a:r>
              <a:rPr lang="ar-SA" sz="2400" b="1" dirty="0"/>
              <a:t>   =  700</a:t>
            </a:r>
          </a:p>
        </p:txBody>
      </p:sp>
      <p:sp>
        <p:nvSpPr>
          <p:cNvPr id="2058" name="مربع نص 2057">
            <a:extLst>
              <a:ext uri="{FF2B5EF4-FFF2-40B4-BE49-F238E27FC236}">
                <a16:creationId xmlns:a16="http://schemas.microsoft.com/office/drawing/2014/main" id="{7744D7F6-F287-2AA6-1A4F-15B087E2200F}"/>
              </a:ext>
            </a:extLst>
          </p:cNvPr>
          <p:cNvSpPr txBox="1"/>
          <p:nvPr/>
        </p:nvSpPr>
        <p:spPr>
          <a:xfrm>
            <a:off x="2717387" y="4377592"/>
            <a:ext cx="18478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ك</a:t>
            </a:r>
            <a:r>
              <a:rPr lang="ar-SA" sz="2400" b="1" dirty="0"/>
              <a:t>  =  50</a:t>
            </a:r>
          </a:p>
        </p:txBody>
      </p:sp>
      <p:cxnSp>
        <p:nvCxnSpPr>
          <p:cNvPr id="2059" name="رابط مستقيم 2058">
            <a:extLst>
              <a:ext uri="{FF2B5EF4-FFF2-40B4-BE49-F238E27FC236}">
                <a16:creationId xmlns:a16="http://schemas.microsoft.com/office/drawing/2014/main" id="{78ED5B7C-C7FA-46F1-8A5A-0BAB50EA2A12}"/>
              </a:ext>
            </a:extLst>
          </p:cNvPr>
          <p:cNvCxnSpPr/>
          <p:nvPr/>
        </p:nvCxnSpPr>
        <p:spPr>
          <a:xfrm flipH="1">
            <a:off x="4082227" y="3919578"/>
            <a:ext cx="756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رابط مستقيم 2059">
            <a:extLst>
              <a:ext uri="{FF2B5EF4-FFF2-40B4-BE49-F238E27FC236}">
                <a16:creationId xmlns:a16="http://schemas.microsoft.com/office/drawing/2014/main" id="{C72C10BA-B8CC-B8DD-E21C-536DF3722B87}"/>
              </a:ext>
            </a:extLst>
          </p:cNvPr>
          <p:cNvCxnSpPr/>
          <p:nvPr/>
        </p:nvCxnSpPr>
        <p:spPr>
          <a:xfrm flipH="1">
            <a:off x="2838886" y="3919578"/>
            <a:ext cx="68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1" name="مربع نص 2060">
            <a:extLst>
              <a:ext uri="{FF2B5EF4-FFF2-40B4-BE49-F238E27FC236}">
                <a16:creationId xmlns:a16="http://schemas.microsoft.com/office/drawing/2014/main" id="{1162B8E9-8F99-6C40-F688-61764A5B7A2E}"/>
              </a:ext>
            </a:extLst>
          </p:cNvPr>
          <p:cNvSpPr txBox="1"/>
          <p:nvPr/>
        </p:nvSpPr>
        <p:spPr>
          <a:xfrm>
            <a:off x="4066364" y="3906226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14</a:t>
            </a:r>
          </a:p>
        </p:txBody>
      </p:sp>
      <p:sp>
        <p:nvSpPr>
          <p:cNvPr id="2062" name="مربع نص 2061">
            <a:extLst>
              <a:ext uri="{FF2B5EF4-FFF2-40B4-BE49-F238E27FC236}">
                <a16:creationId xmlns:a16="http://schemas.microsoft.com/office/drawing/2014/main" id="{AD40E2D8-39E4-D133-9257-74DC6FF3AD7C}"/>
              </a:ext>
            </a:extLst>
          </p:cNvPr>
          <p:cNvSpPr txBox="1"/>
          <p:nvPr/>
        </p:nvSpPr>
        <p:spPr>
          <a:xfrm>
            <a:off x="2750003" y="3906226"/>
            <a:ext cx="7514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14</a:t>
            </a:r>
          </a:p>
        </p:txBody>
      </p:sp>
      <p:cxnSp>
        <p:nvCxnSpPr>
          <p:cNvPr id="2063" name="رابط مستقيم 2062">
            <a:extLst>
              <a:ext uri="{FF2B5EF4-FFF2-40B4-BE49-F238E27FC236}">
                <a16:creationId xmlns:a16="http://schemas.microsoft.com/office/drawing/2014/main" id="{5925FD2D-575A-FBB8-441D-5F219654E3C9}"/>
              </a:ext>
            </a:extLst>
          </p:cNvPr>
          <p:cNvCxnSpPr/>
          <p:nvPr/>
        </p:nvCxnSpPr>
        <p:spPr>
          <a:xfrm flipH="1">
            <a:off x="4474902" y="3625451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رابط مستقيم 2063">
            <a:extLst>
              <a:ext uri="{FF2B5EF4-FFF2-40B4-BE49-F238E27FC236}">
                <a16:creationId xmlns:a16="http://schemas.microsoft.com/office/drawing/2014/main" id="{69B01D1A-74E0-134E-DC9F-CD2E60667525}"/>
              </a:ext>
            </a:extLst>
          </p:cNvPr>
          <p:cNvCxnSpPr/>
          <p:nvPr/>
        </p:nvCxnSpPr>
        <p:spPr>
          <a:xfrm flipH="1">
            <a:off x="4319665" y="4036183"/>
            <a:ext cx="342000" cy="1727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مربع نص 2064">
            <a:extLst>
              <a:ext uri="{FF2B5EF4-FFF2-40B4-BE49-F238E27FC236}">
                <a16:creationId xmlns:a16="http://schemas.microsoft.com/office/drawing/2014/main" id="{1E5A115D-2A0B-0920-9DDE-FC58F7EA9966}"/>
              </a:ext>
            </a:extLst>
          </p:cNvPr>
          <p:cNvSpPr txBox="1"/>
          <p:nvPr/>
        </p:nvSpPr>
        <p:spPr>
          <a:xfrm>
            <a:off x="2979184" y="4907109"/>
            <a:ext cx="20905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العدد</a:t>
            </a:r>
            <a:r>
              <a:rPr lang="ar-SA" sz="2400" b="1" dirty="0"/>
              <a:t>  =</a:t>
            </a:r>
          </a:p>
        </p:txBody>
      </p:sp>
      <p:sp>
        <p:nvSpPr>
          <p:cNvPr id="2066" name="مربع نص 2065">
            <a:extLst>
              <a:ext uri="{FF2B5EF4-FFF2-40B4-BE49-F238E27FC236}">
                <a16:creationId xmlns:a16="http://schemas.microsoft.com/office/drawing/2014/main" id="{9397A2CD-30C9-5292-3536-5EE0FBB8D8E7}"/>
              </a:ext>
            </a:extLst>
          </p:cNvPr>
          <p:cNvSpPr txBox="1"/>
          <p:nvPr/>
        </p:nvSpPr>
        <p:spPr>
          <a:xfrm>
            <a:off x="2725741" y="4920472"/>
            <a:ext cx="1047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50</a:t>
            </a:r>
          </a:p>
        </p:txBody>
      </p:sp>
      <p:pic>
        <p:nvPicPr>
          <p:cNvPr id="2067" name="صورة 2066">
            <a:extLst>
              <a:ext uri="{FF2B5EF4-FFF2-40B4-BE49-F238E27FC236}">
                <a16:creationId xmlns:a16="http://schemas.microsoft.com/office/drawing/2014/main" id="{D0303560-5784-9039-90DA-A48ED202A5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846" y="426549"/>
            <a:ext cx="1962251" cy="53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52" grpId="0"/>
      <p:bldP spid="53" grpId="0"/>
      <p:bldP spid="56" grpId="0"/>
      <p:bldP spid="57" grpId="0"/>
      <p:bldP spid="60" grpId="0"/>
      <p:bldP spid="61" grpId="0"/>
      <p:bldP spid="2057" grpId="0"/>
      <p:bldP spid="2058" grpId="0"/>
      <p:bldP spid="2061" grpId="0"/>
      <p:bldP spid="2062" grpId="0"/>
      <p:bldP spid="2065" grpId="0"/>
      <p:bldP spid="206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603</Words>
  <Application>Microsoft Office PowerPoint</Application>
  <PresentationFormat>شاشة عريضة</PresentationFormat>
  <Paragraphs>285</Paragraphs>
  <Slides>15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Arabic Typesetting</vt:lpstr>
      <vt:lpstr>Arial</vt:lpstr>
      <vt:lpstr>Cambria Math</vt:lpstr>
      <vt:lpstr>Helvetica Neue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Abdullah Almohandes</dc:creator>
  <cp:lastModifiedBy>Abdullah Almohandes</cp:lastModifiedBy>
  <cp:revision>97</cp:revision>
  <dcterms:created xsi:type="dcterms:W3CDTF">2024-12-22T13:45:54Z</dcterms:created>
  <dcterms:modified xsi:type="dcterms:W3CDTF">2024-12-31T21:07:54Z</dcterms:modified>
</cp:coreProperties>
</file>