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720" r:id="rId3"/>
    <p:sldMasterId id="2147483733" r:id="rId4"/>
    <p:sldMasterId id="2147483746" r:id="rId5"/>
    <p:sldMasterId id="2147483758" r:id="rId6"/>
    <p:sldMasterId id="2147483770" r:id="rId7"/>
  </p:sldMasterIdLst>
  <p:notesMasterIdLst>
    <p:notesMasterId r:id="rId28"/>
  </p:notesMasterIdLst>
  <p:sldIdLst>
    <p:sldId id="1139" r:id="rId8"/>
    <p:sldId id="1130" r:id="rId9"/>
    <p:sldId id="1140" r:id="rId10"/>
    <p:sldId id="1137" r:id="rId11"/>
    <p:sldId id="1141" r:id="rId12"/>
    <p:sldId id="1138" r:id="rId13"/>
    <p:sldId id="1114" r:id="rId14"/>
    <p:sldId id="272" r:id="rId15"/>
    <p:sldId id="1122" r:id="rId16"/>
    <p:sldId id="1123" r:id="rId17"/>
    <p:sldId id="1124" r:id="rId18"/>
    <p:sldId id="1116" r:id="rId19"/>
    <p:sldId id="1126" r:id="rId20"/>
    <p:sldId id="1125" r:id="rId21"/>
    <p:sldId id="1118" r:id="rId22"/>
    <p:sldId id="1121" r:id="rId23"/>
    <p:sldId id="1128" r:id="rId24"/>
    <p:sldId id="1129" r:id="rId25"/>
    <p:sldId id="1096" r:id="rId26"/>
    <p:sldId id="1142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00"/>
    <a:srgbClr val="FFCCCC"/>
    <a:srgbClr val="FFFF99"/>
    <a:srgbClr val="CCECFF"/>
    <a:srgbClr val="FFFF66"/>
    <a:srgbClr val="FF33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199703-3A6B-4098-BC03-6B78D8275660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71974E-57BF-49F8-AD11-10D9E404FA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2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غادة الشاعر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1974E-57BF-49F8-AD11-10D9E404FA9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8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>
            <a:extLst>
              <a:ext uri="{FF2B5EF4-FFF2-40B4-BE49-F238E27FC236}">
                <a16:creationId xmlns:a16="http://schemas.microsoft.com/office/drawing/2014/main" id="{15A3BC71-4F40-F2FB-EB74-FA473546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>
            <a:extLst>
              <a:ext uri="{FF2B5EF4-FFF2-40B4-BE49-F238E27FC236}">
                <a16:creationId xmlns:a16="http://schemas.microsoft.com/office/drawing/2014/main" id="{2089AA43-AF92-B7E1-E152-6A495EF2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3796" name="عنصر نائب لرقم الشريحة 3">
            <a:extLst>
              <a:ext uri="{FF2B5EF4-FFF2-40B4-BE49-F238E27FC236}">
                <a16:creationId xmlns:a16="http://schemas.microsoft.com/office/drawing/2014/main" id="{5A56731D-361F-5D50-6F61-80AA72DF2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1B39B-2C9F-4714-B201-C1C609AEF94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6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188,59625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974E-57BF-49F8-AD11-10D9E404FA97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740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974E-57BF-49F8-AD11-10D9E404FA97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1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>
            <a:extLst>
              <a:ext uri="{FF2B5EF4-FFF2-40B4-BE49-F238E27FC236}">
                <a16:creationId xmlns:a16="http://schemas.microsoft.com/office/drawing/2014/main" id="{15A3BC71-4F40-F2FB-EB74-FA473546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>
            <a:extLst>
              <a:ext uri="{FF2B5EF4-FFF2-40B4-BE49-F238E27FC236}">
                <a16:creationId xmlns:a16="http://schemas.microsoft.com/office/drawing/2014/main" id="{2089AA43-AF92-B7E1-E152-6A495EF2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3796" name="عنصر نائب لرقم الشريحة 3">
            <a:extLst>
              <a:ext uri="{FF2B5EF4-FFF2-40B4-BE49-F238E27FC236}">
                <a16:creationId xmlns:a16="http://schemas.microsoft.com/office/drawing/2014/main" id="{5A56731D-361F-5D50-6F61-80AA72DF2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1B39B-2C9F-4714-B201-C1C609AEF94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1D6D0-503E-4A9A-9BB5-D8AB1E82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4F879-1770-430E-8F2B-DFDDF322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84CD07-FEB8-40C1-8946-D8C55AA7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0A9BB-5C0C-48D1-98CC-513507B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97758-31B5-4BB1-B307-D6C92BF2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598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63FCD-0337-44F5-AA50-33E7A368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0FA960-9585-4330-92C8-887AA57F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1B18D2-2CF6-42EA-BFF2-B7AD2D55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38ED14-3A1D-4210-95EA-F1B535F8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DCA7-A5FB-4357-A5CC-9ACBB9F4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1504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524F42-FCE1-4D94-9884-EF2F93DF7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CA75F8-F917-4F22-80ED-004159D4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9136EE-9116-4672-8222-E8B04AC0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82195-16EB-404A-9C96-4B6CD88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3A9930-1BBE-43BA-8122-E9F77EAE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969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C30D2C-1AEF-3E48-9976-4A2B888E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9BE6-7166-4491-91C2-C887C7D039E9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8AE832-0AE9-7E3A-2E7F-DD7D4E20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D412CA-0C6D-F250-02C9-17A228B4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7E67-BD35-4CDC-AC6E-3513B42EA7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262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AA9FB5-E349-1B16-F220-4775FA4F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49F4-7042-4DF6-AE57-62E5EB71D834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9F6787-3954-31F8-572D-F8F32269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D4AE6A-542B-034C-E33A-C6920F0A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656C-D883-4E6F-96F4-9C6EFE7D35F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07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19A9A9-330C-18DF-41F2-E3910E99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41B4-8309-4AB9-B080-164088BB7DA6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039B82-DF71-69D4-DBE1-28946714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7121DE-2778-0807-F661-2FD63204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2EE9-B6BC-481C-AC82-ACF1D6C971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14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93ACE29-3928-E3F6-F537-F14AE5E4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FEA3-77C9-441D-A9B2-19DDEF3E16A2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79AB862-687E-2B1B-D8C0-D7FEAAE1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7E26242-A822-780A-CA24-21FB06DD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B3B8-7C05-451A-99EB-9FE84AB460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18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E9ED9C6-2E86-2510-2B32-E6A5069F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5A44-FFE1-4978-A379-0FBA849ED0E7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8E653F5-E6C6-7FDB-068E-12A07598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4B2A197-8169-5ADE-6EE8-DAC9994A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EE4C-6EAB-42F6-B6BA-B2EB40FD6D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29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DB891FB2-C903-5983-BCE4-7D7C3C4D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6B6-22CF-493D-8FDD-A5F73F95A440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208697F0-3355-BC72-1EAA-11903211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A13A9FD-5464-1ABE-8A28-5B7F52E9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338B-2327-48AF-9D88-F8F989FCC5C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447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2C1C814-13B5-5AFF-4D84-EC502DD0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32AD-18D9-4AF6-BE17-A45815FD86E1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7F5533E-0D33-C66B-16DF-F5248F8B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44465D8-4A8E-44A0-B65B-FE745EF6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94E9-06C1-49C1-8B3F-0E86559CF8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7507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6EB276-B531-B902-4178-D4E5E6FC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6B71-5220-47C9-90FB-A9B29ECC669F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DC1D265-E950-5E8E-9782-EA60271F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413705E-0B07-ED01-F91F-EFA4EBB4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C4E4-462A-4D22-AC54-6CBFDE587C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43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AD826-588E-48F8-955A-A117CBD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B7915A-CC60-410C-8721-EE5AABA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CA09E-DCEF-49FD-80FC-B8C2A32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08341-D388-4421-9967-3B576BD6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B88C90-BD82-4EC3-AEC7-15C522E8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8291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B90B18A-3165-3699-627C-89137BB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135E-8621-4743-BCD9-924D61C55C66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1797E6A-D6C6-7D0D-69E3-874F327C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65E2A20-B9A9-A210-480C-1FD479AC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B531-229C-4DED-A82B-BC5AF06F55A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22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647C44-8238-F594-FA37-B486A40D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2852-701A-4439-A54E-A301107CF012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74C163-AFDA-A171-0846-CD4F0C17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C48559-1168-6558-72BD-17036594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0620-366F-4BA1-971D-0CA3FDF5F2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4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2D8D77-189C-6384-330A-18785344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5D11-54F9-47C3-AFDE-7A5E644536A2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EAE75-1999-D54B-BD2C-84AEA003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2BBF8C-4D81-BE58-5371-F8CCF1C7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0B10-2618-4E48-B89F-4AF23E84BF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63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058A2-88DB-6EB1-8200-6D82E7A7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40253-CEE8-7596-07B3-A3CB3ACD0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C70A2-C07E-5C9E-FA42-0E5F8B7F6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77DC-EA77-43B6-8128-4874007D3E4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91483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B0C06-A780-4E86-B50F-7EFEF92E4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EE940D-A35A-8832-8BF0-6C14FC71C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11F42-DB6E-4596-2287-6F0804637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116B-D7B5-4F31-9399-83079E7EFE9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9214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05B7EC-9B79-82E9-5B09-F086C8D73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6E199-1DFF-2F4E-1F5D-F8C6D9E7B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307F2-5FE3-DFB3-C30E-B78B66732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C3E7-48B4-4963-A659-F32B62630D2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20263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72CB1-BE50-05D5-9CA3-39A0E574D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F0BAA-04B8-639E-4084-5993C497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C6239-ECCA-0461-59C2-2F452E0BF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A868-DDA3-48C5-8CC7-F8EC333EB7C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0150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1203CA-F3DF-3757-380E-809022C2D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A881-8747-1F67-3570-0F867AF58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C63EB1-C975-BE4E-1B06-CEA18839C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FF08-9EFE-425F-B844-3A2427A0509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8782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C2F354-CF1F-0840-3A89-981122C97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DE682-1B19-0CE7-784E-087A57355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4FDF36-636C-58C4-6E8B-62126343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6959-A2D0-4322-9C47-1E8467935F9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29637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AD7727-D85D-DA63-4AFE-6C3FBB139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09F721-7A39-9FFD-5980-F4CE5F2AE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E66D2F-1180-B1FB-82E1-17B5EEF2C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7F67-FB65-4EB2-A6BB-6F6B651D66B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695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C968D4-74A8-4867-B8A2-5E8BE4B0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F83E3B-9434-4E12-BF64-9C9E9F9E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26DFE-3BDF-4CB5-A43C-FDC945C3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E26693-DDD7-4EBE-9D74-1108FD55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40B067-BDF0-48DB-8200-DDA6B11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0835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80BA6-5D92-B5F7-24A4-0B6041D17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88EFC-9D2D-205D-3902-6308E7962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1C971-76A4-E75C-7AFE-C131F9DCC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3BC0-AD70-4053-AD8B-9F68684C294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7875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94056-4745-FAB0-6579-73686D5C7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52995-2B5D-7373-79C1-162B6E2F8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FCD53-35DB-29B7-2BF0-99FE881AD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D895-C533-40CF-92B4-2C516638073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34131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2AA0FD-9DC7-BA54-B4F2-5E6DCC7C6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6AF78-C17F-F3A8-C7B6-44DAC8080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BCC37-E61A-9B0C-8188-CE21A5DF5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CB6C-47C7-4BC9-A39F-03C32691894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39479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78089-1C91-3305-578F-C00604344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58288-8BA4-2102-9F03-5D5D51989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CEF2F-164C-8109-D13A-631999C30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A735-A133-4FFB-BDA3-FF816B5D27C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2039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3F9409-D267-92AA-77BF-5CB43B7EA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43A585-216C-5F7D-66E9-332CDFBFC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F5DFA3-8311-78A8-9817-9E70BA32E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C158F-D69B-4593-8DC9-EBB76A76324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26110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230B8-50DC-C9D2-5ACE-6F0CBD026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BAB8D-ED8A-40A0-9CA6-39F5A3A4A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2B441-143C-A8AC-ABB5-A6AC6D22D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FB69-8C4E-4B51-96C1-8142FA0E45A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50986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7AB57B-DDF8-2F59-7C9F-5AA405F44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201D6-7FD3-2588-F8DE-355571F42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3348E2-FC68-99A5-7F23-29E97F929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A971-E157-4A8C-ADDD-175F232E083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77082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D64E21-D0FE-F899-3CE9-1B061E8FA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EEE274-0E87-A241-3274-3467A595E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2045F5-DE81-3FC1-3ACC-DB4007B94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F2EBD-A8F4-41D8-B5AB-5728B323E59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1077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6735A-4DE1-3D5E-D965-A32EF946E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4A427-F598-6972-56FF-CA1841B38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CF9B2-635E-E6F6-96AE-6DD0593BC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44C8-0F3E-410D-9E65-0118F3BDEEA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1568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F055ED-B530-0563-7BD6-C4E18D5DE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352D03-1D22-EA54-766C-B58350110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F44ADA-14F6-8B3C-23DB-01BA099EF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9467-1882-4A3E-90FB-E539B187C6B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970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8F29C-9254-413F-991E-C021A10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78A604-FFD4-4548-A3E8-FAFDE3F8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6D5AF7-7607-44AC-AFA0-E48BC7D9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5653C2-AA40-42A1-A9C2-10EFD420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018412-266E-425A-8603-2AB71BF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214C10-A8A3-429B-B170-35BC4A2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3990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218E3C-3A4D-3B22-158C-CF555C340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612E5E-86F3-8426-832C-2BB2E3AA4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60246F-F8AE-4EF1-AAEE-3F4C04B08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D416-147F-4ABB-A07F-F775CA078D0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39131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912251-52CC-1153-8335-211E3CC45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CD7CA7-8C1A-1940-B2CE-903034793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B6064E-FFC3-2B22-5D18-1E256DA28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6877-6598-4765-97A5-93A49844B15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5386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5366E-1FBB-499C-79CE-1C56746FB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77F1E-6093-723B-223E-BDD12D683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03310-E2B1-0D62-49B7-EA3311C05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8E6-9444-4BD6-9905-E1BD6DA80EB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88145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599CB-FD67-BB6E-2836-9331720F0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FAAFE-CE3F-DAA1-5849-A7B6F00A3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4D37B-9563-092D-F6E4-3307D7A3C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4B77-8447-4716-944F-5998F16D5DF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8518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BDF7A-BE5C-E7F9-A8AB-DF681D8B5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B0B36D-18AF-28B9-69A8-172B058AF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70B4F-7FC5-4453-0779-2CEADBC4E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95A2-78D3-489E-8FE8-B9FB049E47E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1533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A0B831-6F0A-28EA-B733-209583EC9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787C1-AC29-8B2D-93E8-9376FFA2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06D261-F6C8-5E90-DCBD-230BE67EF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C9C2-E20A-43C9-8F2A-67ECCE6A8F7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50239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8170F7-6A7A-C30D-ABB6-84AF84323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5E7694-BE58-5947-BF33-DCC8B6A60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CFB0F2-0FFA-3F05-D005-DDD581D46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A2C9-2FE5-40BC-95A8-E627824FCA7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96159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27CF4F-B747-E501-47FB-1C86A336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D962FC-A0E6-C892-912F-622C24041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BF4D74-F716-F84D-6CCB-0CB57B48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9CBDDC-03DA-2250-F8FE-A5511388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344A89-D142-ED60-1B25-473C95DC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1527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044AB7-F2D5-64E2-DADC-BBBC591C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26D55E-7BCB-5219-0A7D-D6868985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0D04ED-0783-BA2E-7139-F21169F5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9A0278-5C06-F9EA-C69D-315617F1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DDB9F2-2EED-6C35-5F75-5ACD0460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7094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AA872C-0FD0-D6EF-32BA-66A760B5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D3A528-334B-4EC5-2D8B-598F6D61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97F33E-480D-3EDE-ED3B-B0667A0E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A19201-BF7F-E08F-8882-4B3D03C5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FA2192-B49E-CE48-2AB7-CC997AA4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8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D9E02-D5E0-49A8-9EFD-9E0D28E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FDC872-BB57-4F28-AF86-135CBC1F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57BB9B-A4C3-45A4-A226-E05D5E72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7AC276-364B-4E51-B468-29AF2C7F7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CD257E-8E8A-4D01-87AE-BE458007A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0BBFF75-034E-4A46-B7E4-EE19468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107F2A-C01F-471C-9C33-2125459C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6EB60D-24A2-4D13-9FD1-D217E5B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62617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882B88-0669-BC51-5E22-6FCF0F04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3B403F-E5A6-A7D3-6520-B17901102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221680-AA50-E0A1-9BFA-5FA6F560C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AFAF41-76E0-E985-D840-1D8E70D8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5DF27F-9840-DAA6-74C7-863F7F51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4E54DF-DD33-80AC-B2C6-DF685AE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75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F58CBF-5451-1605-84FF-BA1AF251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E896CC-140D-4CD4-4B5C-1085C96D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F5B46D2-286E-08CE-A682-65F742DD7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92F8483-00E7-78C8-F363-1BCCA758F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46A5080-0173-64BB-5E8B-B78BDEEB1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0BD5E29-E62E-6EC1-4F97-5EB058E2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61F80DC-B70A-65C4-2D31-3F9FA554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61B7CF7-E0BD-4E61-43BE-EB701005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031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15204E-BA0A-2F84-F55E-8637FCE3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1465E83-397B-C945-7275-2EB4B94E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FAB8F0-7F45-52C6-4AB6-8EB7B19D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DBA63A0-4900-C324-011B-9B5753C7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168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98A3249-5D98-CAF6-012A-CBE78E4B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26C7F20-DEE8-313E-CBB5-3D8BC87A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A1994D-EEE3-BD45-6F5B-33F52585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254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297DE7-50C9-F519-729C-24EC7778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AB163E-1721-666E-24D3-69159B35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7C0053-4C8B-2E2B-BCBA-DB3E52DE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B89E97-D739-F68C-099D-AFDCB816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8F352E-AA85-5120-C8E5-85CB7C08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EF6651-90D4-35BB-76AB-C2FA8D7F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104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80ABD-99B9-71C8-CAFE-443A8B6B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E547C20-F127-FFAE-FA2A-8A0B4D0FD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472826-E18C-F0AF-D86B-D637CB96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E6F2C7-8082-845E-C820-BA37DED5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9D458E-CBE9-F064-2828-3211759E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273AFA-3A3F-0BDB-2D3E-EE9365E7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077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AEB478-863F-BBB5-D36B-CCD02868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DA03A2-F220-6BE6-CF8B-66FB889F6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03BE3D-1E95-C68E-4401-8B9A0322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E87D09-B21A-90DC-9A2F-2A290D75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D58251-6188-0C84-5B2D-FDF6D031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922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DB0BD17-00C2-9695-4839-9F69661A6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47C77F-8E71-2860-DA31-C29DA393D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1A2A48-93AA-94D5-BB4F-785AB5B9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07F4E9-9283-95D3-D1FE-D8F462BD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B93026-56AA-8B9B-4C03-5AD75723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576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7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C6481-B3EE-4DF1-B81C-DEF3C11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899DF-025F-42DD-B5AE-90B25A9B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379A56B-D3A8-4A87-8F4F-A0A36CF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F47B5F-3F5A-4EE0-A80E-67A0EB6F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7264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8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7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5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3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1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4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4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3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B03D1C-04E2-4EA5-8079-BE54E18A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0C74D37-5700-424E-9506-8ABD9CED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34466D-6ED6-41A0-BE2D-02ADAD3B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34957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6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6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2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2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1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6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39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3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5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50970-7031-4C93-8AF7-8A4E88F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E8E362-2CEA-4B01-A7F6-2452A53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FB652C-57BA-48D6-88A3-A5D86F44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E8AEC2-E580-4C9F-9D51-EE4319B2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4B048-A24A-42E2-A734-16EE5B01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370D87-D985-4892-A797-B7E36B35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986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1F54E-D91E-47F8-84EE-DE7A5AAC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91F621-843C-44EE-9330-6B9F8BE6D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EA8E6D-8032-431F-B8A3-C9F21155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87237-E430-4256-B0BA-E009CFF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3781A-A44D-479C-89FE-D9AD5963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D3DA4-F7DF-413D-9E12-54FB4CCE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695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EB3B75-1CCD-4904-9756-96AFD243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3B323F-6645-47F0-ACD0-5A7383F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1B26E9-08FE-47E0-ABA8-339699EBD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2620-7220-466E-BE41-63926EF2417F}" type="datetimeFigureOut">
              <a:rPr lang="ar-KW" smtClean="0"/>
              <a:t>29/09/1444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2038B-CA8D-4BE1-A229-B2466C876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A890E-3FF9-437E-8052-F3ECAF529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4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A7BAAA37-6B19-45EB-58D7-404B3036A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3FA88782-A992-87B3-B0DF-93E2939E1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0C3B83-D8BE-5112-DF8F-2ABA057F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125169-8AC0-4F8D-8532-37C3326D44AD}" type="datetimeFigureOut">
              <a:rPr lang="ar-SA"/>
              <a:pPr>
                <a:defRPr/>
              </a:pPr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C9860A-556F-41E8-EC97-3273030D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2D23ED-57FE-4002-685A-A6CC8915F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26B48-2CDB-4AB8-9181-C30522E8BE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6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B2588E-F76B-4A01-FAAD-A62F51AB1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1C351E-11DA-45C9-C47F-8DA5C8BC7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95E784-4483-861E-094F-FAEA3B7D32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F7262F-789C-8ABD-BE1D-5B27165816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40F69D-EE76-034C-158F-6E6164EA73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/>
            </a:lvl1pPr>
          </a:lstStyle>
          <a:p>
            <a:pPr>
              <a:defRPr/>
            </a:pPr>
            <a:fld id="{22626CE6-7CAD-4764-ACC5-7D66B20662E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863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A06E77-645F-4033-2974-B166B4B28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96D638-885C-D536-1CAF-6B1C2D8AC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163FF3-395E-BF2A-00C0-9077568518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01C5CD-176C-6063-9464-DD9E2E585C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06039E-7425-7095-2649-AE40BE11CF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C2FBC4E9-EEBE-462E-B8D7-60CC5430C88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853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71A342-9F9F-07CA-D932-C3EBF968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003F50-8D19-A4E9-51BA-29B8F10B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239583-A832-F54B-3D7D-3A28D0FE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9FB6-ADA3-4516-83EF-1DDC5D63AF5A}" type="datetimeFigureOut">
              <a:rPr lang="ar-SA" smtClean="0"/>
              <a:t>29/09/44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B23E1A-3353-AD97-2455-8FA15F727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9A1340-A6EC-5C09-43CE-517EACE2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40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.me/joinchat/5bqUE_QlFdU5NzI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.me/joinchat/5bqUE_QlFdU5NzI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9B0469-9BF3-04B9-21C4-99B0A16C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12" y="676275"/>
            <a:ext cx="10458450" cy="55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71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>
            <a:extLst>
              <a:ext uri="{FF2B5EF4-FFF2-40B4-BE49-F238E27FC236}">
                <a16:creationId xmlns:a16="http://schemas.microsoft.com/office/drawing/2014/main" id="{D2A9D243-1E0F-B4CF-7E34-ACEB882F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57462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2F861820-638B-4E43-7F6A-8D158B3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11" y="3571136"/>
            <a:ext cx="1012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نق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2EA1C7D3-762F-AA56-D6AD-5639BCD4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413446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7D46AA61-67AA-9A29-7528-FF17BB19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588" y="4030424"/>
            <a:ext cx="15939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3.14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013E58F9-AB85-52D5-6103-5AD45C95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544512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68٫3 م  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11137953-FEB2-9EAD-4C8E-254435B27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8942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68٫295</a:t>
            </a:r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34291147-DB8F-87A6-3B5F-E38178D9B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68731"/>
            <a:ext cx="0" cy="3744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64CB9DF0-BC99-2542-92E5-E9FEBC79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492" y="34659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CE177E02-0D6A-AA0A-F873-2E856771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4" y="3524048"/>
            <a:ext cx="749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AAF3772D-0DB5-6E23-7B35-B9361AEC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03164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D05BCA28-0672-7AEC-DF8C-68CA826C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570" y="454696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22 × 3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2056CB5C-98F6-A13D-0924-B328BA26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930" y="4181292"/>
            <a:ext cx="2633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3٫14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10٫875</a:t>
            </a: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4099DF8B-C8CA-C9C5-71FF-05DE5CA8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589" y="5122863"/>
            <a:ext cx="15947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66 </a:t>
            </a:r>
            <a:r>
              <a:rPr lang="ar-SA" altLang="ar-SA" sz="2400" b="1">
                <a:solidFill>
                  <a:srgbClr val="3333FF"/>
                </a:solidFill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 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l-KsorZulfiMath" panose="0201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2BCA5E3-0E9B-FCAB-B93B-88802D94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4FF71B-9F38-D873-0AA8-1515B19A2A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5175" y="786525"/>
            <a:ext cx="6391275" cy="1152525"/>
          </a:xfrm>
          <a:prstGeom prst="rect">
            <a:avLst/>
          </a:prstGeom>
          <a:effectLst>
            <a:glow rad="101600">
              <a:srgbClr val="CCECFF">
                <a:alpha val="60000"/>
              </a:srgbClr>
            </a:glo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122E02-E22E-3B9E-5D82-24F17B55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64" y="1558050"/>
            <a:ext cx="1409700" cy="381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54C9E32-01F8-F052-D871-63B80087D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1363" y="1997788"/>
            <a:ext cx="2627312" cy="6861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3719E0-7DBA-A899-A1FC-9D3EC1D50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1978" y="2029377"/>
            <a:ext cx="2738632" cy="681198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23402CE-1021-2177-8887-2D388D88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83" y="3039934"/>
            <a:ext cx="1760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DD3F103-0BFF-6B3E-4F4E-8EEAA89F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3062307"/>
            <a:ext cx="2562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نصف القطر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7166B86-789D-773C-DA1F-F4FA0052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652" y="3013207"/>
            <a:ext cx="1760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371C81B-958E-9C88-F800-62ADF1CE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407" y="3021372"/>
            <a:ext cx="1258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القطر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7D14D534-8E0A-EAFE-875E-ACDBBDB4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93" y="4055627"/>
            <a:ext cx="476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@؛7@؛</a:t>
            </a:r>
            <a:endParaRPr lang="en-US" altLang="ar-SA" sz="1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2CE02087-F2D9-F38D-4B3D-010D78B86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988" y="4273858"/>
            <a:ext cx="250403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30">
            <a:extLst>
              <a:ext uri="{FF2B5EF4-FFF2-40B4-BE49-F238E27FC236}">
                <a16:creationId xmlns:a16="http://schemas.microsoft.com/office/drawing/2014/main" id="{DD7DFEFB-2F0D-FE93-DADD-2274FEF0B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0979" y="4074350"/>
            <a:ext cx="250403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6B3E8BD4-9DF6-3540-089D-A1D7F61B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407" y="3822752"/>
            <a:ext cx="252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1600" b="1">
                <a:solidFill>
                  <a:srgbClr val="00B05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2" grpId="0"/>
      <p:bldP spid="15373" grpId="0"/>
      <p:bldP spid="15374" grpId="0"/>
      <p:bldP spid="15376" grpId="0"/>
      <p:bldP spid="15378" grpId="0"/>
      <p:bldP spid="15379" grpId="0"/>
      <p:bldP spid="15380" grpId="0"/>
      <p:bldP spid="15381" grpId="0"/>
      <p:bldP spid="15382" grpId="0"/>
      <p:bldP spid="15384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>
            <a:extLst>
              <a:ext uri="{FF2B5EF4-FFF2-40B4-BE49-F238E27FC236}">
                <a16:creationId xmlns:a16="http://schemas.microsoft.com/office/drawing/2014/main" id="{D2A9D243-1E0F-B4CF-7E34-ACEB882F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57462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2F861820-638B-4E43-7F6A-8D158B3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11" y="3571136"/>
            <a:ext cx="1012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نق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2EA1C7D3-762F-AA56-D6AD-5639BCD4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413446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7D46AA61-67AA-9A29-7528-FF17BB19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588" y="4030424"/>
            <a:ext cx="15939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013E58F9-AB85-52D5-6103-5AD45C95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544512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55٫3 م  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11137953-FEB2-9EAD-4C8E-254435B27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8942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55٫264</a:t>
            </a:r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34291147-DB8F-87A6-3B5F-E38178D9B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68731"/>
            <a:ext cx="0" cy="3744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64CB9DF0-BC99-2542-92E5-E9FEBC79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492" y="34659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CE177E02-0D6A-AA0A-F873-2E856771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4" y="3524048"/>
            <a:ext cx="749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AAF3772D-0DB5-6E23-7B35-B9361AEC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03164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مـح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D05BCA28-0672-7AEC-DF8C-68CA826C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570" y="454696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69٫08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2056CB5C-98F6-A13D-0924-B328BA26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91" y="4181292"/>
            <a:ext cx="2266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3٫14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8٫8</a:t>
            </a: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4099DF8B-C8CA-C9C5-71FF-05DE5CA8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589" y="5122863"/>
            <a:ext cx="15947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69٫1 </a:t>
            </a:r>
            <a:r>
              <a:rPr lang="ar-SA" altLang="ar-SA" sz="2400" b="1">
                <a:solidFill>
                  <a:srgbClr val="3333FF"/>
                </a:solidFill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 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l-KsorZulfiMath" panose="0201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2BCA5E3-0E9B-FCAB-B93B-88802D94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4FF71B-9F38-D873-0AA8-1515B19A2A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5175" y="786525"/>
            <a:ext cx="6391275" cy="1152525"/>
          </a:xfrm>
          <a:prstGeom prst="rect">
            <a:avLst/>
          </a:prstGeom>
          <a:effectLst>
            <a:glow rad="101600">
              <a:srgbClr val="CCECFF">
                <a:alpha val="60000"/>
              </a:srgbClr>
            </a:glo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122E02-E22E-3B9E-5D82-24F17B55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64" y="1558050"/>
            <a:ext cx="1409700" cy="381000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23402CE-1021-2177-8887-2D388D88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83" y="3039934"/>
            <a:ext cx="1760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DD3F103-0BFF-6B3E-4F4E-8EEAA89F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3062307"/>
            <a:ext cx="2562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نصف القطر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7166B86-789D-773C-DA1F-F4FA0052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652" y="3013207"/>
            <a:ext cx="1760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371C81B-958E-9C88-F800-62ADF1CE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987" y="3021372"/>
            <a:ext cx="13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القطر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071799F-DB2B-D2AB-679A-673D5FF92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665" y="1996485"/>
            <a:ext cx="1501554" cy="1040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18A6ECC-3920-52EC-AF45-D32674F38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174" y="2066503"/>
            <a:ext cx="1470402" cy="10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2" grpId="0"/>
      <p:bldP spid="15373" grpId="0"/>
      <p:bldP spid="15374" grpId="0"/>
      <p:bldP spid="15376" grpId="0"/>
      <p:bldP spid="15378" grpId="0"/>
      <p:bldP spid="15379" grpId="0"/>
      <p:bldP spid="15380" grpId="0"/>
      <p:bldP spid="15381" grpId="0"/>
      <p:bldP spid="15382" grpId="0"/>
      <p:bldP spid="15384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FC86BF-1EA4-A95F-32AC-F16A8ACC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DEB31EE-EF73-CDA4-8E40-10C368BE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85" y="3028754"/>
            <a:ext cx="4314825" cy="25717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E063E63-7BB4-65E9-B36D-AD073EC64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87" y="949586"/>
            <a:ext cx="6324600" cy="17716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A74BAC-C249-B56C-11FB-F70AE56A3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743" y="2263643"/>
            <a:ext cx="1088915" cy="28283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757D00D-EDD4-FC8C-246B-850C41163E1C}"/>
              </a:ext>
            </a:extLst>
          </p:cNvPr>
          <p:cNvSpPr txBox="1"/>
          <p:nvPr/>
        </p:nvSpPr>
        <p:spPr>
          <a:xfrm>
            <a:off x="5122506" y="3666931"/>
            <a:ext cx="3331029" cy="690465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C52C33E3-602D-85C2-709B-161F95A0E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577" y="5777016"/>
            <a:ext cx="1760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238972B-C508-8126-ADF7-3DCF7F95A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224" y="5773321"/>
            <a:ext cx="1258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×</a:t>
            </a: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القطر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>
            <a:extLst>
              <a:ext uri="{FF2B5EF4-FFF2-40B4-BE49-F238E27FC236}">
                <a16:creationId xmlns:a16="http://schemas.microsoft.com/office/drawing/2014/main" id="{D2A9D243-1E0F-B4CF-7E34-ACEB882F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574624"/>
            <a:ext cx="5554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2F861820-638B-4E43-7F6A-8D158B3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11" y="3571136"/>
            <a:ext cx="1012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2EA1C7D3-762F-AA56-D6AD-5639BCD4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4134461"/>
            <a:ext cx="5923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م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7D46AA61-67AA-9A29-7528-FF17BB19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06" y="4030424"/>
            <a:ext cx="2228395" cy="46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847090" algn="l"/>
              </a:tabLst>
            </a:pPr>
            <a:r>
              <a:rPr lang="ar-SA" altLang="ar-SA" sz="2400" b="1">
                <a:solidFill>
                  <a:srgbClr val="FF0000"/>
                </a:solidFill>
              </a:rPr>
              <a:t>3٫14</a:t>
            </a:r>
            <a:r>
              <a:rPr lang="ar-SA" altLang="ar-SA" sz="2400" b="1">
                <a:solidFill>
                  <a:srgbClr val="000000"/>
                </a:solidFill>
              </a:rPr>
              <a:t> × </a:t>
            </a:r>
            <a:r>
              <a:rPr lang="ar-SA" sz="2400" b="1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( </a:t>
            </a:r>
            <a:r>
              <a:rPr lang="ar-SA" sz="2400" b="1" kern="1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6,8</a:t>
            </a:r>
            <a:r>
              <a:rPr lang="ar-SA" sz="2400" b="1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 )</a:t>
            </a:r>
            <a:r>
              <a:rPr lang="ar-SA" sz="2400" b="1" kern="100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2</a:t>
            </a:r>
            <a:endParaRPr lang="en-US" sz="1200" kern="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013E58F9-AB85-52D5-6103-5AD45C95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461" y="5549478"/>
            <a:ext cx="1559832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56٫7 </a:t>
            </a:r>
            <a:r>
              <a:rPr lang="ar-SA" sz="2400" b="1" kern="1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</a:t>
            </a:r>
            <a:r>
              <a:rPr lang="ar-SA" sz="2400" b="1" kern="100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11137953-FEB2-9EAD-4C8E-254435B27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63" y="4873651"/>
            <a:ext cx="25626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3,14 × 18,06</a:t>
            </a:r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34291147-DB8F-87A6-3B5F-E38178D9B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68731"/>
            <a:ext cx="0" cy="3744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64CB9DF0-BC99-2542-92E5-E9FEBC79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492" y="3465913"/>
            <a:ext cx="6608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م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CE177E02-0D6A-AA0A-F873-2E856771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4" y="3524048"/>
            <a:ext cx="749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 b="1">
              <a:solidFill>
                <a:srgbClr val="0070C0"/>
              </a:solidFill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AAF3772D-0DB5-6E23-7B35-B9361AEC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031640"/>
            <a:ext cx="660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م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D05BCA28-0672-7AEC-DF8C-68CA826C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35" y="4624049"/>
            <a:ext cx="2368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= 3,14 × 46,24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2056CB5C-98F6-A13D-0924-B328BA26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472" y="4181292"/>
            <a:ext cx="2371773" cy="46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847090" algn="l"/>
              </a:tabLst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3٫14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lang="ar-SA" sz="2400" b="1" kern="100">
                <a:latin typeface="Calibri" panose="020F0502020204030204" pitchFamily="34" charset="0"/>
                <a:ea typeface="Calibri" panose="020F0502020204030204" pitchFamily="34" charset="0"/>
              </a:rPr>
              <a:t>( </a:t>
            </a:r>
            <a:r>
              <a:rPr lang="ar-SA" sz="2400" b="1" kern="1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4,25</a:t>
            </a:r>
            <a:r>
              <a:rPr lang="ar-SA" sz="2400" b="1" kern="100"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r>
              <a:rPr lang="ar-SA" sz="2400" b="1" kern="100" baseline="3000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200" kern="1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4099DF8B-C8CA-C9C5-71FF-05DE5CA8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250" y="5285172"/>
            <a:ext cx="1594724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145,2 </a:t>
            </a:r>
            <a:r>
              <a:rPr lang="ar-SA" sz="2400" b="1" kern="1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</a:t>
            </a:r>
            <a:r>
              <a:rPr lang="ar-SA" sz="2400" b="1" kern="100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200" b="1" kern="10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2BCA5E3-0E9B-FCAB-B93B-88802D94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23402CE-1021-2177-8887-2D388D88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82" y="3039934"/>
            <a:ext cx="1833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DD3F103-0BFF-6B3E-4F4E-8EEAA89F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164" y="3062307"/>
            <a:ext cx="24446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نصف القطر )</a:t>
            </a:r>
            <a:r>
              <a:rPr lang="ar-SA" sz="105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400" b="1" baseline="30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7166B86-789D-773C-DA1F-F4FA0052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652" y="3013207"/>
            <a:ext cx="1865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مساحة الدائرة = 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371C81B-958E-9C88-F800-62ADF1CE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1" y="3021372"/>
            <a:ext cx="2542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ط</a:t>
            </a:r>
            <a:r>
              <a:rPr lang="ar-SA" altLang="ar-SA" sz="2400" b="1">
                <a:solidFill>
                  <a:srgbClr val="000000"/>
                </a:solidFill>
              </a:rPr>
              <a:t> ×</a:t>
            </a:r>
            <a:r>
              <a:rPr lang="ar-SA" altLang="ar-SA" sz="2400" b="1">
                <a:solidFill>
                  <a:srgbClr val="0070C0"/>
                </a:solidFill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( نصف القطر ) </a:t>
            </a:r>
            <a:r>
              <a:rPr lang="ar-SA" sz="2400" b="1" baseline="30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2</a:t>
            </a:r>
            <a:endParaRPr lang="en-US" altLang="ar-SA" sz="2400" b="1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33AFDCB-B0BA-1822-48AD-5FF9542BAA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257" y="1176067"/>
            <a:ext cx="6372225" cy="523875"/>
          </a:xfrm>
          <a:prstGeom prst="rect">
            <a:avLst/>
          </a:prstGeom>
          <a:effectLst>
            <a:glow rad="101600">
              <a:srgbClr val="FFCCCC">
                <a:alpha val="60000"/>
              </a:srgbClr>
            </a:glo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F7BFEC4-8A35-9515-E44B-E6D43F1488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24306" y="2153003"/>
            <a:ext cx="2820598" cy="657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C841A23-1F1A-6162-6920-28E0BD94EC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61001" y="2164422"/>
            <a:ext cx="2762250" cy="6191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EF3BD5F-BFB9-2C6F-A731-BA4C94D0E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013" y="1317213"/>
            <a:ext cx="841244" cy="24636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284D1E7-3B00-67AA-441C-D7951B651422}"/>
              </a:ext>
            </a:extLst>
          </p:cNvPr>
          <p:cNvSpPr txBox="1"/>
          <p:nvPr/>
        </p:nvSpPr>
        <p:spPr>
          <a:xfrm>
            <a:off x="6660714" y="3639974"/>
            <a:ext cx="10559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7030A0"/>
                </a:solidFill>
                <a:cs typeface="Al-KsorZulfiMath" panose="02010000000000000000" pitchFamily="2" charset="-78"/>
              </a:rPr>
              <a:t>!؛4 = </a:t>
            </a:r>
            <a:r>
              <a:rPr lang="ar-SA" b="1">
                <a:solidFill>
                  <a:srgbClr val="7030A0"/>
                </a:solidFill>
              </a:rPr>
              <a:t>0,25</a:t>
            </a:r>
            <a:endParaRPr lang="ar-SA" b="1">
              <a:solidFill>
                <a:srgbClr val="7030A0"/>
              </a:solidFill>
              <a:cs typeface="Al-KsorZulfiMath" panose="0201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1A4E121-CCB5-2087-1B5E-3E8C9A7759D2}"/>
              </a:ext>
            </a:extLst>
          </p:cNvPr>
          <p:cNvSpPr txBox="1"/>
          <p:nvPr/>
        </p:nvSpPr>
        <p:spPr>
          <a:xfrm>
            <a:off x="2059993" y="3661092"/>
            <a:ext cx="9320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7030A0"/>
                </a:solidFill>
                <a:cs typeface="Al-KsorZulfiMath" panose="02010000000000000000" pitchFamily="2" charset="-78"/>
              </a:rPr>
              <a:t>$؛5 = </a:t>
            </a:r>
            <a:r>
              <a:rPr lang="ar-SA" b="1">
                <a:solidFill>
                  <a:srgbClr val="7030A0"/>
                </a:solidFill>
              </a:rPr>
              <a:t>0,8</a:t>
            </a:r>
            <a:endParaRPr lang="ar-SA" b="1">
              <a:solidFill>
                <a:srgbClr val="7030A0"/>
              </a:solidFill>
              <a:cs typeface="Al-KsorZulfiMa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5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2" grpId="0"/>
      <p:bldP spid="15373" grpId="0"/>
      <p:bldP spid="15374" grpId="0"/>
      <p:bldP spid="15376" grpId="0"/>
      <p:bldP spid="15378" grpId="0"/>
      <p:bldP spid="15379" grpId="0"/>
      <p:bldP spid="15380" grpId="0"/>
      <p:bldP spid="15381" grpId="0"/>
      <p:bldP spid="15382" grpId="0"/>
      <p:bldP spid="15384" grpId="0"/>
      <p:bldP spid="12" grpId="0"/>
      <p:bldP spid="13" grpId="0"/>
      <p:bldP spid="14" grpId="0"/>
      <p:bldP spid="15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>
            <a:extLst>
              <a:ext uri="{FF2B5EF4-FFF2-40B4-BE49-F238E27FC236}">
                <a16:creationId xmlns:a16="http://schemas.microsoft.com/office/drawing/2014/main" id="{D2A9D243-1E0F-B4CF-7E34-ACEB882F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574624"/>
            <a:ext cx="7151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2F861820-638B-4E43-7F6A-8D158B3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11" y="3571136"/>
            <a:ext cx="1012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2EA1C7D3-762F-AA56-D6AD-5639BCD4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4134461"/>
            <a:ext cx="7151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7D46AA61-67AA-9A29-7528-FF17BB19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514" y="4030424"/>
            <a:ext cx="2368988" cy="46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847090" algn="l"/>
              </a:tabLst>
            </a:pPr>
            <a:r>
              <a:rPr lang="ar-SA" altLang="ar-SA" sz="2400" b="1">
                <a:solidFill>
                  <a:srgbClr val="FF0000"/>
                </a:solidFill>
              </a:rPr>
              <a:t>3٫14</a:t>
            </a:r>
            <a:r>
              <a:rPr lang="ar-SA" altLang="ar-SA" sz="2400" b="1">
                <a:solidFill>
                  <a:srgbClr val="000000"/>
                </a:solidFill>
              </a:rPr>
              <a:t> × </a:t>
            </a:r>
            <a:r>
              <a:rPr lang="ar-SA" sz="2400" b="1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( </a:t>
            </a:r>
            <a:r>
              <a:rPr lang="ar-SA" sz="2400" b="1" kern="1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7,75</a:t>
            </a:r>
            <a:r>
              <a:rPr lang="ar-SA" sz="2400" b="1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 )</a:t>
            </a:r>
            <a:r>
              <a:rPr lang="ar-SA" sz="2400" b="1" kern="100" baseline="30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2</a:t>
            </a:r>
            <a:endParaRPr lang="en-US" sz="1200" kern="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013E58F9-AB85-52D5-6103-5AD45C95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461" y="5549478"/>
            <a:ext cx="1559832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167,3 </a:t>
            </a:r>
            <a:r>
              <a:rPr lang="ar-SA" sz="2400" b="1" kern="1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</a:t>
            </a:r>
            <a:r>
              <a:rPr lang="ar-SA" sz="2400" b="1" kern="100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endParaRPr kumimoji="0" lang="ar-SA" altLang="ar-SA" sz="2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l-KsorZulfiMath" panose="02010000000000000000" pitchFamily="2" charset="-78"/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11137953-FEB2-9EAD-4C8E-254435B27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63" y="4873651"/>
            <a:ext cx="25626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3,14 × 53,29</a:t>
            </a:r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34291147-DB8F-87A6-3B5F-E38178D9B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68731"/>
            <a:ext cx="0" cy="3744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64CB9DF0-BC99-2542-92E5-E9FEBC79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492" y="3465913"/>
            <a:ext cx="7339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CE177E02-0D6A-AA0A-F873-2E856771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4" y="3524048"/>
            <a:ext cx="7492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lang="ar-SA" sz="2400" b="1" baseline="300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 b="1">
              <a:solidFill>
                <a:srgbClr val="0070C0"/>
              </a:solidFill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AAF3772D-0DB5-6E23-7B35-B9361AEC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031640"/>
            <a:ext cx="72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D05BCA28-0672-7AEC-DF8C-68CA826C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35" y="4624049"/>
            <a:ext cx="2368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= 3,14 × 60,06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2056CB5C-98F6-A13D-0924-B328BA26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472" y="4181292"/>
            <a:ext cx="2371773" cy="46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847090" algn="l"/>
              </a:tabLst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3٫14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</a:t>
            </a:r>
            <a:r>
              <a:rPr lang="ar-SA" sz="2400" b="1" kern="100">
                <a:latin typeface="Calibri" panose="020F0502020204030204" pitchFamily="34" charset="0"/>
                <a:ea typeface="Calibri" panose="020F0502020204030204" pitchFamily="34" charset="0"/>
              </a:rPr>
              <a:t>( </a:t>
            </a:r>
            <a:r>
              <a:rPr lang="ar-SA" sz="2400" b="1" kern="1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7,3</a:t>
            </a:r>
            <a:r>
              <a:rPr lang="ar-SA" sz="2400" b="1" kern="100"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r>
              <a:rPr lang="ar-SA" sz="2400" b="1" kern="100" baseline="3000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200" kern="1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4099DF8B-C8CA-C9C5-71FF-05DE5CA8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250" y="5285172"/>
            <a:ext cx="1594724" cy="4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Al-KsorZulfiMath" panose="02010000000000000000" pitchFamily="2" charset="-78"/>
              </a:rPr>
              <a:t>ت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188,6 </a:t>
            </a:r>
            <a:r>
              <a:rPr lang="ar-SA" sz="2400" b="1" kern="1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</a:t>
            </a:r>
            <a:r>
              <a:rPr lang="ar-SA" sz="2400" b="1" kern="100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1200" b="1" kern="10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2BCA5E3-0E9B-FCAB-B93B-88802D94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23402CE-1021-2177-8887-2D388D88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82" y="3039934"/>
            <a:ext cx="1833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الدائرة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DD3F103-0BFF-6B3E-4F4E-8EEAA89F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9" y="3062307"/>
            <a:ext cx="2562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نصف القطر ) </a:t>
            </a:r>
            <a:r>
              <a:rPr lang="ar-SA" sz="2400" b="1" baseline="30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7166B86-789D-773C-DA1F-F4FA0052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652" y="3013207"/>
            <a:ext cx="1865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مساحة الدائرة = 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371C81B-958E-9C88-F800-62ADF1CE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1" y="3021372"/>
            <a:ext cx="2542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ط</a:t>
            </a:r>
            <a:r>
              <a:rPr lang="ar-SA" altLang="ar-SA" sz="2400" b="1">
                <a:solidFill>
                  <a:srgbClr val="000000"/>
                </a:solidFill>
              </a:rPr>
              <a:t> ×</a:t>
            </a:r>
            <a:r>
              <a:rPr lang="ar-SA" altLang="ar-SA" sz="2400" b="1">
                <a:solidFill>
                  <a:srgbClr val="0070C0"/>
                </a:solidFill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( نصف القطر ) </a:t>
            </a:r>
            <a:r>
              <a:rPr lang="ar-SA" sz="2400" b="1" baseline="30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2</a:t>
            </a:r>
            <a:endParaRPr lang="en-US" altLang="ar-SA" sz="2400" b="1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C3DD60E-1938-6F07-7228-7A40C4A4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79425" y="2028649"/>
            <a:ext cx="2724150" cy="657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6050060-706B-79D1-9BB6-3ED912ACB81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04662" y="1985395"/>
            <a:ext cx="2930882" cy="70048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E74C4E5-4991-B7F1-C3FC-9B20323432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257" y="1176067"/>
            <a:ext cx="6372225" cy="523875"/>
          </a:xfrm>
          <a:prstGeom prst="rect">
            <a:avLst/>
          </a:prstGeom>
          <a:effectLst>
            <a:glow rad="101600">
              <a:srgbClr val="FFCCCC">
                <a:alpha val="60000"/>
              </a:srgbClr>
            </a:glo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4F5936D-3F4A-74D3-BD0C-F5E1A2606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013" y="1317213"/>
            <a:ext cx="841244" cy="24636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B5BD90F-7A8A-9D17-D0FC-AE288CD5343E}"/>
              </a:ext>
            </a:extLst>
          </p:cNvPr>
          <p:cNvSpPr txBox="1"/>
          <p:nvPr/>
        </p:nvSpPr>
        <p:spPr>
          <a:xfrm>
            <a:off x="1847461" y="3561363"/>
            <a:ext cx="1096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7030A0"/>
                </a:solidFill>
                <a:cs typeface="Al-KsorZulfiMath" panose="02010000000000000000" pitchFamily="2" charset="-78"/>
              </a:rPr>
              <a:t>#؛4 = </a:t>
            </a:r>
            <a:r>
              <a:rPr lang="ar-SA" b="1">
                <a:solidFill>
                  <a:srgbClr val="7030A0"/>
                </a:solidFill>
              </a:rPr>
              <a:t>0,75</a:t>
            </a:r>
            <a:endParaRPr lang="ar-SA" b="1">
              <a:solidFill>
                <a:srgbClr val="7030A0"/>
              </a:solidFill>
              <a:cs typeface="Al-KsorZulfiMa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81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2" grpId="0"/>
      <p:bldP spid="15373" grpId="0"/>
      <p:bldP spid="15374" grpId="0"/>
      <p:bldP spid="15376" grpId="0"/>
      <p:bldP spid="15378" grpId="0"/>
      <p:bldP spid="15379" grpId="0"/>
      <p:bldP spid="15380" grpId="0"/>
      <p:bldP spid="15381" grpId="0"/>
      <p:bldP spid="15382" grpId="0"/>
      <p:bldP spid="15384" grpId="0"/>
      <p:bldP spid="12" grpId="0"/>
      <p:bldP spid="13" grpId="0"/>
      <p:bldP spid="14" grpId="0"/>
      <p:bldP spid="1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BDBA9D-FF88-8B84-5246-45461BDB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335" y="3263503"/>
            <a:ext cx="4027716" cy="53646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37CDFE4-66EC-F1EE-0CA3-A297876AE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21" y="817691"/>
            <a:ext cx="4357783" cy="231780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20672F2-EF28-9B2B-D48D-F02C08C5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08090E1-5FB7-AC1A-323F-EA99E70D8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838" y="2920569"/>
            <a:ext cx="612325" cy="170316"/>
          </a:xfrm>
          <a:prstGeom prst="rect">
            <a:avLst/>
          </a:prstGeom>
        </p:spPr>
      </p:pic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F86B1B18-3A3F-121A-49CC-0F40FF0C7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74012"/>
              </p:ext>
            </p:extLst>
          </p:nvPr>
        </p:nvGraphicFramePr>
        <p:xfrm>
          <a:off x="2519265" y="3779056"/>
          <a:ext cx="9240417" cy="277495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583243">
                  <a:extLst>
                    <a:ext uri="{9D8B030D-6E8A-4147-A177-3AD203B41FA5}">
                      <a16:colId xmlns:a16="http://schemas.microsoft.com/office/drawing/2014/main" val="1099960191"/>
                    </a:ext>
                  </a:extLst>
                </a:gridCol>
                <a:gridCol w="7657174">
                  <a:extLst>
                    <a:ext uri="{9D8B030D-6E8A-4147-A177-3AD203B41FA5}">
                      <a16:colId xmlns:a16="http://schemas.microsoft.com/office/drawing/2014/main" val="14678854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>
                          <a:solidFill>
                            <a:srgbClr val="00B050"/>
                          </a:solidFill>
                          <a:latin typeface="Jenine Bold" panose="02000800000000000000" pitchFamily="50" charset="-78"/>
                          <a:cs typeface="Jenine Bold" panose="02000800000000000000" pitchFamily="50" charset="-78"/>
                        </a:rPr>
                        <a:t>أفهم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00000"/>
                        </a:lnSpc>
                      </a:pPr>
                      <a:r>
                        <a:rPr lang="ar-SA" b="1">
                          <a:solidFill>
                            <a:srgbClr val="C00000"/>
                          </a:solidFill>
                        </a:rPr>
                        <a:t>المعطيات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9906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00000"/>
                        </a:lnSpc>
                      </a:pPr>
                      <a:r>
                        <a:rPr lang="ar-SA" b="1">
                          <a:solidFill>
                            <a:srgbClr val="C00000"/>
                          </a:solidFill>
                        </a:rPr>
                        <a:t>المطلوب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9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solidFill>
                            <a:srgbClr val="00B050"/>
                          </a:solidFill>
                          <a:latin typeface="Jenine Bold" panose="02000800000000000000" pitchFamily="50" charset="-78"/>
                          <a:cs typeface="Jenine Bold" panose="02000800000000000000" pitchFamily="50" charset="-78"/>
                        </a:rPr>
                        <a:t>أخطط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00000"/>
                        </a:lnSpc>
                      </a:pPr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8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solidFill>
                            <a:srgbClr val="00B050"/>
                          </a:solidFill>
                          <a:latin typeface="Jenine Bold" panose="02000800000000000000" pitchFamily="50" charset="-78"/>
                          <a:cs typeface="Jenine Bold" panose="02000800000000000000" pitchFamily="50" charset="-78"/>
                        </a:rPr>
                        <a:t>أحل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00000"/>
                        </a:lnSpc>
                      </a:pPr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solidFill>
                            <a:srgbClr val="00B050"/>
                          </a:solidFill>
                          <a:latin typeface="Jenine Bold" panose="02000800000000000000" pitchFamily="50" charset="-78"/>
                          <a:cs typeface="Jenine Bold" panose="02000800000000000000" pitchFamily="50" charset="-78"/>
                        </a:rPr>
                        <a:t>أتحقق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00000"/>
                        </a:lnSpc>
                      </a:pPr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82542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81C8FC63-B49C-2C78-F639-CE1D55FC0E9A}"/>
              </a:ext>
            </a:extLst>
          </p:cNvPr>
          <p:cNvSpPr txBox="1"/>
          <p:nvPr/>
        </p:nvSpPr>
        <p:spPr>
          <a:xfrm>
            <a:off x="2446176" y="4482814"/>
            <a:ext cx="6895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FF0000"/>
                </a:solidFill>
              </a:rPr>
              <a:t>كم كيلو مترا تقريبا مجوع المسافات التي قطعتها السيارة نهاية شهر شعبان 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3C9E93-8EAB-99C7-D423-1EA5C05AC8A2}"/>
              </a:ext>
            </a:extLst>
          </p:cNvPr>
          <p:cNvSpPr txBox="1"/>
          <p:nvPr/>
        </p:nvSpPr>
        <p:spPr>
          <a:xfrm>
            <a:off x="6568440" y="4990954"/>
            <a:ext cx="29752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/>
              <a:t>استراتيجية حل مسألة أبسط 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7C0AB03-27F8-1656-5C19-E0715626D7AB}"/>
              </a:ext>
            </a:extLst>
          </p:cNvPr>
          <p:cNvSpPr txBox="1"/>
          <p:nvPr/>
        </p:nvSpPr>
        <p:spPr>
          <a:xfrm>
            <a:off x="4881658" y="5391064"/>
            <a:ext cx="50243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3333FF"/>
                </a:solidFill>
              </a:rPr>
              <a:t>20% من 25700 = 0,2 × 25700 = 5140 كلم</a:t>
            </a:r>
          </a:p>
          <a:p>
            <a:r>
              <a:rPr lang="ar-SA" sz="2000" b="1">
                <a:solidFill>
                  <a:srgbClr val="3333FF"/>
                </a:solidFill>
              </a:rPr>
              <a:t>25700 + 5140 = 30840 كلم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39AA03E-123C-FD47-E8B1-118D446D1F4A}"/>
              </a:ext>
            </a:extLst>
          </p:cNvPr>
          <p:cNvSpPr txBox="1"/>
          <p:nvPr/>
        </p:nvSpPr>
        <p:spPr>
          <a:xfrm>
            <a:off x="8434873" y="6126854"/>
            <a:ext cx="1237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/>
              <a:t>-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F936C60-9D5E-5FBE-C3C9-7DB233F685D7}"/>
              </a:ext>
            </a:extLst>
          </p:cNvPr>
          <p:cNvSpPr txBox="1"/>
          <p:nvPr/>
        </p:nvSpPr>
        <p:spPr>
          <a:xfrm>
            <a:off x="2309327" y="3915407"/>
            <a:ext cx="6895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0070C0"/>
                </a:solidFill>
              </a:rPr>
              <a:t>قطعت السيارة 25688 كلم ثم قطعت 19,5 % من هذه المسافة.</a:t>
            </a:r>
          </a:p>
        </p:txBody>
      </p:sp>
    </p:spTree>
    <p:extLst>
      <p:ext uri="{BB962C8B-B14F-4D97-AF65-F5344CB8AC3E}">
        <p14:creationId xmlns:p14="http://schemas.microsoft.com/office/powerpoint/2010/main" val="26344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0885BAEC-144C-6D70-DE54-4E3B521A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967" y="2911479"/>
            <a:ext cx="44120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الشكل مقسم إلى مستطيل كبير ومستطيل صغير</a:t>
            </a:r>
            <a:endParaRPr kumimoji="0" lang="en-US" altLang="ar-SA" sz="2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C63B20DE-15F9-0340-10C4-E13348C8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948" y="3480653"/>
            <a:ext cx="22211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>
                <a:solidFill>
                  <a:srgbClr val="006600"/>
                </a:solidFill>
                <a:latin typeface="Arial" panose="020B0604020202020204" pitchFamily="34" charset="0"/>
              </a:rPr>
              <a:t>مساحة المستطيل الصغير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9594914-4C46-5B08-8AAC-33882229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416" y="393804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2726B250-0ED7-8950-15F6-B3E086C2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261" y="4914523"/>
            <a:ext cx="1280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Arial Unicode MS" panose="020B0604020202020204" pitchFamily="34" charset="-12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cs typeface="Arial" panose="020B0604020202020204" pitchFamily="34" charset="0"/>
              </a:rPr>
              <a:t>132 م2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A10BDE44-E5AB-0220-007D-0095B347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965" y="3503113"/>
            <a:ext cx="2310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المستطيل الكبير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59675B8-B0E1-0AFD-20FB-EBCF84285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316" y="3938872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9BD900D6-7881-6D93-1246-C941C999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644" y="3947246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 × العرض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A400F6AF-3055-854B-F3E3-A3684A51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206" y="4446225"/>
            <a:ext cx="128052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 ×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AACA100-A629-7FE3-83E1-F099C8C8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494" y="5053456"/>
            <a:ext cx="1506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1188 م2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5664B460-5590-43AE-9042-F8B04D02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743" y="5852271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الشكل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BCEB777C-1025-51E4-BCD5-DB76F291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655" y="5848073"/>
            <a:ext cx="1620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1188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264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7D3FCB1B-708D-624A-701B-DA9CB381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31" y="5854539"/>
            <a:ext cx="1047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924 م2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5B6E85F-16DB-E535-4C2D-B6B5D3689DA2}"/>
              </a:ext>
            </a:extLst>
          </p:cNvPr>
          <p:cNvSpPr txBox="1"/>
          <p:nvPr/>
        </p:nvSpPr>
        <p:spPr>
          <a:xfrm>
            <a:off x="3108662" y="3909462"/>
            <a:ext cx="1620836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lang="ar-SA" sz="2000" b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الطول × العرض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0F19713-BFCA-F8E8-1ECA-669729C95224}"/>
              </a:ext>
            </a:extLst>
          </p:cNvPr>
          <p:cNvSpPr txBox="1"/>
          <p:nvPr/>
        </p:nvSpPr>
        <p:spPr>
          <a:xfrm>
            <a:off x="3601616" y="4454497"/>
            <a:ext cx="1355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× 6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934FFD-CE0C-1CA5-D955-E7294814B052}"/>
              </a:ext>
            </a:extLst>
          </p:cNvPr>
          <p:cNvSpPr txBox="1"/>
          <p:nvPr/>
        </p:nvSpPr>
        <p:spPr>
          <a:xfrm>
            <a:off x="1912776" y="5344895"/>
            <a:ext cx="1268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× 132 =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134FBAA-C9A9-F2E2-0479-EFCA6FF4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D8B12C3-ED5E-CCF4-494A-3CE0F55F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1" y="1952325"/>
            <a:ext cx="3126762" cy="1674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114566-69F7-5A75-1221-5B86EEA3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325" y="1210361"/>
            <a:ext cx="6724650" cy="5810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3191813-0998-4571-C67B-B126F21F9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175" y="1274139"/>
            <a:ext cx="1962150" cy="6000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CAA1BD4-DF54-48B4-B2E0-7EE18A62E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25" y="1407489"/>
            <a:ext cx="1466850" cy="466725"/>
          </a:xfrm>
          <a:prstGeom prst="rect">
            <a:avLst/>
          </a:prstGeom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E3919413-4156-8E40-C6AB-DA129685C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662" y="5329764"/>
            <a:ext cx="24920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>
                <a:solidFill>
                  <a:srgbClr val="006600"/>
                </a:solidFill>
                <a:latin typeface="Arial" panose="020B0604020202020204" pitchFamily="34" charset="0"/>
              </a:rPr>
              <a:t>مساحة المستطيلين الصغيره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81D040D-FF19-DFF0-95B0-517D9D2B5FC8}"/>
              </a:ext>
            </a:extLst>
          </p:cNvPr>
          <p:cNvSpPr txBox="1"/>
          <p:nvPr/>
        </p:nvSpPr>
        <p:spPr>
          <a:xfrm>
            <a:off x="1175657" y="5329764"/>
            <a:ext cx="916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264 م2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6" grpId="0"/>
      <p:bldP spid="1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0885BAEC-144C-6D70-DE54-4E3B521A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475" y="3050312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الشكل مقسم إلى مثلث وشبه منحرف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C63B20DE-15F9-0340-10C4-E13348C8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656" y="3545116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المثلث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9594914-4C46-5B08-8AAC-33882229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296" y="392019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89252B4E-56CC-1661-1AA4-230D954A7672}"/>
              </a:ext>
            </a:extLst>
          </p:cNvPr>
          <p:cNvGrpSpPr>
            <a:grpSpLocks/>
          </p:cNvGrpSpPr>
          <p:nvPr/>
        </p:nvGrpSpPr>
        <p:grpSpPr bwMode="auto">
          <a:xfrm>
            <a:off x="5123656" y="4327134"/>
            <a:ext cx="1860550" cy="700087"/>
            <a:chOff x="3863" y="2287"/>
            <a:chExt cx="1172" cy="441"/>
          </a:xfrm>
        </p:grpSpPr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B1A114DE-58D4-194E-1C08-81F8A826A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2363"/>
              <a:ext cx="11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× </a:t>
              </a: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800" b="1" i="0" u="none" strike="noStrike" kern="0" cap="none" spc="0" normalizeH="0" baseline="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3B801E75-F7F3-E05B-F973-C39D3E189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25" name="Text Box 29">
                <a:extLst>
                  <a:ext uri="{FF2B5EF4-FFF2-40B4-BE49-F238E27FC236}">
                    <a16:creationId xmlns:a16="http://schemas.microsoft.com/office/drawing/2014/main" id="{CA690540-C3AE-E8E1-F8D4-E03D7E496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EFDB696E-0820-1336-35F6-4BAC7A3DE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31">
                <a:extLst>
                  <a:ext uri="{FF2B5EF4-FFF2-40B4-BE49-F238E27FC236}">
                    <a16:creationId xmlns:a16="http://schemas.microsoft.com/office/drawing/2014/main" id="{F6672F17-EEB0-6182-4A97-5A06A281C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Text Box 10">
            <a:extLst>
              <a:ext uri="{FF2B5EF4-FFF2-40B4-BE49-F238E27FC236}">
                <a16:creationId xmlns:a16="http://schemas.microsoft.com/office/drawing/2014/main" id="{2726B250-0ED7-8950-15F6-B3E086C2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633" y="5419348"/>
            <a:ext cx="1154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27 م2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A10BDE44-E5AB-0220-007D-0095B347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30" y="3485232"/>
            <a:ext cx="2094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شبه المنحرف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59675B8-B0E1-0AFD-20FB-EBCF84285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159" y="3902251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9BD900D6-7881-6D93-1246-C941C999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979" y="3902251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 (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ق</a:t>
            </a:r>
            <a:r>
              <a:rPr kumimoji="0" lang="ar-SA" sz="2000" b="1" i="0" u="none" strike="noStrike" kern="1200" cap="none" spc="0" normalizeH="0" baseline="-2500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</a:t>
            </a:r>
            <a:r>
              <a:rPr kumimoji="0" lang="ar-SA" sz="2000" b="1" i="0" u="none" strike="noStrike" kern="1200" cap="none" spc="0" normalizeH="0" baseline="-25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A400F6AF-3055-854B-F3E3-A3684A51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589" y="4452925"/>
            <a:ext cx="23135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AACA100-A629-7FE3-83E1-F099C8C8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30" y="5003599"/>
            <a:ext cx="19130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× 12 × 11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5664B460-5590-43AE-9042-F8B04D02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659" y="60071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الشكل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BCEB777C-1025-51E4-BCD5-DB76F291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094" y="6007099"/>
            <a:ext cx="12623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7D3FCB1B-708D-624A-701B-DA9CB381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21" y="6035299"/>
            <a:ext cx="8409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93م2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5B6E85F-16DB-E535-4C2D-B6B5D3689DA2}"/>
              </a:ext>
            </a:extLst>
          </p:cNvPr>
          <p:cNvSpPr txBox="1"/>
          <p:nvPr/>
        </p:nvSpPr>
        <p:spPr>
          <a:xfrm>
            <a:off x="4692506" y="3970191"/>
            <a:ext cx="204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القاعدة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الارتفاع 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C7656376-322C-D2F1-BE1C-B860AD06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17" y="5444472"/>
            <a:ext cx="1286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6 × 11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94E06EE-3580-5326-41EA-AD7F7949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465" y="5765423"/>
            <a:ext cx="1028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66 م</a:t>
            </a:r>
            <a:r>
              <a:rPr kumimoji="0" lang="ar-SA" sz="2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69FD318A-E2AA-C2CD-93EA-D8B77CF8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295" y="4924389"/>
            <a:ext cx="1067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3 × 9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5E6D7044-D486-C6E3-90AE-53CADC59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855" y="-34871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kumimoji="0" lang="ar-SA" altLang="ar-SA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153.9 م</a:t>
            </a:r>
            <a:r>
              <a:rPr kumimoji="0" lang="ar-SA" altLang="ar-SA" sz="11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en-US" altLang="ar-SA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709BA5-A31F-CC73-3A7F-8FD0A3595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9090636-766F-58AD-1CCA-234838BE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325" y="1210361"/>
            <a:ext cx="6724650" cy="5810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AC0DC07-132E-9BD5-9667-B4D0EC995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175" y="1274139"/>
            <a:ext cx="1962150" cy="6000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C32072-72FF-7496-8BDD-211AC4B68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43" y="2420566"/>
            <a:ext cx="4108348" cy="2319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3A76122-CB62-4F10-E14C-C1BBB15F6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025" y="1407489"/>
            <a:ext cx="1466850" cy="466725"/>
          </a:xfrm>
          <a:prstGeom prst="rect">
            <a:avLst/>
          </a:prstGeom>
        </p:spPr>
      </p:pic>
      <p:sp>
        <p:nvSpPr>
          <p:cNvPr id="4" name="Line 30">
            <a:extLst>
              <a:ext uri="{FF2B5EF4-FFF2-40B4-BE49-F238E27FC236}">
                <a16:creationId xmlns:a16="http://schemas.microsoft.com/office/drawing/2014/main" id="{DC454DC0-9FB1-FA85-90BB-2D692191F8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32159" y="5149315"/>
            <a:ext cx="14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E2BFA0E4-A89A-E941-12B9-D6C353CD8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6734" y="5087167"/>
            <a:ext cx="14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30">
            <a:extLst>
              <a:ext uri="{FF2B5EF4-FFF2-40B4-BE49-F238E27FC236}">
                <a16:creationId xmlns:a16="http://schemas.microsoft.com/office/drawing/2014/main" id="{2824673B-21E9-E694-B73C-235C6EBD3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701" y="4547325"/>
            <a:ext cx="14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FB8C344-2EEF-1729-1706-CC5DE1C1C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697" y="4662700"/>
            <a:ext cx="14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0885BAEC-144C-6D70-DE54-4E3B521A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775" y="2859336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الشكل مقسم إلى مستطيل ونصف دائرة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9594914-4C46-5B08-8AAC-33882229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618" y="4761052"/>
            <a:ext cx="135789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 </a:t>
            </a:r>
            <a:r>
              <a:rPr lang="ar-SA" altLang="ar-SA" sz="2000" b="1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altLang="ar-SA" sz="2000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× 3.14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2726B250-0ED7-8950-15F6-B3E086C2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992" y="5712485"/>
            <a:ext cx="3219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إذن يلزم من الزجاج لعمل الواجهة الزج</a:t>
            </a:r>
            <a:r>
              <a:rPr lang="ar-SA" altLang="ar-SA" sz="2000" b="1">
                <a:solidFill>
                  <a:srgbClr val="00B05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اجية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59675B8-B0E1-0AFD-20FB-EBCF84285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531" y="3785374"/>
            <a:ext cx="1981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مساحة الغرفة المستطيلة =</a:t>
            </a:r>
            <a:endParaRPr kumimoji="0" lang="en-US" altLang="ar-SA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9BD900D6-7881-6D93-1246-C941C999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902" y="3772548"/>
            <a:ext cx="1066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3,5 × 2</a:t>
            </a:r>
            <a:endParaRPr kumimoji="0" lang="en-US" altLang="ar-SA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A400F6AF-3055-854B-F3E3-A3684A51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12" y="4215279"/>
            <a:ext cx="993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7 م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AACA100-A629-7FE3-83E1-F099C8C8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604" y="3815169"/>
            <a:ext cx="1914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مساحة غرفة الجلوس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5B6E85F-16DB-E535-4C2D-B6B5D3689DA2}"/>
              </a:ext>
            </a:extLst>
          </p:cNvPr>
          <p:cNvSpPr txBox="1"/>
          <p:nvPr/>
        </p:nvSpPr>
        <p:spPr>
          <a:xfrm>
            <a:off x="1969172" y="3797672"/>
            <a:ext cx="162083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3.14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0F19713-BFCA-F8E8-1ECA-669729C95224}"/>
              </a:ext>
            </a:extLst>
          </p:cNvPr>
          <p:cNvSpPr txBox="1"/>
          <p:nvPr/>
        </p:nvSpPr>
        <p:spPr>
          <a:xfrm>
            <a:off x="2435301" y="5313562"/>
            <a:ext cx="1421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highlight>
                  <a:srgbClr val="FFFF00"/>
                </a:highlight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1,57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3C79D39-8FD9-F8FF-CA45-BBD8D3550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215" y="5770971"/>
            <a:ext cx="1030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00FF00"/>
                </a:highlight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8.6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م</a:t>
            </a:r>
            <a:r>
              <a:rPr kumimoji="0" lang="ar-SA" altLang="ar-SA" sz="2000" b="1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ar-SA" sz="2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8F67407-279F-CE37-6DF5-1ED53C189121}"/>
              </a:ext>
            </a:extLst>
          </p:cNvPr>
          <p:cNvSpPr txBox="1"/>
          <p:nvPr/>
        </p:nvSpPr>
        <p:spPr>
          <a:xfrm>
            <a:off x="2405618" y="3289355"/>
            <a:ext cx="1282183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نق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380B5993-30CB-0724-63BB-9C882780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443" y="3375673"/>
            <a:ext cx="21208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نصف الدائرة=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18290D2-5AA9-C354-C2C3-94999F369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407" y="3230562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المستطيل=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3DD9399A-A01D-0472-DABC-803EFA2B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550" y="323743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 × العرض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7B06750-924C-A5C5-24DD-B7B5808BC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214" y="1077795"/>
            <a:ext cx="5210411" cy="15463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90B757-BED6-E6A6-BCF5-94CB60E83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191" y="800650"/>
            <a:ext cx="1898036" cy="24367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328DB22-C5B1-3DDA-6628-C9584E97E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88" y="1654796"/>
            <a:ext cx="1168017" cy="15757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59BBF25-0FA1-D82C-D57D-BDB655F25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63" y="2359798"/>
            <a:ext cx="709612" cy="2428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14708FA-7DBA-11E2-8209-0DC6C0901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sp>
        <p:nvSpPr>
          <p:cNvPr id="3" name="Line 30">
            <a:extLst>
              <a:ext uri="{FF2B5EF4-FFF2-40B4-BE49-F238E27FC236}">
                <a16:creationId xmlns:a16="http://schemas.microsoft.com/office/drawing/2014/main" id="{453A2143-058D-261F-25D9-F2EFBA84E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1301" y="4432480"/>
            <a:ext cx="14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id="{9ABA5F59-4360-0B83-F337-752B2A055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0227" y="4432480"/>
            <a:ext cx="14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E040551-8138-7341-B6D2-2C17EAE6D339}"/>
              </a:ext>
            </a:extLst>
          </p:cNvPr>
          <p:cNvSpPr txBox="1"/>
          <p:nvPr/>
        </p:nvSpPr>
        <p:spPr>
          <a:xfrm>
            <a:off x="1996605" y="4286107"/>
            <a:ext cx="162083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3.14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646A38D-FB6E-DF38-CF42-46D3C450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357" y="5741728"/>
            <a:ext cx="1357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=  7 + 1,57 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8" grpId="0"/>
      <p:bldP spid="30" grpId="0"/>
      <p:bldP spid="31" grpId="0"/>
      <p:bldP spid="32" grpId="0"/>
      <p:bldP spid="33" grpId="0"/>
      <p:bldP spid="66" grpId="0"/>
      <p:bldP spid="16" grpId="0"/>
      <p:bldP spid="10" grpId="0"/>
      <p:bldP spid="18" grpId="0"/>
      <p:bldP spid="20" grpId="0"/>
      <p:bldP spid="21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A43035B-3749-E26E-6E72-51EF2B7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44875"/>
            <a:ext cx="201612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046A457D-DBB9-6257-0ED3-D54264A838B1}"/>
              </a:ext>
            </a:extLst>
          </p:cNvPr>
          <p:cNvSpPr txBox="1">
            <a:spLocks/>
          </p:cNvSpPr>
          <p:nvPr/>
        </p:nvSpPr>
        <p:spPr>
          <a:xfrm>
            <a:off x="4437063" y="2452689"/>
            <a:ext cx="3048000" cy="720725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sp>
        <p:nvSpPr>
          <p:cNvPr id="32772" name="ZoneTexte 2">
            <a:extLst>
              <a:ext uri="{FF2B5EF4-FFF2-40B4-BE49-F238E27FC236}">
                <a16:creationId xmlns:a16="http://schemas.microsoft.com/office/drawing/2014/main" id="{1F4120A2-EDFF-0366-29F8-E148DCA7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67" y="2056576"/>
            <a:ext cx="39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514350" rtl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pic>
        <p:nvPicPr>
          <p:cNvPr id="32773" name="صورة 2">
            <a:extLst>
              <a:ext uri="{FF2B5EF4-FFF2-40B4-BE49-F238E27FC236}">
                <a16:creationId xmlns:a16="http://schemas.microsoft.com/office/drawing/2014/main" id="{A4C7A496-94D6-D84C-EC50-1919C9A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24314"/>
            <a:ext cx="1512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مربع نص 1">
            <a:extLst>
              <a:ext uri="{FF2B5EF4-FFF2-40B4-BE49-F238E27FC236}">
                <a16:creationId xmlns:a16="http://schemas.microsoft.com/office/drawing/2014/main" id="{D8230631-4140-5252-7E5E-FAAF8EF8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80" y="3345220"/>
            <a:ext cx="45081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قناة رياضيات أول متوسط أسماء العوفي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1" name="ZoneTexte 2">
            <a:extLst>
              <a:ext uri="{FF2B5EF4-FFF2-40B4-BE49-F238E27FC236}">
                <a16:creationId xmlns:a16="http://schemas.microsoft.com/office/drawing/2014/main" id="{B2D971E8-2241-9107-800C-A65B28A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03" y="1562456"/>
            <a:ext cx="2651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8CC7AE-B3D9-19A8-F099-A7F7CECE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406776"/>
            <a:ext cx="95593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</p:spTree>
    <p:extLst>
      <p:ext uri="{BB962C8B-B14F-4D97-AF65-F5344CB8AC3E}">
        <p14:creationId xmlns:p14="http://schemas.microsoft.com/office/powerpoint/2010/main" val="39276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76FB9E6-EF90-C265-7006-280CBEF5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01" y="552449"/>
            <a:ext cx="8439150" cy="2095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3584E3-EA26-5D07-F15A-E22D862D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19" y="3429000"/>
            <a:ext cx="83343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220" y="81930"/>
            <a:ext cx="8593494" cy="6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 يامن من وسعت رحمته كل شي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3DA2681-98D4-602B-AF11-65BC8A8B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14" y="507254"/>
            <a:ext cx="10086975" cy="561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7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A42F537-27AC-4213-912D-702546C6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68" y="819657"/>
            <a:ext cx="9643276" cy="511950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7F64E80-6DEF-EEAC-F6C6-21E79032B83A}"/>
              </a:ext>
            </a:extLst>
          </p:cNvPr>
          <p:cNvSpPr txBox="1"/>
          <p:nvPr/>
        </p:nvSpPr>
        <p:spPr>
          <a:xfrm>
            <a:off x="10369118" y="6320901"/>
            <a:ext cx="14026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</a:t>
            </a:r>
          </a:p>
        </p:txBody>
      </p:sp>
    </p:spTree>
    <p:extLst>
      <p:ext uri="{BB962C8B-B14F-4D97-AF65-F5344CB8AC3E}">
        <p14:creationId xmlns:p14="http://schemas.microsoft.com/office/powerpoint/2010/main" val="182024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48B8C00-DE61-E6A1-393F-9C454EB2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57" y="414337"/>
            <a:ext cx="103917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238672B-5CEE-8DBC-CCDE-0B9963B2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58" y="194261"/>
            <a:ext cx="8343138" cy="360329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126126F-1C7F-90C2-76AC-BA5010304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56" y="3797559"/>
            <a:ext cx="10639911" cy="29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A43035B-3749-E26E-6E72-51EF2B7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44875"/>
            <a:ext cx="201612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046A457D-DBB9-6257-0ED3-D54264A838B1}"/>
              </a:ext>
            </a:extLst>
          </p:cNvPr>
          <p:cNvSpPr txBox="1">
            <a:spLocks/>
          </p:cNvSpPr>
          <p:nvPr/>
        </p:nvSpPr>
        <p:spPr>
          <a:xfrm>
            <a:off x="4437063" y="2452689"/>
            <a:ext cx="3048000" cy="720725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sp>
        <p:nvSpPr>
          <p:cNvPr id="32772" name="ZoneTexte 2">
            <a:extLst>
              <a:ext uri="{FF2B5EF4-FFF2-40B4-BE49-F238E27FC236}">
                <a16:creationId xmlns:a16="http://schemas.microsoft.com/office/drawing/2014/main" id="{1F4120A2-EDFF-0366-29F8-E148DCA7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67" y="2056576"/>
            <a:ext cx="39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514350" rtl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pic>
        <p:nvPicPr>
          <p:cNvPr id="32773" name="صورة 2">
            <a:extLst>
              <a:ext uri="{FF2B5EF4-FFF2-40B4-BE49-F238E27FC236}">
                <a16:creationId xmlns:a16="http://schemas.microsoft.com/office/drawing/2014/main" id="{A4C7A496-94D6-D84C-EC50-1919C9A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24314"/>
            <a:ext cx="1512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مربع نص 1">
            <a:extLst>
              <a:ext uri="{FF2B5EF4-FFF2-40B4-BE49-F238E27FC236}">
                <a16:creationId xmlns:a16="http://schemas.microsoft.com/office/drawing/2014/main" id="{D8230631-4140-5252-7E5E-FAAF8EF8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80" y="3345220"/>
            <a:ext cx="45081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قناة رياضيات أول متوسط أسماء العوفي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1" name="ZoneTexte 2">
            <a:extLst>
              <a:ext uri="{FF2B5EF4-FFF2-40B4-BE49-F238E27FC236}">
                <a16:creationId xmlns:a16="http://schemas.microsoft.com/office/drawing/2014/main" id="{B2D971E8-2241-9107-800C-A65B28A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03" y="1562456"/>
            <a:ext cx="2651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8CC7AE-B3D9-19A8-F099-A7F7CECE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406776"/>
            <a:ext cx="95593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</p:spTree>
    <p:extLst>
      <p:ext uri="{BB962C8B-B14F-4D97-AF65-F5344CB8AC3E}">
        <p14:creationId xmlns:p14="http://schemas.microsoft.com/office/powerpoint/2010/main" val="338324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Line 16">
            <a:extLst>
              <a:ext uri="{FF2B5EF4-FFF2-40B4-BE49-F238E27FC236}">
                <a16:creationId xmlns:a16="http://schemas.microsoft.com/office/drawing/2014/main" id="{D5D24C24-9F0A-0ABB-D394-582E102FF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3472480"/>
            <a:ext cx="0" cy="266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27" name="Picture 47">
            <a:extLst>
              <a:ext uri="{FF2B5EF4-FFF2-40B4-BE49-F238E27FC236}">
                <a16:creationId xmlns:a16="http://schemas.microsoft.com/office/drawing/2014/main" id="{2B287428-516D-4AE8-14CD-C980CB66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14" y="3560607"/>
            <a:ext cx="2640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06B92A3-CD1F-2754-5609-D7F4A884201B}"/>
              </a:ext>
            </a:extLst>
          </p:cNvPr>
          <p:cNvSpPr txBox="1"/>
          <p:nvPr/>
        </p:nvSpPr>
        <p:spPr>
          <a:xfrm>
            <a:off x="6060729" y="3189856"/>
            <a:ext cx="4639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مساحة شبه المنحرف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!؛2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الارتفاع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مجموع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القاعدتين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014B54-5FDD-356D-0518-F543A7972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33CC28F-F1C9-3DF3-91CE-FED746A057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8804" y="766742"/>
            <a:ext cx="5562853" cy="996957"/>
          </a:xfrm>
          <a:prstGeom prst="rect">
            <a:avLst/>
          </a:prstGeom>
          <a:effectLst>
            <a:glow rad="101600">
              <a:srgbClr val="FFFF66">
                <a:alpha val="60000"/>
              </a:srgbClr>
            </a:glo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DCDD944-D3EF-AD30-9EC2-00F6C70C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944" y="1763699"/>
            <a:ext cx="2131285" cy="13421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2FA7980-778A-72B8-6967-0E28CABD6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800" y="1706339"/>
            <a:ext cx="1961693" cy="14189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6FDD46A-D0BF-F266-4A79-0A9B5A502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266" y="1444628"/>
            <a:ext cx="1274212" cy="33577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3A0D7EA-EDA7-4959-2679-F16A3B8D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196" y="4286527"/>
            <a:ext cx="677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Calibri" panose="020F0502020204030204" pitchFamily="34" charset="0"/>
              </a:rPr>
              <a:t>م  =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5465AB1-1DA0-E04F-EC5C-22237C343E43}"/>
              </a:ext>
            </a:extLst>
          </p:cNvPr>
          <p:cNvGrpSpPr>
            <a:grpSpLocks/>
          </p:cNvGrpSpPr>
          <p:nvPr/>
        </p:nvGrpSpPr>
        <p:grpSpPr bwMode="auto">
          <a:xfrm>
            <a:off x="8524470" y="4102806"/>
            <a:ext cx="563158" cy="785290"/>
            <a:chOff x="6015106" y="4189625"/>
            <a:chExt cx="562655" cy="785143"/>
          </a:xfrm>
        </p:grpSpPr>
        <p:sp>
          <p:nvSpPr>
            <p:cNvPr id="16" name="مربع نص 33">
              <a:extLst>
                <a:ext uri="{FF2B5EF4-FFF2-40B4-BE49-F238E27FC236}">
                  <a16:creationId xmlns:a16="http://schemas.microsoft.com/office/drawing/2014/main" id="{06288C35-E4D0-6791-38B3-0402DBFC4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034" y="4189625"/>
              <a:ext cx="46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مربع نص 36">
              <a:extLst>
                <a:ext uri="{FF2B5EF4-FFF2-40B4-BE49-F238E27FC236}">
                  <a16:creationId xmlns:a16="http://schemas.microsoft.com/office/drawing/2014/main" id="{D9EEE620-B85C-604D-14AF-66D32662A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106" y="4513103"/>
              <a:ext cx="562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E3FFAB26-17B6-5C21-5739-1AE6BDB467CA}"/>
                </a:ext>
              </a:extLst>
            </p:cNvPr>
            <p:cNvCxnSpPr/>
            <p:nvPr/>
          </p:nvCxnSpPr>
          <p:spPr>
            <a:xfrm flipH="1">
              <a:off x="6139769" y="4567562"/>
              <a:ext cx="3235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C1BD590-C879-F16C-5DF3-A890DC0D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846" y="4285377"/>
            <a:ext cx="39701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400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lang="ar-SA" altLang="ar-SA" sz="2400" b="0">
              <a:solidFill>
                <a:srgbClr val="000000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6F5DCA7-CF49-0973-F19B-C76BDA20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78" y="4261175"/>
            <a:ext cx="857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12,8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A48B80D-633E-1689-B1E2-243D29ED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88" y="4314737"/>
            <a:ext cx="467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6C9EB96A-5620-7EC1-E606-4802BB0B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489" y="4285377"/>
            <a:ext cx="1562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       +       )</a:t>
            </a:r>
            <a:endParaRPr kumimoji="0" lang="ar-SA" altLang="ar-SA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B0A521C5-6CD2-4F10-D392-0E0D0427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511" y="4290992"/>
            <a:ext cx="798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26,4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37A3427-147F-1DAE-995F-6F2CC1F1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016" y="4267247"/>
            <a:ext cx="742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18,5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4372EFB-1D2E-A5A1-94FB-D3D945564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91" y="4839313"/>
            <a:ext cx="51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 =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A18C1BB-AB52-4884-F8B5-616692173D09}"/>
              </a:ext>
            </a:extLst>
          </p:cNvPr>
          <p:cNvGrpSpPr>
            <a:grpSpLocks/>
          </p:cNvGrpSpPr>
          <p:nvPr/>
        </p:nvGrpSpPr>
        <p:grpSpPr bwMode="auto">
          <a:xfrm>
            <a:off x="8586181" y="4736680"/>
            <a:ext cx="563158" cy="785290"/>
            <a:chOff x="6015106" y="4189625"/>
            <a:chExt cx="562655" cy="785143"/>
          </a:xfrm>
        </p:grpSpPr>
        <p:sp>
          <p:nvSpPr>
            <p:cNvPr id="30" name="مربع نص 33">
              <a:extLst>
                <a:ext uri="{FF2B5EF4-FFF2-40B4-BE49-F238E27FC236}">
                  <a16:creationId xmlns:a16="http://schemas.microsoft.com/office/drawing/2014/main" id="{D6BE9E70-3E3A-7D74-5BE4-E67FA3776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034" y="4189625"/>
              <a:ext cx="46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مربع نص 36">
              <a:extLst>
                <a:ext uri="{FF2B5EF4-FFF2-40B4-BE49-F238E27FC236}">
                  <a16:creationId xmlns:a16="http://schemas.microsoft.com/office/drawing/2014/main" id="{2E541043-E08C-DCFF-2A3C-228D11E6C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106" y="4513103"/>
              <a:ext cx="562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B63954AB-ABD9-D6E8-4EBF-8A89DBC9705F}"/>
                </a:ext>
              </a:extLst>
            </p:cNvPr>
            <p:cNvCxnSpPr/>
            <p:nvPr/>
          </p:nvCxnSpPr>
          <p:spPr>
            <a:xfrm flipH="1">
              <a:off x="6139769" y="4567562"/>
              <a:ext cx="3235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3" name="Rectangle 8">
            <a:extLst>
              <a:ext uri="{FF2B5EF4-FFF2-40B4-BE49-F238E27FC236}">
                <a16:creationId xmlns:a16="http://schemas.microsoft.com/office/drawing/2014/main" id="{F539922F-AE91-87CE-BAD0-1B70946E6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017" y="4871344"/>
            <a:ext cx="308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C05344B-E96B-F16E-51C2-26F11174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11" y="4840503"/>
            <a:ext cx="7588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12,8</a:t>
            </a:r>
            <a:endParaRPr kumimoji="0" lang="ar-SA" altLang="ar-SA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B9C3D442-5BDE-DD76-EF1E-2F0471CF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953" y="4871343"/>
            <a:ext cx="30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6CCDD664-BA5F-08E6-097F-CFF4BEAA2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033" y="4884885"/>
            <a:ext cx="849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44,9</a:t>
            </a:r>
            <a:endParaRPr kumimoji="0" lang="ar-SA" altLang="ar-SA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ECB733FB-26E1-DBFE-F952-A699CFB0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697" y="5468507"/>
            <a:ext cx="51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 =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AA2B08DE-8A04-7AA0-188E-FACD1A3F44F6}"/>
              </a:ext>
            </a:extLst>
          </p:cNvPr>
          <p:cNvGrpSpPr>
            <a:grpSpLocks/>
          </p:cNvGrpSpPr>
          <p:nvPr/>
        </p:nvGrpSpPr>
        <p:grpSpPr bwMode="auto">
          <a:xfrm>
            <a:off x="8577586" y="5334456"/>
            <a:ext cx="563158" cy="785290"/>
            <a:chOff x="6015106" y="4189625"/>
            <a:chExt cx="562655" cy="785143"/>
          </a:xfrm>
        </p:grpSpPr>
        <p:sp>
          <p:nvSpPr>
            <p:cNvPr id="39" name="مربع نص 33">
              <a:extLst>
                <a:ext uri="{FF2B5EF4-FFF2-40B4-BE49-F238E27FC236}">
                  <a16:creationId xmlns:a16="http://schemas.microsoft.com/office/drawing/2014/main" id="{9E8CA789-65E4-34FE-79FC-5B0F73A09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034" y="4189625"/>
              <a:ext cx="46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مربع نص 36">
              <a:extLst>
                <a:ext uri="{FF2B5EF4-FFF2-40B4-BE49-F238E27FC236}">
                  <a16:creationId xmlns:a16="http://schemas.microsoft.com/office/drawing/2014/main" id="{D5C9C9F7-5288-E5D6-8A1A-D979A21FB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106" y="4513103"/>
              <a:ext cx="562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C40DD1F8-4F50-2F6A-AEC7-8B66AAC16E80}"/>
                </a:ext>
              </a:extLst>
            </p:cNvPr>
            <p:cNvCxnSpPr/>
            <p:nvPr/>
          </p:nvCxnSpPr>
          <p:spPr>
            <a:xfrm flipH="1">
              <a:off x="6139769" y="4567562"/>
              <a:ext cx="3235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2" name="Rectangle 8">
            <a:extLst>
              <a:ext uri="{FF2B5EF4-FFF2-40B4-BE49-F238E27FC236}">
                <a16:creationId xmlns:a16="http://schemas.microsoft.com/office/drawing/2014/main" id="{11673C00-07BE-BB54-8028-4B636C3F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83" y="5489116"/>
            <a:ext cx="467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E271E217-574B-1026-D830-79A0A0A50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78" y="5515860"/>
            <a:ext cx="879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574,7</a:t>
            </a:r>
            <a:endParaRPr kumimoji="0" lang="ar-SA" altLang="ar-SA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ED4C0BD0-11C0-DC9B-253F-EE1487C7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696" y="6064492"/>
            <a:ext cx="51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 =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488F9CD3-0E50-947D-4722-189ABA53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416" y="6129752"/>
            <a:ext cx="1422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287,4 م2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9EF7F50-311A-0BBD-000C-990F0022C0DE}"/>
              </a:ext>
            </a:extLst>
          </p:cNvPr>
          <p:cNvSpPr txBox="1"/>
          <p:nvPr/>
        </p:nvSpPr>
        <p:spPr>
          <a:xfrm>
            <a:off x="1159776" y="3292369"/>
            <a:ext cx="38586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مساحة المثلث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!؛2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القاعدة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× </a:t>
            </a:r>
            <a:r>
              <a:rPr 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الارتفاع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4476338-1146-ECB1-7DA5-248699DE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985" y="3736760"/>
            <a:ext cx="677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Calibri" panose="020F0502020204030204" pitchFamily="34" charset="0"/>
              </a:rPr>
              <a:t>م  =</a:t>
            </a: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FDE1F47E-2F01-36DF-F853-BDC53E30AA69}"/>
              </a:ext>
            </a:extLst>
          </p:cNvPr>
          <p:cNvGrpSpPr>
            <a:grpSpLocks/>
          </p:cNvGrpSpPr>
          <p:nvPr/>
        </p:nvGrpSpPr>
        <p:grpSpPr bwMode="auto">
          <a:xfrm>
            <a:off x="2964346" y="3552173"/>
            <a:ext cx="563158" cy="785290"/>
            <a:chOff x="6015106" y="4189625"/>
            <a:chExt cx="562655" cy="785143"/>
          </a:xfrm>
        </p:grpSpPr>
        <p:sp>
          <p:nvSpPr>
            <p:cNvPr id="49" name="مربع نص 33">
              <a:extLst>
                <a:ext uri="{FF2B5EF4-FFF2-40B4-BE49-F238E27FC236}">
                  <a16:creationId xmlns:a16="http://schemas.microsoft.com/office/drawing/2014/main" id="{61371373-5E1A-D98C-9CA6-80392CB1D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034" y="4189625"/>
              <a:ext cx="46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0" name="مربع نص 36">
              <a:extLst>
                <a:ext uri="{FF2B5EF4-FFF2-40B4-BE49-F238E27FC236}">
                  <a16:creationId xmlns:a16="http://schemas.microsoft.com/office/drawing/2014/main" id="{722362A7-F915-50D3-EC0D-BB07EA582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106" y="4513103"/>
              <a:ext cx="562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2E441318-CF7D-8DCB-0FA6-D5DF60F01897}"/>
                </a:ext>
              </a:extLst>
            </p:cNvPr>
            <p:cNvCxnSpPr/>
            <p:nvPr/>
          </p:nvCxnSpPr>
          <p:spPr>
            <a:xfrm flipH="1">
              <a:off x="6139769" y="4567562"/>
              <a:ext cx="3235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F1FCEC9E-B948-CA40-8668-57385655332F}"/>
              </a:ext>
            </a:extLst>
          </p:cNvPr>
          <p:cNvGrpSpPr>
            <a:grpSpLocks/>
          </p:cNvGrpSpPr>
          <p:nvPr/>
        </p:nvGrpSpPr>
        <p:grpSpPr bwMode="auto">
          <a:xfrm>
            <a:off x="2965627" y="4136870"/>
            <a:ext cx="563158" cy="785290"/>
            <a:chOff x="6015106" y="4189625"/>
            <a:chExt cx="562655" cy="785143"/>
          </a:xfrm>
        </p:grpSpPr>
        <p:sp>
          <p:nvSpPr>
            <p:cNvPr id="53" name="مربع نص 33">
              <a:extLst>
                <a:ext uri="{FF2B5EF4-FFF2-40B4-BE49-F238E27FC236}">
                  <a16:creationId xmlns:a16="http://schemas.microsoft.com/office/drawing/2014/main" id="{540A5B7C-7924-7292-1D8B-A4E3F3801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034" y="4189625"/>
              <a:ext cx="46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مربع نص 36">
              <a:extLst>
                <a:ext uri="{FF2B5EF4-FFF2-40B4-BE49-F238E27FC236}">
                  <a16:creationId xmlns:a16="http://schemas.microsoft.com/office/drawing/2014/main" id="{5C961F45-AF24-AAB6-7068-5780E4DB9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106" y="4513103"/>
              <a:ext cx="562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59964E1E-53E6-DE15-2845-2D891B1C25BE}"/>
                </a:ext>
              </a:extLst>
            </p:cNvPr>
            <p:cNvCxnSpPr/>
            <p:nvPr/>
          </p:nvCxnSpPr>
          <p:spPr>
            <a:xfrm flipH="1">
              <a:off x="6139769" y="4567562"/>
              <a:ext cx="3235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60" name="Text Box 6">
            <a:extLst>
              <a:ext uri="{FF2B5EF4-FFF2-40B4-BE49-F238E27FC236}">
                <a16:creationId xmlns:a16="http://schemas.microsoft.com/office/drawing/2014/main" id="{3BC10941-A835-31AF-9632-22AA6B89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996" y="3705982"/>
            <a:ext cx="732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</a:t>
            </a:r>
            <a:r>
              <a:rPr lang="ar-SA" sz="24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 b="1">
              <a:solidFill>
                <a:srgbClr val="0070C0"/>
              </a:solidFill>
              <a:cs typeface="+mj-cs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C61473E-9515-B3F8-521A-E12ABE9C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985" y="4346932"/>
            <a:ext cx="677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Calibri" panose="020F0502020204030204" pitchFamily="34" charset="0"/>
              </a:rPr>
              <a:t>م  =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D1A89AE-1001-335C-A2CC-9D0CA681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194" y="4290843"/>
            <a:ext cx="39701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400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lang="ar-SA" altLang="ar-SA" sz="2400" b="0">
              <a:solidFill>
                <a:srgbClr val="000000"/>
              </a:solidFill>
            </a:endParaRPr>
          </a:p>
        </p:txBody>
      </p:sp>
      <p:sp>
        <p:nvSpPr>
          <p:cNvPr id="63" name="Rectangle 8">
            <a:extLst>
              <a:ext uri="{FF2B5EF4-FFF2-40B4-BE49-F238E27FC236}">
                <a16:creationId xmlns:a16="http://schemas.microsoft.com/office/drawing/2014/main" id="{5ED2ED7E-B953-552E-8FF7-A5B143F5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872" y="4261175"/>
            <a:ext cx="603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9,5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6" name="Rectangle 8">
            <a:extLst>
              <a:ext uri="{FF2B5EF4-FFF2-40B4-BE49-F238E27FC236}">
                <a16:creationId xmlns:a16="http://schemas.microsoft.com/office/drawing/2014/main" id="{8F9B6FA8-0023-218E-8278-F6EEBD3A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85" y="4275015"/>
            <a:ext cx="467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7" name="Rectangle 8">
            <a:extLst>
              <a:ext uri="{FF2B5EF4-FFF2-40B4-BE49-F238E27FC236}">
                <a16:creationId xmlns:a16="http://schemas.microsoft.com/office/drawing/2014/main" id="{E39BAEFA-114E-0E60-AB77-B42B9DA8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158" y="4261551"/>
            <a:ext cx="549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12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مربع نص 39938">
            <a:extLst>
              <a:ext uri="{FF2B5EF4-FFF2-40B4-BE49-F238E27FC236}">
                <a16:creationId xmlns:a16="http://schemas.microsoft.com/office/drawing/2014/main" id="{3AB97892-AA89-FBB0-E724-1A4CDBC4A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393" y="4981206"/>
            <a:ext cx="677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Calibri" panose="020F0502020204030204" pitchFamily="34" charset="0"/>
              </a:rPr>
              <a:t>م  =</a:t>
            </a: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76652908-6B13-C607-3959-787D78F0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184" y="4979400"/>
            <a:ext cx="549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endParaRPr kumimoji="0" lang="ar-SA" altLang="ar-SA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مربع نص 39940">
            <a:extLst>
              <a:ext uri="{FF2B5EF4-FFF2-40B4-BE49-F238E27FC236}">
                <a16:creationId xmlns:a16="http://schemas.microsoft.com/office/drawing/2014/main" id="{E152F814-5A0A-2600-9008-9FC0D95B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092" y="4979400"/>
            <a:ext cx="39701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400">
                <a:solidFill>
                  <a:srgbClr val="000000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×</a:t>
            </a:r>
            <a:endParaRPr lang="ar-SA" altLang="ar-SA" sz="2400" b="0">
              <a:solidFill>
                <a:srgbClr val="000000"/>
              </a:solidFill>
            </a:endParaRPr>
          </a:p>
        </p:txBody>
      </p:sp>
      <p:sp>
        <p:nvSpPr>
          <p:cNvPr id="39942" name="Rectangle 8">
            <a:extLst>
              <a:ext uri="{FF2B5EF4-FFF2-40B4-BE49-F238E27FC236}">
                <a16:creationId xmlns:a16="http://schemas.microsoft.com/office/drawing/2014/main" id="{FDE4EE97-8AEA-19C0-741D-9F25439D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886" y="4971566"/>
            <a:ext cx="603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9,5</a:t>
            </a:r>
            <a:endParaRPr kumimoji="0" lang="ar-SA" altLang="ar-SA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509E1D5-8CAD-0403-321D-1849CEFA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985" y="5616643"/>
            <a:ext cx="677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2000">
                <a:solidFill>
                  <a:srgbClr val="000000"/>
                </a:solidFill>
                <a:latin typeface="Calibri" panose="020F0502020204030204" pitchFamily="34" charset="0"/>
              </a:rPr>
              <a:t>م  =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404F49E-B9D9-3E10-1052-E1B3092B7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688" y="5599988"/>
            <a:ext cx="1422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58,5</a:t>
            </a:r>
            <a:r>
              <a:rPr kumimoji="0" lang="ar-SA" altLang="ar-SA" sz="2400" b="1" i="0" u="none" strike="noStrike" cap="none" normalizeH="0">
                <a:ln>
                  <a:noFill/>
                </a:ln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altLang="ar-SA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م2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0">
            <a:extLst>
              <a:ext uri="{FF2B5EF4-FFF2-40B4-BE49-F238E27FC236}">
                <a16:creationId xmlns:a16="http://schemas.microsoft.com/office/drawing/2014/main" id="{9D3B1AE4-6C49-C6FF-59ED-94A77C3E8A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9388" y="4597782"/>
            <a:ext cx="2873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60">
            <a:extLst>
              <a:ext uri="{FF2B5EF4-FFF2-40B4-BE49-F238E27FC236}">
                <a16:creationId xmlns:a16="http://schemas.microsoft.com/office/drawing/2014/main" id="{BD7BD18A-C0AA-EEA2-0E0F-83D8C99438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7027" y="4386313"/>
            <a:ext cx="2873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60" grpId="0"/>
      <p:bldP spid="60" grpId="1"/>
      <p:bldP spid="61" grpId="0"/>
      <p:bldP spid="62" grpId="0"/>
      <p:bldP spid="63" grpId="0"/>
      <p:bldP spid="39936" grpId="0"/>
      <p:bldP spid="39937" grpId="0"/>
      <p:bldP spid="39939" grpId="0"/>
      <p:bldP spid="39940" grpId="0"/>
      <p:bldP spid="39941" grpId="0"/>
      <p:bldP spid="3994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0BBD5432-B5E9-0F09-E561-AD2AAFBDC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232" y="3341834"/>
            <a:ext cx="2998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المساحه م =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ق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ع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44009D7-C966-A39C-C7DD-10164DE2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232" y="3900647"/>
            <a:ext cx="2175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م 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!؛2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72A8A7A-1ABE-EAEC-BBF5-4E79BF4E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094" y="4449909"/>
            <a:ext cx="1388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= 9 × 23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393A0A1-0632-7FB6-CDB6-C58674E7B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35" y="5149254"/>
            <a:ext cx="1476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= 207 سم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220C57C-5C29-97C1-EE28-A2750034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2"/>
            <a:ext cx="12192000" cy="6609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03D600-6C4E-90A7-3952-BABCF3BC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985" y="1247081"/>
            <a:ext cx="5534025" cy="1228725"/>
          </a:xfrm>
          <a:prstGeom prst="rect">
            <a:avLst/>
          </a:prstGeom>
          <a:effectLst>
            <a:glow rad="101600">
              <a:srgbClr val="FFFF99">
                <a:alpha val="60000"/>
              </a:srgbClr>
            </a:glo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27F67C4-5D44-DA45-9891-D846E1732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660" y="1819937"/>
            <a:ext cx="1457325" cy="4000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56C5BF1-3EE7-17D7-68BE-9BA759781E03}"/>
              </a:ext>
            </a:extLst>
          </p:cNvPr>
          <p:cNvSpPr txBox="1"/>
          <p:nvPr/>
        </p:nvSpPr>
        <p:spPr>
          <a:xfrm>
            <a:off x="4576763" y="2864445"/>
            <a:ext cx="3339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مساحة المثلث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!؛2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القاعدة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× </a:t>
            </a:r>
            <a:r>
              <a:rPr 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الارتفاع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Line 60">
            <a:extLst>
              <a:ext uri="{FF2B5EF4-FFF2-40B4-BE49-F238E27FC236}">
                <a16:creationId xmlns:a16="http://schemas.microsoft.com/office/drawing/2014/main" id="{D04A3C4F-D77A-19BA-860F-EEC955BDD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7660" y="4089020"/>
            <a:ext cx="2873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60">
            <a:extLst>
              <a:ext uri="{FF2B5EF4-FFF2-40B4-BE49-F238E27FC236}">
                <a16:creationId xmlns:a16="http://schemas.microsoft.com/office/drawing/2014/main" id="{9B511DFF-CCAD-204A-E5A7-3C30474A1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1138" y="3915579"/>
            <a:ext cx="2873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8" grpId="0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709</Words>
  <Application>Microsoft Office PowerPoint</Application>
  <PresentationFormat>شاشة عريضة</PresentationFormat>
  <Paragraphs>214</Paragraphs>
  <Slides>20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Jenine Bold</vt:lpstr>
      <vt:lpstr>Times New Roman</vt:lpstr>
      <vt:lpstr>Traditional Arabic</vt:lpstr>
      <vt:lpstr>1_نسق Office</vt:lpstr>
      <vt:lpstr>9_نسق Office</vt:lpstr>
      <vt:lpstr>تصميم افتراضي</vt:lpstr>
      <vt:lpstr>1_تصميم افتراضي</vt:lpstr>
      <vt:lpstr>نسق Office</vt:lpstr>
      <vt:lpstr>36_تصميم افتراضي</vt:lpstr>
      <vt:lpstr>8_سمة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146</cp:revision>
  <dcterms:created xsi:type="dcterms:W3CDTF">2023-04-07T08:55:26Z</dcterms:created>
  <dcterms:modified xsi:type="dcterms:W3CDTF">2023-04-19T18:11:25Z</dcterms:modified>
</cp:coreProperties>
</file>