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2" r:id="rId10"/>
    <p:sldId id="274" r:id="rId11"/>
    <p:sldId id="273" r:id="rId12"/>
    <p:sldId id="264" r:id="rId13"/>
    <p:sldId id="265" r:id="rId14"/>
    <p:sldId id="266" r:id="rId15"/>
    <p:sldId id="267" r:id="rId16"/>
    <p:sldId id="269" r:id="rId17"/>
    <p:sldId id="270" r:id="rId1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1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latinLnBrk="0">
      <a:defRPr sz="1200">
        <a:latin typeface="+mj-lt"/>
        <a:ea typeface="+mj-ea"/>
        <a:cs typeface="+mj-cs"/>
        <a:sym typeface="Calibri"/>
      </a:defRPr>
    </a:lvl1pPr>
    <a:lvl2pPr indent="228600" algn="r" rtl="1" latinLnBrk="0">
      <a:defRPr sz="1200">
        <a:latin typeface="+mj-lt"/>
        <a:ea typeface="+mj-ea"/>
        <a:cs typeface="+mj-cs"/>
        <a:sym typeface="Calibri"/>
      </a:defRPr>
    </a:lvl2pPr>
    <a:lvl3pPr indent="457200" algn="r" rtl="1" latinLnBrk="0">
      <a:defRPr sz="1200">
        <a:latin typeface="+mj-lt"/>
        <a:ea typeface="+mj-ea"/>
        <a:cs typeface="+mj-cs"/>
        <a:sym typeface="Calibri"/>
      </a:defRPr>
    </a:lvl3pPr>
    <a:lvl4pPr indent="685800" algn="r" rtl="1" latinLnBrk="0">
      <a:defRPr sz="1200">
        <a:latin typeface="+mj-lt"/>
        <a:ea typeface="+mj-ea"/>
        <a:cs typeface="+mj-cs"/>
        <a:sym typeface="Calibri"/>
      </a:defRPr>
    </a:lvl4pPr>
    <a:lvl5pPr indent="914400" algn="r" rtl="1" latinLnBrk="0">
      <a:defRPr sz="1200">
        <a:latin typeface="+mj-lt"/>
        <a:ea typeface="+mj-ea"/>
        <a:cs typeface="+mj-cs"/>
        <a:sym typeface="Calibri"/>
      </a:defRPr>
    </a:lvl5pPr>
    <a:lvl6pPr indent="1143000" algn="r" rtl="1" latinLnBrk="0">
      <a:defRPr sz="1200">
        <a:latin typeface="+mj-lt"/>
        <a:ea typeface="+mj-ea"/>
        <a:cs typeface="+mj-cs"/>
        <a:sym typeface="Calibri"/>
      </a:defRPr>
    </a:lvl6pPr>
    <a:lvl7pPr indent="1371600" algn="r" rtl="1" latinLnBrk="0">
      <a:defRPr sz="1200">
        <a:latin typeface="+mj-lt"/>
        <a:ea typeface="+mj-ea"/>
        <a:cs typeface="+mj-cs"/>
        <a:sym typeface="Calibri"/>
      </a:defRPr>
    </a:lvl7pPr>
    <a:lvl8pPr indent="1600200" algn="r" rtl="1" latinLnBrk="0">
      <a:defRPr sz="1200">
        <a:latin typeface="+mj-lt"/>
        <a:ea typeface="+mj-ea"/>
        <a:cs typeface="+mj-cs"/>
        <a:sym typeface="Calibri"/>
      </a:defRPr>
    </a:lvl8pPr>
    <a:lvl9pPr indent="1828800" algn="r" rtl="1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12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نص العنوان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93" name="مستوى النص الأول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4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نص العنوان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102" name="مستوى النص الأول…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03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55447" y="116586"/>
            <a:ext cx="8833106" cy="75918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pic>
        <p:nvPicPr>
          <p:cNvPr id="111" name="image1.png" descr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83880" y="1523389"/>
            <a:ext cx="804673" cy="5065412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65532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ouse Mischief 1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55447" y="116586"/>
            <a:ext cx="8833106" cy="75918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2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65532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ouse Mischief 2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55447" y="116586"/>
            <a:ext cx="8833106" cy="75918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pic>
        <p:nvPicPr>
          <p:cNvPr id="140" name="image2.png" descr="image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1249184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image3.png" descr="image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image4.png" descr="image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3914202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5.png" descr="image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845552" y="5246713"/>
            <a:ext cx="857251" cy="857251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65532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ouse Mischief 3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55447" y="116586"/>
            <a:ext cx="8833106" cy="75918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pic>
        <p:nvPicPr>
          <p:cNvPr id="152" name="image2.png" descr="image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1249184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3.png" descr="image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4.png" descr="image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3914202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5.png" descr="image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845552" y="5246713"/>
            <a:ext cx="857251" cy="857251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65532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ouse Mischief 4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55447" y="116586"/>
            <a:ext cx="8833106" cy="75918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pic>
        <p:nvPicPr>
          <p:cNvPr id="164" name="image2.png" descr="image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1249184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3.png" descr="image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4.png" descr="image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3914202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image5.png" descr="image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845552" y="5246713"/>
            <a:ext cx="857251" cy="857251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65532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1" name="مستوى النص الأول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t>نص العنوان</a:t>
            </a:r>
          </a:p>
        </p:txBody>
      </p:sp>
      <p:sp>
        <p:nvSpPr>
          <p:cNvPr id="30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39" name="مستوى النص الأول…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48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مستطيل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 rtl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58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نص العنوان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t>نص العنوان</a:t>
            </a:r>
          </a:p>
        </p:txBody>
      </p:sp>
      <p:sp>
        <p:nvSpPr>
          <p:cNvPr id="73" name="مستوى النص الأول…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4" name="مستطيل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 rtl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نص العنوان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t>نص العنوان</a:t>
            </a:r>
          </a:p>
        </p:txBody>
      </p:sp>
      <p:sp>
        <p:nvSpPr>
          <p:cNvPr id="83" name="صورة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مستوى النص الأول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5" name="رقم الشريحة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3" name="مستوى النص الأول…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>
            <a:spLocks noGrp="1"/>
          </p:cNvSpPr>
          <p:nvPr>
            <p:ph type="sldNum" sz="quarter" idx="2"/>
          </p:nvPr>
        </p:nvSpPr>
        <p:spPr>
          <a:xfrm>
            <a:off x="457200" y="6395577"/>
            <a:ext cx="264257" cy="28667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r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m.sa/url?sa=i&amp;rct=j&amp;q=&amp;esrc=s&amp;source=images&amp;cd=&amp;cad=rja&amp;uact=8&amp;ved=0ahUKEwjv8YWpqdnKAhXH1RoKHWvhAagQjRwIBw&amp;url=http://ask-new.ws/%D8%B1%D8%B3%D9%85_%D9%83%D8%B1%D8%AA%D9%88%D9%86/&amp;psig=AFQjCNG53iUZgUCiRWyU8Al8a-9laizglQ&amp;ust=1454510853820775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m.sa/url?sa=i&amp;rct=j&amp;q=&amp;esrc=s&amp;source=images&amp;cd=&amp;cad=rja&amp;uact=8&amp;ved=0ahUKEwixrcrEq9nKAhXJ2xoKHbqyD5gQjRwIBw&amp;url=http://mbc3.mbc.net/content/programs/danyah-cartoon.html&amp;psig=AFQjCNG53iUZgUCiRWyU8Al8a-9laizglQ&amp;ust=1454510853820775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"/>
          </p:nvPr>
        </p:nvSpPr>
        <p:spPr>
          <a:xfrm>
            <a:off x="205551" y="893200"/>
            <a:ext cx="8833106" cy="36286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dirty="0" smtClean="0"/>
              <a:t>مراجعة </a:t>
            </a:r>
            <a:r>
              <a:rPr lang="ar-SA" dirty="0" err="1" smtClean="0"/>
              <a:t>للأختبارالدوري</a:t>
            </a:r>
            <a:r>
              <a:rPr lang="ar-SA" dirty="0" smtClean="0"/>
              <a:t> </a:t>
            </a:r>
            <a:r>
              <a:rPr lang="ar-SA" dirty="0"/>
              <a:t>الثاني </a:t>
            </a:r>
            <a:endParaRPr lang="ar-SA" dirty="0" smtClean="0"/>
          </a:p>
          <a:p>
            <a:r>
              <a:rPr lang="ar-SA" dirty="0" smtClean="0"/>
              <a:t> (قوانين نيوتن –الشغل والآلات –الخواص والتغيرات الفيزيائية –الخواص والتغيرات الكيميائية )</a:t>
            </a:r>
          </a:p>
          <a:p>
            <a:r>
              <a:rPr lang="ar-SA" dirty="0" smtClean="0"/>
              <a:t>الأختبارالدوري الثاني من صفحة (50-97)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018819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طبقة الغلاف الجوي الابعد هي: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ar-SA" dirty="0" smtClean="0"/>
              <a:t>تسمى </a:t>
            </a:r>
            <a:r>
              <a:rPr lang="ar-SA" dirty="0" err="1" smtClean="0"/>
              <a:t>درجةالحرارة</a:t>
            </a:r>
            <a:r>
              <a:rPr lang="ar-SA" dirty="0" smtClean="0"/>
              <a:t> التي يتحول من حالة سائلة الى حالة صلبة ؟</a:t>
            </a:r>
            <a:endParaRPr dirty="0"/>
          </a:p>
        </p:txBody>
      </p:sp>
      <p:sp>
        <p:nvSpPr>
          <p:cNvPr id="190" name="تروبوسفير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الغليان </a:t>
            </a:r>
            <a:endParaRPr dirty="0"/>
          </a:p>
        </p:txBody>
      </p:sp>
      <p:sp>
        <p:nvSpPr>
          <p:cNvPr id="191" name="إكسوسفير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</a:t>
            </a:r>
            <a:r>
              <a:rPr lang="ar-SA" dirty="0" err="1" smtClean="0"/>
              <a:t>الأنصهار</a:t>
            </a:r>
            <a:endParaRPr dirty="0"/>
          </a:p>
        </p:txBody>
      </p:sp>
      <p:sp>
        <p:nvSpPr>
          <p:cNvPr id="192" name="ستراتوسفير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التجمد</a:t>
            </a:r>
            <a:endParaRPr dirty="0"/>
          </a:p>
        </p:txBody>
      </p:sp>
      <p:sp>
        <p:nvSpPr>
          <p:cNvPr id="193" name="ايونوسفير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التبخر </a:t>
            </a:r>
            <a:endParaRPr dirty="0"/>
          </a:p>
        </p:txBody>
      </p:sp>
      <p:pic>
        <p:nvPicPr>
          <p:cNvPr id="194" name="image7.png" descr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39766" y="1180174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http://mbc3.mbc.net/content_repo/Character/danyah-cartoon_dania/listingImageBinary/Dania%20cartoon%20thumb.jpg" descr="http://mbc3.mbc.net/content_repo/Character/danyah-cartoon_dania/listingImageBinary/Dania%20cartoon%20thumb.jpg">
            <a:hlinkClick r:id="rId3"/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540569" y="1962865"/>
            <a:ext cx="3888434" cy="489513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7727766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طبقة الغلاف الجوي الابعد هي: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ar-SA" dirty="0" smtClean="0"/>
              <a:t>تسمى </a:t>
            </a:r>
            <a:r>
              <a:rPr lang="ar-SA" dirty="0" err="1" smtClean="0"/>
              <a:t>درجةالحرارة</a:t>
            </a:r>
            <a:r>
              <a:rPr lang="ar-SA" dirty="0" smtClean="0"/>
              <a:t> التي يتحول من حالة صلبة الى حالة سائلة ؟</a:t>
            </a:r>
            <a:endParaRPr dirty="0"/>
          </a:p>
        </p:txBody>
      </p:sp>
      <p:sp>
        <p:nvSpPr>
          <p:cNvPr id="190" name="تروبوسفير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الغليان </a:t>
            </a:r>
            <a:endParaRPr dirty="0"/>
          </a:p>
        </p:txBody>
      </p:sp>
      <p:sp>
        <p:nvSpPr>
          <p:cNvPr id="191" name="إكسوسفير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</a:t>
            </a:r>
            <a:r>
              <a:rPr lang="ar-SA" dirty="0" err="1" smtClean="0"/>
              <a:t>الأنصهار</a:t>
            </a:r>
            <a:endParaRPr dirty="0"/>
          </a:p>
        </p:txBody>
      </p:sp>
      <p:sp>
        <p:nvSpPr>
          <p:cNvPr id="192" name="ستراتوسفير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درجة التجمد</a:t>
            </a:r>
            <a:endParaRPr dirty="0"/>
          </a:p>
        </p:txBody>
      </p:sp>
      <p:sp>
        <p:nvSpPr>
          <p:cNvPr id="193" name="ايونوسفير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التبخر </a:t>
            </a:r>
            <a:endParaRPr dirty="0"/>
          </a:p>
        </p:txBody>
      </p:sp>
      <p:pic>
        <p:nvPicPr>
          <p:cNvPr id="194" name="image7.png" descr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http://mbc3.mbc.net/content_repo/Character/danyah-cartoon_dania/listingImageBinary/Dania%20cartoon%20thumb.jpg" descr="http://mbc3.mbc.net/content_repo/Character/danyah-cartoon_dania/listingImageBinary/Dania%20cartoon%20thumb.jpg">
            <a:hlinkClick r:id="rId3"/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540569" y="1962865"/>
            <a:ext cx="3888434" cy="489513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8336025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تجميع"/>
          <p:cNvGrpSpPr/>
          <p:nvPr/>
        </p:nvGrpSpPr>
        <p:grpSpPr>
          <a:xfrm>
            <a:off x="2422138" y="991656"/>
            <a:ext cx="6401021" cy="3390956"/>
            <a:chOff x="0" y="0"/>
            <a:chExt cx="6401019" cy="3390954"/>
          </a:xfrm>
        </p:grpSpPr>
        <p:sp>
          <p:nvSpPr>
            <p:cNvPr id="234" name="شكل"/>
            <p:cNvSpPr/>
            <p:nvPr/>
          </p:nvSpPr>
          <p:spPr>
            <a:xfrm>
              <a:off x="776946" y="0"/>
              <a:ext cx="5624073" cy="3390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0684" extrusionOk="0">
                  <a:moveTo>
                    <a:pt x="1901" y="6800"/>
                  </a:moveTo>
                  <a:lnTo>
                    <a:pt x="1901" y="6800"/>
                  </a:lnTo>
                  <a:cubicBezTo>
                    <a:pt x="1658" y="4397"/>
                    <a:pt x="2907" y="2184"/>
                    <a:pt x="4691" y="1857"/>
                  </a:cubicBezTo>
                  <a:cubicBezTo>
                    <a:pt x="5414" y="1724"/>
                    <a:pt x="6149" y="1922"/>
                    <a:pt x="6778" y="2419"/>
                  </a:cubicBezTo>
                  <a:cubicBezTo>
                    <a:pt x="7445" y="725"/>
                    <a:pt x="9003" y="82"/>
                    <a:pt x="10259" y="981"/>
                  </a:cubicBezTo>
                  <a:cubicBezTo>
                    <a:pt x="10478" y="1139"/>
                    <a:pt x="10680" y="1338"/>
                    <a:pt x="10857" y="1573"/>
                  </a:cubicBezTo>
                  <a:lnTo>
                    <a:pt x="10857" y="1573"/>
                  </a:lnTo>
                  <a:cubicBezTo>
                    <a:pt x="11377" y="169"/>
                    <a:pt x="12642" y="-401"/>
                    <a:pt x="13683" y="299"/>
                  </a:cubicBezTo>
                  <a:cubicBezTo>
                    <a:pt x="13971" y="493"/>
                    <a:pt x="14223" y="774"/>
                    <a:pt x="14418" y="1119"/>
                  </a:cubicBezTo>
                  <a:cubicBezTo>
                    <a:pt x="15255" y="-209"/>
                    <a:pt x="16734" y="-373"/>
                    <a:pt x="17722" y="753"/>
                  </a:cubicBezTo>
                  <a:cubicBezTo>
                    <a:pt x="18137" y="1226"/>
                    <a:pt x="18417" y="1878"/>
                    <a:pt x="18513" y="2598"/>
                  </a:cubicBezTo>
                  <a:lnTo>
                    <a:pt x="18513" y="2598"/>
                  </a:lnTo>
                  <a:cubicBezTo>
                    <a:pt x="19885" y="3102"/>
                    <a:pt x="20694" y="5013"/>
                    <a:pt x="20321" y="6865"/>
                  </a:cubicBezTo>
                  <a:cubicBezTo>
                    <a:pt x="20289" y="7020"/>
                    <a:pt x="20250" y="7173"/>
                    <a:pt x="20203" y="7321"/>
                  </a:cubicBezTo>
                  <a:lnTo>
                    <a:pt x="20203" y="7321"/>
                  </a:lnTo>
                  <a:cubicBezTo>
                    <a:pt x="21303" y="9251"/>
                    <a:pt x="21034" y="12017"/>
                    <a:pt x="19601" y="13499"/>
                  </a:cubicBezTo>
                  <a:cubicBezTo>
                    <a:pt x="19156" y="13961"/>
                    <a:pt x="18629" y="14259"/>
                    <a:pt x="18072" y="14367"/>
                  </a:cubicBezTo>
                  <a:cubicBezTo>
                    <a:pt x="18072" y="16443"/>
                    <a:pt x="16822" y="18126"/>
                    <a:pt x="15280" y="18126"/>
                  </a:cubicBezTo>
                  <a:cubicBezTo>
                    <a:pt x="14757" y="18126"/>
                    <a:pt x="14245" y="17928"/>
                    <a:pt x="13801" y="17556"/>
                  </a:cubicBezTo>
                  <a:lnTo>
                    <a:pt x="13801" y="17556"/>
                  </a:lnTo>
                  <a:cubicBezTo>
                    <a:pt x="13280" y="19883"/>
                    <a:pt x="11460" y="21199"/>
                    <a:pt x="9738" y="20494"/>
                  </a:cubicBezTo>
                  <a:cubicBezTo>
                    <a:pt x="9016" y="20199"/>
                    <a:pt x="8392" y="19574"/>
                    <a:pt x="7973" y="18727"/>
                  </a:cubicBezTo>
                  <a:cubicBezTo>
                    <a:pt x="6209" y="20160"/>
                    <a:pt x="3920" y="19389"/>
                    <a:pt x="2859" y="17004"/>
                  </a:cubicBezTo>
                  <a:cubicBezTo>
                    <a:pt x="2846" y="16974"/>
                    <a:pt x="2833" y="16944"/>
                    <a:pt x="2820" y="16914"/>
                  </a:cubicBezTo>
                  <a:lnTo>
                    <a:pt x="2820" y="16914"/>
                  </a:lnTo>
                  <a:cubicBezTo>
                    <a:pt x="1666" y="17096"/>
                    <a:pt x="620" y="15986"/>
                    <a:pt x="485" y="14435"/>
                  </a:cubicBezTo>
                  <a:cubicBezTo>
                    <a:pt x="412" y="13608"/>
                    <a:pt x="615" y="12780"/>
                    <a:pt x="1038" y="12172"/>
                  </a:cubicBezTo>
                  <a:lnTo>
                    <a:pt x="1038" y="12172"/>
                  </a:lnTo>
                  <a:cubicBezTo>
                    <a:pt x="39" y="11379"/>
                    <a:pt x="-297" y="9639"/>
                    <a:pt x="288" y="8285"/>
                  </a:cubicBezTo>
                  <a:cubicBezTo>
                    <a:pt x="626" y="7504"/>
                    <a:pt x="1218" y="6988"/>
                    <a:pt x="1883" y="68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35" name="دائرة"/>
            <p:cNvSpPr/>
            <p:nvPr/>
          </p:nvSpPr>
          <p:spPr>
            <a:xfrm>
              <a:off x="386930" y="1833434"/>
              <a:ext cx="564063" cy="564063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36" name="دائرة"/>
            <p:cNvSpPr/>
            <p:nvPr/>
          </p:nvSpPr>
          <p:spPr>
            <a:xfrm>
              <a:off x="100476" y="1983999"/>
              <a:ext cx="376043" cy="376043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37" name="دائرة"/>
            <p:cNvSpPr/>
            <p:nvPr/>
          </p:nvSpPr>
          <p:spPr>
            <a:xfrm>
              <a:off x="0" y="2106920"/>
              <a:ext cx="188021" cy="18802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38" name="شكل"/>
            <p:cNvSpPr/>
            <p:nvPr/>
          </p:nvSpPr>
          <p:spPr>
            <a:xfrm>
              <a:off x="1062525" y="172427"/>
              <a:ext cx="5153528" cy="287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0" y="14010"/>
                  </a:moveTo>
                  <a:cubicBezTo>
                    <a:pt x="899" y="14066"/>
                    <a:pt x="417" y="13902"/>
                    <a:pt x="0" y="13542"/>
                  </a:cubicBezTo>
                  <a:moveTo>
                    <a:pt x="2598" y="19137"/>
                  </a:moveTo>
                  <a:lnTo>
                    <a:pt x="2598" y="19137"/>
                  </a:lnTo>
                  <a:cubicBezTo>
                    <a:pt x="2405" y="19250"/>
                    <a:pt x="2202" y="19325"/>
                    <a:pt x="1994" y="19361"/>
                  </a:cubicBezTo>
                  <a:moveTo>
                    <a:pt x="7802" y="21600"/>
                  </a:moveTo>
                  <a:lnTo>
                    <a:pt x="7802" y="21600"/>
                  </a:lnTo>
                  <a:cubicBezTo>
                    <a:pt x="7657" y="21279"/>
                    <a:pt x="7535" y="20936"/>
                    <a:pt x="7438" y="20577"/>
                  </a:cubicBezTo>
                  <a:moveTo>
                    <a:pt x="14532" y="19050"/>
                  </a:moveTo>
                  <a:cubicBezTo>
                    <a:pt x="14510" y="19430"/>
                    <a:pt x="14462" y="19806"/>
                    <a:pt x="14386" y="20172"/>
                  </a:cubicBezTo>
                  <a:moveTo>
                    <a:pt x="17421" y="12116"/>
                  </a:moveTo>
                  <a:cubicBezTo>
                    <a:pt x="18505" y="12890"/>
                    <a:pt x="19193" y="14504"/>
                    <a:pt x="19193" y="16273"/>
                  </a:cubicBezTo>
                  <a:moveTo>
                    <a:pt x="21600" y="7649"/>
                  </a:moveTo>
                  <a:cubicBezTo>
                    <a:pt x="21423" y="8256"/>
                    <a:pt x="21153" y="8794"/>
                    <a:pt x="20811" y="9222"/>
                  </a:cubicBezTo>
                  <a:moveTo>
                    <a:pt x="19707" y="1814"/>
                  </a:moveTo>
                  <a:cubicBezTo>
                    <a:pt x="19737" y="2059"/>
                    <a:pt x="19751" y="2307"/>
                    <a:pt x="19749" y="2556"/>
                  </a:cubicBezTo>
                  <a:moveTo>
                    <a:pt x="14668" y="947"/>
                  </a:moveTo>
                  <a:cubicBezTo>
                    <a:pt x="14771" y="605"/>
                    <a:pt x="14907" y="286"/>
                    <a:pt x="15073" y="0"/>
                  </a:cubicBezTo>
                  <a:moveTo>
                    <a:pt x="10888" y="1399"/>
                  </a:moveTo>
                  <a:lnTo>
                    <a:pt x="10888" y="1399"/>
                  </a:lnTo>
                  <a:cubicBezTo>
                    <a:pt x="10930" y="1115"/>
                    <a:pt x="10996" y="841"/>
                    <a:pt x="11084" y="582"/>
                  </a:cubicBezTo>
                  <a:moveTo>
                    <a:pt x="6452" y="1676"/>
                  </a:moveTo>
                  <a:cubicBezTo>
                    <a:pt x="6709" y="1897"/>
                    <a:pt x="6947" y="2163"/>
                    <a:pt x="7160" y="2469"/>
                  </a:cubicBezTo>
                  <a:moveTo>
                    <a:pt x="1072" y="7905"/>
                  </a:moveTo>
                  <a:lnTo>
                    <a:pt x="1072" y="7905"/>
                  </a:lnTo>
                  <a:cubicBezTo>
                    <a:pt x="1016" y="7632"/>
                    <a:pt x="974" y="7353"/>
                    <a:pt x="948" y="7071"/>
                  </a:cubicBezTo>
                </a:path>
              </a:pathLst>
            </a:custGeom>
            <a:noFill/>
            <a:ln w="9525" cap="flat">
              <a:solidFill>
                <a:srgbClr val="46AAC4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39" name="لماذا يكون ضغط الهواء على سطح البحر أعلى من الضغط فوق الجبال؟"/>
            <p:cNvSpPr/>
            <p:nvPr/>
          </p:nvSpPr>
          <p:spPr>
            <a:xfrm>
              <a:off x="1555814" y="325568"/>
              <a:ext cx="3669010" cy="2554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lvl1pPr>
            </a:lstStyle>
            <a:p>
              <a:pPr rtl="0">
                <a:defRPr/>
              </a:pPr>
              <a:r>
                <a:rPr lang="ar-SA" dirty="0" smtClean="0"/>
                <a:t>فسري قد يحتاج قطار بضائع يسير بسرعة كبيرة الى عدة كيلو مترات ليتوقف بعد استعمال المكابح </a:t>
              </a:r>
              <a:r>
                <a:rPr dirty="0" smtClean="0"/>
                <a:t>؟</a:t>
              </a:r>
              <a:endParaRPr dirty="0"/>
            </a:p>
          </p:txBody>
        </p:sp>
      </p:grpSp>
      <p:pic>
        <p:nvPicPr>
          <p:cNvPr id="241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28043" y="2249487"/>
            <a:ext cx="5256586" cy="46085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قارني بين التكثف والهطول ؟"/>
          <p:cNvSpPr/>
          <p:nvPr/>
        </p:nvSpPr>
        <p:spPr>
          <a:xfrm>
            <a:off x="327582" y="254218"/>
            <a:ext cx="8488843" cy="175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5400" b="1" spc="50">
                <a:solidFill>
                  <a:srgbClr val="C02924"/>
                </a:solidFill>
                <a:effectLst>
                  <a:outerShdw blurRad="76200" dist="50800" dir="5400000" rotWithShape="0">
                    <a:srgbClr val="000000">
                      <a:alpha val="64999"/>
                    </a:srgbClr>
                  </a:outerShdw>
                </a:effectLst>
              </a:defRPr>
            </a:lvl1pPr>
          </a:lstStyle>
          <a:p>
            <a:pPr rtl="0">
              <a:defRPr/>
            </a:pPr>
            <a:r>
              <a:rPr dirty="0" err="1"/>
              <a:t>قارني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lang="ar-SA" dirty="0" smtClean="0"/>
              <a:t>التغير الفيزيائية والتغير الكيميائي</a:t>
            </a:r>
            <a:r>
              <a:rPr dirty="0" smtClean="0"/>
              <a:t> </a:t>
            </a:r>
            <a:r>
              <a:rPr dirty="0"/>
              <a:t>؟</a:t>
            </a:r>
          </a:p>
        </p:txBody>
      </p:sp>
      <p:graphicFrame>
        <p:nvGraphicFramePr>
          <p:cNvPr id="244" name="الجدول"/>
          <p:cNvGraphicFramePr/>
          <p:nvPr>
            <p:extLst>
              <p:ext uri="{D42A27DB-BD31-4B8C-83A1-F6EECF244321}">
                <p14:modId xmlns:p14="http://schemas.microsoft.com/office/powerpoint/2010/main" val="864744639"/>
              </p:ext>
            </p:extLst>
          </p:nvPr>
        </p:nvGraphicFramePr>
        <p:xfrm>
          <a:off x="1524004" y="2132856"/>
          <a:ext cx="6096000" cy="3139440"/>
        </p:xfrm>
        <a:graphic>
          <a:graphicData uri="http://schemas.openxmlformats.org/drawingml/2006/table">
            <a:tbl>
              <a:tblPr rtl="1" firstRow="1" bandRow="1">
                <a:tableStyleId>{4C3C2611-4C71-4FC5-86AE-919BDF0F9419}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>
                        <a:defRPr sz="3200">
                          <a:solidFill>
                            <a:srgbClr val="FFFFFF"/>
                          </a:solidFill>
                        </a:defRPr>
                      </a:pPr>
                      <a:r>
                        <a:rPr lang="ar-SA" dirty="0" smtClean="0"/>
                        <a:t>التغير</a:t>
                      </a:r>
                      <a:r>
                        <a:rPr lang="ar-SA" baseline="0" dirty="0" smtClean="0"/>
                        <a:t> الفيزيائي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2800">
                          <a:solidFill>
                            <a:srgbClr val="FFFFFF"/>
                          </a:solidFill>
                        </a:defRPr>
                      </a:pPr>
                      <a:r>
                        <a:rPr lang="ar-SA" dirty="0" smtClean="0"/>
                        <a:t>التغير</a:t>
                      </a:r>
                      <a:r>
                        <a:rPr lang="ar-SA" baseline="0" dirty="0" smtClean="0"/>
                        <a:t> الكيميائي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  <a:p>
                      <a:pPr algn="r" rtl="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تجميع"/>
          <p:cNvGrpSpPr/>
          <p:nvPr/>
        </p:nvGrpSpPr>
        <p:grpSpPr>
          <a:xfrm>
            <a:off x="2422138" y="991656"/>
            <a:ext cx="6401021" cy="3390956"/>
            <a:chOff x="0" y="0"/>
            <a:chExt cx="6401019" cy="3390954"/>
          </a:xfrm>
        </p:grpSpPr>
        <p:sp>
          <p:nvSpPr>
            <p:cNvPr id="246" name="شكل"/>
            <p:cNvSpPr/>
            <p:nvPr/>
          </p:nvSpPr>
          <p:spPr>
            <a:xfrm>
              <a:off x="776946" y="0"/>
              <a:ext cx="5624073" cy="3390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0684" extrusionOk="0">
                  <a:moveTo>
                    <a:pt x="1901" y="6800"/>
                  </a:moveTo>
                  <a:lnTo>
                    <a:pt x="1901" y="6800"/>
                  </a:lnTo>
                  <a:cubicBezTo>
                    <a:pt x="1658" y="4397"/>
                    <a:pt x="2907" y="2184"/>
                    <a:pt x="4691" y="1857"/>
                  </a:cubicBezTo>
                  <a:cubicBezTo>
                    <a:pt x="5414" y="1724"/>
                    <a:pt x="6149" y="1922"/>
                    <a:pt x="6778" y="2419"/>
                  </a:cubicBezTo>
                  <a:cubicBezTo>
                    <a:pt x="7445" y="725"/>
                    <a:pt x="9003" y="82"/>
                    <a:pt x="10259" y="981"/>
                  </a:cubicBezTo>
                  <a:cubicBezTo>
                    <a:pt x="10478" y="1139"/>
                    <a:pt x="10680" y="1338"/>
                    <a:pt x="10857" y="1573"/>
                  </a:cubicBezTo>
                  <a:lnTo>
                    <a:pt x="10857" y="1573"/>
                  </a:lnTo>
                  <a:cubicBezTo>
                    <a:pt x="11377" y="169"/>
                    <a:pt x="12642" y="-401"/>
                    <a:pt x="13683" y="299"/>
                  </a:cubicBezTo>
                  <a:cubicBezTo>
                    <a:pt x="13971" y="493"/>
                    <a:pt x="14223" y="774"/>
                    <a:pt x="14418" y="1119"/>
                  </a:cubicBezTo>
                  <a:cubicBezTo>
                    <a:pt x="15255" y="-209"/>
                    <a:pt x="16734" y="-373"/>
                    <a:pt x="17722" y="753"/>
                  </a:cubicBezTo>
                  <a:cubicBezTo>
                    <a:pt x="18137" y="1226"/>
                    <a:pt x="18417" y="1878"/>
                    <a:pt x="18513" y="2598"/>
                  </a:cubicBezTo>
                  <a:lnTo>
                    <a:pt x="18513" y="2598"/>
                  </a:lnTo>
                  <a:cubicBezTo>
                    <a:pt x="19885" y="3102"/>
                    <a:pt x="20694" y="5013"/>
                    <a:pt x="20321" y="6865"/>
                  </a:cubicBezTo>
                  <a:cubicBezTo>
                    <a:pt x="20289" y="7020"/>
                    <a:pt x="20250" y="7173"/>
                    <a:pt x="20203" y="7321"/>
                  </a:cubicBezTo>
                  <a:lnTo>
                    <a:pt x="20203" y="7321"/>
                  </a:lnTo>
                  <a:cubicBezTo>
                    <a:pt x="21303" y="9251"/>
                    <a:pt x="21034" y="12017"/>
                    <a:pt x="19601" y="13499"/>
                  </a:cubicBezTo>
                  <a:cubicBezTo>
                    <a:pt x="19156" y="13961"/>
                    <a:pt x="18629" y="14259"/>
                    <a:pt x="18072" y="14367"/>
                  </a:cubicBezTo>
                  <a:cubicBezTo>
                    <a:pt x="18072" y="16443"/>
                    <a:pt x="16822" y="18126"/>
                    <a:pt x="15280" y="18126"/>
                  </a:cubicBezTo>
                  <a:cubicBezTo>
                    <a:pt x="14757" y="18126"/>
                    <a:pt x="14245" y="17928"/>
                    <a:pt x="13801" y="17556"/>
                  </a:cubicBezTo>
                  <a:lnTo>
                    <a:pt x="13801" y="17556"/>
                  </a:lnTo>
                  <a:cubicBezTo>
                    <a:pt x="13280" y="19883"/>
                    <a:pt x="11460" y="21199"/>
                    <a:pt x="9738" y="20494"/>
                  </a:cubicBezTo>
                  <a:cubicBezTo>
                    <a:pt x="9016" y="20199"/>
                    <a:pt x="8392" y="19574"/>
                    <a:pt x="7973" y="18727"/>
                  </a:cubicBezTo>
                  <a:cubicBezTo>
                    <a:pt x="6209" y="20160"/>
                    <a:pt x="3920" y="19389"/>
                    <a:pt x="2859" y="17004"/>
                  </a:cubicBezTo>
                  <a:cubicBezTo>
                    <a:pt x="2846" y="16974"/>
                    <a:pt x="2833" y="16944"/>
                    <a:pt x="2820" y="16914"/>
                  </a:cubicBezTo>
                  <a:lnTo>
                    <a:pt x="2820" y="16914"/>
                  </a:lnTo>
                  <a:cubicBezTo>
                    <a:pt x="1666" y="17096"/>
                    <a:pt x="620" y="15986"/>
                    <a:pt x="485" y="14435"/>
                  </a:cubicBezTo>
                  <a:cubicBezTo>
                    <a:pt x="412" y="13608"/>
                    <a:pt x="615" y="12780"/>
                    <a:pt x="1038" y="12172"/>
                  </a:cubicBezTo>
                  <a:lnTo>
                    <a:pt x="1038" y="12172"/>
                  </a:lnTo>
                  <a:cubicBezTo>
                    <a:pt x="39" y="11379"/>
                    <a:pt x="-297" y="9639"/>
                    <a:pt x="288" y="8285"/>
                  </a:cubicBezTo>
                  <a:cubicBezTo>
                    <a:pt x="626" y="7504"/>
                    <a:pt x="1218" y="6988"/>
                    <a:pt x="1883" y="68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47" name="دائرة"/>
            <p:cNvSpPr/>
            <p:nvPr/>
          </p:nvSpPr>
          <p:spPr>
            <a:xfrm>
              <a:off x="386930" y="1833434"/>
              <a:ext cx="564063" cy="564063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48" name="دائرة"/>
            <p:cNvSpPr/>
            <p:nvPr/>
          </p:nvSpPr>
          <p:spPr>
            <a:xfrm>
              <a:off x="100476" y="1983999"/>
              <a:ext cx="376043" cy="376043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49" name="دائرة"/>
            <p:cNvSpPr/>
            <p:nvPr/>
          </p:nvSpPr>
          <p:spPr>
            <a:xfrm>
              <a:off x="0" y="2106920"/>
              <a:ext cx="188021" cy="18802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9525" cap="flat">
              <a:solidFill>
                <a:srgbClr val="46AAC4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0" name="شكل"/>
            <p:cNvSpPr/>
            <p:nvPr/>
          </p:nvSpPr>
          <p:spPr>
            <a:xfrm>
              <a:off x="1062525" y="172427"/>
              <a:ext cx="5153528" cy="287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0" y="14010"/>
                  </a:moveTo>
                  <a:cubicBezTo>
                    <a:pt x="899" y="14066"/>
                    <a:pt x="417" y="13902"/>
                    <a:pt x="0" y="13542"/>
                  </a:cubicBezTo>
                  <a:moveTo>
                    <a:pt x="2598" y="19137"/>
                  </a:moveTo>
                  <a:lnTo>
                    <a:pt x="2598" y="19137"/>
                  </a:lnTo>
                  <a:cubicBezTo>
                    <a:pt x="2405" y="19250"/>
                    <a:pt x="2202" y="19325"/>
                    <a:pt x="1994" y="19361"/>
                  </a:cubicBezTo>
                  <a:moveTo>
                    <a:pt x="7802" y="21600"/>
                  </a:moveTo>
                  <a:lnTo>
                    <a:pt x="7802" y="21600"/>
                  </a:lnTo>
                  <a:cubicBezTo>
                    <a:pt x="7657" y="21279"/>
                    <a:pt x="7535" y="20936"/>
                    <a:pt x="7438" y="20577"/>
                  </a:cubicBezTo>
                  <a:moveTo>
                    <a:pt x="14532" y="19050"/>
                  </a:moveTo>
                  <a:cubicBezTo>
                    <a:pt x="14510" y="19430"/>
                    <a:pt x="14462" y="19806"/>
                    <a:pt x="14386" y="20172"/>
                  </a:cubicBezTo>
                  <a:moveTo>
                    <a:pt x="17421" y="12116"/>
                  </a:moveTo>
                  <a:cubicBezTo>
                    <a:pt x="18505" y="12890"/>
                    <a:pt x="19193" y="14504"/>
                    <a:pt x="19193" y="16273"/>
                  </a:cubicBezTo>
                  <a:moveTo>
                    <a:pt x="21600" y="7649"/>
                  </a:moveTo>
                  <a:cubicBezTo>
                    <a:pt x="21423" y="8256"/>
                    <a:pt x="21153" y="8794"/>
                    <a:pt x="20811" y="9222"/>
                  </a:cubicBezTo>
                  <a:moveTo>
                    <a:pt x="19707" y="1814"/>
                  </a:moveTo>
                  <a:cubicBezTo>
                    <a:pt x="19737" y="2059"/>
                    <a:pt x="19751" y="2307"/>
                    <a:pt x="19749" y="2556"/>
                  </a:cubicBezTo>
                  <a:moveTo>
                    <a:pt x="14668" y="947"/>
                  </a:moveTo>
                  <a:cubicBezTo>
                    <a:pt x="14771" y="605"/>
                    <a:pt x="14907" y="286"/>
                    <a:pt x="15073" y="0"/>
                  </a:cubicBezTo>
                  <a:moveTo>
                    <a:pt x="10888" y="1399"/>
                  </a:moveTo>
                  <a:lnTo>
                    <a:pt x="10888" y="1399"/>
                  </a:lnTo>
                  <a:cubicBezTo>
                    <a:pt x="10930" y="1115"/>
                    <a:pt x="10996" y="841"/>
                    <a:pt x="11084" y="582"/>
                  </a:cubicBezTo>
                  <a:moveTo>
                    <a:pt x="6452" y="1676"/>
                  </a:moveTo>
                  <a:cubicBezTo>
                    <a:pt x="6709" y="1897"/>
                    <a:pt x="6947" y="2163"/>
                    <a:pt x="7160" y="2469"/>
                  </a:cubicBezTo>
                  <a:moveTo>
                    <a:pt x="1072" y="7905"/>
                  </a:moveTo>
                  <a:lnTo>
                    <a:pt x="1072" y="7905"/>
                  </a:lnTo>
                  <a:cubicBezTo>
                    <a:pt x="1016" y="7632"/>
                    <a:pt x="974" y="7353"/>
                    <a:pt x="948" y="7071"/>
                  </a:cubicBezTo>
                </a:path>
              </a:pathLst>
            </a:custGeom>
            <a:noFill/>
            <a:ln w="9525" cap="flat">
              <a:solidFill>
                <a:srgbClr val="46AAC4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1" name="صف ما يحدث لجزيئات الغاز عند تسخينه؟"/>
            <p:cNvSpPr/>
            <p:nvPr/>
          </p:nvSpPr>
          <p:spPr>
            <a:xfrm>
              <a:off x="1555814" y="818011"/>
              <a:ext cx="3669010" cy="15696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lvl1pPr>
            </a:lstStyle>
            <a:p>
              <a:pPr rtl="0">
                <a:defRPr/>
              </a:pPr>
              <a:r>
                <a:rPr lang="ar-SA" dirty="0" smtClean="0"/>
                <a:t>عددي أمثلة على الخواص الفيزيائية والخواص الكيميائية </a:t>
              </a:r>
              <a:r>
                <a:rPr dirty="0" smtClean="0"/>
                <a:t>؟</a:t>
              </a:r>
              <a:endParaRPr dirty="0"/>
            </a:p>
          </p:txBody>
        </p:sp>
      </p:grpSp>
      <p:pic>
        <p:nvPicPr>
          <p:cNvPr id="253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5256586" cy="46085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تجميع"/>
          <p:cNvGrpSpPr/>
          <p:nvPr/>
        </p:nvGrpSpPr>
        <p:grpSpPr>
          <a:xfrm>
            <a:off x="2422138" y="991656"/>
            <a:ext cx="6401021" cy="3390956"/>
            <a:chOff x="0" y="0"/>
            <a:chExt cx="6401019" cy="3390954"/>
          </a:xfrm>
        </p:grpSpPr>
        <p:sp>
          <p:nvSpPr>
            <p:cNvPr id="255" name="شكل"/>
            <p:cNvSpPr/>
            <p:nvPr/>
          </p:nvSpPr>
          <p:spPr>
            <a:xfrm>
              <a:off x="776946" y="0"/>
              <a:ext cx="5624073" cy="3390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0684" extrusionOk="0">
                  <a:moveTo>
                    <a:pt x="1901" y="6800"/>
                  </a:moveTo>
                  <a:lnTo>
                    <a:pt x="1901" y="6800"/>
                  </a:lnTo>
                  <a:cubicBezTo>
                    <a:pt x="1658" y="4397"/>
                    <a:pt x="2907" y="2184"/>
                    <a:pt x="4691" y="1857"/>
                  </a:cubicBezTo>
                  <a:cubicBezTo>
                    <a:pt x="5414" y="1724"/>
                    <a:pt x="6149" y="1922"/>
                    <a:pt x="6778" y="2419"/>
                  </a:cubicBezTo>
                  <a:cubicBezTo>
                    <a:pt x="7445" y="725"/>
                    <a:pt x="9003" y="82"/>
                    <a:pt x="10259" y="981"/>
                  </a:cubicBezTo>
                  <a:cubicBezTo>
                    <a:pt x="10478" y="1139"/>
                    <a:pt x="10680" y="1338"/>
                    <a:pt x="10857" y="1573"/>
                  </a:cubicBezTo>
                  <a:lnTo>
                    <a:pt x="10857" y="1573"/>
                  </a:lnTo>
                  <a:cubicBezTo>
                    <a:pt x="11377" y="169"/>
                    <a:pt x="12642" y="-401"/>
                    <a:pt x="13683" y="299"/>
                  </a:cubicBezTo>
                  <a:cubicBezTo>
                    <a:pt x="13971" y="493"/>
                    <a:pt x="14223" y="774"/>
                    <a:pt x="14418" y="1119"/>
                  </a:cubicBezTo>
                  <a:cubicBezTo>
                    <a:pt x="15255" y="-209"/>
                    <a:pt x="16734" y="-373"/>
                    <a:pt x="17722" y="753"/>
                  </a:cubicBezTo>
                  <a:cubicBezTo>
                    <a:pt x="18137" y="1226"/>
                    <a:pt x="18417" y="1878"/>
                    <a:pt x="18513" y="2598"/>
                  </a:cubicBezTo>
                  <a:lnTo>
                    <a:pt x="18513" y="2598"/>
                  </a:lnTo>
                  <a:cubicBezTo>
                    <a:pt x="19885" y="3102"/>
                    <a:pt x="20694" y="5013"/>
                    <a:pt x="20321" y="6865"/>
                  </a:cubicBezTo>
                  <a:cubicBezTo>
                    <a:pt x="20289" y="7020"/>
                    <a:pt x="20250" y="7173"/>
                    <a:pt x="20203" y="7321"/>
                  </a:cubicBezTo>
                  <a:lnTo>
                    <a:pt x="20203" y="7321"/>
                  </a:lnTo>
                  <a:cubicBezTo>
                    <a:pt x="21303" y="9251"/>
                    <a:pt x="21034" y="12017"/>
                    <a:pt x="19601" y="13499"/>
                  </a:cubicBezTo>
                  <a:cubicBezTo>
                    <a:pt x="19156" y="13961"/>
                    <a:pt x="18629" y="14259"/>
                    <a:pt x="18072" y="14367"/>
                  </a:cubicBezTo>
                  <a:cubicBezTo>
                    <a:pt x="18072" y="16443"/>
                    <a:pt x="16822" y="18126"/>
                    <a:pt x="15280" y="18126"/>
                  </a:cubicBezTo>
                  <a:cubicBezTo>
                    <a:pt x="14757" y="18126"/>
                    <a:pt x="14245" y="17928"/>
                    <a:pt x="13801" y="17556"/>
                  </a:cubicBezTo>
                  <a:lnTo>
                    <a:pt x="13801" y="17556"/>
                  </a:lnTo>
                  <a:cubicBezTo>
                    <a:pt x="13280" y="19883"/>
                    <a:pt x="11460" y="21199"/>
                    <a:pt x="9738" y="20494"/>
                  </a:cubicBezTo>
                  <a:cubicBezTo>
                    <a:pt x="9016" y="20199"/>
                    <a:pt x="8392" y="19574"/>
                    <a:pt x="7973" y="18727"/>
                  </a:cubicBezTo>
                  <a:cubicBezTo>
                    <a:pt x="6209" y="20160"/>
                    <a:pt x="3920" y="19389"/>
                    <a:pt x="2859" y="17004"/>
                  </a:cubicBezTo>
                  <a:cubicBezTo>
                    <a:pt x="2846" y="16974"/>
                    <a:pt x="2833" y="16944"/>
                    <a:pt x="2820" y="16914"/>
                  </a:cubicBezTo>
                  <a:lnTo>
                    <a:pt x="2820" y="16914"/>
                  </a:lnTo>
                  <a:cubicBezTo>
                    <a:pt x="1666" y="17096"/>
                    <a:pt x="620" y="15986"/>
                    <a:pt x="485" y="14435"/>
                  </a:cubicBezTo>
                  <a:cubicBezTo>
                    <a:pt x="412" y="13608"/>
                    <a:pt x="615" y="12780"/>
                    <a:pt x="1038" y="12172"/>
                  </a:cubicBezTo>
                  <a:lnTo>
                    <a:pt x="1038" y="12172"/>
                  </a:lnTo>
                  <a:cubicBezTo>
                    <a:pt x="39" y="11379"/>
                    <a:pt x="-297" y="9639"/>
                    <a:pt x="288" y="8285"/>
                  </a:cubicBezTo>
                  <a:cubicBezTo>
                    <a:pt x="626" y="7504"/>
                    <a:pt x="1218" y="6988"/>
                    <a:pt x="1883" y="68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6" name="دائرة"/>
            <p:cNvSpPr/>
            <p:nvPr/>
          </p:nvSpPr>
          <p:spPr>
            <a:xfrm>
              <a:off x="386930" y="1833434"/>
              <a:ext cx="564063" cy="56406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7" name="دائرة"/>
            <p:cNvSpPr/>
            <p:nvPr/>
          </p:nvSpPr>
          <p:spPr>
            <a:xfrm>
              <a:off x="100476" y="1983999"/>
              <a:ext cx="376043" cy="37604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8" name="دائرة"/>
            <p:cNvSpPr/>
            <p:nvPr/>
          </p:nvSpPr>
          <p:spPr>
            <a:xfrm>
              <a:off x="0" y="2106920"/>
              <a:ext cx="188021" cy="188021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59" name="شكل"/>
            <p:cNvSpPr/>
            <p:nvPr/>
          </p:nvSpPr>
          <p:spPr>
            <a:xfrm>
              <a:off x="1062525" y="172427"/>
              <a:ext cx="5153528" cy="287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0" y="14010"/>
                  </a:moveTo>
                  <a:cubicBezTo>
                    <a:pt x="899" y="14066"/>
                    <a:pt x="417" y="13902"/>
                    <a:pt x="0" y="13542"/>
                  </a:cubicBezTo>
                  <a:moveTo>
                    <a:pt x="2598" y="19137"/>
                  </a:moveTo>
                  <a:lnTo>
                    <a:pt x="2598" y="19137"/>
                  </a:lnTo>
                  <a:cubicBezTo>
                    <a:pt x="2405" y="19250"/>
                    <a:pt x="2202" y="19325"/>
                    <a:pt x="1994" y="19361"/>
                  </a:cubicBezTo>
                  <a:moveTo>
                    <a:pt x="7802" y="21600"/>
                  </a:moveTo>
                  <a:lnTo>
                    <a:pt x="7802" y="21600"/>
                  </a:lnTo>
                  <a:cubicBezTo>
                    <a:pt x="7657" y="21279"/>
                    <a:pt x="7535" y="20936"/>
                    <a:pt x="7438" y="20577"/>
                  </a:cubicBezTo>
                  <a:moveTo>
                    <a:pt x="14532" y="19050"/>
                  </a:moveTo>
                  <a:cubicBezTo>
                    <a:pt x="14510" y="19430"/>
                    <a:pt x="14462" y="19806"/>
                    <a:pt x="14386" y="20172"/>
                  </a:cubicBezTo>
                  <a:moveTo>
                    <a:pt x="17421" y="12116"/>
                  </a:moveTo>
                  <a:cubicBezTo>
                    <a:pt x="18505" y="12890"/>
                    <a:pt x="19193" y="14504"/>
                    <a:pt x="19193" y="16273"/>
                  </a:cubicBezTo>
                  <a:moveTo>
                    <a:pt x="21600" y="7649"/>
                  </a:moveTo>
                  <a:cubicBezTo>
                    <a:pt x="21423" y="8256"/>
                    <a:pt x="21153" y="8794"/>
                    <a:pt x="20811" y="9222"/>
                  </a:cubicBezTo>
                  <a:moveTo>
                    <a:pt x="19707" y="1814"/>
                  </a:moveTo>
                  <a:cubicBezTo>
                    <a:pt x="19737" y="2059"/>
                    <a:pt x="19751" y="2307"/>
                    <a:pt x="19749" y="2556"/>
                  </a:cubicBezTo>
                  <a:moveTo>
                    <a:pt x="14668" y="947"/>
                  </a:moveTo>
                  <a:cubicBezTo>
                    <a:pt x="14771" y="605"/>
                    <a:pt x="14907" y="286"/>
                    <a:pt x="15073" y="0"/>
                  </a:cubicBezTo>
                  <a:moveTo>
                    <a:pt x="10888" y="1399"/>
                  </a:moveTo>
                  <a:lnTo>
                    <a:pt x="10888" y="1399"/>
                  </a:lnTo>
                  <a:cubicBezTo>
                    <a:pt x="10930" y="1115"/>
                    <a:pt x="10996" y="841"/>
                    <a:pt x="11084" y="582"/>
                  </a:cubicBezTo>
                  <a:moveTo>
                    <a:pt x="6452" y="1676"/>
                  </a:moveTo>
                  <a:cubicBezTo>
                    <a:pt x="6709" y="1897"/>
                    <a:pt x="6947" y="2163"/>
                    <a:pt x="7160" y="2469"/>
                  </a:cubicBezTo>
                  <a:moveTo>
                    <a:pt x="1072" y="7905"/>
                  </a:moveTo>
                  <a:lnTo>
                    <a:pt x="1072" y="7905"/>
                  </a:lnTo>
                  <a:cubicBezTo>
                    <a:pt x="1016" y="7632"/>
                    <a:pt x="974" y="7353"/>
                    <a:pt x="948" y="7071"/>
                  </a:cubicBezTo>
                </a:path>
              </a:pathLst>
            </a:custGeom>
            <a:noFill/>
            <a:ln w="9525" cap="flat">
              <a:solidFill>
                <a:srgbClr val="98B95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60" name="كيف يمكن لغيمة أن تكون مطراً وبرداً؟"/>
            <p:cNvSpPr/>
            <p:nvPr/>
          </p:nvSpPr>
          <p:spPr>
            <a:xfrm>
              <a:off x="1555814" y="1310453"/>
              <a:ext cx="3669010" cy="584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lvl1pPr>
            </a:lstStyle>
            <a:p>
              <a:pPr rtl="0">
                <a:defRPr/>
              </a:pPr>
              <a:r>
                <a:rPr lang="ar-SA" dirty="0" smtClean="0"/>
                <a:t>عددي حالات المادة </a:t>
              </a:r>
              <a:r>
                <a:rPr dirty="0" smtClean="0"/>
                <a:t>؟</a:t>
              </a:r>
              <a:endParaRPr dirty="0"/>
            </a:p>
          </p:txBody>
        </p:sp>
      </p:grpSp>
      <p:pic>
        <p:nvPicPr>
          <p:cNvPr id="262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5256586" cy="46085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تجميع"/>
          <p:cNvGrpSpPr/>
          <p:nvPr/>
        </p:nvGrpSpPr>
        <p:grpSpPr>
          <a:xfrm>
            <a:off x="2422138" y="991656"/>
            <a:ext cx="6401021" cy="3390956"/>
            <a:chOff x="0" y="0"/>
            <a:chExt cx="6401019" cy="3390954"/>
          </a:xfrm>
        </p:grpSpPr>
        <p:sp>
          <p:nvSpPr>
            <p:cNvPr id="280" name="شكل"/>
            <p:cNvSpPr/>
            <p:nvPr/>
          </p:nvSpPr>
          <p:spPr>
            <a:xfrm>
              <a:off x="776946" y="0"/>
              <a:ext cx="5624073" cy="3390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0684" extrusionOk="0">
                  <a:moveTo>
                    <a:pt x="1901" y="6800"/>
                  </a:moveTo>
                  <a:lnTo>
                    <a:pt x="1901" y="6800"/>
                  </a:lnTo>
                  <a:cubicBezTo>
                    <a:pt x="1658" y="4397"/>
                    <a:pt x="2907" y="2184"/>
                    <a:pt x="4691" y="1857"/>
                  </a:cubicBezTo>
                  <a:cubicBezTo>
                    <a:pt x="5414" y="1724"/>
                    <a:pt x="6149" y="1922"/>
                    <a:pt x="6778" y="2419"/>
                  </a:cubicBezTo>
                  <a:cubicBezTo>
                    <a:pt x="7445" y="725"/>
                    <a:pt x="9003" y="82"/>
                    <a:pt x="10259" y="981"/>
                  </a:cubicBezTo>
                  <a:cubicBezTo>
                    <a:pt x="10478" y="1139"/>
                    <a:pt x="10680" y="1338"/>
                    <a:pt x="10857" y="1573"/>
                  </a:cubicBezTo>
                  <a:lnTo>
                    <a:pt x="10857" y="1573"/>
                  </a:lnTo>
                  <a:cubicBezTo>
                    <a:pt x="11377" y="169"/>
                    <a:pt x="12642" y="-401"/>
                    <a:pt x="13683" y="299"/>
                  </a:cubicBezTo>
                  <a:cubicBezTo>
                    <a:pt x="13971" y="493"/>
                    <a:pt x="14223" y="774"/>
                    <a:pt x="14418" y="1119"/>
                  </a:cubicBezTo>
                  <a:cubicBezTo>
                    <a:pt x="15255" y="-209"/>
                    <a:pt x="16734" y="-373"/>
                    <a:pt x="17722" y="753"/>
                  </a:cubicBezTo>
                  <a:cubicBezTo>
                    <a:pt x="18137" y="1226"/>
                    <a:pt x="18417" y="1878"/>
                    <a:pt x="18513" y="2598"/>
                  </a:cubicBezTo>
                  <a:lnTo>
                    <a:pt x="18513" y="2598"/>
                  </a:lnTo>
                  <a:cubicBezTo>
                    <a:pt x="19885" y="3102"/>
                    <a:pt x="20694" y="5013"/>
                    <a:pt x="20321" y="6865"/>
                  </a:cubicBezTo>
                  <a:cubicBezTo>
                    <a:pt x="20289" y="7020"/>
                    <a:pt x="20250" y="7173"/>
                    <a:pt x="20203" y="7321"/>
                  </a:cubicBezTo>
                  <a:lnTo>
                    <a:pt x="20203" y="7321"/>
                  </a:lnTo>
                  <a:cubicBezTo>
                    <a:pt x="21303" y="9251"/>
                    <a:pt x="21034" y="12017"/>
                    <a:pt x="19601" y="13499"/>
                  </a:cubicBezTo>
                  <a:cubicBezTo>
                    <a:pt x="19156" y="13961"/>
                    <a:pt x="18629" y="14259"/>
                    <a:pt x="18072" y="14367"/>
                  </a:cubicBezTo>
                  <a:cubicBezTo>
                    <a:pt x="18072" y="16443"/>
                    <a:pt x="16822" y="18126"/>
                    <a:pt x="15280" y="18126"/>
                  </a:cubicBezTo>
                  <a:cubicBezTo>
                    <a:pt x="14757" y="18126"/>
                    <a:pt x="14245" y="17928"/>
                    <a:pt x="13801" y="17556"/>
                  </a:cubicBezTo>
                  <a:lnTo>
                    <a:pt x="13801" y="17556"/>
                  </a:lnTo>
                  <a:cubicBezTo>
                    <a:pt x="13280" y="19883"/>
                    <a:pt x="11460" y="21199"/>
                    <a:pt x="9738" y="20494"/>
                  </a:cubicBezTo>
                  <a:cubicBezTo>
                    <a:pt x="9016" y="20199"/>
                    <a:pt x="8392" y="19574"/>
                    <a:pt x="7973" y="18727"/>
                  </a:cubicBezTo>
                  <a:cubicBezTo>
                    <a:pt x="6209" y="20160"/>
                    <a:pt x="3920" y="19389"/>
                    <a:pt x="2859" y="17004"/>
                  </a:cubicBezTo>
                  <a:cubicBezTo>
                    <a:pt x="2846" y="16974"/>
                    <a:pt x="2833" y="16944"/>
                    <a:pt x="2820" y="16914"/>
                  </a:cubicBezTo>
                  <a:lnTo>
                    <a:pt x="2820" y="16914"/>
                  </a:lnTo>
                  <a:cubicBezTo>
                    <a:pt x="1666" y="17096"/>
                    <a:pt x="620" y="15986"/>
                    <a:pt x="485" y="14435"/>
                  </a:cubicBezTo>
                  <a:cubicBezTo>
                    <a:pt x="412" y="13608"/>
                    <a:pt x="615" y="12780"/>
                    <a:pt x="1038" y="12172"/>
                  </a:cubicBezTo>
                  <a:lnTo>
                    <a:pt x="1038" y="12172"/>
                  </a:lnTo>
                  <a:cubicBezTo>
                    <a:pt x="39" y="11379"/>
                    <a:pt x="-297" y="9639"/>
                    <a:pt x="288" y="8285"/>
                  </a:cubicBezTo>
                  <a:cubicBezTo>
                    <a:pt x="626" y="7504"/>
                    <a:pt x="1218" y="6988"/>
                    <a:pt x="1883" y="68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81" name="دائرة"/>
            <p:cNvSpPr/>
            <p:nvPr/>
          </p:nvSpPr>
          <p:spPr>
            <a:xfrm>
              <a:off x="386930" y="1833434"/>
              <a:ext cx="564063" cy="56406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82" name="دائرة"/>
            <p:cNvSpPr/>
            <p:nvPr/>
          </p:nvSpPr>
          <p:spPr>
            <a:xfrm>
              <a:off x="100476" y="1983999"/>
              <a:ext cx="376043" cy="37604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83" name="دائرة"/>
            <p:cNvSpPr/>
            <p:nvPr/>
          </p:nvSpPr>
          <p:spPr>
            <a:xfrm>
              <a:off x="0" y="2106920"/>
              <a:ext cx="188021" cy="188021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84" name="شكل"/>
            <p:cNvSpPr/>
            <p:nvPr/>
          </p:nvSpPr>
          <p:spPr>
            <a:xfrm>
              <a:off x="1062525" y="172427"/>
              <a:ext cx="5153528" cy="287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0" y="14010"/>
                  </a:moveTo>
                  <a:cubicBezTo>
                    <a:pt x="899" y="14066"/>
                    <a:pt x="417" y="13902"/>
                    <a:pt x="0" y="13542"/>
                  </a:cubicBezTo>
                  <a:moveTo>
                    <a:pt x="2598" y="19137"/>
                  </a:moveTo>
                  <a:lnTo>
                    <a:pt x="2598" y="19137"/>
                  </a:lnTo>
                  <a:cubicBezTo>
                    <a:pt x="2405" y="19250"/>
                    <a:pt x="2202" y="19325"/>
                    <a:pt x="1994" y="19361"/>
                  </a:cubicBezTo>
                  <a:moveTo>
                    <a:pt x="7802" y="21600"/>
                  </a:moveTo>
                  <a:lnTo>
                    <a:pt x="7802" y="21600"/>
                  </a:lnTo>
                  <a:cubicBezTo>
                    <a:pt x="7657" y="21279"/>
                    <a:pt x="7535" y="20936"/>
                    <a:pt x="7438" y="20577"/>
                  </a:cubicBezTo>
                  <a:moveTo>
                    <a:pt x="14532" y="19050"/>
                  </a:moveTo>
                  <a:cubicBezTo>
                    <a:pt x="14510" y="19430"/>
                    <a:pt x="14462" y="19806"/>
                    <a:pt x="14386" y="20172"/>
                  </a:cubicBezTo>
                  <a:moveTo>
                    <a:pt x="17421" y="12116"/>
                  </a:moveTo>
                  <a:cubicBezTo>
                    <a:pt x="18505" y="12890"/>
                    <a:pt x="19193" y="14504"/>
                    <a:pt x="19193" y="16273"/>
                  </a:cubicBezTo>
                  <a:moveTo>
                    <a:pt x="21600" y="7649"/>
                  </a:moveTo>
                  <a:cubicBezTo>
                    <a:pt x="21423" y="8256"/>
                    <a:pt x="21153" y="8794"/>
                    <a:pt x="20811" y="9222"/>
                  </a:cubicBezTo>
                  <a:moveTo>
                    <a:pt x="19707" y="1814"/>
                  </a:moveTo>
                  <a:cubicBezTo>
                    <a:pt x="19737" y="2059"/>
                    <a:pt x="19751" y="2307"/>
                    <a:pt x="19749" y="2556"/>
                  </a:cubicBezTo>
                  <a:moveTo>
                    <a:pt x="14668" y="947"/>
                  </a:moveTo>
                  <a:cubicBezTo>
                    <a:pt x="14771" y="605"/>
                    <a:pt x="14907" y="286"/>
                    <a:pt x="15073" y="0"/>
                  </a:cubicBezTo>
                  <a:moveTo>
                    <a:pt x="10888" y="1399"/>
                  </a:moveTo>
                  <a:lnTo>
                    <a:pt x="10888" y="1399"/>
                  </a:lnTo>
                  <a:cubicBezTo>
                    <a:pt x="10930" y="1115"/>
                    <a:pt x="10996" y="841"/>
                    <a:pt x="11084" y="582"/>
                  </a:cubicBezTo>
                  <a:moveTo>
                    <a:pt x="6452" y="1676"/>
                  </a:moveTo>
                  <a:cubicBezTo>
                    <a:pt x="6709" y="1897"/>
                    <a:pt x="6947" y="2163"/>
                    <a:pt x="7160" y="2469"/>
                  </a:cubicBezTo>
                  <a:moveTo>
                    <a:pt x="1072" y="7905"/>
                  </a:moveTo>
                  <a:lnTo>
                    <a:pt x="1072" y="7905"/>
                  </a:lnTo>
                  <a:cubicBezTo>
                    <a:pt x="1016" y="7632"/>
                    <a:pt x="974" y="7353"/>
                    <a:pt x="948" y="7071"/>
                  </a:cubicBezTo>
                </a:path>
              </a:pathLst>
            </a:custGeom>
            <a:noFill/>
            <a:ln w="9525" cap="flat">
              <a:solidFill>
                <a:srgbClr val="98B95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endParaRPr/>
            </a:p>
          </p:txBody>
        </p:sp>
        <p:sp>
          <p:nvSpPr>
            <p:cNvPr id="285" name="فسري لماذا ترى البرق قبل سماع صوت الرعد؟"/>
            <p:cNvSpPr/>
            <p:nvPr/>
          </p:nvSpPr>
          <p:spPr>
            <a:xfrm>
              <a:off x="1555814" y="1310452"/>
              <a:ext cx="3669010" cy="584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sz="3200" b="1" cap="all">
                  <a:ln w="9000">
                    <a:solidFill>
                      <a:srgbClr val="5D447B"/>
                    </a:solidFill>
                  </a:ln>
                  <a:solidFill>
                    <a:srgbClr val="3B1A64"/>
                  </a:solidFill>
                </a:defRPr>
              </a:pPr>
              <a:r>
                <a:rPr lang="ar-SA" dirty="0" smtClean="0"/>
                <a:t>عددي الخواص الفلزية</a:t>
              </a:r>
              <a:r>
                <a:rPr dirty="0" smtClean="0"/>
                <a:t>؟</a:t>
              </a:r>
              <a:endParaRPr dirty="0"/>
            </a:p>
          </p:txBody>
        </p:sp>
      </p:grpSp>
      <p:pic>
        <p:nvPicPr>
          <p:cNvPr id="287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5256586" cy="46085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بيضاوي"/>
          <p:cNvSpPr/>
          <p:nvPr/>
        </p:nvSpPr>
        <p:spPr>
          <a:xfrm>
            <a:off x="4355975" y="1268759"/>
            <a:ext cx="3888434" cy="4752529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txBody>
          <a:bodyPr lIns="45719" rIns="45719" anchor="ctr"/>
          <a:lstStyle/>
          <a:p>
            <a:pPr algn="ctr" rtl="0">
              <a:defRPr/>
            </a:pPr>
            <a:endParaRPr/>
          </a:p>
        </p:txBody>
      </p:sp>
      <p:sp>
        <p:nvSpPr>
          <p:cNvPr id="290" name="بيضاوي"/>
          <p:cNvSpPr/>
          <p:nvPr/>
        </p:nvSpPr>
        <p:spPr>
          <a:xfrm>
            <a:off x="876833" y="1268758"/>
            <a:ext cx="3888433" cy="475253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txBody>
          <a:bodyPr lIns="45719" rIns="45719" anchor="ctr"/>
          <a:lstStyle/>
          <a:p>
            <a:pPr algn="ctr" rtl="0">
              <a:defRPr/>
            </a:pPr>
            <a:endParaRPr/>
          </a:p>
        </p:txBody>
      </p:sp>
      <p:sp>
        <p:nvSpPr>
          <p:cNvPr id="292" name="الاعاصير البحرية"/>
          <p:cNvSpPr/>
          <p:nvPr/>
        </p:nvSpPr>
        <p:spPr>
          <a:xfrm>
            <a:off x="5632865" y="1860793"/>
            <a:ext cx="133465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000" b="1" spc="50">
                <a:solidFill>
                  <a:srgbClr val="C02924"/>
                </a:solidFill>
                <a:effectLst>
                  <a:outerShdw blurRad="76200" dist="50800" dir="5400000" rotWithShape="0">
                    <a:srgbClr val="000000">
                      <a:alpha val="64999"/>
                    </a:srgbClr>
                  </a:outerShdw>
                </a:effectLst>
              </a:defRPr>
            </a:lvl1pPr>
          </a:lstStyle>
          <a:p>
            <a:pPr rtl="0">
              <a:defRPr/>
            </a:pPr>
            <a:r>
              <a:rPr lang="ar-SA" dirty="0" smtClean="0"/>
              <a:t>الآلة البسيطة</a:t>
            </a:r>
            <a:endParaRPr dirty="0"/>
          </a:p>
        </p:txBody>
      </p:sp>
      <p:sp>
        <p:nvSpPr>
          <p:cNvPr id="293" name="الاعاصير القمعية"/>
          <p:cNvSpPr/>
          <p:nvPr/>
        </p:nvSpPr>
        <p:spPr>
          <a:xfrm>
            <a:off x="2005146" y="1842682"/>
            <a:ext cx="127374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000" b="1" spc="50">
                <a:solidFill>
                  <a:srgbClr val="C02924"/>
                </a:solidFill>
                <a:effectLst>
                  <a:outerShdw blurRad="76200" dist="50800" dir="5400000" rotWithShape="0">
                    <a:srgbClr val="000000">
                      <a:alpha val="64999"/>
                    </a:srgbClr>
                  </a:outerShdw>
                </a:effectLst>
              </a:defRPr>
            </a:lvl1pPr>
          </a:lstStyle>
          <a:p>
            <a:pPr rtl="0">
              <a:defRPr/>
            </a:pPr>
            <a:r>
              <a:rPr lang="ar-SA" dirty="0" smtClean="0"/>
              <a:t>الآلة المركبة </a:t>
            </a:r>
            <a:endParaRPr dirty="0"/>
          </a:p>
        </p:txBody>
      </p:sp>
      <p:sp>
        <p:nvSpPr>
          <p:cNvPr id="295" name="قارني بين:"/>
          <p:cNvSpPr/>
          <p:nvPr/>
        </p:nvSpPr>
        <p:spPr>
          <a:xfrm>
            <a:off x="5848079" y="188640"/>
            <a:ext cx="2174632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 rtl="0">
              <a:defRPr sz="5400" b="1" cap="all">
                <a:ln w="9000">
                  <a:solidFill>
                    <a:srgbClr val="5D447B"/>
                  </a:solidFill>
                </a:ln>
                <a:solidFill>
                  <a:srgbClr val="3B1A64"/>
                </a:solidFill>
              </a:defRPr>
            </a:pPr>
            <a:r>
              <a:rPr dirty="0" err="1"/>
              <a:t>قارني</a:t>
            </a:r>
            <a:r>
              <a:rPr dirty="0"/>
              <a:t> </a:t>
            </a:r>
            <a:r>
              <a:rPr dirty="0" err="1" smtClean="0"/>
              <a:t>بين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" name="الجدول"/>
          <p:cNvGraphicFramePr/>
          <p:nvPr>
            <p:extLst>
              <p:ext uri="{D42A27DB-BD31-4B8C-83A1-F6EECF244321}">
                <p14:modId xmlns:p14="http://schemas.microsoft.com/office/powerpoint/2010/main" val="179287631"/>
              </p:ext>
            </p:extLst>
          </p:nvPr>
        </p:nvGraphicFramePr>
        <p:xfrm>
          <a:off x="5577164" y="1296792"/>
          <a:ext cx="2831976" cy="4345012"/>
        </p:xfrm>
        <a:graphic>
          <a:graphicData uri="http://schemas.openxmlformats.org/drawingml/2006/table">
            <a:tbl>
              <a:tblPr rtl="1" firstRow="1">
                <a:tableStyleId>{4C3C2611-4C71-4FC5-86AE-919BDF0F9419}</a:tableStyleId>
              </a:tblPr>
              <a:tblGrid>
                <a:gridCol w="2831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3339">
                <a:tc>
                  <a:txBody>
                    <a:bodyPr/>
                    <a:lstStyle/>
                    <a:p>
                      <a:pPr algn="ctr" rtl="0">
                        <a:defRPr sz="3200">
                          <a:solidFill>
                            <a:srgbClr val="FF0000"/>
                          </a:solidFill>
                        </a:defRPr>
                      </a:pPr>
                      <a:r>
                        <a:t>العبارات 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428">
                <a:tc>
                  <a:txBody>
                    <a:bodyPr/>
                    <a:lstStyle/>
                    <a:p>
                      <a:pPr algn="ctr" rtl="0">
                        <a:defRPr sz="1800" b="1"/>
                      </a:pPr>
                      <a:r>
                        <a:rPr lang="ar-SA" dirty="0" smtClean="0"/>
                        <a:t>الجسم المتحرك لا يغير حركته مالم تؤثر فيه قوة</a:t>
                      </a:r>
                      <a:r>
                        <a:rPr lang="ar-SA" baseline="0" dirty="0" smtClean="0"/>
                        <a:t> </a:t>
                      </a: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325">
                <a:tc>
                  <a:txBody>
                    <a:bodyPr/>
                    <a:lstStyle/>
                    <a:p>
                      <a:pPr algn="ctr" rtl="0">
                        <a:defRPr sz="1800" b="1"/>
                      </a:pPr>
                      <a:r>
                        <a:rPr lang="ar-SA" dirty="0" smtClean="0"/>
                        <a:t>أثرت</a:t>
                      </a:r>
                      <a:r>
                        <a:rPr lang="ar-SA" baseline="0" dirty="0" smtClean="0"/>
                        <a:t> قوة محصلة في جسم ما في تسارع هذا الجسم يكون في اتجاه القوة </a:t>
                      </a:r>
                    </a:p>
                  </a:txBody>
                  <a:tcPr marL="45720" marR="45720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2968">
                <a:tc>
                  <a:txBody>
                    <a:bodyPr/>
                    <a:lstStyle/>
                    <a:p>
                      <a:pPr algn="ctr" rtl="0">
                        <a:defRPr sz="1800" b="1"/>
                      </a:pPr>
                      <a:r>
                        <a:rPr lang="ar-SA" dirty="0" smtClean="0"/>
                        <a:t>يؤثر الجسم في جسم الآخر بقوة مساوية بالمقدار</a:t>
                      </a:r>
                      <a:r>
                        <a:rPr lang="ar-SA" baseline="0" dirty="0" smtClean="0"/>
                        <a:t> ومعاكسة لها في </a:t>
                      </a:r>
                      <a:r>
                        <a:rPr lang="ar-SA" baseline="0" dirty="0" err="1" smtClean="0"/>
                        <a:t>الأتجاه</a:t>
                      </a:r>
                      <a:r>
                        <a:rPr lang="ar-SA" baseline="0" dirty="0" smtClean="0"/>
                        <a:t> </a:t>
                      </a: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8444">
                <a:tc>
                  <a:txBody>
                    <a:bodyPr/>
                    <a:lstStyle/>
                    <a:p>
                      <a:pPr algn="ctr" rtl="0">
                        <a:defRPr sz="1800" b="1"/>
                      </a:pPr>
                      <a:r>
                        <a:rPr lang="ar-SA" dirty="0" smtClean="0"/>
                        <a:t>قوة ممانعة</a:t>
                      </a:r>
                      <a:r>
                        <a:rPr lang="ar-SA" baseline="0" dirty="0" smtClean="0"/>
                        <a:t> تنشأ بين السطوح الأجسام المتلامسة </a:t>
                      </a:r>
                      <a:endParaRPr dirty="0"/>
                    </a:p>
                  </a:txBody>
                  <a:tcPr marL="45720" marR="45720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8" name="الجدول"/>
          <p:cNvGraphicFramePr/>
          <p:nvPr>
            <p:extLst>
              <p:ext uri="{D42A27DB-BD31-4B8C-83A1-F6EECF244321}">
                <p14:modId xmlns:p14="http://schemas.microsoft.com/office/powerpoint/2010/main" val="3796047366"/>
              </p:ext>
            </p:extLst>
          </p:nvPr>
        </p:nvGraphicFramePr>
        <p:xfrm>
          <a:off x="1804614" y="1296792"/>
          <a:ext cx="2831976" cy="4427562"/>
        </p:xfrm>
        <a:graphic>
          <a:graphicData uri="http://schemas.openxmlformats.org/drawingml/2006/table">
            <a:tbl>
              <a:tblPr rtl="1" firstRow="1">
                <a:tableStyleId>{4C3C2611-4C71-4FC5-86AE-919BDF0F9419}</a:tableStyleId>
              </a:tblPr>
              <a:tblGrid>
                <a:gridCol w="2831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8661">
                <a:tc>
                  <a:txBody>
                    <a:bodyPr/>
                    <a:lstStyle/>
                    <a:p>
                      <a:pPr algn="ctr" rtl="0">
                        <a:defRPr sz="3200">
                          <a:solidFill>
                            <a:srgbClr val="FF0000"/>
                          </a:solidFill>
                        </a:defRPr>
                      </a:pPr>
                      <a:r>
                        <a:t>الكلمات 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632">
                <a:tc>
                  <a:txBody>
                    <a:bodyPr/>
                    <a:lstStyle/>
                    <a:p>
                      <a:pPr algn="ctr" rtl="0">
                        <a:defRPr sz="2400" b="1">
                          <a:solidFill>
                            <a:srgbClr val="0070C0"/>
                          </a:solidFill>
                        </a:defRPr>
                      </a:pPr>
                      <a:r>
                        <a:rPr lang="ar-SA" dirty="0" smtClean="0"/>
                        <a:t>الاحتكاك</a:t>
                      </a: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632">
                <a:tc>
                  <a:txBody>
                    <a:bodyPr/>
                    <a:lstStyle/>
                    <a:p>
                      <a:pPr algn="ctr" rtl="0">
                        <a:defRPr sz="2400" b="1">
                          <a:solidFill>
                            <a:srgbClr val="0070C0"/>
                          </a:solidFill>
                        </a:defRPr>
                      </a:pPr>
                      <a:r>
                        <a:rPr lang="ar-SA" dirty="0" smtClean="0"/>
                        <a:t>قانون نيوتن الثالث</a:t>
                      </a:r>
                      <a:endParaRPr dirty="0"/>
                    </a:p>
                  </a:txBody>
                  <a:tcPr marL="45720" marR="45720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8589">
                <a:tc>
                  <a:txBody>
                    <a:bodyPr/>
                    <a:lstStyle/>
                    <a:p>
                      <a:pPr algn="ctr" rtl="0">
                        <a:defRPr sz="2400" b="1">
                          <a:solidFill>
                            <a:srgbClr val="0070C0"/>
                          </a:solidFill>
                        </a:defRPr>
                      </a:pPr>
                      <a:r>
                        <a:rPr lang="ar-SA" dirty="0" smtClean="0"/>
                        <a:t>قانون نيوتن الأول </a:t>
                      </a: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8589">
                <a:tc>
                  <a:txBody>
                    <a:bodyPr/>
                    <a:lstStyle/>
                    <a:p>
                      <a:pPr algn="ctr" rtl="0">
                        <a:defRPr sz="2400" b="1">
                          <a:solidFill>
                            <a:srgbClr val="0070C0"/>
                          </a:solidFill>
                        </a:defRPr>
                      </a:pPr>
                      <a:r>
                        <a:rPr lang="ar-SA" dirty="0" smtClean="0"/>
                        <a:t>قانون نيوتن الثاني</a:t>
                      </a:r>
                      <a:endParaRPr dirty="0"/>
                    </a:p>
                  </a:txBody>
                  <a:tcPr marL="45720" marR="45720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79" name="http://ask-new.ws/images/img_1/9e11b805de7a0dc4c4eabc04bf2ba1c7.jpg" descr="http://ask-new.ws/images/img_1/9e11b805de7a0dc4c4eabc04bf2ba1c7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421" y="4005064"/>
            <a:ext cx="1460235" cy="27352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أي طبقات الغلاف الجوي تحوي الأوزون الذي يحمي المخلوقات الحية من الاشاعات فوق البنفسجية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936152"/>
          </a:xfrm>
          <a:prstGeom prst="rect">
            <a:avLst/>
          </a:prstGeom>
        </p:spPr>
        <p:txBody>
          <a:bodyPr/>
          <a:lstStyle>
            <a:lvl1pPr defTabSz="813816">
              <a:lnSpc>
                <a:spcPct val="90000"/>
              </a:lnSpc>
              <a:spcBef>
                <a:spcPts val="600"/>
              </a:spcBef>
              <a:defRPr sz="2581" b="1">
                <a:solidFill>
                  <a:srgbClr val="C02924"/>
                </a:solidFill>
                <a:effectLst>
                  <a:outerShdw blurRad="67818" dist="45212" dir="5400000" rotWithShape="0">
                    <a:srgbClr val="000000">
                      <a:alpha val="64999"/>
                    </a:srgbClr>
                  </a:outerShdw>
                </a:effectLst>
              </a:defRPr>
            </a:lvl1pPr>
          </a:lstStyle>
          <a:p>
            <a:pPr rtl="0">
              <a:defRPr/>
            </a:pPr>
            <a:r>
              <a:rPr lang="ar-SA" dirty="0" smtClean="0"/>
              <a:t>ميل الى المقاومة أحداث تغير في حركته</a:t>
            </a:r>
            <a:r>
              <a:rPr dirty="0" smtClean="0"/>
              <a:t>؟</a:t>
            </a:r>
            <a:endParaRPr dirty="0"/>
          </a:p>
        </p:txBody>
      </p:sp>
      <p:sp>
        <p:nvSpPr>
          <p:cNvPr id="182" name="تروبوسفير"/>
          <p:cNvSpPr/>
          <p:nvPr/>
        </p:nvSpPr>
        <p:spPr>
          <a:xfrm>
            <a:off x="384047" y="1386106"/>
            <a:ext cx="7388354" cy="583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/>
          <a:p>
            <a:pPr rtl="0">
              <a:spcBef>
                <a:spcPts val="700"/>
              </a:spcBef>
              <a:defRPr sz="3200"/>
            </a:pPr>
            <a:r>
              <a:rPr lang="ar-SA" dirty="0" smtClean="0"/>
              <a:t>الاحتكاك</a:t>
            </a:r>
            <a:endParaRPr dirty="0"/>
          </a:p>
        </p:txBody>
      </p:sp>
      <p:sp>
        <p:nvSpPr>
          <p:cNvPr id="183" name="ميزوسفير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القوة</a:t>
            </a:r>
            <a:endParaRPr dirty="0"/>
          </a:p>
        </p:txBody>
      </p:sp>
      <p:sp>
        <p:nvSpPr>
          <p:cNvPr id="184" name="ستراتوسفير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القصور الذاتي </a:t>
            </a:r>
            <a:endParaRPr dirty="0"/>
          </a:p>
        </p:txBody>
      </p:sp>
      <p:sp>
        <p:nvSpPr>
          <p:cNvPr id="185" name="ثيرموسفير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الشغل</a:t>
            </a:r>
            <a:endParaRPr dirty="0"/>
          </a:p>
        </p:txBody>
      </p:sp>
      <p:pic>
        <p:nvPicPr>
          <p:cNvPr id="186" name="image7.png" descr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3914202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http://mbc3.mbc.net/content_repo/Character/danyah-cartoon_dania/listingImageBinary/Dania%20cartoon%20thumb.jpg" descr="http://mbc3.mbc.net/content_repo/Character/danyah-cartoon_dania/listingImageBinary/Dania%20cartoon%20thumb.jpg">
            <a:hlinkClick r:id="rId3"/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540569" y="2306384"/>
            <a:ext cx="3888434" cy="45350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طبقة الغلاف الجوي الابعد هي: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ar-SA" dirty="0" smtClean="0"/>
              <a:t>عندما تؤدي القوة المؤثرة في جسم تحريك في اتجاه القوة المؤثرة نفسه:</a:t>
            </a:r>
            <a:endParaRPr dirty="0"/>
          </a:p>
        </p:txBody>
      </p:sp>
      <p:sp>
        <p:nvSpPr>
          <p:cNvPr id="190" name="تروبوسفير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القصور الذاتي </a:t>
            </a:r>
            <a:endParaRPr dirty="0"/>
          </a:p>
        </p:txBody>
      </p:sp>
      <p:sp>
        <p:nvSpPr>
          <p:cNvPr id="191" name="إكسوسفير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الشغل</a:t>
            </a:r>
            <a:endParaRPr dirty="0"/>
          </a:p>
        </p:txBody>
      </p:sp>
      <p:sp>
        <p:nvSpPr>
          <p:cNvPr id="192" name="ستراتوسفير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الاحتكاك</a:t>
            </a:r>
            <a:endParaRPr dirty="0"/>
          </a:p>
        </p:txBody>
      </p:sp>
      <p:sp>
        <p:nvSpPr>
          <p:cNvPr id="193" name="ايونوسفير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القوة</a:t>
            </a:r>
            <a:endParaRPr dirty="0"/>
          </a:p>
        </p:txBody>
      </p:sp>
      <p:pic>
        <p:nvPicPr>
          <p:cNvPr id="194" name="image7.png" descr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http://mbc3.mbc.net/content_repo/Character/danyah-cartoon_dania/listingImageBinary/Dania%20cartoon%20thumb.jpg" descr="http://mbc3.mbc.net/content_repo/Character/danyah-cartoon_dania/listingImageBinary/Dania%20cartoon%20thumb.jpg">
            <a:hlinkClick r:id="rId3"/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540569" y="1962865"/>
            <a:ext cx="3888434" cy="48951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مانوع الجبهة الهوائية في الشكل 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/>
          <a:lstStyle/>
          <a:p>
            <a:r>
              <a:rPr lang="ar-SA" dirty="0" smtClean="0"/>
              <a:t>وحدة التسارع تساوي :</a:t>
            </a:r>
            <a:endParaRPr dirty="0"/>
          </a:p>
        </p:txBody>
      </p:sp>
      <p:sp>
        <p:nvSpPr>
          <p:cNvPr id="198" name="دافئة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م/ث</a:t>
            </a:r>
            <a:endParaRPr dirty="0"/>
          </a:p>
        </p:txBody>
      </p:sp>
      <p:sp>
        <p:nvSpPr>
          <p:cNvPr id="199" name="باردة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م/ث^2</a:t>
            </a:r>
            <a:endParaRPr dirty="0"/>
          </a:p>
        </p:txBody>
      </p:sp>
      <p:sp>
        <p:nvSpPr>
          <p:cNvPr id="200" name="ثابتة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م</a:t>
            </a:r>
            <a:endParaRPr dirty="0"/>
          </a:p>
        </p:txBody>
      </p:sp>
      <p:sp>
        <p:nvSpPr>
          <p:cNvPr id="201" name="دافئة ثم باردة"/>
          <p:cNvSpPr/>
          <p:nvPr/>
        </p:nvSpPr>
        <p:spPr>
          <a:xfrm>
            <a:off x="384047" y="5378871"/>
            <a:ext cx="7388354" cy="592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م/ث^3</a:t>
            </a:r>
            <a:endParaRPr dirty="0"/>
          </a:p>
        </p:txBody>
      </p:sp>
      <p:pic>
        <p:nvPicPr>
          <p:cNvPr id="202" name="image7.png" descr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45552" y="2581693"/>
            <a:ext cx="857251" cy="8572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http://mbc3.mbc.net/content_repo/Character/danyah-cartoon_dania/listingImageBinary/Dania%20cartoon%20thumb.jpg" descr="http://mbc3.mbc.net/content_repo/Character/danyah-cartoon_dania/listingImageBinary/Dania%20cartoon%20thumb.jpg">
            <a:hlinkClick r:id="rId3"/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540569" y="2420888"/>
            <a:ext cx="3600401" cy="44371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من اول من أثبت أن للهواء وزن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/>
          <a:lstStyle/>
          <a:p>
            <a:r>
              <a:rPr lang="ar-SA" dirty="0" smtClean="0"/>
              <a:t>أي مما يلي يقلل الاحتكاك ؟</a:t>
            </a:r>
            <a:endParaRPr dirty="0"/>
          </a:p>
        </p:txBody>
      </p:sp>
      <p:sp>
        <p:nvSpPr>
          <p:cNvPr id="207" name="هوك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السطوح الخشنة</a:t>
            </a:r>
            <a:endParaRPr dirty="0"/>
          </a:p>
        </p:txBody>
      </p:sp>
      <p:sp>
        <p:nvSpPr>
          <p:cNvPr id="208" name="بويل"/>
          <p:cNvSpPr/>
          <p:nvPr/>
        </p:nvSpPr>
        <p:spPr>
          <a:xfrm>
            <a:off x="384047" y="2713853"/>
            <a:ext cx="7388354" cy="592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السطوح الملساء </a:t>
            </a:r>
            <a:endParaRPr dirty="0"/>
          </a:p>
        </p:txBody>
      </p:sp>
      <p:sp>
        <p:nvSpPr>
          <p:cNvPr id="209" name="تورشيللي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زيادة السرعة </a:t>
            </a:r>
            <a:endParaRPr dirty="0"/>
          </a:p>
        </p:txBody>
      </p:sp>
      <p:sp>
        <p:nvSpPr>
          <p:cNvPr id="210" name="جاليليو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زيادة المساحة </a:t>
            </a:r>
            <a:endParaRPr dirty="0"/>
          </a:p>
        </p:txBody>
      </p:sp>
      <p:pic>
        <p:nvPicPr>
          <p:cNvPr id="211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3744417" cy="46085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12" name="image7.png" descr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5246713"/>
            <a:ext cx="857251" cy="8572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يسمى تحول بخار الماء لسائل في دورة الماء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/>
          <a:lstStyle/>
          <a:p>
            <a:r>
              <a:rPr lang="ar-SA" dirty="0" smtClean="0"/>
              <a:t>ماذا يحدث عندما تؤثر قوة محصلة في جسم ؟</a:t>
            </a:r>
            <a:endParaRPr dirty="0"/>
          </a:p>
        </p:txBody>
      </p:sp>
      <p:sp>
        <p:nvSpPr>
          <p:cNvPr id="215" name="التكثف"/>
          <p:cNvSpPr/>
          <p:nvPr/>
        </p:nvSpPr>
        <p:spPr>
          <a:xfrm>
            <a:off x="384047" y="1391314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يتسارع الجسم </a:t>
            </a:r>
            <a:endParaRPr dirty="0"/>
          </a:p>
        </p:txBody>
      </p:sp>
      <p:sp>
        <p:nvSpPr>
          <p:cNvPr id="216" name="الهطول"/>
          <p:cNvSpPr/>
          <p:nvPr/>
        </p:nvSpPr>
        <p:spPr>
          <a:xfrm>
            <a:off x="384047" y="2713853"/>
            <a:ext cx="7388354" cy="592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يتحرك الجسم بسرعة ثابته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217" name="التبخر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يبقى ساكن </a:t>
            </a:r>
            <a:endParaRPr dirty="0"/>
          </a:p>
        </p:txBody>
      </p:sp>
      <p:sp>
        <p:nvSpPr>
          <p:cNvPr id="218" name="النتح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تزداد القوة </a:t>
            </a:r>
            <a:endParaRPr dirty="0"/>
          </a:p>
        </p:txBody>
      </p:sp>
      <p:pic>
        <p:nvPicPr>
          <p:cNvPr id="219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3744417" cy="46085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mage7.png" descr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1249184"/>
            <a:ext cx="857251" cy="8572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ماذا يحدث عندما تنقل الجزيئات المتصادمةالطاقة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ar-SA" dirty="0" smtClean="0"/>
              <a:t>خاصية للمادة يمكن ملاحظتها أو قياسها دون أحداث تغير في تركيب المادة الأصلية:</a:t>
            </a:r>
            <a:endParaRPr dirty="0"/>
          </a:p>
        </p:txBody>
      </p:sp>
      <p:sp>
        <p:nvSpPr>
          <p:cNvPr id="223" name="هطول"/>
          <p:cNvSpPr/>
          <p:nvPr/>
        </p:nvSpPr>
        <p:spPr>
          <a:xfrm>
            <a:off x="384047" y="124116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خاصية كيميائية </a:t>
            </a:r>
            <a:endParaRPr dirty="0"/>
          </a:p>
        </p:txBody>
      </p:sp>
      <p:sp>
        <p:nvSpPr>
          <p:cNvPr id="224" name="اشعاع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المادة </a:t>
            </a:r>
            <a:endParaRPr dirty="0"/>
          </a:p>
        </p:txBody>
      </p:sp>
      <p:sp>
        <p:nvSpPr>
          <p:cNvPr id="225" name="توصيل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خاصية فيزيائية </a:t>
            </a:r>
            <a:endParaRPr dirty="0"/>
          </a:p>
        </p:txBody>
      </p:sp>
      <p:sp>
        <p:nvSpPr>
          <p:cNvPr id="226" name="حمل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القوة </a:t>
            </a:r>
            <a:endParaRPr dirty="0"/>
          </a:p>
        </p:txBody>
      </p:sp>
      <p:pic>
        <p:nvPicPr>
          <p:cNvPr id="227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3744417" cy="46085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image7.png" descr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45552" y="3914202"/>
            <a:ext cx="857251" cy="8572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ماذا يحدث عندما تنقل الجزيئات المتصادمةالطاقة؟"/>
          <p:cNvSpPr>
            <a:spLocks noGrp="1"/>
          </p:cNvSpPr>
          <p:nvPr>
            <p:ph type="body" sz="quarter" idx="1"/>
          </p:nvPr>
        </p:nvSpPr>
        <p:spPr>
          <a:xfrm>
            <a:off x="155447" y="116585"/>
            <a:ext cx="8833106" cy="7591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ar-SA" dirty="0" smtClean="0"/>
              <a:t>خاصية للمادة تشير الى ميل أحداث تغير في تركيب المادة الأصلية:</a:t>
            </a:r>
            <a:endParaRPr dirty="0"/>
          </a:p>
        </p:txBody>
      </p:sp>
      <p:sp>
        <p:nvSpPr>
          <p:cNvPr id="223" name="هطول"/>
          <p:cNvSpPr/>
          <p:nvPr/>
        </p:nvSpPr>
        <p:spPr>
          <a:xfrm>
            <a:off x="384047" y="124116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خاصية كيميائية </a:t>
            </a:r>
            <a:endParaRPr dirty="0"/>
          </a:p>
        </p:txBody>
      </p:sp>
      <p:sp>
        <p:nvSpPr>
          <p:cNvPr id="224" name="اشعاع"/>
          <p:cNvSpPr/>
          <p:nvPr/>
        </p:nvSpPr>
        <p:spPr>
          <a:xfrm>
            <a:off x="384047" y="272382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المادة </a:t>
            </a:r>
            <a:endParaRPr dirty="0"/>
          </a:p>
        </p:txBody>
      </p:sp>
      <p:sp>
        <p:nvSpPr>
          <p:cNvPr id="225" name="توصيل"/>
          <p:cNvSpPr/>
          <p:nvPr/>
        </p:nvSpPr>
        <p:spPr>
          <a:xfrm>
            <a:off x="384047" y="4056333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خاصية فيزيائية </a:t>
            </a:r>
            <a:endParaRPr dirty="0"/>
          </a:p>
        </p:txBody>
      </p:sp>
      <p:sp>
        <p:nvSpPr>
          <p:cNvPr id="226" name="حمل"/>
          <p:cNvSpPr/>
          <p:nvPr/>
        </p:nvSpPr>
        <p:spPr>
          <a:xfrm>
            <a:off x="384047" y="5388842"/>
            <a:ext cx="7388354" cy="572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653" tIns="34653" rIns="34653" bIns="34653" anchor="ctr">
            <a:normAutofit/>
          </a:bodyPr>
          <a:lstStyle>
            <a:lvl1pPr>
              <a:spcBef>
                <a:spcPts val="700"/>
              </a:spcBef>
              <a:defRPr sz="3200"/>
            </a:lvl1pPr>
          </a:lstStyle>
          <a:p>
            <a:pPr rtl="0">
              <a:defRPr/>
            </a:pPr>
            <a:r>
              <a:rPr lang="ar-SA" dirty="0" smtClean="0"/>
              <a:t>القوة </a:t>
            </a:r>
            <a:endParaRPr dirty="0"/>
          </a:p>
        </p:txBody>
      </p:sp>
      <p:pic>
        <p:nvPicPr>
          <p:cNvPr id="227" name="http://mbc3.mbc.net/content_repo/Character/danyah-cartoon_dania/listingImageBinary/Dania%20cartoon%20thumb.jpg" descr="http://mbc3.mbc.net/content_repo/Character/danyah-cartoon_dania/listingImageBinary/Dania%20cartoon%20thumb.jpg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40569" y="2262989"/>
            <a:ext cx="3744417" cy="46085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image7.png" descr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72401" y="1207530"/>
            <a:ext cx="857251" cy="85725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662632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نسق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نسق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29</TotalTime>
  <Words>276</Words>
  <Application>Microsoft Office PowerPoint</Application>
  <PresentationFormat>عرض على الشاشة (4:3)</PresentationFormat>
  <Paragraphs>75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1" baseType="lpstr">
      <vt:lpstr>Arial</vt:lpstr>
      <vt:lpstr>Calibri</vt:lpstr>
      <vt:lpstr>Helvetica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usr</dc:creator>
  <cp:lastModifiedBy>اسماء وافي محمد احمد الاحمدي الزهراني</cp:lastModifiedBy>
  <cp:revision>6</cp:revision>
  <dcterms:modified xsi:type="dcterms:W3CDTF">2020-11-04T17:21:00Z</dcterms:modified>
</cp:coreProperties>
</file>