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6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F0000"/>
    <a:srgbClr val="00CC99"/>
    <a:srgbClr val="FE00FF"/>
    <a:srgbClr val="FEA200"/>
    <a:srgbClr val="FF6400"/>
    <a:srgbClr val="63CE42"/>
    <a:srgbClr val="FFC900"/>
    <a:srgbClr val="FF66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57" y="6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A6C62-653D-4777-8B09-6A9A9926A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A3BE8A-C540-4D49-AA57-FB48569ED2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DA006-13FB-4F99-9CFE-60EDD6E50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D8044-3077-4BA9-A7EE-9C0492ABA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9DA10-6E30-4E01-9D5E-EB1EABC9C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55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C678F-BDC2-4274-822C-531A9F09E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792175-4B13-47ED-A2E8-23A89AD84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D24AE-249F-4F31-92C6-B039249BE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09744-C3A2-427A-BC88-CEFE8867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F19EC-AE34-441D-B7B5-340753782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16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DC15A8-6546-463D-9ADD-52F8EB9BFC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D243FB-EA09-4875-8484-BE25486931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3C437-7F84-4875-890C-2EC909BF7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3AA74-F01A-49DA-9D84-59E519250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35530-8FA5-4666-8D0E-E4282F005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90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CED66-3530-46A4-B6BA-CAB73688C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D9516-1A18-4426-BC0F-5A1B51CA1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2A428-F26B-4BD4-93FC-DDC874BD2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B1AD9-FD17-4952-A297-820EE66E7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52F1A-5E8F-40DE-9759-647D1CAD6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5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13978-4DB1-4850-8E9B-284429B36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AB568-11F7-4AB3-AE98-D1D3C3A93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66A80-9495-4883-8E5B-934F6E93D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E02DA-B48A-4736-B0EE-8022CBDDA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6F1DA-1448-4477-B094-847D6A487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59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ACE9F-E468-42BA-A117-C38B13E73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8E63D-5B9A-4729-AF38-DF36245373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503B1E-8FB1-48FE-9448-C54B2C723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4EEED-56ED-4974-B385-4916C1B8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42608B-44E3-4D5F-84A7-0C872F84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F342E-7BA8-4063-8BEA-E1E5A301B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17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CBFB4-3793-475C-84B6-6C9A27C28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441EE2-BBB2-4A8E-9853-47DC1FAFE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D53152-941E-4B7C-83D6-2C238F58D7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FC194E-5C49-4A15-8F9D-57D9180F4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1F7FE-CB29-412A-BB41-84C3AFBBC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60892E-397B-4C56-BFAD-BC0CDE9C3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7F47D4-65EB-47C2-9186-20E256FD2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21667F-9335-4CDD-9C13-C0350AB6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773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FFE64-D17B-4585-9D59-895EC1A1F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F5090C-43EA-4665-9522-D6EAB836C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B70716-FF78-4D1E-8BA7-726FEE9FB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AA1DDA-5040-4F19-9A23-142146D6C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89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1BAC83-8DEF-4466-AF8C-592A1B267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5C2B79-BE96-43FB-A0D1-1A82A9AA7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D2A91-E580-42A1-B943-6A8561273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12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A617F-5853-430C-BA64-90BA6CE12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F4D70-5707-4ED2-8390-5D4311D90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FC89DE-F865-4824-AA2F-119CEADCA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ED6E3F-DC64-4EE5-B01A-3B0CEBE0F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2DC08-D4CD-4355-9701-02057BB8D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690A68-BA5D-4422-98CC-578B61776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23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59B2E-CE83-4E45-B7BA-4BDA9D8AE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BAAAE6-E628-473D-B2A2-A8A5549795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966DBA-7F42-4BE6-81A1-C0BE1D6FD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10E790-C871-40D3-95C6-BC8F539F3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47CB8-39B4-4CFC-8D48-6B8EC105D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AD59C-BDE0-4ED3-9C16-EEEBB2497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0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D17500-BEAD-4BB5-9EB1-3616A6906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4D47D-32DD-4865-8C45-BC2F882D6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DE4AE-105B-4073-901D-7D6F2DCA08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60757-E4B1-4744-A04C-48C06722CC9B}" type="datetimeFigureOut">
              <a:rPr lang="en-US" smtClean="0"/>
              <a:t>2/9/22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6DEA5-4BA6-4D07-9580-175D53C43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24FCE-C76D-4889-8D7A-91211CE879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9657A-7539-4CF7-BDA9-F706DF487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76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7A0800B8-4B73-44BF-837D-4F9F6212CD94}"/>
              </a:ext>
            </a:extLst>
          </p:cNvPr>
          <p:cNvSpPr txBox="1"/>
          <p:nvPr/>
        </p:nvSpPr>
        <p:spPr>
          <a:xfrm>
            <a:off x="2862418" y="3870251"/>
            <a:ext cx="932958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5500" dirty="0">
                <a:solidFill>
                  <a:srgbClr val="C00000"/>
                </a:solidFill>
                <a:latin typeface="Century Gothic" panose="020B0502020202020204" pitchFamily="34" charset="0"/>
                <a:cs typeface="Akhbar MT" pitchFamily="2" charset="-78"/>
              </a:rPr>
              <a:t>استراتيجية التعلم باللعب</a:t>
            </a:r>
            <a:endParaRPr lang="en-US" sz="5500" dirty="0">
              <a:solidFill>
                <a:srgbClr val="C00000"/>
              </a:solidFill>
              <a:latin typeface="Century Gothic" panose="020B0502020202020204" pitchFamily="34" charset="0"/>
              <a:cs typeface="Akhbar MT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C89920E-BC45-4248-9386-2F0F11CF1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6" y="-916938"/>
            <a:ext cx="6813755" cy="5464277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5D1791A3-167A-44FF-AFBA-2A0465D285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052" y="-1166671"/>
            <a:ext cx="4123752" cy="4123752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3F3EFA3D-3314-7C44-B633-06D1FF869AE0}"/>
              </a:ext>
            </a:extLst>
          </p:cNvPr>
          <p:cNvSpPr txBox="1"/>
          <p:nvPr/>
        </p:nvSpPr>
        <p:spPr>
          <a:xfrm>
            <a:off x="-845752" y="5573046"/>
            <a:ext cx="45184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dirty="0"/>
              <a:t>اعدت الأسئلة المعلمة / ريم المغيرة 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BEDE3F4-E19D-5748-A6A8-873BAF157D00}"/>
              </a:ext>
            </a:extLst>
          </p:cNvPr>
          <p:cNvSpPr txBox="1"/>
          <p:nvPr/>
        </p:nvSpPr>
        <p:spPr>
          <a:xfrm>
            <a:off x="3422854" y="4861301"/>
            <a:ext cx="737419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200" b="1" dirty="0">
                <a:solidFill>
                  <a:srgbClr val="006666"/>
                </a:solidFill>
              </a:rPr>
              <a:t>مراجعة الوحدة الخامسة لمادة الدراسات الاجتماعية للصف الأول المتوسط </a:t>
            </a:r>
          </a:p>
        </p:txBody>
      </p:sp>
    </p:spTree>
    <p:extLst>
      <p:ext uri="{BB962C8B-B14F-4D97-AF65-F5344CB8AC3E}">
        <p14:creationId xmlns:p14="http://schemas.microsoft.com/office/powerpoint/2010/main" val="2257208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7EC6D87-5C43-4ABA-AE8C-36805B7F44D5}"/>
                </a:ext>
              </a:extLst>
            </p:cNvPr>
            <p:cNvSpPr txBox="1"/>
            <p:nvPr/>
          </p:nvSpPr>
          <p:spPr>
            <a:xfrm>
              <a:off x="1774833" y="3567419"/>
              <a:ext cx="22287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FF2AB9"/>
                  </a:solidFill>
                  <a:latin typeface="Century Gothic" panose="020B0502020202020204" pitchFamily="34" charset="0"/>
                  <a:cs typeface="Akhbar MT" pitchFamily="2" charset="-78"/>
                </a:rPr>
                <a:t>ماأساليب قريش في مواجهة الدعوة ؟ </a:t>
              </a:r>
              <a:endParaRPr lang="en-US" sz="1600" dirty="0">
                <a:solidFill>
                  <a:srgbClr val="FF2AB9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9986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32543" y="2144676"/>
            <a:ext cx="3847232" cy="1430411"/>
            <a:chOff x="6232543" y="2144676"/>
            <a:chExt cx="3847232" cy="143041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6232543" y="2318207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ED4BDBF-2D72-402B-B8C5-F6348F9E4232}"/>
                </a:ext>
              </a:extLst>
            </p:cNvPr>
            <p:cNvSpPr txBox="1"/>
            <p:nvPr/>
          </p:nvSpPr>
          <p:spPr>
            <a:xfrm>
              <a:off x="7619417" y="2579295"/>
              <a:ext cx="21949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006666"/>
                  </a:solidFill>
                  <a:latin typeface="Century Gothic" panose="020B0502020202020204" pitchFamily="34" charset="0"/>
                  <a:cs typeface="Akhbar MT" pitchFamily="2" charset="-78"/>
                </a:rPr>
                <a:t>عللي: اختيار النبي صلى الله عليه وسلم الحبشة مكانا لهجرة اصحابة ؟</a:t>
              </a:r>
              <a:endParaRPr lang="en-US" sz="1600" dirty="0">
                <a:solidFill>
                  <a:srgbClr val="006666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9913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6398241-7B5B-4042-9A2C-F1FBA34AFB46}"/>
              </a:ext>
            </a:extLst>
          </p:cNvPr>
          <p:cNvGrpSpPr/>
          <p:nvPr/>
        </p:nvGrpSpPr>
        <p:grpSpPr>
          <a:xfrm rot="218524">
            <a:off x="5205059" y="782696"/>
            <a:ext cx="1430121" cy="837680"/>
            <a:chOff x="5159696" y="5035103"/>
            <a:chExt cx="1430121" cy="837680"/>
          </a:xfrm>
          <a:solidFill>
            <a:srgbClr val="9EE227"/>
          </a:solidFill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A7647F0-F379-4BDB-B865-1E007B94CBAA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ight Triangle 107">
              <a:extLst>
                <a:ext uri="{FF2B5EF4-FFF2-40B4-BE49-F238E27FC236}">
                  <a16:creationId xmlns:a16="http://schemas.microsoft.com/office/drawing/2014/main" id="{B01F3BDC-E765-4471-901E-C5F809C2F9D3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ight Triangle 108">
              <a:extLst>
                <a:ext uri="{FF2B5EF4-FFF2-40B4-BE49-F238E27FC236}">
                  <a16:creationId xmlns:a16="http://schemas.microsoft.com/office/drawing/2014/main" id="{3B1ADB11-5CD6-4EC2-95AD-97F90CADEAFD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ight Triangle 109">
              <a:extLst>
                <a:ext uri="{FF2B5EF4-FFF2-40B4-BE49-F238E27FC236}">
                  <a16:creationId xmlns:a16="http://schemas.microsoft.com/office/drawing/2014/main" id="{DA3B84F8-E475-4D2A-B139-6669C61C13DA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ight Triangle 110">
              <a:extLst>
                <a:ext uri="{FF2B5EF4-FFF2-40B4-BE49-F238E27FC236}">
                  <a16:creationId xmlns:a16="http://schemas.microsoft.com/office/drawing/2014/main" id="{7B9C2A8D-C986-40CA-B9B5-26D25023D90C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>
              <a:extLst>
                <a:ext uri="{FF2B5EF4-FFF2-40B4-BE49-F238E27FC236}">
                  <a16:creationId xmlns:a16="http://schemas.microsoft.com/office/drawing/2014/main" id="{9A99B125-5A02-436D-991D-4EEEAFFC4CCB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32543" y="2144676"/>
            <a:ext cx="3847232" cy="1430411"/>
            <a:chOff x="6232543" y="2144676"/>
            <a:chExt cx="3847232" cy="143041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6232543" y="2318207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089FA6D9-D4DA-40F3-848A-B7568C6E93E1}"/>
              </a:ext>
            </a:extLst>
          </p:cNvPr>
          <p:cNvGrpSpPr/>
          <p:nvPr/>
        </p:nvGrpSpPr>
        <p:grpSpPr>
          <a:xfrm>
            <a:off x="1546456" y="1228086"/>
            <a:ext cx="3847232" cy="1395722"/>
            <a:chOff x="1546456" y="1228086"/>
            <a:chExt cx="3847232" cy="139572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7E49F43-3A50-49D6-8DCF-0321683B4B15}"/>
                </a:ext>
              </a:extLst>
            </p:cNvPr>
            <p:cNvGrpSpPr/>
            <p:nvPr/>
          </p:nvGrpSpPr>
          <p:grpSpPr>
            <a:xfrm>
              <a:off x="1546456" y="1228086"/>
              <a:ext cx="3847232" cy="1395722"/>
              <a:chOff x="1546456" y="1228086"/>
              <a:chExt cx="3847232" cy="1395722"/>
            </a:xfrm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100C9D56-18D1-4C26-9E8E-724BCF82CFF9}"/>
                  </a:ext>
                </a:extLst>
              </p:cNvPr>
              <p:cNvSpPr/>
              <p:nvPr/>
            </p:nvSpPr>
            <p:spPr>
              <a:xfrm rot="429712">
                <a:off x="1639303" y="1228086"/>
                <a:ext cx="3077766" cy="730714"/>
              </a:xfrm>
              <a:prstGeom prst="rect">
                <a:avLst/>
              </a:prstGeom>
              <a:solidFill>
                <a:schemeClr val="tx1">
                  <a:alpha val="31000"/>
                </a:schemeClr>
              </a:solidFill>
              <a:ln>
                <a:noFill/>
              </a:ln>
              <a:effectLst>
                <a:softEdge rad="139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BDF59B71-8F84-40A0-94DC-84DD2C558A68}"/>
                  </a:ext>
                </a:extLst>
              </p:cNvPr>
              <p:cNvSpPr/>
              <p:nvPr/>
            </p:nvSpPr>
            <p:spPr>
              <a:xfrm>
                <a:off x="1546456" y="1366928"/>
                <a:ext cx="3847232" cy="125688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89F59E8D-C558-41D3-A7A2-4405783F043D}"/>
                  </a:ext>
                </a:extLst>
              </p:cNvPr>
              <p:cNvSpPr/>
              <p:nvPr/>
            </p:nvSpPr>
            <p:spPr>
              <a:xfrm>
                <a:off x="4136807" y="1366928"/>
                <a:ext cx="1256880" cy="1256880"/>
              </a:xfrm>
              <a:prstGeom prst="roundRect">
                <a:avLst/>
              </a:prstGeom>
              <a:gradFill flip="none" rotWithShape="1">
                <a:gsLst>
                  <a:gs pos="0">
                    <a:srgbClr val="CCFF33"/>
                  </a:gs>
                  <a:gs pos="100000">
                    <a:srgbClr val="008000"/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D8023591-A286-454C-A314-6733EF776E25}"/>
                  </a:ext>
                </a:extLst>
              </p:cNvPr>
              <p:cNvSpPr/>
              <p:nvPr/>
            </p:nvSpPr>
            <p:spPr>
              <a:xfrm>
                <a:off x="4297832" y="1527953"/>
                <a:ext cx="934830" cy="93483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4" name="TextBox 28">
              <a:extLst>
                <a:ext uri="{FF2B5EF4-FFF2-40B4-BE49-F238E27FC236}">
                  <a16:creationId xmlns:a16="http://schemas.microsoft.com/office/drawing/2014/main" id="{8C754164-71D8-43B9-8C6B-A5FD69DA6AEB}"/>
                </a:ext>
              </a:extLst>
            </p:cNvPr>
            <p:cNvSpPr txBox="1"/>
            <p:nvPr/>
          </p:nvSpPr>
          <p:spPr>
            <a:xfrm>
              <a:off x="1715816" y="1708362"/>
              <a:ext cx="22867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008000"/>
                  </a:solidFill>
                  <a:latin typeface="Century Gothic" panose="020B0502020202020204" pitchFamily="34" charset="0"/>
                  <a:cs typeface="Akhbar MT" pitchFamily="2" charset="-78"/>
                </a:rPr>
                <a:t>قارني بين بيعة العقبة الأولى والثانية ؟</a:t>
              </a:r>
              <a:endParaRPr lang="en-US" sz="1600" dirty="0">
                <a:solidFill>
                  <a:srgbClr val="00800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170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6398241-7B5B-4042-9A2C-F1FBA34AFB46}"/>
              </a:ext>
            </a:extLst>
          </p:cNvPr>
          <p:cNvGrpSpPr/>
          <p:nvPr/>
        </p:nvGrpSpPr>
        <p:grpSpPr>
          <a:xfrm rot="218524">
            <a:off x="5205059" y="782696"/>
            <a:ext cx="1430121" cy="837680"/>
            <a:chOff x="5159696" y="5035103"/>
            <a:chExt cx="1430121" cy="837680"/>
          </a:xfrm>
          <a:solidFill>
            <a:srgbClr val="9EE227"/>
          </a:solidFill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A7647F0-F379-4BDB-B865-1E007B94CBAA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ight Triangle 107">
              <a:extLst>
                <a:ext uri="{FF2B5EF4-FFF2-40B4-BE49-F238E27FC236}">
                  <a16:creationId xmlns:a16="http://schemas.microsoft.com/office/drawing/2014/main" id="{B01F3BDC-E765-4471-901E-C5F809C2F9D3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ight Triangle 108">
              <a:extLst>
                <a:ext uri="{FF2B5EF4-FFF2-40B4-BE49-F238E27FC236}">
                  <a16:creationId xmlns:a16="http://schemas.microsoft.com/office/drawing/2014/main" id="{3B1ADB11-5CD6-4EC2-95AD-97F90CADEAFD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ight Triangle 109">
              <a:extLst>
                <a:ext uri="{FF2B5EF4-FFF2-40B4-BE49-F238E27FC236}">
                  <a16:creationId xmlns:a16="http://schemas.microsoft.com/office/drawing/2014/main" id="{DA3B84F8-E475-4D2A-B139-6669C61C13DA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ight Triangle 110">
              <a:extLst>
                <a:ext uri="{FF2B5EF4-FFF2-40B4-BE49-F238E27FC236}">
                  <a16:creationId xmlns:a16="http://schemas.microsoft.com/office/drawing/2014/main" id="{7B9C2A8D-C986-40CA-B9B5-26D25023D90C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>
              <a:extLst>
                <a:ext uri="{FF2B5EF4-FFF2-40B4-BE49-F238E27FC236}">
                  <a16:creationId xmlns:a16="http://schemas.microsoft.com/office/drawing/2014/main" id="{9A99B125-5A02-436D-991D-4EEEAFFC4CCB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460996" y="5045961"/>
            <a:ext cx="3910235" cy="1389339"/>
            <a:chOff x="1460996" y="5045961"/>
            <a:chExt cx="3910235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460996" y="5171735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0BA65CE-E704-4542-BB23-9D35305460BD}"/>
                </a:ext>
              </a:extLst>
            </p:cNvPr>
            <p:cNvSpPr txBox="1"/>
            <p:nvPr/>
          </p:nvSpPr>
          <p:spPr>
            <a:xfrm>
              <a:off x="1781875" y="5552823"/>
              <a:ext cx="21680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solidFill>
                  <a:srgbClr val="FEA20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1C51F3C-9096-4151-B08A-FA5DE5290551}"/>
              </a:ext>
            </a:extLst>
          </p:cNvPr>
          <p:cNvGrpSpPr/>
          <p:nvPr/>
        </p:nvGrpSpPr>
        <p:grpSpPr>
          <a:xfrm>
            <a:off x="6206691" y="107308"/>
            <a:ext cx="3847232" cy="1374544"/>
            <a:chOff x="6206691" y="107308"/>
            <a:chExt cx="3847232" cy="1374544"/>
          </a:xfrm>
        </p:grpSpPr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F7A2AAC5-FF69-479A-A6C8-3B3462789F30}"/>
                </a:ext>
              </a:extLst>
            </p:cNvPr>
            <p:cNvSpPr/>
            <p:nvPr/>
          </p:nvSpPr>
          <p:spPr>
            <a:xfrm rot="21164160">
              <a:off x="6836015" y="10730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32C30B56-F8E2-4021-B009-1442F0D26534}"/>
                </a:ext>
              </a:extLst>
            </p:cNvPr>
            <p:cNvSpPr/>
            <p:nvPr/>
          </p:nvSpPr>
          <p:spPr>
            <a:xfrm>
              <a:off x="6206691" y="22497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AFE399A1-1E70-44C3-B767-EC3B6726DF65}"/>
                </a:ext>
              </a:extLst>
            </p:cNvPr>
            <p:cNvSpPr/>
            <p:nvPr/>
          </p:nvSpPr>
          <p:spPr>
            <a:xfrm>
              <a:off x="6242527" y="22497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5050"/>
                </a:gs>
                <a:gs pos="100000">
                  <a:srgbClr val="CC00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55507F8B-4C2A-4C5D-B522-8565957F4A9A}"/>
                </a:ext>
              </a:extLst>
            </p:cNvPr>
            <p:cNvSpPr/>
            <p:nvPr/>
          </p:nvSpPr>
          <p:spPr>
            <a:xfrm>
              <a:off x="6403552" y="38599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D12FDB9-0542-47C7-ABA0-B04664F4F5C3}"/>
                </a:ext>
              </a:extLst>
            </p:cNvPr>
            <p:cNvSpPr txBox="1"/>
            <p:nvPr/>
          </p:nvSpPr>
          <p:spPr>
            <a:xfrm>
              <a:off x="7548121" y="543736"/>
              <a:ext cx="23025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FF5050"/>
                  </a:solidFill>
                  <a:latin typeface="Century Gothic" panose="020B0502020202020204" pitchFamily="34" charset="0"/>
                  <a:cs typeface="Akhbar MT" pitchFamily="2" charset="-78"/>
                </a:rPr>
                <a:t>عددي أعمال النبي محمد صلى الله عليه وسلم في المدينة ؟ </a:t>
              </a:r>
              <a:endParaRPr lang="en-US" sz="1600" dirty="0">
                <a:solidFill>
                  <a:srgbClr val="FF505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7E49F43-3A50-49D6-8DCF-0321683B4B15}"/>
              </a:ext>
            </a:extLst>
          </p:cNvPr>
          <p:cNvGrpSpPr/>
          <p:nvPr/>
        </p:nvGrpSpPr>
        <p:grpSpPr>
          <a:xfrm>
            <a:off x="1546456" y="1228086"/>
            <a:ext cx="3847232" cy="1395722"/>
            <a:chOff x="1546456" y="1228086"/>
            <a:chExt cx="3847232" cy="1395722"/>
          </a:xfrm>
        </p:grpSpPr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100C9D56-18D1-4C26-9E8E-724BCF82CFF9}"/>
                </a:ext>
              </a:extLst>
            </p:cNvPr>
            <p:cNvSpPr/>
            <p:nvPr/>
          </p:nvSpPr>
          <p:spPr>
            <a:xfrm rot="429712">
              <a:off x="1639303" y="122808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BDF59B71-8F84-40A0-94DC-84DD2C558A68}"/>
                </a:ext>
              </a:extLst>
            </p:cNvPr>
            <p:cNvSpPr/>
            <p:nvPr/>
          </p:nvSpPr>
          <p:spPr>
            <a:xfrm>
              <a:off x="1546456" y="1366928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89F59E8D-C558-41D3-A7A2-4405783F043D}"/>
                </a:ext>
              </a:extLst>
            </p:cNvPr>
            <p:cNvSpPr/>
            <p:nvPr/>
          </p:nvSpPr>
          <p:spPr>
            <a:xfrm>
              <a:off x="4136807" y="1366928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CCFF33"/>
                </a:gs>
                <a:gs pos="100000">
                  <a:srgbClr val="0080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D8023591-A286-454C-A314-6733EF776E25}"/>
                </a:ext>
              </a:extLst>
            </p:cNvPr>
            <p:cNvSpPr/>
            <p:nvPr/>
          </p:nvSpPr>
          <p:spPr>
            <a:xfrm>
              <a:off x="4297832" y="1527953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32543" y="2144676"/>
            <a:ext cx="3847232" cy="1430411"/>
            <a:chOff x="6232543" y="2144676"/>
            <a:chExt cx="3847232" cy="143041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6232543" y="2318207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3124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E21071A3-60C1-4A65-ADA8-A6714B2D043B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C24E6C4-AAC5-40C9-B2AA-28C2BBCD57F6}"/>
                </a:ext>
              </a:extLst>
            </p:cNvPr>
            <p:cNvGrpSpPr/>
            <p:nvPr/>
          </p:nvGrpSpPr>
          <p:grpSpPr>
            <a:xfrm>
              <a:off x="1524000" y="5045961"/>
              <a:ext cx="3847232" cy="1389339"/>
              <a:chOff x="1524000" y="5045961"/>
              <a:chExt cx="3847232" cy="1389339"/>
            </a:xfrm>
          </p:grpSpPr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A383E08E-8B38-48F3-9716-0DE34A247826}"/>
                  </a:ext>
                </a:extLst>
              </p:cNvPr>
              <p:cNvSpPr/>
              <p:nvPr/>
            </p:nvSpPr>
            <p:spPr>
              <a:xfrm rot="429712">
                <a:off x="1639303" y="5045961"/>
                <a:ext cx="3077766" cy="730714"/>
              </a:xfrm>
              <a:prstGeom prst="rect">
                <a:avLst/>
              </a:prstGeom>
              <a:solidFill>
                <a:schemeClr val="tx1">
                  <a:alpha val="31000"/>
                </a:schemeClr>
              </a:solidFill>
              <a:ln>
                <a:noFill/>
              </a:ln>
              <a:effectLst>
                <a:softEdge rad="139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A73C5CB0-00C9-448D-A826-1821484B6735}"/>
                  </a:ext>
                </a:extLst>
              </p:cNvPr>
              <p:cNvSpPr/>
              <p:nvPr/>
            </p:nvSpPr>
            <p:spPr>
              <a:xfrm>
                <a:off x="1524000" y="5178420"/>
                <a:ext cx="3847232" cy="125688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EE96FBD9-28D8-4FB4-8850-F2672AC77D40}"/>
                  </a:ext>
                </a:extLst>
              </p:cNvPr>
              <p:cNvSpPr/>
              <p:nvPr/>
            </p:nvSpPr>
            <p:spPr>
              <a:xfrm>
                <a:off x="4114351" y="5178420"/>
                <a:ext cx="1256880" cy="1256880"/>
              </a:xfrm>
              <a:prstGeom prst="roundRect">
                <a:avLst/>
              </a:prstGeom>
              <a:gradFill flip="none" rotWithShape="1">
                <a:gsLst>
                  <a:gs pos="0">
                    <a:srgbClr val="FFCC00"/>
                  </a:gs>
                  <a:gs pos="100000">
                    <a:srgbClr val="FF9900"/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38B686B5-6A6F-4A64-BD94-B53C57F1A773}"/>
                  </a:ext>
                </a:extLst>
              </p:cNvPr>
              <p:cNvSpPr/>
              <p:nvPr/>
            </p:nvSpPr>
            <p:spPr>
              <a:xfrm>
                <a:off x="4275376" y="5339445"/>
                <a:ext cx="934830" cy="93483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9" name="TextBox 1">
              <a:extLst>
                <a:ext uri="{FF2B5EF4-FFF2-40B4-BE49-F238E27FC236}">
                  <a16:creationId xmlns:a16="http://schemas.microsoft.com/office/drawing/2014/main" id="{FC96EEFC-4F96-4B87-B1D0-972C36E3F613}"/>
                </a:ext>
              </a:extLst>
            </p:cNvPr>
            <p:cNvSpPr txBox="1"/>
            <p:nvPr/>
          </p:nvSpPr>
          <p:spPr>
            <a:xfrm>
              <a:off x="1781875" y="5552823"/>
              <a:ext cx="21680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latin typeface="Century Gothic" panose="020B0502020202020204" pitchFamily="34" charset="0"/>
                  <a:cs typeface="Akhbar MT" pitchFamily="2" charset="-78"/>
                </a:rPr>
                <a:t>ماسبب هجرة الرسول صلى الله عليه وسلم الى المدينة؟</a:t>
              </a:r>
              <a:endParaRPr lang="en-US" sz="1600" dirty="0"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105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CEFD0F0-0E6E-40A0-9CA1-B4603886E88E}"/>
                </a:ext>
              </a:extLst>
            </p:cNvPr>
            <p:cNvSpPr txBox="1"/>
            <p:nvPr/>
          </p:nvSpPr>
          <p:spPr>
            <a:xfrm>
              <a:off x="7658790" y="4732467"/>
              <a:ext cx="21481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0033CC"/>
                  </a:solidFill>
                  <a:latin typeface="Century Gothic" panose="020B0502020202020204" pitchFamily="34" charset="0"/>
                  <a:cs typeface="Akhbar MT" pitchFamily="2" charset="-78"/>
                </a:rPr>
                <a:t>قارني بين الغزوة والسرية ؟ </a:t>
              </a:r>
              <a:endParaRPr lang="en-US" sz="1600" dirty="0">
                <a:solidFill>
                  <a:srgbClr val="0033CC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sp>
        <p:nvSpPr>
          <p:cNvPr id="99" name="TextBox 1">
            <a:extLst>
              <a:ext uri="{FF2B5EF4-FFF2-40B4-BE49-F238E27FC236}">
                <a16:creationId xmlns:a16="http://schemas.microsoft.com/office/drawing/2014/main" id="{CD36C1F8-5C53-4CE8-BB96-39A74A287A95}"/>
              </a:ext>
            </a:extLst>
          </p:cNvPr>
          <p:cNvSpPr txBox="1"/>
          <p:nvPr/>
        </p:nvSpPr>
        <p:spPr>
          <a:xfrm>
            <a:off x="1781875" y="5552823"/>
            <a:ext cx="21680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>
              <a:solidFill>
                <a:srgbClr val="FEA200"/>
              </a:solidFill>
              <a:latin typeface="Century Gothic" panose="020B0502020202020204" pitchFamily="34" charset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0051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522939"/>
            <a:chOff x="1546456" y="3121698"/>
            <a:chExt cx="3847232" cy="1522939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7EC6D87-5C43-4ABA-AE8C-36805B7F44D5}"/>
                </a:ext>
              </a:extLst>
            </p:cNvPr>
            <p:cNvSpPr txBox="1"/>
            <p:nvPr/>
          </p:nvSpPr>
          <p:spPr>
            <a:xfrm>
              <a:off x="1774833" y="3567419"/>
              <a:ext cx="222875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FF2AB9"/>
                  </a:solidFill>
                  <a:latin typeface="Century Gothic" panose="020B0502020202020204" pitchFamily="34" charset="0"/>
                  <a:cs typeface="Akhbar MT" pitchFamily="2" charset="-78"/>
                </a:rPr>
                <a:t>ماذا تعرفين عن غزوة بدر من حيث : العام وعدد جيش المسلمين وقائدهم وعدد جيش المشركين وقائدهم والنتيجة ؟ </a:t>
              </a:r>
              <a:endParaRPr lang="en-US" sz="1600" dirty="0">
                <a:solidFill>
                  <a:srgbClr val="FF2AB9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9" name="TextBox 1">
            <a:extLst>
              <a:ext uri="{FF2B5EF4-FFF2-40B4-BE49-F238E27FC236}">
                <a16:creationId xmlns:a16="http://schemas.microsoft.com/office/drawing/2014/main" id="{04DFFB52-DA64-49A2-8421-40DDE7C065EC}"/>
              </a:ext>
            </a:extLst>
          </p:cNvPr>
          <p:cNvSpPr txBox="1"/>
          <p:nvPr/>
        </p:nvSpPr>
        <p:spPr>
          <a:xfrm>
            <a:off x="1766685" y="5514472"/>
            <a:ext cx="21680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3200" dirty="0">
                <a:solidFill>
                  <a:srgbClr val="FEA200"/>
                </a:solidFill>
                <a:latin typeface="Century Gothic" panose="020B0502020202020204" pitchFamily="34" charset="0"/>
                <a:cs typeface="Akhbar MT" pitchFamily="2" charset="-78"/>
              </a:rPr>
              <a:t>كتابة السؤال الأول</a:t>
            </a:r>
            <a:endParaRPr lang="en-US" sz="3200" dirty="0">
              <a:solidFill>
                <a:srgbClr val="FEA200"/>
              </a:solidFill>
              <a:latin typeface="Century Gothic" panose="020B0502020202020204" pitchFamily="34" charset="0"/>
              <a:cs typeface="Akhbar MT" pitchFamily="2" charset="-78"/>
            </a:endParaRPr>
          </a:p>
        </p:txBody>
      </p:sp>
      <p:sp>
        <p:nvSpPr>
          <p:cNvPr id="100" name="TextBox 46">
            <a:extLst>
              <a:ext uri="{FF2B5EF4-FFF2-40B4-BE49-F238E27FC236}">
                <a16:creationId xmlns:a16="http://schemas.microsoft.com/office/drawing/2014/main" id="{83041B75-2570-4F53-B855-DCF48D053082}"/>
              </a:ext>
            </a:extLst>
          </p:cNvPr>
          <p:cNvSpPr txBox="1"/>
          <p:nvPr/>
        </p:nvSpPr>
        <p:spPr>
          <a:xfrm>
            <a:off x="7658790" y="4732467"/>
            <a:ext cx="2148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ar-SA" sz="2800" dirty="0">
              <a:solidFill>
                <a:srgbClr val="0033CC"/>
              </a:solidFill>
              <a:latin typeface="Century Gothic" panose="020B0502020202020204" pitchFamily="34" charset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48656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32543" y="2144676"/>
            <a:ext cx="3847232" cy="1430411"/>
            <a:chOff x="6232543" y="2144676"/>
            <a:chExt cx="3847232" cy="143041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6232543" y="2318207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ED4BDBF-2D72-402B-B8C5-F6348F9E4232}"/>
                </a:ext>
              </a:extLst>
            </p:cNvPr>
            <p:cNvSpPr txBox="1"/>
            <p:nvPr/>
          </p:nvSpPr>
          <p:spPr>
            <a:xfrm>
              <a:off x="7619417" y="2579295"/>
              <a:ext cx="21949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006666"/>
                  </a:solidFill>
                  <a:latin typeface="Century Gothic" panose="020B0502020202020204" pitchFamily="34" charset="0"/>
                  <a:cs typeface="Akhbar MT" pitchFamily="2" charset="-78"/>
                </a:rPr>
                <a:t>من الصحابي الذي أشار على النبي صلى الله عليه وسلم بحفر الحندق </a:t>
              </a:r>
              <a:endParaRPr lang="en-US" sz="1600" dirty="0">
                <a:solidFill>
                  <a:srgbClr val="006666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5530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6398241-7B5B-4042-9A2C-F1FBA34AFB46}"/>
              </a:ext>
            </a:extLst>
          </p:cNvPr>
          <p:cNvGrpSpPr/>
          <p:nvPr/>
        </p:nvGrpSpPr>
        <p:grpSpPr>
          <a:xfrm rot="218524">
            <a:off x="5205059" y="782696"/>
            <a:ext cx="1430121" cy="837680"/>
            <a:chOff x="5159696" y="5035103"/>
            <a:chExt cx="1430121" cy="837680"/>
          </a:xfrm>
          <a:solidFill>
            <a:srgbClr val="9EE227"/>
          </a:solidFill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A7647F0-F379-4BDB-B865-1E007B94CBAA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ight Triangle 107">
              <a:extLst>
                <a:ext uri="{FF2B5EF4-FFF2-40B4-BE49-F238E27FC236}">
                  <a16:creationId xmlns:a16="http://schemas.microsoft.com/office/drawing/2014/main" id="{B01F3BDC-E765-4471-901E-C5F809C2F9D3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ight Triangle 108">
              <a:extLst>
                <a:ext uri="{FF2B5EF4-FFF2-40B4-BE49-F238E27FC236}">
                  <a16:creationId xmlns:a16="http://schemas.microsoft.com/office/drawing/2014/main" id="{3B1ADB11-5CD6-4EC2-95AD-97F90CADEAFD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ight Triangle 109">
              <a:extLst>
                <a:ext uri="{FF2B5EF4-FFF2-40B4-BE49-F238E27FC236}">
                  <a16:creationId xmlns:a16="http://schemas.microsoft.com/office/drawing/2014/main" id="{DA3B84F8-E475-4D2A-B139-6669C61C13DA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ight Triangle 110">
              <a:extLst>
                <a:ext uri="{FF2B5EF4-FFF2-40B4-BE49-F238E27FC236}">
                  <a16:creationId xmlns:a16="http://schemas.microsoft.com/office/drawing/2014/main" id="{7B9C2A8D-C986-40CA-B9B5-26D25023D90C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>
              <a:extLst>
                <a:ext uri="{FF2B5EF4-FFF2-40B4-BE49-F238E27FC236}">
                  <a16:creationId xmlns:a16="http://schemas.microsoft.com/office/drawing/2014/main" id="{9A99B125-5A02-436D-991D-4EEEAFFC4CCB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32543" y="2144676"/>
            <a:ext cx="3847232" cy="1430411"/>
            <a:chOff x="6232543" y="2144676"/>
            <a:chExt cx="3847232" cy="143041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6232543" y="2318207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089FA6D9-D4DA-40F3-848A-B7568C6E93E1}"/>
              </a:ext>
            </a:extLst>
          </p:cNvPr>
          <p:cNvGrpSpPr/>
          <p:nvPr/>
        </p:nvGrpSpPr>
        <p:grpSpPr>
          <a:xfrm>
            <a:off x="1546456" y="1228086"/>
            <a:ext cx="3847232" cy="1434383"/>
            <a:chOff x="1546456" y="1228086"/>
            <a:chExt cx="3847232" cy="1434383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7E49F43-3A50-49D6-8DCF-0321683B4B15}"/>
                </a:ext>
              </a:extLst>
            </p:cNvPr>
            <p:cNvGrpSpPr/>
            <p:nvPr/>
          </p:nvGrpSpPr>
          <p:grpSpPr>
            <a:xfrm>
              <a:off x="1546456" y="1228086"/>
              <a:ext cx="3847232" cy="1395722"/>
              <a:chOff x="1546456" y="1228086"/>
              <a:chExt cx="3847232" cy="1395722"/>
            </a:xfrm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100C9D56-18D1-4C26-9E8E-724BCF82CFF9}"/>
                  </a:ext>
                </a:extLst>
              </p:cNvPr>
              <p:cNvSpPr/>
              <p:nvPr/>
            </p:nvSpPr>
            <p:spPr>
              <a:xfrm rot="429712">
                <a:off x="1639303" y="1228086"/>
                <a:ext cx="3077766" cy="730714"/>
              </a:xfrm>
              <a:prstGeom prst="rect">
                <a:avLst/>
              </a:prstGeom>
              <a:solidFill>
                <a:schemeClr val="tx1">
                  <a:alpha val="31000"/>
                </a:schemeClr>
              </a:solidFill>
              <a:ln>
                <a:noFill/>
              </a:ln>
              <a:effectLst>
                <a:softEdge rad="139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BDF59B71-8F84-40A0-94DC-84DD2C558A68}"/>
                  </a:ext>
                </a:extLst>
              </p:cNvPr>
              <p:cNvSpPr/>
              <p:nvPr/>
            </p:nvSpPr>
            <p:spPr>
              <a:xfrm>
                <a:off x="1546456" y="1366928"/>
                <a:ext cx="3847232" cy="125688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89F59E8D-C558-41D3-A7A2-4405783F043D}"/>
                  </a:ext>
                </a:extLst>
              </p:cNvPr>
              <p:cNvSpPr/>
              <p:nvPr/>
            </p:nvSpPr>
            <p:spPr>
              <a:xfrm>
                <a:off x="4136807" y="1366928"/>
                <a:ext cx="1256880" cy="1256880"/>
              </a:xfrm>
              <a:prstGeom prst="roundRect">
                <a:avLst/>
              </a:prstGeom>
              <a:gradFill flip="none" rotWithShape="1">
                <a:gsLst>
                  <a:gs pos="0">
                    <a:srgbClr val="CCFF33"/>
                  </a:gs>
                  <a:gs pos="100000">
                    <a:srgbClr val="008000"/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D8023591-A286-454C-A314-6733EF776E25}"/>
                  </a:ext>
                </a:extLst>
              </p:cNvPr>
              <p:cNvSpPr/>
              <p:nvPr/>
            </p:nvSpPr>
            <p:spPr>
              <a:xfrm>
                <a:off x="4297832" y="1527953"/>
                <a:ext cx="934830" cy="93483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4" name="TextBox 28">
              <a:extLst>
                <a:ext uri="{FF2B5EF4-FFF2-40B4-BE49-F238E27FC236}">
                  <a16:creationId xmlns:a16="http://schemas.microsoft.com/office/drawing/2014/main" id="{8C754164-71D8-43B9-8C6B-A5FD69DA6AEB}"/>
                </a:ext>
              </a:extLst>
            </p:cNvPr>
            <p:cNvSpPr txBox="1"/>
            <p:nvPr/>
          </p:nvSpPr>
          <p:spPr>
            <a:xfrm>
              <a:off x="1715816" y="1708362"/>
              <a:ext cx="228678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2800" dirty="0">
                  <a:solidFill>
                    <a:srgbClr val="008000"/>
                  </a:solidFill>
                  <a:latin typeface="Century Gothic" panose="020B0502020202020204" pitchFamily="34" charset="0"/>
                  <a:cs typeface="Akhbar MT" pitchFamily="2" charset="-78"/>
                </a:rPr>
                <a:t>وضحي سبب فتح مكة ؟ </a:t>
              </a:r>
              <a:endParaRPr lang="en-US" sz="2800" dirty="0">
                <a:solidFill>
                  <a:srgbClr val="00800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94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6398241-7B5B-4042-9A2C-F1FBA34AFB46}"/>
              </a:ext>
            </a:extLst>
          </p:cNvPr>
          <p:cNvGrpSpPr/>
          <p:nvPr/>
        </p:nvGrpSpPr>
        <p:grpSpPr>
          <a:xfrm rot="218524">
            <a:off x="5205059" y="782696"/>
            <a:ext cx="1430121" cy="837680"/>
            <a:chOff x="5159696" y="5035103"/>
            <a:chExt cx="1430121" cy="837680"/>
          </a:xfrm>
          <a:solidFill>
            <a:srgbClr val="9EE227"/>
          </a:solidFill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A7647F0-F379-4BDB-B865-1E007B94CBAA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ight Triangle 107">
              <a:extLst>
                <a:ext uri="{FF2B5EF4-FFF2-40B4-BE49-F238E27FC236}">
                  <a16:creationId xmlns:a16="http://schemas.microsoft.com/office/drawing/2014/main" id="{B01F3BDC-E765-4471-901E-C5F809C2F9D3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ight Triangle 108">
              <a:extLst>
                <a:ext uri="{FF2B5EF4-FFF2-40B4-BE49-F238E27FC236}">
                  <a16:creationId xmlns:a16="http://schemas.microsoft.com/office/drawing/2014/main" id="{3B1ADB11-5CD6-4EC2-95AD-97F90CADEAFD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ight Triangle 109">
              <a:extLst>
                <a:ext uri="{FF2B5EF4-FFF2-40B4-BE49-F238E27FC236}">
                  <a16:creationId xmlns:a16="http://schemas.microsoft.com/office/drawing/2014/main" id="{DA3B84F8-E475-4D2A-B139-6669C61C13DA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ight Triangle 110">
              <a:extLst>
                <a:ext uri="{FF2B5EF4-FFF2-40B4-BE49-F238E27FC236}">
                  <a16:creationId xmlns:a16="http://schemas.microsoft.com/office/drawing/2014/main" id="{7B9C2A8D-C986-40CA-B9B5-26D25023D90C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>
              <a:extLst>
                <a:ext uri="{FF2B5EF4-FFF2-40B4-BE49-F238E27FC236}">
                  <a16:creationId xmlns:a16="http://schemas.microsoft.com/office/drawing/2014/main" id="{9A99B125-5A02-436D-991D-4EEEAFFC4CCB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460996" y="5045961"/>
            <a:ext cx="3910235" cy="1389339"/>
            <a:chOff x="1460996" y="5045961"/>
            <a:chExt cx="3910235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460996" y="5171735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0BA65CE-E704-4542-BB23-9D35305460BD}"/>
                </a:ext>
              </a:extLst>
            </p:cNvPr>
            <p:cNvSpPr txBox="1"/>
            <p:nvPr/>
          </p:nvSpPr>
          <p:spPr>
            <a:xfrm>
              <a:off x="1781875" y="5552823"/>
              <a:ext cx="21680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solidFill>
                  <a:srgbClr val="FEA20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1C51F3C-9096-4151-B08A-FA5DE5290551}"/>
              </a:ext>
            </a:extLst>
          </p:cNvPr>
          <p:cNvGrpSpPr/>
          <p:nvPr/>
        </p:nvGrpSpPr>
        <p:grpSpPr>
          <a:xfrm>
            <a:off x="6206691" y="107308"/>
            <a:ext cx="3847232" cy="1374544"/>
            <a:chOff x="6206691" y="107308"/>
            <a:chExt cx="3847232" cy="1374544"/>
          </a:xfrm>
        </p:grpSpPr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F7A2AAC5-FF69-479A-A6C8-3B3462789F30}"/>
                </a:ext>
              </a:extLst>
            </p:cNvPr>
            <p:cNvSpPr/>
            <p:nvPr/>
          </p:nvSpPr>
          <p:spPr>
            <a:xfrm rot="21164160">
              <a:off x="6836015" y="10730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32C30B56-F8E2-4021-B009-1442F0D26534}"/>
                </a:ext>
              </a:extLst>
            </p:cNvPr>
            <p:cNvSpPr/>
            <p:nvPr/>
          </p:nvSpPr>
          <p:spPr>
            <a:xfrm>
              <a:off x="6206691" y="22497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AFE399A1-1E70-44C3-B767-EC3B6726DF65}"/>
                </a:ext>
              </a:extLst>
            </p:cNvPr>
            <p:cNvSpPr/>
            <p:nvPr/>
          </p:nvSpPr>
          <p:spPr>
            <a:xfrm>
              <a:off x="6242527" y="22497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5050"/>
                </a:gs>
                <a:gs pos="100000">
                  <a:srgbClr val="CC00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55507F8B-4C2A-4C5D-B522-8565957F4A9A}"/>
                </a:ext>
              </a:extLst>
            </p:cNvPr>
            <p:cNvSpPr/>
            <p:nvPr/>
          </p:nvSpPr>
          <p:spPr>
            <a:xfrm>
              <a:off x="6403552" y="38599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D12FDB9-0542-47C7-ABA0-B04664F4F5C3}"/>
                </a:ext>
              </a:extLst>
            </p:cNvPr>
            <p:cNvSpPr txBox="1"/>
            <p:nvPr/>
          </p:nvSpPr>
          <p:spPr>
            <a:xfrm>
              <a:off x="7548121" y="543736"/>
              <a:ext cx="23025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FF5050"/>
                  </a:solidFill>
                  <a:latin typeface="Century Gothic" panose="020B0502020202020204" pitchFamily="34" charset="0"/>
                  <a:cs typeface="Akhbar MT" pitchFamily="2" charset="-78"/>
                </a:rPr>
                <a:t>اذكري ٢ فقط من من نتائج فتح مكة ؟ </a:t>
              </a:r>
              <a:endParaRPr lang="en-US" sz="1600" dirty="0">
                <a:solidFill>
                  <a:srgbClr val="FF505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7E49F43-3A50-49D6-8DCF-0321683B4B15}"/>
              </a:ext>
            </a:extLst>
          </p:cNvPr>
          <p:cNvGrpSpPr/>
          <p:nvPr/>
        </p:nvGrpSpPr>
        <p:grpSpPr>
          <a:xfrm>
            <a:off x="1546456" y="1228086"/>
            <a:ext cx="3847232" cy="1395722"/>
            <a:chOff x="1546456" y="1228086"/>
            <a:chExt cx="3847232" cy="1395722"/>
          </a:xfrm>
        </p:grpSpPr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100C9D56-18D1-4C26-9E8E-724BCF82CFF9}"/>
                </a:ext>
              </a:extLst>
            </p:cNvPr>
            <p:cNvSpPr/>
            <p:nvPr/>
          </p:nvSpPr>
          <p:spPr>
            <a:xfrm rot="429712">
              <a:off x="1639303" y="122808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BDF59B71-8F84-40A0-94DC-84DD2C558A68}"/>
                </a:ext>
              </a:extLst>
            </p:cNvPr>
            <p:cNvSpPr/>
            <p:nvPr/>
          </p:nvSpPr>
          <p:spPr>
            <a:xfrm>
              <a:off x="1546456" y="1366928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89F59E8D-C558-41D3-A7A2-4405783F043D}"/>
                </a:ext>
              </a:extLst>
            </p:cNvPr>
            <p:cNvSpPr/>
            <p:nvPr/>
          </p:nvSpPr>
          <p:spPr>
            <a:xfrm>
              <a:off x="4136807" y="1366928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CCFF33"/>
                </a:gs>
                <a:gs pos="100000">
                  <a:srgbClr val="0080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D8023591-A286-454C-A314-6733EF776E25}"/>
                </a:ext>
              </a:extLst>
            </p:cNvPr>
            <p:cNvSpPr/>
            <p:nvPr/>
          </p:nvSpPr>
          <p:spPr>
            <a:xfrm>
              <a:off x="4297832" y="1527953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32543" y="2144676"/>
            <a:ext cx="3847232" cy="1430411"/>
            <a:chOff x="6232543" y="2144676"/>
            <a:chExt cx="3847232" cy="143041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6232543" y="2318207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5570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E21071A3-60C1-4A65-ADA8-A6714B2D043B}"/>
              </a:ext>
            </a:extLst>
          </p:cNvPr>
          <p:cNvGrpSpPr/>
          <p:nvPr/>
        </p:nvGrpSpPr>
        <p:grpSpPr>
          <a:xfrm>
            <a:off x="1524000" y="5045961"/>
            <a:ext cx="3847232" cy="1830301"/>
            <a:chOff x="1524000" y="5045961"/>
            <a:chExt cx="3847232" cy="183030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C24E6C4-AAC5-40C9-B2AA-28C2BBCD57F6}"/>
                </a:ext>
              </a:extLst>
            </p:cNvPr>
            <p:cNvGrpSpPr/>
            <p:nvPr/>
          </p:nvGrpSpPr>
          <p:grpSpPr>
            <a:xfrm>
              <a:off x="1524000" y="5045961"/>
              <a:ext cx="3847232" cy="1389339"/>
              <a:chOff x="1524000" y="5045961"/>
              <a:chExt cx="3847232" cy="1389339"/>
            </a:xfrm>
          </p:grpSpPr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A383E08E-8B38-48F3-9716-0DE34A247826}"/>
                  </a:ext>
                </a:extLst>
              </p:cNvPr>
              <p:cNvSpPr/>
              <p:nvPr/>
            </p:nvSpPr>
            <p:spPr>
              <a:xfrm rot="429712">
                <a:off x="1639303" y="5045961"/>
                <a:ext cx="3077766" cy="730714"/>
              </a:xfrm>
              <a:prstGeom prst="rect">
                <a:avLst/>
              </a:prstGeom>
              <a:solidFill>
                <a:schemeClr val="tx1">
                  <a:alpha val="31000"/>
                </a:schemeClr>
              </a:solidFill>
              <a:ln>
                <a:noFill/>
              </a:ln>
              <a:effectLst>
                <a:softEdge rad="139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A73C5CB0-00C9-448D-A826-1821484B6735}"/>
                  </a:ext>
                </a:extLst>
              </p:cNvPr>
              <p:cNvSpPr/>
              <p:nvPr/>
            </p:nvSpPr>
            <p:spPr>
              <a:xfrm>
                <a:off x="1524000" y="5178420"/>
                <a:ext cx="3847232" cy="125688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EE96FBD9-28D8-4FB4-8850-F2672AC77D40}"/>
                  </a:ext>
                </a:extLst>
              </p:cNvPr>
              <p:cNvSpPr/>
              <p:nvPr/>
            </p:nvSpPr>
            <p:spPr>
              <a:xfrm>
                <a:off x="4114351" y="5178420"/>
                <a:ext cx="1256880" cy="1256880"/>
              </a:xfrm>
              <a:prstGeom prst="roundRect">
                <a:avLst/>
              </a:prstGeom>
              <a:gradFill flip="none" rotWithShape="1">
                <a:gsLst>
                  <a:gs pos="0">
                    <a:srgbClr val="FFCC00"/>
                  </a:gs>
                  <a:gs pos="100000">
                    <a:srgbClr val="FF9900"/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38B686B5-6A6F-4A64-BD94-B53C57F1A773}"/>
                  </a:ext>
                </a:extLst>
              </p:cNvPr>
              <p:cNvSpPr/>
              <p:nvPr/>
            </p:nvSpPr>
            <p:spPr>
              <a:xfrm>
                <a:off x="4275376" y="5339445"/>
                <a:ext cx="934830" cy="93483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9" name="TextBox 1">
              <a:extLst>
                <a:ext uri="{FF2B5EF4-FFF2-40B4-BE49-F238E27FC236}">
                  <a16:creationId xmlns:a16="http://schemas.microsoft.com/office/drawing/2014/main" id="{FC96EEFC-4F96-4B87-B1D0-972C36E3F613}"/>
                </a:ext>
              </a:extLst>
            </p:cNvPr>
            <p:cNvSpPr txBox="1"/>
            <p:nvPr/>
          </p:nvSpPr>
          <p:spPr>
            <a:xfrm>
              <a:off x="1781875" y="5552823"/>
              <a:ext cx="216807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latin typeface="Century Gothic" panose="020B0502020202020204" pitchFamily="34" charset="0"/>
                  <a:cs typeface="Akhbar MT" pitchFamily="2" charset="-78"/>
                </a:rPr>
                <a:t>عللي: كثرة الحروب والخلافات داخل شبه الجزيرة العربية قبل الإسلام ؟ </a:t>
              </a:r>
              <a:endParaRPr lang="en-US" sz="1600" dirty="0">
                <a:latin typeface="Century Gothic" panose="020B0502020202020204" pitchFamily="34" charset="0"/>
                <a:cs typeface="Akhbar MT" pitchFamily="2" charset="-78"/>
              </a:endParaRPr>
            </a:p>
            <a:p>
              <a:pPr algn="ctr"/>
              <a:endParaRPr lang="en-US" sz="1600" dirty="0">
                <a:latin typeface="Century Gothic" panose="020B0502020202020204" pitchFamily="34" charset="0"/>
                <a:cs typeface="Akhbar MT" pitchFamily="2" charset="-78"/>
              </a:endParaRPr>
            </a:p>
            <a:p>
              <a:pPr algn="ctr"/>
              <a:endParaRPr lang="en-US" sz="1600" dirty="0">
                <a:solidFill>
                  <a:srgbClr val="FEA20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71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E21071A3-60C1-4A65-ADA8-A6714B2D043B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C24E6C4-AAC5-40C9-B2AA-28C2BBCD57F6}"/>
                </a:ext>
              </a:extLst>
            </p:cNvPr>
            <p:cNvGrpSpPr/>
            <p:nvPr/>
          </p:nvGrpSpPr>
          <p:grpSpPr>
            <a:xfrm>
              <a:off x="1524000" y="5045961"/>
              <a:ext cx="3847232" cy="1389339"/>
              <a:chOff x="1524000" y="5045961"/>
              <a:chExt cx="3847232" cy="1389339"/>
            </a:xfrm>
          </p:grpSpPr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A383E08E-8B38-48F3-9716-0DE34A247826}"/>
                  </a:ext>
                </a:extLst>
              </p:cNvPr>
              <p:cNvSpPr/>
              <p:nvPr/>
            </p:nvSpPr>
            <p:spPr>
              <a:xfrm rot="429712">
                <a:off x="1639303" y="5045961"/>
                <a:ext cx="3077766" cy="730714"/>
              </a:xfrm>
              <a:prstGeom prst="rect">
                <a:avLst/>
              </a:prstGeom>
              <a:solidFill>
                <a:schemeClr val="tx1">
                  <a:alpha val="31000"/>
                </a:schemeClr>
              </a:solidFill>
              <a:ln>
                <a:noFill/>
              </a:ln>
              <a:effectLst>
                <a:softEdge rad="139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A73C5CB0-00C9-448D-A826-1821484B6735}"/>
                  </a:ext>
                </a:extLst>
              </p:cNvPr>
              <p:cNvSpPr/>
              <p:nvPr/>
            </p:nvSpPr>
            <p:spPr>
              <a:xfrm>
                <a:off x="1524000" y="5178420"/>
                <a:ext cx="3847232" cy="125688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EE96FBD9-28D8-4FB4-8850-F2672AC77D40}"/>
                  </a:ext>
                </a:extLst>
              </p:cNvPr>
              <p:cNvSpPr/>
              <p:nvPr/>
            </p:nvSpPr>
            <p:spPr>
              <a:xfrm>
                <a:off x="4114351" y="5178420"/>
                <a:ext cx="1256880" cy="1256880"/>
              </a:xfrm>
              <a:prstGeom prst="roundRect">
                <a:avLst/>
              </a:prstGeom>
              <a:gradFill flip="none" rotWithShape="1">
                <a:gsLst>
                  <a:gs pos="0">
                    <a:srgbClr val="FFCC00"/>
                  </a:gs>
                  <a:gs pos="100000">
                    <a:srgbClr val="FF9900"/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38B686B5-6A6F-4A64-BD94-B53C57F1A773}"/>
                  </a:ext>
                </a:extLst>
              </p:cNvPr>
              <p:cNvSpPr/>
              <p:nvPr/>
            </p:nvSpPr>
            <p:spPr>
              <a:xfrm>
                <a:off x="4275376" y="5339445"/>
                <a:ext cx="934830" cy="93483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9" name="TextBox 1">
              <a:extLst>
                <a:ext uri="{FF2B5EF4-FFF2-40B4-BE49-F238E27FC236}">
                  <a16:creationId xmlns:a16="http://schemas.microsoft.com/office/drawing/2014/main" id="{FC96EEFC-4F96-4B87-B1D0-972C36E3F613}"/>
                </a:ext>
              </a:extLst>
            </p:cNvPr>
            <p:cNvSpPr txBox="1"/>
            <p:nvPr/>
          </p:nvSpPr>
          <p:spPr>
            <a:xfrm>
              <a:off x="1781875" y="5552823"/>
              <a:ext cx="21680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latin typeface="Century Gothic" panose="020B0502020202020204" pitchFamily="34" charset="0"/>
                  <a:cs typeface="Akhbar MT" pitchFamily="2" charset="-78"/>
                </a:rPr>
                <a:t>ماسبب هزيمة المسلمين في غزوة أحد ؟ </a:t>
              </a:r>
              <a:endParaRPr lang="en-US" sz="1600" dirty="0"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49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CEFD0F0-0E6E-40A0-9CA1-B4603886E88E}"/>
                </a:ext>
              </a:extLst>
            </p:cNvPr>
            <p:cNvSpPr txBox="1"/>
            <p:nvPr/>
          </p:nvSpPr>
          <p:spPr>
            <a:xfrm>
              <a:off x="7658790" y="4732467"/>
              <a:ext cx="21481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0033CC"/>
                  </a:solidFill>
                  <a:latin typeface="Century Gothic" panose="020B0502020202020204" pitchFamily="34" charset="0"/>
                  <a:cs typeface="Akhbar MT" pitchFamily="2" charset="-78"/>
                </a:rPr>
                <a:t>اذكري مثال على صدق النبي صلى الله عليه وسلم ؟ </a:t>
              </a:r>
              <a:endParaRPr lang="en-US" sz="1600" dirty="0">
                <a:solidFill>
                  <a:srgbClr val="0033CC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2939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7EC6D87-5C43-4ABA-AE8C-36805B7F44D5}"/>
                </a:ext>
              </a:extLst>
            </p:cNvPr>
            <p:cNvSpPr txBox="1"/>
            <p:nvPr/>
          </p:nvSpPr>
          <p:spPr>
            <a:xfrm>
              <a:off x="1774833" y="3567419"/>
              <a:ext cx="22287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FF2AB9"/>
                  </a:solidFill>
                  <a:latin typeface="Century Gothic" panose="020B0502020202020204" pitchFamily="34" charset="0"/>
                  <a:cs typeface="Akhbar MT" pitchFamily="2" charset="-78"/>
                </a:rPr>
                <a:t>عللي : نهى النبي صلى الله عليه وسلم من اتخاذ الحيوانات والطيور هدفا للرماية ؟ </a:t>
              </a:r>
              <a:endParaRPr lang="en-US" sz="1600" dirty="0">
                <a:solidFill>
                  <a:srgbClr val="FF2AB9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4945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32543" y="2144676"/>
            <a:ext cx="3847232" cy="1430411"/>
            <a:chOff x="6232543" y="2144676"/>
            <a:chExt cx="3847232" cy="143041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6232543" y="2318207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ED4BDBF-2D72-402B-B8C5-F6348F9E4232}"/>
                </a:ext>
              </a:extLst>
            </p:cNvPr>
            <p:cNvSpPr txBox="1"/>
            <p:nvPr/>
          </p:nvSpPr>
          <p:spPr>
            <a:xfrm>
              <a:off x="7619417" y="2579295"/>
              <a:ext cx="21949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006666"/>
                  </a:solidFill>
                  <a:latin typeface="Century Gothic" panose="020B0502020202020204" pitchFamily="34" charset="0"/>
                  <a:cs typeface="Akhbar MT" pitchFamily="2" charset="-78"/>
                </a:rPr>
                <a:t>اذكري موقف يدل على محبة النبي صلى الله عليه وسلم للأطفال ؟ </a:t>
              </a:r>
              <a:endParaRPr lang="en-US" sz="1600" dirty="0">
                <a:solidFill>
                  <a:srgbClr val="006666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7258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6398241-7B5B-4042-9A2C-F1FBA34AFB46}"/>
              </a:ext>
            </a:extLst>
          </p:cNvPr>
          <p:cNvGrpSpPr/>
          <p:nvPr/>
        </p:nvGrpSpPr>
        <p:grpSpPr>
          <a:xfrm rot="218524">
            <a:off x="5205059" y="782696"/>
            <a:ext cx="1430121" cy="837680"/>
            <a:chOff x="5159696" y="5035103"/>
            <a:chExt cx="1430121" cy="837680"/>
          </a:xfrm>
          <a:solidFill>
            <a:srgbClr val="9EE227"/>
          </a:solidFill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A7647F0-F379-4BDB-B865-1E007B94CBAA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ight Triangle 107">
              <a:extLst>
                <a:ext uri="{FF2B5EF4-FFF2-40B4-BE49-F238E27FC236}">
                  <a16:creationId xmlns:a16="http://schemas.microsoft.com/office/drawing/2014/main" id="{B01F3BDC-E765-4471-901E-C5F809C2F9D3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ight Triangle 108">
              <a:extLst>
                <a:ext uri="{FF2B5EF4-FFF2-40B4-BE49-F238E27FC236}">
                  <a16:creationId xmlns:a16="http://schemas.microsoft.com/office/drawing/2014/main" id="{3B1ADB11-5CD6-4EC2-95AD-97F90CADEAFD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ight Triangle 109">
              <a:extLst>
                <a:ext uri="{FF2B5EF4-FFF2-40B4-BE49-F238E27FC236}">
                  <a16:creationId xmlns:a16="http://schemas.microsoft.com/office/drawing/2014/main" id="{DA3B84F8-E475-4D2A-B139-6669C61C13DA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ight Triangle 110">
              <a:extLst>
                <a:ext uri="{FF2B5EF4-FFF2-40B4-BE49-F238E27FC236}">
                  <a16:creationId xmlns:a16="http://schemas.microsoft.com/office/drawing/2014/main" id="{7B9C2A8D-C986-40CA-B9B5-26D25023D90C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>
              <a:extLst>
                <a:ext uri="{FF2B5EF4-FFF2-40B4-BE49-F238E27FC236}">
                  <a16:creationId xmlns:a16="http://schemas.microsoft.com/office/drawing/2014/main" id="{9A99B125-5A02-436D-991D-4EEEAFFC4CCB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32543" y="2144676"/>
            <a:ext cx="3847232" cy="1430411"/>
            <a:chOff x="6232543" y="2144676"/>
            <a:chExt cx="3847232" cy="143041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6232543" y="2318207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089FA6D9-D4DA-40F3-848A-B7568C6E93E1}"/>
              </a:ext>
            </a:extLst>
          </p:cNvPr>
          <p:cNvGrpSpPr/>
          <p:nvPr/>
        </p:nvGrpSpPr>
        <p:grpSpPr>
          <a:xfrm>
            <a:off x="1546456" y="1228086"/>
            <a:ext cx="3847232" cy="1395722"/>
            <a:chOff x="1546456" y="1228086"/>
            <a:chExt cx="3847232" cy="139572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7E49F43-3A50-49D6-8DCF-0321683B4B15}"/>
                </a:ext>
              </a:extLst>
            </p:cNvPr>
            <p:cNvGrpSpPr/>
            <p:nvPr/>
          </p:nvGrpSpPr>
          <p:grpSpPr>
            <a:xfrm>
              <a:off x="1546456" y="1228086"/>
              <a:ext cx="3847232" cy="1395722"/>
              <a:chOff x="1546456" y="1228086"/>
              <a:chExt cx="3847232" cy="1395722"/>
            </a:xfrm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100C9D56-18D1-4C26-9E8E-724BCF82CFF9}"/>
                  </a:ext>
                </a:extLst>
              </p:cNvPr>
              <p:cNvSpPr/>
              <p:nvPr/>
            </p:nvSpPr>
            <p:spPr>
              <a:xfrm rot="429712">
                <a:off x="1639303" y="1228086"/>
                <a:ext cx="3077766" cy="730714"/>
              </a:xfrm>
              <a:prstGeom prst="rect">
                <a:avLst/>
              </a:prstGeom>
              <a:solidFill>
                <a:schemeClr val="tx1">
                  <a:alpha val="31000"/>
                </a:schemeClr>
              </a:solidFill>
              <a:ln>
                <a:noFill/>
              </a:ln>
              <a:effectLst>
                <a:softEdge rad="139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BDF59B71-8F84-40A0-94DC-84DD2C558A68}"/>
                  </a:ext>
                </a:extLst>
              </p:cNvPr>
              <p:cNvSpPr/>
              <p:nvPr/>
            </p:nvSpPr>
            <p:spPr>
              <a:xfrm>
                <a:off x="1546456" y="1366928"/>
                <a:ext cx="3847232" cy="125688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89F59E8D-C558-41D3-A7A2-4405783F043D}"/>
                  </a:ext>
                </a:extLst>
              </p:cNvPr>
              <p:cNvSpPr/>
              <p:nvPr/>
            </p:nvSpPr>
            <p:spPr>
              <a:xfrm>
                <a:off x="4136807" y="1366928"/>
                <a:ext cx="1256880" cy="1256880"/>
              </a:xfrm>
              <a:prstGeom prst="roundRect">
                <a:avLst/>
              </a:prstGeom>
              <a:gradFill flip="none" rotWithShape="1">
                <a:gsLst>
                  <a:gs pos="0">
                    <a:srgbClr val="CCFF33"/>
                  </a:gs>
                  <a:gs pos="100000">
                    <a:srgbClr val="008000"/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D8023591-A286-454C-A314-6733EF776E25}"/>
                  </a:ext>
                </a:extLst>
              </p:cNvPr>
              <p:cNvSpPr/>
              <p:nvPr/>
            </p:nvSpPr>
            <p:spPr>
              <a:xfrm>
                <a:off x="4297832" y="1527953"/>
                <a:ext cx="934830" cy="93483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4" name="TextBox 28">
              <a:extLst>
                <a:ext uri="{FF2B5EF4-FFF2-40B4-BE49-F238E27FC236}">
                  <a16:creationId xmlns:a16="http://schemas.microsoft.com/office/drawing/2014/main" id="{8C754164-71D8-43B9-8C6B-A5FD69DA6AEB}"/>
                </a:ext>
              </a:extLst>
            </p:cNvPr>
            <p:cNvSpPr txBox="1"/>
            <p:nvPr/>
          </p:nvSpPr>
          <p:spPr>
            <a:xfrm>
              <a:off x="1715816" y="1708362"/>
              <a:ext cx="22867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008000"/>
                  </a:solidFill>
                  <a:latin typeface="Century Gothic" panose="020B0502020202020204" pitchFamily="34" charset="0"/>
                  <a:cs typeface="Akhbar MT" pitchFamily="2" charset="-78"/>
                </a:rPr>
                <a:t>عللي : تسمية حجة النبي صلى الله عليه وسلم بحجة الوداع ؟ </a:t>
              </a:r>
              <a:endParaRPr lang="en-US" sz="1600" dirty="0">
                <a:solidFill>
                  <a:srgbClr val="00800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095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6398241-7B5B-4042-9A2C-F1FBA34AFB46}"/>
              </a:ext>
            </a:extLst>
          </p:cNvPr>
          <p:cNvGrpSpPr/>
          <p:nvPr/>
        </p:nvGrpSpPr>
        <p:grpSpPr>
          <a:xfrm rot="218524">
            <a:off x="5205059" y="782696"/>
            <a:ext cx="1430121" cy="837680"/>
            <a:chOff x="5159696" y="5035103"/>
            <a:chExt cx="1430121" cy="837680"/>
          </a:xfrm>
          <a:solidFill>
            <a:srgbClr val="9EE227"/>
          </a:solidFill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A7647F0-F379-4BDB-B865-1E007B94CBAA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ight Triangle 107">
              <a:extLst>
                <a:ext uri="{FF2B5EF4-FFF2-40B4-BE49-F238E27FC236}">
                  <a16:creationId xmlns:a16="http://schemas.microsoft.com/office/drawing/2014/main" id="{B01F3BDC-E765-4471-901E-C5F809C2F9D3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ight Triangle 108">
              <a:extLst>
                <a:ext uri="{FF2B5EF4-FFF2-40B4-BE49-F238E27FC236}">
                  <a16:creationId xmlns:a16="http://schemas.microsoft.com/office/drawing/2014/main" id="{3B1ADB11-5CD6-4EC2-95AD-97F90CADEAFD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ight Triangle 109">
              <a:extLst>
                <a:ext uri="{FF2B5EF4-FFF2-40B4-BE49-F238E27FC236}">
                  <a16:creationId xmlns:a16="http://schemas.microsoft.com/office/drawing/2014/main" id="{DA3B84F8-E475-4D2A-B139-6669C61C13DA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ight Triangle 110">
              <a:extLst>
                <a:ext uri="{FF2B5EF4-FFF2-40B4-BE49-F238E27FC236}">
                  <a16:creationId xmlns:a16="http://schemas.microsoft.com/office/drawing/2014/main" id="{7B9C2A8D-C986-40CA-B9B5-26D25023D90C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>
              <a:extLst>
                <a:ext uri="{FF2B5EF4-FFF2-40B4-BE49-F238E27FC236}">
                  <a16:creationId xmlns:a16="http://schemas.microsoft.com/office/drawing/2014/main" id="{9A99B125-5A02-436D-991D-4EEEAFFC4CCB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460996" y="5045961"/>
            <a:ext cx="3910235" cy="1389339"/>
            <a:chOff x="1460996" y="5045961"/>
            <a:chExt cx="3910235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460996" y="5171735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0BA65CE-E704-4542-BB23-9D35305460BD}"/>
                </a:ext>
              </a:extLst>
            </p:cNvPr>
            <p:cNvSpPr txBox="1"/>
            <p:nvPr/>
          </p:nvSpPr>
          <p:spPr>
            <a:xfrm>
              <a:off x="1781875" y="5552823"/>
              <a:ext cx="21680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solidFill>
                  <a:srgbClr val="FEA20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1C51F3C-9096-4151-B08A-FA5DE5290551}"/>
              </a:ext>
            </a:extLst>
          </p:cNvPr>
          <p:cNvGrpSpPr/>
          <p:nvPr/>
        </p:nvGrpSpPr>
        <p:grpSpPr>
          <a:xfrm>
            <a:off x="6206691" y="107308"/>
            <a:ext cx="3847232" cy="1374544"/>
            <a:chOff x="6206691" y="107308"/>
            <a:chExt cx="3847232" cy="1374544"/>
          </a:xfrm>
        </p:grpSpPr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F7A2AAC5-FF69-479A-A6C8-3B3462789F30}"/>
                </a:ext>
              </a:extLst>
            </p:cNvPr>
            <p:cNvSpPr/>
            <p:nvPr/>
          </p:nvSpPr>
          <p:spPr>
            <a:xfrm rot="21164160">
              <a:off x="6836015" y="10730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32C30B56-F8E2-4021-B009-1442F0D26534}"/>
                </a:ext>
              </a:extLst>
            </p:cNvPr>
            <p:cNvSpPr/>
            <p:nvPr/>
          </p:nvSpPr>
          <p:spPr>
            <a:xfrm>
              <a:off x="6206691" y="22497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AFE399A1-1E70-44C3-B767-EC3B6726DF65}"/>
                </a:ext>
              </a:extLst>
            </p:cNvPr>
            <p:cNvSpPr/>
            <p:nvPr/>
          </p:nvSpPr>
          <p:spPr>
            <a:xfrm>
              <a:off x="6242527" y="22497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5050"/>
                </a:gs>
                <a:gs pos="100000">
                  <a:srgbClr val="CC00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55507F8B-4C2A-4C5D-B522-8565957F4A9A}"/>
                </a:ext>
              </a:extLst>
            </p:cNvPr>
            <p:cNvSpPr/>
            <p:nvPr/>
          </p:nvSpPr>
          <p:spPr>
            <a:xfrm>
              <a:off x="6403552" y="38599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D12FDB9-0542-47C7-ABA0-B04664F4F5C3}"/>
                </a:ext>
              </a:extLst>
            </p:cNvPr>
            <p:cNvSpPr txBox="1"/>
            <p:nvPr/>
          </p:nvSpPr>
          <p:spPr>
            <a:xfrm>
              <a:off x="7548121" y="543736"/>
              <a:ext cx="23025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FF5050"/>
                  </a:solidFill>
                  <a:latin typeface="Century Gothic" panose="020B0502020202020204" pitchFamily="34" charset="0"/>
                  <a:cs typeface="Akhbar MT" pitchFamily="2" charset="-78"/>
                </a:rPr>
                <a:t>متى توفي النبي صلى الله عليه وسلم وماموقف الصحابة من وفاته؟</a:t>
              </a:r>
              <a:endParaRPr lang="en-US" sz="1600" dirty="0">
                <a:solidFill>
                  <a:srgbClr val="FF505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7E49F43-3A50-49D6-8DCF-0321683B4B15}"/>
              </a:ext>
            </a:extLst>
          </p:cNvPr>
          <p:cNvGrpSpPr/>
          <p:nvPr/>
        </p:nvGrpSpPr>
        <p:grpSpPr>
          <a:xfrm>
            <a:off x="1546456" y="1228086"/>
            <a:ext cx="3847232" cy="1395722"/>
            <a:chOff x="1546456" y="1228086"/>
            <a:chExt cx="3847232" cy="1395722"/>
          </a:xfrm>
        </p:grpSpPr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100C9D56-18D1-4C26-9E8E-724BCF82CFF9}"/>
                </a:ext>
              </a:extLst>
            </p:cNvPr>
            <p:cNvSpPr/>
            <p:nvPr/>
          </p:nvSpPr>
          <p:spPr>
            <a:xfrm rot="429712">
              <a:off x="1639303" y="122808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BDF59B71-8F84-40A0-94DC-84DD2C558A68}"/>
                </a:ext>
              </a:extLst>
            </p:cNvPr>
            <p:cNvSpPr/>
            <p:nvPr/>
          </p:nvSpPr>
          <p:spPr>
            <a:xfrm>
              <a:off x="1546456" y="1366928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89F59E8D-C558-41D3-A7A2-4405783F043D}"/>
                </a:ext>
              </a:extLst>
            </p:cNvPr>
            <p:cNvSpPr/>
            <p:nvPr/>
          </p:nvSpPr>
          <p:spPr>
            <a:xfrm>
              <a:off x="4136807" y="1366928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CCFF33"/>
                </a:gs>
                <a:gs pos="100000">
                  <a:srgbClr val="0080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D8023591-A286-454C-A314-6733EF776E25}"/>
                </a:ext>
              </a:extLst>
            </p:cNvPr>
            <p:cNvSpPr/>
            <p:nvPr/>
          </p:nvSpPr>
          <p:spPr>
            <a:xfrm>
              <a:off x="4297832" y="1527953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32543" y="2144676"/>
            <a:ext cx="3847232" cy="1430411"/>
            <a:chOff x="6232543" y="2144676"/>
            <a:chExt cx="3847232" cy="143041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6232543" y="2318207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6561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5B0FD22-F9CC-4985-BFE5-8810C7A40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890" y="-538316"/>
            <a:ext cx="7543800" cy="6675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730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900" dirty="0">
                <a:solidFill>
                  <a:srgbClr val="FEA200"/>
                </a:solidFill>
              </a:endParaRP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30918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613260"/>
            <a:chOff x="6196707" y="4196425"/>
            <a:chExt cx="3847232" cy="1613260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CEFD0F0-0E6E-40A0-9CA1-B4603886E88E}"/>
                </a:ext>
              </a:extLst>
            </p:cNvPr>
            <p:cNvSpPr txBox="1"/>
            <p:nvPr/>
          </p:nvSpPr>
          <p:spPr>
            <a:xfrm>
              <a:off x="7658790" y="4732467"/>
              <a:ext cx="214816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0033CC"/>
                  </a:solidFill>
                  <a:latin typeface="Century Gothic" panose="020B0502020202020204" pitchFamily="34" charset="0"/>
                  <a:cs typeface="Akhbar MT" pitchFamily="2" charset="-78"/>
                </a:rPr>
                <a:t>مالديانات التي كانت في شبه الجزيرة العربية قبل بعثة النبي محمد صلى الله عليه وسلم</a:t>
              </a:r>
              <a:endParaRPr lang="en-US" sz="1600" dirty="0">
                <a:solidFill>
                  <a:srgbClr val="0033CC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  <a:p>
              <a:pPr algn="ctr"/>
              <a:endParaRPr lang="en-US" sz="1600" dirty="0">
                <a:solidFill>
                  <a:srgbClr val="0033CC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235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522939"/>
            <a:chOff x="1546456" y="3121698"/>
            <a:chExt cx="3847232" cy="1522939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7EC6D87-5C43-4ABA-AE8C-36805B7F44D5}"/>
                </a:ext>
              </a:extLst>
            </p:cNvPr>
            <p:cNvSpPr txBox="1"/>
            <p:nvPr/>
          </p:nvSpPr>
          <p:spPr>
            <a:xfrm>
              <a:off x="1774833" y="3567419"/>
              <a:ext cx="222875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FF2AB9"/>
                  </a:solidFill>
                  <a:latin typeface="Century Gothic" panose="020B0502020202020204" pitchFamily="34" charset="0"/>
                  <a:cs typeface="Akhbar MT" pitchFamily="2" charset="-78"/>
                </a:rPr>
                <a:t>كان المجتمع في شبه الجزيرة العربية ينقسم الى قسمين ماهما مع التوضيح ؟ </a:t>
              </a:r>
              <a:endParaRPr lang="en-US" sz="1600" dirty="0">
                <a:solidFill>
                  <a:srgbClr val="FF2AB9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  <a:p>
              <a:pPr algn="ctr"/>
              <a:endParaRPr lang="en-US" sz="1600" dirty="0">
                <a:solidFill>
                  <a:srgbClr val="FF2AB9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100" dirty="0">
                <a:solidFill>
                  <a:srgbClr val="0070C0"/>
                </a:solidFill>
              </a:endParaRP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790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32543" y="2144676"/>
            <a:ext cx="3847232" cy="1511837"/>
            <a:chOff x="6232543" y="2144676"/>
            <a:chExt cx="3847232" cy="1511837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6232543" y="2318207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ED4BDBF-2D72-402B-B8C5-F6348F9E4232}"/>
                </a:ext>
              </a:extLst>
            </p:cNvPr>
            <p:cNvSpPr txBox="1"/>
            <p:nvPr/>
          </p:nvSpPr>
          <p:spPr>
            <a:xfrm>
              <a:off x="7619417" y="2579295"/>
              <a:ext cx="21949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006666"/>
                  </a:solidFill>
                  <a:latin typeface="Century Gothic" panose="020B0502020202020204" pitchFamily="34" charset="0"/>
                  <a:cs typeface="Akhbar MT" pitchFamily="2" charset="-78"/>
                </a:rPr>
                <a:t>عللي : كان من عادة اشراف العرب أن يرسلوا ابناءهم الى المرضعات من البادية ؟ </a:t>
              </a:r>
              <a:endParaRPr lang="en-US" sz="1600" dirty="0">
                <a:solidFill>
                  <a:srgbClr val="006666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  <a:p>
              <a:pPr algn="ctr"/>
              <a:endParaRPr lang="en-US" sz="1600" dirty="0">
                <a:solidFill>
                  <a:srgbClr val="006666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067070" y="3121698"/>
            <a:ext cx="4326617" cy="1407856"/>
            <a:chOff x="1067070" y="3121698"/>
            <a:chExt cx="4326617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067070" y="3238058"/>
              <a:ext cx="3337068" cy="10902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700" dirty="0">
                <a:solidFill>
                  <a:srgbClr val="FE00FF"/>
                </a:solidFill>
              </a:endParaRP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8375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6398241-7B5B-4042-9A2C-F1FBA34AFB46}"/>
              </a:ext>
            </a:extLst>
          </p:cNvPr>
          <p:cNvGrpSpPr/>
          <p:nvPr/>
        </p:nvGrpSpPr>
        <p:grpSpPr>
          <a:xfrm rot="218524">
            <a:off x="5205059" y="782696"/>
            <a:ext cx="1430121" cy="837680"/>
            <a:chOff x="5159696" y="5035103"/>
            <a:chExt cx="1430121" cy="837680"/>
          </a:xfrm>
          <a:solidFill>
            <a:srgbClr val="9EE227"/>
          </a:solidFill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A7647F0-F379-4BDB-B865-1E007B94CBAA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ight Triangle 107">
              <a:extLst>
                <a:ext uri="{FF2B5EF4-FFF2-40B4-BE49-F238E27FC236}">
                  <a16:creationId xmlns:a16="http://schemas.microsoft.com/office/drawing/2014/main" id="{B01F3BDC-E765-4471-901E-C5F809C2F9D3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ight Triangle 108">
              <a:extLst>
                <a:ext uri="{FF2B5EF4-FFF2-40B4-BE49-F238E27FC236}">
                  <a16:creationId xmlns:a16="http://schemas.microsoft.com/office/drawing/2014/main" id="{3B1ADB11-5CD6-4EC2-95AD-97F90CADEAFD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ight Triangle 109">
              <a:extLst>
                <a:ext uri="{FF2B5EF4-FFF2-40B4-BE49-F238E27FC236}">
                  <a16:creationId xmlns:a16="http://schemas.microsoft.com/office/drawing/2014/main" id="{DA3B84F8-E475-4D2A-B139-6669C61C13DA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ight Triangle 110">
              <a:extLst>
                <a:ext uri="{FF2B5EF4-FFF2-40B4-BE49-F238E27FC236}">
                  <a16:creationId xmlns:a16="http://schemas.microsoft.com/office/drawing/2014/main" id="{7B9C2A8D-C986-40CA-B9B5-26D25023D90C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>
              <a:extLst>
                <a:ext uri="{FF2B5EF4-FFF2-40B4-BE49-F238E27FC236}">
                  <a16:creationId xmlns:a16="http://schemas.microsoft.com/office/drawing/2014/main" id="{9A99B125-5A02-436D-991D-4EEEAFFC4CCB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68379" y="2144676"/>
            <a:ext cx="4424745" cy="1430411"/>
            <a:chOff x="6268379" y="2144676"/>
            <a:chExt cx="4424745" cy="143041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7437522" y="2318207"/>
              <a:ext cx="3255602" cy="10635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rgbClr val="00CC99"/>
                </a:solidFill>
              </a:endParaRPr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ar-SA" sz="1800" dirty="0">
                  <a:solidFill>
                    <a:srgbClr val="008000"/>
                  </a:solidFill>
                  <a:latin typeface="Century Gothic" panose="020B0502020202020204" pitchFamily="34" charset="0"/>
                  <a:cs typeface="Akhbar MT" pitchFamily="2" charset="-78"/>
                </a:rPr>
                <a:t>اين ولد النبي محمد صلى الله عليه وسلم وأين توفي؟ </a:t>
              </a:r>
              <a:endParaRPr lang="en-US" sz="1800" dirty="0">
                <a:solidFill>
                  <a:srgbClr val="00800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1" name="TextBox 46">
            <a:extLst>
              <a:ext uri="{FF2B5EF4-FFF2-40B4-BE49-F238E27FC236}">
                <a16:creationId xmlns:a16="http://schemas.microsoft.com/office/drawing/2014/main" id="{9BA6825F-8AA1-4F48-B4F3-CD7ED47DB242}"/>
              </a:ext>
            </a:extLst>
          </p:cNvPr>
          <p:cNvSpPr txBox="1"/>
          <p:nvPr/>
        </p:nvSpPr>
        <p:spPr>
          <a:xfrm>
            <a:off x="7658790" y="4732467"/>
            <a:ext cx="2148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0033CC"/>
              </a:solidFill>
              <a:latin typeface="Century Gothic" panose="020B0502020202020204" pitchFamily="34" charset="0"/>
              <a:cs typeface="Akhbar MT" pitchFamily="2" charset="-78"/>
            </a:endParaRPr>
          </a:p>
        </p:txBody>
      </p:sp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089FA6D9-D4DA-40F3-848A-B7568C6E93E1}"/>
              </a:ext>
            </a:extLst>
          </p:cNvPr>
          <p:cNvGrpSpPr/>
          <p:nvPr/>
        </p:nvGrpSpPr>
        <p:grpSpPr>
          <a:xfrm>
            <a:off x="1546456" y="1228086"/>
            <a:ext cx="3847232" cy="1395722"/>
            <a:chOff x="1546456" y="1228086"/>
            <a:chExt cx="3847232" cy="139572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7E49F43-3A50-49D6-8DCF-0321683B4B15}"/>
                </a:ext>
              </a:extLst>
            </p:cNvPr>
            <p:cNvGrpSpPr/>
            <p:nvPr/>
          </p:nvGrpSpPr>
          <p:grpSpPr>
            <a:xfrm>
              <a:off x="1546456" y="1228086"/>
              <a:ext cx="3847232" cy="1395722"/>
              <a:chOff x="1546456" y="1228086"/>
              <a:chExt cx="3847232" cy="1395722"/>
            </a:xfrm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100C9D56-18D1-4C26-9E8E-724BCF82CFF9}"/>
                  </a:ext>
                </a:extLst>
              </p:cNvPr>
              <p:cNvSpPr/>
              <p:nvPr/>
            </p:nvSpPr>
            <p:spPr>
              <a:xfrm rot="429712">
                <a:off x="1639303" y="1228086"/>
                <a:ext cx="3077766" cy="730714"/>
              </a:xfrm>
              <a:prstGeom prst="rect">
                <a:avLst/>
              </a:prstGeom>
              <a:solidFill>
                <a:schemeClr val="tx1">
                  <a:alpha val="31000"/>
                </a:schemeClr>
              </a:solidFill>
              <a:ln>
                <a:noFill/>
              </a:ln>
              <a:effectLst>
                <a:softEdge rad="139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BDF59B71-8F84-40A0-94DC-84DD2C558A68}"/>
                  </a:ext>
                </a:extLst>
              </p:cNvPr>
              <p:cNvSpPr/>
              <p:nvPr/>
            </p:nvSpPr>
            <p:spPr>
              <a:xfrm>
                <a:off x="1546456" y="1366928"/>
                <a:ext cx="3847232" cy="125688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89F59E8D-C558-41D3-A7A2-4405783F043D}"/>
                  </a:ext>
                </a:extLst>
              </p:cNvPr>
              <p:cNvSpPr/>
              <p:nvPr/>
            </p:nvSpPr>
            <p:spPr>
              <a:xfrm>
                <a:off x="4136807" y="1366928"/>
                <a:ext cx="1256880" cy="1256880"/>
              </a:xfrm>
              <a:prstGeom prst="roundRect">
                <a:avLst/>
              </a:prstGeom>
              <a:gradFill flip="none" rotWithShape="1">
                <a:gsLst>
                  <a:gs pos="0">
                    <a:srgbClr val="CCFF33"/>
                  </a:gs>
                  <a:gs pos="100000">
                    <a:srgbClr val="008000"/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D8023591-A286-454C-A314-6733EF776E25}"/>
                  </a:ext>
                </a:extLst>
              </p:cNvPr>
              <p:cNvSpPr/>
              <p:nvPr/>
            </p:nvSpPr>
            <p:spPr>
              <a:xfrm>
                <a:off x="4297832" y="1527953"/>
                <a:ext cx="934830" cy="93483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4" name="TextBox 28">
              <a:extLst>
                <a:ext uri="{FF2B5EF4-FFF2-40B4-BE49-F238E27FC236}">
                  <a16:creationId xmlns:a16="http://schemas.microsoft.com/office/drawing/2014/main" id="{8C754164-71D8-43B9-8C6B-A5FD69DA6AEB}"/>
                </a:ext>
              </a:extLst>
            </p:cNvPr>
            <p:cNvSpPr txBox="1"/>
            <p:nvPr/>
          </p:nvSpPr>
          <p:spPr>
            <a:xfrm>
              <a:off x="1715816" y="1708362"/>
              <a:ext cx="22867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008000"/>
                  </a:solidFill>
                  <a:latin typeface="Century Gothic" panose="020B0502020202020204" pitchFamily="34" charset="0"/>
                  <a:cs typeface="Akhbar MT" pitchFamily="2" charset="-78"/>
                </a:rPr>
                <a:t>ماأهم أعمال النبي صلو الله عليه وسلم قبل نزول الوحي ؟ </a:t>
              </a:r>
              <a:endParaRPr lang="en-US" sz="1600" dirty="0">
                <a:solidFill>
                  <a:srgbClr val="00800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453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81E0C08-3584-4690-BAAF-69F077C8693E}"/>
              </a:ext>
            </a:extLst>
          </p:cNvPr>
          <p:cNvGrpSpPr/>
          <p:nvPr/>
        </p:nvGrpSpPr>
        <p:grpSpPr>
          <a:xfrm rot="218524">
            <a:off x="5213890" y="2963484"/>
            <a:ext cx="1430121" cy="837680"/>
            <a:chOff x="5159696" y="5035103"/>
            <a:chExt cx="1430121" cy="837680"/>
          </a:xfrm>
          <a:solidFill>
            <a:srgbClr val="FE23AB"/>
          </a:solidFill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77626F1-0BF4-4A28-A956-9B37AF4341D5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Triangle 86">
              <a:extLst>
                <a:ext uri="{FF2B5EF4-FFF2-40B4-BE49-F238E27FC236}">
                  <a16:creationId xmlns:a16="http://schemas.microsoft.com/office/drawing/2014/main" id="{B7069837-630C-4E11-A163-42C0E5CDFECB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208E0B31-DB8E-4479-883F-AC5A29A1163C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ight Triangle 88">
              <a:extLst>
                <a:ext uri="{FF2B5EF4-FFF2-40B4-BE49-F238E27FC236}">
                  <a16:creationId xmlns:a16="http://schemas.microsoft.com/office/drawing/2014/main" id="{C3FCE464-431A-403C-A6DE-16D46E5C4AA7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ight Triangle 89">
              <a:extLst>
                <a:ext uri="{FF2B5EF4-FFF2-40B4-BE49-F238E27FC236}">
                  <a16:creationId xmlns:a16="http://schemas.microsoft.com/office/drawing/2014/main" id="{0FF5469E-38AC-4072-A510-46CB7DDBDF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E8008A7-7138-4A15-BB8A-E624A7D84BD9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A68D443-E0AD-47C5-8E1E-2ECFC17DA090}"/>
              </a:ext>
            </a:extLst>
          </p:cNvPr>
          <p:cNvGrpSpPr/>
          <p:nvPr/>
        </p:nvGrpSpPr>
        <p:grpSpPr>
          <a:xfrm rot="4310456">
            <a:off x="5228373" y="1957266"/>
            <a:ext cx="1430121" cy="837680"/>
            <a:chOff x="5159696" y="5035103"/>
            <a:chExt cx="1430121" cy="837680"/>
          </a:xfrm>
          <a:solidFill>
            <a:srgbClr val="00C897"/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58E7A97-2B79-4CCD-8E33-AA8C2252719F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61DEF37D-5AD9-43BA-AED3-621C50CF48C9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ight Triangle 94">
              <a:extLst>
                <a:ext uri="{FF2B5EF4-FFF2-40B4-BE49-F238E27FC236}">
                  <a16:creationId xmlns:a16="http://schemas.microsoft.com/office/drawing/2014/main" id="{F99DDA40-CB43-4EE0-8225-DCC98F000753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ight Triangle 95">
              <a:extLst>
                <a:ext uri="{FF2B5EF4-FFF2-40B4-BE49-F238E27FC236}">
                  <a16:creationId xmlns:a16="http://schemas.microsoft.com/office/drawing/2014/main" id="{ACE40E92-7A61-4BA9-A888-95F88FD51D41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6EDBC201-560C-4A32-9D0F-FA785AF71833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>
              <a:extLst>
                <a:ext uri="{FF2B5EF4-FFF2-40B4-BE49-F238E27FC236}">
                  <a16:creationId xmlns:a16="http://schemas.microsoft.com/office/drawing/2014/main" id="{6819941D-D698-4418-99F3-0B8CAD7F37B8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6398241-7B5B-4042-9A2C-F1FBA34AFB46}"/>
              </a:ext>
            </a:extLst>
          </p:cNvPr>
          <p:cNvGrpSpPr/>
          <p:nvPr/>
        </p:nvGrpSpPr>
        <p:grpSpPr>
          <a:xfrm rot="218524">
            <a:off x="5205059" y="782696"/>
            <a:ext cx="1430121" cy="837680"/>
            <a:chOff x="5159696" y="5035103"/>
            <a:chExt cx="1430121" cy="837680"/>
          </a:xfrm>
          <a:solidFill>
            <a:srgbClr val="9EE227"/>
          </a:solidFill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A7647F0-F379-4BDB-B865-1E007B94CBAA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ight Triangle 107">
              <a:extLst>
                <a:ext uri="{FF2B5EF4-FFF2-40B4-BE49-F238E27FC236}">
                  <a16:creationId xmlns:a16="http://schemas.microsoft.com/office/drawing/2014/main" id="{B01F3BDC-E765-4471-901E-C5F809C2F9D3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ight Triangle 108">
              <a:extLst>
                <a:ext uri="{FF2B5EF4-FFF2-40B4-BE49-F238E27FC236}">
                  <a16:creationId xmlns:a16="http://schemas.microsoft.com/office/drawing/2014/main" id="{3B1ADB11-5CD6-4EC2-95AD-97F90CADEAFD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ight Triangle 109">
              <a:extLst>
                <a:ext uri="{FF2B5EF4-FFF2-40B4-BE49-F238E27FC236}">
                  <a16:creationId xmlns:a16="http://schemas.microsoft.com/office/drawing/2014/main" id="{DA3B84F8-E475-4D2A-B139-6669C61C13DA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ight Triangle 110">
              <a:extLst>
                <a:ext uri="{FF2B5EF4-FFF2-40B4-BE49-F238E27FC236}">
                  <a16:creationId xmlns:a16="http://schemas.microsoft.com/office/drawing/2014/main" id="{7B9C2A8D-C986-40CA-B9B5-26D25023D90C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>
              <a:extLst>
                <a:ext uri="{FF2B5EF4-FFF2-40B4-BE49-F238E27FC236}">
                  <a16:creationId xmlns:a16="http://schemas.microsoft.com/office/drawing/2014/main" id="{9A99B125-5A02-436D-991D-4EEEAFFC4CCB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460996" y="5045961"/>
            <a:ext cx="3910235" cy="1389339"/>
            <a:chOff x="1460996" y="5045961"/>
            <a:chExt cx="3910235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460996" y="5171735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0BA65CE-E704-4542-BB23-9D35305460BD}"/>
                </a:ext>
              </a:extLst>
            </p:cNvPr>
            <p:cNvSpPr txBox="1"/>
            <p:nvPr/>
          </p:nvSpPr>
          <p:spPr>
            <a:xfrm>
              <a:off x="1781875" y="5552823"/>
              <a:ext cx="21680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solidFill>
                  <a:srgbClr val="FEA20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1C51F3C-9096-4151-B08A-FA5DE5290551}"/>
              </a:ext>
            </a:extLst>
          </p:cNvPr>
          <p:cNvGrpSpPr/>
          <p:nvPr/>
        </p:nvGrpSpPr>
        <p:grpSpPr>
          <a:xfrm>
            <a:off x="6206691" y="107308"/>
            <a:ext cx="3847232" cy="1374544"/>
            <a:chOff x="6206691" y="107308"/>
            <a:chExt cx="3847232" cy="1374544"/>
          </a:xfrm>
        </p:grpSpPr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F7A2AAC5-FF69-479A-A6C8-3B3462789F30}"/>
                </a:ext>
              </a:extLst>
            </p:cNvPr>
            <p:cNvSpPr/>
            <p:nvPr/>
          </p:nvSpPr>
          <p:spPr>
            <a:xfrm rot="21164160">
              <a:off x="6836015" y="10730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32C30B56-F8E2-4021-B009-1442F0D26534}"/>
                </a:ext>
              </a:extLst>
            </p:cNvPr>
            <p:cNvSpPr/>
            <p:nvPr/>
          </p:nvSpPr>
          <p:spPr>
            <a:xfrm>
              <a:off x="6206691" y="22497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AFE399A1-1E70-44C3-B767-EC3B6726DF65}"/>
                </a:ext>
              </a:extLst>
            </p:cNvPr>
            <p:cNvSpPr/>
            <p:nvPr/>
          </p:nvSpPr>
          <p:spPr>
            <a:xfrm>
              <a:off x="6242527" y="22497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5050"/>
                </a:gs>
                <a:gs pos="100000">
                  <a:srgbClr val="CC00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55507F8B-4C2A-4C5D-B522-8565957F4A9A}"/>
                </a:ext>
              </a:extLst>
            </p:cNvPr>
            <p:cNvSpPr/>
            <p:nvPr/>
          </p:nvSpPr>
          <p:spPr>
            <a:xfrm>
              <a:off x="6403552" y="38599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D12FDB9-0542-47C7-ABA0-B04664F4F5C3}"/>
                </a:ext>
              </a:extLst>
            </p:cNvPr>
            <p:cNvSpPr txBox="1"/>
            <p:nvPr/>
          </p:nvSpPr>
          <p:spPr>
            <a:xfrm>
              <a:off x="7548121" y="543736"/>
              <a:ext cx="23025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FF5050"/>
                  </a:solidFill>
                  <a:latin typeface="Century Gothic" panose="020B0502020202020204" pitchFamily="34" charset="0"/>
                  <a:cs typeface="Akhbar MT" pitchFamily="2" charset="-78"/>
                </a:rPr>
                <a:t>عددي أبناء النبي صلى الله عليه وسلم ؟ </a:t>
              </a:r>
              <a:endParaRPr lang="en-US" sz="1600" dirty="0">
                <a:solidFill>
                  <a:srgbClr val="FF5050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7E49F43-3A50-49D6-8DCF-0321683B4B15}"/>
              </a:ext>
            </a:extLst>
          </p:cNvPr>
          <p:cNvGrpSpPr/>
          <p:nvPr/>
        </p:nvGrpSpPr>
        <p:grpSpPr>
          <a:xfrm>
            <a:off x="1546456" y="1228086"/>
            <a:ext cx="3847232" cy="1395722"/>
            <a:chOff x="1546456" y="1228086"/>
            <a:chExt cx="3847232" cy="1395722"/>
          </a:xfrm>
        </p:grpSpPr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100C9D56-18D1-4C26-9E8E-724BCF82CFF9}"/>
                </a:ext>
              </a:extLst>
            </p:cNvPr>
            <p:cNvSpPr/>
            <p:nvPr/>
          </p:nvSpPr>
          <p:spPr>
            <a:xfrm rot="429712">
              <a:off x="1639303" y="122808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BDF59B71-8F84-40A0-94DC-84DD2C558A68}"/>
                </a:ext>
              </a:extLst>
            </p:cNvPr>
            <p:cNvSpPr/>
            <p:nvPr/>
          </p:nvSpPr>
          <p:spPr>
            <a:xfrm>
              <a:off x="1546456" y="1366928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89F59E8D-C558-41D3-A7A2-4405783F043D}"/>
                </a:ext>
              </a:extLst>
            </p:cNvPr>
            <p:cNvSpPr/>
            <p:nvPr/>
          </p:nvSpPr>
          <p:spPr>
            <a:xfrm>
              <a:off x="4136807" y="1366928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CCFF33"/>
                </a:gs>
                <a:gs pos="100000">
                  <a:srgbClr val="0080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D8023591-A286-454C-A314-6733EF776E25}"/>
                </a:ext>
              </a:extLst>
            </p:cNvPr>
            <p:cNvSpPr/>
            <p:nvPr/>
          </p:nvSpPr>
          <p:spPr>
            <a:xfrm>
              <a:off x="4297832" y="1527953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2D6D64-672D-4EBE-9F9F-F7C90DEAE2D4}"/>
              </a:ext>
            </a:extLst>
          </p:cNvPr>
          <p:cNvGrpSpPr/>
          <p:nvPr/>
        </p:nvGrpSpPr>
        <p:grpSpPr>
          <a:xfrm>
            <a:off x="6232543" y="2144676"/>
            <a:ext cx="3847232" cy="1430411"/>
            <a:chOff x="6232543" y="2144676"/>
            <a:chExt cx="3847232" cy="143041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57A53A1-0044-4B09-AEDE-31879FF5B15D}"/>
                </a:ext>
              </a:extLst>
            </p:cNvPr>
            <p:cNvSpPr/>
            <p:nvPr/>
          </p:nvSpPr>
          <p:spPr>
            <a:xfrm rot="21164160">
              <a:off x="6823073" y="2144676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962BC0E-C21C-4A24-9037-A1300FBB7696}"/>
                </a:ext>
              </a:extLst>
            </p:cNvPr>
            <p:cNvSpPr/>
            <p:nvPr/>
          </p:nvSpPr>
          <p:spPr>
            <a:xfrm>
              <a:off x="6232543" y="2318207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35C3396E-5C6B-41B6-848C-159F44D50BC7}"/>
                </a:ext>
              </a:extLst>
            </p:cNvPr>
            <p:cNvSpPr/>
            <p:nvPr/>
          </p:nvSpPr>
          <p:spPr>
            <a:xfrm>
              <a:off x="6268379" y="2318207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CC99"/>
                </a:gs>
                <a:gs pos="100000">
                  <a:srgbClr val="0066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147959C-BDC8-4B06-B485-BF60B7D0F277}"/>
                </a:ext>
              </a:extLst>
            </p:cNvPr>
            <p:cNvSpPr/>
            <p:nvPr/>
          </p:nvSpPr>
          <p:spPr>
            <a:xfrm>
              <a:off x="6429404" y="2479232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97FD-7E50-41F6-94D6-47EE1E3AB293}"/>
              </a:ext>
            </a:extLst>
          </p:cNvPr>
          <p:cNvGrpSpPr/>
          <p:nvPr/>
        </p:nvGrpSpPr>
        <p:grpSpPr>
          <a:xfrm>
            <a:off x="1546456" y="3121698"/>
            <a:ext cx="3847232" cy="1407856"/>
            <a:chOff x="1546456" y="3121698"/>
            <a:chExt cx="3847232" cy="1407856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7FB4E2C-E97C-4AD0-8E29-D6AF35E5FAE3}"/>
                </a:ext>
              </a:extLst>
            </p:cNvPr>
            <p:cNvSpPr/>
            <p:nvPr/>
          </p:nvSpPr>
          <p:spPr>
            <a:xfrm rot="429712">
              <a:off x="1639303" y="3121698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4412E983-9871-4A99-8541-B41C31563BE9}"/>
                </a:ext>
              </a:extLst>
            </p:cNvPr>
            <p:cNvSpPr/>
            <p:nvPr/>
          </p:nvSpPr>
          <p:spPr>
            <a:xfrm>
              <a:off x="1546456" y="3272674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7CC332A-E19C-410A-B06F-C2D540ABF0F9}"/>
                </a:ext>
              </a:extLst>
            </p:cNvPr>
            <p:cNvSpPr/>
            <p:nvPr/>
          </p:nvSpPr>
          <p:spPr>
            <a:xfrm>
              <a:off x="4136807" y="3272674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33CC"/>
                </a:gs>
                <a:gs pos="100000">
                  <a:srgbClr val="FF0066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2FE83A19-FF44-4F45-BB27-9C6E604D4C35}"/>
                </a:ext>
              </a:extLst>
            </p:cNvPr>
            <p:cNvSpPr/>
            <p:nvPr/>
          </p:nvSpPr>
          <p:spPr>
            <a:xfrm>
              <a:off x="4297832" y="3433699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471897"/>
            <a:chOff x="6196707" y="4196425"/>
            <a:chExt cx="3847232" cy="1471897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1" name="TextBox 56">
            <a:extLst>
              <a:ext uri="{FF2B5EF4-FFF2-40B4-BE49-F238E27FC236}">
                <a16:creationId xmlns:a16="http://schemas.microsoft.com/office/drawing/2014/main" id="{5EEB84AE-8DCC-4631-B4DF-5A6CAA276AB9}"/>
              </a:ext>
            </a:extLst>
          </p:cNvPr>
          <p:cNvSpPr txBox="1"/>
          <p:nvPr/>
        </p:nvSpPr>
        <p:spPr>
          <a:xfrm>
            <a:off x="7619417" y="2579295"/>
            <a:ext cx="2194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dirty="0">
                <a:solidFill>
                  <a:srgbClr val="006666"/>
                </a:solidFill>
                <a:latin typeface="Century Gothic" panose="020B0502020202020204" pitchFamily="34" charset="0"/>
                <a:cs typeface="Akhbar MT" pitchFamily="2" charset="-78"/>
              </a:rPr>
              <a:t>من كفل النبي صلى الله عليه وسلم بعد وفاة أمه؟ </a:t>
            </a:r>
            <a:endParaRPr lang="en-US" sz="1600" dirty="0">
              <a:solidFill>
                <a:srgbClr val="006666"/>
              </a:solidFill>
              <a:latin typeface="Century Gothic" panose="020B0502020202020204" pitchFamily="34" charset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722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E21071A3-60C1-4A65-ADA8-A6714B2D043B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C24E6C4-AAC5-40C9-B2AA-28C2BBCD57F6}"/>
                </a:ext>
              </a:extLst>
            </p:cNvPr>
            <p:cNvGrpSpPr/>
            <p:nvPr/>
          </p:nvGrpSpPr>
          <p:grpSpPr>
            <a:xfrm>
              <a:off x="1524000" y="5045961"/>
              <a:ext cx="3847232" cy="1389339"/>
              <a:chOff x="1524000" y="5045961"/>
              <a:chExt cx="3847232" cy="1389339"/>
            </a:xfrm>
          </p:grpSpPr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A383E08E-8B38-48F3-9716-0DE34A247826}"/>
                  </a:ext>
                </a:extLst>
              </p:cNvPr>
              <p:cNvSpPr/>
              <p:nvPr/>
            </p:nvSpPr>
            <p:spPr>
              <a:xfrm rot="429712">
                <a:off x="1639303" y="5045961"/>
                <a:ext cx="3077766" cy="730714"/>
              </a:xfrm>
              <a:prstGeom prst="rect">
                <a:avLst/>
              </a:prstGeom>
              <a:solidFill>
                <a:schemeClr val="tx1">
                  <a:alpha val="31000"/>
                </a:schemeClr>
              </a:solidFill>
              <a:ln>
                <a:noFill/>
              </a:ln>
              <a:effectLst>
                <a:softEdge rad="139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A73C5CB0-00C9-448D-A826-1821484B6735}"/>
                  </a:ext>
                </a:extLst>
              </p:cNvPr>
              <p:cNvSpPr/>
              <p:nvPr/>
            </p:nvSpPr>
            <p:spPr>
              <a:xfrm>
                <a:off x="1524000" y="5178420"/>
                <a:ext cx="3847232" cy="125688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EE96FBD9-28D8-4FB4-8850-F2672AC77D40}"/>
                  </a:ext>
                </a:extLst>
              </p:cNvPr>
              <p:cNvSpPr/>
              <p:nvPr/>
            </p:nvSpPr>
            <p:spPr>
              <a:xfrm>
                <a:off x="4114351" y="5178420"/>
                <a:ext cx="1256880" cy="1256880"/>
              </a:xfrm>
              <a:prstGeom prst="roundRect">
                <a:avLst/>
              </a:prstGeom>
              <a:gradFill flip="none" rotWithShape="1">
                <a:gsLst>
                  <a:gs pos="0">
                    <a:srgbClr val="FFCC00"/>
                  </a:gs>
                  <a:gs pos="100000">
                    <a:srgbClr val="FF9900"/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38B686B5-6A6F-4A64-BD94-B53C57F1A773}"/>
                  </a:ext>
                </a:extLst>
              </p:cNvPr>
              <p:cNvSpPr/>
              <p:nvPr/>
            </p:nvSpPr>
            <p:spPr>
              <a:xfrm>
                <a:off x="4275376" y="5339445"/>
                <a:ext cx="934830" cy="93483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9" name="TextBox 1">
              <a:extLst>
                <a:ext uri="{FF2B5EF4-FFF2-40B4-BE49-F238E27FC236}">
                  <a16:creationId xmlns:a16="http://schemas.microsoft.com/office/drawing/2014/main" id="{FC96EEFC-4F96-4B87-B1D0-972C36E3F613}"/>
                </a:ext>
              </a:extLst>
            </p:cNvPr>
            <p:cNvSpPr txBox="1"/>
            <p:nvPr/>
          </p:nvSpPr>
          <p:spPr>
            <a:xfrm>
              <a:off x="1781875" y="5552823"/>
              <a:ext cx="21680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latin typeface="Century Gothic" panose="020B0502020202020204" pitchFamily="34" charset="0"/>
                  <a:cs typeface="Akhbar MT" pitchFamily="2" charset="-78"/>
                </a:rPr>
                <a:t>كيف بدأت بوادر الوحي على النبي صلى الله عليه وسلم ؟ </a:t>
              </a:r>
              <a:endParaRPr lang="en-US" sz="1600" dirty="0"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0957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132">
            <a:extLst>
              <a:ext uri="{FF2B5EF4-FFF2-40B4-BE49-F238E27FC236}">
                <a16:creationId xmlns:a16="http://schemas.microsoft.com/office/drawing/2014/main" id="{3872E6CA-1ECF-4BB9-AA53-BA65885A5716}"/>
              </a:ext>
            </a:extLst>
          </p:cNvPr>
          <p:cNvSpPr/>
          <p:nvPr/>
        </p:nvSpPr>
        <p:spPr>
          <a:xfrm>
            <a:off x="0" y="6137598"/>
            <a:ext cx="12192000" cy="7386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152EDEF-7C2C-4E36-BB79-985D172E8ED6}"/>
              </a:ext>
            </a:extLst>
          </p:cNvPr>
          <p:cNvGrpSpPr/>
          <p:nvPr/>
        </p:nvGrpSpPr>
        <p:grpSpPr>
          <a:xfrm>
            <a:off x="5143743" y="5367551"/>
            <a:ext cx="1430121" cy="837680"/>
            <a:chOff x="5159696" y="5035103"/>
            <a:chExt cx="1430121" cy="837680"/>
          </a:xfrm>
          <a:solidFill>
            <a:srgbClr val="FEA200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A047221-82AC-4AFE-AAD6-99037EAD53F7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ight Triangle 71">
              <a:extLst>
                <a:ext uri="{FF2B5EF4-FFF2-40B4-BE49-F238E27FC236}">
                  <a16:creationId xmlns:a16="http://schemas.microsoft.com/office/drawing/2014/main" id="{4BAD3C5B-891C-42A4-A9AA-420F2FA808E2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8B3D66FF-AC3B-40D0-B671-7527D0C1ECEE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C77877C6-88F3-420A-B7F9-1D460072FC84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3EE4156A-5F5D-4C04-AAAD-BE0D3A504EC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ight Triangle 77">
              <a:extLst>
                <a:ext uri="{FF2B5EF4-FFF2-40B4-BE49-F238E27FC236}">
                  <a16:creationId xmlns:a16="http://schemas.microsoft.com/office/drawing/2014/main" id="{165B0295-7070-4F8C-AEC5-86E41199EF70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285DDFC-F1BC-4A7F-B018-BDCBEB2CC05E}"/>
              </a:ext>
            </a:extLst>
          </p:cNvPr>
          <p:cNvGrpSpPr/>
          <p:nvPr/>
        </p:nvGrpSpPr>
        <p:grpSpPr>
          <a:xfrm rot="4310456">
            <a:off x="5208558" y="4149581"/>
            <a:ext cx="1430121" cy="837680"/>
            <a:chOff x="5159696" y="5035103"/>
            <a:chExt cx="1430121" cy="837680"/>
          </a:xfrm>
          <a:solidFill>
            <a:srgbClr val="008CF8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D738C02-D1BE-45E1-9EB0-46901190A94D}"/>
                </a:ext>
              </a:extLst>
            </p:cNvPr>
            <p:cNvSpPr/>
            <p:nvPr/>
          </p:nvSpPr>
          <p:spPr>
            <a:xfrm rot="19413298">
              <a:off x="5159696" y="5411456"/>
              <a:ext cx="1430121" cy="176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Triangle 79">
              <a:extLst>
                <a:ext uri="{FF2B5EF4-FFF2-40B4-BE49-F238E27FC236}">
                  <a16:creationId xmlns:a16="http://schemas.microsoft.com/office/drawing/2014/main" id="{108F4621-0EBD-42D5-BD93-3F6CFD3D24EA}"/>
                </a:ext>
              </a:extLst>
            </p:cNvPr>
            <p:cNvSpPr/>
            <p:nvPr/>
          </p:nvSpPr>
          <p:spPr>
            <a:xfrm rot="5734655">
              <a:off x="5948280" y="5169198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Triangle 80">
              <a:extLst>
                <a:ext uri="{FF2B5EF4-FFF2-40B4-BE49-F238E27FC236}">
                  <a16:creationId xmlns:a16="http://schemas.microsoft.com/office/drawing/2014/main" id="{8A58849F-1DDD-49B5-B31A-415F46205CC8}"/>
                </a:ext>
              </a:extLst>
            </p:cNvPr>
            <p:cNvSpPr/>
            <p:nvPr/>
          </p:nvSpPr>
          <p:spPr>
            <a:xfrm rot="5734655">
              <a:off x="5731541" y="5325774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ight Triangle 81">
              <a:extLst>
                <a:ext uri="{FF2B5EF4-FFF2-40B4-BE49-F238E27FC236}">
                  <a16:creationId xmlns:a16="http://schemas.microsoft.com/office/drawing/2014/main" id="{83448CD9-7510-4E4F-B7E5-11E887A59786}"/>
                </a:ext>
              </a:extLst>
            </p:cNvPr>
            <p:cNvSpPr/>
            <p:nvPr/>
          </p:nvSpPr>
          <p:spPr>
            <a:xfrm rot="5734655">
              <a:off x="5505750" y="5497072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ight Triangle 82">
              <a:extLst>
                <a:ext uri="{FF2B5EF4-FFF2-40B4-BE49-F238E27FC236}">
                  <a16:creationId xmlns:a16="http://schemas.microsoft.com/office/drawing/2014/main" id="{B83C25AB-1DA4-4F84-A64B-6F06FC2F5964}"/>
                </a:ext>
              </a:extLst>
            </p:cNvPr>
            <p:cNvSpPr/>
            <p:nvPr/>
          </p:nvSpPr>
          <p:spPr>
            <a:xfrm rot="5734655">
              <a:off x="5279959" y="5668369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ight Triangle 83">
              <a:extLst>
                <a:ext uri="{FF2B5EF4-FFF2-40B4-BE49-F238E27FC236}">
                  <a16:creationId xmlns:a16="http://schemas.microsoft.com/office/drawing/2014/main" id="{76EA01B0-CE9D-4EB3-B2F5-DF2C1380FB5C}"/>
                </a:ext>
              </a:extLst>
            </p:cNvPr>
            <p:cNvSpPr/>
            <p:nvPr/>
          </p:nvSpPr>
          <p:spPr>
            <a:xfrm rot="5734655">
              <a:off x="6153998" y="5025271"/>
              <a:ext cx="194582" cy="21424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4E6C4-AAC5-40C9-B2AA-28C2BBCD57F6}"/>
              </a:ext>
            </a:extLst>
          </p:cNvPr>
          <p:cNvGrpSpPr/>
          <p:nvPr/>
        </p:nvGrpSpPr>
        <p:grpSpPr>
          <a:xfrm>
            <a:off x="1524000" y="5045961"/>
            <a:ext cx="3847232" cy="1389339"/>
            <a:chOff x="1524000" y="5045961"/>
            <a:chExt cx="3847232" cy="1389339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A383E08E-8B38-48F3-9716-0DE34A247826}"/>
                </a:ext>
              </a:extLst>
            </p:cNvPr>
            <p:cNvSpPr/>
            <p:nvPr/>
          </p:nvSpPr>
          <p:spPr>
            <a:xfrm rot="429712">
              <a:off x="1639303" y="5045961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73C5CB0-00C9-448D-A826-1821484B6735}"/>
                </a:ext>
              </a:extLst>
            </p:cNvPr>
            <p:cNvSpPr/>
            <p:nvPr/>
          </p:nvSpPr>
          <p:spPr>
            <a:xfrm>
              <a:off x="1524000" y="5178420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E96FBD9-28D8-4FB4-8850-F2672AC77D40}"/>
                </a:ext>
              </a:extLst>
            </p:cNvPr>
            <p:cNvSpPr/>
            <p:nvPr/>
          </p:nvSpPr>
          <p:spPr>
            <a:xfrm>
              <a:off x="4114351" y="5178420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8B686B5-6A6F-4A64-BD94-B53C57F1A773}"/>
                </a:ext>
              </a:extLst>
            </p:cNvPr>
            <p:cNvSpPr/>
            <p:nvPr/>
          </p:nvSpPr>
          <p:spPr>
            <a:xfrm>
              <a:off x="4275376" y="5339445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11485D-E666-4762-8FE5-29DC2DB8E5EE}"/>
              </a:ext>
            </a:extLst>
          </p:cNvPr>
          <p:cNvGrpSpPr/>
          <p:nvPr/>
        </p:nvGrpSpPr>
        <p:grpSpPr>
          <a:xfrm>
            <a:off x="6196707" y="4196425"/>
            <a:ext cx="3847232" cy="1613260"/>
            <a:chOff x="6196707" y="4196425"/>
            <a:chExt cx="3847232" cy="1613260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634514-9190-4B04-B669-4874F79A0BC9}"/>
                </a:ext>
              </a:extLst>
            </p:cNvPr>
            <p:cNvSpPr/>
            <p:nvPr/>
          </p:nvSpPr>
          <p:spPr>
            <a:xfrm rot="21164160">
              <a:off x="6798549" y="4196425"/>
              <a:ext cx="3077766" cy="730714"/>
            </a:xfrm>
            <a:prstGeom prst="rect">
              <a:avLst/>
            </a:prstGeom>
            <a:solidFill>
              <a:schemeClr val="tx1">
                <a:alpha val="31000"/>
              </a:schemeClr>
            </a:solidFill>
            <a:ln>
              <a:noFill/>
            </a:ln>
            <a:effectLst>
              <a:softEdge rad="139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61648A-9927-4F33-A3D8-9BCF323A3E50}"/>
                </a:ext>
              </a:extLst>
            </p:cNvPr>
            <p:cNvSpPr/>
            <p:nvPr/>
          </p:nvSpPr>
          <p:spPr>
            <a:xfrm>
              <a:off x="6196707" y="4411442"/>
              <a:ext cx="3847232" cy="12568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E2B9244-B060-49E3-BFBF-5054353E6E17}"/>
                </a:ext>
              </a:extLst>
            </p:cNvPr>
            <p:cNvSpPr/>
            <p:nvPr/>
          </p:nvSpPr>
          <p:spPr>
            <a:xfrm>
              <a:off x="6232543" y="4411442"/>
              <a:ext cx="1256880" cy="1256880"/>
            </a:xfrm>
            <a:prstGeom prst="roundRect">
              <a:avLst/>
            </a:prstGeom>
            <a:gradFill flip="none" rotWithShape="1">
              <a:gsLst>
                <a:gs pos="0">
                  <a:srgbClr val="0099FF"/>
                </a:gs>
                <a:gs pos="100000">
                  <a:srgbClr val="0033CC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63F0F05-4353-4A60-87B1-A53FAD941621}"/>
                </a:ext>
              </a:extLst>
            </p:cNvPr>
            <p:cNvSpPr/>
            <p:nvPr/>
          </p:nvSpPr>
          <p:spPr>
            <a:xfrm>
              <a:off x="6393568" y="4572467"/>
              <a:ext cx="934830" cy="93483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CEFD0F0-0E6E-40A0-9CA1-B4603886E88E}"/>
                </a:ext>
              </a:extLst>
            </p:cNvPr>
            <p:cNvSpPr txBox="1"/>
            <p:nvPr/>
          </p:nvSpPr>
          <p:spPr>
            <a:xfrm>
              <a:off x="7658790" y="4732467"/>
              <a:ext cx="214816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600" dirty="0">
                  <a:solidFill>
                    <a:srgbClr val="0033CC"/>
                  </a:solidFill>
                  <a:latin typeface="Century Gothic" panose="020B0502020202020204" pitchFamily="34" charset="0"/>
                  <a:cs typeface="Akhbar MT" pitchFamily="2" charset="-78"/>
                </a:rPr>
                <a:t>ماموقف خديجة رضي الله عنها لما دخل عليها الرسول صلى الله عليه وسلم بعد نزول الوحي ؟ </a:t>
              </a:r>
              <a:endParaRPr lang="en-US" sz="1600" dirty="0">
                <a:solidFill>
                  <a:srgbClr val="0033CC"/>
                </a:solidFill>
                <a:latin typeface="Century Gothic" panose="020B0502020202020204" pitchFamily="34" charset="0"/>
                <a:cs typeface="Akhbar M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18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66</Words>
  <Application>Microsoft Office PowerPoint</Application>
  <PresentationFormat>شاشة عريضة</PresentationFormat>
  <Paragraphs>22</Paragraphs>
  <Slides>26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27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ريم المغيرة</cp:lastModifiedBy>
  <cp:revision>22</cp:revision>
  <dcterms:created xsi:type="dcterms:W3CDTF">2020-11-30T18:25:39Z</dcterms:created>
  <dcterms:modified xsi:type="dcterms:W3CDTF">2022-02-08T22:17:41Z</dcterms:modified>
</cp:coreProperties>
</file>