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44"/>
  </p:notesMasterIdLst>
  <p:sldIdLst>
    <p:sldId id="480" r:id="rId3"/>
    <p:sldId id="424" r:id="rId4"/>
    <p:sldId id="451" r:id="rId5"/>
    <p:sldId id="452" r:id="rId6"/>
    <p:sldId id="440"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04" r:id="rId20"/>
    <p:sldId id="397" r:id="rId21"/>
    <p:sldId id="398" r:id="rId22"/>
    <p:sldId id="399" r:id="rId23"/>
    <p:sldId id="385" r:id="rId24"/>
    <p:sldId id="386" r:id="rId25"/>
    <p:sldId id="400" r:id="rId26"/>
    <p:sldId id="401" r:id="rId27"/>
    <p:sldId id="402" r:id="rId28"/>
    <p:sldId id="465" r:id="rId29"/>
    <p:sldId id="466" r:id="rId30"/>
    <p:sldId id="468" r:id="rId31"/>
    <p:sldId id="467" r:id="rId32"/>
    <p:sldId id="469" r:id="rId33"/>
    <p:sldId id="470" r:id="rId34"/>
    <p:sldId id="471" r:id="rId35"/>
    <p:sldId id="472" r:id="rId36"/>
    <p:sldId id="473" r:id="rId37"/>
    <p:sldId id="474" r:id="rId38"/>
    <p:sldId id="475" r:id="rId39"/>
    <p:sldId id="476" r:id="rId40"/>
    <p:sldId id="477" r:id="rId41"/>
    <p:sldId id="478" r:id="rId42"/>
    <p:sldId id="479" r:id="rId4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33FF"/>
    <a:srgbClr val="9900CC"/>
    <a:srgbClr val="CC0066"/>
    <a:srgbClr val="FF33CC"/>
    <a:srgbClr val="008000"/>
    <a:srgbClr val="0099CC"/>
    <a:srgbClr val="FF00FF"/>
    <a:srgbClr val="CC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62" autoAdjust="0"/>
    <p:restoredTop sz="94660"/>
  </p:normalViewPr>
  <p:slideViewPr>
    <p:cSldViewPr>
      <p:cViewPr varScale="1">
        <p:scale>
          <a:sx n="67" d="100"/>
          <a:sy n="67" d="100"/>
        </p:scale>
        <p:origin x="154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5CEEB559-8BCF-49F1-9CB3-63CDDB4414C6}" type="datetimeFigureOut">
              <a:rPr lang="ar-SA"/>
              <a:pPr>
                <a:defRPr/>
              </a:pPr>
              <a:t>04/08/1437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dirty="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3D7BC6F-7CC3-4769-8EBB-6B9DFA1A7D3A}" type="slidenum">
              <a:rPr lang="ar-SA"/>
              <a:pPr>
                <a:defRPr/>
              </a:pPr>
              <a:t>‹#›</a:t>
            </a:fld>
            <a:endParaRPr lang="ar-SA" dirty="0"/>
          </a:p>
        </p:txBody>
      </p:sp>
    </p:spTree>
    <p:extLst>
      <p:ext uri="{BB962C8B-B14F-4D97-AF65-F5344CB8AC3E}">
        <p14:creationId xmlns:p14="http://schemas.microsoft.com/office/powerpoint/2010/main" val="371477206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760F5BB-4460-46D0-B559-8EFAEA82A910}" type="datetimeFigureOut">
              <a:rPr lang="ar-SA"/>
              <a:pPr>
                <a:defRPr/>
              </a:pPr>
              <a:t>04/08/1437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464FB47D-FBD3-430E-B34F-120848740E19}" type="slidenum">
              <a:rPr lang="ar-SA"/>
              <a:pPr>
                <a:defRPr/>
              </a:pPr>
              <a:t>‹#›</a:t>
            </a:fld>
            <a:endParaRPr lang="ar-SA" dirty="0"/>
          </a:p>
        </p:txBody>
      </p:sp>
    </p:spTree>
    <p:extLst>
      <p:ext uri="{BB962C8B-B14F-4D97-AF65-F5344CB8AC3E}">
        <p14:creationId xmlns:p14="http://schemas.microsoft.com/office/powerpoint/2010/main" val="19547165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D5C97CC9-3BB3-4136-BDB0-A36CEFCF7140}" type="datetimeFigureOut">
              <a:rPr lang="ar-SA"/>
              <a:pPr>
                <a:defRPr/>
              </a:pPr>
              <a:t>04/08/1437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5D6F541-D479-4CEA-81B5-4F443F3AB4D6}" type="slidenum">
              <a:rPr lang="ar-SA"/>
              <a:pPr>
                <a:defRPr/>
              </a:pPr>
              <a:t>‹#›</a:t>
            </a:fld>
            <a:endParaRPr lang="ar-SA" dirty="0"/>
          </a:p>
        </p:txBody>
      </p:sp>
    </p:spTree>
    <p:extLst>
      <p:ext uri="{BB962C8B-B14F-4D97-AF65-F5344CB8AC3E}">
        <p14:creationId xmlns:p14="http://schemas.microsoft.com/office/powerpoint/2010/main" val="3024430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EE3F0D-ED95-4350-B28B-5F8EA5C40C88}" type="datetimeFigureOut">
              <a:rPr lang="ar-SA"/>
              <a:pPr>
                <a:defRPr/>
              </a:pPr>
              <a:t>04/08/1437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B4F7C91E-CEDE-42B2-88BB-00F0B728C1FB}" type="slidenum">
              <a:rPr lang="ar-SA"/>
              <a:pPr>
                <a:defRPr/>
              </a:pPr>
              <a:t>‹#›</a:t>
            </a:fld>
            <a:endParaRPr lang="ar-SA" dirty="0"/>
          </a:p>
        </p:txBody>
      </p:sp>
    </p:spTree>
    <p:extLst>
      <p:ext uri="{BB962C8B-B14F-4D97-AF65-F5344CB8AC3E}">
        <p14:creationId xmlns:p14="http://schemas.microsoft.com/office/powerpoint/2010/main" val="4388529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35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152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49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5/11/2016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8754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36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543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8186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6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عنوان ومحتوى">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CE5F2F-2FB7-495D-8935-57D92313717B}" type="datetimeFigureOut">
              <a:rPr lang="ar-SA"/>
              <a:pPr>
                <a:defRPr/>
              </a:pPr>
              <a:t>04/08/1437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7C73654-C4B8-47D1-B08D-7E1AF4C81007}" type="slidenum">
              <a:rPr lang="ar-SA"/>
              <a:pPr>
                <a:defRPr/>
              </a:pPr>
              <a:t>‹#›</a:t>
            </a:fld>
            <a:endParaRPr lang="ar-SA" dirty="0"/>
          </a:p>
        </p:txBody>
      </p:sp>
    </p:spTree>
    <p:extLst>
      <p:ext uri="{BB962C8B-B14F-4D97-AF65-F5344CB8AC3E}">
        <p14:creationId xmlns:p14="http://schemas.microsoft.com/office/powerpoint/2010/main" val="3917975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8019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6752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275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7200" dirty="0">
                <a:solidFill>
                  <a:prstClr val="black"/>
                </a:solidFill>
                <a:latin typeface="Garamond" panose="02020404030301010803"/>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7200" dirty="0">
                <a:solidFill>
                  <a:prstClr val="black"/>
                </a:solidFill>
                <a:latin typeface="Garamond" panose="02020404030301010803"/>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185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518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8000" dirty="0">
                <a:solidFill>
                  <a:prstClr val="black"/>
                </a:solidFill>
                <a:latin typeface="Garamond" panose="02020404030301010803"/>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8000" dirty="0">
                <a:solidFill>
                  <a:prstClr val="black"/>
                </a:solidFill>
                <a:latin typeface="Garamond" panose="02020404030301010803"/>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64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438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646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5/11/2016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84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FDA1BD3-183D-49C5-88EE-025B99684218}" type="datetimeFigureOut">
              <a:rPr lang="ar-SA"/>
              <a:pPr>
                <a:defRPr/>
              </a:pPr>
              <a:t>04/08/1437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262BBADE-4147-4359-B821-65E238C80738}" type="slidenum">
              <a:rPr lang="ar-SA"/>
              <a:pPr>
                <a:defRPr/>
              </a:pPr>
              <a:t>‹#›</a:t>
            </a:fld>
            <a:endParaRPr lang="ar-SA" dirty="0"/>
          </a:p>
        </p:txBody>
      </p:sp>
    </p:spTree>
    <p:extLst>
      <p:ext uri="{BB962C8B-B14F-4D97-AF65-F5344CB8AC3E}">
        <p14:creationId xmlns:p14="http://schemas.microsoft.com/office/powerpoint/2010/main" val="42047021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DD528B4-F00B-4AB2-8467-F3FAB657BB14}" type="datetimeFigureOut">
              <a:rPr lang="ar-SA"/>
              <a:pPr>
                <a:defRPr/>
              </a:pPr>
              <a:t>04/08/1437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CBB7674-6845-4D2B-A4D1-0EEE60AB6CA4}" type="slidenum">
              <a:rPr lang="ar-SA"/>
              <a:pPr>
                <a:defRPr/>
              </a:pPr>
              <a:t>‹#›</a:t>
            </a:fld>
            <a:endParaRPr lang="ar-SA" dirty="0"/>
          </a:p>
        </p:txBody>
      </p:sp>
    </p:spTree>
    <p:extLst>
      <p:ext uri="{BB962C8B-B14F-4D97-AF65-F5344CB8AC3E}">
        <p14:creationId xmlns:p14="http://schemas.microsoft.com/office/powerpoint/2010/main" val="303632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FDB6510-A473-4939-AA37-4B2856801D07}" type="datetimeFigureOut">
              <a:rPr lang="ar-SA"/>
              <a:pPr>
                <a:defRPr/>
              </a:pPr>
              <a:t>04/08/1437</a:t>
            </a:fld>
            <a:endParaRPr lang="ar-SA" dirty="0"/>
          </a:p>
        </p:txBody>
      </p:sp>
      <p:sp>
        <p:nvSpPr>
          <p:cNvPr id="8"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9"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00F4B426-5DCF-41AC-A6C0-C78CDD482492}" type="slidenum">
              <a:rPr lang="ar-SA"/>
              <a:pPr>
                <a:defRPr/>
              </a:pPr>
              <a:t>‹#›</a:t>
            </a:fld>
            <a:endParaRPr lang="ar-SA" dirty="0"/>
          </a:p>
        </p:txBody>
      </p:sp>
    </p:spTree>
    <p:extLst>
      <p:ext uri="{BB962C8B-B14F-4D97-AF65-F5344CB8AC3E}">
        <p14:creationId xmlns:p14="http://schemas.microsoft.com/office/powerpoint/2010/main" val="2191950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2B3566F-B323-46E7-80CD-B448104C6840}" type="datetimeFigureOut">
              <a:rPr lang="ar-SA"/>
              <a:pPr>
                <a:defRPr/>
              </a:pPr>
              <a:t>04/08/1437</a:t>
            </a:fld>
            <a:endParaRPr lang="ar-SA" dirty="0"/>
          </a:p>
        </p:txBody>
      </p:sp>
      <p:sp>
        <p:nvSpPr>
          <p:cNvPr id="4"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5"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2B7A162-3314-4CDA-A192-74A1CEA7D218}" type="slidenum">
              <a:rPr lang="ar-SA"/>
              <a:pPr>
                <a:defRPr/>
              </a:pPr>
              <a:t>‹#›</a:t>
            </a:fld>
            <a:endParaRPr lang="ar-SA" dirty="0"/>
          </a:p>
        </p:txBody>
      </p:sp>
    </p:spTree>
    <p:extLst>
      <p:ext uri="{BB962C8B-B14F-4D97-AF65-F5344CB8AC3E}">
        <p14:creationId xmlns:p14="http://schemas.microsoft.com/office/powerpoint/2010/main" val="3479609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396FD2E7-4F68-4A65-89E5-8D3BD77A0341}" type="datetimeFigureOut">
              <a:rPr lang="ar-SA"/>
              <a:pPr>
                <a:defRPr/>
              </a:pPr>
              <a:t>04/08/1437</a:t>
            </a:fld>
            <a:endParaRPr lang="ar-SA" dirty="0"/>
          </a:p>
        </p:txBody>
      </p:sp>
      <p:sp>
        <p:nvSpPr>
          <p:cNvPr id="3"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4"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553BA646-9940-4538-8F9E-40C540216808}" type="slidenum">
              <a:rPr lang="ar-SA"/>
              <a:pPr>
                <a:defRPr/>
              </a:pPr>
              <a:t>‹#›</a:t>
            </a:fld>
            <a:endParaRPr lang="ar-SA" dirty="0"/>
          </a:p>
        </p:txBody>
      </p:sp>
    </p:spTree>
    <p:extLst>
      <p:ext uri="{BB962C8B-B14F-4D97-AF65-F5344CB8AC3E}">
        <p14:creationId xmlns:p14="http://schemas.microsoft.com/office/powerpoint/2010/main" val="25063854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38324816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84A0645-C33C-46B5-A5FF-C96F596693AA}" type="datetimeFigureOut">
              <a:rPr lang="ar-SA"/>
              <a:pPr>
                <a:defRPr/>
              </a:pPr>
              <a:t>04/08/1437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9CB43482-4144-4D6F-9974-BB1AF22B959B}" type="slidenum">
              <a:rPr lang="ar-SA"/>
              <a:pPr>
                <a:defRPr/>
              </a:pPr>
              <a:t>‹#›</a:t>
            </a:fld>
            <a:endParaRPr lang="ar-SA" dirty="0"/>
          </a:p>
        </p:txBody>
      </p:sp>
    </p:spTree>
    <p:extLst>
      <p:ext uri="{BB962C8B-B14F-4D97-AF65-F5344CB8AC3E}">
        <p14:creationId xmlns:p14="http://schemas.microsoft.com/office/powerpoint/2010/main" val="4156724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 name="تمرير أفقي 3"/>
          <p:cNvSpPr/>
          <p:nvPr userDrawn="1"/>
        </p:nvSpPr>
        <p:spPr>
          <a:xfrm>
            <a:off x="1907704" y="0"/>
            <a:ext cx="6336704" cy="1268760"/>
          </a:xfrm>
          <a:prstGeom prst="horizontalScroll">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pic>
        <p:nvPicPr>
          <p:cNvPr id="10" name="صورة 9">
            <a:hlinkClick r:id="" action="ppaction://hlinkshowjump?jump=nextslide"/>
          </p:cNvPr>
          <p:cNvPicPr>
            <a:picLocks noChangeAspect="1"/>
          </p:cNvPicPr>
          <p:nvPr userDrawn="1"/>
        </p:nvPicPr>
        <p:blipFill>
          <a:blip r:embed="rId14" cstate="print">
            <a:extLst>
              <a:ext uri="{BEBA8EAE-BF5A-486C-A8C5-ECC9F3942E4B}">
                <a14:imgProps xmlns:a14="http://schemas.microsoft.com/office/drawing/2010/main">
                  <a14:imgLayer r:embed="rId1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11" name="صورة 10">
            <a:hlinkClick r:id="" action="ppaction://hlinkshowjump?jump=endshow"/>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B61BEF0D-F0BB-DE4B-95CE-6DB70DBA9567}" type="datetimeFigureOut">
              <a:rPr lang="en-US" smtClean="0">
                <a:solidFill>
                  <a:prstClr val="black"/>
                </a:solidFill>
              </a:rPr>
              <a:pPr defTabSz="457200" rtl="0" fontAlgn="auto">
                <a:spcBef>
                  <a:spcPts val="0"/>
                </a:spcBef>
                <a:spcAft>
                  <a:spcPts val="0"/>
                </a:spcAft>
              </a:pPr>
              <a:t>5/11/2016</a:t>
            </a:fld>
            <a:endParaRPr lang="en-US" dirty="0">
              <a:solidFill>
                <a:prstClr val="black"/>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D57F1E4F-1CFF-5643-939E-217C01CDF565}" type="slidenum">
              <a:rPr lang="en-US" smtClean="0">
                <a:solidFill>
                  <a:prstClr val="black"/>
                </a:solidFill>
              </a:rPr>
              <a:pPr defTabSz="457200" rtl="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880449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8.xml"/><Relationship Id="rId4" Type="http://schemas.openxmlformats.org/officeDocument/2006/relationships/image" Target="../media/image18.tmp"/></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8.xml"/><Relationship Id="rId4" Type="http://schemas.openxmlformats.org/officeDocument/2006/relationships/image" Target="../media/image27.tmp"/></Relationships>
</file>

<file path=ppt/slides/_rels/slide3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smtClean="0">
                <a:solidFill>
                  <a:schemeClr val="accent4">
                    <a:lumMod val="50000"/>
                  </a:schemeClr>
                </a:solidFill>
              </a:rPr>
              <a:t>مراجعة الفصل السادس</a:t>
            </a:r>
            <a:endParaRPr lang="en-US" b="1" dirty="0">
              <a:solidFill>
                <a:schemeClr val="accent4">
                  <a:lumMod val="50000"/>
                </a:schemeClr>
              </a:solidFill>
            </a:endParaRPr>
          </a:p>
        </p:txBody>
      </p:sp>
      <p:sp>
        <p:nvSpPr>
          <p:cNvPr id="3" name="Subtitle 2"/>
          <p:cNvSpPr>
            <a:spLocks noGrp="1"/>
          </p:cNvSpPr>
          <p:nvPr>
            <p:ph type="subTitle" idx="1"/>
          </p:nvPr>
        </p:nvSpPr>
        <p:spPr/>
        <p:txBody>
          <a:bodyPr/>
          <a:lstStyle/>
          <a:p>
            <a:endParaRPr lang="ar-EG" dirty="0" smtClean="0"/>
          </a:p>
          <a:p>
            <a:r>
              <a:rPr lang="ar-EG" b="1" smtClean="0">
                <a:solidFill>
                  <a:schemeClr val="accent5">
                    <a:lumMod val="50000"/>
                  </a:schemeClr>
                </a:solidFill>
              </a:rPr>
              <a:t>العلم وعملياته</a:t>
            </a:r>
            <a:endParaRPr lang="en-US" b="1" dirty="0">
              <a:solidFill>
                <a:schemeClr val="accent5">
                  <a:lumMod val="50000"/>
                </a:schemeClr>
              </a:solidFill>
            </a:endParaRPr>
          </a:p>
        </p:txBody>
      </p:sp>
      <p:sp>
        <p:nvSpPr>
          <p:cNvPr id="4" name="Oval 3"/>
          <p:cNvSpPr/>
          <p:nvPr/>
        </p:nvSpPr>
        <p:spPr>
          <a:xfrm>
            <a:off x="2438400" y="16926"/>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نور</a:t>
            </a:r>
            <a:endParaRPr lang="en-US" kern="0" dirty="0" smtClean="0">
              <a:solidFill>
                <a:prstClr val="white"/>
              </a:solidFill>
              <a:latin typeface="Century Gothic" panose="020B0502020202020204"/>
            </a:endParaRPr>
          </a:p>
        </p:txBody>
      </p:sp>
      <p:sp>
        <p:nvSpPr>
          <p:cNvPr id="5" name="Oval 4"/>
          <p:cNvSpPr/>
          <p:nvPr/>
        </p:nvSpPr>
        <p:spPr>
          <a:xfrm>
            <a:off x="2438400" y="5069111"/>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المعلم</a:t>
            </a:r>
            <a:endParaRPr lang="en-US" kern="0" dirty="0" smtClean="0">
              <a:solidFill>
                <a:prstClr val="white"/>
              </a:solidFill>
              <a:latin typeface="Century Gothic" panose="020B0502020202020204"/>
            </a:endParaRPr>
          </a:p>
        </p:txBody>
      </p:sp>
    </p:spTree>
    <p:extLst>
      <p:ext uri="{BB962C8B-B14F-4D97-AF65-F5344CB8AC3E}">
        <p14:creationId xmlns:p14="http://schemas.microsoft.com/office/powerpoint/2010/main" val="3096001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28628"/>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41016" y="3654603"/>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جـ9 – </a:t>
            </a:r>
            <a:endParaRPr lang="ar-SA" sz="4800" dirty="0">
              <a:solidFill>
                <a:srgbClr val="7030A0"/>
              </a:solidFill>
            </a:endParaRPr>
          </a:p>
        </p:txBody>
      </p:sp>
      <p:sp>
        <p:nvSpPr>
          <p:cNvPr id="8" name="مستطيل 7"/>
          <p:cNvSpPr/>
          <p:nvPr/>
        </p:nvSpPr>
        <p:spPr>
          <a:xfrm>
            <a:off x="1919159" y="2731408"/>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9- أي أجزاء الأرض اكبر ؟</a:t>
            </a:r>
            <a:endParaRPr lang="ar-SA" sz="4000" b="1" spc="50" dirty="0">
              <a:ln w="11430"/>
              <a:solidFill>
                <a:srgbClr val="9900CC"/>
              </a:solidFill>
              <a:latin typeface="+mn-lt"/>
              <a:cs typeface="+mn-cs"/>
            </a:endParaRPr>
          </a:p>
        </p:txBody>
      </p:sp>
      <p:sp>
        <p:nvSpPr>
          <p:cNvPr id="9" name="مستطيل 8"/>
          <p:cNvSpPr/>
          <p:nvPr/>
        </p:nvSpPr>
        <p:spPr>
          <a:xfrm>
            <a:off x="3937559" y="4725144"/>
            <a:ext cx="126888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الستار</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94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21932"/>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79712" y="306896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جـ10 – </a:t>
            </a:r>
            <a:endParaRPr lang="ar-SA" sz="4800" dirty="0">
              <a:solidFill>
                <a:srgbClr val="7030A0"/>
              </a:solidFill>
            </a:endParaRPr>
          </a:p>
        </p:txBody>
      </p:sp>
      <p:sp>
        <p:nvSpPr>
          <p:cNvPr id="8" name="مستطيل 7"/>
          <p:cNvSpPr/>
          <p:nvPr/>
        </p:nvSpPr>
        <p:spPr>
          <a:xfrm>
            <a:off x="1897302" y="2237383"/>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10- صفائح الأرض هي قطع من ؟</a:t>
            </a:r>
            <a:endParaRPr lang="ar-SA" sz="4000" b="1" spc="50" dirty="0">
              <a:ln w="11430"/>
              <a:solidFill>
                <a:srgbClr val="9900CC"/>
              </a:solidFill>
              <a:latin typeface="+mn-lt"/>
              <a:cs typeface="+mn-cs"/>
            </a:endParaRPr>
          </a:p>
        </p:txBody>
      </p:sp>
      <p:sp>
        <p:nvSpPr>
          <p:cNvPr id="9" name="مستطيل 8"/>
          <p:cNvSpPr/>
          <p:nvPr/>
        </p:nvSpPr>
        <p:spPr>
          <a:xfrm>
            <a:off x="3210663" y="4581128"/>
            <a:ext cx="2722673"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الغلاف الصخري </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13040" y="111690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79712" y="306896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جـ11 – </a:t>
            </a:r>
            <a:endParaRPr lang="ar-SA" sz="4800" dirty="0">
              <a:solidFill>
                <a:srgbClr val="7030A0"/>
              </a:solidFill>
            </a:endParaRPr>
          </a:p>
        </p:txBody>
      </p:sp>
      <p:sp>
        <p:nvSpPr>
          <p:cNvPr id="8" name="مستطيل 7"/>
          <p:cNvSpPr/>
          <p:nvPr/>
        </p:nvSpPr>
        <p:spPr>
          <a:xfrm>
            <a:off x="1897302" y="2237383"/>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11- أي القوى تسبب تقارب الصفائح ؟</a:t>
            </a:r>
            <a:endParaRPr lang="ar-SA" sz="4000" b="1" spc="50" dirty="0">
              <a:ln w="11430"/>
              <a:solidFill>
                <a:srgbClr val="9900CC"/>
              </a:solidFill>
              <a:latin typeface="+mn-lt"/>
              <a:cs typeface="+mn-cs"/>
            </a:endParaRPr>
          </a:p>
        </p:txBody>
      </p:sp>
      <p:sp>
        <p:nvSpPr>
          <p:cNvPr id="9" name="مستطيل 8"/>
          <p:cNvSpPr/>
          <p:nvPr/>
        </p:nvSpPr>
        <p:spPr>
          <a:xfrm>
            <a:off x="3901372" y="4725144"/>
            <a:ext cx="136815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الضغط </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76656"/>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90460" y="353248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جـ13 – </a:t>
            </a:r>
            <a:endParaRPr lang="ar-SA" sz="4800" dirty="0">
              <a:solidFill>
                <a:srgbClr val="7030A0"/>
              </a:solidFill>
            </a:endParaRPr>
          </a:p>
        </p:txBody>
      </p:sp>
      <p:sp>
        <p:nvSpPr>
          <p:cNvPr id="8" name="مستطيل 7"/>
          <p:cNvSpPr/>
          <p:nvPr/>
        </p:nvSpPr>
        <p:spPr>
          <a:xfrm>
            <a:off x="1731793" y="2237383"/>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13- أي نوع من حركة الصفائح تحدث عند الحدود التحويلية ؟</a:t>
            </a:r>
            <a:endParaRPr lang="ar-SA" sz="4000" b="1" spc="50" dirty="0">
              <a:ln w="11430"/>
              <a:solidFill>
                <a:srgbClr val="9900CC"/>
              </a:solidFill>
              <a:latin typeface="+mn-lt"/>
              <a:cs typeface="+mn-cs"/>
            </a:endParaRPr>
          </a:p>
        </p:txBody>
      </p:sp>
      <p:sp>
        <p:nvSpPr>
          <p:cNvPr id="9" name="مستطيل 8"/>
          <p:cNvSpPr/>
          <p:nvPr/>
        </p:nvSpPr>
        <p:spPr>
          <a:xfrm>
            <a:off x="2771800" y="4363477"/>
            <a:ext cx="3600400"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انزلاق الصفائح بعضها بجانب بعض </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30548"/>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79712" y="3246075"/>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جـ14 – </a:t>
            </a:r>
            <a:endParaRPr lang="ar-SA" sz="4800" dirty="0">
              <a:solidFill>
                <a:srgbClr val="7030A0"/>
              </a:solidFill>
            </a:endParaRPr>
          </a:p>
        </p:txBody>
      </p:sp>
      <p:sp>
        <p:nvSpPr>
          <p:cNvPr id="8" name="مستطيل 7"/>
          <p:cNvSpPr/>
          <p:nvPr/>
        </p:nvSpPr>
        <p:spPr>
          <a:xfrm>
            <a:off x="1892284" y="1922636"/>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14- أي عوامل التعرية التالية يكون وديانا على شكل حرف </a:t>
            </a:r>
            <a:r>
              <a:rPr lang="en-US" sz="4000" b="1" spc="50" dirty="0" smtClean="0">
                <a:ln w="11430"/>
                <a:solidFill>
                  <a:srgbClr val="9900CC"/>
                </a:solidFill>
                <a:latin typeface="+mn-lt"/>
                <a:cs typeface="+mn-cs"/>
              </a:rPr>
              <a:t>U</a:t>
            </a:r>
            <a:r>
              <a:rPr lang="ar-SA" sz="4000" b="1" spc="50" dirty="0" smtClean="0">
                <a:ln w="11430"/>
                <a:solidFill>
                  <a:srgbClr val="9900CC"/>
                </a:solidFill>
                <a:latin typeface="+mn-lt"/>
                <a:cs typeface="+mn-cs"/>
              </a:rPr>
              <a:t> ؟</a:t>
            </a:r>
            <a:endParaRPr lang="ar-SA" sz="4000" b="1" spc="50" dirty="0">
              <a:ln w="11430"/>
              <a:solidFill>
                <a:srgbClr val="9900CC"/>
              </a:solidFill>
              <a:latin typeface="+mn-lt"/>
              <a:cs typeface="+mn-cs"/>
            </a:endParaRPr>
          </a:p>
        </p:txBody>
      </p:sp>
      <p:sp>
        <p:nvSpPr>
          <p:cNvPr id="9" name="مستطيل 8"/>
          <p:cNvSpPr/>
          <p:nvPr/>
        </p:nvSpPr>
        <p:spPr>
          <a:xfrm>
            <a:off x="3800728" y="4869160"/>
            <a:ext cx="1426529"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الجليد</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89470"/>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67259" y="3944069"/>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جـ15 – </a:t>
            </a:r>
            <a:endParaRPr lang="ar-SA" sz="4800" dirty="0">
              <a:solidFill>
                <a:srgbClr val="7030A0"/>
              </a:solidFill>
            </a:endParaRPr>
          </a:p>
        </p:txBody>
      </p:sp>
      <p:sp>
        <p:nvSpPr>
          <p:cNvPr id="8" name="مستطيل 7"/>
          <p:cNvSpPr/>
          <p:nvPr/>
        </p:nvSpPr>
        <p:spPr>
          <a:xfrm>
            <a:off x="1731793" y="2374409"/>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15- أي الأماكن التالية تكون فيها التجوية الكيميائية أكثر نشاطا ؟</a:t>
            </a:r>
            <a:endParaRPr lang="ar-SA" sz="4000" b="1" spc="50" dirty="0">
              <a:ln w="11430"/>
              <a:solidFill>
                <a:srgbClr val="9900CC"/>
              </a:solidFill>
              <a:latin typeface="+mn-lt"/>
              <a:cs typeface="+mn-cs"/>
            </a:endParaRPr>
          </a:p>
        </p:txBody>
      </p:sp>
      <p:sp>
        <p:nvSpPr>
          <p:cNvPr id="9" name="مستطيل 8"/>
          <p:cNvSpPr/>
          <p:nvPr/>
        </p:nvSpPr>
        <p:spPr>
          <a:xfrm>
            <a:off x="2820867" y="4775066"/>
            <a:ext cx="3502266"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المناطق الاستوائية </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55747"/>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63265" y="3645024"/>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جـ16 – </a:t>
            </a:r>
            <a:endParaRPr lang="ar-SA" sz="4800" dirty="0">
              <a:solidFill>
                <a:srgbClr val="7030A0"/>
              </a:solidFill>
            </a:endParaRPr>
          </a:p>
        </p:txBody>
      </p:sp>
      <p:sp>
        <p:nvSpPr>
          <p:cNvPr id="8" name="مستطيل 7"/>
          <p:cNvSpPr/>
          <p:nvPr/>
        </p:nvSpPr>
        <p:spPr>
          <a:xfrm>
            <a:off x="1963265" y="2154922"/>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16 – عندما يتحد ثاني اكسيد الكربون مع الماء يتكون  ؟</a:t>
            </a:r>
            <a:endParaRPr lang="ar-SA" sz="4000" b="1" spc="50" dirty="0">
              <a:ln w="11430"/>
              <a:solidFill>
                <a:srgbClr val="9900CC"/>
              </a:solidFill>
              <a:latin typeface="+mn-lt"/>
              <a:cs typeface="+mn-cs"/>
            </a:endParaRPr>
          </a:p>
        </p:txBody>
      </p:sp>
      <p:sp>
        <p:nvSpPr>
          <p:cNvPr id="9" name="مستطيل 8"/>
          <p:cNvSpPr/>
          <p:nvPr/>
        </p:nvSpPr>
        <p:spPr>
          <a:xfrm>
            <a:off x="3151718" y="4809346"/>
            <a:ext cx="2840563"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حمض الكربونيك </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80639"/>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2051720" y="3861048"/>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جـ17 – </a:t>
            </a:r>
            <a:endParaRPr lang="ar-SA" sz="4800" dirty="0">
              <a:solidFill>
                <a:srgbClr val="7030A0"/>
              </a:solidFill>
            </a:endParaRPr>
          </a:p>
        </p:txBody>
      </p:sp>
      <p:sp>
        <p:nvSpPr>
          <p:cNvPr id="8" name="مستطيل 7"/>
          <p:cNvSpPr/>
          <p:nvPr/>
        </p:nvSpPr>
        <p:spPr>
          <a:xfrm>
            <a:off x="1876689" y="2313067"/>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17- أي عوامل التعرية التالية يكون الكثبان الرملية ؟</a:t>
            </a:r>
            <a:endParaRPr lang="ar-SA" sz="4000" b="1" spc="50" dirty="0">
              <a:ln w="11430"/>
              <a:solidFill>
                <a:srgbClr val="9900CC"/>
              </a:solidFill>
              <a:latin typeface="+mn-lt"/>
              <a:cs typeface="+mn-cs"/>
            </a:endParaRPr>
          </a:p>
        </p:txBody>
      </p:sp>
      <p:sp>
        <p:nvSpPr>
          <p:cNvPr id="9" name="مستطيل 8"/>
          <p:cNvSpPr/>
          <p:nvPr/>
        </p:nvSpPr>
        <p:spPr>
          <a:xfrm>
            <a:off x="3815916" y="4941168"/>
            <a:ext cx="1512168"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الرياح </a:t>
            </a:r>
            <a:endParaRPr lang="ar-EG" sz="3600" b="1" spc="50" dirty="0">
              <a:ln w="11430"/>
              <a:solidFill>
                <a:srgbClr val="006600"/>
              </a:solidFill>
              <a:latin typeface="+mn-lt"/>
              <a:cs typeface="+mn-cs"/>
            </a:endParaRP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73489"/>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18 – وضح كيف تحدد ما إذا كان الجبل ما زال في طور التشكيل ؟</a:t>
            </a:r>
            <a:endParaRPr lang="ar-SA" sz="4000" dirty="0">
              <a:solidFill>
                <a:srgbClr val="FF0000"/>
              </a:solidFill>
            </a:endParaRPr>
          </a:p>
        </p:txBody>
      </p:sp>
      <p:sp>
        <p:nvSpPr>
          <p:cNvPr id="3" name="مستطيل 2"/>
          <p:cNvSpPr>
            <a:spLocks noChangeArrowheads="1"/>
          </p:cNvSpPr>
          <p:nvPr/>
        </p:nvSpPr>
        <p:spPr bwMode="auto">
          <a:xfrm>
            <a:off x="1897301" y="2498993"/>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جـ18 – </a:t>
            </a:r>
            <a:endParaRPr lang="ar-SA" sz="4000" dirty="0">
              <a:solidFill>
                <a:srgbClr val="7030A0"/>
              </a:solidFill>
            </a:endParaRPr>
          </a:p>
        </p:txBody>
      </p:sp>
      <p:sp>
        <p:nvSpPr>
          <p:cNvPr id="9" name="مستطيل 8"/>
          <p:cNvSpPr/>
          <p:nvPr/>
        </p:nvSpPr>
        <p:spPr>
          <a:xfrm>
            <a:off x="1332643" y="4221088"/>
            <a:ext cx="6478713"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mn-lt"/>
                <a:cs typeface="+mn-cs"/>
              </a:rPr>
              <a:t>الجبال التي ما زالت تتشكل تتميز عادة بقمم حادة متعرجة متداخلة . </a:t>
            </a:r>
          </a:p>
        </p:txBody>
      </p:sp>
      <p:sp>
        <p:nvSpPr>
          <p:cNvPr id="5" name="Flowchart: Off-page Connector 4"/>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5925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09101"/>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19 – استنتج كيف تتباطأ الامواج الزلزالية عند دخولها الغلاف اللدن وعلام يدل حول طبيعة هذا الغلاف  ؟</a:t>
            </a:r>
            <a:endParaRPr lang="ar-SA" sz="4000" dirty="0">
              <a:solidFill>
                <a:srgbClr val="FF0000"/>
              </a:solidFill>
            </a:endParaRPr>
          </a:p>
        </p:txBody>
      </p:sp>
      <p:sp>
        <p:nvSpPr>
          <p:cNvPr id="3" name="مستطيل 2"/>
          <p:cNvSpPr>
            <a:spLocks noChangeArrowheads="1"/>
          </p:cNvSpPr>
          <p:nvPr/>
        </p:nvSpPr>
        <p:spPr bwMode="auto">
          <a:xfrm>
            <a:off x="1443415" y="3429000"/>
            <a:ext cx="62571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جـ19 – </a:t>
            </a:r>
            <a:endParaRPr lang="ar-SA" sz="4000" dirty="0">
              <a:solidFill>
                <a:srgbClr val="7030A0"/>
              </a:solidFill>
            </a:endParaRPr>
          </a:p>
          <a:p>
            <a:pPr algn="justLow"/>
            <a:r>
              <a:rPr lang="ar-SA" sz="4000" dirty="0">
                <a:solidFill>
                  <a:srgbClr val="7030A0"/>
                </a:solidFill>
              </a:rPr>
              <a:t>قد تكون الكثافة أقل من كثافة الصخور المحيطة , أو كثافة الصخور المحيطة , أو تكون منصهرة نوعاً ما . </a:t>
            </a: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 – أي أجزاء لب الأرض يعتقد العلماء أنه سائل ؟</a:t>
            </a:r>
            <a:endParaRPr lang="ar-SA" sz="4000" dirty="0">
              <a:solidFill>
                <a:srgbClr val="FF0000"/>
              </a:solidFill>
            </a:endParaRPr>
          </a:p>
        </p:txBody>
      </p:sp>
      <p:sp>
        <p:nvSpPr>
          <p:cNvPr id="3" name="مستطيل 2"/>
          <p:cNvSpPr>
            <a:spLocks noChangeArrowheads="1"/>
          </p:cNvSpPr>
          <p:nvPr/>
        </p:nvSpPr>
        <p:spPr bwMode="auto">
          <a:xfrm>
            <a:off x="1979712" y="306896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 – </a:t>
            </a:r>
            <a:endParaRPr lang="ar-SA" sz="4800" dirty="0">
              <a:solidFill>
                <a:srgbClr val="7030A0"/>
              </a:solidFill>
            </a:endParaRPr>
          </a:p>
        </p:txBody>
      </p:sp>
      <p:sp>
        <p:nvSpPr>
          <p:cNvPr id="9" name="مستطيل 8"/>
          <p:cNvSpPr/>
          <p:nvPr/>
        </p:nvSpPr>
        <p:spPr>
          <a:xfrm>
            <a:off x="3315613" y="4010063"/>
            <a:ext cx="251277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mn-lt"/>
                <a:cs typeface="+mn-cs"/>
              </a:rPr>
              <a:t>اللب الخارجي </a:t>
            </a:r>
            <a:endParaRPr lang="ar-EG" sz="3600" b="1" spc="50" dirty="0">
              <a:ln w="11430"/>
              <a:solidFill>
                <a:srgbClr val="006600"/>
              </a:solidFill>
              <a:latin typeface="+mn-lt"/>
              <a:cs typeface="+mn-cs"/>
            </a:endParaRPr>
          </a:p>
        </p:txBody>
      </p:sp>
      <p:sp>
        <p:nvSpPr>
          <p:cNvPr id="5" name="Flowchart: Off-page Connector 4"/>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615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20– توقع ماذا يحدث لارتفاع جزيرة جرينلاند عندما تنصهر طبقة الجليد ؟</a:t>
            </a:r>
            <a:endParaRPr lang="ar-SA" sz="4000" dirty="0">
              <a:solidFill>
                <a:srgbClr val="FF0000"/>
              </a:solidFill>
            </a:endParaRPr>
          </a:p>
        </p:txBody>
      </p:sp>
      <p:sp>
        <p:nvSpPr>
          <p:cNvPr id="3" name="مستطيل 2"/>
          <p:cNvSpPr>
            <a:spLocks noChangeArrowheads="1"/>
          </p:cNvSpPr>
          <p:nvPr/>
        </p:nvSpPr>
        <p:spPr bwMode="auto">
          <a:xfrm>
            <a:off x="1115616" y="3140968"/>
            <a:ext cx="6931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جـ20 – </a:t>
            </a:r>
            <a:endParaRPr lang="ar-SA" sz="4000" dirty="0">
              <a:solidFill>
                <a:srgbClr val="7030A0"/>
              </a:solidFill>
            </a:endParaRPr>
          </a:p>
          <a:p>
            <a:pPr algn="justLow"/>
            <a:r>
              <a:rPr lang="ar-SA" sz="4000" dirty="0">
                <a:solidFill>
                  <a:srgbClr val="006600"/>
                </a:solidFill>
              </a:rPr>
              <a:t>سيزداد ارتفاع الجزيرة بسبب انصهار طبقة الجليد. </a:t>
            </a: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26286" y="989084"/>
            <a:ext cx="7291428"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21– صف إذا أردت أن تعرف أن جبلا تشكل بفعل قوى الضغط فعم تبحث ؟</a:t>
            </a:r>
            <a:endParaRPr lang="ar-SA" sz="4000" dirty="0">
              <a:solidFill>
                <a:srgbClr val="FF0000"/>
              </a:solidFill>
            </a:endParaRPr>
          </a:p>
        </p:txBody>
      </p:sp>
      <p:sp>
        <p:nvSpPr>
          <p:cNvPr id="3" name="مستطيل 2"/>
          <p:cNvSpPr>
            <a:spLocks noChangeArrowheads="1"/>
          </p:cNvSpPr>
          <p:nvPr/>
        </p:nvSpPr>
        <p:spPr bwMode="auto">
          <a:xfrm>
            <a:off x="1289007" y="3301607"/>
            <a:ext cx="656598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5400" dirty="0" smtClean="0">
                <a:solidFill>
                  <a:srgbClr val="7030A0"/>
                </a:solidFill>
              </a:rPr>
              <a:t>جـ21  – </a:t>
            </a:r>
            <a:endParaRPr lang="ar-SA" sz="5400" dirty="0">
              <a:solidFill>
                <a:srgbClr val="7030A0"/>
              </a:solidFill>
            </a:endParaRPr>
          </a:p>
          <a:p>
            <a:pPr algn="justLow"/>
            <a:r>
              <a:rPr lang="ar-SA" sz="4400" dirty="0">
                <a:solidFill>
                  <a:srgbClr val="9900CC"/>
                </a:solidFill>
              </a:rPr>
              <a:t>وجود طبقات صخر مطوية . </a:t>
            </a: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96752"/>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22– قارن بين الجبال البركانية والجبال المطوية ؟ </a:t>
            </a:r>
            <a:endParaRPr lang="ar-SA" sz="4000" dirty="0">
              <a:solidFill>
                <a:srgbClr val="FF0000"/>
              </a:solidFill>
            </a:endParaRPr>
          </a:p>
        </p:txBody>
      </p:sp>
      <p:sp>
        <p:nvSpPr>
          <p:cNvPr id="3" name="مستطيل 2"/>
          <p:cNvSpPr>
            <a:spLocks noChangeArrowheads="1"/>
          </p:cNvSpPr>
          <p:nvPr/>
        </p:nvSpPr>
        <p:spPr bwMode="auto">
          <a:xfrm>
            <a:off x="320309" y="2727859"/>
            <a:ext cx="850338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جـ22 – </a:t>
            </a:r>
            <a:endParaRPr lang="ar-SA" sz="4000" dirty="0">
              <a:solidFill>
                <a:srgbClr val="7030A0"/>
              </a:solidFill>
            </a:endParaRPr>
          </a:p>
          <a:p>
            <a:pPr algn="justLow"/>
            <a:r>
              <a:rPr lang="ar-SA" sz="4000" dirty="0">
                <a:solidFill>
                  <a:srgbClr val="7030A0"/>
                </a:solidFill>
              </a:rPr>
              <a:t>كلاهما تكون بفعل قوى الدفع إلى اعلى . وتكون الجبال البركانية مخروطية الشكل . بينما تظهر في الجبال المطوية طبقات صخرية ذات انثناءات . يجب أن تظهر الرسوم هذه الصفات. </a:t>
            </a: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9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72892"/>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23– اشرح كيف تعمل مياه الانهار على تكوين الوديان ؟</a:t>
            </a:r>
            <a:endParaRPr lang="ar-SA" sz="4000" dirty="0">
              <a:solidFill>
                <a:srgbClr val="FF0000"/>
              </a:solidFill>
            </a:endParaRPr>
          </a:p>
        </p:txBody>
      </p:sp>
      <p:sp>
        <p:nvSpPr>
          <p:cNvPr id="3" name="مستطيل 2"/>
          <p:cNvSpPr>
            <a:spLocks noChangeArrowheads="1"/>
          </p:cNvSpPr>
          <p:nvPr/>
        </p:nvSpPr>
        <p:spPr bwMode="auto">
          <a:xfrm>
            <a:off x="1547664" y="2480139"/>
            <a:ext cx="60486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جـ23 </a:t>
            </a:r>
            <a:r>
              <a:rPr lang="ar-SA" sz="4000" dirty="0">
                <a:solidFill>
                  <a:srgbClr val="7030A0"/>
                </a:solidFill>
              </a:rPr>
              <a:t>-طاقة المياه الجارية تفكك الرسوبيات وتحملها بعيدا ً عن مجرى التيار . أما الكتل الجليدية فعندما تتحرك في مجرى الوادي تنحت </a:t>
            </a:r>
            <a:r>
              <a:rPr lang="ar-SA" sz="4000" dirty="0" err="1">
                <a:solidFill>
                  <a:srgbClr val="7030A0"/>
                </a:solidFill>
              </a:rPr>
              <a:t>جوانبة</a:t>
            </a:r>
            <a:r>
              <a:rPr lang="ar-SA" sz="4000" dirty="0">
                <a:solidFill>
                  <a:srgbClr val="7030A0"/>
                </a:solidFill>
              </a:rPr>
              <a:t> , فيتغير شكلة من هيئة حرف </a:t>
            </a:r>
            <a:r>
              <a:rPr lang="en-US" sz="4000" dirty="0">
                <a:solidFill>
                  <a:srgbClr val="7030A0"/>
                </a:solidFill>
              </a:rPr>
              <a:t>v  , </a:t>
            </a:r>
            <a:r>
              <a:rPr lang="ar-SA" sz="4000" dirty="0">
                <a:solidFill>
                  <a:srgbClr val="7030A0"/>
                </a:solidFill>
              </a:rPr>
              <a:t>إلى حرف </a:t>
            </a:r>
            <a:r>
              <a:rPr lang="en-US" sz="4000" dirty="0">
                <a:solidFill>
                  <a:srgbClr val="7030A0"/>
                </a:solidFill>
              </a:rPr>
              <a:t>u</a:t>
            </a:r>
            <a:r>
              <a:rPr lang="en-US" sz="4000" dirty="0" smtClean="0">
                <a:solidFill>
                  <a:srgbClr val="7030A0"/>
                </a:solidFill>
              </a:rPr>
              <a:t>.</a:t>
            </a:r>
            <a:r>
              <a:rPr lang="ar-SA" sz="4000" dirty="0" smtClean="0">
                <a:solidFill>
                  <a:srgbClr val="7030A0"/>
                </a:solidFill>
              </a:rPr>
              <a:t>  </a:t>
            </a:r>
            <a:endParaRPr lang="ar-SA" sz="4000" dirty="0">
              <a:solidFill>
                <a:srgbClr val="7030A0"/>
              </a:solidFill>
            </a:endParaRP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9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09490" y="989084"/>
            <a:ext cx="7525020" cy="1138773"/>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24– </a:t>
            </a:r>
            <a:r>
              <a:rPr lang="ar-SA" sz="3200" dirty="0" smtClean="0">
                <a:solidFill>
                  <a:srgbClr val="FF0000"/>
                </a:solidFill>
              </a:rPr>
              <a:t>كون فرضية حول كيفية عمل المياه العميقة والجليديات الضخمة على تعرية الصخور  ؟ </a:t>
            </a:r>
            <a:endParaRPr lang="ar-SA" sz="3600" dirty="0">
              <a:solidFill>
                <a:srgbClr val="FF0000"/>
              </a:solidFill>
            </a:endParaRPr>
          </a:p>
        </p:txBody>
      </p:sp>
      <p:sp>
        <p:nvSpPr>
          <p:cNvPr id="3" name="مستطيل 2"/>
          <p:cNvSpPr>
            <a:spLocks noChangeArrowheads="1"/>
          </p:cNvSpPr>
          <p:nvPr/>
        </p:nvSpPr>
        <p:spPr bwMode="auto">
          <a:xfrm>
            <a:off x="1349550" y="2708920"/>
            <a:ext cx="64449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جـ24 -  </a:t>
            </a:r>
            <a:r>
              <a:rPr lang="ar-SA" sz="3200" dirty="0">
                <a:solidFill>
                  <a:srgbClr val="7030A0"/>
                </a:solidFill>
              </a:rPr>
              <a:t>عاملا ً يؤثران في مقدار التعرية الذي تحدث المياه العميقة في الصخور , هما سرعتها وتركيب الصخر الأساس . وعاملان يؤثران في مقدار التعرية الذي تحدثه الجليديات في الصخور , هما : مقدار ضغط الجليديات وقساوة الصخور الأساس .</a:t>
            </a: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070302" y="1196752"/>
            <a:ext cx="700339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25– صف كلا من الكثبان الرملية والدلتا والرواسب الجليدية وفق العوامل التي ترسبها ؟</a:t>
            </a:r>
            <a:endParaRPr lang="ar-SA" sz="4000" dirty="0">
              <a:solidFill>
                <a:srgbClr val="FF0000"/>
              </a:solidFill>
            </a:endParaRPr>
          </a:p>
        </p:txBody>
      </p:sp>
      <p:sp>
        <p:nvSpPr>
          <p:cNvPr id="3" name="مستطيل 2"/>
          <p:cNvSpPr>
            <a:spLocks noChangeArrowheads="1"/>
          </p:cNvSpPr>
          <p:nvPr/>
        </p:nvSpPr>
        <p:spPr bwMode="auto">
          <a:xfrm>
            <a:off x="1410820" y="3861048"/>
            <a:ext cx="63223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جـ25 -  </a:t>
            </a:r>
            <a:r>
              <a:rPr lang="ar-SA" sz="4000" dirty="0">
                <a:solidFill>
                  <a:srgbClr val="7030A0"/>
                </a:solidFill>
              </a:rPr>
              <a:t> الكثبان الرملية : الرياح , الدلتا الأنهار , الرواسب الجليدية : الجليد</a:t>
            </a:r>
            <a:r>
              <a:rPr lang="ar-SA" sz="4000" dirty="0" smtClean="0">
                <a:solidFill>
                  <a:srgbClr val="7030A0"/>
                </a:solidFill>
              </a:rPr>
              <a:t>.</a:t>
            </a:r>
            <a:endParaRPr lang="ar-SA" sz="4000" dirty="0">
              <a:solidFill>
                <a:srgbClr val="7030A0"/>
              </a:solidFill>
            </a:endParaRP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96752"/>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26– ارسم خريطة مفاهيم تبين الانواع المختلفة من حركات الكتل الأرضية ؟</a:t>
            </a:r>
            <a:endParaRPr lang="ar-SA" sz="4000" dirty="0">
              <a:solidFill>
                <a:srgbClr val="FF0000"/>
              </a:solidFill>
            </a:endParaRPr>
          </a:p>
        </p:txBody>
      </p:sp>
      <p:sp>
        <p:nvSpPr>
          <p:cNvPr id="16" name="مستطيل 15"/>
          <p:cNvSpPr>
            <a:spLocks noChangeArrowheads="1"/>
          </p:cNvSpPr>
          <p:nvPr/>
        </p:nvSpPr>
        <p:spPr bwMode="auto">
          <a:xfrm>
            <a:off x="1410820" y="3717032"/>
            <a:ext cx="63223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جـ26 -  </a:t>
            </a:r>
            <a:r>
              <a:rPr lang="ar-SA" sz="4000" dirty="0">
                <a:solidFill>
                  <a:srgbClr val="7030A0"/>
                </a:solidFill>
              </a:rPr>
              <a:t> مساعد الطلاب على رسم خريطة مفاهيم يوضحون فيها انواع حركة الكتل الأرضية </a:t>
            </a:r>
            <a:r>
              <a:rPr lang="ar-SA" sz="4000" dirty="0" smtClean="0">
                <a:solidFill>
                  <a:srgbClr val="7030A0"/>
                </a:solidFill>
              </a:rPr>
              <a:t>.</a:t>
            </a:r>
            <a:endParaRPr lang="ar-SA" sz="4000" dirty="0">
              <a:solidFill>
                <a:srgbClr val="7030A0"/>
              </a:solidFill>
            </a:endParaRP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13944"/>
            <a:ext cx="736343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27– استخدم صورا من مجلات قديمة ملصق يوضح الانواع المختلفة من التجوية والتعرية واعرض ملصقاتك على الصف ؟</a:t>
            </a:r>
            <a:endParaRPr lang="ar-SA" sz="4000" dirty="0">
              <a:solidFill>
                <a:srgbClr val="FF0000"/>
              </a:solidFill>
            </a:endParaRPr>
          </a:p>
        </p:txBody>
      </p:sp>
      <p:sp>
        <p:nvSpPr>
          <p:cNvPr id="16" name="مستطيل 15"/>
          <p:cNvSpPr>
            <a:spLocks noChangeArrowheads="1"/>
          </p:cNvSpPr>
          <p:nvPr/>
        </p:nvSpPr>
        <p:spPr bwMode="auto">
          <a:xfrm>
            <a:off x="1410820" y="3763432"/>
            <a:ext cx="63223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جـ27 -  </a:t>
            </a:r>
            <a:r>
              <a:rPr lang="ar-SA" sz="4000" dirty="0">
                <a:solidFill>
                  <a:srgbClr val="7030A0"/>
                </a:solidFill>
              </a:rPr>
              <a:t> يجب ان تظهر رسوم الطلاب عوامل التجوية او التعرية لكل صورة تضمنها الملصق .</a:t>
            </a:r>
          </a:p>
        </p:txBody>
      </p:sp>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604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190</a:t>
            </a:r>
            <a:endParaRPr lang="en-US" b="1" dirty="0">
              <a:solidFill>
                <a:srgbClr val="006600"/>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9" y="116632"/>
            <a:ext cx="5940152" cy="6480720"/>
          </a:xfrm>
          <a:prstGeom prst="rect">
            <a:avLst/>
          </a:prstGeom>
        </p:spPr>
      </p:pic>
      <p:sp>
        <p:nvSpPr>
          <p:cNvPr id="5" name="Rectangle 4"/>
          <p:cNvSpPr/>
          <p:nvPr/>
        </p:nvSpPr>
        <p:spPr>
          <a:xfrm>
            <a:off x="4139952" y="1046236"/>
            <a:ext cx="1512168"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76256" y="2917326"/>
            <a:ext cx="1512168"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7864" y="4437112"/>
            <a:ext cx="2520280"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92525" y="6173660"/>
            <a:ext cx="1512168"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884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190</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292494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947789"/>
            <a:ext cx="4414837" cy="2808312"/>
          </a:xfrm>
          <a:prstGeom prst="rect">
            <a:avLst/>
          </a:prstGeom>
        </p:spPr>
      </p:pic>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4700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98258"/>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 – ضمن أي نوع من الجبال تصنف جبال عسير في المملكة العربية السعودية ؟ </a:t>
            </a:r>
            <a:endParaRPr lang="ar-SA" sz="4000" dirty="0">
              <a:solidFill>
                <a:srgbClr val="FF0000"/>
              </a:solidFill>
            </a:endParaRPr>
          </a:p>
        </p:txBody>
      </p:sp>
      <p:sp>
        <p:nvSpPr>
          <p:cNvPr id="3" name="مستطيل 2"/>
          <p:cNvSpPr>
            <a:spLocks noChangeArrowheads="1"/>
          </p:cNvSpPr>
          <p:nvPr/>
        </p:nvSpPr>
        <p:spPr bwMode="auto">
          <a:xfrm>
            <a:off x="1979712" y="306896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جـ2 – </a:t>
            </a:r>
            <a:endParaRPr lang="ar-SA" sz="4800" dirty="0">
              <a:solidFill>
                <a:srgbClr val="7030A0"/>
              </a:solidFill>
            </a:endParaRPr>
          </a:p>
        </p:txBody>
      </p:sp>
      <p:sp>
        <p:nvSpPr>
          <p:cNvPr id="9" name="مستطيل 8"/>
          <p:cNvSpPr/>
          <p:nvPr/>
        </p:nvSpPr>
        <p:spPr>
          <a:xfrm>
            <a:off x="2964297" y="4594483"/>
            <a:ext cx="3215405"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mn-lt"/>
                <a:cs typeface="+mn-cs"/>
              </a:rPr>
              <a:t>من الجبال الناهضة </a:t>
            </a:r>
          </a:p>
        </p:txBody>
      </p:sp>
      <p:sp>
        <p:nvSpPr>
          <p:cNvPr id="5" name="Flowchart: Off-page Connector 4"/>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8824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190</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1434"/>
            <a:ext cx="5876630" cy="6657926"/>
          </a:xfrm>
          <a:prstGeom prst="rect">
            <a:avLst/>
          </a:prstGeom>
        </p:spPr>
      </p:pic>
      <p:sp>
        <p:nvSpPr>
          <p:cNvPr id="5" name="Rectangle 4"/>
          <p:cNvSpPr/>
          <p:nvPr/>
        </p:nvSpPr>
        <p:spPr>
          <a:xfrm>
            <a:off x="7020272" y="1196752"/>
            <a:ext cx="1512168"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83968" y="3293565"/>
            <a:ext cx="1512168"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70154" y="5776688"/>
            <a:ext cx="2462285"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7616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191</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170080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844824"/>
            <a:ext cx="4572000" cy="4824536"/>
          </a:xfrm>
          <a:prstGeom prst="rect">
            <a:avLst/>
          </a:prstGeom>
        </p:spPr>
      </p:pic>
      <p:sp>
        <p:nvSpPr>
          <p:cNvPr id="5" name="Rectangle 4"/>
          <p:cNvSpPr/>
          <p:nvPr/>
        </p:nvSpPr>
        <p:spPr>
          <a:xfrm>
            <a:off x="6529936" y="1234252"/>
            <a:ext cx="2160240"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80112" y="3343272"/>
            <a:ext cx="1296144"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58880" y="5746976"/>
            <a:ext cx="1787602" cy="4236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5556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191</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0"/>
            <a:ext cx="3010320" cy="76470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731" y="764704"/>
            <a:ext cx="6357269" cy="720080"/>
          </a:xfrm>
          <a:prstGeom prst="rect">
            <a:avLst/>
          </a:prstGeom>
        </p:spPr>
      </p:pic>
      <p:sp>
        <p:nvSpPr>
          <p:cNvPr id="6" name="TextBox 5"/>
          <p:cNvSpPr txBox="1"/>
          <p:nvPr/>
        </p:nvSpPr>
        <p:spPr>
          <a:xfrm>
            <a:off x="1332210" y="1539702"/>
            <a:ext cx="7740352" cy="954107"/>
          </a:xfrm>
          <a:prstGeom prst="rect">
            <a:avLst/>
          </a:prstGeom>
          <a:noFill/>
        </p:spPr>
        <p:txBody>
          <a:bodyPr wrap="square" rtlCol="0">
            <a:spAutoFit/>
          </a:bodyPr>
          <a:lstStyle/>
          <a:p>
            <a:r>
              <a:rPr lang="ar-EG" sz="2800" b="1" dirty="0" smtClean="0">
                <a:solidFill>
                  <a:srgbClr val="FF0000"/>
                </a:solidFill>
              </a:rPr>
              <a:t>الصخر مزيج من معادن ومكونات أخرى والمعادن مواد متجانسة لها ترتيب ذري داخلي منتظم وخصائص كيميائية محددة</a:t>
            </a:r>
            <a:endParaRPr lang="en-US" sz="2800" b="1" dirty="0">
              <a:solidFill>
                <a:srgbClr val="FF0000"/>
              </a:solidFill>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2493808"/>
            <a:ext cx="7201420" cy="1420821"/>
          </a:xfrm>
          <a:prstGeom prst="rect">
            <a:avLst/>
          </a:prstGeom>
        </p:spPr>
      </p:pic>
      <p:sp>
        <p:nvSpPr>
          <p:cNvPr id="8" name="TextBox 7"/>
          <p:cNvSpPr txBox="1"/>
          <p:nvPr/>
        </p:nvSpPr>
        <p:spPr>
          <a:xfrm>
            <a:off x="701824" y="4077072"/>
            <a:ext cx="7740352" cy="1384995"/>
          </a:xfrm>
          <a:prstGeom prst="rect">
            <a:avLst/>
          </a:prstGeom>
          <a:noFill/>
        </p:spPr>
        <p:txBody>
          <a:bodyPr wrap="square" rtlCol="0">
            <a:spAutoFit/>
          </a:bodyPr>
          <a:lstStyle/>
          <a:p>
            <a:r>
              <a:rPr lang="ar-EG" sz="2800" b="1" dirty="0" smtClean="0">
                <a:solidFill>
                  <a:srgbClr val="FF0000"/>
                </a:solidFill>
              </a:rPr>
              <a:t>تتكون الصخور الرسوبية العضوية من بقايا المخلوقات الحية وتشمل هذه الصخور الفحم – الحجر الجيري المحتوي على </a:t>
            </a:r>
          </a:p>
          <a:p>
            <a:r>
              <a:rPr lang="ar-EG" sz="2800" b="1" dirty="0" smtClean="0">
                <a:solidFill>
                  <a:srgbClr val="FF0000"/>
                </a:solidFill>
              </a:rPr>
              <a:t>أحافير</a:t>
            </a:r>
            <a:endParaRPr lang="en-US" sz="2800" b="1" dirty="0">
              <a:solidFill>
                <a:srgbClr val="FF0000"/>
              </a:solidFill>
            </a:endParaRPr>
          </a:p>
        </p:txBody>
      </p:sp>
      <p:sp>
        <p:nvSpPr>
          <p:cNvPr id="9" name="Action Button: Forward or Next 8">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0350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grpId="0" nodeType="click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191</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061942"/>
            <a:ext cx="6300192" cy="1356172"/>
          </a:xfrm>
          <a:prstGeom prst="rect">
            <a:avLst/>
          </a:prstGeom>
        </p:spPr>
      </p:pic>
      <p:sp>
        <p:nvSpPr>
          <p:cNvPr id="5" name="TextBox 4"/>
          <p:cNvSpPr txBox="1"/>
          <p:nvPr/>
        </p:nvSpPr>
        <p:spPr>
          <a:xfrm>
            <a:off x="1141288" y="2219782"/>
            <a:ext cx="7740352" cy="1384995"/>
          </a:xfrm>
          <a:prstGeom prst="rect">
            <a:avLst/>
          </a:prstGeom>
          <a:noFill/>
        </p:spPr>
        <p:txBody>
          <a:bodyPr wrap="square" rtlCol="0">
            <a:spAutoFit/>
          </a:bodyPr>
          <a:lstStyle/>
          <a:p>
            <a:r>
              <a:rPr lang="ar-EG" sz="2800" b="1" dirty="0" smtClean="0">
                <a:solidFill>
                  <a:srgbClr val="FF0000"/>
                </a:solidFill>
              </a:rPr>
              <a:t>الصخور النارية السطحية تحتوي على بلورات صغيرة لأنها تشكلت على السطح أما الصخور النارية الجوفية فتحتوي على بلورات أكبر حجماً لأنها بردت ببطء تحت سطح الأرض</a:t>
            </a:r>
            <a:endParaRPr lang="en-US" sz="2800" b="1" dirty="0">
              <a:solidFill>
                <a:srgbClr val="FF0000"/>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980" y="3759593"/>
            <a:ext cx="6800260" cy="776117"/>
          </a:xfrm>
          <a:prstGeom prst="rect">
            <a:avLst/>
          </a:prstGeom>
        </p:spPr>
      </p:pic>
      <p:sp>
        <p:nvSpPr>
          <p:cNvPr id="6" name="TextBox 5"/>
          <p:cNvSpPr txBox="1"/>
          <p:nvPr/>
        </p:nvSpPr>
        <p:spPr>
          <a:xfrm>
            <a:off x="701824" y="4564285"/>
            <a:ext cx="7740352" cy="1384995"/>
          </a:xfrm>
          <a:prstGeom prst="rect">
            <a:avLst/>
          </a:prstGeom>
          <a:noFill/>
        </p:spPr>
        <p:txBody>
          <a:bodyPr wrap="square" rtlCol="0">
            <a:spAutoFit/>
          </a:bodyPr>
          <a:lstStyle/>
          <a:p>
            <a:r>
              <a:rPr lang="ar-EG" sz="2800" b="1" dirty="0" smtClean="0">
                <a:solidFill>
                  <a:srgbClr val="FF0000"/>
                </a:solidFill>
              </a:rPr>
              <a:t>يمكن معرفة المعادن بإجراء اختبارات لتحديد خصائصها الطبيعية ثم مقارنة هذه الخصائص بقائمة الخصائص في جدول تحديد المعادن </a:t>
            </a:r>
            <a:endParaRPr lang="en-US" sz="2800" b="1" dirty="0">
              <a:solidFill>
                <a:srgbClr val="FF00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3108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191</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647" y="1427012"/>
            <a:ext cx="7584878" cy="1137891"/>
          </a:xfrm>
          <a:prstGeom prst="rect">
            <a:avLst/>
          </a:prstGeom>
        </p:spPr>
      </p:pic>
      <p:sp>
        <p:nvSpPr>
          <p:cNvPr id="5" name="TextBox 4"/>
          <p:cNvSpPr txBox="1"/>
          <p:nvPr/>
        </p:nvSpPr>
        <p:spPr>
          <a:xfrm>
            <a:off x="1088157" y="2708920"/>
            <a:ext cx="7740352" cy="2246769"/>
          </a:xfrm>
          <a:prstGeom prst="rect">
            <a:avLst/>
          </a:prstGeom>
          <a:noFill/>
        </p:spPr>
        <p:txBody>
          <a:bodyPr wrap="square" rtlCol="0">
            <a:spAutoFit/>
          </a:bodyPr>
          <a:lstStyle/>
          <a:p>
            <a:r>
              <a:rPr lang="ar-EG" sz="2800" b="1" dirty="0" smtClean="0">
                <a:solidFill>
                  <a:srgbClr val="FF0000"/>
                </a:solidFill>
              </a:rPr>
              <a:t>في أثناء عملية انزلاق الصفائح بعضها بجانب بعض قد تتوقف الحركة بسبب تلاصق الصفيحتين في بعض نقاط التماس مما يؤدي إلى تخزين طاقة حركية هائلة ويستمر تراكم الطاقة حتى تبلغ حداً تستطيع معه فك الالتصاق بين الصفيحتين وتتحرر طاقة كبيرة تحدث حركات عنيفة في القشرة الأرضية وهو ما نسميه الزلازل </a:t>
            </a:r>
            <a:endParaRPr lang="en-US" sz="2800" b="1" dirty="0">
              <a:solidFill>
                <a:srgbClr val="FF0000"/>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2097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191</a:t>
            </a:r>
            <a:endParaRPr lang="en-US" b="1" dirty="0">
              <a:solidFill>
                <a:srgbClr val="006600"/>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049" y="989084"/>
            <a:ext cx="6425902" cy="4870469"/>
          </a:xfrm>
          <a:prstGeom prst="rect">
            <a:avLst/>
          </a:prstGeom>
        </p:spPr>
      </p:pic>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542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191</a:t>
            </a:r>
            <a:endParaRPr lang="en-US" b="1" dirty="0">
              <a:solidFill>
                <a:srgbClr val="006600"/>
              </a:solidFill>
            </a:endParaRPr>
          </a:p>
        </p:txBody>
      </p:sp>
      <p:sp>
        <p:nvSpPr>
          <p:cNvPr id="5" name="TextBox 4"/>
          <p:cNvSpPr txBox="1"/>
          <p:nvPr/>
        </p:nvSpPr>
        <p:spPr>
          <a:xfrm>
            <a:off x="1359099" y="1026484"/>
            <a:ext cx="7740352" cy="954107"/>
          </a:xfrm>
          <a:prstGeom prst="rect">
            <a:avLst/>
          </a:prstGeom>
          <a:noFill/>
        </p:spPr>
        <p:txBody>
          <a:bodyPr wrap="square" rtlCol="0">
            <a:spAutoFit/>
          </a:bodyPr>
          <a:lstStyle/>
          <a:p>
            <a:r>
              <a:rPr lang="ar-EG" sz="2800" b="1" dirty="0" smtClean="0">
                <a:solidFill>
                  <a:srgbClr val="FF0000"/>
                </a:solidFill>
              </a:rPr>
              <a:t>كلما هبت الرياح فوق الكثيب الرملي انتقلت الرمال إلى أعلى ثم إلى أسفل وتسقط على الجانب الآخر وبهذه الطريقة تهاجر الكثبان</a:t>
            </a:r>
            <a:endParaRPr lang="en-US" sz="2800" b="1" dirty="0">
              <a:solidFill>
                <a:srgbClr val="FF0000"/>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452" y="2156472"/>
            <a:ext cx="5247531" cy="919441"/>
          </a:xfrm>
          <a:prstGeom prst="rect">
            <a:avLst/>
          </a:prstGeom>
        </p:spPr>
      </p:pic>
      <p:sp>
        <p:nvSpPr>
          <p:cNvPr id="6" name="TextBox 5"/>
          <p:cNvSpPr txBox="1"/>
          <p:nvPr/>
        </p:nvSpPr>
        <p:spPr>
          <a:xfrm>
            <a:off x="1359099" y="2846274"/>
            <a:ext cx="7740352" cy="1384995"/>
          </a:xfrm>
          <a:prstGeom prst="rect">
            <a:avLst/>
          </a:prstGeom>
          <a:noFill/>
        </p:spPr>
        <p:txBody>
          <a:bodyPr wrap="square" rtlCol="0">
            <a:spAutoFit/>
          </a:bodyPr>
          <a:lstStyle/>
          <a:p>
            <a:r>
              <a:rPr lang="ar-EG" sz="2800" b="1" dirty="0" smtClean="0">
                <a:solidFill>
                  <a:srgbClr val="FF0000"/>
                </a:solidFill>
              </a:rPr>
              <a:t>تتكون المواد العضوية في المناخ الحار الرطب بكمية أكبر من مثيلتها في المناخ الصحراوي لأن الحرارة والرطوبة تساعدان على نمو النبات وعندما يتحلل النبات يتكون الدبال </a:t>
            </a:r>
            <a:endParaRPr lang="en-US" sz="2800" b="1" dirty="0">
              <a:solidFill>
                <a:srgbClr val="FF00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4187212"/>
            <a:ext cx="5868144" cy="897972"/>
          </a:xfrm>
          <a:prstGeom prst="rect">
            <a:avLst/>
          </a:prstGeom>
        </p:spPr>
      </p:pic>
      <p:sp>
        <p:nvSpPr>
          <p:cNvPr id="8" name="TextBox 7"/>
          <p:cNvSpPr txBox="1"/>
          <p:nvPr/>
        </p:nvSpPr>
        <p:spPr>
          <a:xfrm>
            <a:off x="701824" y="5085184"/>
            <a:ext cx="7740352" cy="954107"/>
          </a:xfrm>
          <a:prstGeom prst="rect">
            <a:avLst/>
          </a:prstGeom>
          <a:noFill/>
        </p:spPr>
        <p:txBody>
          <a:bodyPr wrap="square" rtlCol="0">
            <a:spAutoFit/>
          </a:bodyPr>
          <a:lstStyle/>
          <a:p>
            <a:r>
              <a:rPr lang="ar-EG" sz="2800" b="1" dirty="0" smtClean="0">
                <a:solidFill>
                  <a:srgbClr val="FF0000"/>
                </a:solidFill>
              </a:rPr>
              <a:t>تحمل الرياح الرسوبيات كحبيبات الرمل أو الطين تاركة وراءها الحبيبات الأثقل التي لا تستطيع حملها </a:t>
            </a:r>
            <a:endParaRPr lang="en-US" sz="2800" b="1" dirty="0">
              <a:solidFill>
                <a:srgbClr val="FF0000"/>
              </a:solidFill>
            </a:endParaRPr>
          </a:p>
        </p:txBody>
      </p:sp>
      <p:sp>
        <p:nvSpPr>
          <p:cNvPr id="9" name="Action Button: Forward or Next 8">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7909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192</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641" y="0"/>
            <a:ext cx="5322211" cy="989084"/>
          </a:xfrm>
          <a:prstGeom prst="rect">
            <a:avLst/>
          </a:prstGeom>
        </p:spPr>
      </p:pic>
      <p:sp>
        <p:nvSpPr>
          <p:cNvPr id="9" name="TextBox 8"/>
          <p:cNvSpPr txBox="1"/>
          <p:nvPr/>
        </p:nvSpPr>
        <p:spPr>
          <a:xfrm>
            <a:off x="1331640" y="836712"/>
            <a:ext cx="7740352" cy="954107"/>
          </a:xfrm>
          <a:prstGeom prst="rect">
            <a:avLst/>
          </a:prstGeom>
          <a:noFill/>
        </p:spPr>
        <p:txBody>
          <a:bodyPr wrap="square" rtlCol="0">
            <a:spAutoFit/>
          </a:bodyPr>
          <a:lstStyle/>
          <a:p>
            <a:r>
              <a:rPr lang="ar-EG" sz="2800" b="1" dirty="0" smtClean="0">
                <a:solidFill>
                  <a:srgbClr val="FF0000"/>
                </a:solidFill>
              </a:rPr>
              <a:t>معظم الأشياء لايمكن تصنيعها من دون المعادن وتعتمد المجتمعات على المعادن في إنتاج الكيماويات والفلزات ومواد البناء وغيرها.</a:t>
            </a:r>
            <a:endParaRPr lang="en-US" sz="2800" b="1" dirty="0">
              <a:solidFill>
                <a:srgbClr val="FF000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098" y="1853230"/>
            <a:ext cx="5594894" cy="855690"/>
          </a:xfrm>
          <a:prstGeom prst="rect">
            <a:avLst/>
          </a:prstGeom>
        </p:spPr>
      </p:pic>
      <p:sp>
        <p:nvSpPr>
          <p:cNvPr id="11" name="TextBox 10"/>
          <p:cNvSpPr txBox="1"/>
          <p:nvPr/>
        </p:nvSpPr>
        <p:spPr>
          <a:xfrm>
            <a:off x="1357883" y="2627531"/>
            <a:ext cx="7740352" cy="1384995"/>
          </a:xfrm>
          <a:prstGeom prst="rect">
            <a:avLst/>
          </a:prstGeom>
          <a:noFill/>
        </p:spPr>
        <p:txBody>
          <a:bodyPr wrap="square" rtlCol="0">
            <a:spAutoFit/>
          </a:bodyPr>
          <a:lstStyle/>
          <a:p>
            <a:r>
              <a:rPr lang="ar-EG" sz="2800" b="1" dirty="0" smtClean="0">
                <a:solidFill>
                  <a:srgbClr val="FF0000"/>
                </a:solidFill>
              </a:rPr>
              <a:t>يحدث انفصام المعدن عندما ينكسر وفق مستوى سطح أملس ويحدث المكسر عندما يكسر المعدن وفق سطوح عشوائية غير مستوية</a:t>
            </a:r>
            <a:endParaRPr lang="en-US" sz="2800" b="1" dirty="0">
              <a:solidFill>
                <a:srgbClr val="FF0000"/>
              </a:solidFill>
            </a:endParaRP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4012526"/>
            <a:ext cx="5822379" cy="2845474"/>
          </a:xfrm>
          <a:prstGeom prst="rect">
            <a:avLst/>
          </a:prstGeom>
        </p:spPr>
      </p:pic>
      <p:sp>
        <p:nvSpPr>
          <p:cNvPr id="13" name="TextBox 12"/>
          <p:cNvSpPr txBox="1"/>
          <p:nvPr/>
        </p:nvSpPr>
        <p:spPr>
          <a:xfrm>
            <a:off x="3477098" y="5223530"/>
            <a:ext cx="1081387" cy="523220"/>
          </a:xfrm>
          <a:prstGeom prst="rect">
            <a:avLst/>
          </a:prstGeom>
          <a:noFill/>
        </p:spPr>
        <p:txBody>
          <a:bodyPr wrap="square" rtlCol="0">
            <a:spAutoFit/>
          </a:bodyPr>
          <a:lstStyle/>
          <a:p>
            <a:r>
              <a:rPr lang="ar-EG" sz="2800" b="1" dirty="0" smtClean="0">
                <a:solidFill>
                  <a:srgbClr val="FF0000"/>
                </a:solidFill>
              </a:rPr>
              <a:t>نايس</a:t>
            </a:r>
            <a:endParaRPr lang="en-US" sz="2800" b="1" dirty="0">
              <a:solidFill>
                <a:srgbClr val="FF0000"/>
              </a:solidFill>
            </a:endParaRPr>
          </a:p>
        </p:txBody>
      </p:sp>
      <p:sp>
        <p:nvSpPr>
          <p:cNvPr id="14" name="TextBox 13"/>
          <p:cNvSpPr txBox="1"/>
          <p:nvPr/>
        </p:nvSpPr>
        <p:spPr>
          <a:xfrm>
            <a:off x="3275857" y="5779155"/>
            <a:ext cx="1282628" cy="523220"/>
          </a:xfrm>
          <a:prstGeom prst="rect">
            <a:avLst/>
          </a:prstGeom>
          <a:noFill/>
        </p:spPr>
        <p:txBody>
          <a:bodyPr wrap="square" rtlCol="0">
            <a:spAutoFit/>
          </a:bodyPr>
          <a:lstStyle/>
          <a:p>
            <a:r>
              <a:rPr lang="ar-EG" sz="2800" b="1" dirty="0" smtClean="0">
                <a:solidFill>
                  <a:srgbClr val="FF0000"/>
                </a:solidFill>
              </a:rPr>
              <a:t>الكوارتز</a:t>
            </a:r>
            <a:endParaRPr lang="en-US" sz="2800" b="1" dirty="0">
              <a:solidFill>
                <a:srgbClr val="FF0000"/>
              </a:solidFill>
            </a:endParaRPr>
          </a:p>
        </p:txBody>
      </p:sp>
      <p:sp>
        <p:nvSpPr>
          <p:cNvPr id="15" name="TextBox 14"/>
          <p:cNvSpPr txBox="1"/>
          <p:nvPr/>
        </p:nvSpPr>
        <p:spPr>
          <a:xfrm>
            <a:off x="3275855" y="6301165"/>
            <a:ext cx="1282628" cy="523220"/>
          </a:xfrm>
          <a:prstGeom prst="rect">
            <a:avLst/>
          </a:prstGeom>
          <a:noFill/>
        </p:spPr>
        <p:txBody>
          <a:bodyPr wrap="square" rtlCol="0">
            <a:spAutoFit/>
          </a:bodyPr>
          <a:lstStyle/>
          <a:p>
            <a:r>
              <a:rPr lang="ar-EG" sz="2800" b="1" dirty="0" smtClean="0">
                <a:solidFill>
                  <a:srgbClr val="FF0000"/>
                </a:solidFill>
              </a:rPr>
              <a:t>الرخام</a:t>
            </a:r>
            <a:endParaRPr lang="en-US" sz="2800" b="1" dirty="0">
              <a:solidFill>
                <a:srgbClr val="FF0000"/>
              </a:solidFill>
            </a:endParaRPr>
          </a:p>
        </p:txBody>
      </p:sp>
      <p:sp>
        <p:nvSpPr>
          <p:cNvPr id="16" name="Action Button: Forward or Next 1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Action Button: Home 1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0803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192</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945513"/>
            <a:ext cx="5798418" cy="830984"/>
          </a:xfrm>
          <a:prstGeom prst="rect">
            <a:avLst/>
          </a:prstGeom>
        </p:spPr>
      </p:pic>
      <p:sp>
        <p:nvSpPr>
          <p:cNvPr id="5" name="TextBox 4"/>
          <p:cNvSpPr txBox="1"/>
          <p:nvPr/>
        </p:nvSpPr>
        <p:spPr>
          <a:xfrm>
            <a:off x="1394141" y="1846875"/>
            <a:ext cx="7740352" cy="523220"/>
          </a:xfrm>
          <a:prstGeom prst="rect">
            <a:avLst/>
          </a:prstGeom>
          <a:noFill/>
        </p:spPr>
        <p:txBody>
          <a:bodyPr wrap="square" rtlCol="0">
            <a:spAutoFit/>
          </a:bodyPr>
          <a:lstStyle/>
          <a:p>
            <a:r>
              <a:rPr lang="ar-EG" sz="2800" b="1" dirty="0" smtClean="0">
                <a:solidFill>
                  <a:srgbClr val="FF0000"/>
                </a:solidFill>
              </a:rPr>
              <a:t>لاستخلاص المعادن وتنقيتها من الشوائب غير المرغوبة فيها </a:t>
            </a:r>
            <a:endParaRPr lang="en-US" sz="2800" b="1" dirty="0">
              <a:solidFill>
                <a:srgbClr val="FF0000"/>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138" y="2567358"/>
            <a:ext cx="7291355" cy="1581722"/>
          </a:xfrm>
          <a:prstGeom prst="rect">
            <a:avLst/>
          </a:prstGeom>
        </p:spPr>
      </p:pic>
      <p:sp>
        <p:nvSpPr>
          <p:cNvPr id="6" name="TextBox 5"/>
          <p:cNvSpPr txBox="1"/>
          <p:nvPr/>
        </p:nvSpPr>
        <p:spPr>
          <a:xfrm>
            <a:off x="701824" y="4149080"/>
            <a:ext cx="7740352" cy="1815882"/>
          </a:xfrm>
          <a:prstGeom prst="rect">
            <a:avLst/>
          </a:prstGeom>
          <a:noFill/>
        </p:spPr>
        <p:txBody>
          <a:bodyPr wrap="square" rtlCol="0">
            <a:spAutoFit/>
          </a:bodyPr>
          <a:lstStyle/>
          <a:p>
            <a:r>
              <a:rPr lang="ar-EG" sz="2800" b="1" dirty="0" smtClean="0">
                <a:solidFill>
                  <a:srgbClr val="FF0000"/>
                </a:solidFill>
              </a:rPr>
              <a:t>الصخر الجرانيتي الناري لونه فاتح ويحتوي على سليكا أكثر من الصخر البازلتي الناري ويتميز الجرانيت بكبر حجم بلوراته بسبب بطء تبرده في حين يحتوي البازلت على بلورات صغيرة بسبب سرعة تبرده</a:t>
            </a:r>
            <a:endParaRPr lang="en-US" sz="2800" b="1" dirty="0">
              <a:solidFill>
                <a:srgbClr val="FF00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5440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476" y="332656"/>
            <a:ext cx="6817108" cy="1036969"/>
          </a:xfrm>
          <a:prstGeom prst="rect">
            <a:avLst/>
          </a:prstGeom>
        </p:spPr>
      </p:pic>
      <p:sp>
        <p:nvSpPr>
          <p:cNvPr id="5" name="TextBox 4"/>
          <p:cNvSpPr txBox="1"/>
          <p:nvPr/>
        </p:nvSpPr>
        <p:spPr>
          <a:xfrm>
            <a:off x="1115616" y="974021"/>
            <a:ext cx="7740352" cy="1815882"/>
          </a:xfrm>
          <a:prstGeom prst="rect">
            <a:avLst/>
          </a:prstGeom>
          <a:noFill/>
        </p:spPr>
        <p:txBody>
          <a:bodyPr wrap="square" rtlCol="0">
            <a:spAutoFit/>
          </a:bodyPr>
          <a:lstStyle/>
          <a:p>
            <a:r>
              <a:rPr lang="ar-EG" sz="2800" b="1" dirty="0" smtClean="0">
                <a:solidFill>
                  <a:srgbClr val="FF0000"/>
                </a:solidFill>
              </a:rPr>
              <a:t>كل من اللب الخارجي واللب الداخلي يوجد في باطن الأرض تحت ضغط هائل وحرارة مرتفعة جداً وكلاهما يتكون من معادن </a:t>
            </a:r>
          </a:p>
          <a:p>
            <a:r>
              <a:rPr lang="ar-EG" sz="2800" b="1" dirty="0" smtClean="0">
                <a:solidFill>
                  <a:srgbClr val="FF0000"/>
                </a:solidFill>
              </a:rPr>
              <a:t>اللب الداخلي صلب ويتعرض لضغط أكثر بفعل الجاذبية أما اللب الخارجي فمكون من معادن مصهورة </a:t>
            </a:r>
            <a:endParaRPr lang="en-US" sz="2800" b="1" dirty="0">
              <a:solidFill>
                <a:srgbClr val="FF0000"/>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805902"/>
            <a:ext cx="7308304" cy="1626193"/>
          </a:xfrm>
          <a:prstGeom prst="rect">
            <a:avLst/>
          </a:prstGeom>
        </p:spPr>
      </p:pic>
      <p:sp>
        <p:nvSpPr>
          <p:cNvPr id="6" name="TextBox 5"/>
          <p:cNvSpPr txBox="1"/>
          <p:nvPr/>
        </p:nvSpPr>
        <p:spPr>
          <a:xfrm>
            <a:off x="0" y="4363892"/>
            <a:ext cx="9144000" cy="1815882"/>
          </a:xfrm>
          <a:prstGeom prst="rect">
            <a:avLst/>
          </a:prstGeom>
          <a:noFill/>
        </p:spPr>
        <p:txBody>
          <a:bodyPr wrap="square" rtlCol="0">
            <a:spAutoFit/>
          </a:bodyPr>
          <a:lstStyle/>
          <a:p>
            <a:r>
              <a:rPr lang="ar-EG" sz="2800" b="1" dirty="0" smtClean="0">
                <a:solidFill>
                  <a:srgbClr val="FF0000"/>
                </a:solidFill>
              </a:rPr>
              <a:t>تنخفض سرعة الأمواج الزلزالية أو تتوقف عندما تصل إلى اللب الخارجي وهذا عائد إلى أن كثافة اللب الخارجي السائل أقل من كثافة الستار وعندما تنتقل الأمواج الزلزالية من اللب الخارجي فإنها تتسارع ثانية عندما تنتقل إلى اللب الداخلي الصلب</a:t>
            </a:r>
            <a:endParaRPr lang="en-US" sz="2800" b="1" dirty="0">
              <a:solidFill>
                <a:srgbClr val="FF00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2222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1" y="1129968"/>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 – أي نوع من الجبال يتكون في المناطق التي تضغط فيها الصخور بعضها على بعض ؟ </a:t>
            </a:r>
            <a:endParaRPr lang="ar-SA" sz="4000" dirty="0">
              <a:solidFill>
                <a:srgbClr val="FF0000"/>
              </a:solidFill>
            </a:endParaRPr>
          </a:p>
        </p:txBody>
      </p:sp>
      <p:sp>
        <p:nvSpPr>
          <p:cNvPr id="3" name="مستطيل 2"/>
          <p:cNvSpPr>
            <a:spLocks noChangeArrowheads="1"/>
          </p:cNvSpPr>
          <p:nvPr/>
        </p:nvSpPr>
        <p:spPr bwMode="auto">
          <a:xfrm>
            <a:off x="1979712" y="306896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جـ3 – </a:t>
            </a:r>
            <a:endParaRPr lang="ar-SA" sz="4800" dirty="0">
              <a:solidFill>
                <a:srgbClr val="7030A0"/>
              </a:solidFill>
            </a:endParaRPr>
          </a:p>
        </p:txBody>
      </p:sp>
      <p:sp>
        <p:nvSpPr>
          <p:cNvPr id="9" name="مستطيل 8"/>
          <p:cNvSpPr/>
          <p:nvPr/>
        </p:nvSpPr>
        <p:spPr>
          <a:xfrm>
            <a:off x="3180321" y="4625806"/>
            <a:ext cx="2783357"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mn-lt"/>
                <a:cs typeface="+mn-cs"/>
              </a:rPr>
              <a:t>الجبال المطوية </a:t>
            </a:r>
          </a:p>
        </p:txBody>
      </p:sp>
      <p:sp>
        <p:nvSpPr>
          <p:cNvPr id="5" name="Flowchart: Off-page Connector 4"/>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8824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191" y="56331"/>
            <a:ext cx="7299810" cy="932753"/>
          </a:xfrm>
          <a:prstGeom prst="rect">
            <a:avLst/>
          </a:prstGeom>
        </p:spPr>
      </p:pic>
      <p:sp>
        <p:nvSpPr>
          <p:cNvPr id="5" name="TextBox 4"/>
          <p:cNvSpPr txBox="1"/>
          <p:nvPr/>
        </p:nvSpPr>
        <p:spPr>
          <a:xfrm>
            <a:off x="1259632" y="836712"/>
            <a:ext cx="7740352" cy="2246769"/>
          </a:xfrm>
          <a:prstGeom prst="rect">
            <a:avLst/>
          </a:prstGeom>
          <a:noFill/>
        </p:spPr>
        <p:txBody>
          <a:bodyPr wrap="square" rtlCol="0">
            <a:spAutoFit/>
          </a:bodyPr>
          <a:lstStyle/>
          <a:p>
            <a:r>
              <a:rPr lang="ar-EG" sz="2800" b="1" dirty="0" smtClean="0">
                <a:solidFill>
                  <a:srgbClr val="FF0000"/>
                </a:solidFill>
              </a:rPr>
              <a:t>كلاهما يسبب تغير الصخور وتفتتها التجوية الميكانيكية لاتغير التركيب الكيميائي للصخر وهي تحدث بسبب عوامل عدة مثل وتد الجليد والنباتات والحيوانات أما التجوية الكيميائية فتحدث بتأثير الأحماض الطبيعية ومنها أحماض النبات وهي تغير للتركيب الكيميائي للصخر</a:t>
            </a:r>
            <a:endParaRPr lang="en-US" sz="2800" b="1" dirty="0">
              <a:solidFill>
                <a:srgbClr val="FF0000"/>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996952"/>
            <a:ext cx="6755297" cy="1411821"/>
          </a:xfrm>
          <a:prstGeom prst="rect">
            <a:avLst/>
          </a:prstGeom>
        </p:spPr>
      </p:pic>
      <p:sp>
        <p:nvSpPr>
          <p:cNvPr id="6" name="TextBox 5"/>
          <p:cNvSpPr txBox="1"/>
          <p:nvPr/>
        </p:nvSpPr>
        <p:spPr>
          <a:xfrm>
            <a:off x="1337378" y="4242848"/>
            <a:ext cx="7740352" cy="2246769"/>
          </a:xfrm>
          <a:prstGeom prst="rect">
            <a:avLst/>
          </a:prstGeom>
          <a:noFill/>
        </p:spPr>
        <p:txBody>
          <a:bodyPr wrap="square" rtlCol="0">
            <a:spAutoFit/>
          </a:bodyPr>
          <a:lstStyle/>
          <a:p>
            <a:r>
              <a:rPr lang="ar-EG" sz="2800" b="1" dirty="0" smtClean="0">
                <a:solidFill>
                  <a:srgbClr val="FF0000"/>
                </a:solidFill>
              </a:rPr>
              <a:t>التجوية : التجمد والانصهار يسببان وتد الجليد </a:t>
            </a:r>
          </a:p>
          <a:p>
            <a:r>
              <a:rPr lang="ar-EG" sz="2800" b="1" dirty="0" smtClean="0">
                <a:solidFill>
                  <a:srgbClr val="FF0000"/>
                </a:solidFill>
              </a:rPr>
              <a:t>ينساب الماء في شقوق الصخور وعندما يتجمد يتمدد الجليد </a:t>
            </a:r>
          </a:p>
          <a:p>
            <a:r>
              <a:rPr lang="ar-EG" sz="2800" b="1" dirty="0" smtClean="0">
                <a:solidFill>
                  <a:srgbClr val="FF0000"/>
                </a:solidFill>
              </a:rPr>
              <a:t>مسبباً تشقق الصخور </a:t>
            </a:r>
          </a:p>
          <a:p>
            <a:r>
              <a:rPr lang="ar-EG" sz="2800" b="1" dirty="0" smtClean="0">
                <a:solidFill>
                  <a:srgbClr val="FF0000"/>
                </a:solidFill>
              </a:rPr>
              <a:t>التعرية : عندما يتجمد الماء يكبر حجمه فيرفع </a:t>
            </a:r>
          </a:p>
          <a:p>
            <a:r>
              <a:rPr lang="ar-EG" sz="2800" b="1" dirty="0" smtClean="0">
                <a:solidFill>
                  <a:srgbClr val="FF0000"/>
                </a:solidFill>
              </a:rPr>
              <a:t>حبيبات الرسوبيات وتعمل الجاذبية على سحبها إلى أسفل</a:t>
            </a:r>
            <a:endParaRPr lang="ar-EG" sz="2800" b="1" dirty="0">
              <a:solidFill>
                <a:srgbClr val="FF00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772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189</a:t>
            </a:r>
            <a:endParaRPr lang="en-US" b="1" dirty="0">
              <a:solidFill>
                <a:srgbClr val="0066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116" y="188640"/>
            <a:ext cx="5952564" cy="6030167"/>
          </a:xfrm>
          <a:prstGeom prst="rect">
            <a:avLst/>
          </a:prstGeom>
        </p:spPr>
      </p:pic>
      <p:sp>
        <p:nvSpPr>
          <p:cNvPr id="5" name="TextBox 4"/>
          <p:cNvSpPr txBox="1"/>
          <p:nvPr/>
        </p:nvSpPr>
        <p:spPr>
          <a:xfrm>
            <a:off x="323528" y="5716695"/>
            <a:ext cx="3862784" cy="523220"/>
          </a:xfrm>
          <a:prstGeom prst="rect">
            <a:avLst/>
          </a:prstGeom>
          <a:noFill/>
        </p:spPr>
        <p:txBody>
          <a:bodyPr wrap="square" rtlCol="0">
            <a:spAutoFit/>
          </a:bodyPr>
          <a:lstStyle/>
          <a:p>
            <a:r>
              <a:rPr lang="ar-EG" sz="2800" b="1" dirty="0" smtClean="0">
                <a:solidFill>
                  <a:srgbClr val="FF0000"/>
                </a:solidFill>
              </a:rPr>
              <a:t>كيميائية والبيئة حارة ورطبة</a:t>
            </a:r>
            <a:endParaRPr lang="en-US" sz="2800" b="1" dirty="0">
              <a:solidFill>
                <a:srgbClr val="FF0000"/>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274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37561"/>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استخدم كل مصطلحين مما يلي في جملة علمية مفيدة :</a:t>
            </a:r>
            <a:endParaRPr lang="ar-SA" sz="4000" dirty="0">
              <a:solidFill>
                <a:srgbClr val="FF0000"/>
              </a:solidFill>
            </a:endParaRPr>
          </a:p>
        </p:txBody>
      </p:sp>
      <p:sp>
        <p:nvSpPr>
          <p:cNvPr id="3" name="مستطيل 2"/>
          <p:cNvSpPr>
            <a:spLocks noChangeArrowheads="1"/>
          </p:cNvSpPr>
          <p:nvPr/>
        </p:nvSpPr>
        <p:spPr bwMode="auto">
          <a:xfrm>
            <a:off x="1979712" y="3284984"/>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جـ4 – </a:t>
            </a:r>
            <a:endParaRPr lang="ar-SA" sz="4800" dirty="0">
              <a:solidFill>
                <a:srgbClr val="7030A0"/>
              </a:solidFill>
            </a:endParaRPr>
          </a:p>
        </p:txBody>
      </p:sp>
      <p:sp>
        <p:nvSpPr>
          <p:cNvPr id="8" name="مستطيل 7"/>
          <p:cNvSpPr/>
          <p:nvPr/>
        </p:nvSpPr>
        <p:spPr>
          <a:xfrm>
            <a:off x="755576" y="2577098"/>
            <a:ext cx="8155524"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4- التجوية الكيميائية </a:t>
            </a:r>
            <a:r>
              <a:rPr lang="ar-SA" sz="4000" b="1" spc="50" dirty="0">
                <a:ln w="11430"/>
                <a:solidFill>
                  <a:srgbClr val="9900CC"/>
                </a:solidFill>
                <a:latin typeface="+mn-lt"/>
                <a:cs typeface="+mn-cs"/>
              </a:rPr>
              <a:t>– التجوية </a:t>
            </a:r>
            <a:r>
              <a:rPr lang="ar-SA" sz="4000" b="1" spc="50" dirty="0" smtClean="0">
                <a:ln w="11430"/>
                <a:solidFill>
                  <a:srgbClr val="9900CC"/>
                </a:solidFill>
                <a:latin typeface="+mn-lt"/>
                <a:cs typeface="+mn-cs"/>
              </a:rPr>
              <a:t>الميكانيكية ؟</a:t>
            </a:r>
            <a:endParaRPr lang="ar-SA" sz="4000" b="1" spc="50" dirty="0">
              <a:ln w="11430"/>
              <a:solidFill>
                <a:srgbClr val="9900CC"/>
              </a:solidFill>
              <a:latin typeface="+mn-lt"/>
              <a:cs typeface="+mn-cs"/>
            </a:endParaRPr>
          </a:p>
        </p:txBody>
      </p:sp>
      <p:sp>
        <p:nvSpPr>
          <p:cNvPr id="9" name="مستطيل 8"/>
          <p:cNvSpPr/>
          <p:nvPr/>
        </p:nvSpPr>
        <p:spPr>
          <a:xfrm>
            <a:off x="1598282" y="3510007"/>
            <a:ext cx="5825142" cy="2862322"/>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mn-lt"/>
                <a:cs typeface="+mn-cs"/>
              </a:rPr>
              <a:t>تغير التجوية الكيميائية من التركيب الكيميائي للصخور , بينما تعمل التجوية الميكانيكية على تكسير الصخور إلى قطع صغيرة دون تغيير تركيبه الكيميائي . </a:t>
            </a: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6210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استخدم كل مصطلحين مما يلي في جملة علمية مفيدة :</a:t>
            </a:r>
            <a:endParaRPr lang="ar-SA" sz="4000" dirty="0">
              <a:solidFill>
                <a:srgbClr val="FF0000"/>
              </a:solidFill>
            </a:endParaRPr>
          </a:p>
        </p:txBody>
      </p:sp>
      <p:sp>
        <p:nvSpPr>
          <p:cNvPr id="3" name="مستطيل 2"/>
          <p:cNvSpPr>
            <a:spLocks noChangeArrowheads="1"/>
          </p:cNvSpPr>
          <p:nvPr/>
        </p:nvSpPr>
        <p:spPr bwMode="auto">
          <a:xfrm>
            <a:off x="1942504" y="3534107"/>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جـ5 – </a:t>
            </a:r>
            <a:endParaRPr lang="ar-SA" sz="4800" dirty="0">
              <a:solidFill>
                <a:srgbClr val="7030A0"/>
              </a:solidFill>
            </a:endParaRPr>
          </a:p>
        </p:txBody>
      </p:sp>
      <p:sp>
        <p:nvSpPr>
          <p:cNvPr id="8" name="مستطيل 7"/>
          <p:cNvSpPr/>
          <p:nvPr/>
        </p:nvSpPr>
        <p:spPr>
          <a:xfrm>
            <a:off x="1942504" y="2887777"/>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5- التعرية – التجوية ؟</a:t>
            </a:r>
            <a:endParaRPr lang="ar-SA" sz="4000" b="1" spc="50" dirty="0">
              <a:ln w="11430"/>
              <a:solidFill>
                <a:srgbClr val="9900CC"/>
              </a:solidFill>
              <a:latin typeface="+mn-lt"/>
              <a:cs typeface="+mn-cs"/>
            </a:endParaRPr>
          </a:p>
        </p:txBody>
      </p:sp>
      <p:sp>
        <p:nvSpPr>
          <p:cNvPr id="9" name="مستطيل 8"/>
          <p:cNvSpPr/>
          <p:nvPr/>
        </p:nvSpPr>
        <p:spPr>
          <a:xfrm>
            <a:off x="494238" y="4365104"/>
            <a:ext cx="8155524"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C00000"/>
                </a:solidFill>
                <a:latin typeface="+mn-lt"/>
                <a:cs typeface="+mn-cs"/>
              </a:rPr>
              <a:t>التجوية</a:t>
            </a:r>
            <a:r>
              <a:rPr lang="ar-SA" sz="3600" b="1" spc="50" dirty="0">
                <a:ln w="11430"/>
                <a:solidFill>
                  <a:srgbClr val="006600"/>
                </a:solidFill>
                <a:latin typeface="+mn-lt"/>
                <a:cs typeface="+mn-cs"/>
              </a:rPr>
              <a:t> : هي عملية كسر الصخور إلى قطع صغيرة </a:t>
            </a:r>
            <a:r>
              <a:rPr lang="ar-SA" sz="3600" b="1" spc="50" dirty="0" smtClean="0">
                <a:ln w="11430"/>
                <a:solidFill>
                  <a:srgbClr val="C00000"/>
                </a:solidFill>
                <a:latin typeface="+mn-lt"/>
                <a:cs typeface="+mn-cs"/>
              </a:rPr>
              <a:t>التعرية</a:t>
            </a:r>
            <a:r>
              <a:rPr lang="ar-SA" sz="3600" b="1" spc="50" dirty="0" smtClean="0">
                <a:ln w="11430"/>
                <a:solidFill>
                  <a:srgbClr val="006600"/>
                </a:solidFill>
                <a:latin typeface="+mn-lt"/>
                <a:cs typeface="+mn-cs"/>
              </a:rPr>
              <a:t> </a:t>
            </a:r>
            <a:r>
              <a:rPr lang="ar-SA" sz="3600" b="1" spc="50" dirty="0">
                <a:ln w="11430"/>
                <a:solidFill>
                  <a:srgbClr val="006600"/>
                </a:solidFill>
                <a:latin typeface="+mn-lt"/>
                <a:cs typeface="+mn-cs"/>
              </a:rPr>
              <a:t>: هي نقل هذه القطع من مكان إلى آخر.</a:t>
            </a: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94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استخدم كل مصطلحين مما يلي في جملة علمية مفيدة :</a:t>
            </a:r>
            <a:endParaRPr lang="ar-SA" sz="4000" dirty="0">
              <a:solidFill>
                <a:srgbClr val="FF0000"/>
              </a:solidFill>
            </a:endParaRPr>
          </a:p>
        </p:txBody>
      </p:sp>
      <p:sp>
        <p:nvSpPr>
          <p:cNvPr id="3" name="مستطيل 2"/>
          <p:cNvSpPr>
            <a:spLocks noChangeArrowheads="1"/>
          </p:cNvSpPr>
          <p:nvPr/>
        </p:nvSpPr>
        <p:spPr bwMode="auto">
          <a:xfrm>
            <a:off x="1979712" y="3212976"/>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جـ6 – </a:t>
            </a:r>
            <a:endParaRPr lang="ar-SA" sz="4800" dirty="0">
              <a:solidFill>
                <a:srgbClr val="7030A0"/>
              </a:solidFill>
            </a:endParaRPr>
          </a:p>
        </p:txBody>
      </p:sp>
      <p:sp>
        <p:nvSpPr>
          <p:cNvPr id="8" name="مستطيل 7"/>
          <p:cNvSpPr/>
          <p:nvPr/>
        </p:nvSpPr>
        <p:spPr>
          <a:xfrm>
            <a:off x="557808" y="2437711"/>
            <a:ext cx="8227532"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6- الجريان السطحي – الجريان </a:t>
            </a:r>
            <a:r>
              <a:rPr lang="ar-SA" sz="4000" b="1" spc="50" dirty="0" err="1" smtClean="0">
                <a:ln w="11430"/>
                <a:solidFill>
                  <a:srgbClr val="9900CC"/>
                </a:solidFill>
                <a:latin typeface="+mn-lt"/>
                <a:cs typeface="+mn-cs"/>
              </a:rPr>
              <a:t>الصفائحي</a:t>
            </a:r>
            <a:r>
              <a:rPr lang="ar-SA" sz="4000" b="1" spc="50" dirty="0" smtClean="0">
                <a:ln w="11430"/>
                <a:solidFill>
                  <a:srgbClr val="9900CC"/>
                </a:solidFill>
                <a:latin typeface="+mn-lt"/>
                <a:cs typeface="+mn-cs"/>
              </a:rPr>
              <a:t> ؟</a:t>
            </a:r>
            <a:endParaRPr lang="ar-SA" sz="4000" b="1" spc="50" dirty="0">
              <a:ln w="11430"/>
              <a:solidFill>
                <a:srgbClr val="9900CC"/>
              </a:solidFill>
              <a:latin typeface="+mn-lt"/>
              <a:cs typeface="+mn-cs"/>
            </a:endParaRPr>
          </a:p>
        </p:txBody>
      </p:sp>
      <p:sp>
        <p:nvSpPr>
          <p:cNvPr id="9" name="مستطيل 8"/>
          <p:cNvSpPr/>
          <p:nvPr/>
        </p:nvSpPr>
        <p:spPr>
          <a:xfrm>
            <a:off x="1659500" y="4030296"/>
            <a:ext cx="5825000" cy="2308324"/>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C00000"/>
                </a:solidFill>
                <a:latin typeface="+mn-lt"/>
                <a:cs typeface="+mn-cs"/>
              </a:rPr>
              <a:t>الجريان السطحي </a:t>
            </a:r>
            <a:r>
              <a:rPr lang="ar-SA" sz="3600" b="1" spc="50" dirty="0">
                <a:ln w="11430"/>
                <a:solidFill>
                  <a:srgbClr val="006600"/>
                </a:solidFill>
                <a:latin typeface="+mn-lt"/>
                <a:cs typeface="+mn-cs"/>
              </a:rPr>
              <a:t>: هو جريان الماء على سطح الأرض , أما </a:t>
            </a:r>
            <a:r>
              <a:rPr lang="ar-SA" sz="3600" b="1" spc="50" dirty="0">
                <a:ln w="11430"/>
                <a:solidFill>
                  <a:srgbClr val="C00000"/>
                </a:solidFill>
                <a:latin typeface="+mn-lt"/>
                <a:cs typeface="+mn-cs"/>
              </a:rPr>
              <a:t>الجريان </a:t>
            </a:r>
            <a:r>
              <a:rPr lang="ar-SA" sz="3600" b="1" spc="50" dirty="0" err="1">
                <a:ln w="11430"/>
                <a:solidFill>
                  <a:srgbClr val="C00000"/>
                </a:solidFill>
                <a:latin typeface="+mn-lt"/>
                <a:cs typeface="+mn-cs"/>
              </a:rPr>
              <a:t>الصفائحي</a:t>
            </a:r>
            <a:r>
              <a:rPr lang="ar-SA" sz="3600" b="1" spc="50" dirty="0">
                <a:ln w="11430"/>
                <a:solidFill>
                  <a:srgbClr val="006600"/>
                </a:solidFill>
                <a:latin typeface="+mn-lt"/>
                <a:cs typeface="+mn-cs"/>
              </a:rPr>
              <a:t> فهو حركة الماء على شكل طبقة رقيقة.</a:t>
            </a: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94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استخدم كل مصطلحين مما يلي في جملة علمية مفيدة :</a:t>
            </a:r>
            <a:endParaRPr lang="ar-SA" sz="4000" dirty="0">
              <a:solidFill>
                <a:srgbClr val="FF0000"/>
              </a:solidFill>
            </a:endParaRPr>
          </a:p>
        </p:txBody>
      </p:sp>
      <p:sp>
        <p:nvSpPr>
          <p:cNvPr id="3" name="مستطيل 2"/>
          <p:cNvSpPr>
            <a:spLocks noChangeArrowheads="1"/>
          </p:cNvSpPr>
          <p:nvPr/>
        </p:nvSpPr>
        <p:spPr bwMode="auto">
          <a:xfrm>
            <a:off x="1970111" y="3447281"/>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جـ7 – </a:t>
            </a:r>
            <a:endParaRPr lang="ar-SA" sz="4800" dirty="0">
              <a:solidFill>
                <a:srgbClr val="7030A0"/>
              </a:solidFill>
            </a:endParaRPr>
          </a:p>
        </p:txBody>
      </p:sp>
      <p:sp>
        <p:nvSpPr>
          <p:cNvPr id="8" name="مستطيل 7"/>
          <p:cNvSpPr/>
          <p:nvPr/>
        </p:nvSpPr>
        <p:spPr>
          <a:xfrm>
            <a:off x="1872125" y="2521932"/>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7- حركة الكتل – التجوية الميكانيكية ؟</a:t>
            </a:r>
            <a:endParaRPr lang="ar-SA" sz="4000" b="1" spc="50" dirty="0">
              <a:ln w="11430"/>
              <a:solidFill>
                <a:srgbClr val="9900CC"/>
              </a:solidFill>
              <a:latin typeface="+mn-lt"/>
              <a:cs typeface="+mn-cs"/>
            </a:endParaRPr>
          </a:p>
        </p:txBody>
      </p:sp>
      <p:sp>
        <p:nvSpPr>
          <p:cNvPr id="9" name="مستطيل 8"/>
          <p:cNvSpPr/>
          <p:nvPr/>
        </p:nvSpPr>
        <p:spPr>
          <a:xfrm>
            <a:off x="1659429" y="4023648"/>
            <a:ext cx="5825142" cy="2308324"/>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C00000"/>
                </a:solidFill>
                <a:latin typeface="+mn-lt"/>
                <a:cs typeface="+mn-cs"/>
              </a:rPr>
              <a:t>التجوية الميكانيكية </a:t>
            </a:r>
            <a:r>
              <a:rPr lang="ar-SA" sz="3600" b="1" spc="50" dirty="0">
                <a:ln w="11430"/>
                <a:solidFill>
                  <a:srgbClr val="006600"/>
                </a:solidFill>
                <a:latin typeface="+mn-lt"/>
                <a:cs typeface="+mn-cs"/>
              </a:rPr>
              <a:t>: عملية تؤدي إلى كسر الصخور إلى أجزاء أصغر , أما حركة الكتل فهي تحريك هذه الصخور على المنحدرات. </a:t>
            </a: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94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64158"/>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استخدم كل مصطلحين مما يلي في جملة علمية مفيدة :</a:t>
            </a:r>
            <a:endParaRPr lang="ar-SA" sz="4000" dirty="0">
              <a:solidFill>
                <a:srgbClr val="FF0000"/>
              </a:solidFill>
            </a:endParaRPr>
          </a:p>
        </p:txBody>
      </p:sp>
      <p:sp>
        <p:nvSpPr>
          <p:cNvPr id="3" name="مستطيل 2"/>
          <p:cNvSpPr>
            <a:spLocks noChangeArrowheads="1"/>
          </p:cNvSpPr>
          <p:nvPr/>
        </p:nvSpPr>
        <p:spPr bwMode="auto">
          <a:xfrm>
            <a:off x="1619672" y="3220385"/>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جـ8 – </a:t>
            </a:r>
            <a:endParaRPr lang="ar-SA" sz="4800" dirty="0">
              <a:solidFill>
                <a:srgbClr val="7030A0"/>
              </a:solidFill>
            </a:endParaRPr>
          </a:p>
        </p:txBody>
      </p:sp>
      <p:sp>
        <p:nvSpPr>
          <p:cNvPr id="8" name="مستطيل 7"/>
          <p:cNvSpPr/>
          <p:nvPr/>
        </p:nvSpPr>
        <p:spPr>
          <a:xfrm>
            <a:off x="1897302" y="2702833"/>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8- التجوية – التجوية الكيميائية ؟</a:t>
            </a:r>
            <a:endParaRPr lang="ar-SA" sz="4000" b="1" spc="50" dirty="0">
              <a:ln w="11430"/>
              <a:solidFill>
                <a:srgbClr val="9900CC"/>
              </a:solidFill>
              <a:latin typeface="+mn-lt"/>
              <a:cs typeface="+mn-cs"/>
            </a:endParaRPr>
          </a:p>
        </p:txBody>
      </p:sp>
      <p:sp>
        <p:nvSpPr>
          <p:cNvPr id="9" name="مستطيل 8"/>
          <p:cNvSpPr/>
          <p:nvPr/>
        </p:nvSpPr>
        <p:spPr>
          <a:xfrm>
            <a:off x="386226" y="4437112"/>
            <a:ext cx="8371548" cy="1569660"/>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a:ln w="11430"/>
                <a:solidFill>
                  <a:srgbClr val="006600"/>
                </a:solidFill>
                <a:latin typeface="+mn-lt"/>
                <a:cs typeface="+mn-cs"/>
              </a:rPr>
              <a:t>التجوية عملية سطحية ميكانيكية , أو كيميائية تؤدي إلى تفتت الصخور او تحلله , أما التجوية الكيميائية فهي عملية سطحية تؤدي إلى تحلل الصخور , وتغير مكوناته الكيميائية.</a:t>
            </a:r>
          </a:p>
        </p:txBody>
      </p:sp>
      <p:sp>
        <p:nvSpPr>
          <p:cNvPr id="6" name="Flowchart: Off-page Connector 5"/>
          <p:cNvSpPr/>
          <p:nvPr/>
        </p:nvSpPr>
        <p:spPr>
          <a:xfrm>
            <a:off x="0" y="0"/>
            <a:ext cx="1115616" cy="989084"/>
          </a:xfrm>
          <a:prstGeom prst="flowChartOffpageConnector">
            <a:avLst/>
          </a:prstGeom>
          <a:gradFill>
            <a:gsLst>
              <a:gs pos="0">
                <a:schemeClr val="bg2">
                  <a:lumMod val="50000"/>
                </a:schemeClr>
              </a:gs>
              <a:gs pos="23000">
                <a:srgbClr val="FFFF00"/>
              </a:gs>
              <a:gs pos="83000">
                <a:schemeClr val="accent5">
                  <a:lumMod val="60000"/>
                  <a:lumOff val="40000"/>
                </a:schemeClr>
              </a:gs>
              <a:gs pos="100000">
                <a:schemeClr val="accent4">
                  <a:lumMod val="75000"/>
                </a:schemeClr>
              </a:gs>
            </a:gsLst>
            <a:lin ang="5400000" scaled="1"/>
          </a:gradFill>
          <a:scene3d>
            <a:camera prst="orthographicFront"/>
            <a:lightRig rig="sunse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numCol="1" rtlCol="0" anchor="ctr">
            <a:prstTxWarp prst="textStop">
              <a:avLst/>
            </a:prstTxWarp>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EG" b="1" dirty="0" smtClean="0">
                <a:solidFill>
                  <a:srgbClr val="006600"/>
                </a:solidFill>
              </a:rPr>
              <a:t>كتاب الطالب ص 188</a:t>
            </a:r>
            <a:endParaRPr lang="en-US" b="1" dirty="0">
              <a:solidFill>
                <a:srgbClr val="006600"/>
              </a:solidFill>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94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14233</TotalTime>
  <Words>1368</Words>
  <Application>Microsoft Office PowerPoint</Application>
  <PresentationFormat>On-screen Show (4:3)</PresentationFormat>
  <Paragraphs>157</Paragraphs>
  <Slides>41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Century Gothic</vt:lpstr>
      <vt:lpstr>Garamond</vt:lpstr>
      <vt:lpstr>Tahoma</vt:lpstr>
      <vt:lpstr>Times New Roman</vt:lpstr>
      <vt:lpstr>سمة Office</vt:lpstr>
      <vt:lpstr>Organic</vt:lpstr>
      <vt:lpstr>مراجعة الفصل السادس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waleed</cp:lastModifiedBy>
  <cp:revision>1251</cp:revision>
  <dcterms:modified xsi:type="dcterms:W3CDTF">2016-05-11T16:43:06Z</dcterms:modified>
</cp:coreProperties>
</file>