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3" r:id="rId2"/>
    <p:sldId id="320" r:id="rId3"/>
    <p:sldId id="317" r:id="rId4"/>
    <p:sldId id="325" r:id="rId5"/>
    <p:sldId id="326" r:id="rId6"/>
    <p:sldId id="327" r:id="rId7"/>
    <p:sldId id="332" r:id="rId8"/>
    <p:sldId id="329" r:id="rId9"/>
    <p:sldId id="328" r:id="rId10"/>
    <p:sldId id="330" r:id="rId11"/>
    <p:sldId id="323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ar-SA" sz="33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748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822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961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EEDFF"/>
            </a:gs>
            <a:gs pos="0">
              <a:schemeClr val="accent1">
                <a:lumMod val="5000"/>
                <a:lumOff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561810" y="625138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250192" y="444113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rgbClr val="00B0F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4547813" y="2545977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معرفة سابقة:</a:t>
            </a:r>
          </a:p>
        </p:txBody>
      </p:sp>
      <p:sp>
        <p:nvSpPr>
          <p:cNvPr id="20" name="椭圆 4"/>
          <p:cNvSpPr/>
          <p:nvPr/>
        </p:nvSpPr>
        <p:spPr>
          <a:xfrm>
            <a:off x="6693519" y="1002936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1" name="流程图: 库存数据 5"/>
          <p:cNvSpPr/>
          <p:nvPr/>
        </p:nvSpPr>
        <p:spPr>
          <a:xfrm flipH="1">
            <a:off x="7093465" y="912117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996957" y="1002936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7622136" y="988195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5" name="Freeform 128"/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0" name="Freeform 128"/>
          <p:cNvSpPr>
            <a:spLocks noEditPoints="1"/>
          </p:cNvSpPr>
          <p:nvPr/>
        </p:nvSpPr>
        <p:spPr bwMode="auto">
          <a:xfrm rot="16357843">
            <a:off x="19833820" y="3583900"/>
            <a:ext cx="3228854" cy="4352141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Freeform 128"/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2276FC7C-C8D6-2EF7-C24B-1F0D06513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9" y="9945501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A0C5CA8-FFF3-7F04-1819-9C66EBC08BFD}"/>
              </a:ext>
            </a:extLst>
          </p:cNvPr>
          <p:cNvSpPr txBox="1"/>
          <p:nvPr/>
        </p:nvSpPr>
        <p:spPr>
          <a:xfrm>
            <a:off x="1032389" y="11722609"/>
            <a:ext cx="21221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27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9A3EC27-79E4-F614-069D-07B203F99DBD}"/>
              </a:ext>
            </a:extLst>
          </p:cNvPr>
          <p:cNvSpPr txBox="1"/>
          <p:nvPr/>
        </p:nvSpPr>
        <p:spPr>
          <a:xfrm>
            <a:off x="4405799" y="4097526"/>
            <a:ext cx="13517396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rgbClr val="C00000"/>
                </a:solidFill>
              </a:rPr>
              <a:t>العبارة العددية من العبارات التالية هي :</a:t>
            </a:r>
          </a:p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sz="4400" b="1" dirty="0"/>
          </a:p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/>
              <a:t>أ) 2س + 3             ب) 3-4 × 2(6-3)             جـ) ص – 1</a:t>
            </a:r>
          </a:p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4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7178FF6-362A-3D6D-A952-73A72B7C748E}"/>
              </a:ext>
            </a:extLst>
          </p:cNvPr>
          <p:cNvSpPr txBox="1"/>
          <p:nvPr/>
        </p:nvSpPr>
        <p:spPr>
          <a:xfrm>
            <a:off x="11659384" y="7600979"/>
            <a:ext cx="590563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rgbClr val="C00000"/>
                </a:solidFill>
              </a:rPr>
              <a:t>لماذا سميت عبارة عددية ؟ 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FB09049C-D55F-4056-8F91-08B6F9834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5252736"/>
            <a:ext cx="4318128" cy="123110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1FBFCAF-E97C-D57D-2190-0AC79A7F8075}"/>
              </a:ext>
            </a:extLst>
          </p:cNvPr>
          <p:cNvSpPr txBox="1"/>
          <p:nvPr/>
        </p:nvSpPr>
        <p:spPr>
          <a:xfrm>
            <a:off x="5544694" y="7593460"/>
            <a:ext cx="664730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</a:rPr>
              <a:t>لأنها تتضمن أعداد وعمليات حسابية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7B78BC-8413-F40A-D82A-96768C3FA362}"/>
              </a:ext>
            </a:extLst>
          </p:cNvPr>
          <p:cNvSpPr txBox="1"/>
          <p:nvPr/>
        </p:nvSpPr>
        <p:spPr>
          <a:xfrm>
            <a:off x="5012078" y="8969789"/>
            <a:ext cx="664730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</a:rPr>
              <a:t>عدم وجود متغير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0FEDE03-AB14-C983-FD56-5778FA091CB0}"/>
              </a:ext>
            </a:extLst>
          </p:cNvPr>
          <p:cNvSpPr txBox="1"/>
          <p:nvPr/>
        </p:nvSpPr>
        <p:spPr>
          <a:xfrm>
            <a:off x="10934233" y="8977308"/>
            <a:ext cx="682594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rgbClr val="C00000"/>
                </a:solidFill>
              </a:rPr>
              <a:t>بماذا اختلفت عن باقي العبارات 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815D60-1024-B4DA-6687-C186E1880C62}"/>
              </a:ext>
            </a:extLst>
          </p:cNvPr>
          <p:cNvSpPr txBox="1"/>
          <p:nvPr/>
        </p:nvSpPr>
        <p:spPr>
          <a:xfrm>
            <a:off x="11659383" y="10458036"/>
            <a:ext cx="590563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rgbClr val="C00000"/>
                </a:solidFill>
              </a:rPr>
              <a:t>ما هو المتغير؟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57EAE07-CF84-CDDE-EB01-38BF8B107D5A}"/>
              </a:ext>
            </a:extLst>
          </p:cNvPr>
          <p:cNvSpPr txBox="1"/>
          <p:nvPr/>
        </p:nvSpPr>
        <p:spPr>
          <a:xfrm>
            <a:off x="8550759" y="10473798"/>
            <a:ext cx="590563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</a:rPr>
              <a:t>هو رمز ، يعبر عنه عادتا بحرف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C0365B9-442F-9FFC-0DB7-27A28242C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139" y="1066186"/>
            <a:ext cx="2421129" cy="24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1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30" grpId="0"/>
      <p:bldP spid="34" grpId="0"/>
      <p:bldP spid="4" grpId="0"/>
      <p:bldP spid="5" grpId="0"/>
      <p:bldP spid="6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492751" y="444113"/>
            <a:ext cx="23016177" cy="12566829"/>
          </a:xfrm>
          <a:prstGeom prst="roundRect">
            <a:avLst>
              <a:gd name="adj" fmla="val 5744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59335" y="757057"/>
            <a:ext cx="23162549" cy="12503958"/>
          </a:xfrm>
          <a:prstGeom prst="roundRect">
            <a:avLst>
              <a:gd name="adj" fmla="val 5667"/>
            </a:avLst>
          </a:prstGeom>
          <a:ln w="76200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19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9" y="9916004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0" name="مربع نص 19"/>
          <p:cNvSpPr txBox="1"/>
          <p:nvPr/>
        </p:nvSpPr>
        <p:spPr>
          <a:xfrm>
            <a:off x="1032389" y="11693112"/>
            <a:ext cx="21221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30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l="78905" t="7401" r="269" b="73340"/>
          <a:stretch/>
        </p:blipFill>
        <p:spPr>
          <a:xfrm>
            <a:off x="17597694" y="1142713"/>
            <a:ext cx="5337079" cy="1179872"/>
          </a:xfrm>
          <a:prstGeom prst="rect">
            <a:avLst/>
          </a:prstGeom>
        </p:spPr>
      </p:pic>
      <p:pic>
        <p:nvPicPr>
          <p:cNvPr id="5" name="1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4F91ECD7-7529-396F-CA2E-60B46231B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18285" y="3565705"/>
            <a:ext cx="2001217" cy="1638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وجة 5">
            <a:extLst>
              <a:ext uri="{FF2B5EF4-FFF2-40B4-BE49-F238E27FC236}">
                <a16:creationId xmlns:a16="http://schemas.microsoft.com/office/drawing/2014/main" id="{A02F3A96-1B1E-ECA8-C44E-2206A6EAE3D7}"/>
              </a:ext>
            </a:extLst>
          </p:cNvPr>
          <p:cNvSpPr/>
          <p:nvPr/>
        </p:nvSpPr>
        <p:spPr>
          <a:xfrm rot="20492611">
            <a:off x="1705304" y="2209471"/>
            <a:ext cx="3957487" cy="1166110"/>
          </a:xfrm>
          <a:prstGeom prst="wave">
            <a:avLst>
              <a:gd name="adj1" fmla="val 12500"/>
              <a:gd name="adj2" fmla="val 470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استراتيجية الدقيقة الواحدة</a:t>
            </a:r>
          </a:p>
        </p:txBody>
      </p:sp>
      <p:sp>
        <p:nvSpPr>
          <p:cNvPr id="3" name="椭圆 4">
            <a:extLst>
              <a:ext uri="{FF2B5EF4-FFF2-40B4-BE49-F238E27FC236}">
                <a16:creationId xmlns:a16="http://schemas.microsoft.com/office/drawing/2014/main" id="{6F261245-813D-E755-7056-C53D1BF6AF13}"/>
              </a:ext>
            </a:extLst>
          </p:cNvPr>
          <p:cNvSpPr/>
          <p:nvPr/>
        </p:nvSpPr>
        <p:spPr>
          <a:xfrm>
            <a:off x="8409075" y="1061301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" name="流程图: 库存数据 5">
            <a:extLst>
              <a:ext uri="{FF2B5EF4-FFF2-40B4-BE49-F238E27FC236}">
                <a16:creationId xmlns:a16="http://schemas.microsoft.com/office/drawing/2014/main" id="{07F20719-F10B-05F9-3A47-AB8C2BA991B8}"/>
              </a:ext>
            </a:extLst>
          </p:cNvPr>
          <p:cNvSpPr/>
          <p:nvPr/>
        </p:nvSpPr>
        <p:spPr>
          <a:xfrm flipH="1">
            <a:off x="8809021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1A78704-6359-5DE0-791D-B13302FFFF11}"/>
              </a:ext>
            </a:extLst>
          </p:cNvPr>
          <p:cNvSpPr txBox="1"/>
          <p:nvPr/>
        </p:nvSpPr>
        <p:spPr>
          <a:xfrm>
            <a:off x="8712513" y="1061301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43B32C1-E05C-E5A9-5380-A6743E3C3C18}"/>
              </a:ext>
            </a:extLst>
          </p:cNvPr>
          <p:cNvSpPr txBox="1"/>
          <p:nvPr/>
        </p:nvSpPr>
        <p:spPr>
          <a:xfrm>
            <a:off x="9337692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05562F5-E673-7A03-495F-F688944EFC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9683"/>
          <a:stretch/>
        </p:blipFill>
        <p:spPr>
          <a:xfrm>
            <a:off x="5745600" y="2531838"/>
            <a:ext cx="17015905" cy="21374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1CD1A60-13F3-15AA-FDEA-527E343A31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9683"/>
          <a:stretch/>
        </p:blipFill>
        <p:spPr>
          <a:xfrm>
            <a:off x="5745600" y="7249329"/>
            <a:ext cx="17015905" cy="213744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F0854EE-7A82-77B6-B813-E10DB437C2F7}"/>
              </a:ext>
            </a:extLst>
          </p:cNvPr>
          <p:cNvSpPr txBox="1"/>
          <p:nvPr/>
        </p:nvSpPr>
        <p:spPr>
          <a:xfrm>
            <a:off x="9015502" y="4882542"/>
            <a:ext cx="1125694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إجابة ممكنة : س = 10 و ص = 11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C6F23A4-74F9-B7E1-BD80-E72B2AC42E99}"/>
              </a:ext>
            </a:extLst>
          </p:cNvPr>
          <p:cNvSpPr txBox="1"/>
          <p:nvPr/>
        </p:nvSpPr>
        <p:spPr>
          <a:xfrm>
            <a:off x="7470844" y="9699713"/>
            <a:ext cx="1314452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أحيانا ، إجابة ممكنة : تكون س -3 = ص -3 إذا فقط   س =  ص</a:t>
            </a:r>
          </a:p>
        </p:txBody>
      </p:sp>
    </p:spTree>
    <p:extLst>
      <p:ext uri="{BB962C8B-B14F-4D97-AF65-F5344CB8AC3E}">
        <p14:creationId xmlns:p14="http://schemas.microsoft.com/office/powerpoint/2010/main" val="3566289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573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573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3073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  <p:bldP spid="7" grpId="0" animBg="1"/>
      <p:bldP spid="8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492751" y="444113"/>
            <a:ext cx="23016177" cy="12566829"/>
          </a:xfrm>
          <a:prstGeom prst="roundRect">
            <a:avLst>
              <a:gd name="adj" fmla="val 5744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59335" y="757057"/>
            <a:ext cx="23162549" cy="12503958"/>
          </a:xfrm>
          <a:prstGeom prst="roundRect">
            <a:avLst>
              <a:gd name="adj" fmla="val 5667"/>
            </a:avLst>
          </a:prstGeom>
          <a:ln w="76200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19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9" y="9867681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0" name="مربع نص 19"/>
          <p:cNvSpPr txBox="1"/>
          <p:nvPr/>
        </p:nvSpPr>
        <p:spPr>
          <a:xfrm>
            <a:off x="1343669" y="11644789"/>
            <a:ext cx="21221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30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11" name="مستطيل مستدير الزوايا"/>
          <p:cNvSpPr/>
          <p:nvPr/>
        </p:nvSpPr>
        <p:spPr>
          <a:xfrm>
            <a:off x="1731530" y="3331614"/>
            <a:ext cx="3069368" cy="2985778"/>
          </a:xfrm>
          <a:prstGeom prst="roundRect">
            <a:avLst>
              <a:gd name="adj" fmla="val 12608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2" name="مستطيل مستدير الزوايا"/>
          <p:cNvSpPr/>
          <p:nvPr/>
        </p:nvSpPr>
        <p:spPr>
          <a:xfrm>
            <a:off x="2032577" y="3548641"/>
            <a:ext cx="2414360" cy="2518678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الواجب"/>
          <p:cNvSpPr txBox="1"/>
          <p:nvPr/>
        </p:nvSpPr>
        <p:spPr>
          <a:xfrm>
            <a:off x="2032577" y="3633810"/>
            <a:ext cx="2414359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</a:rPr>
              <a:t>الواجب</a:t>
            </a:r>
          </a:p>
          <a:p>
            <a:pPr rtl="0">
              <a:defRPr/>
            </a:pP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</a:rPr>
              <a:t>متابعة</a:t>
            </a:r>
          </a:p>
          <a:p>
            <a:pPr rtl="0">
              <a:defRPr/>
            </a:pP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</a:rPr>
              <a:t>المنصة</a:t>
            </a:r>
            <a:endParaRPr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G_4499.jpeg" descr="IMG_4499.jpeg"/>
          <p:cNvPicPr>
            <a:picLocks noChangeAspect="1"/>
          </p:cNvPicPr>
          <p:nvPr/>
        </p:nvPicPr>
        <p:blipFill rotWithShape="1">
          <a:blip r:embed="rId4"/>
          <a:srcRect l="47133" t="17941"/>
          <a:stretch/>
        </p:blipFill>
        <p:spPr>
          <a:xfrm>
            <a:off x="1297857" y="6691405"/>
            <a:ext cx="3503041" cy="3013035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sp>
        <p:nvSpPr>
          <p:cNvPr id="2" name="椭圆 4">
            <a:extLst>
              <a:ext uri="{FF2B5EF4-FFF2-40B4-BE49-F238E27FC236}">
                <a16:creationId xmlns:a16="http://schemas.microsoft.com/office/drawing/2014/main" id="{D8E70972-53FF-2AAC-38DD-9AB9B6F8E183}"/>
              </a:ext>
            </a:extLst>
          </p:cNvPr>
          <p:cNvSpPr/>
          <p:nvPr/>
        </p:nvSpPr>
        <p:spPr>
          <a:xfrm>
            <a:off x="8921139" y="1079589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" name="流程图: 库存数据 5">
            <a:extLst>
              <a:ext uri="{FF2B5EF4-FFF2-40B4-BE49-F238E27FC236}">
                <a16:creationId xmlns:a16="http://schemas.microsoft.com/office/drawing/2014/main" id="{B265845A-8A93-5010-C386-50B519A47552}"/>
              </a:ext>
            </a:extLst>
          </p:cNvPr>
          <p:cNvSpPr/>
          <p:nvPr/>
        </p:nvSpPr>
        <p:spPr>
          <a:xfrm flipH="1">
            <a:off x="9394237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50CBA90-D7CB-DC1A-A585-F8ED7D9B37FD}"/>
              </a:ext>
            </a:extLst>
          </p:cNvPr>
          <p:cNvSpPr txBox="1"/>
          <p:nvPr/>
        </p:nvSpPr>
        <p:spPr>
          <a:xfrm>
            <a:off x="9224577" y="1079589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8A14B3C-DED5-5501-A191-4B9DB1C8D1D6}"/>
              </a:ext>
            </a:extLst>
          </p:cNvPr>
          <p:cNvSpPr txBox="1"/>
          <p:nvPr/>
        </p:nvSpPr>
        <p:spPr>
          <a:xfrm>
            <a:off x="9922908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0386455-54DB-B20D-70CC-0E051DE57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358" y="2400596"/>
            <a:ext cx="17374401" cy="10192608"/>
          </a:xfrm>
          <a:prstGeom prst="rect">
            <a:avLst/>
          </a:prstGeom>
        </p:spPr>
      </p:pic>
      <p:sp>
        <p:nvSpPr>
          <p:cNvPr id="8" name="Rectangle 82">
            <a:extLst>
              <a:ext uri="{FF2B5EF4-FFF2-40B4-BE49-F238E27FC236}">
                <a16:creationId xmlns:a16="http://schemas.microsoft.com/office/drawing/2014/main" id="{EDA84444-C3DB-A910-FF40-0CC0A85F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247" y="7603067"/>
            <a:ext cx="4424847" cy="8297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9" name="Rectangle 82">
            <a:extLst>
              <a:ext uri="{FF2B5EF4-FFF2-40B4-BE49-F238E27FC236}">
                <a16:creationId xmlns:a16="http://schemas.microsoft.com/office/drawing/2014/main" id="{62FC7F88-9C33-958B-D01C-33F7E5D9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789" y="8856134"/>
            <a:ext cx="4057012" cy="9651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11158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" grpId="0" animBg="1"/>
      <p:bldP spid="3" grpId="0" animBg="1"/>
      <p:bldP spid="4" grpId="0"/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572180" y="694186"/>
            <a:ext cx="23016177" cy="12566829"/>
          </a:xfrm>
          <a:prstGeom prst="roundRect">
            <a:avLst>
              <a:gd name="adj" fmla="val 5744"/>
            </a:avLst>
          </a:prstGeom>
          <a:ln w="857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977462" y="504809"/>
            <a:ext cx="22944422" cy="12503958"/>
          </a:xfrm>
          <a:prstGeom prst="roundRect">
            <a:avLst>
              <a:gd name="adj" fmla="val 5667"/>
            </a:avLst>
          </a:prstGeom>
          <a:ln w="95250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43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9" y="10033992"/>
            <a:ext cx="1886200" cy="2711669"/>
          </a:xfrm>
          <a:prstGeom prst="rect">
            <a:avLst/>
          </a:prstGeom>
          <a:ln>
            <a:noFill/>
          </a:ln>
        </p:spPr>
      </p:pic>
      <p:sp>
        <p:nvSpPr>
          <p:cNvPr id="44" name="مربع نص 43"/>
          <p:cNvSpPr txBox="1"/>
          <p:nvPr/>
        </p:nvSpPr>
        <p:spPr>
          <a:xfrm>
            <a:off x="1120882" y="11811099"/>
            <a:ext cx="21221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</a:t>
            </a: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22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2" name="صورة 1" descr="صورة تحتوي على اللوازم المكتبية, أدوات مكتبية, نص, قلم جاف&#10;&#10;تم إنشاء الوصف تلقائياً">
            <a:extLst>
              <a:ext uri="{FF2B5EF4-FFF2-40B4-BE49-F238E27FC236}">
                <a16:creationId xmlns:a16="http://schemas.microsoft.com/office/drawing/2014/main" id="{538A38D9-BFCD-C842-C8C5-133C6B802A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8643" r="27054" b="55341"/>
          <a:stretch/>
        </p:blipFill>
        <p:spPr>
          <a:xfrm>
            <a:off x="9873033" y="4209748"/>
            <a:ext cx="13533505" cy="853577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A6DE37F-1770-2574-E781-7A66E7F9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735" y="10253693"/>
            <a:ext cx="2945548" cy="10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D3564E5-053D-0A05-C1CE-3C8552FE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467" y="9440116"/>
            <a:ext cx="2799335" cy="18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A484F524-11D7-6C8D-1E8B-48A3C30A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98" y="8708597"/>
            <a:ext cx="2851328" cy="24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 descr="صورة تحتوي على اللوازم المكتبية, أدوات مكتبية, نص, قلم جاف&#10;&#10;تم إنشاء الوصف تلقائياً">
            <a:extLst>
              <a:ext uri="{FF2B5EF4-FFF2-40B4-BE49-F238E27FC236}">
                <a16:creationId xmlns:a16="http://schemas.microsoft.com/office/drawing/2014/main" id="{E0539CB4-5841-57E0-CC35-DEDEA014E4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 t="8643" r="27054" b="55341"/>
          <a:stretch/>
        </p:blipFill>
        <p:spPr>
          <a:xfrm>
            <a:off x="1120882" y="4209748"/>
            <a:ext cx="9490152" cy="8535770"/>
          </a:xfrm>
          <a:prstGeom prst="rect">
            <a:avLst/>
          </a:prstGeom>
        </p:spPr>
      </p:pic>
      <p:sp>
        <p:nvSpPr>
          <p:cNvPr id="7" name="椭圆 4">
            <a:extLst>
              <a:ext uri="{FF2B5EF4-FFF2-40B4-BE49-F238E27FC236}">
                <a16:creationId xmlns:a16="http://schemas.microsoft.com/office/drawing/2014/main" id="{5335F7E9-7909-0910-5481-418E4B33A048}"/>
              </a:ext>
            </a:extLst>
          </p:cNvPr>
          <p:cNvSpPr/>
          <p:nvPr/>
        </p:nvSpPr>
        <p:spPr>
          <a:xfrm>
            <a:off x="8317635" y="1024724"/>
            <a:ext cx="1275776" cy="10275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8" name="流程图: 库存数据 5">
            <a:extLst>
              <a:ext uri="{FF2B5EF4-FFF2-40B4-BE49-F238E27FC236}">
                <a16:creationId xmlns:a16="http://schemas.microsoft.com/office/drawing/2014/main" id="{FD65EA7D-2332-264C-C210-4B4E74D130F4}"/>
              </a:ext>
            </a:extLst>
          </p:cNvPr>
          <p:cNvSpPr/>
          <p:nvPr/>
        </p:nvSpPr>
        <p:spPr>
          <a:xfrm flipH="1">
            <a:off x="8717581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BB72B8-562A-3A71-8253-AE1C82E32C2B}"/>
              </a:ext>
            </a:extLst>
          </p:cNvPr>
          <p:cNvSpPr txBox="1"/>
          <p:nvPr/>
        </p:nvSpPr>
        <p:spPr>
          <a:xfrm>
            <a:off x="8602785" y="1024725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E139A64-9949-A5E7-017A-83C1C8F66651}"/>
              </a:ext>
            </a:extLst>
          </p:cNvPr>
          <p:cNvSpPr txBox="1"/>
          <p:nvPr/>
        </p:nvSpPr>
        <p:spPr>
          <a:xfrm>
            <a:off x="9246252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7F516761-FF7A-274B-DBE0-EF96F766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777" y="2061320"/>
            <a:ext cx="7117210" cy="10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AA0B286B-3EB7-E9AC-E748-9FA6A847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80" y="8708597"/>
            <a:ext cx="2839997" cy="24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1C85F33B-07A4-2192-24AD-3A883843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973" y="7901778"/>
            <a:ext cx="1045666" cy="92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6">
            <a:extLst>
              <a:ext uri="{FF2B5EF4-FFF2-40B4-BE49-F238E27FC236}">
                <a16:creationId xmlns:a16="http://schemas.microsoft.com/office/drawing/2014/main" id="{8523A744-E641-A887-6AF3-025EDEE43D3C}"/>
              </a:ext>
            </a:extLst>
          </p:cNvPr>
          <p:cNvGrpSpPr>
            <a:grpSpLocks/>
          </p:cNvGrpSpPr>
          <p:nvPr/>
        </p:nvGrpSpPr>
        <p:grpSpPr bwMode="auto">
          <a:xfrm>
            <a:off x="5264638" y="7901778"/>
            <a:ext cx="2839997" cy="3283071"/>
            <a:chOff x="1799" y="1151"/>
            <a:chExt cx="805" cy="869"/>
          </a:xfrm>
        </p:grpSpPr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8117D76B-B700-3B90-8851-AC8555704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1363"/>
              <a:ext cx="80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803C6979-1DF0-8DC6-E9AB-018F5489A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1151"/>
              <a:ext cx="29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76830F10-70B4-E839-3310-2BED74C8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68" y="7087178"/>
            <a:ext cx="1004100" cy="89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7">
            <a:extLst>
              <a:ext uri="{FF2B5EF4-FFF2-40B4-BE49-F238E27FC236}">
                <a16:creationId xmlns:a16="http://schemas.microsoft.com/office/drawing/2014/main" id="{6DB39026-150B-FD46-8936-5AEC1388AE29}"/>
              </a:ext>
            </a:extLst>
          </p:cNvPr>
          <p:cNvGrpSpPr>
            <a:grpSpLocks/>
          </p:cNvGrpSpPr>
          <p:nvPr/>
        </p:nvGrpSpPr>
        <p:grpSpPr bwMode="auto">
          <a:xfrm>
            <a:off x="1614964" y="7105466"/>
            <a:ext cx="2839997" cy="4062675"/>
            <a:chOff x="142" y="911"/>
            <a:chExt cx="805" cy="1077"/>
          </a:xfrm>
        </p:grpSpPr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5C89FE90-529A-7737-FA48-5BCC648ED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" y="1119"/>
              <a:ext cx="805" cy="869"/>
              <a:chOff x="1799" y="1151"/>
              <a:chExt cx="805" cy="869"/>
            </a:xfrm>
          </p:grpSpPr>
          <p:pic>
            <p:nvPicPr>
              <p:cNvPr id="27" name="Picture 20">
                <a:extLst>
                  <a:ext uri="{FF2B5EF4-FFF2-40B4-BE49-F238E27FC236}">
                    <a16:creationId xmlns:a16="http://schemas.microsoft.com/office/drawing/2014/main" id="{898A2B18-B54D-D80F-CA59-8A0885E17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9" y="1363"/>
                <a:ext cx="805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>
                <a:extLst>
                  <a:ext uri="{FF2B5EF4-FFF2-40B4-BE49-F238E27FC236}">
                    <a16:creationId xmlns:a16="http://schemas.microsoft.com/office/drawing/2014/main" id="{3049A4AA-1A68-C80C-5F59-93795A904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8" y="1151"/>
                <a:ext cx="29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1003C503-E875-33FA-C0DA-5FB8C4FAC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911"/>
              <a:ext cx="29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3EDCF1B-D9F2-BB55-D065-4B1C09EA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78" y="6348614"/>
            <a:ext cx="1016136" cy="7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ADF22C8-6D1E-DC65-238F-9F53AD7F9D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85154" y="854361"/>
            <a:ext cx="2840710" cy="1364935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79DF174-A7CF-8373-8908-74C68EDA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414" y="2983831"/>
            <a:ext cx="8291063" cy="8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A8CD6ACD-1EED-E959-2A12-B6DC0438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39" y="4198362"/>
            <a:ext cx="11320840" cy="31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34">
            <a:extLst>
              <a:ext uri="{FF2B5EF4-FFF2-40B4-BE49-F238E27FC236}">
                <a16:creationId xmlns:a16="http://schemas.microsoft.com/office/drawing/2014/main" id="{B89666C3-2465-AE81-5769-394BF06D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199" y="6358896"/>
            <a:ext cx="8312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EF7BE993-4148-B970-E082-C01733E2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6641" y="6363339"/>
            <a:ext cx="360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7</a:t>
            </a:r>
            <a:endParaRPr lang="en-US" altLang="ar-SA" sz="4400" b="1" dirty="0">
              <a:solidFill>
                <a:srgbClr val="FF0000"/>
              </a:solidFill>
            </a:endParaRP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FABA411A-ED37-2921-74B2-A13582AD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8657" y="6332598"/>
            <a:ext cx="360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8</a:t>
            </a:r>
            <a:endParaRPr lang="en-US" altLang="ar-SA" sz="4400" b="1" dirty="0">
              <a:solidFill>
                <a:srgbClr val="FF0000"/>
              </a:solidFill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12C70748-20FC-83DE-FE47-A5EE143B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865" y="11654680"/>
            <a:ext cx="15319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300" b="1" dirty="0"/>
              <a:t>شكل (1)</a:t>
            </a:r>
            <a:endParaRPr lang="en-US" altLang="ar-SA" sz="3300" b="1" dirty="0"/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2D41E001-EAA5-CA83-2B32-2AEB1622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5757" y="11651301"/>
            <a:ext cx="1647824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300" b="1" dirty="0"/>
              <a:t>شكل (2)</a:t>
            </a:r>
            <a:endParaRPr lang="en-US" altLang="ar-SA" sz="3300" b="1" dirty="0"/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6254F7D0-8C4F-FE53-2924-84E0BD5C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606" y="11691586"/>
            <a:ext cx="1525587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300" b="1" dirty="0"/>
              <a:t>شكل (4)</a:t>
            </a:r>
            <a:endParaRPr lang="en-US" altLang="ar-SA" sz="3300" b="1" dirty="0"/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5F16C347-6950-DA43-7C97-D13790F76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071" y="11609098"/>
            <a:ext cx="1595437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300" b="1" dirty="0"/>
              <a:t>شكل (5)</a:t>
            </a:r>
            <a:endParaRPr lang="en-US" altLang="ar-SA" sz="3300" b="1" dirty="0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DD149C45-10D9-4186-CB86-96EF17247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913" y="11651301"/>
            <a:ext cx="1697037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300" b="1" dirty="0"/>
              <a:t>شكل (6)</a:t>
            </a:r>
            <a:endParaRPr lang="en-US" altLang="ar-SA" sz="3300" b="1" dirty="0"/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31203AC4-4006-9527-92D4-6DBF25E4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5249" y="11651301"/>
            <a:ext cx="1532891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300" b="1" dirty="0"/>
              <a:t>شكل (3)</a:t>
            </a:r>
            <a:endParaRPr lang="en-US" altLang="ar-SA" sz="3300" b="1" dirty="0"/>
          </a:p>
        </p:txBody>
      </p:sp>
      <p:pic>
        <p:nvPicPr>
          <p:cNvPr id="45" name="Picture 31">
            <a:extLst>
              <a:ext uri="{FF2B5EF4-FFF2-40B4-BE49-F238E27FC236}">
                <a16:creationId xmlns:a16="http://schemas.microsoft.com/office/drawing/2014/main" id="{477E62EC-92B9-A240-0555-47C40265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89" y="2558981"/>
            <a:ext cx="6691622" cy="10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2">
            <a:extLst>
              <a:ext uri="{FF2B5EF4-FFF2-40B4-BE49-F238E27FC236}">
                <a16:creationId xmlns:a16="http://schemas.microsoft.com/office/drawing/2014/main" id="{C0591460-1605-A508-054A-F839E25A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88" y="3746723"/>
            <a:ext cx="8689785" cy="102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37">
            <a:extLst>
              <a:ext uri="{FF2B5EF4-FFF2-40B4-BE49-F238E27FC236}">
                <a16:creationId xmlns:a16="http://schemas.microsoft.com/office/drawing/2014/main" id="{CC6AA748-89B8-02C4-7BEB-79E93D27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266" y="2822707"/>
            <a:ext cx="12964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12</a:t>
            </a:r>
            <a:endParaRPr lang="en-US" altLang="ar-SA" sz="4400" b="1" dirty="0">
              <a:solidFill>
                <a:srgbClr val="FF0000"/>
              </a:solidFill>
            </a:endParaRP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E3C26F50-18E6-2EDF-BBE7-390A0199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188" y="4806212"/>
            <a:ext cx="821517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عدد المربعات يزيد بـ 2 عن رقم الشكل.</a:t>
            </a:r>
            <a:endParaRPr lang="en-US" altLang="ar-SA" sz="4400" b="1" dirty="0">
              <a:solidFill>
                <a:srgbClr val="FF0000"/>
              </a:solidFill>
            </a:endParaRPr>
          </a:p>
        </p:txBody>
      </p:sp>
      <p:sp>
        <p:nvSpPr>
          <p:cNvPr id="49" name="موجة 48">
            <a:extLst>
              <a:ext uri="{FF2B5EF4-FFF2-40B4-BE49-F238E27FC236}">
                <a16:creationId xmlns:a16="http://schemas.microsoft.com/office/drawing/2014/main" id="{042BBF18-D0B5-4654-957A-7E4C6FD9F5F3}"/>
              </a:ext>
            </a:extLst>
          </p:cNvPr>
          <p:cNvSpPr/>
          <p:nvPr/>
        </p:nvSpPr>
        <p:spPr>
          <a:xfrm rot="20492611">
            <a:off x="1215617" y="1239722"/>
            <a:ext cx="3957487" cy="1191381"/>
          </a:xfrm>
          <a:prstGeom prst="wave">
            <a:avLst>
              <a:gd name="adj1" fmla="val 12500"/>
              <a:gd name="adj2" fmla="val 1487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/>
              <a:t>باستعمال ورق منقط</a:t>
            </a:r>
          </a:p>
        </p:txBody>
      </p:sp>
    </p:spTree>
    <p:extLst>
      <p:ext uri="{BB962C8B-B14F-4D97-AF65-F5344CB8AC3E}">
        <p14:creationId xmlns:p14="http://schemas.microsoft.com/office/powerpoint/2010/main" val="2126257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4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588100" y="506651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301641" y="809398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2" name="Freeform 128">
            <a:extLst>
              <a:ext uri="{FF2B5EF4-FFF2-40B4-BE49-F238E27FC236}">
                <a16:creationId xmlns:a16="http://schemas.microsoft.com/office/drawing/2014/main" id="{5E365BFE-D04B-6426-1A84-E0C8A50E544B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9D7E57D8-1C54-028D-FBE0-F02F0D5F0F4B}"/>
              </a:ext>
            </a:extLst>
          </p:cNvPr>
          <p:cNvSpPr>
            <a:spLocks noEditPoints="1"/>
          </p:cNvSpPr>
          <p:nvPr/>
        </p:nvSpPr>
        <p:spPr bwMode="auto">
          <a:xfrm rot="16357843">
            <a:off x="19833401" y="3583462"/>
            <a:ext cx="3228854" cy="4352980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984A9E6-9FDE-EEE0-C323-CED1FF9737CE}"/>
              </a:ext>
            </a:extLst>
          </p:cNvPr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 128">
            <a:extLst>
              <a:ext uri="{FF2B5EF4-FFF2-40B4-BE49-F238E27FC236}">
                <a16:creationId xmlns:a16="http://schemas.microsoft.com/office/drawing/2014/main" id="{21ACF29A-B16D-8839-E19E-642A4ED2B4F1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4660006-E04C-A6B1-3C88-F2B7919A79BF}"/>
              </a:ext>
            </a:extLst>
          </p:cNvPr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A75090E-451E-99BD-5F68-B51E7D9EBAE8}"/>
              </a:ext>
            </a:extLst>
          </p:cNvPr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sp>
        <p:nvSpPr>
          <p:cNvPr id="14" name="椭圆 4">
            <a:extLst>
              <a:ext uri="{FF2B5EF4-FFF2-40B4-BE49-F238E27FC236}">
                <a16:creationId xmlns:a16="http://schemas.microsoft.com/office/drawing/2014/main" id="{B74B8F49-43E3-AA75-D849-4121D10DF71D}"/>
              </a:ext>
            </a:extLst>
          </p:cNvPr>
          <p:cNvSpPr/>
          <p:nvPr/>
        </p:nvSpPr>
        <p:spPr>
          <a:xfrm>
            <a:off x="6049923" y="1061301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5" name="流程图: 库存数据 5">
            <a:extLst>
              <a:ext uri="{FF2B5EF4-FFF2-40B4-BE49-F238E27FC236}">
                <a16:creationId xmlns:a16="http://schemas.microsoft.com/office/drawing/2014/main" id="{5C495A8B-87CA-275A-6E5C-C3E337CF10CD}"/>
              </a:ext>
            </a:extLst>
          </p:cNvPr>
          <p:cNvSpPr/>
          <p:nvPr/>
        </p:nvSpPr>
        <p:spPr>
          <a:xfrm flipH="1">
            <a:off x="6504733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08B6433B-C6C9-99F9-F91A-39D870686B96}"/>
              </a:ext>
            </a:extLst>
          </p:cNvPr>
          <p:cNvSpPr txBox="1"/>
          <p:nvPr/>
        </p:nvSpPr>
        <p:spPr>
          <a:xfrm>
            <a:off x="6353361" y="1061301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DE60BE6-E47E-9163-6DFF-702EBF9FC1F6}"/>
              </a:ext>
            </a:extLst>
          </p:cNvPr>
          <p:cNvSpPr txBox="1"/>
          <p:nvPr/>
        </p:nvSpPr>
        <p:spPr>
          <a:xfrm>
            <a:off x="7033404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AD03987-B728-74FE-ABAF-AF88C910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1" y="2336791"/>
            <a:ext cx="14388596" cy="10284149"/>
          </a:xfrm>
          <a:prstGeom prst="rect">
            <a:avLst/>
          </a:prstGeom>
        </p:spPr>
      </p:pic>
      <p:pic>
        <p:nvPicPr>
          <p:cNvPr id="20" name="صورة 3">
            <a:extLst>
              <a:ext uri="{FF2B5EF4-FFF2-40B4-BE49-F238E27FC236}">
                <a16:creationId xmlns:a16="http://schemas.microsoft.com/office/drawing/2014/main" id="{883D10E7-AF59-C67E-3307-36EA291CA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8" y="9985220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389A87C-9EDD-6BFF-44BD-5EABF5A7B392}"/>
              </a:ext>
            </a:extLst>
          </p:cNvPr>
          <p:cNvSpPr txBox="1"/>
          <p:nvPr/>
        </p:nvSpPr>
        <p:spPr>
          <a:xfrm>
            <a:off x="1048597" y="11803230"/>
            <a:ext cx="2039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27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6157CD26-1CB6-CD7C-5C2D-BC66C0EF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056" y="6379535"/>
            <a:ext cx="3218687" cy="152088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</p:spTree>
    <p:extLst>
      <p:ext uri="{BB962C8B-B14F-4D97-AF65-F5344CB8AC3E}">
        <p14:creationId xmlns:p14="http://schemas.microsoft.com/office/powerpoint/2010/main" val="1571999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592585" y="456202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 dirty="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250192" y="827574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rgbClr val="00B0F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" y="10076660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9" name="مربع نص 28"/>
          <p:cNvSpPr txBox="1"/>
          <p:nvPr/>
        </p:nvSpPr>
        <p:spPr>
          <a:xfrm>
            <a:off x="902293" y="11894670"/>
            <a:ext cx="2039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27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Freeform 128">
            <a:extLst>
              <a:ext uri="{FF2B5EF4-FFF2-40B4-BE49-F238E27FC236}">
                <a16:creationId xmlns:a16="http://schemas.microsoft.com/office/drawing/2014/main" id="{16619E09-167C-E44E-D71A-4F98A40B4C7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D0223548-03A1-9AD3-244B-38638E4CA8B3}"/>
              </a:ext>
            </a:extLst>
          </p:cNvPr>
          <p:cNvSpPr>
            <a:spLocks noEditPoints="1"/>
          </p:cNvSpPr>
          <p:nvPr/>
        </p:nvSpPr>
        <p:spPr bwMode="auto">
          <a:xfrm rot="16357843">
            <a:off x="19835498" y="3585656"/>
            <a:ext cx="3228854" cy="434878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3FBF7E3-C79D-1AF6-3551-577E15465416}"/>
              </a:ext>
            </a:extLst>
          </p:cNvPr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128">
            <a:extLst>
              <a:ext uri="{FF2B5EF4-FFF2-40B4-BE49-F238E27FC236}">
                <a16:creationId xmlns:a16="http://schemas.microsoft.com/office/drawing/2014/main" id="{DA71C525-1060-44E1-9559-95EB3F06955A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9AD2F76-CB18-0A83-97A9-26B0140489C7}"/>
              </a:ext>
            </a:extLst>
          </p:cNvPr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F898D1E-AEA1-C22B-BFE3-484F49F4FBBC}"/>
              </a:ext>
            </a:extLst>
          </p:cNvPr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8B80937-7E3D-5AA5-711B-C5129B02F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24" t="68656" r="7279" b="23062"/>
          <a:stretch/>
        </p:blipFill>
        <p:spPr>
          <a:xfrm>
            <a:off x="15093590" y="6294065"/>
            <a:ext cx="3094441" cy="1043977"/>
          </a:xfrm>
          <a:prstGeom prst="rect">
            <a:avLst/>
          </a:prstGeom>
        </p:spPr>
      </p:pic>
      <p:sp>
        <p:nvSpPr>
          <p:cNvPr id="9" name="椭圆 4">
            <a:extLst>
              <a:ext uri="{FF2B5EF4-FFF2-40B4-BE49-F238E27FC236}">
                <a16:creationId xmlns:a16="http://schemas.microsoft.com/office/drawing/2014/main" id="{95D7D265-404C-9720-6AFE-51BFEF42767D}"/>
              </a:ext>
            </a:extLst>
          </p:cNvPr>
          <p:cNvSpPr/>
          <p:nvPr/>
        </p:nvSpPr>
        <p:spPr>
          <a:xfrm>
            <a:off x="6433971" y="1043013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" name="流程图: 库存数据 5">
            <a:extLst>
              <a:ext uri="{FF2B5EF4-FFF2-40B4-BE49-F238E27FC236}">
                <a16:creationId xmlns:a16="http://schemas.microsoft.com/office/drawing/2014/main" id="{9729C455-BC2B-9470-A9BC-F2DF534F9053}"/>
              </a:ext>
            </a:extLst>
          </p:cNvPr>
          <p:cNvSpPr/>
          <p:nvPr/>
        </p:nvSpPr>
        <p:spPr>
          <a:xfrm flipH="1">
            <a:off x="6870493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77A6533-D940-3139-4004-B26F90BAF822}"/>
              </a:ext>
            </a:extLst>
          </p:cNvPr>
          <p:cNvSpPr txBox="1"/>
          <p:nvPr/>
        </p:nvSpPr>
        <p:spPr>
          <a:xfrm>
            <a:off x="6737409" y="1043013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A0E46-7093-D294-E5AC-E4560C71DC4E}"/>
              </a:ext>
            </a:extLst>
          </p:cNvPr>
          <p:cNvSpPr txBox="1"/>
          <p:nvPr/>
        </p:nvSpPr>
        <p:spPr>
          <a:xfrm>
            <a:off x="7399164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BB64CED-9CD4-C22C-B217-87A6D322F5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47"/>
          <a:stretch/>
        </p:blipFill>
        <p:spPr>
          <a:xfrm>
            <a:off x="3258094" y="3742502"/>
            <a:ext cx="14784634" cy="291432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617A653-6F86-C82F-EE1A-B5D629898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426" y="3895132"/>
            <a:ext cx="683556" cy="93871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1" name="Arc 19">
            <a:extLst>
              <a:ext uri="{FF2B5EF4-FFF2-40B4-BE49-F238E27FC236}">
                <a16:creationId xmlns:a16="http://schemas.microsoft.com/office/drawing/2014/main" id="{6ED6F432-26AE-B40A-574D-68940B5591F5}"/>
              </a:ext>
            </a:extLst>
          </p:cNvPr>
          <p:cNvSpPr>
            <a:spLocks/>
          </p:cNvSpPr>
          <p:nvPr/>
        </p:nvSpPr>
        <p:spPr bwMode="auto">
          <a:xfrm rot="7418674" flipH="1" flipV="1">
            <a:off x="8249051" y="2008879"/>
            <a:ext cx="3435985" cy="5471111"/>
          </a:xfrm>
          <a:custGeom>
            <a:avLst/>
            <a:gdLst>
              <a:gd name="T0" fmla="*/ 144 w 21600"/>
              <a:gd name="T1" fmla="*/ 0 h 23241"/>
              <a:gd name="T2" fmla="*/ 570 w 21600"/>
              <a:gd name="T3" fmla="*/ 573 h 23241"/>
              <a:gd name="T4" fmla="*/ 0 w 21600"/>
              <a:gd name="T5" fmla="*/ 515 h 232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241" fill="none" extrusionOk="0">
                <a:moveTo>
                  <a:pt x="5438" y="-1"/>
                </a:moveTo>
                <a:cubicBezTo>
                  <a:pt x="14956" y="2475"/>
                  <a:pt x="21600" y="11069"/>
                  <a:pt x="21600" y="20904"/>
                </a:cubicBezTo>
                <a:cubicBezTo>
                  <a:pt x="21600" y="21684"/>
                  <a:pt x="21557" y="22464"/>
                  <a:pt x="21473" y="23241"/>
                </a:cubicBezTo>
              </a:path>
              <a:path w="21600" h="23241" stroke="0" extrusionOk="0">
                <a:moveTo>
                  <a:pt x="5438" y="-1"/>
                </a:moveTo>
                <a:cubicBezTo>
                  <a:pt x="14956" y="2475"/>
                  <a:pt x="21600" y="11069"/>
                  <a:pt x="21600" y="20904"/>
                </a:cubicBezTo>
                <a:cubicBezTo>
                  <a:pt x="21600" y="21684"/>
                  <a:pt x="21557" y="22464"/>
                  <a:pt x="21473" y="23241"/>
                </a:cubicBezTo>
                <a:lnTo>
                  <a:pt x="0" y="20904"/>
                </a:lnTo>
                <a:lnTo>
                  <a:pt x="543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B285009-86D2-C144-6B64-555EED45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60" t="7893" r="4713" b="65325"/>
          <a:stretch/>
        </p:blipFill>
        <p:spPr>
          <a:xfrm>
            <a:off x="14565923" y="1352233"/>
            <a:ext cx="3547873" cy="12016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76A9E68-C63E-B5B4-64B6-DDAE3DEC2C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8" t="9049" r="45404" b="69927"/>
          <a:stretch/>
        </p:blipFill>
        <p:spPr>
          <a:xfrm>
            <a:off x="10997713" y="2435850"/>
            <a:ext cx="6912864" cy="943287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F73F39B3-8BC9-CBD2-7D96-59ED27A9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26" y="7182734"/>
            <a:ext cx="11331028" cy="10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F99642C0-5006-C415-2EEF-D53EFE10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590" y="8058547"/>
            <a:ext cx="2088827" cy="104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8CFC9A0F-D6EC-75E6-3151-BD7B67B7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365" y="8150837"/>
            <a:ext cx="2671319" cy="105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ADD53716-0F69-CF3A-7BC2-F08FC53B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00" y="8300643"/>
            <a:ext cx="2636287" cy="7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3A55320B-3C88-5566-A572-9BFA4EF2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4253" y="9107612"/>
            <a:ext cx="2113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هـ  </a:t>
            </a:r>
            <a:r>
              <a:rPr lang="ar-SA" altLang="ar-SA" sz="4400" b="1" dirty="0"/>
              <a:t>ــ 3 =</a:t>
            </a:r>
            <a:endParaRPr lang="en-US" altLang="ar-SA" sz="4400" b="1" dirty="0"/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474A67AE-433F-662C-FFD1-2DA15D9B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4127" y="10202174"/>
            <a:ext cx="2733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8  </a:t>
            </a:r>
            <a:r>
              <a:rPr lang="ar-SA" altLang="ar-SA" sz="4400" b="1" dirty="0"/>
              <a:t>ــ 3 =</a:t>
            </a:r>
            <a:endParaRPr lang="en-US" altLang="ar-SA" sz="4400" b="1" dirty="0"/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27A68EAE-2F82-4634-B00B-BBBC782A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865" y="10311297"/>
            <a:ext cx="433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5</a:t>
            </a:r>
            <a:endParaRPr lang="en-US" altLang="ar-SA" sz="4400" b="1" dirty="0"/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F5A25DD6-AE09-FD9C-BEFC-DEE152BF1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235" y="9185841"/>
            <a:ext cx="32759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15 ــ</a:t>
            </a:r>
            <a:r>
              <a:rPr lang="ar-SA" altLang="ar-SA" sz="4400" b="1" dirty="0">
                <a:solidFill>
                  <a:srgbClr val="FF0000"/>
                </a:solidFill>
              </a:rPr>
              <a:t>  هـ  </a:t>
            </a:r>
            <a:r>
              <a:rPr lang="ar-SA" altLang="ar-SA" sz="4400" b="1" dirty="0"/>
              <a:t>=</a:t>
            </a:r>
            <a:endParaRPr lang="en-US" altLang="ar-SA" sz="4400" b="1" dirty="0"/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B1F227DF-648C-0E5C-12B3-DDB2C939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942" y="10182719"/>
            <a:ext cx="2671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15 ــ</a:t>
            </a:r>
            <a:r>
              <a:rPr lang="ar-SA" altLang="ar-SA" sz="4400" b="1" dirty="0">
                <a:solidFill>
                  <a:srgbClr val="FF0000"/>
                </a:solidFill>
              </a:rPr>
              <a:t>  8  </a:t>
            </a:r>
            <a:r>
              <a:rPr lang="ar-SA" altLang="ar-SA" sz="4400" b="1" dirty="0"/>
              <a:t>=</a:t>
            </a:r>
            <a:endParaRPr lang="en-US" altLang="ar-SA" sz="4400" b="1" dirty="0"/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F71B309D-78C0-5338-D602-D95A5425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554" y="10258955"/>
            <a:ext cx="433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7</a:t>
            </a:r>
            <a:endParaRPr lang="en-US" altLang="ar-SA" sz="4400" b="1" dirty="0"/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F5AE0221-E5B4-51EA-C4B4-520F6DB5E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366" y="9335458"/>
            <a:ext cx="2671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هـ  </a:t>
            </a:r>
            <a:r>
              <a:rPr lang="ar-SA" altLang="ar-SA" sz="4400" b="1" dirty="0"/>
              <a:t>+  </a:t>
            </a:r>
            <a:r>
              <a:rPr lang="ar-SA" altLang="ar-SA" sz="4400" b="1" dirty="0">
                <a:solidFill>
                  <a:srgbClr val="008000"/>
                </a:solidFill>
              </a:rPr>
              <a:t>د</a:t>
            </a:r>
            <a:r>
              <a:rPr lang="ar-SA" altLang="ar-SA" sz="4400" b="1" dirty="0"/>
              <a:t>  =</a:t>
            </a:r>
            <a:endParaRPr lang="en-US" altLang="ar-SA" sz="4400" b="1" dirty="0"/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52257558-D52C-0664-37C7-925E37E5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946" y="10371095"/>
            <a:ext cx="29987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</a:rPr>
              <a:t>8  </a:t>
            </a:r>
            <a:r>
              <a:rPr lang="ar-SA" altLang="ar-SA" sz="4400" b="1" dirty="0"/>
              <a:t>+  </a:t>
            </a:r>
            <a:r>
              <a:rPr lang="ar-SA" altLang="ar-SA" sz="4400" b="1" dirty="0">
                <a:solidFill>
                  <a:srgbClr val="008000"/>
                </a:solidFill>
              </a:rPr>
              <a:t>5</a:t>
            </a:r>
            <a:r>
              <a:rPr lang="ar-SA" altLang="ar-SA" sz="4400" b="1" dirty="0"/>
              <a:t>  =</a:t>
            </a:r>
            <a:endParaRPr lang="en-US" altLang="ar-SA" sz="4400" b="1" dirty="0"/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E6F4C9EA-986B-0232-D982-FA0F3447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703" y="10371095"/>
            <a:ext cx="9884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13</a:t>
            </a:r>
            <a:endParaRPr lang="en-US" altLang="ar-SA" sz="4400" b="1" dirty="0"/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EE4E2EA4-78D9-DA74-E5BD-35A5251B7338}"/>
              </a:ext>
            </a:extLst>
          </p:cNvPr>
          <p:cNvCxnSpPr/>
          <p:nvPr/>
        </p:nvCxnSpPr>
        <p:spPr>
          <a:xfrm>
            <a:off x="13365804" y="8300643"/>
            <a:ext cx="0" cy="341145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046A3663-6440-160D-E107-D71353F97AC0}"/>
              </a:ext>
            </a:extLst>
          </p:cNvPr>
          <p:cNvCxnSpPr/>
          <p:nvPr/>
        </p:nvCxnSpPr>
        <p:spPr>
          <a:xfrm>
            <a:off x="8696528" y="8300643"/>
            <a:ext cx="0" cy="345037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10785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5" grpId="0" animBg="1"/>
      <p:bldP spid="15" grpId="1" animBg="1"/>
      <p:bldP spid="21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355455" y="445846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59336" y="757057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6" y="10063489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9" name="مربع نص 28"/>
          <p:cNvSpPr txBox="1"/>
          <p:nvPr/>
        </p:nvSpPr>
        <p:spPr>
          <a:xfrm>
            <a:off x="1119279" y="11840597"/>
            <a:ext cx="2039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28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Freeform 128">
            <a:extLst>
              <a:ext uri="{FF2B5EF4-FFF2-40B4-BE49-F238E27FC236}">
                <a16:creationId xmlns:a16="http://schemas.microsoft.com/office/drawing/2014/main" id="{4E3255A4-C0D7-5E5A-762E-CC8B392935D5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" name="Freeform 128">
            <a:extLst>
              <a:ext uri="{FF2B5EF4-FFF2-40B4-BE49-F238E27FC236}">
                <a16:creationId xmlns:a16="http://schemas.microsoft.com/office/drawing/2014/main" id="{6BD9AE10-D7C4-706C-17CC-6A191567F9C7}"/>
              </a:ext>
            </a:extLst>
          </p:cNvPr>
          <p:cNvSpPr>
            <a:spLocks noEditPoints="1"/>
          </p:cNvSpPr>
          <p:nvPr/>
        </p:nvSpPr>
        <p:spPr bwMode="auto">
          <a:xfrm rot="16357843">
            <a:off x="19832563" y="3582583"/>
            <a:ext cx="3228854" cy="4354659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59831D9-AF99-EB8D-BF85-A88D097DB00F}"/>
              </a:ext>
            </a:extLst>
          </p:cNvPr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 128">
            <a:extLst>
              <a:ext uri="{FF2B5EF4-FFF2-40B4-BE49-F238E27FC236}">
                <a16:creationId xmlns:a16="http://schemas.microsoft.com/office/drawing/2014/main" id="{E9AABCEB-C5C1-EC2A-9A9F-ADEC56E98539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F06A61E-6CD8-B2EA-87FB-906592A6CA93}"/>
              </a:ext>
            </a:extLst>
          </p:cNvPr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7F0CA75-755E-7885-710E-DB896743D4E5}"/>
              </a:ext>
            </a:extLst>
          </p:cNvPr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5CBF9C9A-D2A5-669B-429C-46868A4992A1}"/>
              </a:ext>
            </a:extLst>
          </p:cNvPr>
          <p:cNvSpPr/>
          <p:nvPr/>
        </p:nvSpPr>
        <p:spPr>
          <a:xfrm>
            <a:off x="6196227" y="1061301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" name="流程图: 库存数据 5">
            <a:extLst>
              <a:ext uri="{FF2B5EF4-FFF2-40B4-BE49-F238E27FC236}">
                <a16:creationId xmlns:a16="http://schemas.microsoft.com/office/drawing/2014/main" id="{D564B0B8-BAC0-E5D5-D5F2-93E24432B4B3}"/>
              </a:ext>
            </a:extLst>
          </p:cNvPr>
          <p:cNvSpPr/>
          <p:nvPr/>
        </p:nvSpPr>
        <p:spPr>
          <a:xfrm flipH="1">
            <a:off x="6596173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AE3709B7-9772-BC7D-5AE1-6440667B52D7}"/>
              </a:ext>
            </a:extLst>
          </p:cNvPr>
          <p:cNvSpPr txBox="1"/>
          <p:nvPr/>
        </p:nvSpPr>
        <p:spPr>
          <a:xfrm>
            <a:off x="6499665" y="1061301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E5164-04B2-EC77-6476-74202FCD2259}"/>
              </a:ext>
            </a:extLst>
          </p:cNvPr>
          <p:cNvSpPr txBox="1"/>
          <p:nvPr/>
        </p:nvSpPr>
        <p:spPr>
          <a:xfrm>
            <a:off x="7124844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21BF9A5-7E49-A983-04C1-EE13702C6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61" b="44247"/>
          <a:stretch/>
        </p:blipFill>
        <p:spPr>
          <a:xfrm>
            <a:off x="1206231" y="2245958"/>
            <a:ext cx="17083346" cy="541777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C4BC49B-5722-7C8F-9486-ED0EC43CE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80" t="56486"/>
          <a:stretch/>
        </p:blipFill>
        <p:spPr>
          <a:xfrm>
            <a:off x="3708716" y="7929945"/>
            <a:ext cx="14421681" cy="4508390"/>
          </a:xfrm>
          <a:prstGeom prst="rect">
            <a:avLst/>
          </a:prstGeom>
        </p:spPr>
      </p:pic>
      <p:sp>
        <p:nvSpPr>
          <p:cNvPr id="3" name="موجة 2">
            <a:extLst>
              <a:ext uri="{FF2B5EF4-FFF2-40B4-BE49-F238E27FC236}">
                <a16:creationId xmlns:a16="http://schemas.microsoft.com/office/drawing/2014/main" id="{D62E72D7-18D6-3570-5AA5-9D43E15F0E2F}"/>
              </a:ext>
            </a:extLst>
          </p:cNvPr>
          <p:cNvSpPr/>
          <p:nvPr/>
        </p:nvSpPr>
        <p:spPr>
          <a:xfrm rot="20059914">
            <a:off x="4020820" y="8022996"/>
            <a:ext cx="4068041" cy="134653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>
                <a:solidFill>
                  <a:srgbClr val="C00000"/>
                </a:solidFill>
              </a:rPr>
              <a:t>استراتيجية الرؤوس المرقمة</a:t>
            </a:r>
          </a:p>
        </p:txBody>
      </p:sp>
    </p:spTree>
    <p:extLst>
      <p:ext uri="{BB962C8B-B14F-4D97-AF65-F5344CB8AC3E}">
        <p14:creationId xmlns:p14="http://schemas.microsoft.com/office/powerpoint/2010/main" val="226262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446089" y="378676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88833" y="757057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4" y="9923652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9" name="مربع نص 28"/>
          <p:cNvSpPr txBox="1"/>
          <p:nvPr/>
        </p:nvSpPr>
        <p:spPr>
          <a:xfrm>
            <a:off x="1205667" y="11700760"/>
            <a:ext cx="2039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28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Freeform 128">
            <a:extLst>
              <a:ext uri="{FF2B5EF4-FFF2-40B4-BE49-F238E27FC236}">
                <a16:creationId xmlns:a16="http://schemas.microsoft.com/office/drawing/2014/main" id="{DF1626A9-1609-604D-8E75-63722C407A06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E86967AE-02E8-C072-F73A-11344BA2832B}"/>
              </a:ext>
            </a:extLst>
          </p:cNvPr>
          <p:cNvSpPr>
            <a:spLocks noEditPoints="1"/>
          </p:cNvSpPr>
          <p:nvPr/>
        </p:nvSpPr>
        <p:spPr bwMode="auto">
          <a:xfrm rot="16357843">
            <a:off x="19930018" y="3684620"/>
            <a:ext cx="3228854" cy="415954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E6A4FB3-3E97-BDBB-6176-D3276833CF6A}"/>
              </a:ext>
            </a:extLst>
          </p:cNvPr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 128">
            <a:extLst>
              <a:ext uri="{FF2B5EF4-FFF2-40B4-BE49-F238E27FC236}">
                <a16:creationId xmlns:a16="http://schemas.microsoft.com/office/drawing/2014/main" id="{B4BDF483-F009-0FA6-C182-3DC37488622D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4F7439F-D238-A337-B9E0-0C7C39D8D986}"/>
              </a:ext>
            </a:extLst>
          </p:cNvPr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2CEA44E-BF2D-A0FE-2DFA-EBF7E2943800}"/>
              </a:ext>
            </a:extLst>
          </p:cNvPr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sp>
        <p:nvSpPr>
          <p:cNvPr id="14" name="椭圆 4">
            <a:extLst>
              <a:ext uri="{FF2B5EF4-FFF2-40B4-BE49-F238E27FC236}">
                <a16:creationId xmlns:a16="http://schemas.microsoft.com/office/drawing/2014/main" id="{250E7758-85B0-B16B-3C05-A19462E5E1BC}"/>
              </a:ext>
            </a:extLst>
          </p:cNvPr>
          <p:cNvSpPr/>
          <p:nvPr/>
        </p:nvSpPr>
        <p:spPr>
          <a:xfrm>
            <a:off x="6049923" y="1043013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5" name="流程图: 库存数据 5">
            <a:extLst>
              <a:ext uri="{FF2B5EF4-FFF2-40B4-BE49-F238E27FC236}">
                <a16:creationId xmlns:a16="http://schemas.microsoft.com/office/drawing/2014/main" id="{E08AC419-7623-B0F8-7A73-BE4F8A6F3BF9}"/>
              </a:ext>
            </a:extLst>
          </p:cNvPr>
          <p:cNvSpPr/>
          <p:nvPr/>
        </p:nvSpPr>
        <p:spPr>
          <a:xfrm flipH="1">
            <a:off x="6395005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F9FF16C0-CF1B-BA78-3CB9-DED08C583800}"/>
              </a:ext>
            </a:extLst>
          </p:cNvPr>
          <p:cNvSpPr txBox="1"/>
          <p:nvPr/>
        </p:nvSpPr>
        <p:spPr>
          <a:xfrm>
            <a:off x="6353361" y="1043013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1FCFFE93-A973-D3BA-06F7-502689B04C08}"/>
              </a:ext>
            </a:extLst>
          </p:cNvPr>
          <p:cNvSpPr txBox="1"/>
          <p:nvPr/>
        </p:nvSpPr>
        <p:spPr>
          <a:xfrm>
            <a:off x="6923676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06CF4E5-8149-8DEB-3C4F-8223C845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85" y="1186383"/>
            <a:ext cx="2998720" cy="9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7FD9A30-4B2F-2D65-011B-07C01644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42" y="2222159"/>
            <a:ext cx="11890687" cy="9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AF91B7D3-FFD8-D2AB-F1EB-8062B619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9794" y="4883045"/>
            <a:ext cx="3048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/>
                </a:solidFill>
              </a:rPr>
              <a:t>9</a:t>
            </a:r>
            <a:r>
              <a:rPr lang="ar-SA" altLang="ar-SA" sz="4400" b="1" dirty="0">
                <a:solidFill>
                  <a:srgbClr val="FF0000"/>
                </a:solidFill>
              </a:rPr>
              <a:t>هـ  </a:t>
            </a:r>
            <a:r>
              <a:rPr lang="ar-SA" altLang="ar-SA" sz="4400" b="1" dirty="0"/>
              <a:t>ــ </a:t>
            </a:r>
            <a:r>
              <a:rPr lang="ar-SA" altLang="ar-SA" sz="4400" b="1" dirty="0">
                <a:solidFill>
                  <a:schemeClr val="tx2"/>
                </a:solidFill>
              </a:rPr>
              <a:t>6</a:t>
            </a:r>
            <a:r>
              <a:rPr lang="ar-SA" altLang="ar-SA" sz="4400" b="1" dirty="0">
                <a:solidFill>
                  <a:srgbClr val="008000"/>
                </a:solidFill>
              </a:rPr>
              <a:t> ب</a:t>
            </a:r>
            <a:r>
              <a:rPr lang="ar-SA" altLang="ar-SA" sz="4400" b="1" dirty="0"/>
              <a:t> =</a:t>
            </a:r>
            <a:endParaRPr lang="en-US" altLang="ar-SA" sz="4400" b="1" dirty="0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EE6D542-AA06-6061-7B6A-5EB1D444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12" y="5832511"/>
            <a:ext cx="37165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/>
                </a:solidFill>
              </a:rPr>
              <a:t>9</a:t>
            </a:r>
            <a:r>
              <a:rPr lang="ar-SA" altLang="ar-SA" sz="4400" b="1" dirty="0">
                <a:solidFill>
                  <a:srgbClr val="FF0000"/>
                </a:solidFill>
              </a:rPr>
              <a:t>(6)  </a:t>
            </a:r>
            <a:r>
              <a:rPr lang="ar-SA" altLang="ar-SA" sz="4400" b="1" dirty="0"/>
              <a:t>ــ </a:t>
            </a:r>
            <a:r>
              <a:rPr lang="ar-SA" altLang="ar-SA" sz="4400" b="1" dirty="0">
                <a:solidFill>
                  <a:schemeClr val="tx2"/>
                </a:solidFill>
              </a:rPr>
              <a:t>6</a:t>
            </a:r>
            <a:r>
              <a:rPr lang="ar-SA" altLang="ar-SA" sz="4400" b="1" dirty="0">
                <a:solidFill>
                  <a:srgbClr val="008000"/>
                </a:solidFill>
              </a:rPr>
              <a:t>(4)</a:t>
            </a:r>
            <a:r>
              <a:rPr lang="ar-SA" altLang="ar-SA" sz="4400" b="1" dirty="0"/>
              <a:t> =</a:t>
            </a:r>
            <a:endParaRPr lang="en-US" altLang="ar-SA" sz="4400" b="1" dirty="0"/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BCE02A2-2112-142C-5A81-C288923D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4112" y="6850440"/>
            <a:ext cx="86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30</a:t>
            </a:r>
            <a:endParaRPr lang="en-US" altLang="ar-SA" sz="4400" b="1" dirty="0"/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F4ECF646-C715-313F-438E-0A9273A6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4670" y="6877231"/>
            <a:ext cx="2560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54 ــ 24 =</a:t>
            </a:r>
            <a:endParaRPr lang="en-US" altLang="ar-SA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0" name="Group 44">
            <a:extLst>
              <a:ext uri="{FF2B5EF4-FFF2-40B4-BE49-F238E27FC236}">
                <a16:creationId xmlns:a16="http://schemas.microsoft.com/office/drawing/2014/main" id="{493A931F-A68F-A7E6-BD0B-F0DBC24D2AF2}"/>
              </a:ext>
            </a:extLst>
          </p:cNvPr>
          <p:cNvGrpSpPr>
            <a:grpSpLocks/>
          </p:cNvGrpSpPr>
          <p:nvPr/>
        </p:nvGrpSpPr>
        <p:grpSpPr bwMode="auto">
          <a:xfrm>
            <a:off x="3269969" y="4748057"/>
            <a:ext cx="3331517" cy="1665288"/>
            <a:chOff x="703" y="1672"/>
            <a:chExt cx="1043" cy="1049"/>
          </a:xfrm>
        </p:grpSpPr>
        <p:sp>
          <p:nvSpPr>
            <p:cNvPr id="31" name="Text Box 42">
              <a:extLst>
                <a:ext uri="{FF2B5EF4-FFF2-40B4-BE49-F238E27FC236}">
                  <a16:creationId xmlns:a16="http://schemas.microsoft.com/office/drawing/2014/main" id="{4827ACA2-421B-55A9-0AA4-8A85E8EB8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810"/>
              <a:ext cx="1043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/>
                  </a:solidFill>
                </a:rPr>
                <a:t>2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 هـ 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+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 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5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=</a:t>
              </a:r>
              <a:endParaRPr lang="en-US" altLang="ar-SA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Text Box 43">
              <a:extLst>
                <a:ext uri="{FF2B5EF4-FFF2-40B4-BE49-F238E27FC236}">
                  <a16:creationId xmlns:a16="http://schemas.microsoft.com/office/drawing/2014/main" id="{52F0FDCB-0399-4F6B-EABD-2044B6B0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" y="1672"/>
              <a:ext cx="3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300" b="1" dirty="0">
                  <a:solidFill>
                    <a:srgbClr val="FF0000"/>
                  </a:solidFill>
                </a:rPr>
                <a:t>2</a:t>
              </a:r>
              <a:endParaRPr lang="en-US" altLang="ar-SA" sz="3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49">
            <a:extLst>
              <a:ext uri="{FF2B5EF4-FFF2-40B4-BE49-F238E27FC236}">
                <a16:creationId xmlns:a16="http://schemas.microsoft.com/office/drawing/2014/main" id="{8D27E800-B071-0531-3672-C8609182B97C}"/>
              </a:ext>
            </a:extLst>
          </p:cNvPr>
          <p:cNvGrpSpPr>
            <a:grpSpLocks/>
          </p:cNvGrpSpPr>
          <p:nvPr/>
        </p:nvGrpSpPr>
        <p:grpSpPr bwMode="auto">
          <a:xfrm>
            <a:off x="3626067" y="5679887"/>
            <a:ext cx="2987675" cy="1028701"/>
            <a:chOff x="-136" y="2027"/>
            <a:chExt cx="1882" cy="648"/>
          </a:xfrm>
        </p:grpSpPr>
        <p:sp>
          <p:nvSpPr>
            <p:cNvPr id="34" name="Text Box 46">
              <a:extLst>
                <a:ext uri="{FF2B5EF4-FFF2-40B4-BE49-F238E27FC236}">
                  <a16:creationId xmlns:a16="http://schemas.microsoft.com/office/drawing/2014/main" id="{F2312A61-E218-B6CF-62C9-C817CD47F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6" y="2190"/>
              <a:ext cx="188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/>
                  </a:solidFill>
                </a:rPr>
                <a:t>2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(6) 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+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 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5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=</a:t>
              </a:r>
              <a:endParaRPr lang="en-US" altLang="ar-SA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Text Box 47">
              <a:extLst>
                <a:ext uri="{FF2B5EF4-FFF2-40B4-BE49-F238E27FC236}">
                  <a16:creationId xmlns:a16="http://schemas.microsoft.com/office/drawing/2014/main" id="{4E30C664-5801-B094-41E4-7D1BDAE9E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" y="2027"/>
              <a:ext cx="40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300" b="1" dirty="0">
                  <a:solidFill>
                    <a:srgbClr val="FF0000"/>
                  </a:solidFill>
                </a:rPr>
                <a:t>2</a:t>
              </a:r>
              <a:endParaRPr lang="en-US" altLang="ar-SA" sz="3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 Box 50">
            <a:extLst>
              <a:ext uri="{FF2B5EF4-FFF2-40B4-BE49-F238E27FC236}">
                <a16:creationId xmlns:a16="http://schemas.microsoft.com/office/drawing/2014/main" id="{1F65AD2E-C3EB-6E85-72BE-00159308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226" y="6964949"/>
            <a:ext cx="3728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/>
                </a:solidFill>
              </a:rPr>
              <a:t>2</a:t>
            </a:r>
            <a:r>
              <a:rPr lang="ar-SA" altLang="ar-SA" sz="4400" b="1" dirty="0">
                <a:solidFill>
                  <a:srgbClr val="FF0000"/>
                </a:solidFill>
              </a:rPr>
              <a:t>(36)  </a:t>
            </a:r>
            <a:r>
              <a:rPr lang="ar-SA" altLang="ar-SA" sz="4400" b="1" dirty="0"/>
              <a:t>+ </a:t>
            </a:r>
            <a:r>
              <a:rPr lang="ar-SA" altLang="ar-SA" sz="4400" b="1" dirty="0">
                <a:solidFill>
                  <a:schemeClr val="tx2"/>
                </a:solidFill>
              </a:rPr>
              <a:t>5</a:t>
            </a:r>
            <a:r>
              <a:rPr lang="ar-SA" altLang="ar-SA" sz="4400" b="1" dirty="0"/>
              <a:t> =</a:t>
            </a:r>
            <a:endParaRPr lang="en-US" altLang="ar-SA" sz="4400" b="1" dirty="0"/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id="{E6EC7C12-583B-9C59-54E6-A947B1F6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160" y="8005629"/>
            <a:ext cx="2319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72 + 5 =</a:t>
            </a:r>
            <a:endParaRPr lang="en-US" altLang="ar-SA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81EA7B9A-CC3B-D1A1-8C86-58822447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451" y="8005629"/>
            <a:ext cx="111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77</a:t>
            </a:r>
            <a:endParaRPr lang="en-US" altLang="ar-SA" sz="4400" b="1" dirty="0"/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151D849C-76F4-320C-727B-39367FB1F41A}"/>
              </a:ext>
            </a:extLst>
          </p:cNvPr>
          <p:cNvGrpSpPr>
            <a:grpSpLocks/>
          </p:cNvGrpSpPr>
          <p:nvPr/>
        </p:nvGrpSpPr>
        <p:grpSpPr bwMode="auto">
          <a:xfrm>
            <a:off x="9554207" y="4893676"/>
            <a:ext cx="1616074" cy="1476377"/>
            <a:chOff x="2732" y="1638"/>
            <a:chExt cx="1018" cy="930"/>
          </a:xfrm>
        </p:grpSpPr>
        <p:sp>
          <p:nvSpPr>
            <p:cNvPr id="44" name="Text Box 15">
              <a:extLst>
                <a:ext uri="{FF2B5EF4-FFF2-40B4-BE49-F238E27FC236}">
                  <a16:creationId xmlns:a16="http://schemas.microsoft.com/office/drawing/2014/main" id="{CB91EBCB-C86C-B729-A7AD-04536F8CC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65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rgbClr val="FF0000"/>
                  </a:solidFill>
                </a:rPr>
                <a:t>هـ</a:t>
              </a:r>
              <a:endParaRPr lang="en-US" altLang="ar-SA" sz="4400" b="1" dirty="0"/>
            </a:p>
          </p:txBody>
        </p:sp>
        <p:sp>
          <p:nvSpPr>
            <p:cNvPr id="45" name="Text Box 16">
              <a:extLst>
                <a:ext uri="{FF2B5EF4-FFF2-40B4-BE49-F238E27FC236}">
                  <a16:creationId xmlns:a16="http://schemas.microsoft.com/office/drawing/2014/main" id="{0DA00E6B-356D-795E-F1E3-F3C4E5666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" y="1638"/>
              <a:ext cx="33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rgbClr val="008000"/>
                  </a:solidFill>
                </a:rPr>
                <a:t>ب</a:t>
              </a:r>
              <a:endParaRPr lang="en-US" altLang="ar-SA" sz="4400" b="1" dirty="0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62BB2295-142F-AA91-1605-C37B9DCCC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41" y="2083"/>
              <a:ext cx="511" cy="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D34B8C3C-4BE3-E598-6C4E-EF21682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2083"/>
              <a:ext cx="2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2</a:t>
              </a:r>
              <a:endParaRPr lang="en-US" altLang="ar-SA" sz="4400" b="1" dirty="0"/>
            </a:p>
          </p:txBody>
        </p:sp>
        <p:sp>
          <p:nvSpPr>
            <p:cNvPr id="48" name="Text Box 20">
              <a:extLst>
                <a:ext uri="{FF2B5EF4-FFF2-40B4-BE49-F238E27FC236}">
                  <a16:creationId xmlns:a16="http://schemas.microsoft.com/office/drawing/2014/main" id="{D523914B-8D07-ED64-A5E4-C4230BF4C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" y="1836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</p:grpSp>
      <p:grpSp>
        <p:nvGrpSpPr>
          <p:cNvPr id="49" name="Group 31">
            <a:extLst>
              <a:ext uri="{FF2B5EF4-FFF2-40B4-BE49-F238E27FC236}">
                <a16:creationId xmlns:a16="http://schemas.microsoft.com/office/drawing/2014/main" id="{F32A8483-D1F2-AB38-C220-2CA29E24781D}"/>
              </a:ext>
            </a:extLst>
          </p:cNvPr>
          <p:cNvGrpSpPr>
            <a:grpSpLocks/>
          </p:cNvGrpSpPr>
          <p:nvPr/>
        </p:nvGrpSpPr>
        <p:grpSpPr bwMode="auto">
          <a:xfrm>
            <a:off x="9336718" y="6189275"/>
            <a:ext cx="1984376" cy="1363664"/>
            <a:chOff x="2419" y="2226"/>
            <a:chExt cx="1250" cy="859"/>
          </a:xfrm>
        </p:grpSpPr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id="{B8A6D0F8-319C-FC3E-A295-EE64417D2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226"/>
              <a:ext cx="875" cy="493"/>
              <a:chOff x="2976" y="2226"/>
              <a:chExt cx="875" cy="493"/>
            </a:xfrm>
          </p:grpSpPr>
          <p:sp>
            <p:nvSpPr>
              <p:cNvPr id="54" name="Text Box 23">
                <a:extLst>
                  <a:ext uri="{FF2B5EF4-FFF2-40B4-BE49-F238E27FC236}">
                    <a16:creationId xmlns:a16="http://schemas.microsoft.com/office/drawing/2014/main" id="{EC6C140D-F0C2-69D2-BB05-1ECFD2DC9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8" y="2226"/>
                <a:ext cx="783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rgbClr val="FF0000"/>
                    </a:solidFill>
                  </a:rPr>
                  <a:t>6 </a:t>
                </a:r>
                <a:r>
                  <a:rPr lang="ar-SA" altLang="ar-SA" sz="4400" b="1" dirty="0">
                    <a:solidFill>
                      <a:schemeClr val="tx2"/>
                    </a:solidFill>
                  </a:rPr>
                  <a:t>×</a:t>
                </a:r>
                <a:endParaRPr lang="en-US" altLang="ar-SA" sz="4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Text Box 24">
                <a:extLst>
                  <a:ext uri="{FF2B5EF4-FFF2-40B4-BE49-F238E27FC236}">
                    <a16:creationId xmlns:a16="http://schemas.microsoft.com/office/drawing/2014/main" id="{D13A3D5B-196E-D5BB-65DE-F319D9B72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234"/>
                <a:ext cx="27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rgbClr val="008000"/>
                    </a:solidFill>
                  </a:rPr>
                  <a:t>4</a:t>
                </a:r>
                <a:endParaRPr lang="en-US" altLang="ar-SA" sz="4400" b="1" dirty="0"/>
              </a:p>
            </p:txBody>
          </p:sp>
        </p:grpSp>
        <p:sp>
          <p:nvSpPr>
            <p:cNvPr id="51" name="Text Box 26">
              <a:extLst>
                <a:ext uri="{FF2B5EF4-FFF2-40B4-BE49-F238E27FC236}">
                  <a16:creationId xmlns:a16="http://schemas.microsoft.com/office/drawing/2014/main" id="{5EDD565C-3095-5940-B328-67B2542A3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" y="2600"/>
              <a:ext cx="2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2</a:t>
              </a:r>
              <a:endParaRPr lang="en-US" altLang="ar-SA" sz="4400" b="1" dirty="0"/>
            </a:p>
          </p:txBody>
        </p:sp>
        <p:sp>
          <p:nvSpPr>
            <p:cNvPr id="52" name="Text Box 27">
              <a:extLst>
                <a:ext uri="{FF2B5EF4-FFF2-40B4-BE49-F238E27FC236}">
                  <a16:creationId xmlns:a16="http://schemas.microsoft.com/office/drawing/2014/main" id="{0356E347-D697-B43A-2302-D589D3DF8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2360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53" name="Line 28">
              <a:extLst>
                <a:ext uri="{FF2B5EF4-FFF2-40B4-BE49-F238E27FC236}">
                  <a16:creationId xmlns:a16="http://schemas.microsoft.com/office/drawing/2014/main" id="{46021F2A-3934-6FB9-8F43-F87D56AB8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8" y="2614"/>
              <a:ext cx="898" cy="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6" name="Group 39">
            <a:extLst>
              <a:ext uri="{FF2B5EF4-FFF2-40B4-BE49-F238E27FC236}">
                <a16:creationId xmlns:a16="http://schemas.microsoft.com/office/drawing/2014/main" id="{1290E7DB-7A72-6887-0043-65F87026F37D}"/>
              </a:ext>
            </a:extLst>
          </p:cNvPr>
          <p:cNvGrpSpPr>
            <a:grpSpLocks/>
          </p:cNvGrpSpPr>
          <p:nvPr/>
        </p:nvGrpSpPr>
        <p:grpSpPr bwMode="auto">
          <a:xfrm>
            <a:off x="9652630" y="7399347"/>
            <a:ext cx="1358900" cy="1444626"/>
            <a:chOff x="2653" y="2626"/>
            <a:chExt cx="856" cy="910"/>
          </a:xfrm>
        </p:grpSpPr>
        <p:sp>
          <p:nvSpPr>
            <p:cNvPr id="57" name="Text Box 34">
              <a:extLst>
                <a:ext uri="{FF2B5EF4-FFF2-40B4-BE49-F238E27FC236}">
                  <a16:creationId xmlns:a16="http://schemas.microsoft.com/office/drawing/2014/main" id="{25C881DB-50C2-4C98-27E7-CF9062776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" y="2626"/>
              <a:ext cx="64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>
                      <a:lumMod val="50000"/>
                    </a:schemeClr>
                  </a:solidFill>
                </a:rPr>
                <a:t>24</a:t>
              </a:r>
              <a:endParaRPr lang="en-US" altLang="ar-SA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Text Box 36">
              <a:extLst>
                <a:ext uri="{FF2B5EF4-FFF2-40B4-BE49-F238E27FC236}">
                  <a16:creationId xmlns:a16="http://schemas.microsoft.com/office/drawing/2014/main" id="{69AD641B-2F66-E17E-E0B3-D8CD81C8B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3051"/>
              <a:ext cx="2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endParaRPr lang="en-US" altLang="ar-SA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9" name="Text Box 37">
              <a:extLst>
                <a:ext uri="{FF2B5EF4-FFF2-40B4-BE49-F238E27FC236}">
                  <a16:creationId xmlns:a16="http://schemas.microsoft.com/office/drawing/2014/main" id="{AA522374-B1D3-5260-357B-2854603AD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93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sp>
          <p:nvSpPr>
            <p:cNvPr id="60" name="Line 38">
              <a:extLst>
                <a:ext uri="{FF2B5EF4-FFF2-40B4-BE49-F238E27FC236}">
                  <a16:creationId xmlns:a16="http://schemas.microsoft.com/office/drawing/2014/main" id="{F3A0CB87-0019-8F45-8A20-71A306184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5" y="3067"/>
              <a:ext cx="54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61" name="Text Box 40">
            <a:extLst>
              <a:ext uri="{FF2B5EF4-FFF2-40B4-BE49-F238E27FC236}">
                <a16:creationId xmlns:a16="http://schemas.microsoft.com/office/drawing/2014/main" id="{404D56D0-EE0D-6591-7C0B-B59AAE8F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94" y="7739816"/>
            <a:ext cx="11284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  <a:endParaRPr lang="en-US" altLang="ar-SA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DB264B97-7197-C690-F9F6-2EBD0E1A82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4482" t="-6611"/>
          <a:stretch/>
        </p:blipFill>
        <p:spPr>
          <a:xfrm>
            <a:off x="14669407" y="3373466"/>
            <a:ext cx="2932390" cy="1194070"/>
          </a:xfrm>
          <a:prstGeom prst="rect">
            <a:avLst/>
          </a:prstGeom>
        </p:spPr>
      </p:pic>
      <p:pic>
        <p:nvPicPr>
          <p:cNvPr id="7168" name="صورة 7167">
            <a:extLst>
              <a:ext uri="{FF2B5EF4-FFF2-40B4-BE49-F238E27FC236}">
                <a16:creationId xmlns:a16="http://schemas.microsoft.com/office/drawing/2014/main" id="{848C9C01-F215-9280-065F-050EEA4E98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2370" t="-4892" r="55096" b="1"/>
          <a:stretch/>
        </p:blipFill>
        <p:spPr>
          <a:xfrm>
            <a:off x="3453261" y="3400816"/>
            <a:ext cx="3260213" cy="1130490"/>
          </a:xfrm>
          <a:prstGeom prst="rect">
            <a:avLst/>
          </a:prstGeom>
        </p:spPr>
      </p:pic>
      <p:pic>
        <p:nvPicPr>
          <p:cNvPr id="7169" name="صورة 7168">
            <a:extLst>
              <a:ext uri="{FF2B5EF4-FFF2-40B4-BE49-F238E27FC236}">
                <a16:creationId xmlns:a16="http://schemas.microsoft.com/office/drawing/2014/main" id="{5822AAA8-7118-D73C-356A-3BA158E25F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7217" t="2302" r="29828" b="5727"/>
          <a:stretch/>
        </p:blipFill>
        <p:spPr>
          <a:xfrm>
            <a:off x="8690047" y="3400041"/>
            <a:ext cx="2637794" cy="1141211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8544BF11-7AAE-8C98-68E9-B0D0EC3DBBC8}"/>
              </a:ext>
            </a:extLst>
          </p:cNvPr>
          <p:cNvCxnSpPr/>
          <p:nvPr/>
        </p:nvCxnSpPr>
        <p:spPr>
          <a:xfrm>
            <a:off x="12548681" y="3400041"/>
            <a:ext cx="0" cy="510921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442D9F9-71DC-0CCA-3F6D-06D1B21B7DD4}"/>
              </a:ext>
            </a:extLst>
          </p:cNvPr>
          <p:cNvCxnSpPr/>
          <p:nvPr/>
        </p:nvCxnSpPr>
        <p:spPr>
          <a:xfrm>
            <a:off x="7062281" y="3341676"/>
            <a:ext cx="0" cy="510921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02C6EB3-4282-9D15-45FC-ADD0B17C1FD1}"/>
              </a:ext>
            </a:extLst>
          </p:cNvPr>
          <p:cNvGrpSpPr/>
          <p:nvPr/>
        </p:nvGrpSpPr>
        <p:grpSpPr>
          <a:xfrm>
            <a:off x="3960159" y="9001015"/>
            <a:ext cx="13917879" cy="3356336"/>
            <a:chOff x="3960159" y="9001015"/>
            <a:chExt cx="13917879" cy="3356336"/>
          </a:xfrm>
        </p:grpSpPr>
        <p:pic>
          <p:nvPicPr>
            <p:cNvPr id="13" name="صورة 12" descr="صورة تحتوي على التصميم&#10;&#10;تم إنشاء الوصف تلقائياً">
              <a:extLst>
                <a:ext uri="{FF2B5EF4-FFF2-40B4-BE49-F238E27FC236}">
                  <a16:creationId xmlns:a16="http://schemas.microsoft.com/office/drawing/2014/main" id="{B42A8376-5B18-8493-0683-981C54326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00" b="33171"/>
            <a:stretch/>
          </p:blipFill>
          <p:spPr>
            <a:xfrm>
              <a:off x="3960159" y="9001015"/>
              <a:ext cx="13917879" cy="3356336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FBD770BB-65ED-24E2-A334-661DB97707CA}"/>
                </a:ext>
              </a:extLst>
            </p:cNvPr>
            <p:cNvSpPr/>
            <p:nvPr/>
          </p:nvSpPr>
          <p:spPr>
            <a:xfrm>
              <a:off x="4888125" y="10044410"/>
              <a:ext cx="1257704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علمتني الرياضيات : أن لكل متغير قيمة تؤدي الى نتيجة</a:t>
              </a:r>
            </a:p>
            <a:p>
              <a:pPr algn="ctr"/>
              <a:r>
                <a:rPr lang="ar-SA" sz="4000" b="1" dirty="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فختر متغيراتك جيدا لتصل الى نتيجة ترضيك.</a:t>
              </a:r>
              <a:endParaRPr lang="ar-SA" sz="4000" b="1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703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494279" y="540991"/>
            <a:ext cx="23016177" cy="12566829"/>
          </a:xfrm>
          <a:prstGeom prst="roundRect">
            <a:avLst>
              <a:gd name="adj" fmla="val 5744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59335" y="757057"/>
            <a:ext cx="23162549" cy="12503958"/>
          </a:xfrm>
          <a:prstGeom prst="roundRect">
            <a:avLst>
              <a:gd name="adj" fmla="val 5667"/>
            </a:avLst>
          </a:prstGeom>
          <a:ln w="63500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19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9" y="10092986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0" name="مربع نص 19"/>
          <p:cNvSpPr txBox="1"/>
          <p:nvPr/>
        </p:nvSpPr>
        <p:spPr>
          <a:xfrm>
            <a:off x="1032389" y="11870094"/>
            <a:ext cx="21221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28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椭圆 4">
            <a:extLst>
              <a:ext uri="{FF2B5EF4-FFF2-40B4-BE49-F238E27FC236}">
                <a16:creationId xmlns:a16="http://schemas.microsoft.com/office/drawing/2014/main" id="{3C05C8EF-9581-D6E2-106F-239DF459B3BC}"/>
              </a:ext>
            </a:extLst>
          </p:cNvPr>
          <p:cNvSpPr/>
          <p:nvPr/>
        </p:nvSpPr>
        <p:spPr>
          <a:xfrm>
            <a:off x="7861986" y="1061301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" name="流程图: 库存数据 5">
            <a:extLst>
              <a:ext uri="{FF2B5EF4-FFF2-40B4-BE49-F238E27FC236}">
                <a16:creationId xmlns:a16="http://schemas.microsoft.com/office/drawing/2014/main" id="{2DD2D282-35F1-528A-F5C0-C2C2063FBD78}"/>
              </a:ext>
            </a:extLst>
          </p:cNvPr>
          <p:cNvSpPr/>
          <p:nvPr/>
        </p:nvSpPr>
        <p:spPr>
          <a:xfrm flipH="1">
            <a:off x="8280220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FC8C725-B3CA-52AE-DE72-7D4CE8D4D0F9}"/>
              </a:ext>
            </a:extLst>
          </p:cNvPr>
          <p:cNvSpPr txBox="1"/>
          <p:nvPr/>
        </p:nvSpPr>
        <p:spPr>
          <a:xfrm>
            <a:off x="8165424" y="1061301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C8E404E-DE90-EE38-F85C-9D3B53D0C1AC}"/>
              </a:ext>
            </a:extLst>
          </p:cNvPr>
          <p:cNvSpPr txBox="1"/>
          <p:nvPr/>
        </p:nvSpPr>
        <p:spPr>
          <a:xfrm>
            <a:off x="8808891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D92551-848F-3559-0657-DA8875B68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5232" y="2392680"/>
            <a:ext cx="6636379" cy="105662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A46799-D6FE-3907-094E-207D2FCBF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724" y="2179255"/>
            <a:ext cx="12850285" cy="10566263"/>
          </a:xfrm>
          <a:prstGeom prst="rect">
            <a:avLst/>
          </a:prstGeom>
        </p:spPr>
      </p:pic>
      <p:sp>
        <p:nvSpPr>
          <p:cNvPr id="14" name="موجة 13">
            <a:extLst>
              <a:ext uri="{FF2B5EF4-FFF2-40B4-BE49-F238E27FC236}">
                <a16:creationId xmlns:a16="http://schemas.microsoft.com/office/drawing/2014/main" id="{C18118A2-10E7-F99C-E42A-18B1BE39B6B7}"/>
              </a:ext>
            </a:extLst>
          </p:cNvPr>
          <p:cNvSpPr/>
          <p:nvPr/>
        </p:nvSpPr>
        <p:spPr>
          <a:xfrm rot="20059914">
            <a:off x="1572276" y="2631565"/>
            <a:ext cx="4068041" cy="134653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>
                <a:solidFill>
                  <a:srgbClr val="C00000"/>
                </a:solidFill>
              </a:rPr>
              <a:t>استراتيجية فكر زاوج شارك</a:t>
            </a:r>
          </a:p>
        </p:txBody>
      </p:sp>
    </p:spTree>
    <p:extLst>
      <p:ext uri="{BB962C8B-B14F-4D97-AF65-F5344CB8AC3E}">
        <p14:creationId xmlns:p14="http://schemas.microsoft.com/office/powerpoint/2010/main" val="3940578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440697" y="412033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59336" y="757057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9" y="9916004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9" name="مربع نص 28"/>
          <p:cNvSpPr txBox="1"/>
          <p:nvPr/>
        </p:nvSpPr>
        <p:spPr>
          <a:xfrm>
            <a:off x="1089782" y="11693112"/>
            <a:ext cx="2039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28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Freeform 128">
            <a:extLst>
              <a:ext uri="{FF2B5EF4-FFF2-40B4-BE49-F238E27FC236}">
                <a16:creationId xmlns:a16="http://schemas.microsoft.com/office/drawing/2014/main" id="{B47F2980-95EA-7558-8538-B204718D8D0E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33F5597D-28F0-BFF2-E934-6ED541F79BCB}"/>
              </a:ext>
            </a:extLst>
          </p:cNvPr>
          <p:cNvSpPr>
            <a:spLocks noEditPoints="1"/>
          </p:cNvSpPr>
          <p:nvPr/>
        </p:nvSpPr>
        <p:spPr bwMode="auto">
          <a:xfrm rot="16357843">
            <a:off x="19832143" y="3582144"/>
            <a:ext cx="3228854" cy="4355499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9647C78-F7AE-DE6C-33B6-C0881FD1D6EB}"/>
              </a:ext>
            </a:extLst>
          </p:cNvPr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128">
            <a:extLst>
              <a:ext uri="{FF2B5EF4-FFF2-40B4-BE49-F238E27FC236}">
                <a16:creationId xmlns:a16="http://schemas.microsoft.com/office/drawing/2014/main" id="{201C647C-B833-C576-F2B9-3065C127F0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F541FF3-FBFA-2840-C972-5ED75EB47D77}"/>
              </a:ext>
            </a:extLst>
          </p:cNvPr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840296E-AF31-30DF-0497-7F42025A7E5D}"/>
              </a:ext>
            </a:extLst>
          </p:cNvPr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24D16E55-4BF3-68F8-0E35-D8A03F3B2213}"/>
              </a:ext>
            </a:extLst>
          </p:cNvPr>
          <p:cNvSpPr/>
          <p:nvPr/>
        </p:nvSpPr>
        <p:spPr>
          <a:xfrm>
            <a:off x="5684163" y="1079589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流程图: 库存数据 5">
            <a:extLst>
              <a:ext uri="{FF2B5EF4-FFF2-40B4-BE49-F238E27FC236}">
                <a16:creationId xmlns:a16="http://schemas.microsoft.com/office/drawing/2014/main" id="{5A3D3910-0A0B-718A-4AD5-B2DEF83009A2}"/>
              </a:ext>
            </a:extLst>
          </p:cNvPr>
          <p:cNvSpPr/>
          <p:nvPr/>
        </p:nvSpPr>
        <p:spPr>
          <a:xfrm flipH="1">
            <a:off x="6102397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59C9B-7F20-5AD6-9506-362C4D65C25E}"/>
              </a:ext>
            </a:extLst>
          </p:cNvPr>
          <p:cNvSpPr txBox="1"/>
          <p:nvPr/>
        </p:nvSpPr>
        <p:spPr>
          <a:xfrm>
            <a:off x="5987601" y="1079589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72C6A12-FE9D-D007-D739-EAE646245642}"/>
              </a:ext>
            </a:extLst>
          </p:cNvPr>
          <p:cNvSpPr txBox="1"/>
          <p:nvPr/>
        </p:nvSpPr>
        <p:spPr>
          <a:xfrm>
            <a:off x="6631068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E32F452-EDF0-3706-57B3-8A3612E19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125" r="1111"/>
          <a:stretch/>
        </p:blipFill>
        <p:spPr>
          <a:xfrm>
            <a:off x="1244434" y="2209507"/>
            <a:ext cx="17139828" cy="29809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ECB1A87-BAD9-6C77-E10D-D4C86C971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14" t="5562" r="1111" b="67338"/>
          <a:stretch/>
        </p:blipFill>
        <p:spPr>
          <a:xfrm>
            <a:off x="14001752" y="1152649"/>
            <a:ext cx="4154179" cy="1132695"/>
          </a:xfrm>
          <a:prstGeom prst="rect">
            <a:avLst/>
          </a:prstGeom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F743BD86-8534-2488-7AE0-58FBB969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887" y="4527316"/>
            <a:ext cx="35281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مساحة المثلث =</a:t>
            </a:r>
            <a:endParaRPr lang="en-US" altLang="ar-SA" sz="4400" b="1" dirty="0"/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6992C091-89D0-A179-FD96-FA002277AE60}"/>
              </a:ext>
            </a:extLst>
          </p:cNvPr>
          <p:cNvGrpSpPr>
            <a:grpSpLocks/>
          </p:cNvGrpSpPr>
          <p:nvPr/>
        </p:nvGrpSpPr>
        <p:grpSpPr bwMode="auto">
          <a:xfrm>
            <a:off x="5438451" y="4139299"/>
            <a:ext cx="1835151" cy="1544638"/>
            <a:chOff x="2574" y="1950"/>
            <a:chExt cx="1156" cy="973"/>
          </a:xfrm>
        </p:grpSpPr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48594E8E-A736-669D-5CC1-E3E0DD501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" y="1950"/>
              <a:ext cx="11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rgbClr val="FF0000"/>
                  </a:solidFill>
                </a:rPr>
                <a:t>هـ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×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 </a:t>
              </a:r>
              <a:r>
                <a:rPr lang="ar-SA" altLang="ar-SA" sz="4400" b="1" dirty="0">
                  <a:solidFill>
                    <a:srgbClr val="008000"/>
                  </a:solidFill>
                </a:rPr>
                <a:t>ع</a:t>
              </a:r>
              <a:endParaRPr lang="en-US" altLang="ar-SA" sz="4400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18B72102-2D2F-6B1E-8F64-B6E5C7397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0" y="2438"/>
              <a:ext cx="898" cy="1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A29C717F-89F4-3FCE-0C3D-524CF60D7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438"/>
              <a:ext cx="2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2</a:t>
              </a:r>
              <a:endParaRPr lang="en-US" altLang="ar-SA" sz="4400" b="1" dirty="0"/>
            </a:p>
          </p:txBody>
        </p:sp>
      </p:grpSp>
      <p:grpSp>
        <p:nvGrpSpPr>
          <p:cNvPr id="24" name="Group 29">
            <a:extLst>
              <a:ext uri="{FF2B5EF4-FFF2-40B4-BE49-F238E27FC236}">
                <a16:creationId xmlns:a16="http://schemas.microsoft.com/office/drawing/2014/main" id="{FC78D2FF-4829-D57D-9127-F21944A4A798}"/>
              </a:ext>
            </a:extLst>
          </p:cNvPr>
          <p:cNvGrpSpPr>
            <a:grpSpLocks/>
          </p:cNvGrpSpPr>
          <p:nvPr/>
        </p:nvGrpSpPr>
        <p:grpSpPr bwMode="auto">
          <a:xfrm>
            <a:off x="3763974" y="4232961"/>
            <a:ext cx="1666876" cy="1393826"/>
            <a:chOff x="2073" y="2162"/>
            <a:chExt cx="1050" cy="878"/>
          </a:xfrm>
        </p:grpSpPr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F4D57800-0B10-946A-1B16-2A4FF2148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2162"/>
              <a:ext cx="824" cy="493"/>
              <a:chOff x="2740" y="2205"/>
              <a:chExt cx="824" cy="493"/>
            </a:xfrm>
          </p:grpSpPr>
          <p:sp>
            <p:nvSpPr>
              <p:cNvPr id="32" name="Text Box 24">
                <a:extLst>
                  <a:ext uri="{FF2B5EF4-FFF2-40B4-BE49-F238E27FC236}">
                    <a16:creationId xmlns:a16="http://schemas.microsoft.com/office/drawing/2014/main" id="{49581B56-97C3-9C22-CAF1-3D4D243EC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" y="2205"/>
                <a:ext cx="629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rgbClr val="FF0000"/>
                    </a:solidFill>
                  </a:rPr>
                  <a:t>8 </a:t>
                </a:r>
                <a:r>
                  <a:rPr lang="ar-SA" altLang="ar-SA" sz="4400" b="1" dirty="0">
                    <a:solidFill>
                      <a:schemeClr val="tx2"/>
                    </a:solidFill>
                  </a:rPr>
                  <a:t>×</a:t>
                </a:r>
                <a:endParaRPr lang="en-US" altLang="ar-SA" sz="4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2E6F6776-FE04-7E1D-134D-0D62CD290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0" y="2213"/>
                <a:ext cx="27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rgbClr val="008000"/>
                    </a:solidFill>
                  </a:rPr>
                  <a:t>6</a:t>
                </a:r>
                <a:endParaRPr lang="en-US" altLang="ar-SA" sz="4400" b="1" dirty="0"/>
              </a:p>
            </p:txBody>
          </p:sp>
        </p:grp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7B7239B9-854C-E843-8B0B-44B34FFAF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555"/>
              <a:ext cx="2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2</a:t>
              </a:r>
              <a:endParaRPr lang="en-US" altLang="ar-SA" sz="4400" b="1" dirty="0"/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72477EC2-68BE-9B2D-B6BC-EFE76EC98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4" y="2317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E914A030-2173-D3FC-7CAB-93610D5E9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3" y="2560"/>
              <a:ext cx="724" cy="1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982B4E51-8F8F-DF7A-7D35-F1ACA3BE30E7}"/>
              </a:ext>
            </a:extLst>
          </p:cNvPr>
          <p:cNvGrpSpPr>
            <a:grpSpLocks/>
          </p:cNvGrpSpPr>
          <p:nvPr/>
        </p:nvGrpSpPr>
        <p:grpSpPr bwMode="auto">
          <a:xfrm>
            <a:off x="3664626" y="5510753"/>
            <a:ext cx="1636713" cy="1465263"/>
            <a:chOff x="2081" y="2596"/>
            <a:chExt cx="1031" cy="923"/>
          </a:xfrm>
        </p:grpSpPr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67079FC8-7CA6-6310-D495-C01BF042E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2596"/>
              <a:ext cx="64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/>
                  </a:solidFill>
                </a:rPr>
                <a:t>48</a:t>
              </a:r>
              <a:endParaRPr lang="en-US" altLang="ar-SA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6CBE336D-E0F9-408F-A181-FC2C44B05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" y="3034"/>
              <a:ext cx="2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2</a:t>
              </a:r>
              <a:endParaRPr lang="en-US" altLang="ar-SA" sz="4400" b="1" dirty="0"/>
            </a:p>
          </p:txBody>
        </p:sp>
        <p:sp>
          <p:nvSpPr>
            <p:cNvPr id="37" name="Text Box 33">
              <a:extLst>
                <a:ext uri="{FF2B5EF4-FFF2-40B4-BE49-F238E27FC236}">
                  <a16:creationId xmlns:a16="http://schemas.microsoft.com/office/drawing/2014/main" id="{410D4B13-C4A1-4E27-9534-B6DC2F2CC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3" y="2791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FCBED783-0D9C-83CE-BC1C-6A856569E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5" y="3051"/>
              <a:ext cx="54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9" name="Group 42">
            <a:extLst>
              <a:ext uri="{FF2B5EF4-FFF2-40B4-BE49-F238E27FC236}">
                <a16:creationId xmlns:a16="http://schemas.microsoft.com/office/drawing/2014/main" id="{B70A7599-64E1-9A29-5338-ED5C7D732AA5}"/>
              </a:ext>
            </a:extLst>
          </p:cNvPr>
          <p:cNvGrpSpPr>
            <a:grpSpLocks/>
          </p:cNvGrpSpPr>
          <p:nvPr/>
        </p:nvGrpSpPr>
        <p:grpSpPr bwMode="auto">
          <a:xfrm>
            <a:off x="4030814" y="7078715"/>
            <a:ext cx="1184274" cy="776288"/>
            <a:chOff x="2846" y="3249"/>
            <a:chExt cx="746" cy="489"/>
          </a:xfrm>
        </p:grpSpPr>
        <p:sp>
          <p:nvSpPr>
            <p:cNvPr id="40" name="Text Box 36">
              <a:extLst>
                <a:ext uri="{FF2B5EF4-FFF2-40B4-BE49-F238E27FC236}">
                  <a16:creationId xmlns:a16="http://schemas.microsoft.com/office/drawing/2014/main" id="{00EF5F24-BD4E-EBDA-2045-6970189B7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6" y="3249"/>
              <a:ext cx="53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24</a:t>
              </a:r>
              <a:endParaRPr lang="en-US" altLang="ar-SA" sz="4400" b="1" dirty="0"/>
            </a:p>
          </p:txBody>
        </p:sp>
        <p:sp>
          <p:nvSpPr>
            <p:cNvPr id="41" name="Text Box 40">
              <a:extLst>
                <a:ext uri="{FF2B5EF4-FFF2-40B4-BE49-F238E27FC236}">
                  <a16:creationId xmlns:a16="http://schemas.microsoft.com/office/drawing/2014/main" id="{E48DAB80-8B69-EACA-65CC-E482C2ED9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3" y="3253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83A96CA8-5B44-45BE-DC46-C0925E04F572}"/>
              </a:ext>
            </a:extLst>
          </p:cNvPr>
          <p:cNvGrpSpPr>
            <a:grpSpLocks/>
          </p:cNvGrpSpPr>
          <p:nvPr/>
        </p:nvGrpSpPr>
        <p:grpSpPr bwMode="auto">
          <a:xfrm>
            <a:off x="1734242" y="8219042"/>
            <a:ext cx="6119813" cy="1016001"/>
            <a:chOff x="32" y="3638"/>
            <a:chExt cx="3855" cy="640"/>
          </a:xfrm>
        </p:grpSpPr>
        <p:sp>
          <p:nvSpPr>
            <p:cNvPr id="43" name="Text Box 43">
              <a:extLst>
                <a:ext uri="{FF2B5EF4-FFF2-40B4-BE49-F238E27FC236}">
                  <a16:creationId xmlns:a16="http://schemas.microsoft.com/office/drawing/2014/main" id="{040A1CD9-2666-FA98-86CA-CFD3259C5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" y="3741"/>
              <a:ext cx="385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rgbClr val="FF0000"/>
                  </a:solidFill>
                </a:rPr>
                <a:t>فإن مساحة المثلث هي 24 سم .</a:t>
              </a:r>
              <a:endParaRPr lang="en-US" altLang="ar-SA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 Box 46">
              <a:extLst>
                <a:ext uri="{FF2B5EF4-FFF2-40B4-BE49-F238E27FC236}">
                  <a16:creationId xmlns:a16="http://schemas.microsoft.com/office/drawing/2014/main" id="{8A2B560E-2A6B-B0E6-03D4-0428567C9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638"/>
              <a:ext cx="31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300" b="1" dirty="0">
                  <a:solidFill>
                    <a:srgbClr val="FF0000"/>
                  </a:solidFill>
                </a:rPr>
                <a:t>2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ar-SA" sz="1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صورة 17" descr="صورة تحتوي على لقطة شاشة, رسم بياني, التصميم&#10;&#10;تم إنشاء الوصف تلقائياً">
            <a:extLst>
              <a:ext uri="{FF2B5EF4-FFF2-40B4-BE49-F238E27FC236}">
                <a16:creationId xmlns:a16="http://schemas.microsoft.com/office/drawing/2014/main" id="{ECE30E91-8431-F494-CF04-6EB2C905C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85" y="5366905"/>
            <a:ext cx="8472920" cy="7318749"/>
          </a:xfrm>
          <a:prstGeom prst="rect">
            <a:avLst/>
          </a:prstGeom>
        </p:spPr>
      </p:pic>
      <p:sp>
        <p:nvSpPr>
          <p:cNvPr id="19" name="موجة 18">
            <a:extLst>
              <a:ext uri="{FF2B5EF4-FFF2-40B4-BE49-F238E27FC236}">
                <a16:creationId xmlns:a16="http://schemas.microsoft.com/office/drawing/2014/main" id="{C72F26DA-518A-EB8E-0622-678EF888E810}"/>
              </a:ext>
            </a:extLst>
          </p:cNvPr>
          <p:cNvSpPr/>
          <p:nvPr/>
        </p:nvSpPr>
        <p:spPr>
          <a:xfrm rot="20059914">
            <a:off x="8547578" y="6038607"/>
            <a:ext cx="3201175" cy="134653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500" b="1" dirty="0">
                <a:solidFill>
                  <a:srgbClr val="C00000"/>
                </a:solidFill>
              </a:rPr>
              <a:t>لغز رياضي</a:t>
            </a:r>
          </a:p>
        </p:txBody>
      </p:sp>
    </p:spTree>
    <p:extLst>
      <p:ext uri="{BB962C8B-B14F-4D97-AF65-F5344CB8AC3E}">
        <p14:creationId xmlns:p14="http://schemas.microsoft.com/office/powerpoint/2010/main" val="4185319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 مستدير الزوايا"/>
          <p:cNvSpPr/>
          <p:nvPr/>
        </p:nvSpPr>
        <p:spPr>
          <a:xfrm>
            <a:off x="457020" y="353909"/>
            <a:ext cx="18165580" cy="12566829"/>
          </a:xfrm>
          <a:prstGeom prst="roundRect">
            <a:avLst>
              <a:gd name="adj" fmla="val 5744"/>
            </a:avLst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lang="ar-SA" sz="3200" dirty="0">
              <a:latin typeface="Arial" panose="020B0604020202020204" pitchFamily="34" charset="0"/>
            </a:endParaRPr>
          </a:p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dirty="0"/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59335" y="683225"/>
            <a:ext cx="18110024" cy="12503958"/>
          </a:xfrm>
          <a:prstGeom prst="roundRect">
            <a:avLst>
              <a:gd name="adj" fmla="val 5667"/>
            </a:avLst>
          </a:prstGeom>
          <a:ln w="79375">
            <a:solidFill>
              <a:schemeClr val="accent1">
                <a:lumMod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7" y="9902107"/>
            <a:ext cx="2421130" cy="2711669"/>
          </a:xfrm>
          <a:prstGeom prst="rect">
            <a:avLst/>
          </a:prstGeom>
          <a:ln>
            <a:noFill/>
          </a:ln>
        </p:spPr>
      </p:pic>
      <p:sp>
        <p:nvSpPr>
          <p:cNvPr id="29" name="مربع نص 28"/>
          <p:cNvSpPr txBox="1"/>
          <p:nvPr/>
        </p:nvSpPr>
        <p:spPr>
          <a:xfrm>
            <a:off x="1124740" y="11679215"/>
            <a:ext cx="2039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صفحة 29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" name="Freeform 128">
            <a:extLst>
              <a:ext uri="{FF2B5EF4-FFF2-40B4-BE49-F238E27FC236}">
                <a16:creationId xmlns:a16="http://schemas.microsoft.com/office/drawing/2014/main" id="{B4A35FF1-D245-9DAF-062C-5B2065FFF62E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889972" y="8148863"/>
            <a:ext cx="4837025" cy="4070553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34743E86-F43A-A1D0-151B-53E91E839605}"/>
              </a:ext>
            </a:extLst>
          </p:cNvPr>
          <p:cNvSpPr>
            <a:spLocks noEditPoints="1"/>
          </p:cNvSpPr>
          <p:nvPr/>
        </p:nvSpPr>
        <p:spPr bwMode="auto">
          <a:xfrm rot="16357843">
            <a:off x="19830466" y="3580389"/>
            <a:ext cx="3228854" cy="4358856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68C1B8A-6C8A-CCBA-77B9-B2A4D7F9575C}"/>
              </a:ext>
            </a:extLst>
          </p:cNvPr>
          <p:cNvSpPr/>
          <p:nvPr/>
        </p:nvSpPr>
        <p:spPr>
          <a:xfrm>
            <a:off x="19537614" y="3953898"/>
            <a:ext cx="3079689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الدرس: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أجد قيم عبارات</a:t>
            </a:r>
          </a:p>
          <a:p>
            <a:pPr algn="ctr"/>
            <a:r>
              <a:rPr lang="ar-SA" sz="32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جبرية بسيطة</a:t>
            </a:r>
            <a:endParaRPr lang="ar-SA" sz="3200" b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128">
            <a:extLst>
              <a:ext uri="{FF2B5EF4-FFF2-40B4-BE49-F238E27FC236}">
                <a16:creationId xmlns:a16="http://schemas.microsoft.com/office/drawing/2014/main" id="{84D9A549-7350-18A4-763D-B2B3A405C151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0183664" y="203819"/>
            <a:ext cx="2531922" cy="4231912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B0F0"/>
            </a:solidFill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80718B8-3615-7CC4-3F88-995AC89707EA}"/>
              </a:ext>
            </a:extLst>
          </p:cNvPr>
          <p:cNvSpPr/>
          <p:nvPr/>
        </p:nvSpPr>
        <p:spPr>
          <a:xfrm>
            <a:off x="19651648" y="1534945"/>
            <a:ext cx="28424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(1)</a:t>
            </a:r>
          </a:p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 </a:t>
            </a:r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الدوال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63E2C02-91AC-9636-FA91-6C0A0A4E039D}"/>
              </a:ext>
            </a:extLst>
          </p:cNvPr>
          <p:cNvSpPr/>
          <p:nvPr/>
        </p:nvSpPr>
        <p:spPr>
          <a:xfrm>
            <a:off x="19823376" y="7729084"/>
            <a:ext cx="237757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المفردات: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الجبرية</a:t>
            </a:r>
          </a:p>
          <a:p>
            <a:pPr algn="ctr"/>
            <a:r>
              <a:rPr lang="ar-SA" sz="3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المعامل</a:t>
            </a: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06D14717-AA98-E32B-B844-61344DB9BED3}"/>
              </a:ext>
            </a:extLst>
          </p:cNvPr>
          <p:cNvSpPr/>
          <p:nvPr/>
        </p:nvSpPr>
        <p:spPr>
          <a:xfrm>
            <a:off x="6031635" y="1061301"/>
            <a:ext cx="1275776" cy="9297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流程图: 库存数据 5">
            <a:extLst>
              <a:ext uri="{FF2B5EF4-FFF2-40B4-BE49-F238E27FC236}">
                <a16:creationId xmlns:a16="http://schemas.microsoft.com/office/drawing/2014/main" id="{67A20EF8-A4C6-0019-8558-8E886E36CA6F}"/>
              </a:ext>
            </a:extLst>
          </p:cNvPr>
          <p:cNvSpPr/>
          <p:nvPr/>
        </p:nvSpPr>
        <p:spPr>
          <a:xfrm flipH="1">
            <a:off x="6395005" y="970482"/>
            <a:ext cx="7449010" cy="1132695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0DCCE-0A4E-5538-BC52-CADE4DE28C7F}"/>
              </a:ext>
            </a:extLst>
          </p:cNvPr>
          <p:cNvSpPr txBox="1"/>
          <p:nvPr/>
        </p:nvSpPr>
        <p:spPr>
          <a:xfrm>
            <a:off x="6335073" y="1061301"/>
            <a:ext cx="6687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55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5</a:t>
            </a:r>
            <a:endParaRPr lang="zh-CN" altLang="en-US" sz="55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F3F61E5-9EC8-A17C-83A9-6B58A3B27FB5}"/>
              </a:ext>
            </a:extLst>
          </p:cNvPr>
          <p:cNvSpPr txBox="1"/>
          <p:nvPr/>
        </p:nvSpPr>
        <p:spPr>
          <a:xfrm>
            <a:off x="6923676" y="1046560"/>
            <a:ext cx="6280259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ar-SA" altLang="zh-CN" sz="4400" b="1" dirty="0">
                <a:solidFill>
                  <a:schemeClr val="tx1">
                    <a:lumMod val="5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المتغيرات والعبارات الجبرية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E87F64F-20BC-C863-E0EA-E0480D3E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211" y="2263609"/>
            <a:ext cx="7251393" cy="13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D88B88B-AAA9-1078-9FA4-A38A59D5D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946" y="3827879"/>
            <a:ext cx="16540451" cy="2513549"/>
          </a:xfrm>
          <a:prstGeom prst="rect">
            <a:avLst/>
          </a:prstGeom>
        </p:spPr>
      </p:pic>
      <p:sp>
        <p:nvSpPr>
          <p:cNvPr id="15" name="Text Box 23">
            <a:extLst>
              <a:ext uri="{FF2B5EF4-FFF2-40B4-BE49-F238E27FC236}">
                <a16:creationId xmlns:a16="http://schemas.microsoft.com/office/drawing/2014/main" id="{C10B8E71-F31D-8B54-D2AD-42EAEBF5C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9881" y="6351318"/>
            <a:ext cx="3071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ar-SA" altLang="ar-SA" sz="4400" b="1" dirty="0">
                <a:solidFill>
                  <a:srgbClr val="FF0000"/>
                </a:solidFill>
              </a:rPr>
              <a:t>م  </a:t>
            </a: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ــ 2</a:t>
            </a:r>
            <a:r>
              <a:rPr lang="ar-SA" altLang="ar-SA" sz="4400" b="1" dirty="0">
                <a:solidFill>
                  <a:srgbClr val="008000"/>
                </a:solidFill>
              </a:rPr>
              <a:t> ن</a:t>
            </a:r>
            <a:r>
              <a:rPr lang="ar-SA" altLang="ar-SA" sz="4400" b="1" dirty="0"/>
              <a:t> =</a:t>
            </a:r>
            <a:endParaRPr lang="en-US" altLang="ar-SA" sz="4400" b="1" dirty="0"/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3019E1AA-BBE4-5979-3D25-E0AEEBC73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3231" y="7380078"/>
            <a:ext cx="3470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ar-SA" altLang="ar-SA" sz="4400" b="1" dirty="0">
                <a:solidFill>
                  <a:srgbClr val="FF0000"/>
                </a:solidFill>
              </a:rPr>
              <a:t>(2)  </a:t>
            </a: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ــ 2</a:t>
            </a:r>
            <a:r>
              <a:rPr lang="ar-SA" altLang="ar-SA" sz="4400" b="1" dirty="0">
                <a:solidFill>
                  <a:srgbClr val="008000"/>
                </a:solidFill>
              </a:rPr>
              <a:t>(6)</a:t>
            </a:r>
            <a:r>
              <a:rPr lang="ar-SA" altLang="ar-SA" sz="4400" b="1" dirty="0"/>
              <a:t> =</a:t>
            </a:r>
            <a:endParaRPr lang="en-US" altLang="ar-SA" sz="4400" b="1" dirty="0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D4126C9C-9D11-25F3-1AE0-38511832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699" y="8613998"/>
            <a:ext cx="360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2</a:t>
            </a:r>
            <a:endParaRPr lang="en-US" altLang="ar-SA" sz="4400" b="1" dirty="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69B9C4EA-F3C1-9EF4-AB33-FA02CA30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9611" y="8605328"/>
            <a:ext cx="26023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>
                    <a:lumMod val="50000"/>
                  </a:schemeClr>
                </a:solidFill>
              </a:rPr>
              <a:t>14 ــ 12 =</a:t>
            </a:r>
            <a:endParaRPr lang="en-US" altLang="ar-SA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2D62A576-0486-C4F3-AB97-3AD3D2972278}"/>
              </a:ext>
            </a:extLst>
          </p:cNvPr>
          <p:cNvGrpSpPr>
            <a:grpSpLocks/>
          </p:cNvGrpSpPr>
          <p:nvPr/>
        </p:nvGrpSpPr>
        <p:grpSpPr bwMode="auto">
          <a:xfrm>
            <a:off x="2842392" y="6202542"/>
            <a:ext cx="2287588" cy="804863"/>
            <a:chOff x="476" y="2943"/>
            <a:chExt cx="1441" cy="507"/>
          </a:xfrm>
        </p:grpSpPr>
        <p:sp>
          <p:nvSpPr>
            <p:cNvPr id="20" name="Text Box 59">
              <a:extLst>
                <a:ext uri="{FF2B5EF4-FFF2-40B4-BE49-F238E27FC236}">
                  <a16:creationId xmlns:a16="http://schemas.microsoft.com/office/drawing/2014/main" id="{3B8FA90B-6238-85EB-9609-BC17A6A17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965"/>
              <a:ext cx="144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>
                      <a:lumMod val="50000"/>
                    </a:schemeClr>
                  </a:solidFill>
                </a:rPr>
                <a:t>15</a:t>
              </a:r>
              <a:r>
                <a:rPr lang="ar-SA" altLang="ar-SA" sz="24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ar-SA" altLang="ar-SA" sz="4400" b="1" dirty="0">
                  <a:solidFill>
                    <a:schemeClr val="tx2">
                      <a:lumMod val="50000"/>
                    </a:schemeClr>
                  </a:solidFill>
                </a:rPr>
                <a:t>ــ  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م  </a:t>
              </a:r>
              <a:r>
                <a:rPr lang="ar-SA" altLang="ar-SA" sz="4400" b="1" dirty="0">
                  <a:solidFill>
                    <a:schemeClr val="tx2">
                      <a:lumMod val="50000"/>
                    </a:schemeClr>
                  </a:solidFill>
                </a:rPr>
                <a:t>=</a:t>
              </a:r>
              <a:endParaRPr lang="en-US" altLang="ar-SA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Text Box 60">
              <a:extLst>
                <a:ext uri="{FF2B5EF4-FFF2-40B4-BE49-F238E27FC236}">
                  <a16:creationId xmlns:a16="http://schemas.microsoft.com/office/drawing/2014/main" id="{D9EEF48B-EAF7-006D-5791-4AC9B0E3C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2943"/>
              <a:ext cx="3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3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64">
            <a:extLst>
              <a:ext uri="{FF2B5EF4-FFF2-40B4-BE49-F238E27FC236}">
                <a16:creationId xmlns:a16="http://schemas.microsoft.com/office/drawing/2014/main" id="{05452264-AB07-A2D8-2D96-F06AA1DA38AE}"/>
              </a:ext>
            </a:extLst>
          </p:cNvPr>
          <p:cNvGrpSpPr>
            <a:grpSpLocks/>
          </p:cNvGrpSpPr>
          <p:nvPr/>
        </p:nvGrpSpPr>
        <p:grpSpPr bwMode="auto">
          <a:xfrm>
            <a:off x="2842392" y="7115965"/>
            <a:ext cx="2444750" cy="1006473"/>
            <a:chOff x="567" y="3072"/>
            <a:chExt cx="1540" cy="634"/>
          </a:xfrm>
        </p:grpSpPr>
        <p:sp>
          <p:nvSpPr>
            <p:cNvPr id="23" name="Text Box 61">
              <a:extLst>
                <a:ext uri="{FF2B5EF4-FFF2-40B4-BE49-F238E27FC236}">
                  <a16:creationId xmlns:a16="http://schemas.microsoft.com/office/drawing/2014/main" id="{4C6D4A26-51CE-7800-03F0-F4B04601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3221"/>
              <a:ext cx="154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/>
                  </a:solidFill>
                </a:rPr>
                <a:t>15ــ </a:t>
              </a:r>
              <a:r>
                <a:rPr lang="ar-SA" altLang="ar-SA" sz="4400" b="1" dirty="0">
                  <a:solidFill>
                    <a:srgbClr val="FF0000"/>
                  </a:solidFill>
                </a:rPr>
                <a:t>(2) </a:t>
              </a:r>
              <a:r>
                <a:rPr lang="ar-SA" altLang="ar-SA" sz="4400" b="1" dirty="0">
                  <a:solidFill>
                    <a:schemeClr val="tx2"/>
                  </a:solidFill>
                </a:rPr>
                <a:t>=</a:t>
              </a:r>
              <a:endParaRPr lang="en-US" altLang="ar-SA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 Box 62">
              <a:extLst>
                <a:ext uri="{FF2B5EF4-FFF2-40B4-BE49-F238E27FC236}">
                  <a16:creationId xmlns:a16="http://schemas.microsoft.com/office/drawing/2014/main" id="{091E27EC-96D5-EE52-63EF-27D3FAD72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3072"/>
              <a:ext cx="31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300" b="1" dirty="0">
                  <a:solidFill>
                    <a:srgbClr val="FF0000"/>
                  </a:solidFill>
                </a:rPr>
                <a:t>2</a:t>
              </a:r>
              <a:endParaRPr lang="en-US" altLang="ar-SA" sz="3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 Box 65">
            <a:extLst>
              <a:ext uri="{FF2B5EF4-FFF2-40B4-BE49-F238E27FC236}">
                <a16:creationId xmlns:a16="http://schemas.microsoft.com/office/drawing/2014/main" id="{AB717A96-7A2E-0458-958A-4DA5C8AF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916" y="8274097"/>
            <a:ext cx="2244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>
                <a:solidFill>
                  <a:schemeClr val="tx2"/>
                </a:solidFill>
              </a:rPr>
              <a:t>15 ــ </a:t>
            </a:r>
            <a:r>
              <a:rPr lang="ar-SA" altLang="ar-SA" sz="4400" b="1" dirty="0">
                <a:solidFill>
                  <a:srgbClr val="FF0000"/>
                </a:solidFill>
              </a:rPr>
              <a:t>4 </a:t>
            </a:r>
            <a:r>
              <a:rPr lang="ar-SA" altLang="ar-SA" sz="4400" b="1" dirty="0"/>
              <a:t>=</a:t>
            </a:r>
            <a:endParaRPr lang="en-US" altLang="ar-SA" sz="4400" b="1" dirty="0"/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id="{640F32C5-7893-1E32-2BB1-D573D530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29" y="8367818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11</a:t>
            </a:r>
            <a:endParaRPr lang="en-US" altLang="ar-SA" sz="4400" b="1" dirty="0"/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2E8E048A-C1B0-D01C-8473-9EE29F12C9EF}"/>
              </a:ext>
            </a:extLst>
          </p:cNvPr>
          <p:cNvCxnSpPr>
            <a:cxnSpLocks/>
          </p:cNvCxnSpPr>
          <p:nvPr/>
        </p:nvCxnSpPr>
        <p:spPr>
          <a:xfrm>
            <a:off x="13150767" y="5362383"/>
            <a:ext cx="0" cy="406268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FD7D2995-9710-0126-1523-E08B5E197E4D}"/>
              </a:ext>
            </a:extLst>
          </p:cNvPr>
          <p:cNvCxnSpPr>
            <a:cxnSpLocks/>
          </p:cNvCxnSpPr>
          <p:nvPr/>
        </p:nvCxnSpPr>
        <p:spPr>
          <a:xfrm>
            <a:off x="6137840" y="5269446"/>
            <a:ext cx="0" cy="41556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3" name="Group 48">
            <a:extLst>
              <a:ext uri="{FF2B5EF4-FFF2-40B4-BE49-F238E27FC236}">
                <a16:creationId xmlns:a16="http://schemas.microsoft.com/office/drawing/2014/main" id="{A33D711E-2DC4-1084-2774-A1BA83313681}"/>
              </a:ext>
            </a:extLst>
          </p:cNvPr>
          <p:cNvGrpSpPr>
            <a:grpSpLocks/>
          </p:cNvGrpSpPr>
          <p:nvPr/>
        </p:nvGrpSpPr>
        <p:grpSpPr bwMode="auto">
          <a:xfrm>
            <a:off x="10209080" y="6379674"/>
            <a:ext cx="2325688" cy="1563688"/>
            <a:chOff x="2432" y="2711"/>
            <a:chExt cx="1465" cy="985"/>
          </a:xfrm>
        </p:grpSpPr>
        <p:grpSp>
          <p:nvGrpSpPr>
            <p:cNvPr id="34" name="Group 46">
              <a:extLst>
                <a:ext uri="{FF2B5EF4-FFF2-40B4-BE49-F238E27FC236}">
                  <a16:creationId xmlns:a16="http://schemas.microsoft.com/office/drawing/2014/main" id="{03C238F5-ACA4-5BA4-982C-C632CDAA2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" y="2711"/>
              <a:ext cx="1261" cy="511"/>
              <a:chOff x="2818" y="2650"/>
              <a:chExt cx="1261" cy="511"/>
            </a:xfrm>
          </p:grpSpPr>
          <p:sp>
            <p:nvSpPr>
              <p:cNvPr id="38" name="Text Box 28">
                <a:extLst>
                  <a:ext uri="{FF2B5EF4-FFF2-40B4-BE49-F238E27FC236}">
                    <a16:creationId xmlns:a16="http://schemas.microsoft.com/office/drawing/2014/main" id="{CD814552-ADED-A642-E751-CF5C268A0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" y="2676"/>
                <a:ext cx="1008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chemeClr val="tx2"/>
                    </a:solidFill>
                  </a:rPr>
                  <a:t>3</a:t>
                </a:r>
                <a:r>
                  <a:rPr lang="ar-SA" altLang="ar-SA" sz="4400" b="1" dirty="0">
                    <a:solidFill>
                      <a:srgbClr val="FF0000"/>
                    </a:solidFill>
                  </a:rPr>
                  <a:t>م </a:t>
                </a:r>
                <a:r>
                  <a:rPr lang="ar-SA" altLang="ar-SA" sz="4400" b="1" dirty="0">
                    <a:solidFill>
                      <a:schemeClr val="tx2"/>
                    </a:solidFill>
                  </a:rPr>
                  <a:t>+</a:t>
                </a:r>
                <a:endParaRPr lang="en-US" altLang="ar-SA" sz="4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1B16D45E-209C-23D0-7A48-EC1FE8A8D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8" y="2650"/>
                <a:ext cx="64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chemeClr val="tx2"/>
                    </a:solidFill>
                  </a:rPr>
                  <a:t>4</a:t>
                </a:r>
                <a:r>
                  <a:rPr lang="ar-SA" altLang="ar-SA" sz="4400" b="1" dirty="0">
                    <a:solidFill>
                      <a:srgbClr val="008000"/>
                    </a:solidFill>
                  </a:rPr>
                  <a:t>ب</a:t>
                </a:r>
                <a:endParaRPr lang="en-US" altLang="ar-SA" sz="4400" b="1" dirty="0"/>
              </a:p>
            </p:txBody>
          </p:sp>
        </p:grpSp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C7C37DB6-5D54-2F4D-7843-4E8520271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" y="3211"/>
              <a:ext cx="53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11</a:t>
              </a:r>
              <a:endParaRPr lang="en-US" altLang="ar-SA" sz="4400" b="1" dirty="0"/>
            </a:p>
          </p:txBody>
        </p: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D95D9A24-EDED-068B-F97D-2013FABEE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" y="2960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37" name="Line 47">
              <a:extLst>
                <a:ext uri="{FF2B5EF4-FFF2-40B4-BE49-F238E27FC236}">
                  <a16:creationId xmlns:a16="http://schemas.microsoft.com/office/drawing/2014/main" id="{E3EA2CF7-FB45-6865-76AE-47393D462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5" y="3241"/>
              <a:ext cx="1092" cy="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:a16="http://schemas.microsoft.com/office/drawing/2014/main" id="{4317B058-E6F1-09AF-FE38-061F010BF7A1}"/>
              </a:ext>
            </a:extLst>
          </p:cNvPr>
          <p:cNvGrpSpPr>
            <a:grpSpLocks/>
          </p:cNvGrpSpPr>
          <p:nvPr/>
        </p:nvGrpSpPr>
        <p:grpSpPr bwMode="auto">
          <a:xfrm>
            <a:off x="6858917" y="6356655"/>
            <a:ext cx="3224212" cy="1633538"/>
            <a:chOff x="793" y="2932"/>
            <a:chExt cx="2031" cy="1029"/>
          </a:xfrm>
        </p:grpSpPr>
        <p:grpSp>
          <p:nvGrpSpPr>
            <p:cNvPr id="10278" name="Group 56">
              <a:extLst>
                <a:ext uri="{FF2B5EF4-FFF2-40B4-BE49-F238E27FC236}">
                  <a16:creationId xmlns:a16="http://schemas.microsoft.com/office/drawing/2014/main" id="{F30EC753-2D8E-4B5D-7EA7-B8C07981D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" y="2932"/>
              <a:ext cx="1701" cy="497"/>
              <a:chOff x="1163" y="2932"/>
              <a:chExt cx="1701" cy="497"/>
            </a:xfrm>
          </p:grpSpPr>
          <p:sp>
            <p:nvSpPr>
              <p:cNvPr id="10282" name="Text Box 51">
                <a:extLst>
                  <a:ext uri="{FF2B5EF4-FFF2-40B4-BE49-F238E27FC236}">
                    <a16:creationId xmlns:a16="http://schemas.microsoft.com/office/drawing/2014/main" id="{858756E4-521C-1742-E20C-E7FF00D63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3" y="2944"/>
                <a:ext cx="151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chemeClr val="tx2"/>
                    </a:solidFill>
                  </a:rPr>
                  <a:t>3</a:t>
                </a:r>
                <a:r>
                  <a:rPr lang="ar-SA" altLang="ar-SA" sz="4400" b="1" dirty="0">
                    <a:solidFill>
                      <a:srgbClr val="FF0000"/>
                    </a:solidFill>
                  </a:rPr>
                  <a:t>(2) </a:t>
                </a:r>
                <a:r>
                  <a:rPr lang="ar-SA" altLang="ar-SA" sz="4400" b="1" dirty="0">
                    <a:solidFill>
                      <a:schemeClr val="tx2"/>
                    </a:solidFill>
                  </a:rPr>
                  <a:t>+</a:t>
                </a:r>
                <a:endParaRPr lang="en-US" altLang="ar-SA" sz="4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3" name="Text Box 52">
                <a:extLst>
                  <a:ext uri="{FF2B5EF4-FFF2-40B4-BE49-F238E27FC236}">
                    <a16:creationId xmlns:a16="http://schemas.microsoft.com/office/drawing/2014/main" id="{87A75375-C605-DE07-B5B7-A34859A14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3" y="2932"/>
                <a:ext cx="756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chemeClr val="tx2"/>
                    </a:solidFill>
                  </a:rPr>
                  <a:t>4</a:t>
                </a:r>
                <a:r>
                  <a:rPr lang="ar-SA" altLang="ar-SA" sz="4400" b="1" dirty="0">
                    <a:solidFill>
                      <a:srgbClr val="008000"/>
                    </a:solidFill>
                  </a:rPr>
                  <a:t>(4)</a:t>
                </a:r>
                <a:endParaRPr lang="en-US" altLang="ar-SA" sz="4400" b="1" dirty="0"/>
              </a:p>
            </p:txBody>
          </p:sp>
        </p:grpSp>
        <p:sp>
          <p:nvSpPr>
            <p:cNvPr id="10279" name="Text Box 53">
              <a:extLst>
                <a:ext uri="{FF2B5EF4-FFF2-40B4-BE49-F238E27FC236}">
                  <a16:creationId xmlns:a16="http://schemas.microsoft.com/office/drawing/2014/main" id="{7E02BF4D-C32C-F35F-BB5C-18AAE8837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9" y="3476"/>
              <a:ext cx="58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11</a:t>
              </a:r>
              <a:endParaRPr lang="en-US" altLang="ar-SA" sz="4400" b="1" dirty="0"/>
            </a:p>
          </p:txBody>
        </p:sp>
        <p:sp>
          <p:nvSpPr>
            <p:cNvPr id="10280" name="Text Box 54">
              <a:extLst>
                <a:ext uri="{FF2B5EF4-FFF2-40B4-BE49-F238E27FC236}">
                  <a16:creationId xmlns:a16="http://schemas.microsoft.com/office/drawing/2014/main" id="{86743BE5-99AE-5E92-6C68-E81CB7024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213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10281" name="Line 55">
              <a:extLst>
                <a:ext uri="{FF2B5EF4-FFF2-40B4-BE49-F238E27FC236}">
                  <a16:creationId xmlns:a16="http://schemas.microsoft.com/office/drawing/2014/main" id="{C7AE08CB-D690-AF20-DC82-66D7457BE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2" y="3491"/>
              <a:ext cx="1451" cy="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625C8FC7-9A0B-0D57-22A5-5A6CB856157F}"/>
              </a:ext>
            </a:extLst>
          </p:cNvPr>
          <p:cNvGrpSpPr>
            <a:grpSpLocks/>
          </p:cNvGrpSpPr>
          <p:nvPr/>
        </p:nvGrpSpPr>
        <p:grpSpPr bwMode="auto">
          <a:xfrm>
            <a:off x="10083129" y="8067469"/>
            <a:ext cx="2416240" cy="1449389"/>
            <a:chOff x="2214" y="2170"/>
            <a:chExt cx="1154" cy="913"/>
          </a:xfrm>
        </p:grpSpPr>
        <p:grpSp>
          <p:nvGrpSpPr>
            <p:cNvPr id="10294" name="Group 34">
              <a:extLst>
                <a:ext uri="{FF2B5EF4-FFF2-40B4-BE49-F238E27FC236}">
                  <a16:creationId xmlns:a16="http://schemas.microsoft.com/office/drawing/2014/main" id="{33564E48-4A31-E51F-3997-5A65108BF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2" y="2170"/>
              <a:ext cx="926" cy="488"/>
              <a:chOff x="2624" y="2170"/>
              <a:chExt cx="926" cy="488"/>
            </a:xfrm>
          </p:grpSpPr>
          <p:sp>
            <p:nvSpPr>
              <p:cNvPr id="10298" name="Text Box 35">
                <a:extLst>
                  <a:ext uri="{FF2B5EF4-FFF2-40B4-BE49-F238E27FC236}">
                    <a16:creationId xmlns:a16="http://schemas.microsoft.com/office/drawing/2014/main" id="{30C097E9-52DD-F00D-1365-9B8C5BEA9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4" y="2173"/>
                <a:ext cx="716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rgbClr val="FF0000"/>
                    </a:solidFill>
                  </a:rPr>
                  <a:t>6 </a:t>
                </a:r>
                <a:r>
                  <a:rPr lang="ar-SA" altLang="ar-SA" sz="4400" b="1" dirty="0">
                    <a:solidFill>
                      <a:schemeClr val="tx2"/>
                    </a:solidFill>
                  </a:rPr>
                  <a:t>+</a:t>
                </a:r>
                <a:endParaRPr lang="en-US" altLang="ar-SA" sz="4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9" name="Text Box 36">
                <a:extLst>
                  <a:ext uri="{FF2B5EF4-FFF2-40B4-BE49-F238E27FC236}">
                    <a16:creationId xmlns:a16="http://schemas.microsoft.com/office/drawing/2014/main" id="{D20A6CC1-03FA-6427-E6A6-8A12607A3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4" y="2170"/>
                <a:ext cx="498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4400" b="1" dirty="0">
                    <a:solidFill>
                      <a:srgbClr val="008000"/>
                    </a:solidFill>
                  </a:rPr>
                  <a:t>16</a:t>
                </a:r>
                <a:endParaRPr lang="en-US" altLang="ar-SA" sz="4400" b="1" dirty="0"/>
              </a:p>
            </p:txBody>
          </p:sp>
        </p:grpSp>
        <p:sp>
          <p:nvSpPr>
            <p:cNvPr id="10295" name="Text Box 37">
              <a:extLst>
                <a:ext uri="{FF2B5EF4-FFF2-40B4-BE49-F238E27FC236}">
                  <a16:creationId xmlns:a16="http://schemas.microsoft.com/office/drawing/2014/main" id="{E4168045-E99B-1388-E25B-E0F74B04A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3" y="2598"/>
              <a:ext cx="40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11</a:t>
              </a:r>
              <a:endParaRPr lang="en-US" altLang="ar-SA" sz="4400" b="1" dirty="0"/>
            </a:p>
          </p:txBody>
        </p:sp>
        <p:sp>
          <p:nvSpPr>
            <p:cNvPr id="10296" name="Text Box 38">
              <a:extLst>
                <a:ext uri="{FF2B5EF4-FFF2-40B4-BE49-F238E27FC236}">
                  <a16:creationId xmlns:a16="http://schemas.microsoft.com/office/drawing/2014/main" id="{E43D549A-F3CE-F6DC-B301-7D2759EEE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" y="2372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10297" name="Line 39">
              <a:extLst>
                <a:ext uri="{FF2B5EF4-FFF2-40B4-BE49-F238E27FC236}">
                  <a16:creationId xmlns:a16="http://schemas.microsoft.com/office/drawing/2014/main" id="{1BBF94F8-ABFA-DD93-288B-23E682931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8" y="2598"/>
              <a:ext cx="722" cy="1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:a16="http://schemas.microsoft.com/office/drawing/2014/main" id="{CFB908BD-3838-7F64-0D54-D130FF1B61A4}"/>
              </a:ext>
            </a:extLst>
          </p:cNvPr>
          <p:cNvGrpSpPr>
            <a:grpSpLocks/>
          </p:cNvGrpSpPr>
          <p:nvPr/>
        </p:nvGrpSpPr>
        <p:grpSpPr bwMode="auto">
          <a:xfrm>
            <a:off x="8043425" y="8242444"/>
            <a:ext cx="1793786" cy="1346201"/>
            <a:chOff x="2620" y="2688"/>
            <a:chExt cx="889" cy="848"/>
          </a:xfrm>
        </p:grpSpPr>
        <p:sp>
          <p:nvSpPr>
            <p:cNvPr id="10290" name="Text Box 41">
              <a:extLst>
                <a:ext uri="{FF2B5EF4-FFF2-40B4-BE49-F238E27FC236}">
                  <a16:creationId xmlns:a16="http://schemas.microsoft.com/office/drawing/2014/main" id="{BEC58202-481F-6B3C-9721-DA86C7011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" y="2688"/>
              <a:ext cx="4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>
                  <a:solidFill>
                    <a:schemeClr val="tx2"/>
                  </a:solidFill>
                </a:rPr>
                <a:t>22</a:t>
              </a:r>
              <a:endParaRPr lang="en-US" altLang="ar-SA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10291" name="Text Box 42">
              <a:extLst>
                <a:ext uri="{FF2B5EF4-FFF2-40B4-BE49-F238E27FC236}">
                  <a16:creationId xmlns:a16="http://schemas.microsoft.com/office/drawing/2014/main" id="{EAADD7EB-7C06-EB40-211C-D023CEC7F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3051"/>
              <a:ext cx="4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11</a:t>
              </a:r>
              <a:endParaRPr lang="en-US" altLang="ar-SA" sz="4400" b="1" dirty="0"/>
            </a:p>
          </p:txBody>
        </p:sp>
        <p:sp>
          <p:nvSpPr>
            <p:cNvPr id="10292" name="Text Box 43">
              <a:extLst>
                <a:ext uri="{FF2B5EF4-FFF2-40B4-BE49-F238E27FC236}">
                  <a16:creationId xmlns:a16="http://schemas.microsoft.com/office/drawing/2014/main" id="{72349D3D-9F0C-E6E4-27F8-7D01A02CC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2825"/>
              <a:ext cx="31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 dirty="0"/>
                <a:t>=</a:t>
              </a:r>
              <a:endParaRPr lang="en-US" altLang="ar-SA" sz="4400" b="1" dirty="0"/>
            </a:p>
          </p:txBody>
        </p:sp>
        <p:sp>
          <p:nvSpPr>
            <p:cNvPr id="10293" name="Line 44">
              <a:extLst>
                <a:ext uri="{FF2B5EF4-FFF2-40B4-BE49-F238E27FC236}">
                  <a16:creationId xmlns:a16="http://schemas.microsoft.com/office/drawing/2014/main" id="{9A09CB77-0D4E-49B8-4662-64144D2EF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5" y="3067"/>
              <a:ext cx="54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85" name="Text Box 45">
            <a:extLst>
              <a:ext uri="{FF2B5EF4-FFF2-40B4-BE49-F238E27FC236}">
                <a16:creationId xmlns:a16="http://schemas.microsoft.com/office/drawing/2014/main" id="{AE9834B5-0FE5-EED0-211B-FB0A9232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018" y="8469532"/>
            <a:ext cx="649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4400" b="1" dirty="0"/>
              <a:t>2</a:t>
            </a:r>
            <a:endParaRPr lang="en-US" alt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2287535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5" grpId="0"/>
      <p:bldP spid="16" grpId="0"/>
      <p:bldP spid="17" grpId="0"/>
      <p:bldP spid="18" grpId="0"/>
      <p:bldP spid="25" grpId="0"/>
      <p:bldP spid="26" grpId="0"/>
      <p:bldP spid="10285" grpId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534</Words>
  <Application>Microsoft Office PowerPoint</Application>
  <PresentationFormat>مخصص</PresentationFormat>
  <Paragraphs>222</Paragraphs>
  <Slides>11</Slides>
  <Notes>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Geeza Pro Regular</vt:lpstr>
      <vt:lpstr>Helvetica Neue</vt:lpstr>
      <vt:lpstr>Source Han Sans CN Medium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Abdullah Almohandes</cp:lastModifiedBy>
  <cp:revision>671</cp:revision>
  <dcterms:modified xsi:type="dcterms:W3CDTF">2025-08-27T18:04:59Z</dcterms:modified>
</cp:coreProperties>
</file>