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54"/>
  </p:notesMasterIdLst>
  <p:sldIdLst>
    <p:sldId id="410" r:id="rId2"/>
    <p:sldId id="377" r:id="rId3"/>
    <p:sldId id="256" r:id="rId4"/>
    <p:sldId id="357" r:id="rId5"/>
    <p:sldId id="375" r:id="rId6"/>
    <p:sldId id="263" r:id="rId7"/>
    <p:sldId id="320" r:id="rId8"/>
    <p:sldId id="435" r:id="rId9"/>
    <p:sldId id="323" r:id="rId10"/>
    <p:sldId id="321" r:id="rId11"/>
    <p:sldId id="327" r:id="rId12"/>
    <p:sldId id="437" r:id="rId13"/>
    <p:sldId id="412" r:id="rId14"/>
    <p:sldId id="275" r:id="rId15"/>
    <p:sldId id="416" r:id="rId16"/>
    <p:sldId id="415" r:id="rId17"/>
    <p:sldId id="325" r:id="rId18"/>
    <p:sldId id="326" r:id="rId19"/>
    <p:sldId id="329" r:id="rId20"/>
    <p:sldId id="330" r:id="rId21"/>
    <p:sldId id="421" r:id="rId22"/>
    <p:sldId id="331" r:id="rId23"/>
    <p:sldId id="422" r:id="rId24"/>
    <p:sldId id="423" r:id="rId25"/>
    <p:sldId id="419" r:id="rId26"/>
    <p:sldId id="407" r:id="rId27"/>
    <p:sldId id="392" r:id="rId28"/>
    <p:sldId id="393" r:id="rId29"/>
    <p:sldId id="426" r:id="rId30"/>
    <p:sldId id="409" r:id="rId31"/>
    <p:sldId id="420" r:id="rId32"/>
    <p:sldId id="425" r:id="rId33"/>
    <p:sldId id="394" r:id="rId34"/>
    <p:sldId id="438" r:id="rId35"/>
    <p:sldId id="413" r:id="rId36"/>
    <p:sldId id="294" r:id="rId37"/>
    <p:sldId id="332" r:id="rId38"/>
    <p:sldId id="417" r:id="rId39"/>
    <p:sldId id="418" r:id="rId40"/>
    <p:sldId id="335" r:id="rId41"/>
    <p:sldId id="337" r:id="rId42"/>
    <p:sldId id="428" r:id="rId43"/>
    <p:sldId id="336" r:id="rId44"/>
    <p:sldId id="433" r:id="rId45"/>
    <p:sldId id="434" r:id="rId46"/>
    <p:sldId id="340" r:id="rId47"/>
    <p:sldId id="427" r:id="rId48"/>
    <p:sldId id="338" r:id="rId49"/>
    <p:sldId id="429" r:id="rId50"/>
    <p:sldId id="339" r:id="rId51"/>
    <p:sldId id="432" r:id="rId52"/>
    <p:sldId id="436" r:id="rId53"/>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84416"/>
    <a:srgbClr val="B60E92"/>
    <a:srgbClr val="A30D83"/>
    <a:srgbClr val="BD4A47"/>
    <a:srgbClr val="9C0C7D"/>
    <a:srgbClr val="BD0F98"/>
    <a:srgbClr val="EF35C7"/>
    <a:srgbClr val="9FD3E1"/>
    <a:srgbClr val="8AC9DA"/>
    <a:srgbClr val="7CC3D6"/>
  </p:clrMru>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نمط متوسط 2 - تميي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نمط متوسط 2 - تمييز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نمط متوسط 1 - تمييز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80"/>
    <p:restoredTop sz="94660"/>
  </p:normalViewPr>
  <p:slideViewPr>
    <p:cSldViewPr>
      <p:cViewPr varScale="1">
        <p:scale>
          <a:sx n="42" d="100"/>
          <a:sy n="42" d="100"/>
        </p:scale>
        <p:origin x="-132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D77C17E4-62A3-4E4C-A1BE-4D05B86B31B8}" type="datetimeFigureOut">
              <a:rPr lang="ar-SA" smtClean="0"/>
              <a:pPr/>
              <a:t>22/03/36</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D9F04E93-FB68-483A-AB33-FFA8A285E961}" type="slidenum">
              <a:rPr lang="ar-SA" smtClean="0"/>
              <a:pPr/>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dirty="0"/>
          </a:p>
        </p:txBody>
      </p:sp>
      <p:sp>
        <p:nvSpPr>
          <p:cNvPr id="4" name="عنصر نائب لرقم الشريحة 3"/>
          <p:cNvSpPr>
            <a:spLocks noGrp="1"/>
          </p:cNvSpPr>
          <p:nvPr>
            <p:ph type="sldNum" sz="quarter" idx="10"/>
          </p:nvPr>
        </p:nvSpPr>
        <p:spPr/>
        <p:txBody>
          <a:bodyPr/>
          <a:lstStyle/>
          <a:p>
            <a:fld id="{D9F04E93-FB68-483A-AB33-FFA8A285E961}" type="slidenum">
              <a:rPr lang="ar-SA" smtClean="0"/>
              <a:pPr/>
              <a:t>3</a:t>
            </a:fld>
            <a:endParaRPr lang="ar-S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8D3EBDA9-0BF1-4F9C-BB8E-D8347AA8B416}" type="datetimeFigureOut">
              <a:rPr lang="ar-SA" smtClean="0"/>
              <a:pPr/>
              <a:t>22/03/36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3DF57FC2-1919-4E4F-AE20-C1337D2F6448}"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8D3EBDA9-0BF1-4F9C-BB8E-D8347AA8B416}" type="datetimeFigureOut">
              <a:rPr lang="ar-SA" smtClean="0"/>
              <a:pPr/>
              <a:t>22/03/36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3DF57FC2-1919-4E4F-AE20-C1337D2F6448}"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8D3EBDA9-0BF1-4F9C-BB8E-D8347AA8B416}" type="datetimeFigureOut">
              <a:rPr lang="ar-SA" smtClean="0"/>
              <a:pPr/>
              <a:t>22/03/36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3DF57FC2-1919-4E4F-AE20-C1337D2F6448}"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8D3EBDA9-0BF1-4F9C-BB8E-D8347AA8B416}" type="datetimeFigureOut">
              <a:rPr lang="ar-SA" smtClean="0"/>
              <a:pPr/>
              <a:t>22/03/36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3DF57FC2-1919-4E4F-AE20-C1337D2F6448}"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8D3EBDA9-0BF1-4F9C-BB8E-D8347AA8B416}" type="datetimeFigureOut">
              <a:rPr lang="ar-SA" smtClean="0"/>
              <a:pPr/>
              <a:t>22/03/36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3DF57FC2-1919-4E4F-AE20-C1337D2F6448}"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8D3EBDA9-0BF1-4F9C-BB8E-D8347AA8B416}" type="datetimeFigureOut">
              <a:rPr lang="ar-SA" smtClean="0"/>
              <a:pPr/>
              <a:t>22/03/36</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3DF57FC2-1919-4E4F-AE20-C1337D2F6448}"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8D3EBDA9-0BF1-4F9C-BB8E-D8347AA8B416}" type="datetimeFigureOut">
              <a:rPr lang="ar-SA" smtClean="0"/>
              <a:pPr/>
              <a:t>22/03/36</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3DF57FC2-1919-4E4F-AE20-C1337D2F6448}"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8D3EBDA9-0BF1-4F9C-BB8E-D8347AA8B416}" type="datetimeFigureOut">
              <a:rPr lang="ar-SA" smtClean="0"/>
              <a:pPr/>
              <a:t>22/03/36</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3DF57FC2-1919-4E4F-AE20-C1337D2F6448}"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8D3EBDA9-0BF1-4F9C-BB8E-D8347AA8B416}" type="datetimeFigureOut">
              <a:rPr lang="ar-SA" smtClean="0"/>
              <a:pPr/>
              <a:t>22/03/36</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3DF57FC2-1919-4E4F-AE20-C1337D2F6448}"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8D3EBDA9-0BF1-4F9C-BB8E-D8347AA8B416}" type="datetimeFigureOut">
              <a:rPr lang="ar-SA" smtClean="0"/>
              <a:pPr/>
              <a:t>22/03/36</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3DF57FC2-1919-4E4F-AE20-C1337D2F6448}"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8D3EBDA9-0BF1-4F9C-BB8E-D8347AA8B416}" type="datetimeFigureOut">
              <a:rPr lang="ar-SA" smtClean="0"/>
              <a:pPr/>
              <a:t>22/03/36</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3DF57FC2-1919-4E4F-AE20-C1337D2F6448}"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8D3EBDA9-0BF1-4F9C-BB8E-D8347AA8B416}" type="datetimeFigureOut">
              <a:rPr lang="ar-SA" smtClean="0"/>
              <a:pPr/>
              <a:t>22/03/36</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3DF57FC2-1919-4E4F-AE20-C1337D2F6448}"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image" Target="../media/image16.jpeg"/></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8.jpeg"/><Relationship Id="rId1" Type="http://schemas.openxmlformats.org/officeDocument/2006/relationships/slideLayout" Target="../slideLayouts/slideLayout2.xml"/><Relationship Id="rId5" Type="http://schemas.openxmlformats.org/officeDocument/2006/relationships/image" Target="../media/image20.jpeg"/><Relationship Id="rId4" Type="http://schemas.openxmlformats.org/officeDocument/2006/relationships/image" Target="../media/image19.jpeg"/></Relationships>
</file>

<file path=ppt/slides/_rels/slide22.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8.jpeg"/><Relationship Id="rId1" Type="http://schemas.openxmlformats.org/officeDocument/2006/relationships/slideLayout" Target="../slideLayouts/slideLayout2.xml"/><Relationship Id="rId6" Type="http://schemas.openxmlformats.org/officeDocument/2006/relationships/image" Target="../media/image23.jpeg"/><Relationship Id="rId5" Type="http://schemas.openxmlformats.org/officeDocument/2006/relationships/image" Target="../media/image22.jpeg"/><Relationship Id="rId4" Type="http://schemas.openxmlformats.org/officeDocument/2006/relationships/image" Target="../media/image21.jpeg"/></Relationships>
</file>

<file path=ppt/slides/_rels/slide23.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image" Target="../media/image8.jpeg"/><Relationship Id="rId1" Type="http://schemas.openxmlformats.org/officeDocument/2006/relationships/slideLayout" Target="../slideLayouts/slideLayout2.xml"/><Relationship Id="rId6" Type="http://schemas.openxmlformats.org/officeDocument/2006/relationships/image" Target="../media/image19.jpeg"/><Relationship Id="rId5" Type="http://schemas.openxmlformats.org/officeDocument/2006/relationships/image" Target="../media/image26.jpeg"/><Relationship Id="rId4" Type="http://schemas.openxmlformats.org/officeDocument/2006/relationships/image" Target="../media/image25.jpeg"/></Relationships>
</file>

<file path=ppt/slides/_rels/slide24.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8.jpeg"/><Relationship Id="rId1" Type="http://schemas.openxmlformats.org/officeDocument/2006/relationships/slideLayout" Target="../slideLayouts/slideLayout2.xml"/><Relationship Id="rId6" Type="http://schemas.openxmlformats.org/officeDocument/2006/relationships/image" Target="../media/image29.jpeg"/><Relationship Id="rId5" Type="http://schemas.openxmlformats.org/officeDocument/2006/relationships/image" Target="../media/image28.jpeg"/><Relationship Id="rId4" Type="http://schemas.openxmlformats.org/officeDocument/2006/relationships/image" Target="../media/image18.jpeg"/></Relationships>
</file>

<file path=ppt/slides/_rels/slide27.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8.jpeg"/><Relationship Id="rId1" Type="http://schemas.openxmlformats.org/officeDocument/2006/relationships/slideLayout" Target="../slideLayouts/slideLayout2.xml"/><Relationship Id="rId6" Type="http://schemas.openxmlformats.org/officeDocument/2006/relationships/image" Target="../media/image18.jpeg"/><Relationship Id="rId5" Type="http://schemas.openxmlformats.org/officeDocument/2006/relationships/image" Target="../media/image26.jpeg"/><Relationship Id="rId4" Type="http://schemas.openxmlformats.org/officeDocument/2006/relationships/image" Target="../media/image19.jpeg"/></Relationships>
</file>

<file path=ppt/slides/_rels/slide28.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image" Target="../media/image25.jpeg"/></Relationships>
</file>

<file path=ppt/slides/_rels/slide29.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8.jpeg"/><Relationship Id="rId1" Type="http://schemas.openxmlformats.org/officeDocument/2006/relationships/slideLayout" Target="../slideLayouts/slideLayout2.xml"/><Relationship Id="rId5" Type="http://schemas.openxmlformats.org/officeDocument/2006/relationships/image" Target="../media/image24.jpeg"/><Relationship Id="rId4" Type="http://schemas.openxmlformats.org/officeDocument/2006/relationships/image" Target="../media/image30.jpeg"/></Relationships>
</file>

<file path=ppt/slides/_rels/slide32.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image" Target="../media/image8.jpeg"/><Relationship Id="rId1" Type="http://schemas.openxmlformats.org/officeDocument/2006/relationships/slideLayout" Target="../slideLayouts/slideLayout2.xml"/><Relationship Id="rId5" Type="http://schemas.openxmlformats.org/officeDocument/2006/relationships/image" Target="../media/image20.jpeg"/><Relationship Id="rId4" Type="http://schemas.openxmlformats.org/officeDocument/2006/relationships/image" Target="../media/image18.jpeg"/></Relationships>
</file>

<file path=ppt/slides/_rels/slide33.xml.rels><?xml version="1.0" encoding="UTF-8" standalone="yes"?>
<Relationships xmlns="http://schemas.openxmlformats.org/package/2006/relationships"><Relationship Id="rId3" Type="http://schemas.openxmlformats.org/officeDocument/2006/relationships/image" Target="../media/image31.jpeg"/><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image" Target="../media/image32.jpeg"/></Relationships>
</file>

<file path=ppt/slides/_rels/slide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34.jpeg"/><Relationship Id="rId2" Type="http://schemas.openxmlformats.org/officeDocument/2006/relationships/image" Target="../media/image33.jpeg"/><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38.xml.rels><?xml version="1.0" encoding="UTF-8" standalone="yes"?>
<Relationships xmlns="http://schemas.openxmlformats.org/package/2006/relationships"><Relationship Id="rId2" Type="http://schemas.openxmlformats.org/officeDocument/2006/relationships/image" Target="../media/image33.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35.jpeg"/><Relationship Id="rId2" Type="http://schemas.openxmlformats.org/officeDocument/2006/relationships/image" Target="../media/image33.jpeg"/><Relationship Id="rId1" Type="http://schemas.openxmlformats.org/officeDocument/2006/relationships/slideLayout" Target="../slideLayouts/slideLayout2.xml"/><Relationship Id="rId4" Type="http://schemas.openxmlformats.org/officeDocument/2006/relationships/image" Target="../media/image36.jpeg"/></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6.jpeg"/></Relationships>
</file>

<file path=ppt/slides/_rels/slide40.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33.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33.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33.jpeg"/><Relationship Id="rId1" Type="http://schemas.openxmlformats.org/officeDocument/2006/relationships/slideLayout" Target="../slideLayouts/slideLayout2.xml"/><Relationship Id="rId5" Type="http://schemas.openxmlformats.org/officeDocument/2006/relationships/image" Target="../media/image25.jpeg"/><Relationship Id="rId4" Type="http://schemas.openxmlformats.org/officeDocument/2006/relationships/image" Target="../media/image24.jpeg"/></Relationships>
</file>

<file path=ppt/slides/_rels/slide43.xml.rels><?xml version="1.0" encoding="UTF-8" standalone="yes"?>
<Relationships xmlns="http://schemas.openxmlformats.org/package/2006/relationships"><Relationship Id="rId3" Type="http://schemas.openxmlformats.org/officeDocument/2006/relationships/image" Target="../media/image37.jpeg"/><Relationship Id="rId2" Type="http://schemas.openxmlformats.org/officeDocument/2006/relationships/image" Target="../media/image33.jpeg"/><Relationship Id="rId1" Type="http://schemas.openxmlformats.org/officeDocument/2006/relationships/slideLayout" Target="../slideLayouts/slideLayout2.xml"/><Relationship Id="rId6" Type="http://schemas.openxmlformats.org/officeDocument/2006/relationships/image" Target="../media/image23.jpeg"/><Relationship Id="rId5" Type="http://schemas.openxmlformats.org/officeDocument/2006/relationships/image" Target="../media/image38.jpeg"/><Relationship Id="rId4" Type="http://schemas.openxmlformats.org/officeDocument/2006/relationships/image" Target="../media/image21.jpeg"/></Relationships>
</file>

<file path=ppt/slides/_rels/slide44.xml.rels><?xml version="1.0" encoding="UTF-8" standalone="yes"?>
<Relationships xmlns="http://schemas.openxmlformats.org/package/2006/relationships"><Relationship Id="rId3" Type="http://schemas.openxmlformats.org/officeDocument/2006/relationships/image" Target="../media/image39.jpeg"/><Relationship Id="rId2" Type="http://schemas.openxmlformats.org/officeDocument/2006/relationships/image" Target="../media/image33.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40.jpeg"/><Relationship Id="rId2" Type="http://schemas.openxmlformats.org/officeDocument/2006/relationships/image" Target="../media/image33.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41.jpeg"/><Relationship Id="rId2" Type="http://schemas.openxmlformats.org/officeDocument/2006/relationships/image" Target="../media/image33.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33.jpe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image" Target="../media/image33.jpeg"/><Relationship Id="rId1" Type="http://schemas.openxmlformats.org/officeDocument/2006/relationships/slideLayout" Target="../slideLayouts/slideLayout2.xml"/><Relationship Id="rId6" Type="http://schemas.openxmlformats.org/officeDocument/2006/relationships/image" Target="../media/image25.jpeg"/><Relationship Id="rId5" Type="http://schemas.openxmlformats.org/officeDocument/2006/relationships/image" Target="../media/image19.jpeg"/><Relationship Id="rId4" Type="http://schemas.openxmlformats.org/officeDocument/2006/relationships/image" Target="../media/image18.jpeg"/></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33.jpeg"/><Relationship Id="rId1" Type="http://schemas.openxmlformats.org/officeDocument/2006/relationships/slideLayout" Target="../slideLayouts/slideLayout2.xml"/><Relationship Id="rId4" Type="http://schemas.openxmlformats.org/officeDocument/2006/relationships/image" Target="../media/image42.jpeg"/></Relationships>
</file>

<file path=ppt/slides/_rels/slide51.xml.rels><?xml version="1.0" encoding="UTF-8" standalone="yes"?>
<Relationships xmlns="http://schemas.openxmlformats.org/package/2006/relationships"><Relationship Id="rId3" Type="http://schemas.openxmlformats.org/officeDocument/2006/relationships/image" Target="../media/image32.jpeg"/><Relationship Id="rId2" Type="http://schemas.openxmlformats.org/officeDocument/2006/relationships/image" Target="../media/image33.jpeg"/><Relationship Id="rId1" Type="http://schemas.openxmlformats.org/officeDocument/2006/relationships/slideLayout" Target="../slideLayouts/slideLayout2.xml"/><Relationship Id="rId4" Type="http://schemas.openxmlformats.org/officeDocument/2006/relationships/image" Target="../media/image31.jpeg"/></Relationships>
</file>

<file path=ppt/slides/_rels/slide5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Public\Pictures\خلفيات6.jpg"/>
          <p:cNvPicPr>
            <a:picLocks noChangeAspect="1" noChangeArrowheads="1"/>
          </p:cNvPicPr>
          <p:nvPr/>
        </p:nvPicPr>
        <p:blipFill>
          <a:blip r:embed="rId2"/>
          <a:srcRect/>
          <a:stretch>
            <a:fillRect/>
          </a:stretch>
        </p:blipFill>
        <p:spPr bwMode="auto">
          <a:xfrm>
            <a:off x="0" y="0"/>
            <a:ext cx="9143999" cy="6858000"/>
          </a:xfrm>
          <a:prstGeom prst="rect">
            <a:avLst/>
          </a:prstGeom>
          <a:noFill/>
        </p:spPr>
      </p:pic>
      <p:sp>
        <p:nvSpPr>
          <p:cNvPr id="6" name="مستطيل 5"/>
          <p:cNvSpPr/>
          <p:nvPr/>
        </p:nvSpPr>
        <p:spPr>
          <a:xfrm>
            <a:off x="1714480" y="1785926"/>
            <a:ext cx="5643602" cy="3231654"/>
          </a:xfrm>
          <a:prstGeom prst="rect">
            <a:avLst/>
          </a:prstGeom>
          <a:noFill/>
        </p:spPr>
        <p:txBody>
          <a:bodyPr wrap="square" lIns="91440" tIns="45720" rIns="91440" bIns="45720">
            <a:spAutoFit/>
          </a:bodyPr>
          <a:lstStyle/>
          <a:p>
            <a:pPr algn="ctr"/>
            <a:r>
              <a:rPr lang="ar-SA" sz="9600" b="1" cap="none" spc="0"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العلم النافع</a:t>
            </a:r>
          </a:p>
          <a:p>
            <a:pPr algn="ctr">
              <a:lnSpc>
                <a:spcPct val="200000"/>
              </a:lnSpc>
            </a:pPr>
            <a:r>
              <a:rPr lang="ar-SA" sz="4000" b="1"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وقف لله تعالى </a:t>
            </a:r>
          </a:p>
          <a:p>
            <a:pPr algn="ctr"/>
            <a:r>
              <a:rPr lang="ar-SA" sz="2800" b="1" cap="none" spc="0"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أ /  زينب </a:t>
            </a:r>
            <a:r>
              <a:rPr lang="ar-SA" sz="2800" b="1" cap="none" spc="0" dirty="0" err="1"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ش</a:t>
            </a:r>
            <a:r>
              <a:rPr lang="ar-SA" sz="2800" b="1" cap="none" spc="0"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 .</a:t>
            </a:r>
            <a:endParaRPr lang="ar-SA" sz="2800" b="1" cap="none" spc="0"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Public\Pictures\خلفية5.jpg"/>
          <p:cNvPicPr>
            <a:picLocks noChangeAspect="1" noChangeArrowheads="1"/>
          </p:cNvPicPr>
          <p:nvPr/>
        </p:nvPicPr>
        <p:blipFill>
          <a:blip r:embed="rId2"/>
          <a:srcRect/>
          <a:stretch>
            <a:fillRect/>
          </a:stretch>
        </p:blipFill>
        <p:spPr bwMode="auto">
          <a:xfrm>
            <a:off x="0" y="0"/>
            <a:ext cx="9143999" cy="6858000"/>
          </a:xfrm>
          <a:prstGeom prst="rect">
            <a:avLst/>
          </a:prstGeom>
          <a:noFill/>
        </p:spPr>
      </p:pic>
      <p:sp>
        <p:nvSpPr>
          <p:cNvPr id="3" name="عنصر نائب للمحتوى 2"/>
          <p:cNvSpPr>
            <a:spLocks noGrp="1"/>
          </p:cNvSpPr>
          <p:nvPr>
            <p:ph idx="1"/>
          </p:nvPr>
        </p:nvSpPr>
        <p:spPr>
          <a:xfrm>
            <a:off x="0" y="571480"/>
            <a:ext cx="9144000" cy="6286520"/>
          </a:xfrm>
        </p:spPr>
        <p:txBody>
          <a:bodyPr>
            <a:normAutofit/>
          </a:bodyPr>
          <a:lstStyle/>
          <a:p>
            <a:pPr algn="ctr">
              <a:buNone/>
            </a:pPr>
            <a:r>
              <a:rPr lang="ar-SA" sz="3600" b="1" dirty="0" smtClean="0">
                <a:solidFill>
                  <a:srgbClr val="00B050"/>
                </a:solidFill>
              </a:rPr>
              <a:t>الفكرة العامة /</a:t>
            </a:r>
          </a:p>
          <a:p>
            <a:pPr algn="ctr">
              <a:buNone/>
            </a:pPr>
            <a:endParaRPr lang="ar-SA" sz="900" b="1" dirty="0" smtClean="0">
              <a:solidFill>
                <a:srgbClr val="00B050"/>
              </a:solidFill>
            </a:endParaRPr>
          </a:p>
          <a:p>
            <a:pPr algn="ctr">
              <a:buNone/>
            </a:pPr>
            <a:r>
              <a:rPr lang="ar-SA" b="1" dirty="0" smtClean="0"/>
              <a:t>الغلاف الجوي في حركة دائمة تؤدي إلى تغير مستمر في الطقس</a:t>
            </a:r>
          </a:p>
          <a:p>
            <a:pPr algn="ctr">
              <a:buNone/>
            </a:pPr>
            <a:endParaRPr lang="ar-SA" sz="3600" b="1" dirty="0" smtClean="0"/>
          </a:p>
          <a:p>
            <a:pPr algn="ctr">
              <a:buNone/>
            </a:pPr>
            <a:r>
              <a:rPr lang="ar-SA" sz="3600" b="1" dirty="0" smtClean="0">
                <a:solidFill>
                  <a:srgbClr val="FF0000"/>
                </a:solidFill>
              </a:rPr>
              <a:t>فصل ( 7 ) الغلاف الجوي المتحرك</a:t>
            </a:r>
          </a:p>
          <a:p>
            <a:pPr algn="ctr">
              <a:buNone/>
            </a:pPr>
            <a:endParaRPr lang="ar-SA" sz="3600" b="1" dirty="0" smtClean="0"/>
          </a:p>
          <a:p>
            <a:pPr algn="ctr">
              <a:buNone/>
            </a:pPr>
            <a:endParaRPr lang="ar-SA" sz="3600" b="1" dirty="0" smtClean="0"/>
          </a:p>
          <a:p>
            <a:pPr algn="ctr">
              <a:buNone/>
            </a:pPr>
            <a:r>
              <a:rPr lang="ar-SA" b="1" dirty="0" smtClean="0">
                <a:solidFill>
                  <a:srgbClr val="0070C0"/>
                </a:solidFill>
              </a:rPr>
              <a:t>الدرس الأول                                          الدرس الثاني</a:t>
            </a:r>
          </a:p>
          <a:p>
            <a:pPr algn="ctr">
              <a:buNone/>
            </a:pPr>
            <a:r>
              <a:rPr lang="ar-SA" b="1" dirty="0" smtClean="0"/>
              <a:t>الغلاف الجوي والطقس                       الكتل والجبهات الهوائية</a:t>
            </a:r>
          </a:p>
          <a:p>
            <a:pPr algn="ctr">
              <a:buNone/>
            </a:pPr>
            <a:r>
              <a:rPr lang="ar-SA" b="1" dirty="0" smtClean="0"/>
              <a:t>                   </a:t>
            </a:r>
          </a:p>
          <a:p>
            <a:pPr algn="ctr">
              <a:buNone/>
            </a:pPr>
            <a:endParaRPr lang="ar-SA" sz="3600" b="1" dirty="0"/>
          </a:p>
        </p:txBody>
      </p:sp>
      <p:cxnSp>
        <p:nvCxnSpPr>
          <p:cNvPr id="16" name="رابط كسهم مستقيم 15"/>
          <p:cNvCxnSpPr/>
          <p:nvPr/>
        </p:nvCxnSpPr>
        <p:spPr>
          <a:xfrm>
            <a:off x="4857752" y="3500438"/>
            <a:ext cx="3286148" cy="8572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رابط كسهم مستقيم 16"/>
          <p:cNvCxnSpPr/>
          <p:nvPr/>
        </p:nvCxnSpPr>
        <p:spPr>
          <a:xfrm rot="10800000" flipV="1">
            <a:off x="1428728" y="3500438"/>
            <a:ext cx="3429024" cy="9286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anim calcmode="lin" valueType="num">
                                      <p:cBhvr additive="base">
                                        <p:cTn id="1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7" end="7"/>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anim calcmode="lin" valueType="num">
                                      <p:cBhvr additive="base">
                                        <p:cTn id="1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Public\Pictures\خلفية5.jpg"/>
          <p:cNvPicPr>
            <a:picLocks noChangeAspect="1" noChangeArrowheads="1"/>
          </p:cNvPicPr>
          <p:nvPr/>
        </p:nvPicPr>
        <p:blipFill>
          <a:blip r:embed="rId2"/>
          <a:srcRect/>
          <a:stretch>
            <a:fillRect/>
          </a:stretch>
        </p:blipFill>
        <p:spPr bwMode="auto">
          <a:xfrm>
            <a:off x="0" y="0"/>
            <a:ext cx="9143999" cy="6858000"/>
          </a:xfrm>
          <a:prstGeom prst="rect">
            <a:avLst/>
          </a:prstGeom>
          <a:noFill/>
        </p:spPr>
      </p:pic>
      <p:sp>
        <p:nvSpPr>
          <p:cNvPr id="3" name="عنصر نائب للمحتوى 2"/>
          <p:cNvSpPr>
            <a:spLocks noGrp="1"/>
          </p:cNvSpPr>
          <p:nvPr>
            <p:ph idx="1"/>
          </p:nvPr>
        </p:nvSpPr>
        <p:spPr/>
        <p:txBody>
          <a:bodyPr/>
          <a:lstStyle/>
          <a:p>
            <a:endParaRPr lang="ar-SA" dirty="0" smtClean="0"/>
          </a:p>
          <a:p>
            <a:pPr>
              <a:buNone/>
            </a:pPr>
            <a:r>
              <a:rPr lang="ar-SA" b="1" dirty="0" smtClean="0">
                <a:solidFill>
                  <a:schemeClr val="accent2">
                    <a:lumMod val="75000"/>
                  </a:schemeClr>
                </a:solidFill>
              </a:rPr>
              <a:t>              </a:t>
            </a:r>
            <a:r>
              <a:rPr lang="ar-SA" b="1" dirty="0" smtClean="0"/>
              <a:t>كيف تؤثر درجة الحرارة في جزيئات الغاز ؟</a:t>
            </a:r>
            <a:endParaRPr lang="ar-SA" dirty="0"/>
          </a:p>
        </p:txBody>
      </p:sp>
      <p:sp>
        <p:nvSpPr>
          <p:cNvPr id="5" name="عنوان 4"/>
          <p:cNvSpPr>
            <a:spLocks noGrp="1"/>
          </p:cNvSpPr>
          <p:nvPr>
            <p:ph type="title"/>
          </p:nvPr>
        </p:nvSpPr>
        <p:spPr>
          <a:xfrm>
            <a:off x="457200" y="274638"/>
            <a:ext cx="8229600" cy="1797040"/>
          </a:xfrm>
          <a:prstGeom prst="cloud">
            <a:avLst/>
          </a:prstGeom>
          <a:solidFill>
            <a:schemeClr val="accent2">
              <a:lumMod val="40000"/>
              <a:lumOff val="60000"/>
            </a:schemeClr>
          </a:solidFill>
          <a:ln>
            <a:solidFill>
              <a:srgbClr val="BD4A47"/>
            </a:solidFill>
          </a:ln>
        </p:spPr>
        <p:style>
          <a:lnRef idx="2">
            <a:schemeClr val="accent1">
              <a:shade val="50000"/>
            </a:schemeClr>
          </a:lnRef>
          <a:fillRef idx="1">
            <a:schemeClr val="accent1"/>
          </a:fillRef>
          <a:effectRef idx="0">
            <a:schemeClr val="accent1"/>
          </a:effectRef>
          <a:fontRef idx="minor">
            <a:schemeClr val="lt1"/>
          </a:fontRef>
        </p:style>
        <p:txBody>
          <a:bodyPr rtlCol="1" anchor="ctr">
            <a:normAutofit fontScale="90000"/>
          </a:bodyPr>
          <a:lstStyle/>
          <a:p>
            <a:pPr algn="ctr"/>
            <a:endParaRPr lang="ar-SA" sz="4000" b="1" dirty="0" smtClean="0">
              <a:solidFill>
                <a:schemeClr val="accent2">
                  <a:lumMod val="75000"/>
                </a:schemeClr>
              </a:solidFill>
            </a:endParaRPr>
          </a:p>
          <a:p>
            <a:pPr algn="ctr"/>
            <a:endParaRPr lang="ar-SA" sz="4000" b="1" dirty="0" smtClean="0">
              <a:solidFill>
                <a:schemeClr val="accent2">
                  <a:lumMod val="75000"/>
                </a:schemeClr>
              </a:solidFill>
            </a:endParaRPr>
          </a:p>
          <a:p>
            <a:pPr algn="r"/>
            <a:r>
              <a:rPr lang="ar-SA" sz="4000" b="1" dirty="0" smtClean="0">
                <a:solidFill>
                  <a:schemeClr val="accent2">
                    <a:lumMod val="75000"/>
                  </a:schemeClr>
                </a:solidFill>
              </a:rPr>
              <a:t/>
            </a:r>
            <a:br>
              <a:rPr lang="ar-SA" sz="4000" b="1" dirty="0" smtClean="0">
                <a:solidFill>
                  <a:schemeClr val="accent2">
                    <a:lumMod val="75000"/>
                  </a:schemeClr>
                </a:solidFill>
              </a:rPr>
            </a:br>
            <a:r>
              <a:rPr lang="ar-SA" sz="4900" b="1" dirty="0" smtClean="0">
                <a:solidFill>
                  <a:srgbClr val="BD4A47"/>
                </a:solidFill>
              </a:rPr>
              <a:t>تجربة </a:t>
            </a:r>
            <a:r>
              <a:rPr lang="ar-SA" sz="4900" b="1" dirty="0" err="1" smtClean="0">
                <a:solidFill>
                  <a:srgbClr val="BD4A47"/>
                </a:solidFill>
              </a:rPr>
              <a:t>إستهلالية</a:t>
            </a:r>
            <a:r>
              <a:rPr lang="ar-SA" sz="4900" b="1" dirty="0" smtClean="0">
                <a:solidFill>
                  <a:srgbClr val="BD4A47"/>
                </a:solidFill>
              </a:rPr>
              <a:t>   </a:t>
            </a:r>
            <a:endParaRPr lang="ar-SA" sz="4000" b="1" dirty="0" smtClean="0">
              <a:solidFill>
                <a:srgbClr val="BD4A47"/>
              </a:solidFill>
            </a:endParaRPr>
          </a:p>
          <a:p>
            <a:pPr algn="ctr"/>
            <a:endParaRPr lang="ar-SA" sz="4000" b="1" dirty="0" smtClean="0">
              <a:solidFill>
                <a:schemeClr val="accent2">
                  <a:lumMod val="75000"/>
                </a:schemeClr>
              </a:solidFill>
            </a:endParaRPr>
          </a:p>
          <a:p>
            <a:pPr algn="ctr"/>
            <a:r>
              <a:rPr lang="ar-SA" sz="4000" b="1" dirty="0" smtClean="0">
                <a:solidFill>
                  <a:schemeClr val="accent2">
                    <a:lumMod val="75000"/>
                  </a:schemeClr>
                </a:solidFill>
              </a:rPr>
              <a:t/>
            </a:r>
            <a:br>
              <a:rPr lang="ar-SA" sz="4000" b="1" dirty="0" smtClean="0">
                <a:solidFill>
                  <a:schemeClr val="accent2">
                    <a:lumMod val="75000"/>
                  </a:schemeClr>
                </a:solidFill>
              </a:rPr>
            </a:br>
            <a:endParaRPr lang="ar-SA" sz="4000" b="1" dirty="0" smtClean="0">
              <a:solidFill>
                <a:schemeClr val="accent2">
                  <a:lumMod val="75000"/>
                </a:schemeClr>
              </a:solidFill>
            </a:endParaRPr>
          </a:p>
        </p:txBody>
      </p:sp>
      <p:pic>
        <p:nvPicPr>
          <p:cNvPr id="1026" name="Picture 2" descr="C:\Users\Public\Pictures\مختبر.jpg"/>
          <p:cNvPicPr>
            <a:picLocks noChangeAspect="1" noChangeArrowheads="1"/>
          </p:cNvPicPr>
          <p:nvPr/>
        </p:nvPicPr>
        <p:blipFill>
          <a:blip r:embed="rId3"/>
          <a:srcRect/>
          <a:stretch>
            <a:fillRect/>
          </a:stretch>
        </p:blipFill>
        <p:spPr bwMode="auto">
          <a:xfrm>
            <a:off x="1785918" y="571480"/>
            <a:ext cx="2000264" cy="1285884"/>
          </a:xfrm>
          <a:prstGeom prst="rect">
            <a:avLst/>
          </a:prstGeom>
          <a:noFill/>
        </p:spPr>
      </p:pic>
      <p:sp>
        <p:nvSpPr>
          <p:cNvPr id="7" name="تمرير عمودي 6"/>
          <p:cNvSpPr/>
          <p:nvPr/>
        </p:nvSpPr>
        <p:spPr>
          <a:xfrm>
            <a:off x="5072066" y="3071810"/>
            <a:ext cx="3429024" cy="3143272"/>
          </a:xfrm>
          <a:prstGeom prst="verticalScroll">
            <a:avLst/>
          </a:prstGeom>
          <a:solidFill>
            <a:schemeClr val="accent2">
              <a:lumMod val="40000"/>
              <a:lumOff val="60000"/>
            </a:schemeClr>
          </a:solidFill>
          <a:ln>
            <a:solidFill>
              <a:srgbClr val="BD4A47"/>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5400" b="1" dirty="0" err="1" smtClean="0">
                <a:solidFill>
                  <a:srgbClr val="BD4A47"/>
                </a:solidFill>
              </a:rPr>
              <a:t>المطويات</a:t>
            </a:r>
            <a:endParaRPr lang="ar-SA" sz="5400" b="1" dirty="0">
              <a:solidFill>
                <a:srgbClr val="BD4A47"/>
              </a:solidFill>
            </a:endParaRPr>
          </a:p>
        </p:txBody>
      </p:sp>
      <p:sp>
        <p:nvSpPr>
          <p:cNvPr id="8" name="وجه ضاحك 7"/>
          <p:cNvSpPr/>
          <p:nvPr/>
        </p:nvSpPr>
        <p:spPr>
          <a:xfrm>
            <a:off x="571472" y="2786058"/>
            <a:ext cx="4286280" cy="3714776"/>
          </a:xfrm>
          <a:prstGeom prst="smileyFace">
            <a:avLst/>
          </a:prstGeom>
          <a:solidFill>
            <a:schemeClr val="accent2">
              <a:lumMod val="40000"/>
              <a:lumOff val="60000"/>
            </a:schemeClr>
          </a:solidFill>
          <a:ln>
            <a:solidFill>
              <a:srgbClr val="BD4A47"/>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sz="2000" dirty="0" smtClean="0"/>
          </a:p>
          <a:p>
            <a:pPr algn="ctr"/>
            <a:endParaRPr lang="ar-SA" sz="2000" dirty="0" smtClean="0">
              <a:solidFill>
                <a:srgbClr val="BD4A47"/>
              </a:solidFill>
            </a:endParaRPr>
          </a:p>
          <a:p>
            <a:pPr algn="ctr">
              <a:lnSpc>
                <a:spcPct val="150000"/>
              </a:lnSpc>
            </a:pPr>
            <a:endParaRPr lang="ar-SA" sz="2800" b="1" dirty="0" smtClean="0">
              <a:solidFill>
                <a:srgbClr val="BD4A47"/>
              </a:solidFill>
            </a:endParaRPr>
          </a:p>
          <a:p>
            <a:pPr algn="ctr"/>
            <a:r>
              <a:rPr lang="ar-SA" sz="4800" b="1" dirty="0" smtClean="0">
                <a:solidFill>
                  <a:srgbClr val="BD4A47"/>
                </a:solidFill>
              </a:rPr>
              <a:t>أتهيأ للقراءة</a:t>
            </a:r>
          </a:p>
          <a:p>
            <a:pPr algn="ctr">
              <a:lnSpc>
                <a:spcPct val="200000"/>
              </a:lnSpc>
            </a:pPr>
            <a:r>
              <a:rPr lang="ar-SA" sz="2800" b="1" dirty="0" err="1" smtClean="0">
                <a:solidFill>
                  <a:srgbClr val="BD4A47"/>
                </a:solidFill>
              </a:rPr>
              <a:t>الإستدلال</a:t>
            </a:r>
            <a:endParaRPr lang="ar-SA" sz="2800" b="1" dirty="0" smtClean="0">
              <a:solidFill>
                <a:srgbClr val="BD4A47"/>
              </a:solidFill>
            </a:endParaRPr>
          </a:p>
          <a:p>
            <a:pPr algn="ctr"/>
            <a:r>
              <a:rPr lang="ar-SA" sz="2800" b="1" dirty="0" smtClean="0">
                <a:solidFill>
                  <a:srgbClr val="BD4A47"/>
                </a:solidFill>
              </a:rPr>
              <a:t>توجيه </a:t>
            </a:r>
            <a:r>
              <a:rPr lang="ar-SA" sz="2800" b="1" dirty="0" err="1" smtClean="0">
                <a:solidFill>
                  <a:srgbClr val="BD4A47"/>
                </a:solidFill>
              </a:rPr>
              <a:t>القراءةوتركيزها</a:t>
            </a:r>
            <a:endParaRPr lang="ar-SA" sz="2800" b="1" dirty="0">
              <a:solidFill>
                <a:srgbClr val="BD4A47"/>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Public\Pictures\خلفيات6.jpg"/>
          <p:cNvPicPr>
            <a:picLocks noChangeAspect="1" noChangeArrowheads="1"/>
          </p:cNvPicPr>
          <p:nvPr/>
        </p:nvPicPr>
        <p:blipFill>
          <a:blip r:embed="rId2"/>
          <a:srcRect/>
          <a:stretch>
            <a:fillRect/>
          </a:stretch>
        </p:blipFill>
        <p:spPr bwMode="auto">
          <a:xfrm>
            <a:off x="0" y="0"/>
            <a:ext cx="9143999" cy="6858000"/>
          </a:xfrm>
          <a:prstGeom prst="rect">
            <a:avLst/>
          </a:prstGeom>
          <a:noFill/>
        </p:spPr>
      </p:pic>
      <p:sp>
        <p:nvSpPr>
          <p:cNvPr id="6" name="مستطيل 5"/>
          <p:cNvSpPr/>
          <p:nvPr/>
        </p:nvSpPr>
        <p:spPr>
          <a:xfrm>
            <a:off x="1714480" y="1785926"/>
            <a:ext cx="5643602" cy="3231654"/>
          </a:xfrm>
          <a:prstGeom prst="rect">
            <a:avLst/>
          </a:prstGeom>
          <a:noFill/>
        </p:spPr>
        <p:txBody>
          <a:bodyPr wrap="square" lIns="91440" tIns="45720" rIns="91440" bIns="45720">
            <a:spAutoFit/>
          </a:bodyPr>
          <a:lstStyle/>
          <a:p>
            <a:pPr algn="ctr"/>
            <a:r>
              <a:rPr lang="ar-SA" sz="9600" b="1" cap="none" spc="0"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العلم النافع</a:t>
            </a:r>
          </a:p>
          <a:p>
            <a:pPr algn="ctr">
              <a:lnSpc>
                <a:spcPct val="200000"/>
              </a:lnSpc>
            </a:pPr>
            <a:r>
              <a:rPr lang="ar-SA" sz="4000" b="1"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وقف لله تعالى </a:t>
            </a:r>
          </a:p>
          <a:p>
            <a:pPr algn="ctr"/>
            <a:r>
              <a:rPr lang="ar-SA" sz="2800" b="1" cap="none" spc="0"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أ /  زينب </a:t>
            </a:r>
            <a:r>
              <a:rPr lang="ar-SA" sz="2800" b="1" cap="none" spc="0" dirty="0" err="1"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ش</a:t>
            </a:r>
            <a:r>
              <a:rPr lang="ar-SA" sz="2800" b="1" cap="none" spc="0"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 .</a:t>
            </a:r>
            <a:endParaRPr lang="ar-SA" sz="2800" b="1" cap="none" spc="0"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Public\Pictures\خلفييية10.jpg"/>
          <p:cNvPicPr>
            <a:picLocks noChangeAspect="1" noChangeArrowheads="1"/>
          </p:cNvPicPr>
          <p:nvPr/>
        </p:nvPicPr>
        <p:blipFill>
          <a:blip r:embed="rId2"/>
          <a:srcRect/>
          <a:stretch>
            <a:fillRect/>
          </a:stretch>
        </p:blipFill>
        <p:spPr bwMode="auto">
          <a:xfrm>
            <a:off x="0" y="1"/>
            <a:ext cx="9144000" cy="6857999"/>
          </a:xfrm>
          <a:prstGeom prst="rect">
            <a:avLst/>
          </a:prstGeom>
          <a:noFill/>
        </p:spPr>
      </p:pic>
      <p:sp>
        <p:nvSpPr>
          <p:cNvPr id="2" name="عنوان 1"/>
          <p:cNvSpPr>
            <a:spLocks noGrp="1"/>
          </p:cNvSpPr>
          <p:nvPr>
            <p:ph type="title"/>
          </p:nvPr>
        </p:nvSpPr>
        <p:spPr>
          <a:xfrm>
            <a:off x="457200" y="0"/>
            <a:ext cx="8229600" cy="1142984"/>
          </a:xfrm>
        </p:spPr>
        <p:txBody>
          <a:bodyPr>
            <a:normAutofit/>
          </a:bodyPr>
          <a:lstStyle/>
          <a:p>
            <a:r>
              <a:rPr lang="ar-SA" sz="3600" b="1" dirty="0" smtClean="0">
                <a:solidFill>
                  <a:srgbClr val="FF0000"/>
                </a:solidFill>
              </a:rPr>
              <a:t>مخطط منهج العلوم للصف الأول متوسط الفصل الثاني</a:t>
            </a:r>
            <a:endParaRPr lang="ar-SA" sz="3600" b="1" dirty="0">
              <a:solidFill>
                <a:srgbClr val="FF0000"/>
              </a:solidFill>
            </a:endParaRPr>
          </a:p>
        </p:txBody>
      </p:sp>
      <p:sp>
        <p:nvSpPr>
          <p:cNvPr id="3" name="عنصر نائب للمحتوى 2"/>
          <p:cNvSpPr>
            <a:spLocks noGrp="1"/>
          </p:cNvSpPr>
          <p:nvPr>
            <p:ph idx="1"/>
          </p:nvPr>
        </p:nvSpPr>
        <p:spPr>
          <a:xfrm>
            <a:off x="0" y="857232"/>
            <a:ext cx="9144000" cy="6000768"/>
          </a:xfrm>
        </p:spPr>
        <p:txBody>
          <a:bodyPr>
            <a:normAutofit lnSpcReduction="10000"/>
          </a:bodyPr>
          <a:lstStyle/>
          <a:p>
            <a:pPr>
              <a:buNone/>
            </a:pPr>
            <a:endParaRPr lang="ar-SA" dirty="0" smtClean="0"/>
          </a:p>
          <a:p>
            <a:pPr>
              <a:buNone/>
            </a:pPr>
            <a:r>
              <a:rPr lang="ar-SA" b="1" dirty="0" smtClean="0">
                <a:solidFill>
                  <a:srgbClr val="008000"/>
                </a:solidFill>
              </a:rPr>
              <a:t>الوحدة الرابعة             </a:t>
            </a:r>
            <a:r>
              <a:rPr lang="ar-SA" b="1" dirty="0" err="1" smtClean="0">
                <a:solidFill>
                  <a:srgbClr val="008000"/>
                </a:solidFill>
              </a:rPr>
              <a:t>الوحدةالخامسة</a:t>
            </a:r>
            <a:r>
              <a:rPr lang="ar-SA" b="1" dirty="0" smtClean="0">
                <a:solidFill>
                  <a:srgbClr val="008000"/>
                </a:solidFill>
              </a:rPr>
              <a:t>               </a:t>
            </a:r>
            <a:r>
              <a:rPr lang="ar-SA" b="1" dirty="0" err="1" smtClean="0">
                <a:solidFill>
                  <a:srgbClr val="008000"/>
                </a:solidFill>
              </a:rPr>
              <a:t>الوحدةالسادسة</a:t>
            </a:r>
            <a:endParaRPr lang="ar-SA" b="1" dirty="0" smtClean="0">
              <a:solidFill>
                <a:srgbClr val="008000"/>
              </a:solidFill>
            </a:endParaRPr>
          </a:p>
          <a:p>
            <a:pPr>
              <a:buNone/>
            </a:pPr>
            <a:r>
              <a:rPr lang="ar-SA" sz="2000" b="1" dirty="0" smtClean="0"/>
              <a:t>     </a:t>
            </a:r>
            <a:r>
              <a:rPr lang="ar-SA" sz="2000" b="1" dirty="0" err="1" smtClean="0"/>
              <a:t>ماوراء</a:t>
            </a:r>
            <a:r>
              <a:rPr lang="ar-SA" sz="2000" b="1" dirty="0" smtClean="0"/>
              <a:t> </a:t>
            </a:r>
            <a:r>
              <a:rPr lang="ar-SA" sz="2000" b="1" dirty="0" err="1" smtClean="0"/>
              <a:t>الارض</a:t>
            </a:r>
            <a:r>
              <a:rPr lang="ar-SA" sz="2000" b="1" dirty="0" smtClean="0"/>
              <a:t>                                 تباين الحياة                                       الحياة والبيئة</a:t>
            </a:r>
          </a:p>
          <a:p>
            <a:pPr>
              <a:buNone/>
            </a:pPr>
            <a:endParaRPr lang="ar-SA" sz="2000" b="1" dirty="0" smtClean="0"/>
          </a:p>
          <a:p>
            <a:pPr>
              <a:buNone/>
            </a:pPr>
            <a:r>
              <a:rPr lang="ar-SA" sz="2800" b="1" dirty="0" smtClean="0">
                <a:solidFill>
                  <a:schemeClr val="tx2"/>
                </a:solidFill>
              </a:rPr>
              <a:t>  </a:t>
            </a:r>
            <a:r>
              <a:rPr lang="ar-SA" sz="2800" b="1" dirty="0" smtClean="0">
                <a:solidFill>
                  <a:srgbClr val="D84416"/>
                </a:solidFill>
              </a:rPr>
              <a:t>الفصل السابع                    الفصل التاسع                الفصل الثاني عشر </a:t>
            </a:r>
          </a:p>
          <a:p>
            <a:pPr>
              <a:buNone/>
            </a:pPr>
            <a:r>
              <a:rPr lang="ar-SA" sz="2000" b="1" dirty="0" smtClean="0"/>
              <a:t>الغلاف الجوي المتحرك                          </a:t>
            </a:r>
            <a:r>
              <a:rPr lang="ar-SA" sz="2000" b="1" dirty="0" smtClean="0">
                <a:solidFill>
                  <a:schemeClr val="tx2">
                    <a:lumMod val="50000"/>
                  </a:schemeClr>
                </a:solidFill>
              </a:rPr>
              <a:t>الخلايا لبنات الحياة                                  علم البيئة</a:t>
            </a:r>
            <a:endParaRPr lang="ar-SA" sz="2800" b="1" dirty="0" smtClean="0">
              <a:solidFill>
                <a:schemeClr val="tx2">
                  <a:lumMod val="50000"/>
                </a:schemeClr>
              </a:solidFill>
            </a:endParaRPr>
          </a:p>
          <a:p>
            <a:pPr>
              <a:buNone/>
            </a:pPr>
            <a:r>
              <a:rPr lang="ar-SA" sz="2400" b="1" dirty="0" smtClean="0"/>
              <a:t>   درس ( 1/ 2 )                       درس ( 1/ 2 )                         درس ( 1/ 2 )</a:t>
            </a:r>
          </a:p>
          <a:p>
            <a:pPr>
              <a:buNone/>
            </a:pPr>
            <a:endParaRPr lang="ar-SA" sz="2400" b="1" dirty="0" smtClean="0">
              <a:solidFill>
                <a:schemeClr val="accent6">
                  <a:lumMod val="75000"/>
                </a:schemeClr>
              </a:solidFill>
            </a:endParaRPr>
          </a:p>
          <a:p>
            <a:pPr>
              <a:buNone/>
            </a:pPr>
            <a:r>
              <a:rPr lang="ar-SA" sz="2800" b="1" dirty="0" smtClean="0">
                <a:solidFill>
                  <a:srgbClr val="D84416"/>
                </a:solidFill>
              </a:rPr>
              <a:t>  الفصل الثامن                    الفصل العاشر                الفصل الثالث عشر                   </a:t>
            </a:r>
          </a:p>
          <a:p>
            <a:pPr>
              <a:buNone/>
            </a:pPr>
            <a:r>
              <a:rPr lang="ar-SA" sz="2800" b="1" dirty="0" smtClean="0">
                <a:solidFill>
                  <a:schemeClr val="tx2"/>
                </a:solidFill>
              </a:rPr>
              <a:t>   </a:t>
            </a:r>
            <a:r>
              <a:rPr lang="ar-SA" sz="2000" b="1" dirty="0" err="1" smtClean="0">
                <a:solidFill>
                  <a:schemeClr val="tx2">
                    <a:lumMod val="50000"/>
                  </a:schemeClr>
                </a:solidFill>
              </a:rPr>
              <a:t>إستكشاف</a:t>
            </a:r>
            <a:r>
              <a:rPr lang="ar-SA" sz="2000" b="1" dirty="0" smtClean="0">
                <a:solidFill>
                  <a:schemeClr val="tx2">
                    <a:lumMod val="50000"/>
                  </a:schemeClr>
                </a:solidFill>
              </a:rPr>
              <a:t> الفضاء                           الحيوانات اللافقارية                              موارد الأرض</a:t>
            </a:r>
            <a:endParaRPr lang="ar-SA" sz="2800" b="1" dirty="0" smtClean="0">
              <a:solidFill>
                <a:schemeClr val="tx2">
                  <a:lumMod val="50000"/>
                </a:schemeClr>
              </a:solidFill>
            </a:endParaRPr>
          </a:p>
          <a:p>
            <a:pPr>
              <a:buNone/>
            </a:pPr>
            <a:r>
              <a:rPr lang="ar-SA" sz="2400" b="1" dirty="0" smtClean="0"/>
              <a:t>   درس ( 1/ 2 )                       درس ( 1/ 2 )                        درس ( 1/ 2) </a:t>
            </a:r>
          </a:p>
          <a:p>
            <a:pPr>
              <a:buNone/>
            </a:pPr>
            <a:endParaRPr lang="ar-SA" sz="2400" b="1" dirty="0" smtClean="0"/>
          </a:p>
          <a:p>
            <a:pPr>
              <a:buNone/>
            </a:pPr>
            <a:r>
              <a:rPr lang="ar-SA" sz="2400" b="1" dirty="0" smtClean="0"/>
              <a:t>                         </a:t>
            </a:r>
            <a:r>
              <a:rPr lang="ar-SA" sz="2400" b="1" dirty="0" smtClean="0">
                <a:solidFill>
                  <a:srgbClr val="D84416"/>
                </a:solidFill>
              </a:rPr>
              <a:t> </a:t>
            </a:r>
            <a:r>
              <a:rPr lang="ar-SA" sz="2800" b="1" dirty="0" smtClean="0">
                <a:solidFill>
                  <a:srgbClr val="D84416"/>
                </a:solidFill>
              </a:rPr>
              <a:t>الفصل الحادي عشر </a:t>
            </a:r>
            <a:r>
              <a:rPr lang="ar-SA" sz="2000" b="1" dirty="0" smtClean="0">
                <a:solidFill>
                  <a:schemeClr val="tx2">
                    <a:lumMod val="50000"/>
                  </a:schemeClr>
                </a:solidFill>
              </a:rPr>
              <a:t>الحيوانات الفقارية</a:t>
            </a:r>
            <a:r>
              <a:rPr lang="ar-SA" sz="2000" b="1" dirty="0" smtClean="0"/>
              <a:t> درس ( 1/ 2 ) </a:t>
            </a:r>
            <a:endParaRPr lang="ar-SA" sz="2400" b="1" dirty="0" smtClean="0"/>
          </a:p>
          <a:p>
            <a:pPr>
              <a:buNone/>
            </a:pPr>
            <a:endParaRPr lang="ar-SA" sz="2400" b="1" dirty="0" smtClean="0"/>
          </a:p>
          <a:p>
            <a:pPr>
              <a:buNone/>
            </a:pPr>
            <a:endParaRPr lang="ar-SA" sz="2400" b="1" dirty="0" smtClean="0"/>
          </a:p>
          <a:p>
            <a:pPr>
              <a:buNone/>
            </a:pPr>
            <a:endParaRPr lang="ar-SA" b="1" dirty="0"/>
          </a:p>
        </p:txBody>
      </p:sp>
      <p:cxnSp>
        <p:nvCxnSpPr>
          <p:cNvPr id="6" name="رابط مستقيم 5"/>
          <p:cNvCxnSpPr/>
          <p:nvPr/>
        </p:nvCxnSpPr>
        <p:spPr>
          <a:xfrm rot="10800000">
            <a:off x="785786" y="1142984"/>
            <a:ext cx="778674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رابط مستقيم 7"/>
          <p:cNvCxnSpPr/>
          <p:nvPr/>
        </p:nvCxnSpPr>
        <p:spPr>
          <a:xfrm rot="5400000" flipH="1" flipV="1">
            <a:off x="4286248" y="928670"/>
            <a:ext cx="57150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رابط كسهم مستقيم 11"/>
          <p:cNvCxnSpPr/>
          <p:nvPr/>
        </p:nvCxnSpPr>
        <p:spPr>
          <a:xfrm rot="5400000">
            <a:off x="8394727" y="1320785"/>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رابط كسهم مستقيم 13"/>
          <p:cNvCxnSpPr/>
          <p:nvPr/>
        </p:nvCxnSpPr>
        <p:spPr>
          <a:xfrm rot="5400000">
            <a:off x="607985" y="1320785"/>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رابط كسهم مستقيم 14"/>
          <p:cNvCxnSpPr/>
          <p:nvPr/>
        </p:nvCxnSpPr>
        <p:spPr>
          <a:xfrm rot="5400000">
            <a:off x="4394199" y="1320785"/>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رابط كسهم مستقيم 28"/>
          <p:cNvCxnSpPr/>
          <p:nvPr/>
        </p:nvCxnSpPr>
        <p:spPr>
          <a:xfrm rot="5400000">
            <a:off x="822299" y="4035429"/>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رابط كسهم مستقيم 29"/>
          <p:cNvCxnSpPr/>
          <p:nvPr/>
        </p:nvCxnSpPr>
        <p:spPr>
          <a:xfrm rot="5400000">
            <a:off x="4537075" y="3963991"/>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رابط كسهم مستقيم 30"/>
          <p:cNvCxnSpPr/>
          <p:nvPr/>
        </p:nvCxnSpPr>
        <p:spPr>
          <a:xfrm rot="5400000">
            <a:off x="750861" y="2392355"/>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رابط كسهم مستقيم 31"/>
          <p:cNvCxnSpPr/>
          <p:nvPr/>
        </p:nvCxnSpPr>
        <p:spPr>
          <a:xfrm rot="5400000">
            <a:off x="4537075" y="2392355"/>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رابط كسهم مستقيم 32"/>
          <p:cNvCxnSpPr/>
          <p:nvPr/>
        </p:nvCxnSpPr>
        <p:spPr>
          <a:xfrm rot="5400000">
            <a:off x="8037537" y="2463793"/>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رابط كسهم مستقيم 33"/>
          <p:cNvCxnSpPr/>
          <p:nvPr/>
        </p:nvCxnSpPr>
        <p:spPr>
          <a:xfrm rot="5400000">
            <a:off x="8037537" y="4035429"/>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رابط كسهم مستقيم 15"/>
          <p:cNvCxnSpPr/>
          <p:nvPr/>
        </p:nvCxnSpPr>
        <p:spPr>
          <a:xfrm rot="5400000">
            <a:off x="4537075" y="5821379"/>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Public\Pictures\خلفية2.jpg"/>
          <p:cNvPicPr>
            <a:picLocks noChangeAspect="1" noChangeArrowheads="1"/>
          </p:cNvPicPr>
          <p:nvPr/>
        </p:nvPicPr>
        <p:blipFill>
          <a:blip r:embed="rId2"/>
          <a:srcRect/>
          <a:stretch>
            <a:fillRect/>
          </a:stretch>
        </p:blipFill>
        <p:spPr bwMode="auto">
          <a:xfrm>
            <a:off x="0" y="0"/>
            <a:ext cx="9143999" cy="6857999"/>
          </a:xfrm>
          <a:prstGeom prst="rect">
            <a:avLst/>
          </a:prstGeom>
          <a:noFill/>
        </p:spPr>
      </p:pic>
      <p:sp>
        <p:nvSpPr>
          <p:cNvPr id="2" name="عنوان 1"/>
          <p:cNvSpPr>
            <a:spLocks noGrp="1"/>
          </p:cNvSpPr>
          <p:nvPr>
            <p:ph type="title"/>
          </p:nvPr>
        </p:nvSpPr>
        <p:spPr>
          <a:xfrm>
            <a:off x="2500298" y="714356"/>
            <a:ext cx="6115064" cy="5429288"/>
          </a:xfrm>
        </p:spPr>
        <p:txBody>
          <a:bodyPr>
            <a:normAutofit/>
          </a:bodyPr>
          <a:lstStyle/>
          <a:p>
            <a:r>
              <a:rPr lang="ar-SA" sz="5400" b="1" dirty="0" smtClean="0">
                <a:solidFill>
                  <a:srgbClr val="00B050"/>
                </a:solidFill>
              </a:rPr>
              <a:t>الدرس الأول :</a:t>
            </a:r>
            <a:r>
              <a:rPr lang="ar-SA" sz="6600" b="1" dirty="0" smtClean="0"/>
              <a:t/>
            </a:r>
            <a:br>
              <a:rPr lang="ar-SA" sz="6600" b="1" dirty="0" smtClean="0"/>
            </a:br>
            <a:r>
              <a:rPr lang="ar-SA" sz="6600" b="1" dirty="0" smtClean="0"/>
              <a:t/>
            </a:r>
            <a:br>
              <a:rPr lang="ar-SA" sz="6600" b="1" dirty="0" smtClean="0"/>
            </a:br>
            <a:r>
              <a:rPr lang="ar-SA" sz="8000" b="1" dirty="0" smtClean="0">
                <a:solidFill>
                  <a:srgbClr val="FF0000"/>
                </a:solidFill>
              </a:rPr>
              <a:t>الغلاف الجوي والطقس</a:t>
            </a:r>
            <a:endParaRPr lang="ar-SA" sz="66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Public\Pictures\خلفية5.jpg"/>
          <p:cNvPicPr>
            <a:picLocks noChangeAspect="1" noChangeArrowheads="1"/>
          </p:cNvPicPr>
          <p:nvPr/>
        </p:nvPicPr>
        <p:blipFill>
          <a:blip r:embed="rId2"/>
          <a:srcRect/>
          <a:stretch>
            <a:fillRect/>
          </a:stretch>
        </p:blipFill>
        <p:spPr bwMode="auto">
          <a:xfrm>
            <a:off x="0" y="0"/>
            <a:ext cx="9143999" cy="6858000"/>
          </a:xfrm>
          <a:prstGeom prst="rect">
            <a:avLst/>
          </a:prstGeom>
          <a:noFill/>
        </p:spPr>
      </p:pic>
      <p:sp>
        <p:nvSpPr>
          <p:cNvPr id="2" name="عنوان 1"/>
          <p:cNvSpPr>
            <a:spLocks noGrp="1"/>
          </p:cNvSpPr>
          <p:nvPr>
            <p:ph type="title"/>
          </p:nvPr>
        </p:nvSpPr>
        <p:spPr>
          <a:xfrm>
            <a:off x="457200" y="0"/>
            <a:ext cx="8229600" cy="785794"/>
          </a:xfrm>
        </p:spPr>
        <p:txBody>
          <a:bodyPr>
            <a:normAutofit/>
          </a:bodyPr>
          <a:lstStyle/>
          <a:p>
            <a:r>
              <a:rPr lang="ar-SA" sz="3200" b="1" dirty="0" smtClean="0">
                <a:solidFill>
                  <a:srgbClr val="FF0000"/>
                </a:solidFill>
              </a:rPr>
              <a:t>شريحة التركيز / </a:t>
            </a:r>
            <a:r>
              <a:rPr lang="ar-SA" sz="3200" b="1" dirty="0" smtClean="0"/>
              <a:t>مختبر كبير حقاً</a:t>
            </a:r>
            <a:endParaRPr lang="ar-SA" sz="3200" b="1" dirty="0"/>
          </a:p>
        </p:txBody>
      </p:sp>
      <p:pic>
        <p:nvPicPr>
          <p:cNvPr id="3074" name="Picture 2" descr="C:\Users\Public\Pictures\بيئة حيوية.jpg"/>
          <p:cNvPicPr>
            <a:picLocks noChangeAspect="1" noChangeArrowheads="1"/>
          </p:cNvPicPr>
          <p:nvPr/>
        </p:nvPicPr>
        <p:blipFill>
          <a:blip r:embed="rId3"/>
          <a:srcRect/>
          <a:stretch>
            <a:fillRect/>
          </a:stretch>
        </p:blipFill>
        <p:spPr bwMode="auto">
          <a:xfrm>
            <a:off x="428596" y="857232"/>
            <a:ext cx="8215370" cy="5643602"/>
          </a:xfrm>
          <a:prstGeom prst="rect">
            <a:avLst/>
          </a:prstGeom>
          <a:noFill/>
        </p:spPr>
      </p:pic>
      <p:pic>
        <p:nvPicPr>
          <p:cNvPr id="5" name="Picture 2" descr="C:\Users\Public\Pictures\بيئة حيوية1.jpg"/>
          <p:cNvPicPr>
            <a:picLocks noChangeAspect="1" noChangeArrowheads="1"/>
          </p:cNvPicPr>
          <p:nvPr/>
        </p:nvPicPr>
        <p:blipFill>
          <a:blip r:embed="rId4"/>
          <a:srcRect/>
          <a:stretch>
            <a:fillRect/>
          </a:stretch>
        </p:blipFill>
        <p:spPr bwMode="auto">
          <a:xfrm>
            <a:off x="357158" y="857232"/>
            <a:ext cx="8429684" cy="5572164"/>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Public\Pictures\خلفية5.jpg"/>
          <p:cNvPicPr>
            <a:picLocks noChangeAspect="1" noChangeArrowheads="1"/>
          </p:cNvPicPr>
          <p:nvPr/>
        </p:nvPicPr>
        <p:blipFill>
          <a:blip r:embed="rId2"/>
          <a:srcRect/>
          <a:stretch>
            <a:fillRect/>
          </a:stretch>
        </p:blipFill>
        <p:spPr bwMode="auto">
          <a:xfrm>
            <a:off x="0" y="0"/>
            <a:ext cx="9143999" cy="6858000"/>
          </a:xfrm>
          <a:prstGeom prst="rect">
            <a:avLst/>
          </a:prstGeom>
          <a:noFill/>
        </p:spPr>
      </p:pic>
      <p:sp>
        <p:nvSpPr>
          <p:cNvPr id="2" name="عنوان 1"/>
          <p:cNvSpPr>
            <a:spLocks noGrp="1"/>
          </p:cNvSpPr>
          <p:nvPr>
            <p:ph type="title"/>
          </p:nvPr>
        </p:nvSpPr>
        <p:spPr>
          <a:xfrm>
            <a:off x="428596" y="571480"/>
            <a:ext cx="8229600" cy="785794"/>
          </a:xfrm>
        </p:spPr>
        <p:txBody>
          <a:bodyPr>
            <a:normAutofit/>
          </a:bodyPr>
          <a:lstStyle/>
          <a:p>
            <a:r>
              <a:rPr lang="ar-SA" sz="3200" b="1" dirty="0" smtClean="0">
                <a:solidFill>
                  <a:srgbClr val="FF0000"/>
                </a:solidFill>
              </a:rPr>
              <a:t>شريحة التركيز / </a:t>
            </a:r>
            <a:r>
              <a:rPr lang="ar-SA" sz="3200" b="1" dirty="0" smtClean="0"/>
              <a:t>مختبر كبير حقاً</a:t>
            </a:r>
            <a:endParaRPr lang="ar-SA" sz="3200" b="1" dirty="0"/>
          </a:p>
        </p:txBody>
      </p:sp>
      <p:sp>
        <p:nvSpPr>
          <p:cNvPr id="4" name="عنصر نائب للمحتوى 7"/>
          <p:cNvSpPr>
            <a:spLocks noGrp="1"/>
          </p:cNvSpPr>
          <p:nvPr>
            <p:ph idx="1"/>
          </p:nvPr>
        </p:nvSpPr>
        <p:spPr>
          <a:xfrm>
            <a:off x="357158" y="1071546"/>
            <a:ext cx="8358246" cy="5500726"/>
          </a:xfrm>
        </p:spPr>
        <p:txBody>
          <a:bodyPr>
            <a:normAutofit fontScale="70000" lnSpcReduction="20000"/>
          </a:bodyPr>
          <a:lstStyle/>
          <a:p>
            <a:pPr>
              <a:buNone/>
            </a:pPr>
            <a:endParaRPr lang="ar-SA" dirty="0" smtClean="0"/>
          </a:p>
          <a:p>
            <a:pPr>
              <a:lnSpc>
                <a:spcPct val="150000"/>
              </a:lnSpc>
              <a:buNone/>
            </a:pPr>
            <a:r>
              <a:rPr lang="ar-SA" sz="4600" b="1" dirty="0" smtClean="0"/>
              <a:t>تبين الصورة أدناه غلافاً حيوياً </a:t>
            </a:r>
            <a:r>
              <a:rPr lang="ar-SA" sz="4600" b="1" dirty="0" err="1" smtClean="0"/>
              <a:t>إصطناعياً</a:t>
            </a:r>
            <a:r>
              <a:rPr lang="ar-SA" sz="4600" b="1" dirty="0" smtClean="0"/>
              <a:t> . والغلاف الحيوي الطبيعي , نظام معقد , محكم الصنع , أبدعه الخالق </a:t>
            </a:r>
            <a:r>
              <a:rPr lang="ar-SA" sz="4600" b="1" dirty="0" err="1" smtClean="0"/>
              <a:t>عزّوجلّ</a:t>
            </a:r>
            <a:r>
              <a:rPr lang="ar-SA" sz="4600" b="1" dirty="0" smtClean="0"/>
              <a:t>,</a:t>
            </a:r>
          </a:p>
          <a:p>
            <a:pPr>
              <a:lnSpc>
                <a:spcPct val="150000"/>
              </a:lnSpc>
              <a:buNone/>
            </a:pPr>
            <a:r>
              <a:rPr lang="ar-SA" sz="4600" b="1" dirty="0" smtClean="0"/>
              <a:t>ويستخدم العلماء العديد من البيئات المغلقة المختلفة على الأرض . لدراسة كيف تؤثر عوامل متنوعة في الأنظمة البيئية . ومن الحقائق التي </a:t>
            </a:r>
            <a:r>
              <a:rPr lang="ar-SA" sz="4600" b="1" dirty="0" err="1" smtClean="0"/>
              <a:t>أكتشفوها</a:t>
            </a:r>
            <a:r>
              <a:rPr lang="ar-SA" sz="4600" b="1" dirty="0" smtClean="0"/>
              <a:t> أن زيادة مستويات ثاني أكسيد الكون في الهواء لها تأثير ضار بالشعاب المرجانية .</a:t>
            </a:r>
          </a:p>
          <a:p>
            <a:pPr>
              <a:lnSpc>
                <a:spcPct val="150000"/>
              </a:lnSpc>
              <a:buNone/>
            </a:pPr>
            <a:r>
              <a:rPr lang="ar-SA" b="1" dirty="0" smtClean="0"/>
              <a:t> </a:t>
            </a:r>
            <a:endParaRPr lang="ar-SA" b="1"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Public\Pictures\خلفية5.jpg"/>
          <p:cNvPicPr>
            <a:picLocks noChangeAspect="1" noChangeArrowheads="1"/>
          </p:cNvPicPr>
          <p:nvPr/>
        </p:nvPicPr>
        <p:blipFill>
          <a:blip r:embed="rId2"/>
          <a:srcRect/>
          <a:stretch>
            <a:fillRect/>
          </a:stretch>
        </p:blipFill>
        <p:spPr bwMode="auto">
          <a:xfrm>
            <a:off x="0" y="0"/>
            <a:ext cx="9143999" cy="6858000"/>
          </a:xfrm>
          <a:prstGeom prst="rect">
            <a:avLst/>
          </a:prstGeom>
          <a:noFill/>
        </p:spPr>
      </p:pic>
      <p:sp>
        <p:nvSpPr>
          <p:cNvPr id="2" name="عنوان 1"/>
          <p:cNvSpPr>
            <a:spLocks noGrp="1"/>
          </p:cNvSpPr>
          <p:nvPr>
            <p:ph type="title"/>
          </p:nvPr>
        </p:nvSpPr>
        <p:spPr>
          <a:xfrm>
            <a:off x="457200" y="0"/>
            <a:ext cx="8229600" cy="785794"/>
          </a:xfrm>
        </p:spPr>
        <p:txBody>
          <a:bodyPr>
            <a:normAutofit/>
          </a:bodyPr>
          <a:lstStyle/>
          <a:p>
            <a:r>
              <a:rPr lang="ar-SA" sz="3200" b="1" dirty="0" smtClean="0">
                <a:solidFill>
                  <a:srgbClr val="FF0000"/>
                </a:solidFill>
              </a:rPr>
              <a:t>شريحة التركيز / </a:t>
            </a:r>
            <a:r>
              <a:rPr lang="ar-SA" sz="3200" b="1" dirty="0" smtClean="0"/>
              <a:t>مختبر كبير حقاً</a:t>
            </a:r>
            <a:endParaRPr lang="ar-SA" sz="3200" b="1" dirty="0"/>
          </a:p>
        </p:txBody>
      </p:sp>
      <p:pic>
        <p:nvPicPr>
          <p:cNvPr id="3074" name="Picture 2" descr="C:\Users\Public\Pictures\بيئة حيوية.jpg"/>
          <p:cNvPicPr>
            <a:picLocks noChangeAspect="1" noChangeArrowheads="1"/>
          </p:cNvPicPr>
          <p:nvPr/>
        </p:nvPicPr>
        <p:blipFill>
          <a:blip r:embed="rId3"/>
          <a:srcRect/>
          <a:stretch>
            <a:fillRect/>
          </a:stretch>
        </p:blipFill>
        <p:spPr bwMode="auto">
          <a:xfrm>
            <a:off x="428596" y="857232"/>
            <a:ext cx="8215370" cy="5643602"/>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Public\Pictures\خلفية5.jpg"/>
          <p:cNvPicPr>
            <a:picLocks noChangeAspect="1" noChangeArrowheads="1"/>
          </p:cNvPicPr>
          <p:nvPr/>
        </p:nvPicPr>
        <p:blipFill>
          <a:blip r:embed="rId2"/>
          <a:srcRect/>
          <a:stretch>
            <a:fillRect/>
          </a:stretch>
        </p:blipFill>
        <p:spPr bwMode="auto">
          <a:xfrm>
            <a:off x="0" y="0"/>
            <a:ext cx="9143999" cy="6858000"/>
          </a:xfrm>
          <a:prstGeom prst="rect">
            <a:avLst/>
          </a:prstGeom>
          <a:noFill/>
        </p:spPr>
      </p:pic>
      <p:sp>
        <p:nvSpPr>
          <p:cNvPr id="3" name="عنصر نائب للمحتوى 2"/>
          <p:cNvSpPr>
            <a:spLocks noGrp="1"/>
          </p:cNvSpPr>
          <p:nvPr>
            <p:ph idx="1"/>
          </p:nvPr>
        </p:nvSpPr>
        <p:spPr>
          <a:xfrm>
            <a:off x="0" y="785794"/>
            <a:ext cx="8786842" cy="6072206"/>
          </a:xfrm>
        </p:spPr>
        <p:txBody>
          <a:bodyPr>
            <a:normAutofit/>
          </a:bodyPr>
          <a:lstStyle/>
          <a:p>
            <a:pPr algn="ctr">
              <a:lnSpc>
                <a:spcPct val="150000"/>
              </a:lnSpc>
              <a:buNone/>
            </a:pPr>
            <a:endParaRPr lang="ar-SA" b="1" dirty="0" smtClean="0">
              <a:solidFill>
                <a:srgbClr val="FF0000"/>
              </a:solidFill>
            </a:endParaRPr>
          </a:p>
          <a:p>
            <a:pPr algn="ctr">
              <a:lnSpc>
                <a:spcPct val="150000"/>
              </a:lnSpc>
              <a:buNone/>
            </a:pPr>
            <a:r>
              <a:rPr lang="ar-SA" b="1" dirty="0" smtClean="0">
                <a:solidFill>
                  <a:srgbClr val="FF0000"/>
                </a:solidFill>
              </a:rPr>
              <a:t>ورقة نشاط /</a:t>
            </a:r>
            <a:endParaRPr lang="en-US" b="1" dirty="0" smtClean="0">
              <a:solidFill>
                <a:srgbClr val="FF0000"/>
              </a:solidFill>
            </a:endParaRPr>
          </a:p>
          <a:p>
            <a:pPr lvl="0">
              <a:lnSpc>
                <a:spcPct val="150000"/>
              </a:lnSpc>
            </a:pPr>
            <a:r>
              <a:rPr lang="ar-SA" b="1" dirty="0" smtClean="0"/>
              <a:t>سمّ بعض أجزاء بيئتنا التي تظهر في الصورة العلوية والتي تمثل غلافاً حيوياً .</a:t>
            </a:r>
            <a:endParaRPr lang="en-US" b="1" dirty="0" smtClean="0"/>
          </a:p>
          <a:p>
            <a:pPr>
              <a:lnSpc>
                <a:spcPct val="150000"/>
              </a:lnSpc>
            </a:pPr>
            <a:r>
              <a:rPr lang="ar-SA" b="1" dirty="0" smtClean="0"/>
              <a:t>كيف يساعد الغلاف الحيوي العلماء على وضع خطة لمحطة فضائية ؟</a:t>
            </a:r>
            <a:endParaRPr lang="ar-SA" b="1" dirty="0"/>
          </a:p>
        </p:txBody>
      </p:sp>
      <p:pic>
        <p:nvPicPr>
          <p:cNvPr id="6" name="Picture 3" descr="C:\Users\Public\Pictures\نشاط1.jpg"/>
          <p:cNvPicPr>
            <a:picLocks noChangeAspect="1" noChangeArrowheads="1"/>
          </p:cNvPicPr>
          <p:nvPr/>
        </p:nvPicPr>
        <p:blipFill>
          <a:blip r:embed="rId3"/>
          <a:srcRect/>
          <a:stretch>
            <a:fillRect/>
          </a:stretch>
        </p:blipFill>
        <p:spPr bwMode="auto">
          <a:xfrm>
            <a:off x="5572132" y="1214422"/>
            <a:ext cx="1285884" cy="107157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Public\Pictures\خلفية5.jpg"/>
          <p:cNvPicPr>
            <a:picLocks noChangeAspect="1" noChangeArrowheads="1"/>
          </p:cNvPicPr>
          <p:nvPr/>
        </p:nvPicPr>
        <p:blipFill>
          <a:blip r:embed="rId2"/>
          <a:srcRect/>
          <a:stretch>
            <a:fillRect/>
          </a:stretch>
        </p:blipFill>
        <p:spPr bwMode="auto">
          <a:xfrm>
            <a:off x="0" y="0"/>
            <a:ext cx="9143999" cy="6858000"/>
          </a:xfrm>
          <a:prstGeom prst="rect">
            <a:avLst/>
          </a:prstGeom>
          <a:noFill/>
        </p:spPr>
      </p:pic>
      <p:sp>
        <p:nvSpPr>
          <p:cNvPr id="3" name="عنصر نائب للمحتوى 2"/>
          <p:cNvSpPr>
            <a:spLocks noGrp="1"/>
          </p:cNvSpPr>
          <p:nvPr>
            <p:ph idx="1"/>
          </p:nvPr>
        </p:nvSpPr>
        <p:spPr>
          <a:xfrm>
            <a:off x="0" y="0"/>
            <a:ext cx="8501090" cy="6858000"/>
          </a:xfrm>
        </p:spPr>
        <p:txBody>
          <a:bodyPr>
            <a:normAutofit lnSpcReduction="10000"/>
          </a:bodyPr>
          <a:lstStyle/>
          <a:p>
            <a:pPr>
              <a:buNone/>
            </a:pPr>
            <a:endParaRPr lang="ar-SA" b="1" dirty="0" smtClean="0"/>
          </a:p>
          <a:p>
            <a:pPr>
              <a:buNone/>
            </a:pPr>
            <a:endParaRPr lang="ar-SA" b="1" dirty="0" smtClean="0"/>
          </a:p>
          <a:p>
            <a:pPr>
              <a:buNone/>
            </a:pPr>
            <a:endParaRPr lang="ar-SA" sz="1400" b="1" dirty="0" smtClean="0"/>
          </a:p>
          <a:p>
            <a:pPr lvl="0">
              <a:lnSpc>
                <a:spcPct val="150000"/>
              </a:lnSpc>
            </a:pPr>
            <a:r>
              <a:rPr lang="ar-SA" b="1" dirty="0" smtClean="0"/>
              <a:t>توضح سبب وجود ضغط للهواء .</a:t>
            </a:r>
            <a:endParaRPr lang="en-US" b="1" dirty="0" smtClean="0"/>
          </a:p>
          <a:p>
            <a:pPr lvl="0">
              <a:lnSpc>
                <a:spcPct val="150000"/>
              </a:lnSpc>
            </a:pPr>
            <a:r>
              <a:rPr lang="ar-SA" b="1" dirty="0" smtClean="0"/>
              <a:t>تصف مكونات الغلاف الجوي .</a:t>
            </a:r>
            <a:endParaRPr lang="en-US" b="1" dirty="0" smtClean="0"/>
          </a:p>
          <a:p>
            <a:pPr lvl="0">
              <a:lnSpc>
                <a:spcPct val="150000"/>
              </a:lnSpc>
            </a:pPr>
            <a:r>
              <a:rPr lang="ar-SA" b="1" dirty="0" smtClean="0"/>
              <a:t>تصف كيف تسبب الطاقة دورة الماء في الطبيعة .</a:t>
            </a:r>
            <a:endParaRPr lang="en-US" b="1" dirty="0" smtClean="0"/>
          </a:p>
          <a:p>
            <a:pPr lvl="0">
              <a:lnSpc>
                <a:spcPct val="150000"/>
              </a:lnSpc>
            </a:pPr>
            <a:r>
              <a:rPr lang="ar-SA" b="1" dirty="0" smtClean="0"/>
              <a:t>تقارن بين طرق </a:t>
            </a:r>
            <a:r>
              <a:rPr lang="ar-SA" b="1" dirty="0" err="1" smtClean="0"/>
              <a:t>إنتقال</a:t>
            </a:r>
            <a:r>
              <a:rPr lang="ar-SA" b="1" dirty="0" smtClean="0"/>
              <a:t> الطاقة على الأرض .</a:t>
            </a:r>
            <a:endParaRPr lang="en-US" b="1" dirty="0" smtClean="0"/>
          </a:p>
          <a:p>
            <a:pPr lvl="0">
              <a:lnSpc>
                <a:spcPct val="150000"/>
              </a:lnSpc>
            </a:pPr>
            <a:r>
              <a:rPr lang="ar-SA" b="1" dirty="0" smtClean="0"/>
              <a:t>تصف كيفية تشكّل الأنواع المختلفة من الغيوم , وأنواع الهطول .</a:t>
            </a:r>
            <a:endParaRPr lang="en-US" b="1" dirty="0" smtClean="0"/>
          </a:p>
          <a:p>
            <a:pPr>
              <a:lnSpc>
                <a:spcPct val="150000"/>
              </a:lnSpc>
            </a:pPr>
            <a:r>
              <a:rPr lang="ar-SA" b="1" dirty="0" smtClean="0"/>
              <a:t>توضح كيف تنشأ الرياح .</a:t>
            </a:r>
            <a:endParaRPr lang="ar-SA" b="1" dirty="0"/>
          </a:p>
        </p:txBody>
      </p:sp>
      <p:sp>
        <p:nvSpPr>
          <p:cNvPr id="5" name="مستطيل مستدير الزوايا 4"/>
          <p:cNvSpPr/>
          <p:nvPr/>
        </p:nvSpPr>
        <p:spPr>
          <a:xfrm>
            <a:off x="2786050" y="285728"/>
            <a:ext cx="3286148" cy="928694"/>
          </a:xfrm>
          <a:prstGeom prst="roundRect">
            <a:avLst/>
          </a:prstGeom>
          <a:solidFill>
            <a:schemeClr val="accent2">
              <a:lumMod val="40000"/>
              <a:lumOff val="60000"/>
            </a:schemeClr>
          </a:solidFill>
          <a:ln>
            <a:solidFill>
              <a:srgbClr val="BD4A47"/>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4800" b="1" dirty="0" smtClean="0">
                <a:solidFill>
                  <a:srgbClr val="BD4A47"/>
                </a:solidFill>
              </a:rPr>
              <a:t>الأهـــــداف</a:t>
            </a:r>
            <a:r>
              <a:rPr lang="ar-SA" sz="5400" b="1" dirty="0" smtClean="0">
                <a:solidFill>
                  <a:srgbClr val="BD4A47"/>
                </a:solidFill>
              </a:rPr>
              <a:t> </a:t>
            </a:r>
            <a:r>
              <a:rPr lang="ar-SA" b="1" dirty="0" smtClean="0"/>
              <a:t>   </a:t>
            </a:r>
            <a:endParaRPr lang="en-US" dirty="0" smtClean="0"/>
          </a:p>
          <a:p>
            <a:pPr algn="ctr"/>
            <a:endParaRPr lang="ar-SA"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Public\Pictures\خلفييية10.jpg"/>
          <p:cNvPicPr>
            <a:picLocks noChangeAspect="1" noChangeArrowheads="1"/>
          </p:cNvPicPr>
          <p:nvPr/>
        </p:nvPicPr>
        <p:blipFill>
          <a:blip r:embed="rId2"/>
          <a:srcRect/>
          <a:stretch>
            <a:fillRect/>
          </a:stretch>
        </p:blipFill>
        <p:spPr bwMode="auto">
          <a:xfrm>
            <a:off x="0" y="1"/>
            <a:ext cx="9144000" cy="6857999"/>
          </a:xfrm>
          <a:prstGeom prst="rect">
            <a:avLst/>
          </a:prstGeom>
          <a:noFill/>
        </p:spPr>
      </p:pic>
      <p:sp>
        <p:nvSpPr>
          <p:cNvPr id="2" name="عنوان 1"/>
          <p:cNvSpPr>
            <a:spLocks noGrp="1"/>
          </p:cNvSpPr>
          <p:nvPr>
            <p:ph type="title"/>
          </p:nvPr>
        </p:nvSpPr>
        <p:spPr>
          <a:xfrm>
            <a:off x="457200" y="0"/>
            <a:ext cx="8229600" cy="1142984"/>
          </a:xfrm>
        </p:spPr>
        <p:txBody>
          <a:bodyPr>
            <a:normAutofit/>
          </a:bodyPr>
          <a:lstStyle/>
          <a:p>
            <a:r>
              <a:rPr lang="ar-SA" sz="3600" b="1" dirty="0" smtClean="0">
                <a:solidFill>
                  <a:srgbClr val="FF0000"/>
                </a:solidFill>
              </a:rPr>
              <a:t>مخطط منهج العلوم للصف الأول متوسط الفصل الثاني</a:t>
            </a:r>
            <a:endParaRPr lang="ar-SA" sz="3600" b="1" dirty="0">
              <a:solidFill>
                <a:srgbClr val="FF0000"/>
              </a:solidFill>
            </a:endParaRPr>
          </a:p>
        </p:txBody>
      </p:sp>
      <p:sp>
        <p:nvSpPr>
          <p:cNvPr id="3" name="عنصر نائب للمحتوى 2"/>
          <p:cNvSpPr>
            <a:spLocks noGrp="1"/>
          </p:cNvSpPr>
          <p:nvPr>
            <p:ph idx="1"/>
          </p:nvPr>
        </p:nvSpPr>
        <p:spPr>
          <a:xfrm>
            <a:off x="0" y="857232"/>
            <a:ext cx="9144000" cy="6000768"/>
          </a:xfrm>
        </p:spPr>
        <p:txBody>
          <a:bodyPr>
            <a:normAutofit lnSpcReduction="10000"/>
          </a:bodyPr>
          <a:lstStyle/>
          <a:p>
            <a:pPr>
              <a:buNone/>
            </a:pPr>
            <a:endParaRPr lang="ar-SA" dirty="0" smtClean="0"/>
          </a:p>
          <a:p>
            <a:pPr>
              <a:buNone/>
            </a:pPr>
            <a:r>
              <a:rPr lang="ar-SA" b="1" dirty="0" smtClean="0">
                <a:solidFill>
                  <a:srgbClr val="008000"/>
                </a:solidFill>
              </a:rPr>
              <a:t>الوحدة الرابعة             </a:t>
            </a:r>
            <a:r>
              <a:rPr lang="ar-SA" b="1" dirty="0" err="1" smtClean="0">
                <a:solidFill>
                  <a:srgbClr val="008000"/>
                </a:solidFill>
              </a:rPr>
              <a:t>الوحدةالخامسة</a:t>
            </a:r>
            <a:r>
              <a:rPr lang="ar-SA" b="1" dirty="0" smtClean="0">
                <a:solidFill>
                  <a:srgbClr val="008000"/>
                </a:solidFill>
              </a:rPr>
              <a:t>               </a:t>
            </a:r>
            <a:r>
              <a:rPr lang="ar-SA" b="1" dirty="0" err="1" smtClean="0">
                <a:solidFill>
                  <a:srgbClr val="008000"/>
                </a:solidFill>
              </a:rPr>
              <a:t>الوحدةالسادسة</a:t>
            </a:r>
            <a:endParaRPr lang="ar-SA" b="1" dirty="0" smtClean="0">
              <a:solidFill>
                <a:srgbClr val="008000"/>
              </a:solidFill>
            </a:endParaRPr>
          </a:p>
          <a:p>
            <a:pPr>
              <a:buNone/>
            </a:pPr>
            <a:r>
              <a:rPr lang="ar-SA" sz="2000" b="1" dirty="0" smtClean="0"/>
              <a:t>     </a:t>
            </a:r>
            <a:r>
              <a:rPr lang="ar-SA" sz="2000" b="1" dirty="0" err="1" smtClean="0"/>
              <a:t>ماوراء</a:t>
            </a:r>
            <a:r>
              <a:rPr lang="ar-SA" sz="2000" b="1" dirty="0" smtClean="0"/>
              <a:t> </a:t>
            </a:r>
            <a:r>
              <a:rPr lang="ar-SA" sz="2000" b="1" dirty="0" err="1" smtClean="0"/>
              <a:t>الارض</a:t>
            </a:r>
            <a:r>
              <a:rPr lang="ar-SA" sz="2000" b="1" dirty="0" smtClean="0"/>
              <a:t>                                 تباين الحياة                                       الحياة والبيئة</a:t>
            </a:r>
          </a:p>
          <a:p>
            <a:pPr>
              <a:buNone/>
            </a:pPr>
            <a:endParaRPr lang="ar-SA" sz="2000" b="1" dirty="0" smtClean="0"/>
          </a:p>
          <a:p>
            <a:pPr>
              <a:buNone/>
            </a:pPr>
            <a:r>
              <a:rPr lang="ar-SA" sz="2800" b="1" dirty="0" smtClean="0">
                <a:solidFill>
                  <a:schemeClr val="tx2"/>
                </a:solidFill>
              </a:rPr>
              <a:t>  </a:t>
            </a:r>
            <a:r>
              <a:rPr lang="ar-SA" sz="2800" b="1" dirty="0" smtClean="0">
                <a:solidFill>
                  <a:srgbClr val="D84416"/>
                </a:solidFill>
              </a:rPr>
              <a:t>الفصل السابع                    الفصل التاسع                الفصل الثاني عشر </a:t>
            </a:r>
          </a:p>
          <a:p>
            <a:pPr>
              <a:buNone/>
            </a:pPr>
            <a:r>
              <a:rPr lang="ar-SA" sz="2000" b="1" dirty="0" smtClean="0"/>
              <a:t>الغلاف الجوي المتحرك                          </a:t>
            </a:r>
            <a:r>
              <a:rPr lang="ar-SA" sz="2000" b="1" dirty="0" smtClean="0">
                <a:solidFill>
                  <a:schemeClr val="tx2">
                    <a:lumMod val="50000"/>
                  </a:schemeClr>
                </a:solidFill>
              </a:rPr>
              <a:t>الخلايا لبنات الحياة                                  علم البيئة</a:t>
            </a:r>
            <a:endParaRPr lang="ar-SA" sz="2800" b="1" dirty="0" smtClean="0">
              <a:solidFill>
                <a:schemeClr val="tx2">
                  <a:lumMod val="50000"/>
                </a:schemeClr>
              </a:solidFill>
            </a:endParaRPr>
          </a:p>
          <a:p>
            <a:pPr>
              <a:buNone/>
            </a:pPr>
            <a:r>
              <a:rPr lang="ar-SA" sz="2400" b="1" dirty="0" smtClean="0"/>
              <a:t>   درس ( 1/ 2 )                       درس ( 1/ 2 )                         درس ( 1/ 2 )</a:t>
            </a:r>
          </a:p>
          <a:p>
            <a:pPr>
              <a:buNone/>
            </a:pPr>
            <a:endParaRPr lang="ar-SA" sz="2400" b="1" dirty="0" smtClean="0">
              <a:solidFill>
                <a:schemeClr val="accent6">
                  <a:lumMod val="75000"/>
                </a:schemeClr>
              </a:solidFill>
            </a:endParaRPr>
          </a:p>
          <a:p>
            <a:pPr>
              <a:buNone/>
            </a:pPr>
            <a:r>
              <a:rPr lang="ar-SA" sz="2800" b="1" dirty="0" smtClean="0">
                <a:solidFill>
                  <a:srgbClr val="D84416"/>
                </a:solidFill>
              </a:rPr>
              <a:t>  الفصل الثامن                    الفصل العاشر                الفصل الثالث عشر                   </a:t>
            </a:r>
          </a:p>
          <a:p>
            <a:pPr>
              <a:buNone/>
            </a:pPr>
            <a:r>
              <a:rPr lang="ar-SA" sz="2800" b="1" dirty="0" smtClean="0">
                <a:solidFill>
                  <a:schemeClr val="tx2"/>
                </a:solidFill>
              </a:rPr>
              <a:t>   </a:t>
            </a:r>
            <a:r>
              <a:rPr lang="ar-SA" sz="2000" b="1" dirty="0" err="1" smtClean="0">
                <a:solidFill>
                  <a:schemeClr val="tx2">
                    <a:lumMod val="50000"/>
                  </a:schemeClr>
                </a:solidFill>
              </a:rPr>
              <a:t>إستكشاف</a:t>
            </a:r>
            <a:r>
              <a:rPr lang="ar-SA" sz="2000" b="1" dirty="0" smtClean="0">
                <a:solidFill>
                  <a:schemeClr val="tx2">
                    <a:lumMod val="50000"/>
                  </a:schemeClr>
                </a:solidFill>
              </a:rPr>
              <a:t> الفضاء                           الحيوانات اللافقارية                              موارد الأرض</a:t>
            </a:r>
            <a:endParaRPr lang="ar-SA" sz="2800" b="1" dirty="0" smtClean="0">
              <a:solidFill>
                <a:schemeClr val="tx2">
                  <a:lumMod val="50000"/>
                </a:schemeClr>
              </a:solidFill>
            </a:endParaRPr>
          </a:p>
          <a:p>
            <a:pPr>
              <a:buNone/>
            </a:pPr>
            <a:r>
              <a:rPr lang="ar-SA" sz="2400" b="1" dirty="0" smtClean="0"/>
              <a:t>   درس ( 1/ 2 )                       درس ( 1/ 2 )                        درس ( 1/ 2) </a:t>
            </a:r>
          </a:p>
          <a:p>
            <a:pPr>
              <a:buNone/>
            </a:pPr>
            <a:endParaRPr lang="ar-SA" sz="2400" b="1" dirty="0" smtClean="0"/>
          </a:p>
          <a:p>
            <a:pPr>
              <a:buNone/>
            </a:pPr>
            <a:r>
              <a:rPr lang="ar-SA" sz="2400" b="1" dirty="0" smtClean="0"/>
              <a:t>                         </a:t>
            </a:r>
            <a:r>
              <a:rPr lang="ar-SA" sz="2400" b="1" dirty="0" smtClean="0">
                <a:solidFill>
                  <a:srgbClr val="D84416"/>
                </a:solidFill>
              </a:rPr>
              <a:t> </a:t>
            </a:r>
            <a:r>
              <a:rPr lang="ar-SA" sz="2800" b="1" dirty="0" smtClean="0">
                <a:solidFill>
                  <a:srgbClr val="D84416"/>
                </a:solidFill>
              </a:rPr>
              <a:t>الفصل الحادي عشر </a:t>
            </a:r>
            <a:r>
              <a:rPr lang="ar-SA" sz="2000" b="1" dirty="0" smtClean="0">
                <a:solidFill>
                  <a:schemeClr val="tx2">
                    <a:lumMod val="50000"/>
                  </a:schemeClr>
                </a:solidFill>
              </a:rPr>
              <a:t>الحيوانات الفقارية</a:t>
            </a:r>
            <a:r>
              <a:rPr lang="ar-SA" sz="2000" b="1" dirty="0" smtClean="0"/>
              <a:t> </a:t>
            </a:r>
            <a:r>
              <a:rPr lang="ar-SA" sz="2400" b="1" dirty="0" smtClean="0"/>
              <a:t>درس ( 1/ 2 ) </a:t>
            </a:r>
          </a:p>
          <a:p>
            <a:pPr>
              <a:buNone/>
            </a:pPr>
            <a:endParaRPr lang="ar-SA" sz="2400" b="1" dirty="0" smtClean="0"/>
          </a:p>
          <a:p>
            <a:pPr>
              <a:buNone/>
            </a:pPr>
            <a:endParaRPr lang="ar-SA" sz="2400" b="1" dirty="0" smtClean="0"/>
          </a:p>
          <a:p>
            <a:pPr>
              <a:buNone/>
            </a:pPr>
            <a:endParaRPr lang="ar-SA" b="1" dirty="0"/>
          </a:p>
        </p:txBody>
      </p:sp>
      <p:cxnSp>
        <p:nvCxnSpPr>
          <p:cNvPr id="6" name="رابط مستقيم 5"/>
          <p:cNvCxnSpPr/>
          <p:nvPr/>
        </p:nvCxnSpPr>
        <p:spPr>
          <a:xfrm rot="10800000">
            <a:off x="785786" y="1142984"/>
            <a:ext cx="778674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رابط مستقيم 7"/>
          <p:cNvCxnSpPr/>
          <p:nvPr/>
        </p:nvCxnSpPr>
        <p:spPr>
          <a:xfrm rot="5400000" flipH="1" flipV="1">
            <a:off x="4286248" y="928670"/>
            <a:ext cx="57150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رابط كسهم مستقيم 11"/>
          <p:cNvCxnSpPr/>
          <p:nvPr/>
        </p:nvCxnSpPr>
        <p:spPr>
          <a:xfrm rot="5400000">
            <a:off x="8394727" y="1320785"/>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رابط كسهم مستقيم 13"/>
          <p:cNvCxnSpPr/>
          <p:nvPr/>
        </p:nvCxnSpPr>
        <p:spPr>
          <a:xfrm rot="5400000">
            <a:off x="607985" y="1320785"/>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رابط كسهم مستقيم 14"/>
          <p:cNvCxnSpPr/>
          <p:nvPr/>
        </p:nvCxnSpPr>
        <p:spPr>
          <a:xfrm rot="5400000">
            <a:off x="4394199" y="1320785"/>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رابط كسهم مستقيم 28"/>
          <p:cNvCxnSpPr/>
          <p:nvPr/>
        </p:nvCxnSpPr>
        <p:spPr>
          <a:xfrm rot="5400000">
            <a:off x="822299" y="4035429"/>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رابط كسهم مستقيم 29"/>
          <p:cNvCxnSpPr/>
          <p:nvPr/>
        </p:nvCxnSpPr>
        <p:spPr>
          <a:xfrm rot="5400000">
            <a:off x="4537075" y="3963991"/>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رابط كسهم مستقيم 30"/>
          <p:cNvCxnSpPr/>
          <p:nvPr/>
        </p:nvCxnSpPr>
        <p:spPr>
          <a:xfrm rot="5400000">
            <a:off x="750861" y="2392355"/>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رابط كسهم مستقيم 31"/>
          <p:cNvCxnSpPr/>
          <p:nvPr/>
        </p:nvCxnSpPr>
        <p:spPr>
          <a:xfrm rot="5400000">
            <a:off x="4537075" y="2392355"/>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رابط كسهم مستقيم 32"/>
          <p:cNvCxnSpPr/>
          <p:nvPr/>
        </p:nvCxnSpPr>
        <p:spPr>
          <a:xfrm rot="5400000">
            <a:off x="8037537" y="2463793"/>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رابط كسهم مستقيم 33"/>
          <p:cNvCxnSpPr/>
          <p:nvPr/>
        </p:nvCxnSpPr>
        <p:spPr>
          <a:xfrm rot="5400000">
            <a:off x="8037537" y="4035429"/>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رابط كسهم مستقيم 15"/>
          <p:cNvCxnSpPr/>
          <p:nvPr/>
        </p:nvCxnSpPr>
        <p:spPr>
          <a:xfrm rot="5400000">
            <a:off x="4537075" y="5821379"/>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Public\Pictures\خلفية5.jpg"/>
          <p:cNvPicPr>
            <a:picLocks noChangeAspect="1" noChangeArrowheads="1"/>
          </p:cNvPicPr>
          <p:nvPr/>
        </p:nvPicPr>
        <p:blipFill>
          <a:blip r:embed="rId2"/>
          <a:srcRect/>
          <a:stretch>
            <a:fillRect/>
          </a:stretch>
        </p:blipFill>
        <p:spPr bwMode="auto">
          <a:xfrm>
            <a:off x="0" y="0"/>
            <a:ext cx="9143999" cy="6858000"/>
          </a:xfrm>
          <a:prstGeom prst="rect">
            <a:avLst/>
          </a:prstGeom>
          <a:noFill/>
        </p:spPr>
      </p:pic>
      <p:sp>
        <p:nvSpPr>
          <p:cNvPr id="3" name="عنصر نائب للمحتوى 2"/>
          <p:cNvSpPr>
            <a:spLocks noGrp="1"/>
          </p:cNvSpPr>
          <p:nvPr>
            <p:ph idx="1"/>
          </p:nvPr>
        </p:nvSpPr>
        <p:spPr>
          <a:xfrm>
            <a:off x="457200" y="357166"/>
            <a:ext cx="8229600" cy="6143668"/>
          </a:xfrm>
        </p:spPr>
        <p:txBody>
          <a:bodyPr/>
          <a:lstStyle/>
          <a:p>
            <a:pPr>
              <a:buNone/>
            </a:pPr>
            <a:endParaRPr lang="ar-SA" dirty="0" smtClean="0"/>
          </a:p>
          <a:p>
            <a:pPr>
              <a:buNone/>
            </a:pPr>
            <a:endParaRPr lang="ar-SA" dirty="0" smtClean="0"/>
          </a:p>
          <a:p>
            <a:pPr>
              <a:buNone/>
            </a:pPr>
            <a:endParaRPr lang="en-US" dirty="0" smtClean="0"/>
          </a:p>
          <a:p>
            <a:pPr>
              <a:buNone/>
            </a:pPr>
            <a:endParaRPr lang="en-US" dirty="0" smtClean="0"/>
          </a:p>
          <a:p>
            <a:pPr>
              <a:lnSpc>
                <a:spcPct val="200000"/>
              </a:lnSpc>
              <a:buNone/>
            </a:pPr>
            <a:r>
              <a:rPr lang="ar-SA" b="1" dirty="0" smtClean="0"/>
              <a:t>(  الغلاف الجوي  /  الهباء الجوي  /  </a:t>
            </a:r>
            <a:r>
              <a:rPr lang="ar-SA" b="1" dirty="0" err="1" smtClean="0"/>
              <a:t>التروبوسفير</a:t>
            </a:r>
            <a:r>
              <a:rPr lang="ar-SA" b="1" dirty="0" smtClean="0"/>
              <a:t>  /  دورة      الماء  /  الطقس  /  الرطوبة  /  درجة الندى  /  </a:t>
            </a:r>
          </a:p>
          <a:p>
            <a:pPr>
              <a:lnSpc>
                <a:spcPct val="200000"/>
              </a:lnSpc>
              <a:buNone/>
            </a:pPr>
            <a:r>
              <a:rPr lang="ar-SA" b="1" dirty="0" smtClean="0"/>
              <a:t>                    الرطوبة النسبية  /  الهطول  ) </a:t>
            </a:r>
            <a:endParaRPr lang="en-US" b="1" dirty="0"/>
          </a:p>
        </p:txBody>
      </p:sp>
      <p:sp>
        <p:nvSpPr>
          <p:cNvPr id="5" name="مستطيل مستدير الزوايا 4"/>
          <p:cNvSpPr/>
          <p:nvPr/>
        </p:nvSpPr>
        <p:spPr>
          <a:xfrm>
            <a:off x="1428728" y="928670"/>
            <a:ext cx="6215106" cy="928694"/>
          </a:xfrm>
          <a:prstGeom prst="roundRect">
            <a:avLst/>
          </a:prstGeom>
          <a:solidFill>
            <a:schemeClr val="accent2">
              <a:lumMod val="40000"/>
              <a:lumOff val="60000"/>
            </a:schemeClr>
          </a:solidFill>
          <a:ln>
            <a:solidFill>
              <a:srgbClr val="BD4A47"/>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4800" b="1" dirty="0" smtClean="0">
                <a:solidFill>
                  <a:srgbClr val="BD4A47"/>
                </a:solidFill>
              </a:rPr>
              <a:t>المفردات الجديدة</a:t>
            </a:r>
            <a:r>
              <a:rPr lang="ar-SA" sz="5400" b="1" dirty="0" smtClean="0">
                <a:solidFill>
                  <a:srgbClr val="BD4A47"/>
                </a:solidFill>
              </a:rPr>
              <a:t> </a:t>
            </a:r>
            <a:r>
              <a:rPr lang="ar-SA" b="1" dirty="0" smtClean="0"/>
              <a:t>   </a:t>
            </a:r>
            <a:endParaRPr lang="en-US" dirty="0" smtClean="0"/>
          </a:p>
          <a:p>
            <a:pPr algn="ctr"/>
            <a:endParaRPr lang="ar-SA"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Public\Pictures\خلفية5.jpg"/>
          <p:cNvPicPr>
            <a:picLocks noChangeAspect="1" noChangeArrowheads="1"/>
          </p:cNvPicPr>
          <p:nvPr/>
        </p:nvPicPr>
        <p:blipFill>
          <a:blip r:embed="rId2"/>
          <a:srcRect/>
          <a:stretch>
            <a:fillRect/>
          </a:stretch>
        </p:blipFill>
        <p:spPr bwMode="auto">
          <a:xfrm>
            <a:off x="1" y="0"/>
            <a:ext cx="9143999" cy="6858000"/>
          </a:xfrm>
          <a:prstGeom prst="rect">
            <a:avLst/>
          </a:prstGeom>
          <a:noFill/>
        </p:spPr>
      </p:pic>
      <p:sp>
        <p:nvSpPr>
          <p:cNvPr id="3" name="عنصر نائب للمحتوى 2"/>
          <p:cNvSpPr>
            <a:spLocks noGrp="1"/>
          </p:cNvSpPr>
          <p:nvPr>
            <p:ph idx="1"/>
          </p:nvPr>
        </p:nvSpPr>
        <p:spPr>
          <a:xfrm>
            <a:off x="0" y="0"/>
            <a:ext cx="8729634" cy="7286652"/>
          </a:xfrm>
        </p:spPr>
        <p:txBody>
          <a:bodyPr>
            <a:normAutofit fontScale="92500" lnSpcReduction="20000"/>
          </a:bodyPr>
          <a:lstStyle/>
          <a:p>
            <a:pPr>
              <a:lnSpc>
                <a:spcPct val="300000"/>
              </a:lnSpc>
              <a:buNone/>
            </a:pPr>
            <a:r>
              <a:rPr lang="ar-SA" sz="2800" dirty="0" smtClean="0"/>
              <a:t>               </a:t>
            </a:r>
            <a:r>
              <a:rPr lang="ar-SA" sz="2800" b="1" dirty="0" smtClean="0"/>
              <a:t>   </a:t>
            </a:r>
            <a:r>
              <a:rPr lang="ar-SA" sz="3000" b="1" dirty="0" err="1" smtClean="0">
                <a:solidFill>
                  <a:srgbClr val="00B050"/>
                </a:solidFill>
              </a:rPr>
              <a:t>إستخدام</a:t>
            </a:r>
            <a:r>
              <a:rPr lang="ar-SA" sz="3000" b="1" dirty="0" smtClean="0">
                <a:solidFill>
                  <a:srgbClr val="00B050"/>
                </a:solidFill>
              </a:rPr>
              <a:t> الصور والرسوم </a:t>
            </a:r>
            <a:r>
              <a:rPr lang="ar-SA" sz="3000" b="1" dirty="0" smtClean="0"/>
              <a:t> /  شكل ( 1)</a:t>
            </a:r>
          </a:p>
          <a:p>
            <a:pPr>
              <a:buNone/>
            </a:pPr>
            <a:r>
              <a:rPr lang="ar-SA" sz="4300" b="1" dirty="0" smtClean="0">
                <a:solidFill>
                  <a:srgbClr val="00B050"/>
                </a:solidFill>
              </a:rPr>
              <a:t>            </a:t>
            </a:r>
            <a:r>
              <a:rPr lang="ar-SA" sz="3000" b="1" dirty="0" smtClean="0"/>
              <a:t> </a:t>
            </a:r>
            <a:r>
              <a:rPr lang="ar-SA" sz="3000" b="1" dirty="0" smtClean="0">
                <a:solidFill>
                  <a:srgbClr val="A30D83"/>
                </a:solidFill>
              </a:rPr>
              <a:t>ماذا قرأت ؟    </a:t>
            </a:r>
            <a:r>
              <a:rPr lang="ar-SA" sz="3000" b="1" dirty="0" smtClean="0"/>
              <a:t>ص ( 18 )</a:t>
            </a:r>
          </a:p>
          <a:p>
            <a:pPr algn="ctr">
              <a:buNone/>
            </a:pPr>
            <a:endParaRPr lang="ar-SA" sz="3000" b="1" dirty="0" smtClean="0"/>
          </a:p>
          <a:p>
            <a:pPr>
              <a:lnSpc>
                <a:spcPct val="250000"/>
              </a:lnSpc>
              <a:buNone/>
            </a:pPr>
            <a:r>
              <a:rPr lang="ar-SA" sz="3000" b="1" dirty="0" smtClean="0"/>
              <a:t>                  </a:t>
            </a:r>
            <a:r>
              <a:rPr lang="ar-SA" sz="3000" b="1" dirty="0" err="1" smtClean="0">
                <a:solidFill>
                  <a:srgbClr val="00B050"/>
                </a:solidFill>
              </a:rPr>
              <a:t>إستخدام</a:t>
            </a:r>
            <a:r>
              <a:rPr lang="ar-SA" sz="3000" b="1" dirty="0" smtClean="0">
                <a:solidFill>
                  <a:srgbClr val="00B050"/>
                </a:solidFill>
              </a:rPr>
              <a:t> الصور والرسوم </a:t>
            </a:r>
            <a:r>
              <a:rPr lang="ar-SA" sz="3000" b="1" dirty="0" smtClean="0"/>
              <a:t> /  شكل ( 2/ 3)</a:t>
            </a:r>
          </a:p>
          <a:p>
            <a:pPr>
              <a:buNone/>
            </a:pPr>
            <a:r>
              <a:rPr lang="ar-SA" sz="1800" b="1" dirty="0" smtClean="0"/>
              <a:t>                                  </a:t>
            </a:r>
          </a:p>
          <a:p>
            <a:pPr>
              <a:buNone/>
            </a:pPr>
            <a:endParaRPr lang="ar-SA" sz="1100" b="1" dirty="0" smtClean="0"/>
          </a:p>
          <a:p>
            <a:pPr lvl="0">
              <a:buNone/>
            </a:pPr>
            <a:r>
              <a:rPr lang="ar-SA" b="1" dirty="0" smtClean="0"/>
              <a:t>        </a:t>
            </a:r>
            <a:r>
              <a:rPr lang="ar-SA" sz="2800" b="1" dirty="0" smtClean="0"/>
              <a:t>في شكل ( 3 ) في أي الطبقتين تقل درجة الحرارة مع </a:t>
            </a:r>
            <a:r>
              <a:rPr lang="ar-SA" sz="2800" b="1" dirty="0" err="1" smtClean="0"/>
              <a:t>الإرتفاع</a:t>
            </a:r>
            <a:r>
              <a:rPr lang="ar-SA" sz="2800" b="1" dirty="0" smtClean="0"/>
              <a:t> ؟</a:t>
            </a:r>
            <a:endParaRPr lang="en-US" sz="2800" b="1" dirty="0" smtClean="0"/>
          </a:p>
          <a:p>
            <a:pPr>
              <a:buNone/>
            </a:pPr>
            <a:endParaRPr lang="ar-SA" sz="2800" b="1" dirty="0" smtClean="0"/>
          </a:p>
          <a:p>
            <a:pPr>
              <a:buNone/>
            </a:pPr>
            <a:endParaRPr lang="ar-SA" sz="2800" b="1" dirty="0" smtClean="0"/>
          </a:p>
          <a:p>
            <a:pPr>
              <a:lnSpc>
                <a:spcPct val="160000"/>
              </a:lnSpc>
              <a:buNone/>
            </a:pPr>
            <a:r>
              <a:rPr lang="ar-SA" sz="2800" b="1" dirty="0" smtClean="0"/>
              <a:t>                  </a:t>
            </a:r>
            <a:r>
              <a:rPr lang="ar-SA" sz="3000" b="1" dirty="0" smtClean="0">
                <a:solidFill>
                  <a:srgbClr val="00B050"/>
                </a:solidFill>
              </a:rPr>
              <a:t>المفاهيم الشائعة غير الصحيحة </a:t>
            </a:r>
            <a:r>
              <a:rPr lang="ar-SA" sz="3000" b="1" dirty="0" smtClean="0"/>
              <a:t>( طبيعة دقائق الهواء )</a:t>
            </a:r>
            <a:endParaRPr lang="ar-SA" sz="2800" b="1" dirty="0" smtClean="0"/>
          </a:p>
          <a:p>
            <a:pPr>
              <a:buNone/>
            </a:pPr>
            <a:r>
              <a:rPr lang="ar-SA" sz="2800" b="1" dirty="0" smtClean="0"/>
              <a:t>                </a:t>
            </a:r>
          </a:p>
          <a:p>
            <a:pPr>
              <a:lnSpc>
                <a:spcPct val="160000"/>
              </a:lnSpc>
              <a:buNone/>
            </a:pPr>
            <a:r>
              <a:rPr lang="ar-SA" sz="2800" b="1" dirty="0" smtClean="0"/>
              <a:t>               </a:t>
            </a:r>
          </a:p>
          <a:p>
            <a:pPr>
              <a:buNone/>
            </a:pPr>
            <a:r>
              <a:rPr lang="ar-SA" b="1" dirty="0" smtClean="0"/>
              <a:t>               </a:t>
            </a:r>
            <a:endParaRPr lang="ar-SA" b="1" dirty="0"/>
          </a:p>
        </p:txBody>
      </p:sp>
      <p:pic>
        <p:nvPicPr>
          <p:cNvPr id="10" name="Picture 16" descr="C:\Users\Public\Pictures\ماذا قرأت.jpg"/>
          <p:cNvPicPr>
            <a:picLocks noChangeAspect="1" noChangeArrowheads="1"/>
          </p:cNvPicPr>
          <p:nvPr/>
        </p:nvPicPr>
        <p:blipFill>
          <a:blip r:embed="rId3"/>
          <a:srcRect/>
          <a:stretch>
            <a:fillRect/>
          </a:stretch>
        </p:blipFill>
        <p:spPr bwMode="auto">
          <a:xfrm>
            <a:off x="7215206" y="1428736"/>
            <a:ext cx="1143008" cy="1000132"/>
          </a:xfrm>
          <a:prstGeom prst="rect">
            <a:avLst/>
          </a:prstGeom>
          <a:noFill/>
        </p:spPr>
      </p:pic>
      <p:pic>
        <p:nvPicPr>
          <p:cNvPr id="11" name="Picture 13" descr="C:\Users\Public\Pictures\صور ورسوم.jpg"/>
          <p:cNvPicPr>
            <a:picLocks noChangeAspect="1" noChangeArrowheads="1"/>
          </p:cNvPicPr>
          <p:nvPr/>
        </p:nvPicPr>
        <p:blipFill>
          <a:blip r:embed="rId4"/>
          <a:srcRect/>
          <a:stretch>
            <a:fillRect/>
          </a:stretch>
        </p:blipFill>
        <p:spPr bwMode="auto">
          <a:xfrm>
            <a:off x="7215206" y="2571744"/>
            <a:ext cx="1142998" cy="1000132"/>
          </a:xfrm>
          <a:prstGeom prst="rect">
            <a:avLst/>
          </a:prstGeom>
          <a:noFill/>
        </p:spPr>
      </p:pic>
      <p:pic>
        <p:nvPicPr>
          <p:cNvPr id="19" name="Picture 13" descr="C:\Users\Public\Pictures\صور ورسوم.jpg"/>
          <p:cNvPicPr>
            <a:picLocks noChangeAspect="1" noChangeArrowheads="1"/>
          </p:cNvPicPr>
          <p:nvPr/>
        </p:nvPicPr>
        <p:blipFill>
          <a:blip r:embed="rId4"/>
          <a:srcRect/>
          <a:stretch>
            <a:fillRect/>
          </a:stretch>
        </p:blipFill>
        <p:spPr bwMode="auto">
          <a:xfrm>
            <a:off x="7215206" y="285728"/>
            <a:ext cx="1142998" cy="1000132"/>
          </a:xfrm>
          <a:prstGeom prst="rect">
            <a:avLst/>
          </a:prstGeom>
          <a:noFill/>
        </p:spPr>
      </p:pic>
      <p:pic>
        <p:nvPicPr>
          <p:cNvPr id="20" name="Picture 17" descr="C:\Users\Public\Pictures\مفاهيم.jpg"/>
          <p:cNvPicPr>
            <a:picLocks noChangeAspect="1" noChangeArrowheads="1"/>
          </p:cNvPicPr>
          <p:nvPr/>
        </p:nvPicPr>
        <p:blipFill>
          <a:blip r:embed="rId5"/>
          <a:srcRect/>
          <a:stretch>
            <a:fillRect/>
          </a:stretch>
        </p:blipFill>
        <p:spPr bwMode="auto">
          <a:xfrm>
            <a:off x="7143768" y="4929198"/>
            <a:ext cx="1214446" cy="100013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anim calcmode="lin" valueType="num">
                                      <p:cBhvr additive="base">
                                        <p:cTn id="3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Public\Pictures\خلفية5.jpg"/>
          <p:cNvPicPr>
            <a:picLocks noChangeAspect="1" noChangeArrowheads="1"/>
          </p:cNvPicPr>
          <p:nvPr/>
        </p:nvPicPr>
        <p:blipFill>
          <a:blip r:embed="rId2"/>
          <a:srcRect/>
          <a:stretch>
            <a:fillRect/>
          </a:stretch>
        </p:blipFill>
        <p:spPr bwMode="auto">
          <a:xfrm>
            <a:off x="1" y="0"/>
            <a:ext cx="9143999" cy="6858000"/>
          </a:xfrm>
          <a:prstGeom prst="rect">
            <a:avLst/>
          </a:prstGeom>
          <a:noFill/>
        </p:spPr>
      </p:pic>
      <p:sp>
        <p:nvSpPr>
          <p:cNvPr id="3" name="عنصر نائب للمحتوى 2"/>
          <p:cNvSpPr>
            <a:spLocks noGrp="1"/>
          </p:cNvSpPr>
          <p:nvPr>
            <p:ph idx="1"/>
          </p:nvPr>
        </p:nvSpPr>
        <p:spPr>
          <a:xfrm>
            <a:off x="0" y="0"/>
            <a:ext cx="8729634" cy="6858000"/>
          </a:xfrm>
        </p:spPr>
        <p:txBody>
          <a:bodyPr>
            <a:normAutofit/>
          </a:bodyPr>
          <a:lstStyle/>
          <a:p>
            <a:pPr>
              <a:lnSpc>
                <a:spcPct val="200000"/>
              </a:lnSpc>
              <a:buNone/>
            </a:pPr>
            <a:endParaRPr lang="ar-SA" sz="4000" b="1" dirty="0" smtClean="0">
              <a:solidFill>
                <a:srgbClr val="00B050"/>
              </a:solidFill>
            </a:endParaRPr>
          </a:p>
          <a:p>
            <a:pPr>
              <a:lnSpc>
                <a:spcPct val="200000"/>
              </a:lnSpc>
              <a:buNone/>
            </a:pPr>
            <a:r>
              <a:rPr lang="ar-SA" sz="4000" b="1" dirty="0" smtClean="0">
                <a:solidFill>
                  <a:srgbClr val="00B050"/>
                </a:solidFill>
              </a:rPr>
              <a:t> </a:t>
            </a:r>
            <a:r>
              <a:rPr lang="ar-SA" sz="3600" b="1" dirty="0" smtClean="0">
                <a:solidFill>
                  <a:srgbClr val="00B050"/>
                </a:solidFill>
              </a:rPr>
              <a:t> </a:t>
            </a:r>
            <a:r>
              <a:rPr lang="ar-SA" sz="2400" b="1" dirty="0" smtClean="0">
                <a:solidFill>
                  <a:srgbClr val="FF0000"/>
                </a:solidFill>
              </a:rPr>
              <a:t>قال تعالى: </a:t>
            </a:r>
            <a:r>
              <a:rPr lang="ar-SA" sz="2800" b="1" dirty="0" smtClean="0">
                <a:solidFill>
                  <a:schemeClr val="accent1">
                    <a:lumMod val="75000"/>
                  </a:schemeClr>
                </a:solidFill>
              </a:rPr>
              <a:t>( وقدمنا إلى ما عملوا من عمل فجعلناه هباءً منثورا ) </a:t>
            </a:r>
            <a:r>
              <a:rPr lang="ar-SA" sz="1600" b="1" dirty="0" smtClean="0">
                <a:solidFill>
                  <a:srgbClr val="B60E92"/>
                </a:solidFill>
              </a:rPr>
              <a:t>23الفرقان</a:t>
            </a:r>
            <a:endParaRPr lang="ar-SA" sz="2800" b="1" dirty="0" smtClean="0">
              <a:solidFill>
                <a:srgbClr val="B60E92"/>
              </a:solidFill>
            </a:endParaRPr>
          </a:p>
          <a:p>
            <a:pPr>
              <a:buNone/>
            </a:pPr>
            <a:endParaRPr lang="ar-SA" sz="2800" b="1" dirty="0" smtClean="0"/>
          </a:p>
          <a:p>
            <a:pPr>
              <a:buNone/>
            </a:pPr>
            <a:r>
              <a:rPr lang="ar-SA" sz="2800" b="1" dirty="0" smtClean="0"/>
              <a:t>                   </a:t>
            </a:r>
            <a:r>
              <a:rPr lang="ar-SA" sz="2800" b="1" dirty="0" err="1" smtClean="0">
                <a:solidFill>
                  <a:srgbClr val="00B050"/>
                </a:solidFill>
              </a:rPr>
              <a:t>إستعمال</a:t>
            </a:r>
            <a:r>
              <a:rPr lang="ar-SA" sz="2800" b="1" dirty="0" smtClean="0">
                <a:solidFill>
                  <a:srgbClr val="00B050"/>
                </a:solidFill>
              </a:rPr>
              <a:t> التشابه </a:t>
            </a:r>
            <a:r>
              <a:rPr lang="ar-SA" sz="2800" b="1" dirty="0" smtClean="0"/>
              <a:t>( قشرة البيض ) </a:t>
            </a:r>
          </a:p>
          <a:p>
            <a:pPr>
              <a:buNone/>
            </a:pPr>
            <a:endParaRPr lang="ar-SA" b="1" dirty="0" smtClean="0"/>
          </a:p>
          <a:p>
            <a:pPr>
              <a:buNone/>
            </a:pPr>
            <a:r>
              <a:rPr lang="ar-SA" b="1" dirty="0" smtClean="0"/>
              <a:t>              </a:t>
            </a:r>
            <a:r>
              <a:rPr lang="ar-SA" dirty="0" smtClean="0"/>
              <a:t> </a:t>
            </a:r>
            <a:r>
              <a:rPr lang="ar-SA" sz="2800" b="1" dirty="0" smtClean="0">
                <a:solidFill>
                  <a:srgbClr val="00B050"/>
                </a:solidFill>
              </a:rPr>
              <a:t>الربط مع الصحة  </a:t>
            </a:r>
            <a:r>
              <a:rPr lang="ar-SA" sz="2800" b="1" dirty="0" smtClean="0"/>
              <a:t>( طبقة الأوزون )</a:t>
            </a:r>
            <a:endParaRPr lang="ar-SA" b="1" dirty="0" smtClean="0"/>
          </a:p>
          <a:p>
            <a:pPr>
              <a:buNone/>
            </a:pPr>
            <a:endParaRPr lang="ar-SA" b="1" dirty="0" smtClean="0"/>
          </a:p>
          <a:p>
            <a:pPr>
              <a:buNone/>
            </a:pPr>
            <a:r>
              <a:rPr lang="ar-SA" b="1" dirty="0" smtClean="0"/>
              <a:t>               </a:t>
            </a:r>
            <a:r>
              <a:rPr lang="ar-SA" sz="2800" b="1" dirty="0" smtClean="0">
                <a:solidFill>
                  <a:srgbClr val="A30D83"/>
                </a:solidFill>
              </a:rPr>
              <a:t>ماذا قرأت ؟    </a:t>
            </a:r>
            <a:r>
              <a:rPr lang="ar-SA" sz="2800" b="1" dirty="0" smtClean="0"/>
              <a:t>ص ( 20 )               </a:t>
            </a:r>
            <a:endParaRPr lang="ar-SA" b="1" dirty="0"/>
          </a:p>
        </p:txBody>
      </p:sp>
      <p:pic>
        <p:nvPicPr>
          <p:cNvPr id="10" name="Picture 16" descr="C:\Users\Public\Pictures\ماذا قرأت.jpg"/>
          <p:cNvPicPr>
            <a:picLocks noChangeAspect="1" noChangeArrowheads="1"/>
          </p:cNvPicPr>
          <p:nvPr/>
        </p:nvPicPr>
        <p:blipFill>
          <a:blip r:embed="rId3"/>
          <a:srcRect/>
          <a:stretch>
            <a:fillRect/>
          </a:stretch>
        </p:blipFill>
        <p:spPr bwMode="auto">
          <a:xfrm>
            <a:off x="7286644" y="5286388"/>
            <a:ext cx="1143008" cy="1000132"/>
          </a:xfrm>
          <a:prstGeom prst="rect">
            <a:avLst/>
          </a:prstGeom>
          <a:noFill/>
        </p:spPr>
      </p:pic>
      <p:pic>
        <p:nvPicPr>
          <p:cNvPr id="19" name="Picture 3" descr="C:\Users\Public\Pictures\الربط.jpg"/>
          <p:cNvPicPr>
            <a:picLocks noChangeAspect="1" noChangeArrowheads="1"/>
          </p:cNvPicPr>
          <p:nvPr/>
        </p:nvPicPr>
        <p:blipFill>
          <a:blip r:embed="rId4"/>
          <a:srcRect/>
          <a:stretch>
            <a:fillRect/>
          </a:stretch>
        </p:blipFill>
        <p:spPr bwMode="auto">
          <a:xfrm>
            <a:off x="7215206" y="4071942"/>
            <a:ext cx="1200150" cy="1009650"/>
          </a:xfrm>
          <a:prstGeom prst="rect">
            <a:avLst/>
          </a:prstGeom>
          <a:noFill/>
        </p:spPr>
      </p:pic>
      <p:pic>
        <p:nvPicPr>
          <p:cNvPr id="20" name="Picture 3" descr="C:\Users\Public\Pictures\مناقشة.jpg"/>
          <p:cNvPicPr>
            <a:picLocks noChangeAspect="1" noChangeArrowheads="1"/>
          </p:cNvPicPr>
          <p:nvPr/>
        </p:nvPicPr>
        <p:blipFill>
          <a:blip r:embed="rId5"/>
          <a:srcRect/>
          <a:stretch>
            <a:fillRect/>
          </a:stretch>
        </p:blipFill>
        <p:spPr bwMode="auto">
          <a:xfrm>
            <a:off x="7143768" y="2857496"/>
            <a:ext cx="1214437" cy="909642"/>
          </a:xfrm>
          <a:prstGeom prst="rect">
            <a:avLst/>
          </a:prstGeom>
          <a:noFill/>
        </p:spPr>
      </p:pic>
      <p:pic>
        <p:nvPicPr>
          <p:cNvPr id="21" name="Picture 2" descr="C:\Users\Public\Pictures\قرآن1.jpg"/>
          <p:cNvPicPr>
            <a:picLocks noChangeAspect="1" noChangeArrowheads="1"/>
          </p:cNvPicPr>
          <p:nvPr/>
        </p:nvPicPr>
        <p:blipFill>
          <a:blip r:embed="rId6"/>
          <a:srcRect/>
          <a:stretch>
            <a:fillRect/>
          </a:stretch>
        </p:blipFill>
        <p:spPr bwMode="auto">
          <a:xfrm>
            <a:off x="7143768" y="928670"/>
            <a:ext cx="1143008" cy="78105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 calcmode="lin" valueType="num">
                                      <p:cBhvr additive="base">
                                        <p:cTn id="2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Public\Pictures\خلفية5.jpg"/>
          <p:cNvPicPr>
            <a:picLocks noChangeAspect="1" noChangeArrowheads="1"/>
          </p:cNvPicPr>
          <p:nvPr/>
        </p:nvPicPr>
        <p:blipFill>
          <a:blip r:embed="rId2"/>
          <a:srcRect/>
          <a:stretch>
            <a:fillRect/>
          </a:stretch>
        </p:blipFill>
        <p:spPr bwMode="auto">
          <a:xfrm>
            <a:off x="1" y="0"/>
            <a:ext cx="9143999" cy="6858000"/>
          </a:xfrm>
          <a:prstGeom prst="rect">
            <a:avLst/>
          </a:prstGeom>
          <a:noFill/>
        </p:spPr>
      </p:pic>
      <p:sp>
        <p:nvSpPr>
          <p:cNvPr id="3" name="عنصر نائب للمحتوى 2"/>
          <p:cNvSpPr>
            <a:spLocks noGrp="1"/>
          </p:cNvSpPr>
          <p:nvPr>
            <p:ph idx="1"/>
          </p:nvPr>
        </p:nvSpPr>
        <p:spPr>
          <a:xfrm>
            <a:off x="0" y="0"/>
            <a:ext cx="8729634" cy="6858000"/>
          </a:xfrm>
        </p:spPr>
        <p:txBody>
          <a:bodyPr/>
          <a:lstStyle/>
          <a:p>
            <a:pPr>
              <a:buNone/>
            </a:pPr>
            <a:endParaRPr lang="ar-SA" sz="2800" b="1" dirty="0" smtClean="0"/>
          </a:p>
          <a:p>
            <a:pPr>
              <a:buNone/>
            </a:pPr>
            <a:r>
              <a:rPr lang="ar-SA" sz="2800" b="1" dirty="0" smtClean="0"/>
              <a:t>               </a:t>
            </a:r>
            <a:r>
              <a:rPr lang="ar-SA" sz="4000" b="1" dirty="0" smtClean="0">
                <a:solidFill>
                  <a:srgbClr val="00B050"/>
                </a:solidFill>
              </a:rPr>
              <a:t> </a:t>
            </a:r>
            <a:r>
              <a:rPr lang="ar-SA" sz="2800" b="1" dirty="0" err="1" smtClean="0">
                <a:solidFill>
                  <a:srgbClr val="00B050"/>
                </a:solidFill>
              </a:rPr>
              <a:t>إستخدام</a:t>
            </a:r>
            <a:r>
              <a:rPr lang="ar-SA" sz="2800" b="1" dirty="0" smtClean="0">
                <a:solidFill>
                  <a:srgbClr val="00B050"/>
                </a:solidFill>
              </a:rPr>
              <a:t> الصور والرسوم </a:t>
            </a:r>
            <a:r>
              <a:rPr lang="ar-SA" sz="2800" b="1" dirty="0" smtClean="0"/>
              <a:t> /  شكل ( 4)</a:t>
            </a:r>
          </a:p>
          <a:p>
            <a:pPr>
              <a:lnSpc>
                <a:spcPct val="150000"/>
              </a:lnSpc>
              <a:buNone/>
            </a:pPr>
            <a:endParaRPr lang="ar-SA" sz="2800" b="1" dirty="0" smtClean="0"/>
          </a:p>
          <a:p>
            <a:pPr>
              <a:buNone/>
            </a:pPr>
            <a:r>
              <a:rPr lang="ar-SA" sz="2800" b="1" dirty="0" smtClean="0"/>
              <a:t>                 </a:t>
            </a:r>
            <a:r>
              <a:rPr lang="ar-SA" sz="2800" b="1" dirty="0" smtClean="0">
                <a:solidFill>
                  <a:srgbClr val="00B050"/>
                </a:solidFill>
              </a:rPr>
              <a:t>عرض سريع  </a:t>
            </a:r>
            <a:r>
              <a:rPr lang="ar-SA" sz="2800" b="1" dirty="0" smtClean="0"/>
              <a:t>( مقياس الغلاف الجوي </a:t>
            </a:r>
            <a:r>
              <a:rPr lang="ar-SA" sz="2800" b="1" dirty="0" err="1" smtClean="0"/>
              <a:t>الارضي</a:t>
            </a:r>
            <a:r>
              <a:rPr lang="ar-SA" sz="2800" b="1" dirty="0" smtClean="0"/>
              <a:t> )</a:t>
            </a:r>
          </a:p>
          <a:p>
            <a:pPr>
              <a:lnSpc>
                <a:spcPct val="250000"/>
              </a:lnSpc>
              <a:buNone/>
            </a:pPr>
            <a:r>
              <a:rPr lang="ar-SA" sz="2800" b="1" dirty="0" smtClean="0"/>
              <a:t>                  </a:t>
            </a:r>
            <a:r>
              <a:rPr lang="ar-SA" sz="2800" b="1" dirty="0" smtClean="0">
                <a:solidFill>
                  <a:schemeClr val="accent5">
                    <a:lumMod val="75000"/>
                  </a:schemeClr>
                </a:solidFill>
              </a:rPr>
              <a:t>دفتر العلوم </a:t>
            </a:r>
          </a:p>
          <a:p>
            <a:pPr>
              <a:buNone/>
            </a:pPr>
            <a:endParaRPr lang="ar-SA" b="1" dirty="0" smtClean="0"/>
          </a:p>
          <a:p>
            <a:pPr>
              <a:buNone/>
            </a:pPr>
            <a:endParaRPr lang="ar-SA" sz="1800" b="1" dirty="0" smtClean="0"/>
          </a:p>
          <a:p>
            <a:pPr>
              <a:buNone/>
            </a:pPr>
            <a:endParaRPr lang="ar-SA" sz="1100" b="1" dirty="0" smtClean="0"/>
          </a:p>
          <a:p>
            <a:pPr>
              <a:buNone/>
            </a:pPr>
            <a:r>
              <a:rPr lang="ar-SA" b="1" dirty="0" smtClean="0"/>
              <a:t>               </a:t>
            </a:r>
            <a:endParaRPr lang="ar-SA" sz="2800" b="1" dirty="0" smtClean="0"/>
          </a:p>
          <a:p>
            <a:pPr>
              <a:buNone/>
            </a:pPr>
            <a:endParaRPr lang="ar-SA" sz="2800" b="1" dirty="0" smtClean="0"/>
          </a:p>
          <a:p>
            <a:pPr>
              <a:buNone/>
            </a:pPr>
            <a:r>
              <a:rPr lang="ar-SA" b="1" dirty="0" smtClean="0"/>
              <a:t>               </a:t>
            </a:r>
            <a:endParaRPr lang="ar-SA" b="1" dirty="0"/>
          </a:p>
        </p:txBody>
      </p:sp>
      <p:pic>
        <p:nvPicPr>
          <p:cNvPr id="12" name="Picture 12" descr="C:\Users\Public\Pictures\دفتتتر العلوم.jpg"/>
          <p:cNvPicPr>
            <a:picLocks noChangeAspect="1" noChangeArrowheads="1"/>
          </p:cNvPicPr>
          <p:nvPr/>
        </p:nvPicPr>
        <p:blipFill>
          <a:blip r:embed="rId3"/>
          <a:srcRect/>
          <a:stretch>
            <a:fillRect/>
          </a:stretch>
        </p:blipFill>
        <p:spPr bwMode="auto">
          <a:xfrm>
            <a:off x="7358082" y="2643182"/>
            <a:ext cx="1214446" cy="1071570"/>
          </a:xfrm>
          <a:prstGeom prst="rect">
            <a:avLst/>
          </a:prstGeom>
          <a:noFill/>
        </p:spPr>
      </p:pic>
      <p:sp>
        <p:nvSpPr>
          <p:cNvPr id="13" name="مخطط انسيابي: محطة طرفية 12"/>
          <p:cNvSpPr/>
          <p:nvPr/>
        </p:nvSpPr>
        <p:spPr>
          <a:xfrm>
            <a:off x="1285852" y="3643314"/>
            <a:ext cx="6500858" cy="1428760"/>
          </a:xfrm>
          <a:prstGeom prst="flowChartTerminator">
            <a:avLst/>
          </a:prstGeom>
          <a:solidFill>
            <a:schemeClr val="accent2">
              <a:lumMod val="40000"/>
              <a:lumOff val="60000"/>
            </a:schemeClr>
          </a:solidFill>
          <a:ln>
            <a:solidFill>
              <a:srgbClr val="BD4A47"/>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b="1" dirty="0" smtClean="0">
                <a:solidFill>
                  <a:srgbClr val="BD4A47"/>
                </a:solidFill>
              </a:rPr>
              <a:t>صنفي طبقات الغلاف الجوّي السفلى والعليا على شكل خريطة مفاهيم ؟</a:t>
            </a:r>
            <a:endParaRPr lang="ar-SA" sz="2800" b="1" dirty="0">
              <a:solidFill>
                <a:srgbClr val="BD4A47"/>
              </a:solidFill>
            </a:endParaRPr>
          </a:p>
        </p:txBody>
      </p:sp>
      <p:sp>
        <p:nvSpPr>
          <p:cNvPr id="17" name="سهم إلى اليمين 16"/>
          <p:cNvSpPr/>
          <p:nvPr/>
        </p:nvSpPr>
        <p:spPr>
          <a:xfrm>
            <a:off x="1428728" y="5214950"/>
            <a:ext cx="5643602" cy="1357322"/>
          </a:xfrm>
          <a:prstGeom prst="rightArrow">
            <a:avLst/>
          </a:prstGeom>
          <a:solidFill>
            <a:schemeClr val="accent2">
              <a:lumMod val="40000"/>
              <a:lumOff val="60000"/>
            </a:schemeClr>
          </a:solidFill>
          <a:ln>
            <a:solidFill>
              <a:srgbClr val="BD4A47"/>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200" b="1" dirty="0" smtClean="0">
                <a:solidFill>
                  <a:srgbClr val="BD4A47"/>
                </a:solidFill>
              </a:rPr>
              <a:t>الواجب  </a:t>
            </a:r>
            <a:r>
              <a:rPr lang="ar-SA" sz="3200" b="1" dirty="0" err="1" smtClean="0">
                <a:solidFill>
                  <a:srgbClr val="BD4A47"/>
                </a:solidFill>
              </a:rPr>
              <a:t>ص</a:t>
            </a:r>
            <a:r>
              <a:rPr lang="ar-SA" sz="3200" b="1" dirty="0" smtClean="0">
                <a:solidFill>
                  <a:srgbClr val="BD4A47"/>
                </a:solidFill>
              </a:rPr>
              <a:t> ( 27 )  رقم  ( 3 )</a:t>
            </a:r>
            <a:endParaRPr lang="ar-SA" sz="3200" b="1" dirty="0">
              <a:solidFill>
                <a:srgbClr val="BD4A47"/>
              </a:solidFill>
            </a:endParaRPr>
          </a:p>
        </p:txBody>
      </p:sp>
      <p:pic>
        <p:nvPicPr>
          <p:cNvPr id="18" name="Picture 11" descr="C:\Users\Public\Pictures\حل الواجب.jpg"/>
          <p:cNvPicPr>
            <a:picLocks noChangeAspect="1" noChangeArrowheads="1"/>
          </p:cNvPicPr>
          <p:nvPr/>
        </p:nvPicPr>
        <p:blipFill>
          <a:blip r:embed="rId4"/>
          <a:srcRect/>
          <a:stretch>
            <a:fillRect/>
          </a:stretch>
        </p:blipFill>
        <p:spPr bwMode="auto">
          <a:xfrm>
            <a:off x="7286644" y="5429264"/>
            <a:ext cx="1252537" cy="1000132"/>
          </a:xfrm>
          <a:prstGeom prst="rect">
            <a:avLst/>
          </a:prstGeom>
          <a:noFill/>
        </p:spPr>
      </p:pic>
      <p:pic>
        <p:nvPicPr>
          <p:cNvPr id="14" name="Picture 15" descr="C:\Users\Public\Pictures\عرض سريع.jpg"/>
          <p:cNvPicPr>
            <a:picLocks noChangeAspect="1" noChangeArrowheads="1"/>
          </p:cNvPicPr>
          <p:nvPr/>
        </p:nvPicPr>
        <p:blipFill>
          <a:blip r:embed="rId5"/>
          <a:srcRect/>
          <a:stretch>
            <a:fillRect/>
          </a:stretch>
        </p:blipFill>
        <p:spPr bwMode="auto">
          <a:xfrm>
            <a:off x="7358082" y="1571612"/>
            <a:ext cx="1214446" cy="1000132"/>
          </a:xfrm>
          <a:prstGeom prst="rect">
            <a:avLst/>
          </a:prstGeom>
          <a:noFill/>
        </p:spPr>
      </p:pic>
      <p:pic>
        <p:nvPicPr>
          <p:cNvPr id="16" name="Picture 13" descr="C:\Users\Public\Pictures\صور ورسوم.jpg"/>
          <p:cNvPicPr>
            <a:picLocks noChangeAspect="1" noChangeArrowheads="1"/>
          </p:cNvPicPr>
          <p:nvPr/>
        </p:nvPicPr>
        <p:blipFill>
          <a:blip r:embed="rId6"/>
          <a:srcRect/>
          <a:stretch>
            <a:fillRect/>
          </a:stretch>
        </p:blipFill>
        <p:spPr bwMode="auto">
          <a:xfrm>
            <a:off x="7358082" y="357166"/>
            <a:ext cx="1142998" cy="100013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7"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C:\Users\Public\Pictures\خلفيات 3.jpg"/>
          <p:cNvPicPr>
            <a:picLocks noGrp="1" noChangeAspect="1" noChangeArrowheads="1"/>
          </p:cNvPicPr>
          <p:nvPr>
            <p:ph idx="1"/>
          </p:nvPr>
        </p:nvPicPr>
        <p:blipFill>
          <a:blip r:embed="rId2"/>
          <a:srcRect/>
          <a:stretch>
            <a:fillRect/>
          </a:stretch>
        </p:blipFill>
        <p:spPr bwMode="auto">
          <a:xfrm>
            <a:off x="1" y="0"/>
            <a:ext cx="9144000" cy="6858000"/>
          </a:xfrm>
          <a:prstGeom prst="rect">
            <a:avLst/>
          </a:prstGeom>
          <a:noFill/>
        </p:spPr>
      </p:pic>
      <p:sp>
        <p:nvSpPr>
          <p:cNvPr id="2" name="عنوان 1"/>
          <p:cNvSpPr>
            <a:spLocks noGrp="1"/>
          </p:cNvSpPr>
          <p:nvPr>
            <p:ph type="title"/>
          </p:nvPr>
        </p:nvSpPr>
        <p:spPr>
          <a:xfrm>
            <a:off x="500034" y="2571744"/>
            <a:ext cx="8229600" cy="1143000"/>
          </a:xfrm>
        </p:spPr>
        <p:txBody>
          <a:bodyPr>
            <a:normAutofit/>
          </a:bodyPr>
          <a:lstStyle/>
          <a:p>
            <a:r>
              <a:rPr lang="ar-SA" sz="6000" b="1" dirty="0" smtClean="0">
                <a:solidFill>
                  <a:srgbClr val="BD4A47"/>
                </a:solidFill>
              </a:rPr>
              <a:t>تـــابـــــع</a:t>
            </a:r>
            <a:endParaRPr lang="ar-SA" sz="6000" b="1" dirty="0">
              <a:solidFill>
                <a:srgbClr val="BD4A47"/>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Public\Pictures\خلفية5.jpg"/>
          <p:cNvPicPr>
            <a:picLocks noChangeAspect="1" noChangeArrowheads="1"/>
          </p:cNvPicPr>
          <p:nvPr/>
        </p:nvPicPr>
        <p:blipFill>
          <a:blip r:embed="rId2"/>
          <a:srcRect/>
          <a:stretch>
            <a:fillRect/>
          </a:stretch>
        </p:blipFill>
        <p:spPr bwMode="auto">
          <a:xfrm>
            <a:off x="0" y="0"/>
            <a:ext cx="9143999" cy="6858000"/>
          </a:xfrm>
          <a:prstGeom prst="rect">
            <a:avLst/>
          </a:prstGeom>
          <a:noFill/>
        </p:spPr>
      </p:pic>
      <p:sp>
        <p:nvSpPr>
          <p:cNvPr id="6" name="عنصر نائب للمحتوى 5"/>
          <p:cNvSpPr>
            <a:spLocks noGrp="1"/>
          </p:cNvSpPr>
          <p:nvPr>
            <p:ph idx="1"/>
          </p:nvPr>
        </p:nvSpPr>
        <p:spPr>
          <a:xfrm>
            <a:off x="428596" y="857232"/>
            <a:ext cx="8229600" cy="4525963"/>
          </a:xfrm>
        </p:spPr>
        <p:txBody>
          <a:bodyPr/>
          <a:lstStyle/>
          <a:p>
            <a:pPr algn="ctr">
              <a:buNone/>
            </a:pPr>
            <a:r>
              <a:rPr lang="ar-SA" dirty="0" smtClean="0">
                <a:solidFill>
                  <a:srgbClr val="A30D83"/>
                </a:solidFill>
              </a:rPr>
              <a:t>    </a:t>
            </a:r>
            <a:r>
              <a:rPr lang="ar-SA" b="1" dirty="0" smtClean="0">
                <a:solidFill>
                  <a:srgbClr val="A30D83"/>
                </a:solidFill>
              </a:rPr>
              <a:t>الربط مع المعرفة السابقة </a:t>
            </a:r>
            <a:endParaRPr lang="en-US" b="1" dirty="0" smtClean="0">
              <a:solidFill>
                <a:srgbClr val="A30D83"/>
              </a:solidFill>
            </a:endParaRPr>
          </a:p>
          <a:p>
            <a:pPr algn="ctr">
              <a:buNone/>
            </a:pPr>
            <a:r>
              <a:rPr lang="ar-SA" b="1" dirty="0" smtClean="0">
                <a:solidFill>
                  <a:schemeClr val="accent1"/>
                </a:solidFill>
              </a:rPr>
              <a:t>     ( الحديث عن الطقس )</a:t>
            </a:r>
          </a:p>
          <a:p>
            <a:pPr>
              <a:buNone/>
            </a:pPr>
            <a:endParaRPr lang="en-US" b="1" dirty="0" smtClean="0"/>
          </a:p>
          <a:p>
            <a:pPr>
              <a:lnSpc>
                <a:spcPct val="150000"/>
              </a:lnSpc>
              <a:buNone/>
            </a:pPr>
            <a:r>
              <a:rPr lang="ar-SA" b="1" dirty="0" smtClean="0"/>
              <a:t>        </a:t>
            </a:r>
            <a:r>
              <a:rPr lang="ar-SA" b="1" dirty="0" smtClean="0">
                <a:solidFill>
                  <a:srgbClr val="FF0000"/>
                </a:solidFill>
              </a:rPr>
              <a:t>أسئلة ومناقشة / </a:t>
            </a:r>
            <a:endParaRPr lang="en-US" b="1" dirty="0" smtClean="0">
              <a:solidFill>
                <a:srgbClr val="FF0000"/>
              </a:solidFill>
            </a:endParaRPr>
          </a:p>
          <a:p>
            <a:pPr>
              <a:lnSpc>
                <a:spcPct val="150000"/>
              </a:lnSpc>
              <a:buNone/>
            </a:pPr>
            <a:r>
              <a:rPr lang="ar-SA" b="1" dirty="0" smtClean="0"/>
              <a:t>      1. ما حالة الطقس السائد في منطقتك ؟</a:t>
            </a:r>
            <a:endParaRPr lang="en-US" b="1" dirty="0" smtClean="0"/>
          </a:p>
          <a:p>
            <a:pPr>
              <a:lnSpc>
                <a:spcPct val="150000"/>
              </a:lnSpc>
              <a:buNone/>
            </a:pPr>
            <a:r>
              <a:rPr lang="ar-SA" b="1" dirty="0" smtClean="0"/>
              <a:t>     2. كيف يتغير الطقس ؟</a:t>
            </a:r>
            <a:endParaRPr lang="en-US" b="1" dirty="0" smtClean="0"/>
          </a:p>
          <a:p>
            <a:pPr>
              <a:buNone/>
            </a:pPr>
            <a:endParaRPr lang="en-US" dirty="0" smtClean="0"/>
          </a:p>
          <a:p>
            <a:pPr>
              <a:buNone/>
            </a:pPr>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6">
                                            <p:txEl>
                                              <p:pRg st="4" end="4"/>
                                            </p:txEl>
                                          </p:spTgt>
                                        </p:tgtEl>
                                        <p:attrNameLst>
                                          <p:attrName>style.visibility</p:attrName>
                                        </p:attrNameLst>
                                      </p:cBhvr>
                                      <p:to>
                                        <p:strVal val="visible"/>
                                      </p:to>
                                    </p:set>
                                    <p:anim calcmode="lin" valueType="num">
                                      <p:cBhvr additive="base">
                                        <p:cTn id="7"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4" end="4"/>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xEl>
                                              <p:pRg st="5" end="5"/>
                                            </p:txEl>
                                          </p:spTgt>
                                        </p:tgtEl>
                                        <p:attrNameLst>
                                          <p:attrName>style.visibility</p:attrName>
                                        </p:attrNameLst>
                                      </p:cBhvr>
                                      <p:to>
                                        <p:strVal val="visible"/>
                                      </p:to>
                                    </p:set>
                                    <p:anim calcmode="lin" valueType="num">
                                      <p:cBhvr additive="base">
                                        <p:cTn id="11"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6">
                                            <p:txEl>
                                              <p:pRg st="4" end="4"/>
                                            </p:txEl>
                                          </p:spTgt>
                                        </p:tgtEl>
                                        <p:attrNameLst>
                                          <p:attrName>style.visibility</p:attrName>
                                        </p:attrNameLst>
                                      </p:cBhvr>
                                      <p:to>
                                        <p:strVal val="visible"/>
                                      </p:to>
                                    </p:set>
                                    <p:anim calcmode="lin" valueType="num">
                                      <p:cBhvr additive="base">
                                        <p:cTn id="17"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6">
                                            <p:txEl>
                                              <p:pRg st="4" end="4"/>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6">
                                            <p:txEl>
                                              <p:pRg st="5" end="5"/>
                                            </p:txEl>
                                          </p:spTgt>
                                        </p:tgtEl>
                                        <p:attrNameLst>
                                          <p:attrName>style.visibility</p:attrName>
                                        </p:attrNameLst>
                                      </p:cBhvr>
                                      <p:to>
                                        <p:strVal val="visible"/>
                                      </p:to>
                                    </p:set>
                                    <p:anim calcmode="lin" valueType="num">
                                      <p:cBhvr additive="base">
                                        <p:cTn id="21"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Public\Pictures\خلفية5.jpg"/>
          <p:cNvPicPr>
            <a:picLocks noChangeAspect="1" noChangeArrowheads="1"/>
          </p:cNvPicPr>
          <p:nvPr/>
        </p:nvPicPr>
        <p:blipFill>
          <a:blip r:embed="rId2"/>
          <a:srcRect/>
          <a:stretch>
            <a:fillRect/>
          </a:stretch>
        </p:blipFill>
        <p:spPr bwMode="auto">
          <a:xfrm>
            <a:off x="0" y="0"/>
            <a:ext cx="9143999" cy="6858000"/>
          </a:xfrm>
          <a:prstGeom prst="rect">
            <a:avLst/>
          </a:prstGeom>
          <a:noFill/>
        </p:spPr>
      </p:pic>
      <p:sp>
        <p:nvSpPr>
          <p:cNvPr id="8" name="عنصر نائب للمحتوى 7"/>
          <p:cNvSpPr>
            <a:spLocks noGrp="1"/>
          </p:cNvSpPr>
          <p:nvPr>
            <p:ph idx="1"/>
          </p:nvPr>
        </p:nvSpPr>
        <p:spPr>
          <a:xfrm>
            <a:off x="0" y="0"/>
            <a:ext cx="8686800" cy="6126163"/>
          </a:xfrm>
        </p:spPr>
        <p:txBody>
          <a:bodyPr/>
          <a:lstStyle/>
          <a:p>
            <a:pPr>
              <a:buNone/>
            </a:pPr>
            <a:r>
              <a:rPr lang="ar-SA" dirty="0" smtClean="0"/>
              <a:t>                              </a:t>
            </a:r>
          </a:p>
          <a:p>
            <a:pPr>
              <a:buNone/>
            </a:pPr>
            <a:endParaRPr lang="ar-SA" dirty="0" smtClean="0"/>
          </a:p>
          <a:p>
            <a:pPr>
              <a:buNone/>
            </a:pPr>
            <a:r>
              <a:rPr lang="ar-SA" dirty="0" smtClean="0"/>
              <a:t>    </a:t>
            </a:r>
            <a:r>
              <a:rPr lang="ar-SA" sz="2400" b="1" dirty="0" smtClean="0">
                <a:solidFill>
                  <a:srgbClr val="FF0000"/>
                </a:solidFill>
              </a:rPr>
              <a:t>قال تعالى:</a:t>
            </a:r>
            <a:r>
              <a:rPr lang="ar-SA" sz="2800" b="1" dirty="0" smtClean="0">
                <a:solidFill>
                  <a:srgbClr val="FF0000"/>
                </a:solidFill>
              </a:rPr>
              <a:t> </a:t>
            </a:r>
            <a:r>
              <a:rPr lang="ar-SA" sz="2800" b="1" dirty="0" smtClean="0">
                <a:solidFill>
                  <a:schemeClr val="accent1">
                    <a:lumMod val="75000"/>
                  </a:schemeClr>
                </a:solidFill>
              </a:rPr>
              <a:t>( وجعلنا من </a:t>
            </a:r>
            <a:r>
              <a:rPr lang="ar-SA" sz="2800" b="1" dirty="0" err="1" smtClean="0">
                <a:solidFill>
                  <a:schemeClr val="accent1">
                    <a:lumMod val="75000"/>
                  </a:schemeClr>
                </a:solidFill>
              </a:rPr>
              <a:t>المآء</a:t>
            </a:r>
            <a:r>
              <a:rPr lang="ar-SA" sz="2800" b="1" dirty="0" smtClean="0">
                <a:solidFill>
                  <a:schemeClr val="accent1">
                    <a:lumMod val="75000"/>
                  </a:schemeClr>
                </a:solidFill>
              </a:rPr>
              <a:t> كل شيء حي أفلا يؤمنون )</a:t>
            </a:r>
            <a:r>
              <a:rPr lang="ar-SA" sz="2400" b="1" dirty="0" smtClean="0">
                <a:solidFill>
                  <a:schemeClr val="accent1">
                    <a:lumMod val="75000"/>
                  </a:schemeClr>
                </a:solidFill>
              </a:rPr>
              <a:t> </a:t>
            </a:r>
            <a:r>
              <a:rPr lang="ar-SA" sz="1600" b="1" dirty="0" smtClean="0">
                <a:solidFill>
                  <a:srgbClr val="B60E92"/>
                </a:solidFill>
              </a:rPr>
              <a:t>30 الأنبياء</a:t>
            </a:r>
          </a:p>
          <a:p>
            <a:pPr>
              <a:buNone/>
            </a:pPr>
            <a:endParaRPr lang="ar-SA" sz="1600" b="1" dirty="0" smtClean="0">
              <a:solidFill>
                <a:srgbClr val="B60E92"/>
              </a:solidFill>
            </a:endParaRPr>
          </a:p>
          <a:p>
            <a:pPr>
              <a:lnSpc>
                <a:spcPct val="150000"/>
              </a:lnSpc>
              <a:buNone/>
            </a:pPr>
            <a:r>
              <a:rPr lang="ar-SA" sz="1600" b="1" dirty="0" smtClean="0">
                <a:solidFill>
                  <a:srgbClr val="B60E92"/>
                </a:solidFill>
              </a:rPr>
              <a:t>                          </a:t>
            </a:r>
            <a:r>
              <a:rPr lang="ar-SA" sz="2800" dirty="0" smtClean="0"/>
              <a:t> </a:t>
            </a:r>
            <a:r>
              <a:rPr lang="ar-SA" sz="2800" b="1" dirty="0" smtClean="0">
                <a:solidFill>
                  <a:srgbClr val="B60E92"/>
                </a:solidFill>
              </a:rPr>
              <a:t>ماذا قرأت ؟    </a:t>
            </a:r>
            <a:r>
              <a:rPr lang="ar-SA" sz="2800" b="1" dirty="0" smtClean="0"/>
              <a:t>ص ( 21 )</a:t>
            </a:r>
            <a:r>
              <a:rPr lang="ar-SA" sz="2800" dirty="0" smtClean="0"/>
              <a:t> </a:t>
            </a:r>
          </a:p>
          <a:p>
            <a:pPr>
              <a:buNone/>
            </a:pPr>
            <a:endParaRPr lang="ar-SA" sz="2800" dirty="0" smtClean="0"/>
          </a:p>
          <a:p>
            <a:pPr>
              <a:buNone/>
            </a:pPr>
            <a:r>
              <a:rPr lang="ar-SA" sz="2800" dirty="0" smtClean="0"/>
              <a:t>               </a:t>
            </a:r>
            <a:r>
              <a:rPr lang="ar-SA" sz="2800" b="1" dirty="0" smtClean="0">
                <a:solidFill>
                  <a:schemeClr val="accent6">
                    <a:lumMod val="75000"/>
                  </a:schemeClr>
                </a:solidFill>
              </a:rPr>
              <a:t> إثــــــــــــــــــــــــراء علــــــــمي  </a:t>
            </a:r>
            <a:endParaRPr lang="ar-SA" sz="2800" dirty="0" smtClean="0"/>
          </a:p>
          <a:p>
            <a:pPr algn="ctr">
              <a:lnSpc>
                <a:spcPct val="150000"/>
              </a:lnSpc>
              <a:buNone/>
            </a:pPr>
            <a:r>
              <a:rPr lang="ar-SA" sz="2800" b="1" dirty="0" smtClean="0">
                <a:solidFill>
                  <a:schemeClr val="accent6">
                    <a:lumMod val="75000"/>
                  </a:schemeClr>
                </a:solidFill>
              </a:rPr>
              <a:t> </a:t>
            </a:r>
            <a:r>
              <a:rPr lang="ar-SA" sz="2800" b="1" dirty="0" smtClean="0"/>
              <a:t>(   دورة الماء في الطبيعة  ) شكل ( 5 )</a:t>
            </a:r>
            <a:endParaRPr lang="ar-SA" sz="2800" dirty="0" smtClean="0"/>
          </a:p>
          <a:p>
            <a:pPr algn="ctr">
              <a:buNone/>
            </a:pPr>
            <a:endParaRPr lang="ar-SA" sz="2800" dirty="0" smtClean="0"/>
          </a:p>
          <a:p>
            <a:pPr>
              <a:buNone/>
            </a:pPr>
            <a:r>
              <a:rPr lang="ar-SA" sz="2800" dirty="0" smtClean="0"/>
              <a:t>                 </a:t>
            </a:r>
            <a:r>
              <a:rPr lang="ar-SA" sz="2800" b="1" dirty="0" smtClean="0">
                <a:solidFill>
                  <a:srgbClr val="00B050"/>
                </a:solidFill>
              </a:rPr>
              <a:t>تنوع الثقافات  </a:t>
            </a:r>
            <a:r>
              <a:rPr lang="ar-SA" sz="2800" b="1" dirty="0" smtClean="0"/>
              <a:t>( أصداف السرطان )</a:t>
            </a:r>
            <a:r>
              <a:rPr lang="ar-SA" dirty="0" smtClean="0"/>
              <a:t>         </a:t>
            </a:r>
            <a:endParaRPr lang="ar-SA" dirty="0"/>
          </a:p>
        </p:txBody>
      </p:sp>
      <p:pic>
        <p:nvPicPr>
          <p:cNvPr id="10" name="Picture 2" descr="C:\Users\Public\Pictures\قرآن1.jpg"/>
          <p:cNvPicPr>
            <a:picLocks noChangeAspect="1" noChangeArrowheads="1"/>
          </p:cNvPicPr>
          <p:nvPr/>
        </p:nvPicPr>
        <p:blipFill>
          <a:blip r:embed="rId3"/>
          <a:srcRect/>
          <a:stretch>
            <a:fillRect/>
          </a:stretch>
        </p:blipFill>
        <p:spPr bwMode="auto">
          <a:xfrm>
            <a:off x="7358082" y="357166"/>
            <a:ext cx="1114426" cy="781050"/>
          </a:xfrm>
          <a:prstGeom prst="rect">
            <a:avLst/>
          </a:prstGeom>
          <a:noFill/>
        </p:spPr>
      </p:pic>
      <p:pic>
        <p:nvPicPr>
          <p:cNvPr id="11" name="Picture 16" descr="C:\Users\Public\Pictures\ماذا قرأت.jpg"/>
          <p:cNvPicPr>
            <a:picLocks noChangeAspect="1" noChangeArrowheads="1"/>
          </p:cNvPicPr>
          <p:nvPr/>
        </p:nvPicPr>
        <p:blipFill>
          <a:blip r:embed="rId4"/>
          <a:srcRect/>
          <a:stretch>
            <a:fillRect/>
          </a:stretch>
        </p:blipFill>
        <p:spPr bwMode="auto">
          <a:xfrm>
            <a:off x="7358082" y="1857364"/>
            <a:ext cx="1143008" cy="1000132"/>
          </a:xfrm>
          <a:prstGeom prst="rect">
            <a:avLst/>
          </a:prstGeom>
          <a:noFill/>
        </p:spPr>
      </p:pic>
      <p:pic>
        <p:nvPicPr>
          <p:cNvPr id="12" name="Picture 10" descr="C:\Users\Public\Pictures\تنوع ثقافات.jpg"/>
          <p:cNvPicPr>
            <a:picLocks noChangeAspect="1" noChangeArrowheads="1"/>
          </p:cNvPicPr>
          <p:nvPr/>
        </p:nvPicPr>
        <p:blipFill>
          <a:blip r:embed="rId5"/>
          <a:srcRect/>
          <a:stretch>
            <a:fillRect/>
          </a:stretch>
        </p:blipFill>
        <p:spPr bwMode="auto">
          <a:xfrm>
            <a:off x="7286644" y="4857760"/>
            <a:ext cx="1214446" cy="1000132"/>
          </a:xfrm>
          <a:prstGeom prst="rect">
            <a:avLst/>
          </a:prstGeom>
          <a:noFill/>
        </p:spPr>
      </p:pic>
      <p:pic>
        <p:nvPicPr>
          <p:cNvPr id="13" name="Picture 18" descr="C:\Users\Public\Pictures\منننناقشة.jpg"/>
          <p:cNvPicPr>
            <a:picLocks noChangeAspect="1" noChangeArrowheads="1"/>
          </p:cNvPicPr>
          <p:nvPr/>
        </p:nvPicPr>
        <p:blipFill>
          <a:blip r:embed="rId6"/>
          <a:srcRect/>
          <a:stretch>
            <a:fillRect/>
          </a:stretch>
        </p:blipFill>
        <p:spPr bwMode="auto">
          <a:xfrm>
            <a:off x="7358082" y="3071810"/>
            <a:ext cx="1214446" cy="100013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 calcmode="lin" valueType="num">
                                      <p:cBhvr additive="base">
                                        <p:cTn id="7"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
                                            <p:txEl>
                                              <p:pRg st="4" end="4"/>
                                            </p:txEl>
                                          </p:spTgt>
                                        </p:tgtEl>
                                        <p:attrNameLst>
                                          <p:attrName>style.visibility</p:attrName>
                                        </p:attrNameLst>
                                      </p:cBhvr>
                                      <p:to>
                                        <p:strVal val="visible"/>
                                      </p:to>
                                    </p:set>
                                    <p:anim calcmode="lin" valueType="num">
                                      <p:cBhvr additive="base">
                                        <p:cTn id="13" dur="500" fill="hold"/>
                                        <p:tgtEl>
                                          <p:spTgt spid="8">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anim calcmode="lin" valueType="num">
                                      <p:cBhvr additive="base">
                                        <p:cTn id="19" dur="500" fill="hold"/>
                                        <p:tgtEl>
                                          <p:spTgt spid="8">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
                                            <p:txEl>
                                              <p:pRg st="6" end="6"/>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8">
                                            <p:txEl>
                                              <p:pRg st="7" end="7"/>
                                            </p:txEl>
                                          </p:spTgt>
                                        </p:tgtEl>
                                        <p:attrNameLst>
                                          <p:attrName>style.visibility</p:attrName>
                                        </p:attrNameLst>
                                      </p:cBhvr>
                                      <p:to>
                                        <p:strVal val="visible"/>
                                      </p:to>
                                    </p:set>
                                    <p:anim calcmode="lin" valueType="num">
                                      <p:cBhvr additive="base">
                                        <p:cTn id="23" dur="500" fill="hold"/>
                                        <p:tgtEl>
                                          <p:spTgt spid="8">
                                            <p:txEl>
                                              <p:pRg st="7" end="7"/>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8">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8">
                                            <p:txEl>
                                              <p:pRg st="9" end="9"/>
                                            </p:txEl>
                                          </p:spTgt>
                                        </p:tgtEl>
                                        <p:attrNameLst>
                                          <p:attrName>style.visibility</p:attrName>
                                        </p:attrNameLst>
                                      </p:cBhvr>
                                      <p:to>
                                        <p:strVal val="visible"/>
                                      </p:to>
                                    </p:set>
                                    <p:anim calcmode="lin" valueType="num">
                                      <p:cBhvr additive="base">
                                        <p:cTn id="29" dur="500" fill="hold"/>
                                        <p:tgtEl>
                                          <p:spTgt spid="8">
                                            <p:txEl>
                                              <p:pRg st="9" end="9"/>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8">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Public\Pictures\خلفية5.jpg"/>
          <p:cNvPicPr>
            <a:picLocks noChangeAspect="1" noChangeArrowheads="1"/>
          </p:cNvPicPr>
          <p:nvPr/>
        </p:nvPicPr>
        <p:blipFill>
          <a:blip r:embed="rId2"/>
          <a:srcRect/>
          <a:stretch>
            <a:fillRect/>
          </a:stretch>
        </p:blipFill>
        <p:spPr bwMode="auto">
          <a:xfrm>
            <a:off x="0" y="0"/>
            <a:ext cx="9143999" cy="6858000"/>
          </a:xfrm>
          <a:prstGeom prst="rect">
            <a:avLst/>
          </a:prstGeom>
          <a:noFill/>
        </p:spPr>
      </p:pic>
      <p:sp>
        <p:nvSpPr>
          <p:cNvPr id="3" name="عنصر نائب للمحتوى 2"/>
          <p:cNvSpPr>
            <a:spLocks noGrp="1"/>
          </p:cNvSpPr>
          <p:nvPr>
            <p:ph idx="1"/>
          </p:nvPr>
        </p:nvSpPr>
        <p:spPr>
          <a:xfrm>
            <a:off x="0" y="0"/>
            <a:ext cx="8686800" cy="6858000"/>
          </a:xfrm>
        </p:spPr>
        <p:txBody>
          <a:bodyPr/>
          <a:lstStyle/>
          <a:p>
            <a:pPr>
              <a:buNone/>
            </a:pPr>
            <a:endParaRPr lang="ar-SA" dirty="0" smtClean="0"/>
          </a:p>
          <a:p>
            <a:pPr>
              <a:buNone/>
            </a:pPr>
            <a:r>
              <a:rPr lang="ar-SA" b="1" dirty="0" smtClean="0">
                <a:solidFill>
                  <a:srgbClr val="00B050"/>
                </a:solidFill>
              </a:rPr>
              <a:t>              </a:t>
            </a:r>
            <a:r>
              <a:rPr lang="ar-SA" sz="2800" b="1" dirty="0" err="1" smtClean="0">
                <a:solidFill>
                  <a:srgbClr val="00B050"/>
                </a:solidFill>
              </a:rPr>
              <a:t>إستخدام</a:t>
            </a:r>
            <a:r>
              <a:rPr lang="ar-SA" sz="2800" b="1" dirty="0" smtClean="0">
                <a:solidFill>
                  <a:srgbClr val="00B050"/>
                </a:solidFill>
              </a:rPr>
              <a:t> الصور والرسوم   </a:t>
            </a:r>
            <a:r>
              <a:rPr lang="ar-SA" sz="2800" b="1" dirty="0" smtClean="0"/>
              <a:t>/  شكل ( 6 )</a:t>
            </a:r>
            <a:endParaRPr lang="ar-SA" dirty="0" smtClean="0"/>
          </a:p>
          <a:p>
            <a:pPr>
              <a:buNone/>
            </a:pPr>
            <a:endParaRPr lang="ar-SA" dirty="0" smtClean="0"/>
          </a:p>
          <a:p>
            <a:pPr>
              <a:buNone/>
            </a:pPr>
            <a:r>
              <a:rPr lang="ar-SA" dirty="0" smtClean="0"/>
              <a:t>              </a:t>
            </a:r>
            <a:r>
              <a:rPr lang="ar-SA" sz="2800" b="1" dirty="0" smtClean="0">
                <a:solidFill>
                  <a:srgbClr val="00B050"/>
                </a:solidFill>
              </a:rPr>
              <a:t>الربط مع علم الفيزياء  </a:t>
            </a:r>
            <a:r>
              <a:rPr lang="ar-SA" sz="2800" b="1" dirty="0" smtClean="0"/>
              <a:t>( الضغط الجوي )</a:t>
            </a:r>
          </a:p>
          <a:p>
            <a:pPr>
              <a:lnSpc>
                <a:spcPct val="150000"/>
              </a:lnSpc>
              <a:buNone/>
            </a:pPr>
            <a:r>
              <a:rPr lang="ar-SA" sz="2800" b="1" dirty="0" smtClean="0"/>
              <a:t>                </a:t>
            </a:r>
            <a:r>
              <a:rPr lang="ar-SA" sz="2800" b="1" dirty="0" smtClean="0">
                <a:solidFill>
                  <a:srgbClr val="00B050"/>
                </a:solidFill>
              </a:rPr>
              <a:t>الربط مع علم الأحياء   </a:t>
            </a:r>
            <a:r>
              <a:rPr lang="ar-SA" sz="2800" b="1" dirty="0" smtClean="0"/>
              <a:t>( مقاييس الحرارة الطبيعية )</a:t>
            </a:r>
            <a:endParaRPr lang="ar-SA" sz="800" b="1" dirty="0" smtClean="0"/>
          </a:p>
          <a:p>
            <a:pPr lvl="0">
              <a:buNone/>
            </a:pPr>
            <a:endParaRPr lang="ar-SA" sz="800" b="1" dirty="0" smtClean="0"/>
          </a:p>
          <a:p>
            <a:pPr>
              <a:buNone/>
            </a:pPr>
            <a:r>
              <a:rPr lang="ar-SA" sz="800" b="1" dirty="0" smtClean="0"/>
              <a:t> </a:t>
            </a:r>
            <a:r>
              <a:rPr lang="ar-SA" sz="800" dirty="0" smtClean="0"/>
              <a:t> </a:t>
            </a:r>
            <a:endParaRPr lang="en-US" sz="2800" dirty="0" smtClean="0"/>
          </a:p>
          <a:p>
            <a:pPr lvl="0">
              <a:buNone/>
            </a:pPr>
            <a:endParaRPr lang="ar-SA" sz="800" b="1" dirty="0" smtClean="0"/>
          </a:p>
          <a:p>
            <a:pPr lvl="0">
              <a:buNone/>
            </a:pPr>
            <a:endParaRPr lang="ar-SA" sz="800" b="1" dirty="0" smtClean="0"/>
          </a:p>
          <a:p>
            <a:pPr lvl="0">
              <a:buNone/>
            </a:pPr>
            <a:endParaRPr lang="ar-SA" sz="800" b="1" dirty="0" smtClean="0"/>
          </a:p>
          <a:p>
            <a:pPr lvl="0">
              <a:buNone/>
            </a:pPr>
            <a:endParaRPr lang="ar-SA" sz="800" b="1" dirty="0" smtClean="0"/>
          </a:p>
          <a:p>
            <a:pPr>
              <a:buNone/>
            </a:pPr>
            <a:r>
              <a:rPr lang="ar-SA" sz="2800" b="1" dirty="0" smtClean="0"/>
              <a:t>                </a:t>
            </a:r>
            <a:r>
              <a:rPr lang="ar-SA" sz="2800" b="1" dirty="0" smtClean="0">
                <a:solidFill>
                  <a:srgbClr val="00B050"/>
                </a:solidFill>
              </a:rPr>
              <a:t>عرض سريع  </a:t>
            </a:r>
            <a:r>
              <a:rPr lang="ar-SA" sz="2800" b="1" dirty="0" smtClean="0"/>
              <a:t>( الضغط الجوي )</a:t>
            </a:r>
          </a:p>
          <a:p>
            <a:pPr lvl="0">
              <a:buNone/>
            </a:pPr>
            <a:endParaRPr lang="ar-SA" sz="2800" b="1" dirty="0" smtClean="0"/>
          </a:p>
          <a:p>
            <a:pPr lvl="0">
              <a:buNone/>
            </a:pPr>
            <a:endParaRPr lang="ar-SA" sz="2800" b="1" dirty="0" smtClean="0"/>
          </a:p>
          <a:p>
            <a:pPr lvl="0">
              <a:buNone/>
            </a:pPr>
            <a:r>
              <a:rPr lang="ar-SA" sz="2800" b="1" dirty="0" smtClean="0"/>
              <a:t>                 </a:t>
            </a:r>
            <a:r>
              <a:rPr lang="ar-SA" sz="2800" b="1" dirty="0" smtClean="0">
                <a:solidFill>
                  <a:srgbClr val="B60E92"/>
                </a:solidFill>
              </a:rPr>
              <a:t>ماذا قرأت ؟    </a:t>
            </a:r>
            <a:r>
              <a:rPr lang="ar-SA" sz="2800" b="1" dirty="0" smtClean="0"/>
              <a:t>ص ( 24 )</a:t>
            </a:r>
          </a:p>
          <a:p>
            <a:pPr lvl="0">
              <a:buNone/>
            </a:pPr>
            <a:endParaRPr lang="ar-SA" sz="2800" b="1" dirty="0" smtClean="0"/>
          </a:p>
          <a:p>
            <a:pPr>
              <a:buNone/>
            </a:pPr>
            <a:endParaRPr lang="ar-SA" b="1" dirty="0"/>
          </a:p>
        </p:txBody>
      </p:sp>
      <p:pic>
        <p:nvPicPr>
          <p:cNvPr id="5" name="Picture 3" descr="C:\Users\Public\Pictures\الربط.jpg"/>
          <p:cNvPicPr>
            <a:picLocks noChangeAspect="1" noChangeArrowheads="1"/>
          </p:cNvPicPr>
          <p:nvPr/>
        </p:nvPicPr>
        <p:blipFill>
          <a:blip r:embed="rId3"/>
          <a:srcRect/>
          <a:stretch>
            <a:fillRect/>
          </a:stretch>
        </p:blipFill>
        <p:spPr bwMode="auto">
          <a:xfrm>
            <a:off x="7286644" y="1928802"/>
            <a:ext cx="1200150" cy="1009650"/>
          </a:xfrm>
          <a:prstGeom prst="rect">
            <a:avLst/>
          </a:prstGeom>
          <a:noFill/>
        </p:spPr>
      </p:pic>
      <p:pic>
        <p:nvPicPr>
          <p:cNvPr id="10" name="Picture 13" descr="C:\Users\Public\Pictures\صور ورسوم.jpg"/>
          <p:cNvPicPr>
            <a:picLocks noChangeAspect="1" noChangeArrowheads="1"/>
          </p:cNvPicPr>
          <p:nvPr/>
        </p:nvPicPr>
        <p:blipFill>
          <a:blip r:embed="rId4"/>
          <a:srcRect/>
          <a:stretch>
            <a:fillRect/>
          </a:stretch>
        </p:blipFill>
        <p:spPr bwMode="auto">
          <a:xfrm>
            <a:off x="7286644" y="500042"/>
            <a:ext cx="1142998" cy="1000132"/>
          </a:xfrm>
          <a:prstGeom prst="rect">
            <a:avLst/>
          </a:prstGeom>
          <a:noFill/>
        </p:spPr>
      </p:pic>
      <p:pic>
        <p:nvPicPr>
          <p:cNvPr id="9" name="Picture 15" descr="C:\Users\Public\Pictures\عرض سريع.jpg"/>
          <p:cNvPicPr>
            <a:picLocks noChangeAspect="1" noChangeArrowheads="1"/>
          </p:cNvPicPr>
          <p:nvPr/>
        </p:nvPicPr>
        <p:blipFill>
          <a:blip r:embed="rId5"/>
          <a:srcRect/>
          <a:stretch>
            <a:fillRect/>
          </a:stretch>
        </p:blipFill>
        <p:spPr bwMode="auto">
          <a:xfrm>
            <a:off x="7286644" y="3500438"/>
            <a:ext cx="1214446" cy="1000132"/>
          </a:xfrm>
          <a:prstGeom prst="rect">
            <a:avLst/>
          </a:prstGeom>
          <a:noFill/>
        </p:spPr>
      </p:pic>
      <p:pic>
        <p:nvPicPr>
          <p:cNvPr id="11" name="Picture 16" descr="C:\Users\Public\Pictures\ماذا قرأت.jpg"/>
          <p:cNvPicPr>
            <a:picLocks noChangeAspect="1" noChangeArrowheads="1"/>
          </p:cNvPicPr>
          <p:nvPr/>
        </p:nvPicPr>
        <p:blipFill>
          <a:blip r:embed="rId6"/>
          <a:srcRect/>
          <a:stretch>
            <a:fillRect/>
          </a:stretch>
        </p:blipFill>
        <p:spPr bwMode="auto">
          <a:xfrm>
            <a:off x="7358082" y="5000636"/>
            <a:ext cx="1143008" cy="100013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11" end="11"/>
                                            </p:txEl>
                                          </p:spTgt>
                                        </p:tgtEl>
                                        <p:attrNameLst>
                                          <p:attrName>style.visibility</p:attrName>
                                        </p:attrNameLst>
                                      </p:cBhvr>
                                      <p:to>
                                        <p:strVal val="visible"/>
                                      </p:to>
                                    </p:set>
                                    <p:anim calcmode="lin" valueType="num">
                                      <p:cBhvr additive="base">
                                        <p:cTn id="23"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14" end="14"/>
                                            </p:txEl>
                                          </p:spTgt>
                                        </p:tgtEl>
                                        <p:attrNameLst>
                                          <p:attrName>style.visibility</p:attrName>
                                        </p:attrNameLst>
                                      </p:cBhvr>
                                      <p:to>
                                        <p:strVal val="visible"/>
                                      </p:to>
                                    </p:set>
                                    <p:anim calcmode="lin" valueType="num">
                                      <p:cBhvr additive="base">
                                        <p:cTn id="29"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Public\Pictures\خلفية5.jpg"/>
          <p:cNvPicPr>
            <a:picLocks noChangeAspect="1" noChangeArrowheads="1"/>
          </p:cNvPicPr>
          <p:nvPr/>
        </p:nvPicPr>
        <p:blipFill>
          <a:blip r:embed="rId2"/>
          <a:srcRect/>
          <a:stretch>
            <a:fillRect/>
          </a:stretch>
        </p:blipFill>
        <p:spPr bwMode="auto">
          <a:xfrm>
            <a:off x="0" y="0"/>
            <a:ext cx="9143999" cy="6858000"/>
          </a:xfrm>
          <a:prstGeom prst="rect">
            <a:avLst/>
          </a:prstGeom>
          <a:noFill/>
        </p:spPr>
      </p:pic>
      <p:sp>
        <p:nvSpPr>
          <p:cNvPr id="3" name="عنصر نائب للمحتوى 2"/>
          <p:cNvSpPr>
            <a:spLocks noGrp="1"/>
          </p:cNvSpPr>
          <p:nvPr>
            <p:ph idx="1"/>
          </p:nvPr>
        </p:nvSpPr>
        <p:spPr>
          <a:xfrm>
            <a:off x="0" y="0"/>
            <a:ext cx="8686800" cy="6858000"/>
          </a:xfrm>
        </p:spPr>
        <p:txBody>
          <a:bodyPr/>
          <a:lstStyle/>
          <a:p>
            <a:pPr>
              <a:buNone/>
            </a:pPr>
            <a:endParaRPr lang="ar-SA" sz="2800" b="1" dirty="0" smtClean="0"/>
          </a:p>
          <a:p>
            <a:pPr>
              <a:lnSpc>
                <a:spcPct val="150000"/>
              </a:lnSpc>
              <a:buNone/>
            </a:pPr>
            <a:r>
              <a:rPr lang="ar-SA" b="1" dirty="0" smtClean="0">
                <a:solidFill>
                  <a:schemeClr val="accent5">
                    <a:lumMod val="75000"/>
                  </a:schemeClr>
                </a:solidFill>
              </a:rPr>
              <a:t>               </a:t>
            </a:r>
            <a:r>
              <a:rPr lang="ar-SA" sz="2800" b="1" dirty="0" smtClean="0">
                <a:solidFill>
                  <a:schemeClr val="accent5">
                    <a:lumMod val="75000"/>
                  </a:schemeClr>
                </a:solidFill>
              </a:rPr>
              <a:t>دفتر العلوم</a:t>
            </a:r>
            <a:endParaRPr lang="ar-SA" dirty="0"/>
          </a:p>
        </p:txBody>
      </p:sp>
      <p:pic>
        <p:nvPicPr>
          <p:cNvPr id="8" name="Picture 12" descr="C:\Users\Public\Pictures\دفتتتر العلوم.jpg"/>
          <p:cNvPicPr>
            <a:picLocks noChangeAspect="1" noChangeArrowheads="1"/>
          </p:cNvPicPr>
          <p:nvPr/>
        </p:nvPicPr>
        <p:blipFill>
          <a:blip r:embed="rId3"/>
          <a:srcRect/>
          <a:stretch>
            <a:fillRect/>
          </a:stretch>
        </p:blipFill>
        <p:spPr bwMode="auto">
          <a:xfrm>
            <a:off x="7286644" y="428604"/>
            <a:ext cx="1214446" cy="1071570"/>
          </a:xfrm>
          <a:prstGeom prst="rect">
            <a:avLst/>
          </a:prstGeom>
          <a:noFill/>
        </p:spPr>
      </p:pic>
      <p:sp>
        <p:nvSpPr>
          <p:cNvPr id="9" name="مخطط انسيابي: محطة طرفية 8"/>
          <p:cNvSpPr/>
          <p:nvPr/>
        </p:nvSpPr>
        <p:spPr>
          <a:xfrm>
            <a:off x="1285852" y="1785926"/>
            <a:ext cx="6715172" cy="1714512"/>
          </a:xfrm>
          <a:prstGeom prst="flowChartTerminator">
            <a:avLst/>
          </a:prstGeom>
          <a:solidFill>
            <a:schemeClr val="accent2">
              <a:lumMod val="40000"/>
              <a:lumOff val="60000"/>
            </a:schemeClr>
          </a:solidFill>
          <a:ln>
            <a:solidFill>
              <a:srgbClr val="BD4A47"/>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sz="2800" b="1" dirty="0" smtClean="0">
              <a:solidFill>
                <a:srgbClr val="BD4A47"/>
              </a:solidFill>
            </a:endParaRPr>
          </a:p>
          <a:p>
            <a:pPr algn="ctr"/>
            <a:endParaRPr lang="ar-SA" sz="2800" b="1" dirty="0" smtClean="0">
              <a:solidFill>
                <a:srgbClr val="BD4A47"/>
              </a:solidFill>
            </a:endParaRPr>
          </a:p>
          <a:p>
            <a:pPr algn="ctr">
              <a:lnSpc>
                <a:spcPct val="150000"/>
              </a:lnSpc>
            </a:pPr>
            <a:r>
              <a:rPr lang="ar-SA" sz="2800" b="1" dirty="0" smtClean="0">
                <a:solidFill>
                  <a:srgbClr val="BD4A47"/>
                </a:solidFill>
              </a:rPr>
              <a:t>لخصي خطوات دورة الماء في الطبيعة </a:t>
            </a:r>
            <a:r>
              <a:rPr lang="ar-SA" sz="2800" b="1" dirty="0" err="1" smtClean="0">
                <a:solidFill>
                  <a:srgbClr val="BD4A47"/>
                </a:solidFill>
              </a:rPr>
              <a:t>بإختصارعلى</a:t>
            </a:r>
            <a:r>
              <a:rPr lang="ar-SA" sz="2800" b="1" dirty="0" smtClean="0">
                <a:solidFill>
                  <a:srgbClr val="BD4A47"/>
                </a:solidFill>
              </a:rPr>
              <a:t> شكل سلسلة ؟</a:t>
            </a:r>
          </a:p>
          <a:p>
            <a:pPr algn="ctr"/>
            <a:endParaRPr lang="ar-SA" sz="2800" b="1" dirty="0" smtClean="0">
              <a:solidFill>
                <a:srgbClr val="BD4A47"/>
              </a:solidFill>
            </a:endParaRPr>
          </a:p>
          <a:p>
            <a:pPr algn="ctr"/>
            <a:endParaRPr lang="ar-SA" sz="2800" b="1" dirty="0">
              <a:solidFill>
                <a:srgbClr val="BD4A47"/>
              </a:solidFill>
            </a:endParaRPr>
          </a:p>
        </p:txBody>
      </p:sp>
      <p:pic>
        <p:nvPicPr>
          <p:cNvPr id="11" name="Picture 11" descr="C:\Users\Public\Pictures\حل الواجب.jpg"/>
          <p:cNvPicPr>
            <a:picLocks noChangeAspect="1" noChangeArrowheads="1"/>
          </p:cNvPicPr>
          <p:nvPr/>
        </p:nvPicPr>
        <p:blipFill>
          <a:blip r:embed="rId4"/>
          <a:srcRect/>
          <a:stretch>
            <a:fillRect/>
          </a:stretch>
        </p:blipFill>
        <p:spPr bwMode="auto">
          <a:xfrm>
            <a:off x="7358082" y="4286256"/>
            <a:ext cx="1252537" cy="1000132"/>
          </a:xfrm>
          <a:prstGeom prst="rect">
            <a:avLst/>
          </a:prstGeom>
          <a:noFill/>
        </p:spPr>
      </p:pic>
      <p:sp>
        <p:nvSpPr>
          <p:cNvPr id="12" name="سهم إلى اليمين 11"/>
          <p:cNvSpPr/>
          <p:nvPr/>
        </p:nvSpPr>
        <p:spPr>
          <a:xfrm>
            <a:off x="1428728" y="4143380"/>
            <a:ext cx="5643602" cy="1357322"/>
          </a:xfrm>
          <a:prstGeom prst="rightArrow">
            <a:avLst/>
          </a:prstGeom>
          <a:solidFill>
            <a:schemeClr val="accent2">
              <a:lumMod val="40000"/>
              <a:lumOff val="60000"/>
            </a:schemeClr>
          </a:solidFill>
          <a:ln>
            <a:solidFill>
              <a:srgbClr val="BD4A47"/>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200" b="1" dirty="0" smtClean="0">
                <a:solidFill>
                  <a:srgbClr val="BD4A47"/>
                </a:solidFill>
              </a:rPr>
              <a:t>الواجب  </a:t>
            </a:r>
            <a:r>
              <a:rPr lang="ar-SA" sz="3200" b="1" dirty="0" err="1" smtClean="0">
                <a:solidFill>
                  <a:srgbClr val="BD4A47"/>
                </a:solidFill>
              </a:rPr>
              <a:t>ص</a:t>
            </a:r>
            <a:r>
              <a:rPr lang="ar-SA" sz="3200" b="1" dirty="0" smtClean="0">
                <a:solidFill>
                  <a:srgbClr val="BD4A47"/>
                </a:solidFill>
              </a:rPr>
              <a:t> ( 27 )  رقم  ( 4 )</a:t>
            </a:r>
            <a:endParaRPr lang="ar-SA" sz="3200" b="1" dirty="0">
              <a:solidFill>
                <a:srgbClr val="BD4A47"/>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2"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C:\Users\Public\Pictures\خلفيات 3.jpg"/>
          <p:cNvPicPr>
            <a:picLocks noGrp="1" noChangeAspect="1" noChangeArrowheads="1"/>
          </p:cNvPicPr>
          <p:nvPr>
            <p:ph idx="1"/>
          </p:nvPr>
        </p:nvPicPr>
        <p:blipFill>
          <a:blip r:embed="rId2"/>
          <a:srcRect/>
          <a:stretch>
            <a:fillRect/>
          </a:stretch>
        </p:blipFill>
        <p:spPr bwMode="auto">
          <a:xfrm>
            <a:off x="1" y="0"/>
            <a:ext cx="9144000" cy="6858000"/>
          </a:xfrm>
          <a:prstGeom prst="rect">
            <a:avLst/>
          </a:prstGeom>
          <a:noFill/>
        </p:spPr>
      </p:pic>
      <p:sp>
        <p:nvSpPr>
          <p:cNvPr id="2" name="عنوان 1"/>
          <p:cNvSpPr>
            <a:spLocks noGrp="1"/>
          </p:cNvSpPr>
          <p:nvPr>
            <p:ph type="title"/>
          </p:nvPr>
        </p:nvSpPr>
        <p:spPr>
          <a:xfrm>
            <a:off x="500034" y="2571744"/>
            <a:ext cx="8229600" cy="1143000"/>
          </a:xfrm>
        </p:spPr>
        <p:txBody>
          <a:bodyPr>
            <a:normAutofit/>
          </a:bodyPr>
          <a:lstStyle/>
          <a:p>
            <a:r>
              <a:rPr lang="ar-SA" sz="6000" b="1" dirty="0" smtClean="0">
                <a:solidFill>
                  <a:srgbClr val="BD4A47"/>
                </a:solidFill>
              </a:rPr>
              <a:t>تـــابـــــع</a:t>
            </a:r>
            <a:endParaRPr lang="ar-SA" sz="6000" b="1" dirty="0">
              <a:solidFill>
                <a:srgbClr val="BD4A47"/>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endParaRPr lang="ar-SA" dirty="0"/>
          </a:p>
        </p:txBody>
      </p:sp>
      <p:pic>
        <p:nvPicPr>
          <p:cNvPr id="1026" name="Picture 2" descr="C:\Users\Public\Pictures\خفيات1.jpg"/>
          <p:cNvPicPr>
            <a:picLocks noChangeAspect="1" noChangeArrowheads="1"/>
          </p:cNvPicPr>
          <p:nvPr/>
        </p:nvPicPr>
        <p:blipFill>
          <a:blip r:embed="rId3"/>
          <a:srcRect/>
          <a:stretch>
            <a:fillRect/>
          </a:stretch>
        </p:blipFill>
        <p:spPr bwMode="auto">
          <a:xfrm>
            <a:off x="0" y="0"/>
            <a:ext cx="9144000" cy="6857999"/>
          </a:xfrm>
          <a:prstGeom prst="rect">
            <a:avLst/>
          </a:prstGeom>
          <a:noFill/>
        </p:spPr>
      </p:pic>
      <p:sp>
        <p:nvSpPr>
          <p:cNvPr id="3" name="عنوان فرعي 2"/>
          <p:cNvSpPr>
            <a:spLocks noGrp="1"/>
          </p:cNvSpPr>
          <p:nvPr>
            <p:ph type="subTitle" idx="1"/>
          </p:nvPr>
        </p:nvSpPr>
        <p:spPr>
          <a:xfrm>
            <a:off x="3428992" y="1643050"/>
            <a:ext cx="4786314" cy="3781436"/>
          </a:xfrm>
        </p:spPr>
        <p:txBody>
          <a:bodyPr>
            <a:noAutofit/>
          </a:bodyPr>
          <a:lstStyle/>
          <a:p>
            <a:r>
              <a:rPr lang="ar-SA" sz="6000" b="1" dirty="0" smtClean="0">
                <a:solidFill>
                  <a:srgbClr val="FF0000"/>
                </a:solidFill>
              </a:rPr>
              <a:t>وحدة ( 4 )</a:t>
            </a:r>
          </a:p>
          <a:p>
            <a:pPr>
              <a:lnSpc>
                <a:spcPct val="150000"/>
              </a:lnSpc>
            </a:pPr>
            <a:endParaRPr lang="ar-SA" sz="800" b="1" dirty="0" smtClean="0">
              <a:solidFill>
                <a:schemeClr val="tx1"/>
              </a:solidFill>
            </a:endParaRPr>
          </a:p>
          <a:p>
            <a:r>
              <a:rPr lang="ar-SA" sz="7200" b="1" dirty="0" err="1" smtClean="0">
                <a:solidFill>
                  <a:schemeClr val="tx1"/>
                </a:solidFill>
              </a:rPr>
              <a:t>ماوراء</a:t>
            </a:r>
            <a:r>
              <a:rPr lang="ar-SA" sz="7200" b="1" dirty="0" smtClean="0">
                <a:solidFill>
                  <a:schemeClr val="tx1"/>
                </a:solidFill>
              </a:rPr>
              <a:t> الأرض</a:t>
            </a:r>
            <a:endParaRPr lang="ar-SA" sz="7200"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Public\Pictures\خلفية5.jpg"/>
          <p:cNvPicPr>
            <a:picLocks noChangeAspect="1" noChangeArrowheads="1"/>
          </p:cNvPicPr>
          <p:nvPr/>
        </p:nvPicPr>
        <p:blipFill>
          <a:blip r:embed="rId2"/>
          <a:srcRect/>
          <a:stretch>
            <a:fillRect/>
          </a:stretch>
        </p:blipFill>
        <p:spPr bwMode="auto">
          <a:xfrm>
            <a:off x="1" y="0"/>
            <a:ext cx="9143999" cy="6858000"/>
          </a:xfrm>
          <a:prstGeom prst="rect">
            <a:avLst/>
          </a:prstGeom>
          <a:noFill/>
        </p:spPr>
      </p:pic>
      <p:sp>
        <p:nvSpPr>
          <p:cNvPr id="2" name="عنوان 1"/>
          <p:cNvSpPr>
            <a:spLocks noGrp="1"/>
          </p:cNvSpPr>
          <p:nvPr>
            <p:ph type="title"/>
          </p:nvPr>
        </p:nvSpPr>
        <p:spPr>
          <a:xfrm>
            <a:off x="0" y="274638"/>
            <a:ext cx="8686800" cy="6583362"/>
          </a:xfrm>
        </p:spPr>
        <p:txBody>
          <a:bodyPr>
            <a:normAutofit/>
          </a:bodyPr>
          <a:lstStyle/>
          <a:p>
            <a:pPr algn="r">
              <a:lnSpc>
                <a:spcPct val="150000"/>
              </a:lnSpc>
            </a:pPr>
            <a:r>
              <a:rPr lang="ar-SA" sz="2400" b="1" dirty="0" smtClean="0">
                <a:solidFill>
                  <a:srgbClr val="FF0000"/>
                </a:solidFill>
              </a:rPr>
              <a:t>قال</a:t>
            </a:r>
            <a:r>
              <a:rPr lang="ar-SA" sz="4000" b="1" dirty="0" smtClean="0">
                <a:solidFill>
                  <a:srgbClr val="FF0000"/>
                </a:solidFill>
              </a:rPr>
              <a:t> </a:t>
            </a:r>
            <a:r>
              <a:rPr lang="ar-SA" sz="2400" b="1" dirty="0" smtClean="0">
                <a:solidFill>
                  <a:srgbClr val="FF0000"/>
                </a:solidFill>
              </a:rPr>
              <a:t>تعالى:</a:t>
            </a:r>
            <a:r>
              <a:rPr lang="ar-SA" sz="2800" b="1" dirty="0" smtClean="0">
                <a:solidFill>
                  <a:srgbClr val="FF0000"/>
                </a:solidFill>
              </a:rPr>
              <a:t> </a:t>
            </a:r>
            <a:r>
              <a:rPr lang="ar-SA" sz="2800" b="1" dirty="0" smtClean="0">
                <a:solidFill>
                  <a:schemeClr val="accent1">
                    <a:lumMod val="75000"/>
                  </a:schemeClr>
                </a:solidFill>
              </a:rPr>
              <a:t>( ألم ترى أن الله يزجي سحاباً ثم يؤلف بينه ثم يجعله ركاماً فترى الودق يخرج من خلاله وينزل من السماء من جبال فيها من برد فيصيب </a:t>
            </a:r>
            <a:r>
              <a:rPr lang="ar-SA" sz="2800" b="1" dirty="0" err="1" smtClean="0">
                <a:solidFill>
                  <a:schemeClr val="accent1">
                    <a:lumMod val="75000"/>
                  </a:schemeClr>
                </a:solidFill>
              </a:rPr>
              <a:t>به</a:t>
            </a:r>
            <a:r>
              <a:rPr lang="ar-SA" sz="2800" b="1" dirty="0" smtClean="0">
                <a:solidFill>
                  <a:schemeClr val="accent1">
                    <a:lumMod val="75000"/>
                  </a:schemeClr>
                </a:solidFill>
              </a:rPr>
              <a:t> من يشاء ويصرفه عن من يشاء يكاد سنا برقه يذهب بالأبصار )</a:t>
            </a:r>
            <a:r>
              <a:rPr lang="ar-SA" sz="2400" b="1" dirty="0" smtClean="0">
                <a:solidFill>
                  <a:schemeClr val="accent1">
                    <a:lumMod val="75000"/>
                  </a:schemeClr>
                </a:solidFill>
              </a:rPr>
              <a:t> </a:t>
            </a:r>
            <a:r>
              <a:rPr lang="ar-SA" sz="1600" b="1" dirty="0" smtClean="0">
                <a:solidFill>
                  <a:srgbClr val="B60E92"/>
                </a:solidFill>
              </a:rPr>
              <a:t>43 النور</a:t>
            </a:r>
            <a:r>
              <a:rPr lang="ar-SA" dirty="0" smtClean="0"/>
              <a:t/>
            </a:r>
            <a:br>
              <a:rPr lang="ar-SA" dirty="0" smtClean="0"/>
            </a:br>
            <a:endParaRPr lang="ar-SA" dirty="0"/>
          </a:p>
        </p:txBody>
      </p:sp>
      <p:pic>
        <p:nvPicPr>
          <p:cNvPr id="5" name="Picture 2" descr="C:\Users\Public\Pictures\قرآن1.jpg"/>
          <p:cNvPicPr>
            <a:picLocks noGrp="1" noChangeAspect="1" noChangeArrowheads="1"/>
          </p:cNvPicPr>
          <p:nvPr>
            <p:ph idx="1"/>
          </p:nvPr>
        </p:nvPicPr>
        <p:blipFill>
          <a:blip r:embed="rId3"/>
          <a:srcRect/>
          <a:stretch>
            <a:fillRect/>
          </a:stretch>
        </p:blipFill>
        <p:spPr bwMode="auto">
          <a:xfrm>
            <a:off x="7429520" y="1357298"/>
            <a:ext cx="1185864" cy="781050"/>
          </a:xfrm>
          <a:prstGeom prst="rect">
            <a:avLst/>
          </a:prstGeom>
          <a:noFill/>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Public\Pictures\خلفية5.jpg"/>
          <p:cNvPicPr>
            <a:picLocks noChangeAspect="1" noChangeArrowheads="1"/>
          </p:cNvPicPr>
          <p:nvPr/>
        </p:nvPicPr>
        <p:blipFill>
          <a:blip r:embed="rId2"/>
          <a:srcRect/>
          <a:stretch>
            <a:fillRect/>
          </a:stretch>
        </p:blipFill>
        <p:spPr bwMode="auto">
          <a:xfrm>
            <a:off x="0" y="0"/>
            <a:ext cx="9143999" cy="6858000"/>
          </a:xfrm>
          <a:prstGeom prst="rect">
            <a:avLst/>
          </a:prstGeom>
          <a:noFill/>
        </p:spPr>
      </p:pic>
      <p:sp>
        <p:nvSpPr>
          <p:cNvPr id="3" name="عنصر نائب للمحتوى 2"/>
          <p:cNvSpPr>
            <a:spLocks noGrp="1"/>
          </p:cNvSpPr>
          <p:nvPr>
            <p:ph idx="1"/>
          </p:nvPr>
        </p:nvSpPr>
        <p:spPr>
          <a:xfrm>
            <a:off x="0" y="0"/>
            <a:ext cx="8686800" cy="6858000"/>
          </a:xfrm>
        </p:spPr>
        <p:txBody>
          <a:bodyPr>
            <a:normAutofit/>
          </a:bodyPr>
          <a:lstStyle/>
          <a:p>
            <a:pPr>
              <a:buNone/>
            </a:pPr>
            <a:endParaRPr lang="ar-SA" dirty="0" smtClean="0"/>
          </a:p>
          <a:p>
            <a:pPr>
              <a:lnSpc>
                <a:spcPct val="150000"/>
              </a:lnSpc>
              <a:buNone/>
            </a:pPr>
            <a:r>
              <a:rPr lang="ar-SA" sz="2800" b="1" dirty="0" smtClean="0">
                <a:solidFill>
                  <a:srgbClr val="00B050"/>
                </a:solidFill>
              </a:rPr>
              <a:t>               الربط مع الدراسات </a:t>
            </a:r>
            <a:r>
              <a:rPr lang="ar-SA" sz="2800" b="1" dirty="0" err="1" smtClean="0">
                <a:solidFill>
                  <a:srgbClr val="00B050"/>
                </a:solidFill>
              </a:rPr>
              <a:t>الإجتماعية</a:t>
            </a:r>
            <a:r>
              <a:rPr lang="ar-SA" sz="2800" b="1" dirty="0" smtClean="0">
                <a:solidFill>
                  <a:srgbClr val="00B050"/>
                </a:solidFill>
              </a:rPr>
              <a:t>  </a:t>
            </a:r>
            <a:r>
              <a:rPr lang="ar-SA" sz="2800" b="1" dirty="0" smtClean="0"/>
              <a:t>( الرياح الموسمية )</a:t>
            </a:r>
            <a:endParaRPr lang="ar-SA" dirty="0" smtClean="0"/>
          </a:p>
          <a:p>
            <a:pPr>
              <a:buNone/>
            </a:pPr>
            <a:endParaRPr lang="ar-SA" dirty="0" smtClean="0"/>
          </a:p>
          <a:p>
            <a:pPr>
              <a:buNone/>
            </a:pPr>
            <a:r>
              <a:rPr lang="ar-SA" dirty="0" smtClean="0"/>
              <a:t>             </a:t>
            </a:r>
            <a:r>
              <a:rPr lang="ar-SA" sz="2800" b="1" dirty="0" smtClean="0">
                <a:solidFill>
                  <a:srgbClr val="B60E92"/>
                </a:solidFill>
              </a:rPr>
              <a:t>تطبيق الرياضيات  (  سرعة الرياح  )</a:t>
            </a:r>
          </a:p>
          <a:p>
            <a:pPr>
              <a:buNone/>
            </a:pPr>
            <a:r>
              <a:rPr lang="ar-SA" sz="2800" b="1" dirty="0" smtClean="0">
                <a:solidFill>
                  <a:srgbClr val="B60E92"/>
                </a:solidFill>
              </a:rPr>
              <a:t>                   مسائل تدريبية  </a:t>
            </a:r>
            <a:r>
              <a:rPr lang="ar-SA" sz="2800" b="1" dirty="0" err="1" smtClean="0"/>
              <a:t>ص</a:t>
            </a:r>
            <a:r>
              <a:rPr lang="ar-SA" sz="2800" b="1" dirty="0" smtClean="0"/>
              <a:t> ( 26 )</a:t>
            </a:r>
          </a:p>
          <a:p>
            <a:pPr>
              <a:buNone/>
            </a:pPr>
            <a:endParaRPr lang="ar-SA" sz="2800" b="1" dirty="0" smtClean="0"/>
          </a:p>
          <a:p>
            <a:pPr>
              <a:buNone/>
            </a:pPr>
            <a:r>
              <a:rPr lang="ar-SA" sz="2800" b="1" dirty="0" smtClean="0"/>
              <a:t>                </a:t>
            </a:r>
            <a:r>
              <a:rPr lang="ar-SA" sz="2800" b="1" dirty="0" smtClean="0">
                <a:solidFill>
                  <a:schemeClr val="accent5">
                    <a:lumMod val="75000"/>
                  </a:schemeClr>
                </a:solidFill>
              </a:rPr>
              <a:t>دفتر العلوم   </a:t>
            </a:r>
            <a:endParaRPr lang="ar-SA" sz="2800" b="1" dirty="0" smtClean="0"/>
          </a:p>
          <a:p>
            <a:pPr>
              <a:buNone/>
            </a:pPr>
            <a:endParaRPr lang="ar-SA" sz="2800" b="1" dirty="0" smtClean="0"/>
          </a:p>
          <a:p>
            <a:pPr>
              <a:buNone/>
            </a:pPr>
            <a:endParaRPr lang="ar-SA" sz="2800" b="1" dirty="0" smtClean="0"/>
          </a:p>
          <a:p>
            <a:pPr>
              <a:buNone/>
            </a:pPr>
            <a:endParaRPr lang="ar-SA" sz="2800" b="1" dirty="0" smtClean="0"/>
          </a:p>
          <a:p>
            <a:pPr>
              <a:buNone/>
            </a:pPr>
            <a:endParaRPr lang="ar-SA" sz="2800" b="1" dirty="0" smtClean="0"/>
          </a:p>
          <a:p>
            <a:pPr>
              <a:buNone/>
            </a:pPr>
            <a:endParaRPr lang="ar-SA" b="1" dirty="0"/>
          </a:p>
        </p:txBody>
      </p:sp>
      <p:pic>
        <p:nvPicPr>
          <p:cNvPr id="11" name="Picture 3" descr="C:\Users\Public\Pictures\الربط.jpg"/>
          <p:cNvPicPr>
            <a:picLocks noChangeAspect="1" noChangeArrowheads="1"/>
          </p:cNvPicPr>
          <p:nvPr/>
        </p:nvPicPr>
        <p:blipFill>
          <a:blip r:embed="rId3"/>
          <a:srcRect/>
          <a:stretch>
            <a:fillRect/>
          </a:stretch>
        </p:blipFill>
        <p:spPr bwMode="auto">
          <a:xfrm>
            <a:off x="7500958" y="428604"/>
            <a:ext cx="1200150" cy="1009650"/>
          </a:xfrm>
          <a:prstGeom prst="rect">
            <a:avLst/>
          </a:prstGeom>
          <a:noFill/>
        </p:spPr>
      </p:pic>
      <p:pic>
        <p:nvPicPr>
          <p:cNvPr id="12" name="Picture 2" descr="C:\Users\Public\Pictures\تطبيق.jpg"/>
          <p:cNvPicPr>
            <a:picLocks noChangeAspect="1" noChangeArrowheads="1"/>
          </p:cNvPicPr>
          <p:nvPr/>
        </p:nvPicPr>
        <p:blipFill>
          <a:blip r:embed="rId4"/>
          <a:srcRect/>
          <a:stretch>
            <a:fillRect/>
          </a:stretch>
        </p:blipFill>
        <p:spPr bwMode="auto">
          <a:xfrm>
            <a:off x="7429520" y="1785926"/>
            <a:ext cx="1228725" cy="1042991"/>
          </a:xfrm>
          <a:prstGeom prst="rect">
            <a:avLst/>
          </a:prstGeom>
          <a:noFill/>
        </p:spPr>
      </p:pic>
      <p:sp>
        <p:nvSpPr>
          <p:cNvPr id="13" name="مخطط انسيابي: محطة طرفية 12"/>
          <p:cNvSpPr/>
          <p:nvPr/>
        </p:nvSpPr>
        <p:spPr>
          <a:xfrm>
            <a:off x="642910" y="4500570"/>
            <a:ext cx="7715304" cy="1714512"/>
          </a:xfrm>
          <a:prstGeom prst="flowChartTerminator">
            <a:avLst/>
          </a:prstGeom>
          <a:solidFill>
            <a:schemeClr val="accent2">
              <a:lumMod val="40000"/>
              <a:lumOff val="60000"/>
            </a:schemeClr>
          </a:solidFill>
          <a:ln>
            <a:solidFill>
              <a:srgbClr val="BD4A47"/>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sz="2800" b="1" dirty="0" smtClean="0">
              <a:solidFill>
                <a:srgbClr val="BD4A47"/>
              </a:solidFill>
            </a:endParaRPr>
          </a:p>
          <a:p>
            <a:pPr algn="ctr"/>
            <a:endParaRPr lang="ar-SA" sz="2800" b="1" dirty="0" smtClean="0">
              <a:solidFill>
                <a:srgbClr val="BD4A47"/>
              </a:solidFill>
            </a:endParaRPr>
          </a:p>
          <a:p>
            <a:pPr>
              <a:lnSpc>
                <a:spcPct val="150000"/>
              </a:lnSpc>
              <a:buNone/>
            </a:pPr>
            <a:r>
              <a:rPr lang="ar-SA" sz="2800" b="1" dirty="0" smtClean="0">
                <a:solidFill>
                  <a:srgbClr val="BD4A47"/>
                </a:solidFill>
              </a:rPr>
              <a:t>1/  إذا دفعت صندوقاً كتلته ( 20 كجم ) بقوة ( 40 نيوتن )     فما تسارع الصندوق ؟</a:t>
            </a:r>
          </a:p>
          <a:p>
            <a:pPr algn="ctr"/>
            <a:endParaRPr lang="ar-SA" sz="2800" b="1" dirty="0" smtClean="0">
              <a:solidFill>
                <a:srgbClr val="BD4A47"/>
              </a:solidFill>
            </a:endParaRPr>
          </a:p>
          <a:p>
            <a:pPr algn="ctr"/>
            <a:endParaRPr lang="ar-SA" sz="2800" b="1" dirty="0">
              <a:solidFill>
                <a:srgbClr val="BD4A47"/>
              </a:solidFill>
            </a:endParaRPr>
          </a:p>
        </p:txBody>
      </p:sp>
      <p:pic>
        <p:nvPicPr>
          <p:cNvPr id="14" name="Picture 12" descr="C:\Users\Public\Pictures\دفتتتر العلوم.jpg"/>
          <p:cNvPicPr>
            <a:picLocks noChangeAspect="1" noChangeArrowheads="1"/>
          </p:cNvPicPr>
          <p:nvPr/>
        </p:nvPicPr>
        <p:blipFill>
          <a:blip r:embed="rId5"/>
          <a:srcRect/>
          <a:stretch>
            <a:fillRect/>
          </a:stretch>
        </p:blipFill>
        <p:spPr bwMode="auto">
          <a:xfrm>
            <a:off x="7429520" y="3214686"/>
            <a:ext cx="1214446" cy="107157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Public\Pictures\خلفية5.jpg"/>
          <p:cNvPicPr>
            <a:picLocks noChangeAspect="1" noChangeArrowheads="1"/>
          </p:cNvPicPr>
          <p:nvPr/>
        </p:nvPicPr>
        <p:blipFill>
          <a:blip r:embed="rId2"/>
          <a:srcRect/>
          <a:stretch>
            <a:fillRect/>
          </a:stretch>
        </p:blipFill>
        <p:spPr bwMode="auto">
          <a:xfrm>
            <a:off x="1" y="0"/>
            <a:ext cx="9143999" cy="6858000"/>
          </a:xfrm>
          <a:prstGeom prst="rect">
            <a:avLst/>
          </a:prstGeom>
          <a:noFill/>
        </p:spPr>
      </p:pic>
      <p:sp>
        <p:nvSpPr>
          <p:cNvPr id="3" name="عنصر نائب للمحتوى 2"/>
          <p:cNvSpPr>
            <a:spLocks noGrp="1"/>
          </p:cNvSpPr>
          <p:nvPr>
            <p:ph idx="1"/>
          </p:nvPr>
        </p:nvSpPr>
        <p:spPr>
          <a:xfrm>
            <a:off x="0" y="0"/>
            <a:ext cx="8686800" cy="6858000"/>
          </a:xfrm>
        </p:spPr>
        <p:txBody>
          <a:bodyPr>
            <a:normAutofit/>
          </a:bodyPr>
          <a:lstStyle/>
          <a:p>
            <a:pPr>
              <a:buNone/>
            </a:pPr>
            <a:endParaRPr lang="ar-SA" dirty="0" smtClean="0"/>
          </a:p>
          <a:p>
            <a:pPr>
              <a:buNone/>
            </a:pPr>
            <a:r>
              <a:rPr lang="ar-SA" sz="2800" b="1" dirty="0" smtClean="0">
                <a:solidFill>
                  <a:srgbClr val="00B050"/>
                </a:solidFill>
              </a:rPr>
              <a:t>               </a:t>
            </a:r>
          </a:p>
          <a:p>
            <a:pPr>
              <a:buNone/>
            </a:pPr>
            <a:endParaRPr lang="ar-SA" sz="2800" b="1" dirty="0" smtClean="0">
              <a:solidFill>
                <a:srgbClr val="00B050"/>
              </a:solidFill>
            </a:endParaRPr>
          </a:p>
          <a:p>
            <a:pPr>
              <a:buNone/>
            </a:pPr>
            <a:endParaRPr lang="ar-SA" dirty="0" smtClean="0"/>
          </a:p>
          <a:p>
            <a:pPr>
              <a:lnSpc>
                <a:spcPct val="150000"/>
              </a:lnSpc>
              <a:buNone/>
            </a:pPr>
            <a:r>
              <a:rPr lang="ar-SA" b="1" dirty="0" smtClean="0"/>
              <a:t>2/ أحسبي تسارع عدّاء كتلته ( 80 كجم ) إذا أنطلق تحت        </a:t>
            </a:r>
            <a:r>
              <a:rPr lang="ar-SA" b="1" dirty="0" err="1" smtClean="0"/>
              <a:t>تأثيرقوة</a:t>
            </a:r>
            <a:r>
              <a:rPr lang="ar-SA" b="1" dirty="0" smtClean="0"/>
              <a:t> دفع مقدارها ( 80 نيوتن ) ؟</a:t>
            </a:r>
          </a:p>
          <a:p>
            <a:pPr algn="l">
              <a:buNone/>
            </a:pPr>
            <a:endParaRPr lang="ar-SA" sz="2800" b="1" dirty="0" smtClean="0"/>
          </a:p>
          <a:p>
            <a:pPr>
              <a:buNone/>
            </a:pPr>
            <a:r>
              <a:rPr lang="ar-SA" sz="2800" b="1" dirty="0" smtClean="0"/>
              <a:t>                 </a:t>
            </a:r>
            <a:r>
              <a:rPr lang="ar-SA" sz="2800" b="1" dirty="0" smtClean="0">
                <a:solidFill>
                  <a:srgbClr val="B60E92"/>
                </a:solidFill>
              </a:rPr>
              <a:t>ماذا قرأت ؟    </a:t>
            </a:r>
            <a:r>
              <a:rPr lang="ar-SA" sz="2800" b="1" dirty="0" smtClean="0"/>
              <a:t>ص ( 26 )</a:t>
            </a:r>
          </a:p>
          <a:p>
            <a:pPr>
              <a:buNone/>
            </a:pPr>
            <a:endParaRPr lang="ar-SA" b="1" dirty="0" smtClean="0"/>
          </a:p>
          <a:p>
            <a:pPr>
              <a:buNone/>
            </a:pPr>
            <a:r>
              <a:rPr lang="ar-SA" sz="2800" b="1" dirty="0" smtClean="0"/>
              <a:t>                </a:t>
            </a:r>
            <a:r>
              <a:rPr lang="ar-SA" sz="2800" b="1" dirty="0" smtClean="0">
                <a:solidFill>
                  <a:srgbClr val="00B050"/>
                </a:solidFill>
              </a:rPr>
              <a:t>المفاهيم الشائعة غير الصحيحة</a:t>
            </a:r>
            <a:r>
              <a:rPr lang="ar-SA" sz="2800" b="1" dirty="0" smtClean="0"/>
              <a:t> ( الغيوم والأشعة فوق</a:t>
            </a:r>
          </a:p>
          <a:p>
            <a:pPr algn="ctr">
              <a:buNone/>
            </a:pPr>
            <a:r>
              <a:rPr lang="ar-SA" sz="2800" b="1" dirty="0" smtClean="0"/>
              <a:t> البنفسجية )</a:t>
            </a:r>
            <a:endParaRPr lang="ar-SA" sz="2800" dirty="0" smtClean="0"/>
          </a:p>
          <a:p>
            <a:pPr>
              <a:buNone/>
            </a:pPr>
            <a:endParaRPr lang="ar-SA" b="1" dirty="0"/>
          </a:p>
        </p:txBody>
      </p:sp>
      <p:pic>
        <p:nvPicPr>
          <p:cNvPr id="7" name="Picture 11" descr="C:\Users\Public\Pictures\حل الواجب.jpg"/>
          <p:cNvPicPr>
            <a:picLocks noChangeAspect="1" noChangeArrowheads="1"/>
          </p:cNvPicPr>
          <p:nvPr/>
        </p:nvPicPr>
        <p:blipFill>
          <a:blip r:embed="rId3"/>
          <a:srcRect/>
          <a:stretch>
            <a:fillRect/>
          </a:stretch>
        </p:blipFill>
        <p:spPr bwMode="auto">
          <a:xfrm>
            <a:off x="7429520" y="571480"/>
            <a:ext cx="1252537" cy="1000132"/>
          </a:xfrm>
          <a:prstGeom prst="rect">
            <a:avLst/>
          </a:prstGeom>
          <a:noFill/>
        </p:spPr>
      </p:pic>
      <p:sp>
        <p:nvSpPr>
          <p:cNvPr id="8" name="سهم إلى اليمين 7"/>
          <p:cNvSpPr/>
          <p:nvPr/>
        </p:nvSpPr>
        <p:spPr>
          <a:xfrm>
            <a:off x="500034" y="357166"/>
            <a:ext cx="6786610" cy="1357322"/>
          </a:xfrm>
          <a:prstGeom prst="rightArrow">
            <a:avLst/>
          </a:prstGeom>
          <a:solidFill>
            <a:schemeClr val="accent2">
              <a:lumMod val="40000"/>
              <a:lumOff val="60000"/>
            </a:schemeClr>
          </a:solidFill>
          <a:ln>
            <a:solidFill>
              <a:srgbClr val="BD4A47"/>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200" b="1" dirty="0" smtClean="0">
                <a:solidFill>
                  <a:srgbClr val="BD4A47"/>
                </a:solidFill>
              </a:rPr>
              <a:t>الواجب  </a:t>
            </a:r>
            <a:r>
              <a:rPr lang="ar-SA" sz="3200" b="1" dirty="0" err="1" smtClean="0">
                <a:solidFill>
                  <a:srgbClr val="BD4A47"/>
                </a:solidFill>
              </a:rPr>
              <a:t>ص</a:t>
            </a:r>
            <a:r>
              <a:rPr lang="ar-SA" sz="3200" b="1" dirty="0" smtClean="0">
                <a:solidFill>
                  <a:srgbClr val="BD4A47"/>
                </a:solidFill>
              </a:rPr>
              <a:t> ( 26 )  مسائل تدريبية رقم  ( 2 )</a:t>
            </a:r>
            <a:endParaRPr lang="ar-SA" sz="3200" b="1" dirty="0">
              <a:solidFill>
                <a:srgbClr val="BD4A47"/>
              </a:solidFill>
            </a:endParaRPr>
          </a:p>
        </p:txBody>
      </p:sp>
      <p:pic>
        <p:nvPicPr>
          <p:cNvPr id="9" name="Picture 16" descr="C:\Users\Public\Pictures\ماذا قرأت.jpg"/>
          <p:cNvPicPr>
            <a:picLocks noChangeAspect="1" noChangeArrowheads="1"/>
          </p:cNvPicPr>
          <p:nvPr/>
        </p:nvPicPr>
        <p:blipFill>
          <a:blip r:embed="rId4"/>
          <a:srcRect/>
          <a:stretch>
            <a:fillRect/>
          </a:stretch>
        </p:blipFill>
        <p:spPr bwMode="auto">
          <a:xfrm>
            <a:off x="7358082" y="3857628"/>
            <a:ext cx="1143008" cy="1000132"/>
          </a:xfrm>
          <a:prstGeom prst="rect">
            <a:avLst/>
          </a:prstGeom>
          <a:noFill/>
        </p:spPr>
      </p:pic>
      <p:pic>
        <p:nvPicPr>
          <p:cNvPr id="10" name="Picture 17" descr="C:\Users\Public\Pictures\مفاهيم.jpg"/>
          <p:cNvPicPr>
            <a:picLocks noChangeAspect="1" noChangeArrowheads="1"/>
          </p:cNvPicPr>
          <p:nvPr/>
        </p:nvPicPr>
        <p:blipFill>
          <a:blip r:embed="rId5"/>
          <a:srcRect/>
          <a:stretch>
            <a:fillRect/>
          </a:stretch>
        </p:blipFill>
        <p:spPr bwMode="auto">
          <a:xfrm>
            <a:off x="7286644" y="5072074"/>
            <a:ext cx="1214446" cy="100013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 calcmode="lin" valueType="num">
                                      <p:cBhvr additive="base">
                                        <p:cTn id="1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anim calcmode="lin" valueType="num">
                                      <p:cBhvr additive="base">
                                        <p:cTn id="2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8" end="8"/>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anim calcmode="lin" valueType="num">
                                      <p:cBhvr additive="base">
                                        <p:cTn id="2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Public\Pictures\خلفية5.jpg"/>
          <p:cNvPicPr>
            <a:picLocks noChangeAspect="1" noChangeArrowheads="1"/>
          </p:cNvPicPr>
          <p:nvPr/>
        </p:nvPicPr>
        <p:blipFill>
          <a:blip r:embed="rId2"/>
          <a:srcRect/>
          <a:stretch>
            <a:fillRect/>
          </a:stretch>
        </p:blipFill>
        <p:spPr bwMode="auto">
          <a:xfrm>
            <a:off x="1" y="0"/>
            <a:ext cx="9143999" cy="6858000"/>
          </a:xfrm>
          <a:prstGeom prst="rect">
            <a:avLst/>
          </a:prstGeom>
          <a:noFill/>
        </p:spPr>
      </p:pic>
      <p:sp>
        <p:nvSpPr>
          <p:cNvPr id="3" name="عنصر نائب للمحتوى 2"/>
          <p:cNvSpPr>
            <a:spLocks noGrp="1"/>
          </p:cNvSpPr>
          <p:nvPr>
            <p:ph idx="1"/>
          </p:nvPr>
        </p:nvSpPr>
        <p:spPr>
          <a:xfrm>
            <a:off x="0" y="0"/>
            <a:ext cx="8686800" cy="6858000"/>
          </a:xfrm>
        </p:spPr>
        <p:txBody>
          <a:bodyPr>
            <a:normAutofit/>
          </a:bodyPr>
          <a:lstStyle/>
          <a:p>
            <a:pPr>
              <a:buNone/>
            </a:pPr>
            <a:endParaRPr lang="ar-SA" dirty="0" smtClean="0"/>
          </a:p>
          <a:p>
            <a:pPr>
              <a:buNone/>
            </a:pPr>
            <a:endParaRPr lang="ar-SA" dirty="0" smtClean="0"/>
          </a:p>
          <a:p>
            <a:pPr>
              <a:buNone/>
            </a:pPr>
            <a:endParaRPr lang="ar-SA" dirty="0" smtClean="0"/>
          </a:p>
          <a:p>
            <a:pPr>
              <a:lnSpc>
                <a:spcPct val="150000"/>
              </a:lnSpc>
              <a:buNone/>
            </a:pPr>
            <a:r>
              <a:rPr lang="ar-SA" dirty="0" smtClean="0"/>
              <a:t>               </a:t>
            </a:r>
            <a:r>
              <a:rPr lang="ar-SA" sz="2800" b="1" dirty="0" smtClean="0">
                <a:solidFill>
                  <a:srgbClr val="FF0000"/>
                </a:solidFill>
              </a:rPr>
              <a:t>التحقق من الفهم</a:t>
            </a:r>
            <a:endParaRPr lang="ar-SA" dirty="0" smtClean="0">
              <a:solidFill>
                <a:srgbClr val="FF0000"/>
              </a:solidFill>
            </a:endParaRPr>
          </a:p>
          <a:p>
            <a:pPr>
              <a:lnSpc>
                <a:spcPct val="110000"/>
              </a:lnSpc>
              <a:buNone/>
            </a:pPr>
            <a:r>
              <a:rPr lang="ar-SA" dirty="0" smtClean="0"/>
              <a:t>             </a:t>
            </a:r>
          </a:p>
          <a:p>
            <a:pPr>
              <a:lnSpc>
                <a:spcPct val="150000"/>
              </a:lnSpc>
              <a:buNone/>
            </a:pPr>
            <a:r>
              <a:rPr lang="ar-SA" dirty="0" smtClean="0"/>
              <a:t>               </a:t>
            </a:r>
            <a:r>
              <a:rPr lang="ar-SA" sz="2800" b="1" dirty="0" smtClean="0">
                <a:solidFill>
                  <a:srgbClr val="FF0000"/>
                </a:solidFill>
              </a:rPr>
              <a:t>إعادة التدريس ( مفاهيم )</a:t>
            </a:r>
            <a:endParaRPr lang="ar-SA" dirty="0" smtClean="0"/>
          </a:p>
          <a:p>
            <a:pPr>
              <a:buNone/>
            </a:pPr>
            <a:r>
              <a:rPr lang="ar-SA" dirty="0" smtClean="0"/>
              <a:t>              </a:t>
            </a:r>
            <a:endParaRPr lang="ar-SA" b="1" dirty="0"/>
          </a:p>
        </p:txBody>
      </p:sp>
      <p:pic>
        <p:nvPicPr>
          <p:cNvPr id="5" name="Picture 6" descr="C:\Users\Public\Pictures\عقل.jpg"/>
          <p:cNvPicPr>
            <a:picLocks noChangeAspect="1" noChangeArrowheads="1"/>
          </p:cNvPicPr>
          <p:nvPr/>
        </p:nvPicPr>
        <p:blipFill>
          <a:blip r:embed="rId3"/>
          <a:srcRect/>
          <a:stretch>
            <a:fillRect/>
          </a:stretch>
        </p:blipFill>
        <p:spPr bwMode="auto">
          <a:xfrm>
            <a:off x="7358082" y="1643050"/>
            <a:ext cx="1214446" cy="1000132"/>
          </a:xfrm>
          <a:prstGeom prst="rect">
            <a:avLst/>
          </a:prstGeom>
          <a:noFill/>
        </p:spPr>
      </p:pic>
      <p:pic>
        <p:nvPicPr>
          <p:cNvPr id="6" name="Picture 2" descr="C:\Users\Public\Pictures\إعادة التدريس1.jpg"/>
          <p:cNvPicPr>
            <a:picLocks noChangeAspect="1" noChangeArrowheads="1"/>
          </p:cNvPicPr>
          <p:nvPr/>
        </p:nvPicPr>
        <p:blipFill>
          <a:blip r:embed="rId4"/>
          <a:srcRect/>
          <a:stretch>
            <a:fillRect/>
          </a:stretch>
        </p:blipFill>
        <p:spPr bwMode="auto">
          <a:xfrm>
            <a:off x="7286644" y="3214686"/>
            <a:ext cx="1214446" cy="1000132"/>
          </a:xfrm>
          <a:prstGeom prst="rect">
            <a:avLst/>
          </a:prstGeom>
          <a:noFill/>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Public\Pictures\خلفيات6.jpg"/>
          <p:cNvPicPr>
            <a:picLocks noChangeAspect="1" noChangeArrowheads="1"/>
          </p:cNvPicPr>
          <p:nvPr/>
        </p:nvPicPr>
        <p:blipFill>
          <a:blip r:embed="rId2"/>
          <a:srcRect/>
          <a:stretch>
            <a:fillRect/>
          </a:stretch>
        </p:blipFill>
        <p:spPr bwMode="auto">
          <a:xfrm>
            <a:off x="0" y="0"/>
            <a:ext cx="9143999" cy="6858000"/>
          </a:xfrm>
          <a:prstGeom prst="rect">
            <a:avLst/>
          </a:prstGeom>
          <a:noFill/>
        </p:spPr>
      </p:pic>
      <p:sp>
        <p:nvSpPr>
          <p:cNvPr id="6" name="مستطيل 5"/>
          <p:cNvSpPr/>
          <p:nvPr/>
        </p:nvSpPr>
        <p:spPr>
          <a:xfrm>
            <a:off x="1714480" y="1785926"/>
            <a:ext cx="5643602" cy="3231654"/>
          </a:xfrm>
          <a:prstGeom prst="rect">
            <a:avLst/>
          </a:prstGeom>
          <a:noFill/>
        </p:spPr>
        <p:txBody>
          <a:bodyPr wrap="square" lIns="91440" tIns="45720" rIns="91440" bIns="45720">
            <a:spAutoFit/>
          </a:bodyPr>
          <a:lstStyle/>
          <a:p>
            <a:pPr algn="ctr"/>
            <a:r>
              <a:rPr lang="ar-SA" sz="9600" b="1" cap="none" spc="0"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العلم النافع</a:t>
            </a:r>
          </a:p>
          <a:p>
            <a:pPr algn="ctr">
              <a:lnSpc>
                <a:spcPct val="200000"/>
              </a:lnSpc>
            </a:pPr>
            <a:r>
              <a:rPr lang="ar-SA" sz="4000" b="1"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وقف لله تعالى </a:t>
            </a:r>
          </a:p>
          <a:p>
            <a:pPr algn="ctr"/>
            <a:r>
              <a:rPr lang="ar-SA" sz="2800" b="1" cap="none" spc="0"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أ /  زينب </a:t>
            </a:r>
            <a:r>
              <a:rPr lang="ar-SA" sz="2800" b="1" cap="none" spc="0" dirty="0" err="1"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ش</a:t>
            </a:r>
            <a:r>
              <a:rPr lang="ar-SA" sz="2800" b="1" cap="none" spc="0"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 .</a:t>
            </a:r>
            <a:endParaRPr lang="ar-SA" sz="2800" b="1" cap="none" spc="0"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Public\Pictures\خلفييية10.jpg"/>
          <p:cNvPicPr>
            <a:picLocks noChangeAspect="1" noChangeArrowheads="1"/>
          </p:cNvPicPr>
          <p:nvPr/>
        </p:nvPicPr>
        <p:blipFill>
          <a:blip r:embed="rId2"/>
          <a:srcRect/>
          <a:stretch>
            <a:fillRect/>
          </a:stretch>
        </p:blipFill>
        <p:spPr bwMode="auto">
          <a:xfrm>
            <a:off x="0" y="1"/>
            <a:ext cx="9144000" cy="6857999"/>
          </a:xfrm>
          <a:prstGeom prst="rect">
            <a:avLst/>
          </a:prstGeom>
          <a:noFill/>
        </p:spPr>
      </p:pic>
      <p:sp>
        <p:nvSpPr>
          <p:cNvPr id="2" name="عنوان 1"/>
          <p:cNvSpPr>
            <a:spLocks noGrp="1"/>
          </p:cNvSpPr>
          <p:nvPr>
            <p:ph type="title"/>
          </p:nvPr>
        </p:nvSpPr>
        <p:spPr>
          <a:xfrm>
            <a:off x="457200" y="0"/>
            <a:ext cx="8229600" cy="1142984"/>
          </a:xfrm>
        </p:spPr>
        <p:txBody>
          <a:bodyPr>
            <a:normAutofit/>
          </a:bodyPr>
          <a:lstStyle/>
          <a:p>
            <a:r>
              <a:rPr lang="ar-SA" sz="3600" b="1" dirty="0" smtClean="0">
                <a:solidFill>
                  <a:srgbClr val="FF0000"/>
                </a:solidFill>
              </a:rPr>
              <a:t>مخطط منهج العلوم للصف الأول متوسط الفصل الثاني</a:t>
            </a:r>
            <a:endParaRPr lang="ar-SA" sz="3600" b="1" dirty="0">
              <a:solidFill>
                <a:srgbClr val="FF0000"/>
              </a:solidFill>
            </a:endParaRPr>
          </a:p>
        </p:txBody>
      </p:sp>
      <p:sp>
        <p:nvSpPr>
          <p:cNvPr id="3" name="عنصر نائب للمحتوى 2"/>
          <p:cNvSpPr>
            <a:spLocks noGrp="1"/>
          </p:cNvSpPr>
          <p:nvPr>
            <p:ph idx="1"/>
          </p:nvPr>
        </p:nvSpPr>
        <p:spPr>
          <a:xfrm>
            <a:off x="0" y="857232"/>
            <a:ext cx="9144000" cy="6000768"/>
          </a:xfrm>
        </p:spPr>
        <p:txBody>
          <a:bodyPr>
            <a:normAutofit lnSpcReduction="10000"/>
          </a:bodyPr>
          <a:lstStyle/>
          <a:p>
            <a:pPr>
              <a:buNone/>
            </a:pPr>
            <a:endParaRPr lang="ar-SA" dirty="0" smtClean="0"/>
          </a:p>
          <a:p>
            <a:pPr>
              <a:buNone/>
            </a:pPr>
            <a:r>
              <a:rPr lang="ar-SA" b="1" dirty="0" smtClean="0">
                <a:solidFill>
                  <a:srgbClr val="008000"/>
                </a:solidFill>
              </a:rPr>
              <a:t>الوحدة الرابعة             </a:t>
            </a:r>
            <a:r>
              <a:rPr lang="ar-SA" b="1" dirty="0" err="1" smtClean="0">
                <a:solidFill>
                  <a:srgbClr val="008000"/>
                </a:solidFill>
              </a:rPr>
              <a:t>الوحدةالخامسة</a:t>
            </a:r>
            <a:r>
              <a:rPr lang="ar-SA" b="1" dirty="0" smtClean="0">
                <a:solidFill>
                  <a:srgbClr val="008000"/>
                </a:solidFill>
              </a:rPr>
              <a:t>               </a:t>
            </a:r>
            <a:r>
              <a:rPr lang="ar-SA" b="1" dirty="0" err="1" smtClean="0">
                <a:solidFill>
                  <a:srgbClr val="008000"/>
                </a:solidFill>
              </a:rPr>
              <a:t>الوحدةالسادسة</a:t>
            </a:r>
            <a:endParaRPr lang="ar-SA" b="1" dirty="0" smtClean="0">
              <a:solidFill>
                <a:srgbClr val="008000"/>
              </a:solidFill>
            </a:endParaRPr>
          </a:p>
          <a:p>
            <a:pPr>
              <a:buNone/>
            </a:pPr>
            <a:r>
              <a:rPr lang="ar-SA" sz="2000" b="1" dirty="0" smtClean="0"/>
              <a:t>     </a:t>
            </a:r>
            <a:r>
              <a:rPr lang="ar-SA" sz="2000" b="1" dirty="0" err="1" smtClean="0"/>
              <a:t>ماوراء</a:t>
            </a:r>
            <a:r>
              <a:rPr lang="ar-SA" sz="2000" b="1" dirty="0" smtClean="0"/>
              <a:t> </a:t>
            </a:r>
            <a:r>
              <a:rPr lang="ar-SA" sz="2000" b="1" dirty="0" err="1" smtClean="0"/>
              <a:t>الارض</a:t>
            </a:r>
            <a:r>
              <a:rPr lang="ar-SA" sz="2000" b="1" dirty="0" smtClean="0"/>
              <a:t>                                 تباين الحياة                                       الحياة والبيئة</a:t>
            </a:r>
          </a:p>
          <a:p>
            <a:pPr>
              <a:buNone/>
            </a:pPr>
            <a:endParaRPr lang="ar-SA" sz="2000" b="1" dirty="0" smtClean="0"/>
          </a:p>
          <a:p>
            <a:pPr>
              <a:buNone/>
            </a:pPr>
            <a:r>
              <a:rPr lang="ar-SA" sz="2800" b="1" dirty="0" smtClean="0">
                <a:solidFill>
                  <a:schemeClr val="tx2"/>
                </a:solidFill>
              </a:rPr>
              <a:t>  </a:t>
            </a:r>
            <a:r>
              <a:rPr lang="ar-SA" sz="2800" b="1" dirty="0" smtClean="0">
                <a:solidFill>
                  <a:srgbClr val="D84416"/>
                </a:solidFill>
              </a:rPr>
              <a:t>الفصل السابع                    الفصل التاسع                الفصل الثاني عشر </a:t>
            </a:r>
          </a:p>
          <a:p>
            <a:pPr>
              <a:buNone/>
            </a:pPr>
            <a:r>
              <a:rPr lang="ar-SA" sz="2000" b="1" dirty="0" smtClean="0"/>
              <a:t>الغلاف الجوي المتحرك                          </a:t>
            </a:r>
            <a:r>
              <a:rPr lang="ar-SA" sz="2000" b="1" dirty="0" smtClean="0">
                <a:solidFill>
                  <a:schemeClr val="tx2">
                    <a:lumMod val="50000"/>
                  </a:schemeClr>
                </a:solidFill>
              </a:rPr>
              <a:t>الخلايا لبنات الحياة                                  علم البيئة</a:t>
            </a:r>
            <a:endParaRPr lang="ar-SA" sz="2800" b="1" dirty="0" smtClean="0">
              <a:solidFill>
                <a:schemeClr val="tx2">
                  <a:lumMod val="50000"/>
                </a:schemeClr>
              </a:solidFill>
            </a:endParaRPr>
          </a:p>
          <a:p>
            <a:pPr>
              <a:buNone/>
            </a:pPr>
            <a:r>
              <a:rPr lang="ar-SA" sz="2400" b="1" dirty="0" smtClean="0"/>
              <a:t>   درس ( 1/ 2 )                       درس ( 1/ 2 )                         درس ( 1/ 2 )</a:t>
            </a:r>
          </a:p>
          <a:p>
            <a:pPr>
              <a:buNone/>
            </a:pPr>
            <a:endParaRPr lang="ar-SA" sz="2400" b="1" dirty="0" smtClean="0">
              <a:solidFill>
                <a:schemeClr val="accent6">
                  <a:lumMod val="75000"/>
                </a:schemeClr>
              </a:solidFill>
            </a:endParaRPr>
          </a:p>
          <a:p>
            <a:pPr>
              <a:buNone/>
            </a:pPr>
            <a:r>
              <a:rPr lang="ar-SA" sz="2800" b="1" dirty="0" smtClean="0">
                <a:solidFill>
                  <a:srgbClr val="D84416"/>
                </a:solidFill>
              </a:rPr>
              <a:t>  الفصل الثامن                    الفصل العاشر                الفصل الثالث عشر                   </a:t>
            </a:r>
          </a:p>
          <a:p>
            <a:pPr>
              <a:buNone/>
            </a:pPr>
            <a:r>
              <a:rPr lang="ar-SA" sz="2800" b="1" dirty="0" smtClean="0">
                <a:solidFill>
                  <a:schemeClr val="tx2"/>
                </a:solidFill>
              </a:rPr>
              <a:t>   </a:t>
            </a:r>
            <a:r>
              <a:rPr lang="ar-SA" sz="2000" b="1" dirty="0" err="1" smtClean="0">
                <a:solidFill>
                  <a:schemeClr val="tx2">
                    <a:lumMod val="50000"/>
                  </a:schemeClr>
                </a:solidFill>
              </a:rPr>
              <a:t>إستكشاف</a:t>
            </a:r>
            <a:r>
              <a:rPr lang="ar-SA" sz="2000" b="1" dirty="0" smtClean="0">
                <a:solidFill>
                  <a:schemeClr val="tx2">
                    <a:lumMod val="50000"/>
                  </a:schemeClr>
                </a:solidFill>
              </a:rPr>
              <a:t> الفضاء                           الحيوانات اللافقارية                              موارد الأرض</a:t>
            </a:r>
            <a:endParaRPr lang="ar-SA" sz="2800" b="1" dirty="0" smtClean="0">
              <a:solidFill>
                <a:schemeClr val="tx2">
                  <a:lumMod val="50000"/>
                </a:schemeClr>
              </a:solidFill>
            </a:endParaRPr>
          </a:p>
          <a:p>
            <a:pPr>
              <a:buNone/>
            </a:pPr>
            <a:r>
              <a:rPr lang="ar-SA" sz="2400" b="1" dirty="0" smtClean="0"/>
              <a:t>   درس ( 1/ 2 )                       درس ( 1/ 2 )                        درس ( 1/ 2) </a:t>
            </a:r>
          </a:p>
          <a:p>
            <a:pPr>
              <a:buNone/>
            </a:pPr>
            <a:endParaRPr lang="ar-SA" sz="2400" b="1" dirty="0" smtClean="0"/>
          </a:p>
          <a:p>
            <a:pPr>
              <a:buNone/>
            </a:pPr>
            <a:r>
              <a:rPr lang="ar-SA" sz="2400" b="1" dirty="0" smtClean="0"/>
              <a:t>                         </a:t>
            </a:r>
            <a:r>
              <a:rPr lang="ar-SA" sz="2400" b="1" dirty="0" smtClean="0">
                <a:solidFill>
                  <a:srgbClr val="D84416"/>
                </a:solidFill>
              </a:rPr>
              <a:t> </a:t>
            </a:r>
            <a:r>
              <a:rPr lang="ar-SA" sz="2800" b="1" dirty="0" smtClean="0">
                <a:solidFill>
                  <a:srgbClr val="D84416"/>
                </a:solidFill>
              </a:rPr>
              <a:t>الفصل الحادي عشر </a:t>
            </a:r>
            <a:r>
              <a:rPr lang="ar-SA" sz="2000" b="1" dirty="0" smtClean="0">
                <a:solidFill>
                  <a:schemeClr val="tx2">
                    <a:lumMod val="50000"/>
                  </a:schemeClr>
                </a:solidFill>
              </a:rPr>
              <a:t>الحيوانات الفقارية</a:t>
            </a:r>
            <a:r>
              <a:rPr lang="ar-SA" sz="2000" b="1" dirty="0" smtClean="0"/>
              <a:t> درس ( 1/ 2 ) </a:t>
            </a:r>
            <a:endParaRPr lang="ar-SA" sz="2400" b="1" dirty="0" smtClean="0"/>
          </a:p>
          <a:p>
            <a:pPr>
              <a:buNone/>
            </a:pPr>
            <a:endParaRPr lang="ar-SA" sz="2400" b="1" dirty="0" smtClean="0"/>
          </a:p>
          <a:p>
            <a:pPr>
              <a:buNone/>
            </a:pPr>
            <a:endParaRPr lang="ar-SA" sz="2400" b="1" dirty="0" smtClean="0"/>
          </a:p>
          <a:p>
            <a:pPr>
              <a:buNone/>
            </a:pPr>
            <a:endParaRPr lang="ar-SA" b="1" dirty="0"/>
          </a:p>
        </p:txBody>
      </p:sp>
      <p:cxnSp>
        <p:nvCxnSpPr>
          <p:cNvPr id="6" name="رابط مستقيم 5"/>
          <p:cNvCxnSpPr/>
          <p:nvPr/>
        </p:nvCxnSpPr>
        <p:spPr>
          <a:xfrm rot="10800000">
            <a:off x="785786" y="1142984"/>
            <a:ext cx="778674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رابط مستقيم 7"/>
          <p:cNvCxnSpPr/>
          <p:nvPr/>
        </p:nvCxnSpPr>
        <p:spPr>
          <a:xfrm rot="5400000" flipH="1" flipV="1">
            <a:off x="4286248" y="928670"/>
            <a:ext cx="57150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رابط كسهم مستقيم 11"/>
          <p:cNvCxnSpPr/>
          <p:nvPr/>
        </p:nvCxnSpPr>
        <p:spPr>
          <a:xfrm rot="5400000">
            <a:off x="8394727" y="1320785"/>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رابط كسهم مستقيم 13"/>
          <p:cNvCxnSpPr/>
          <p:nvPr/>
        </p:nvCxnSpPr>
        <p:spPr>
          <a:xfrm rot="5400000">
            <a:off x="607985" y="1320785"/>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رابط كسهم مستقيم 14"/>
          <p:cNvCxnSpPr/>
          <p:nvPr/>
        </p:nvCxnSpPr>
        <p:spPr>
          <a:xfrm rot="5400000">
            <a:off x="4394199" y="1320785"/>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رابط كسهم مستقيم 28"/>
          <p:cNvCxnSpPr/>
          <p:nvPr/>
        </p:nvCxnSpPr>
        <p:spPr>
          <a:xfrm rot="5400000">
            <a:off x="822299" y="4035429"/>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رابط كسهم مستقيم 29"/>
          <p:cNvCxnSpPr/>
          <p:nvPr/>
        </p:nvCxnSpPr>
        <p:spPr>
          <a:xfrm rot="5400000">
            <a:off x="4537075" y="3963991"/>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رابط كسهم مستقيم 30"/>
          <p:cNvCxnSpPr/>
          <p:nvPr/>
        </p:nvCxnSpPr>
        <p:spPr>
          <a:xfrm rot="5400000">
            <a:off x="750861" y="2392355"/>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رابط كسهم مستقيم 31"/>
          <p:cNvCxnSpPr/>
          <p:nvPr/>
        </p:nvCxnSpPr>
        <p:spPr>
          <a:xfrm rot="5400000">
            <a:off x="4537075" y="2392355"/>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رابط كسهم مستقيم 32"/>
          <p:cNvCxnSpPr/>
          <p:nvPr/>
        </p:nvCxnSpPr>
        <p:spPr>
          <a:xfrm rot="5400000">
            <a:off x="8037537" y="2463793"/>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رابط كسهم مستقيم 33"/>
          <p:cNvCxnSpPr/>
          <p:nvPr/>
        </p:nvCxnSpPr>
        <p:spPr>
          <a:xfrm rot="5400000">
            <a:off x="8037537" y="4035429"/>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رابط كسهم مستقيم 15"/>
          <p:cNvCxnSpPr/>
          <p:nvPr/>
        </p:nvCxnSpPr>
        <p:spPr>
          <a:xfrm rot="5400000">
            <a:off x="4537075" y="5821379"/>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Public\Pictures\خلفية2.jpg"/>
          <p:cNvPicPr>
            <a:picLocks noChangeAspect="1" noChangeArrowheads="1"/>
          </p:cNvPicPr>
          <p:nvPr/>
        </p:nvPicPr>
        <p:blipFill>
          <a:blip r:embed="rId2"/>
          <a:srcRect/>
          <a:stretch>
            <a:fillRect/>
          </a:stretch>
        </p:blipFill>
        <p:spPr bwMode="auto">
          <a:xfrm>
            <a:off x="0" y="0"/>
            <a:ext cx="9143999" cy="6857999"/>
          </a:xfrm>
          <a:prstGeom prst="rect">
            <a:avLst/>
          </a:prstGeom>
          <a:noFill/>
        </p:spPr>
      </p:pic>
      <p:sp>
        <p:nvSpPr>
          <p:cNvPr id="2" name="عنوان 1"/>
          <p:cNvSpPr>
            <a:spLocks noGrp="1"/>
          </p:cNvSpPr>
          <p:nvPr>
            <p:ph type="title"/>
          </p:nvPr>
        </p:nvSpPr>
        <p:spPr>
          <a:xfrm>
            <a:off x="2500298" y="714356"/>
            <a:ext cx="6115064" cy="5429288"/>
          </a:xfrm>
        </p:spPr>
        <p:txBody>
          <a:bodyPr>
            <a:normAutofit/>
          </a:bodyPr>
          <a:lstStyle/>
          <a:p>
            <a:r>
              <a:rPr lang="ar-SA" sz="5400" b="1" dirty="0" smtClean="0">
                <a:solidFill>
                  <a:srgbClr val="00B050"/>
                </a:solidFill>
              </a:rPr>
              <a:t>الدرس الثاني :</a:t>
            </a:r>
            <a:r>
              <a:rPr lang="ar-SA" sz="6600" b="1" dirty="0" smtClean="0"/>
              <a:t/>
            </a:r>
            <a:br>
              <a:rPr lang="ar-SA" sz="6600" b="1" dirty="0" smtClean="0"/>
            </a:br>
            <a:r>
              <a:rPr lang="ar-SA" sz="6600" b="1" dirty="0" smtClean="0"/>
              <a:t/>
            </a:r>
            <a:br>
              <a:rPr lang="ar-SA" sz="6600" b="1" dirty="0" smtClean="0"/>
            </a:br>
            <a:r>
              <a:rPr lang="ar-SA" sz="8000" b="1" dirty="0" smtClean="0">
                <a:solidFill>
                  <a:srgbClr val="FF0000"/>
                </a:solidFill>
              </a:rPr>
              <a:t>الكتل والجبهات الهوائية</a:t>
            </a:r>
            <a:endParaRPr lang="ar-SA" sz="66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Public\Pictures\خفيات.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2" name="عنوان 1"/>
          <p:cNvSpPr>
            <a:spLocks noGrp="1"/>
          </p:cNvSpPr>
          <p:nvPr>
            <p:ph type="title"/>
          </p:nvPr>
        </p:nvSpPr>
        <p:spPr>
          <a:xfrm>
            <a:off x="457200" y="0"/>
            <a:ext cx="8229600" cy="785794"/>
          </a:xfrm>
        </p:spPr>
        <p:txBody>
          <a:bodyPr>
            <a:normAutofit/>
          </a:bodyPr>
          <a:lstStyle/>
          <a:p>
            <a:r>
              <a:rPr lang="ar-SA" sz="3200" b="1" dirty="0" smtClean="0">
                <a:solidFill>
                  <a:srgbClr val="FF0000"/>
                </a:solidFill>
              </a:rPr>
              <a:t>شريحة التركيز / </a:t>
            </a:r>
            <a:r>
              <a:rPr lang="ar-SA" sz="3200" b="1" dirty="0" smtClean="0"/>
              <a:t>مراقبة عاصفة</a:t>
            </a:r>
            <a:endParaRPr lang="ar-SA" sz="3200" b="1" dirty="0"/>
          </a:p>
        </p:txBody>
      </p:sp>
      <p:pic>
        <p:nvPicPr>
          <p:cNvPr id="5122" name="Picture 2" descr="C:\Users\Public\Pictures\إعصار2.jpg"/>
          <p:cNvPicPr>
            <a:picLocks noChangeAspect="1" noChangeArrowheads="1"/>
          </p:cNvPicPr>
          <p:nvPr/>
        </p:nvPicPr>
        <p:blipFill>
          <a:blip r:embed="rId3"/>
          <a:srcRect/>
          <a:stretch>
            <a:fillRect/>
          </a:stretch>
        </p:blipFill>
        <p:spPr bwMode="auto">
          <a:xfrm>
            <a:off x="4572000" y="857232"/>
            <a:ext cx="4143404" cy="5643602"/>
          </a:xfrm>
          <a:prstGeom prst="rect">
            <a:avLst/>
          </a:prstGeom>
          <a:noFill/>
        </p:spPr>
      </p:pic>
      <p:pic>
        <p:nvPicPr>
          <p:cNvPr id="5123" name="Picture 3" descr="C:\Users\Public\Pictures\إعصار.jpg"/>
          <p:cNvPicPr>
            <a:picLocks noChangeAspect="1" noChangeArrowheads="1"/>
          </p:cNvPicPr>
          <p:nvPr/>
        </p:nvPicPr>
        <p:blipFill>
          <a:blip r:embed="rId4"/>
          <a:srcRect/>
          <a:stretch>
            <a:fillRect/>
          </a:stretch>
        </p:blipFill>
        <p:spPr bwMode="auto">
          <a:xfrm>
            <a:off x="357158" y="857232"/>
            <a:ext cx="4000528" cy="564360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Public\Pictures\خفيات.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2" name="عنوان 1"/>
          <p:cNvSpPr>
            <a:spLocks noGrp="1"/>
          </p:cNvSpPr>
          <p:nvPr>
            <p:ph type="title"/>
          </p:nvPr>
        </p:nvSpPr>
        <p:spPr>
          <a:xfrm>
            <a:off x="428596" y="500042"/>
            <a:ext cx="8229600" cy="785794"/>
          </a:xfrm>
        </p:spPr>
        <p:txBody>
          <a:bodyPr>
            <a:normAutofit/>
          </a:bodyPr>
          <a:lstStyle/>
          <a:p>
            <a:r>
              <a:rPr lang="ar-SA" sz="3200" b="1" dirty="0" smtClean="0">
                <a:solidFill>
                  <a:srgbClr val="FF0000"/>
                </a:solidFill>
              </a:rPr>
              <a:t>شريحة التركيز / </a:t>
            </a:r>
            <a:r>
              <a:rPr lang="ar-SA" sz="3200" b="1" dirty="0" smtClean="0"/>
              <a:t>مراقبة عاصفة</a:t>
            </a:r>
            <a:endParaRPr lang="ar-SA" sz="3200" b="1" dirty="0"/>
          </a:p>
        </p:txBody>
      </p:sp>
      <p:sp>
        <p:nvSpPr>
          <p:cNvPr id="4" name="عنصر نائب للمحتوى 7"/>
          <p:cNvSpPr>
            <a:spLocks noGrp="1"/>
          </p:cNvSpPr>
          <p:nvPr>
            <p:ph idx="1"/>
          </p:nvPr>
        </p:nvSpPr>
        <p:spPr>
          <a:xfrm>
            <a:off x="357158" y="1000108"/>
            <a:ext cx="8358246" cy="5572164"/>
          </a:xfrm>
        </p:spPr>
        <p:txBody>
          <a:bodyPr>
            <a:normAutofit fontScale="77500" lnSpcReduction="20000"/>
          </a:bodyPr>
          <a:lstStyle/>
          <a:p>
            <a:pPr>
              <a:buNone/>
            </a:pPr>
            <a:endParaRPr lang="ar-SA" dirty="0" smtClean="0"/>
          </a:p>
          <a:p>
            <a:pPr>
              <a:lnSpc>
                <a:spcPct val="150000"/>
              </a:lnSpc>
              <a:buNone/>
            </a:pPr>
            <a:r>
              <a:rPr lang="ar-SA" sz="4100" b="1" dirty="0" smtClean="0"/>
              <a:t>كيف تكون قوة الأعاصير البحرية ؟ تستطيع الأعاصير البحرية أن تولّد رياحاً سرعتها 152كم / ساعة . ويستعمل علماء الأرصاد مقياس سفير ــ </a:t>
            </a:r>
            <a:r>
              <a:rPr lang="ar-SA" sz="4100" b="1" dirty="0" err="1" smtClean="0"/>
              <a:t>سيمبسون</a:t>
            </a:r>
            <a:r>
              <a:rPr lang="ar-SA" sz="4100" b="1" dirty="0" smtClean="0"/>
              <a:t> لتصنيف الأعاصير البحرية إلى 5 فئات حسب قوتها بناءً على زيادة سرعة الرياح . يراقب العلماء الأعاصير ويتوقعون مواضعها , ومن ثم تحديد الأماكن التي يمكن أن تؤثر فيها , لتحذير الناس من أخطارها المحتملة .</a:t>
            </a:r>
          </a:p>
          <a:p>
            <a:pPr>
              <a:lnSpc>
                <a:spcPct val="150000"/>
              </a:lnSpc>
              <a:buNone/>
            </a:pPr>
            <a:r>
              <a:rPr lang="ar-SA" sz="3500" b="1" dirty="0" smtClean="0"/>
              <a:t> </a:t>
            </a:r>
            <a:endParaRPr lang="ar-SA" sz="3500" b="1"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Public\Pictures\خفيات.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2" name="عنوان 1"/>
          <p:cNvSpPr>
            <a:spLocks noGrp="1"/>
          </p:cNvSpPr>
          <p:nvPr>
            <p:ph type="title"/>
          </p:nvPr>
        </p:nvSpPr>
        <p:spPr>
          <a:xfrm>
            <a:off x="457200" y="0"/>
            <a:ext cx="8229600" cy="785794"/>
          </a:xfrm>
        </p:spPr>
        <p:txBody>
          <a:bodyPr>
            <a:normAutofit/>
          </a:bodyPr>
          <a:lstStyle/>
          <a:p>
            <a:r>
              <a:rPr lang="ar-SA" sz="3200" b="1" dirty="0" smtClean="0">
                <a:solidFill>
                  <a:srgbClr val="FF0000"/>
                </a:solidFill>
              </a:rPr>
              <a:t>شريحة التركيز / </a:t>
            </a:r>
            <a:r>
              <a:rPr lang="ar-SA" sz="3200" b="1" dirty="0" smtClean="0"/>
              <a:t>مراقبة عاصفة</a:t>
            </a:r>
            <a:endParaRPr lang="ar-SA" sz="3200" b="1" dirty="0"/>
          </a:p>
        </p:txBody>
      </p:sp>
      <p:pic>
        <p:nvPicPr>
          <p:cNvPr id="3" name="Picture 2" descr="C:\Users\Public\Pictures\عواصف.jpg"/>
          <p:cNvPicPr>
            <a:picLocks noChangeAspect="1" noChangeArrowheads="1"/>
          </p:cNvPicPr>
          <p:nvPr/>
        </p:nvPicPr>
        <p:blipFill>
          <a:blip r:embed="rId3"/>
          <a:srcRect/>
          <a:stretch>
            <a:fillRect/>
          </a:stretch>
        </p:blipFill>
        <p:spPr bwMode="auto">
          <a:xfrm>
            <a:off x="4591023" y="642918"/>
            <a:ext cx="4552977" cy="4429156"/>
          </a:xfrm>
          <a:prstGeom prst="rect">
            <a:avLst/>
          </a:prstGeom>
          <a:noFill/>
        </p:spPr>
      </p:pic>
      <p:pic>
        <p:nvPicPr>
          <p:cNvPr id="1027" name="Picture 3" descr="C:\Users\Public\Pictures\عواصف1.jpg"/>
          <p:cNvPicPr>
            <a:picLocks noChangeAspect="1" noChangeArrowheads="1"/>
          </p:cNvPicPr>
          <p:nvPr/>
        </p:nvPicPr>
        <p:blipFill>
          <a:blip r:embed="rId4"/>
          <a:srcRect/>
          <a:stretch>
            <a:fillRect/>
          </a:stretch>
        </p:blipFill>
        <p:spPr bwMode="auto">
          <a:xfrm>
            <a:off x="0" y="2928934"/>
            <a:ext cx="4643438" cy="3929066"/>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Public\Pictures\خلفييية5.jpg"/>
          <p:cNvPicPr>
            <a:picLocks noChangeAspect="1" noChangeArrowheads="1"/>
          </p:cNvPicPr>
          <p:nvPr/>
        </p:nvPicPr>
        <p:blipFill>
          <a:blip r:embed="rId2"/>
          <a:srcRect/>
          <a:stretch>
            <a:fillRect/>
          </a:stretch>
        </p:blipFill>
        <p:spPr bwMode="auto">
          <a:xfrm>
            <a:off x="1" y="0"/>
            <a:ext cx="9144000" cy="6857999"/>
          </a:xfrm>
          <a:prstGeom prst="rect">
            <a:avLst/>
          </a:prstGeom>
          <a:noFill/>
        </p:spPr>
      </p:pic>
      <p:sp>
        <p:nvSpPr>
          <p:cNvPr id="7" name="عنوان 1"/>
          <p:cNvSpPr>
            <a:spLocks noGrp="1"/>
          </p:cNvSpPr>
          <p:nvPr>
            <p:ph type="title"/>
          </p:nvPr>
        </p:nvSpPr>
        <p:spPr>
          <a:xfrm>
            <a:off x="457200" y="0"/>
            <a:ext cx="8229600" cy="1571612"/>
          </a:xfrm>
        </p:spPr>
        <p:txBody>
          <a:bodyPr>
            <a:normAutofit/>
          </a:bodyPr>
          <a:lstStyle/>
          <a:p>
            <a:r>
              <a:rPr lang="ar-SA" sz="4000" b="1" dirty="0" smtClean="0">
                <a:solidFill>
                  <a:srgbClr val="FF0000"/>
                </a:solidFill>
              </a:rPr>
              <a:t>ما العلاقة بين رواد الفضاء وقبائل الإسكيمو في القطب الشمالي ؟</a:t>
            </a:r>
            <a:endParaRPr lang="ar-SA" sz="4000" b="1" dirty="0">
              <a:solidFill>
                <a:srgbClr val="FF0000"/>
              </a:solidFill>
            </a:endParaRPr>
          </a:p>
        </p:txBody>
      </p:sp>
      <p:pic>
        <p:nvPicPr>
          <p:cNvPr id="2" name="Picture 2" descr="C:\Users\Public\Pictures\ملابس إسكيمو..jpg"/>
          <p:cNvPicPr>
            <a:picLocks noChangeAspect="1" noChangeArrowheads="1"/>
          </p:cNvPicPr>
          <p:nvPr/>
        </p:nvPicPr>
        <p:blipFill>
          <a:blip r:embed="rId3"/>
          <a:srcRect/>
          <a:stretch>
            <a:fillRect/>
          </a:stretch>
        </p:blipFill>
        <p:spPr bwMode="auto">
          <a:xfrm>
            <a:off x="285720" y="1500174"/>
            <a:ext cx="4643470" cy="2709873"/>
          </a:xfrm>
          <a:prstGeom prst="rect">
            <a:avLst/>
          </a:prstGeom>
          <a:noFill/>
        </p:spPr>
      </p:pic>
      <p:pic>
        <p:nvPicPr>
          <p:cNvPr id="1027" name="Picture 3" descr="C:\Users\Public\Pictures\ملابس إسكيمو.jpg"/>
          <p:cNvPicPr>
            <a:picLocks noChangeAspect="1" noChangeArrowheads="1"/>
          </p:cNvPicPr>
          <p:nvPr/>
        </p:nvPicPr>
        <p:blipFill>
          <a:blip r:embed="rId4"/>
          <a:srcRect/>
          <a:stretch>
            <a:fillRect/>
          </a:stretch>
        </p:blipFill>
        <p:spPr bwMode="auto">
          <a:xfrm>
            <a:off x="5143504" y="1428736"/>
            <a:ext cx="3643338" cy="5143536"/>
          </a:xfrm>
          <a:prstGeom prst="rect">
            <a:avLst/>
          </a:prstGeom>
          <a:noFill/>
        </p:spPr>
      </p:pic>
      <p:pic>
        <p:nvPicPr>
          <p:cNvPr id="1028" name="Picture 4" descr="C:\Users\Public\Pictures\رواد فضاء.jpg"/>
          <p:cNvPicPr>
            <a:picLocks noChangeAspect="1" noChangeArrowheads="1"/>
          </p:cNvPicPr>
          <p:nvPr/>
        </p:nvPicPr>
        <p:blipFill>
          <a:blip r:embed="rId5"/>
          <a:srcRect/>
          <a:stretch>
            <a:fillRect/>
          </a:stretch>
        </p:blipFill>
        <p:spPr bwMode="auto">
          <a:xfrm>
            <a:off x="285720" y="4357694"/>
            <a:ext cx="4643470" cy="2214578"/>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C:\Users\Public\Pictures\خفيات.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3" name="عنصر نائب للمحتوى 2"/>
          <p:cNvSpPr>
            <a:spLocks noGrp="1"/>
          </p:cNvSpPr>
          <p:nvPr>
            <p:ph idx="1"/>
          </p:nvPr>
        </p:nvSpPr>
        <p:spPr>
          <a:xfrm>
            <a:off x="285720" y="928670"/>
            <a:ext cx="8401080" cy="5197493"/>
          </a:xfrm>
        </p:spPr>
        <p:txBody>
          <a:bodyPr/>
          <a:lstStyle/>
          <a:p>
            <a:pPr algn="ctr">
              <a:lnSpc>
                <a:spcPct val="150000"/>
              </a:lnSpc>
              <a:buNone/>
            </a:pPr>
            <a:r>
              <a:rPr lang="ar-SA" b="1" dirty="0" smtClean="0">
                <a:solidFill>
                  <a:srgbClr val="FF0000"/>
                </a:solidFill>
              </a:rPr>
              <a:t>ورقة نشاط /</a:t>
            </a:r>
          </a:p>
          <a:p>
            <a:pPr algn="ctr">
              <a:buNone/>
            </a:pPr>
            <a:endParaRPr lang="en-US" b="1" dirty="0" smtClean="0">
              <a:solidFill>
                <a:srgbClr val="FF0000"/>
              </a:solidFill>
            </a:endParaRPr>
          </a:p>
          <a:p>
            <a:pPr lvl="0">
              <a:lnSpc>
                <a:spcPct val="150000"/>
              </a:lnSpc>
            </a:pPr>
            <a:r>
              <a:rPr lang="ar-SA" b="1" dirty="0" smtClean="0"/>
              <a:t>صفي حالة الطقس التي ترافق الإعصار البحري ؟</a:t>
            </a:r>
            <a:endParaRPr lang="en-US" b="1" dirty="0" smtClean="0"/>
          </a:p>
          <a:p>
            <a:pPr lvl="0">
              <a:lnSpc>
                <a:spcPct val="150000"/>
              </a:lnSpc>
            </a:pPr>
            <a:r>
              <a:rPr lang="ar-SA" b="1" dirty="0" smtClean="0"/>
              <a:t>أيهما أقوى : إعصار من الفئة الثانية , أم إعصار من الفئة الأولى ؟</a:t>
            </a:r>
            <a:endParaRPr lang="en-US" b="1" dirty="0" smtClean="0"/>
          </a:p>
          <a:p>
            <a:pPr lvl="0">
              <a:lnSpc>
                <a:spcPct val="150000"/>
              </a:lnSpc>
            </a:pPr>
            <a:r>
              <a:rPr lang="ar-SA" b="1" dirty="0" smtClean="0"/>
              <a:t>ما الذي يؤدي إلى دوران الرياح في أثناء الإعصار البحري ؟</a:t>
            </a:r>
            <a:endParaRPr lang="en-US" b="1" dirty="0" smtClean="0"/>
          </a:p>
          <a:p>
            <a:pPr>
              <a:buNone/>
            </a:pPr>
            <a:endParaRPr lang="ar-SA" dirty="0"/>
          </a:p>
        </p:txBody>
      </p:sp>
      <p:pic>
        <p:nvPicPr>
          <p:cNvPr id="4" name="Picture 3" descr="C:\Users\Public\Pictures\نشاط1.jpg"/>
          <p:cNvPicPr>
            <a:picLocks noChangeAspect="1" noChangeArrowheads="1"/>
          </p:cNvPicPr>
          <p:nvPr/>
        </p:nvPicPr>
        <p:blipFill>
          <a:blip r:embed="rId3"/>
          <a:srcRect/>
          <a:stretch>
            <a:fillRect/>
          </a:stretch>
        </p:blipFill>
        <p:spPr bwMode="auto">
          <a:xfrm>
            <a:off x="5572132" y="785794"/>
            <a:ext cx="1285884" cy="107157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C:\Users\Public\Pictures\خفيات.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3" name="عنصر نائب للمحتوى 2"/>
          <p:cNvSpPr>
            <a:spLocks noGrp="1"/>
          </p:cNvSpPr>
          <p:nvPr>
            <p:ph idx="1"/>
          </p:nvPr>
        </p:nvSpPr>
        <p:spPr>
          <a:xfrm>
            <a:off x="0" y="0"/>
            <a:ext cx="8572528" cy="6858000"/>
          </a:xfrm>
        </p:spPr>
        <p:txBody>
          <a:bodyPr>
            <a:normAutofit lnSpcReduction="10000"/>
          </a:bodyPr>
          <a:lstStyle/>
          <a:p>
            <a:pPr>
              <a:buNone/>
            </a:pPr>
            <a:endParaRPr lang="ar-SA" dirty="0" smtClean="0"/>
          </a:p>
          <a:p>
            <a:pPr>
              <a:buNone/>
            </a:pPr>
            <a:endParaRPr lang="ar-SA" dirty="0" smtClean="0"/>
          </a:p>
          <a:p>
            <a:pPr algn="ctr">
              <a:buNone/>
            </a:pPr>
            <a:endParaRPr lang="ar-SA" dirty="0" smtClean="0"/>
          </a:p>
          <a:p>
            <a:pPr lvl="0">
              <a:lnSpc>
                <a:spcPct val="150000"/>
              </a:lnSpc>
            </a:pPr>
            <a:r>
              <a:rPr lang="ar-SA" b="1" dirty="0" smtClean="0"/>
              <a:t>توضح طرائق تشكّل كل من الكتل الهوائية والجبهات الهوائية </a:t>
            </a:r>
            <a:endParaRPr lang="en-US" b="1" dirty="0" smtClean="0"/>
          </a:p>
          <a:p>
            <a:pPr lvl="0">
              <a:lnSpc>
                <a:spcPct val="150000"/>
              </a:lnSpc>
            </a:pPr>
            <a:r>
              <a:rPr lang="ar-SA" b="1" dirty="0" smtClean="0"/>
              <a:t>تناقش أسباب الأحوال الجوية القاسية .</a:t>
            </a:r>
            <a:endParaRPr lang="en-US" b="1" dirty="0" smtClean="0"/>
          </a:p>
          <a:p>
            <a:pPr lvl="0">
              <a:lnSpc>
                <a:spcPct val="150000"/>
              </a:lnSpc>
            </a:pPr>
            <a:r>
              <a:rPr lang="ar-SA" b="1" dirty="0" smtClean="0"/>
              <a:t>توضح كيف تستخدم التقنية لمراقبة الطقس وتوقعه .</a:t>
            </a:r>
            <a:endParaRPr lang="en-US" b="1" dirty="0" smtClean="0"/>
          </a:p>
          <a:p>
            <a:pPr lvl="0">
              <a:lnSpc>
                <a:spcPct val="150000"/>
              </a:lnSpc>
            </a:pPr>
            <a:endParaRPr lang="ar-SA" b="1" dirty="0" smtClean="0"/>
          </a:p>
          <a:p>
            <a:pPr lvl="0">
              <a:lnSpc>
                <a:spcPct val="150000"/>
              </a:lnSpc>
            </a:pPr>
            <a:endParaRPr lang="ar-SA" b="1" dirty="0" smtClean="0"/>
          </a:p>
          <a:p>
            <a:pPr>
              <a:buNone/>
            </a:pPr>
            <a:r>
              <a:rPr lang="ar-SA" b="1" dirty="0" smtClean="0"/>
              <a:t>(  الكتل الهوائية  /  الجبهة الهوائية  /  الأعاصير القمعية  /  </a:t>
            </a:r>
          </a:p>
          <a:p>
            <a:pPr>
              <a:buNone/>
            </a:pPr>
            <a:r>
              <a:rPr lang="ar-SA" b="1" dirty="0" smtClean="0"/>
              <a:t>                       الأعاصير البحرية  ) </a:t>
            </a:r>
            <a:endParaRPr lang="en-US" b="1" dirty="0" smtClean="0"/>
          </a:p>
          <a:p>
            <a:pPr lvl="0">
              <a:lnSpc>
                <a:spcPct val="150000"/>
              </a:lnSpc>
              <a:buNone/>
            </a:pPr>
            <a:endParaRPr lang="en-US" b="1" dirty="0" smtClean="0"/>
          </a:p>
          <a:p>
            <a:pPr>
              <a:buNone/>
            </a:pPr>
            <a:endParaRPr lang="ar-SA" dirty="0" smtClean="0"/>
          </a:p>
        </p:txBody>
      </p:sp>
      <p:sp>
        <p:nvSpPr>
          <p:cNvPr id="5" name="مستطيل مستدير الزوايا 4"/>
          <p:cNvSpPr/>
          <p:nvPr/>
        </p:nvSpPr>
        <p:spPr>
          <a:xfrm>
            <a:off x="1571604" y="4071942"/>
            <a:ext cx="6215106" cy="928694"/>
          </a:xfrm>
          <a:prstGeom prst="roundRect">
            <a:avLst/>
          </a:prstGeom>
        </p:spPr>
        <p:style>
          <a:lnRef idx="1">
            <a:schemeClr val="accent5"/>
          </a:lnRef>
          <a:fillRef idx="2">
            <a:schemeClr val="accent5"/>
          </a:fillRef>
          <a:effectRef idx="1">
            <a:schemeClr val="accent5"/>
          </a:effectRef>
          <a:fontRef idx="minor">
            <a:schemeClr val="dk1"/>
          </a:fontRef>
        </p:style>
        <p:txBody>
          <a:bodyPr rtlCol="1" anchor="ctr"/>
          <a:lstStyle/>
          <a:p>
            <a:pPr algn="ctr"/>
            <a:r>
              <a:rPr lang="ar-SA" sz="4800" b="1" dirty="0" smtClean="0">
                <a:solidFill>
                  <a:schemeClr val="accent1"/>
                </a:solidFill>
              </a:rPr>
              <a:t>المفردات الجديدة</a:t>
            </a:r>
            <a:r>
              <a:rPr lang="ar-SA" sz="5400" b="1" dirty="0" smtClean="0">
                <a:solidFill>
                  <a:schemeClr val="accent1"/>
                </a:solidFill>
              </a:rPr>
              <a:t> </a:t>
            </a:r>
            <a:r>
              <a:rPr lang="ar-SA" b="1" dirty="0" smtClean="0">
                <a:solidFill>
                  <a:schemeClr val="accent1"/>
                </a:solidFill>
              </a:rPr>
              <a:t>   </a:t>
            </a:r>
            <a:endParaRPr lang="en-US" dirty="0" smtClean="0">
              <a:solidFill>
                <a:schemeClr val="accent1"/>
              </a:solidFill>
            </a:endParaRPr>
          </a:p>
          <a:p>
            <a:pPr algn="ctr"/>
            <a:endParaRPr lang="ar-SA" dirty="0"/>
          </a:p>
        </p:txBody>
      </p:sp>
      <p:sp>
        <p:nvSpPr>
          <p:cNvPr id="7" name="مستطيل مستدير الزوايا 6"/>
          <p:cNvSpPr/>
          <p:nvPr/>
        </p:nvSpPr>
        <p:spPr>
          <a:xfrm>
            <a:off x="2786050" y="357166"/>
            <a:ext cx="3286148" cy="928694"/>
          </a:xfrm>
          <a:prstGeom prst="roundRect">
            <a:avLst/>
          </a:prstGeom>
        </p:spPr>
        <p:style>
          <a:lnRef idx="1">
            <a:schemeClr val="accent5"/>
          </a:lnRef>
          <a:fillRef idx="2">
            <a:schemeClr val="accent5"/>
          </a:fillRef>
          <a:effectRef idx="1">
            <a:schemeClr val="accent5"/>
          </a:effectRef>
          <a:fontRef idx="minor">
            <a:schemeClr val="dk1"/>
          </a:fontRef>
        </p:style>
        <p:txBody>
          <a:bodyPr rtlCol="1" anchor="ctr"/>
          <a:lstStyle/>
          <a:p>
            <a:pPr algn="ctr"/>
            <a:r>
              <a:rPr lang="ar-SA" sz="4800" b="1" dirty="0" smtClean="0">
                <a:solidFill>
                  <a:schemeClr val="accent1"/>
                </a:solidFill>
              </a:rPr>
              <a:t>الأهـــــداف</a:t>
            </a:r>
            <a:r>
              <a:rPr lang="ar-SA" sz="5400" b="1" dirty="0" smtClean="0">
                <a:solidFill>
                  <a:schemeClr val="accent1"/>
                </a:solidFill>
              </a:rPr>
              <a:t> </a:t>
            </a:r>
            <a:r>
              <a:rPr lang="ar-SA" b="1" dirty="0" smtClean="0">
                <a:solidFill>
                  <a:schemeClr val="accent1"/>
                </a:solidFill>
              </a:rPr>
              <a:t>   </a:t>
            </a:r>
            <a:endParaRPr lang="en-US" dirty="0" smtClean="0">
              <a:solidFill>
                <a:schemeClr val="accent1"/>
              </a:solidFill>
            </a:endParaRPr>
          </a:p>
          <a:p>
            <a:pPr algn="ctr"/>
            <a:endParaRPr lang="ar-SA" dirty="0">
              <a:solidFill>
                <a:schemeClr val="accent1"/>
              </a:solidFill>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C:\Users\Public\Pictures\خفيات.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3" name="عنصر نائب للمحتوى 2"/>
          <p:cNvSpPr>
            <a:spLocks noGrp="1"/>
          </p:cNvSpPr>
          <p:nvPr>
            <p:ph idx="1"/>
          </p:nvPr>
        </p:nvSpPr>
        <p:spPr>
          <a:xfrm>
            <a:off x="0" y="0"/>
            <a:ext cx="8686800" cy="6858000"/>
          </a:xfrm>
        </p:spPr>
        <p:txBody>
          <a:bodyPr>
            <a:normAutofit/>
          </a:bodyPr>
          <a:lstStyle/>
          <a:p>
            <a:pPr>
              <a:buNone/>
            </a:pPr>
            <a:endParaRPr lang="ar-SA" dirty="0" smtClean="0"/>
          </a:p>
          <a:p>
            <a:pPr>
              <a:buNone/>
            </a:pPr>
            <a:r>
              <a:rPr lang="ar-SA" dirty="0" smtClean="0"/>
              <a:t>                </a:t>
            </a:r>
            <a:r>
              <a:rPr lang="ar-SA" sz="2800" b="1" dirty="0" smtClean="0">
                <a:solidFill>
                  <a:srgbClr val="A30D83"/>
                </a:solidFill>
              </a:rPr>
              <a:t>ماذا قرأت ؟    </a:t>
            </a:r>
            <a:r>
              <a:rPr lang="ar-SA" sz="2800" b="1" dirty="0" smtClean="0"/>
              <a:t>ص ( 28 )</a:t>
            </a:r>
            <a:endParaRPr lang="ar-SA" dirty="0" smtClean="0"/>
          </a:p>
          <a:p>
            <a:pPr>
              <a:buNone/>
            </a:pPr>
            <a:endParaRPr lang="ar-SA" sz="2800" b="1" dirty="0" smtClean="0">
              <a:solidFill>
                <a:schemeClr val="accent5">
                  <a:lumMod val="75000"/>
                </a:schemeClr>
              </a:solidFill>
            </a:endParaRPr>
          </a:p>
          <a:p>
            <a:pPr>
              <a:lnSpc>
                <a:spcPct val="150000"/>
              </a:lnSpc>
              <a:buNone/>
            </a:pPr>
            <a:r>
              <a:rPr lang="ar-SA" sz="2800" b="1" dirty="0" smtClean="0">
                <a:solidFill>
                  <a:schemeClr val="accent5">
                    <a:lumMod val="75000"/>
                  </a:schemeClr>
                </a:solidFill>
              </a:rPr>
              <a:t>                   دفتر العلوم</a:t>
            </a:r>
            <a:endParaRPr lang="ar-SA" dirty="0" smtClean="0"/>
          </a:p>
          <a:p>
            <a:pPr>
              <a:buNone/>
            </a:pPr>
            <a:endParaRPr lang="ar-SA" dirty="0" smtClean="0"/>
          </a:p>
          <a:p>
            <a:pPr>
              <a:buNone/>
            </a:pPr>
            <a:endParaRPr lang="ar-SA" sz="1600" dirty="0" smtClean="0"/>
          </a:p>
          <a:p>
            <a:pPr>
              <a:buNone/>
            </a:pPr>
            <a:r>
              <a:rPr lang="ar-SA" dirty="0" smtClean="0"/>
              <a:t>            </a:t>
            </a:r>
          </a:p>
          <a:p>
            <a:pPr>
              <a:buNone/>
            </a:pPr>
            <a:r>
              <a:rPr lang="ar-SA" dirty="0" smtClean="0"/>
              <a:t>              </a:t>
            </a:r>
            <a:endParaRPr lang="ar-SA" b="1" dirty="0" smtClean="0"/>
          </a:p>
          <a:p>
            <a:pPr>
              <a:lnSpc>
                <a:spcPct val="150000"/>
              </a:lnSpc>
              <a:buNone/>
            </a:pPr>
            <a:endParaRPr lang="ar-SA" sz="2800" b="1" dirty="0" smtClean="0"/>
          </a:p>
        </p:txBody>
      </p:sp>
      <p:pic>
        <p:nvPicPr>
          <p:cNvPr id="5" name="Picture 16" descr="C:\Users\Public\Pictures\ماذا قرأت.jpg"/>
          <p:cNvPicPr>
            <a:picLocks noChangeAspect="1" noChangeArrowheads="1"/>
          </p:cNvPicPr>
          <p:nvPr/>
        </p:nvPicPr>
        <p:blipFill>
          <a:blip r:embed="rId3"/>
          <a:srcRect/>
          <a:stretch>
            <a:fillRect/>
          </a:stretch>
        </p:blipFill>
        <p:spPr bwMode="auto">
          <a:xfrm>
            <a:off x="7143768" y="357166"/>
            <a:ext cx="1285884" cy="1000132"/>
          </a:xfrm>
          <a:prstGeom prst="rect">
            <a:avLst/>
          </a:prstGeom>
          <a:noFill/>
        </p:spPr>
      </p:pic>
      <p:pic>
        <p:nvPicPr>
          <p:cNvPr id="8" name="Picture 12" descr="C:\Users\Public\Pictures\دفتتتر العلوم.jpg"/>
          <p:cNvPicPr>
            <a:picLocks noChangeAspect="1" noChangeArrowheads="1"/>
          </p:cNvPicPr>
          <p:nvPr/>
        </p:nvPicPr>
        <p:blipFill>
          <a:blip r:embed="rId4"/>
          <a:srcRect/>
          <a:stretch>
            <a:fillRect/>
          </a:stretch>
        </p:blipFill>
        <p:spPr bwMode="auto">
          <a:xfrm>
            <a:off x="7215206" y="1500174"/>
            <a:ext cx="1214446" cy="1071570"/>
          </a:xfrm>
          <a:prstGeom prst="rect">
            <a:avLst/>
          </a:prstGeom>
          <a:noFill/>
        </p:spPr>
      </p:pic>
      <p:sp>
        <p:nvSpPr>
          <p:cNvPr id="9" name="مخطط انسيابي: محطة طرفية 8"/>
          <p:cNvSpPr/>
          <p:nvPr/>
        </p:nvSpPr>
        <p:spPr>
          <a:xfrm>
            <a:off x="785786" y="2714620"/>
            <a:ext cx="7358114" cy="1357322"/>
          </a:xfrm>
          <a:prstGeom prst="flowChartTerminator">
            <a:avLst/>
          </a:prstGeom>
        </p:spPr>
        <p:style>
          <a:lnRef idx="1">
            <a:schemeClr val="accent5"/>
          </a:lnRef>
          <a:fillRef idx="2">
            <a:schemeClr val="accent5"/>
          </a:fillRef>
          <a:effectRef idx="1">
            <a:schemeClr val="accent5"/>
          </a:effectRef>
          <a:fontRef idx="minor">
            <a:schemeClr val="dk1"/>
          </a:fontRef>
        </p:style>
        <p:txBody>
          <a:bodyPr rtlCol="1" anchor="ctr"/>
          <a:lstStyle/>
          <a:p>
            <a:pPr algn="ctr">
              <a:lnSpc>
                <a:spcPct val="150000"/>
              </a:lnSpc>
            </a:pPr>
            <a:r>
              <a:rPr lang="ar-SA" sz="2800" b="1" dirty="0" smtClean="0">
                <a:solidFill>
                  <a:schemeClr val="accent1"/>
                </a:solidFill>
              </a:rPr>
              <a:t>صنفي أنواع الجبهات الهوائية الثلاثة على شكل </a:t>
            </a:r>
          </a:p>
          <a:p>
            <a:pPr algn="ctr">
              <a:lnSpc>
                <a:spcPct val="150000"/>
              </a:lnSpc>
            </a:pPr>
            <a:r>
              <a:rPr lang="ar-SA" sz="2800" b="1" dirty="0" smtClean="0">
                <a:solidFill>
                  <a:schemeClr val="accent1"/>
                </a:solidFill>
              </a:rPr>
              <a:t>خريطة مفاهيم ؟</a:t>
            </a:r>
            <a:endParaRPr lang="ar-SA" sz="2800" b="1" dirty="0">
              <a:solidFill>
                <a:schemeClr val="accent1"/>
              </a:solidFill>
            </a:endParaRPr>
          </a:p>
        </p:txBody>
      </p:sp>
      <p:pic>
        <p:nvPicPr>
          <p:cNvPr id="10" name="Picture 11" descr="C:\Users\Public\Pictures\حل الواجب.jpg"/>
          <p:cNvPicPr>
            <a:picLocks noChangeAspect="1" noChangeArrowheads="1"/>
          </p:cNvPicPr>
          <p:nvPr/>
        </p:nvPicPr>
        <p:blipFill>
          <a:blip r:embed="rId5"/>
          <a:srcRect/>
          <a:stretch>
            <a:fillRect/>
          </a:stretch>
        </p:blipFill>
        <p:spPr bwMode="auto">
          <a:xfrm>
            <a:off x="7286644" y="4572008"/>
            <a:ext cx="1252537" cy="1000132"/>
          </a:xfrm>
          <a:prstGeom prst="rect">
            <a:avLst/>
          </a:prstGeom>
          <a:noFill/>
        </p:spPr>
      </p:pic>
      <p:sp>
        <p:nvSpPr>
          <p:cNvPr id="11" name="سهم إلى اليمين 10"/>
          <p:cNvSpPr/>
          <p:nvPr/>
        </p:nvSpPr>
        <p:spPr>
          <a:xfrm>
            <a:off x="1357290" y="4357694"/>
            <a:ext cx="5643602" cy="1357322"/>
          </a:xfrm>
          <a:prstGeom prst="rightArrow">
            <a:avLst/>
          </a:prstGeom>
        </p:spPr>
        <p:style>
          <a:lnRef idx="1">
            <a:schemeClr val="accent5"/>
          </a:lnRef>
          <a:fillRef idx="2">
            <a:schemeClr val="accent5"/>
          </a:fillRef>
          <a:effectRef idx="1">
            <a:schemeClr val="accent5"/>
          </a:effectRef>
          <a:fontRef idx="minor">
            <a:schemeClr val="dk1"/>
          </a:fontRef>
        </p:style>
        <p:txBody>
          <a:bodyPr rtlCol="1" anchor="ctr"/>
          <a:lstStyle/>
          <a:p>
            <a:pPr algn="ctr"/>
            <a:r>
              <a:rPr lang="ar-SA" sz="3200" b="1" dirty="0" smtClean="0">
                <a:solidFill>
                  <a:schemeClr val="accent1"/>
                </a:solidFill>
              </a:rPr>
              <a:t>الواجب  </a:t>
            </a:r>
            <a:r>
              <a:rPr lang="ar-SA" sz="3200" b="1" dirty="0" err="1" smtClean="0">
                <a:solidFill>
                  <a:schemeClr val="accent1"/>
                </a:solidFill>
              </a:rPr>
              <a:t>ص</a:t>
            </a:r>
            <a:r>
              <a:rPr lang="ar-SA" sz="3200" b="1" dirty="0" smtClean="0">
                <a:solidFill>
                  <a:schemeClr val="accent1"/>
                </a:solidFill>
              </a:rPr>
              <a:t> ( 33 )  رقم  ( 1 )</a:t>
            </a:r>
            <a:endParaRPr lang="ar-SA" sz="3200" b="1" dirty="0">
              <a:solidFill>
                <a:schemeClr val="accent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C:\Users\Public\Pictures\خفيات.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3" name="عنصر نائب للمحتوى 2"/>
          <p:cNvSpPr>
            <a:spLocks noGrp="1"/>
          </p:cNvSpPr>
          <p:nvPr>
            <p:ph idx="1"/>
          </p:nvPr>
        </p:nvSpPr>
        <p:spPr>
          <a:xfrm>
            <a:off x="0" y="0"/>
            <a:ext cx="8686800" cy="6858000"/>
          </a:xfrm>
        </p:spPr>
        <p:txBody>
          <a:bodyPr>
            <a:normAutofit lnSpcReduction="10000"/>
          </a:bodyPr>
          <a:lstStyle/>
          <a:p>
            <a:pPr>
              <a:buNone/>
            </a:pPr>
            <a:endParaRPr lang="ar-SA" sz="2800" b="1" dirty="0" smtClean="0"/>
          </a:p>
          <a:p>
            <a:pPr>
              <a:buNone/>
            </a:pPr>
            <a:endParaRPr lang="ar-SA" sz="2800" b="1" dirty="0" smtClean="0"/>
          </a:p>
          <a:p>
            <a:pPr>
              <a:buNone/>
            </a:pPr>
            <a:r>
              <a:rPr lang="ar-SA" sz="2800" b="1" dirty="0" smtClean="0"/>
              <a:t>    </a:t>
            </a:r>
            <a:r>
              <a:rPr lang="ar-SA" sz="2800" b="1" dirty="0" smtClean="0">
                <a:solidFill>
                  <a:srgbClr val="00B050"/>
                </a:solidFill>
              </a:rPr>
              <a:t> </a:t>
            </a:r>
            <a:r>
              <a:rPr lang="ar-SA" sz="2400" b="1" dirty="0" smtClean="0">
                <a:solidFill>
                  <a:srgbClr val="FF0000"/>
                </a:solidFill>
              </a:rPr>
              <a:t>قال</a:t>
            </a:r>
            <a:r>
              <a:rPr lang="ar-SA" sz="4000" b="1" dirty="0" smtClean="0">
                <a:solidFill>
                  <a:srgbClr val="FF0000"/>
                </a:solidFill>
              </a:rPr>
              <a:t> </a:t>
            </a:r>
            <a:r>
              <a:rPr lang="ar-SA" sz="2400" b="1" dirty="0" smtClean="0">
                <a:solidFill>
                  <a:srgbClr val="FF0000"/>
                </a:solidFill>
              </a:rPr>
              <a:t>تعالى:</a:t>
            </a:r>
            <a:r>
              <a:rPr lang="ar-SA" sz="2800" b="1" dirty="0" smtClean="0">
                <a:solidFill>
                  <a:srgbClr val="FF0000"/>
                </a:solidFill>
              </a:rPr>
              <a:t> </a:t>
            </a:r>
            <a:r>
              <a:rPr lang="ar-SA" sz="2800" b="1" dirty="0" smtClean="0">
                <a:solidFill>
                  <a:schemeClr val="accent1">
                    <a:lumMod val="75000"/>
                  </a:schemeClr>
                </a:solidFill>
              </a:rPr>
              <a:t>( الله الذي يرسل الرياح فتثير سحاباً فيبسطه في السماء كيف يشاء ويجعله كسفاً فترى الودق يخرج من خلاله فإذا أصاب </a:t>
            </a:r>
            <a:r>
              <a:rPr lang="ar-SA" sz="2800" b="1" dirty="0" err="1" smtClean="0">
                <a:solidFill>
                  <a:schemeClr val="accent1">
                    <a:lumMod val="75000"/>
                  </a:schemeClr>
                </a:solidFill>
              </a:rPr>
              <a:t>به</a:t>
            </a:r>
            <a:r>
              <a:rPr lang="ar-SA" sz="2800" b="1" dirty="0" smtClean="0">
                <a:solidFill>
                  <a:schemeClr val="accent1">
                    <a:lumMod val="75000"/>
                  </a:schemeClr>
                </a:solidFill>
              </a:rPr>
              <a:t> من يشاء من عباده إذا هم يستبشرون )  </a:t>
            </a:r>
            <a:r>
              <a:rPr lang="ar-SA" sz="1800" b="1" dirty="0" smtClean="0">
                <a:solidFill>
                  <a:srgbClr val="B60E92"/>
                </a:solidFill>
              </a:rPr>
              <a:t>48 الروم</a:t>
            </a:r>
            <a:endParaRPr lang="ar-SA" sz="2800" b="1" dirty="0" smtClean="0"/>
          </a:p>
          <a:p>
            <a:pPr>
              <a:buNone/>
            </a:pPr>
            <a:r>
              <a:rPr lang="ar-SA" sz="2800" b="1" dirty="0" smtClean="0"/>
              <a:t>                </a:t>
            </a:r>
            <a:r>
              <a:rPr lang="ar-SA" sz="2800" b="1" dirty="0" err="1" smtClean="0">
                <a:solidFill>
                  <a:srgbClr val="FF0000"/>
                </a:solidFill>
              </a:rPr>
              <a:t>إستعمال</a:t>
            </a:r>
            <a:r>
              <a:rPr lang="ar-SA" sz="2800" b="1" dirty="0" smtClean="0">
                <a:solidFill>
                  <a:srgbClr val="FF0000"/>
                </a:solidFill>
              </a:rPr>
              <a:t> المصطلحات العلمية</a:t>
            </a:r>
            <a:endParaRPr lang="ar-SA" sz="2800" b="1" dirty="0" smtClean="0">
              <a:solidFill>
                <a:srgbClr val="00B050"/>
              </a:solidFill>
            </a:endParaRPr>
          </a:p>
          <a:p>
            <a:pPr>
              <a:buNone/>
            </a:pPr>
            <a:endParaRPr lang="ar-SA" sz="2800" b="1" dirty="0" smtClean="0">
              <a:solidFill>
                <a:srgbClr val="00B050"/>
              </a:solidFill>
            </a:endParaRPr>
          </a:p>
          <a:p>
            <a:pPr>
              <a:buNone/>
            </a:pPr>
            <a:endParaRPr lang="ar-SA" sz="2800" b="1" dirty="0" smtClean="0">
              <a:solidFill>
                <a:srgbClr val="00B050"/>
              </a:solidFill>
            </a:endParaRPr>
          </a:p>
          <a:p>
            <a:pPr>
              <a:buNone/>
            </a:pPr>
            <a:endParaRPr lang="ar-SA" sz="2800" b="1" dirty="0" smtClean="0">
              <a:solidFill>
                <a:srgbClr val="00B050"/>
              </a:solidFill>
            </a:endParaRPr>
          </a:p>
          <a:p>
            <a:pPr>
              <a:lnSpc>
                <a:spcPct val="300000"/>
              </a:lnSpc>
              <a:buNone/>
            </a:pPr>
            <a:r>
              <a:rPr lang="ar-SA" sz="2800" b="1" dirty="0" smtClean="0">
                <a:solidFill>
                  <a:srgbClr val="00B050"/>
                </a:solidFill>
              </a:rPr>
              <a:t>                 تجربة  </a:t>
            </a:r>
            <a:r>
              <a:rPr lang="ar-SA" sz="2800" b="1" dirty="0" smtClean="0"/>
              <a:t>( تكوين مركز ضغط منخفض )</a:t>
            </a:r>
          </a:p>
          <a:p>
            <a:pPr>
              <a:buNone/>
            </a:pPr>
            <a:endParaRPr lang="ar-SA" sz="2800" b="1" dirty="0" smtClean="0"/>
          </a:p>
          <a:p>
            <a:pPr>
              <a:buNone/>
            </a:pPr>
            <a:r>
              <a:rPr lang="ar-SA" sz="2800" b="1" dirty="0" smtClean="0"/>
              <a:t>                </a:t>
            </a:r>
            <a:r>
              <a:rPr lang="ar-SA" sz="2800" b="1" dirty="0" smtClean="0">
                <a:solidFill>
                  <a:srgbClr val="00B050"/>
                </a:solidFill>
              </a:rPr>
              <a:t>الربط مع المناهج ( جغرافيا  ) </a:t>
            </a:r>
            <a:r>
              <a:rPr lang="ar-SA" sz="2800" b="1" dirty="0" smtClean="0"/>
              <a:t>( تحديد على خريطة العالم )    </a:t>
            </a:r>
            <a:endParaRPr lang="ar-SA" sz="2800" dirty="0" smtClean="0"/>
          </a:p>
        </p:txBody>
      </p:sp>
      <p:pic>
        <p:nvPicPr>
          <p:cNvPr id="7" name="Picture 6" descr="C:\Users\Public\Pictures\تجارب.jpg"/>
          <p:cNvPicPr>
            <a:picLocks noChangeAspect="1" noChangeArrowheads="1"/>
          </p:cNvPicPr>
          <p:nvPr/>
        </p:nvPicPr>
        <p:blipFill>
          <a:blip r:embed="rId3"/>
          <a:srcRect/>
          <a:stretch>
            <a:fillRect/>
          </a:stretch>
        </p:blipFill>
        <p:spPr bwMode="auto">
          <a:xfrm>
            <a:off x="7286644" y="4429132"/>
            <a:ext cx="1214446" cy="1000133"/>
          </a:xfrm>
          <a:prstGeom prst="rect">
            <a:avLst/>
          </a:prstGeom>
          <a:noFill/>
        </p:spPr>
      </p:pic>
      <p:pic>
        <p:nvPicPr>
          <p:cNvPr id="12" name="Picture 3" descr="C:\Users\Public\Pictures\الربط.jpg"/>
          <p:cNvPicPr>
            <a:picLocks noChangeAspect="1" noChangeArrowheads="1"/>
          </p:cNvPicPr>
          <p:nvPr/>
        </p:nvPicPr>
        <p:blipFill>
          <a:blip r:embed="rId4"/>
          <a:srcRect/>
          <a:stretch>
            <a:fillRect/>
          </a:stretch>
        </p:blipFill>
        <p:spPr bwMode="auto">
          <a:xfrm>
            <a:off x="7358082" y="5572140"/>
            <a:ext cx="1200150" cy="1009650"/>
          </a:xfrm>
          <a:prstGeom prst="rect">
            <a:avLst/>
          </a:prstGeom>
          <a:noFill/>
        </p:spPr>
      </p:pic>
      <p:pic>
        <p:nvPicPr>
          <p:cNvPr id="15" name="Picture 1" descr="C:\Users\Public\Pictures\مصطلح علمي.jpg"/>
          <p:cNvPicPr>
            <a:picLocks noChangeAspect="1" noChangeArrowheads="1"/>
          </p:cNvPicPr>
          <p:nvPr/>
        </p:nvPicPr>
        <p:blipFill>
          <a:blip r:embed="rId5"/>
          <a:srcRect/>
          <a:stretch>
            <a:fillRect/>
          </a:stretch>
        </p:blipFill>
        <p:spPr bwMode="auto">
          <a:xfrm>
            <a:off x="7286644" y="2357430"/>
            <a:ext cx="1285884" cy="1000132"/>
          </a:xfrm>
          <a:prstGeom prst="rect">
            <a:avLst/>
          </a:prstGeom>
          <a:noFill/>
        </p:spPr>
      </p:pic>
      <p:sp>
        <p:nvSpPr>
          <p:cNvPr id="16" name="مخطط انسيابي: محطة طرفية 15"/>
          <p:cNvSpPr/>
          <p:nvPr/>
        </p:nvSpPr>
        <p:spPr>
          <a:xfrm>
            <a:off x="285720" y="3000372"/>
            <a:ext cx="7358114" cy="1643074"/>
          </a:xfrm>
          <a:prstGeom prst="flowChartTerminator">
            <a:avLst/>
          </a:prstGeom>
        </p:spPr>
        <p:style>
          <a:lnRef idx="1">
            <a:schemeClr val="accent5"/>
          </a:lnRef>
          <a:fillRef idx="2">
            <a:schemeClr val="accent5"/>
          </a:fillRef>
          <a:effectRef idx="1">
            <a:schemeClr val="accent5"/>
          </a:effectRef>
          <a:fontRef idx="minor">
            <a:schemeClr val="dk1"/>
          </a:fontRef>
        </p:style>
        <p:txBody>
          <a:bodyPr rtlCol="1" anchor="ctr"/>
          <a:lstStyle/>
          <a:p>
            <a:pPr algn="ctr">
              <a:lnSpc>
                <a:spcPct val="200000"/>
              </a:lnSpc>
            </a:pPr>
            <a:r>
              <a:rPr lang="ar-SA" sz="2800" b="1" dirty="0" err="1" smtClean="0">
                <a:solidFill>
                  <a:schemeClr val="accent1"/>
                </a:solidFill>
              </a:rPr>
              <a:t>مامعنى</a:t>
            </a:r>
            <a:r>
              <a:rPr lang="ar-SA" sz="2800" b="1" dirty="0" smtClean="0">
                <a:solidFill>
                  <a:schemeClr val="accent1"/>
                </a:solidFill>
              </a:rPr>
              <a:t> كلمة جبهة في الأحوال التالية ؟</a:t>
            </a:r>
          </a:p>
          <a:p>
            <a:pPr algn="ctr"/>
            <a:endParaRPr lang="ar-SA" sz="2800" b="1" dirty="0" smtClean="0">
              <a:solidFill>
                <a:schemeClr val="accent1"/>
              </a:solidFill>
            </a:endParaRPr>
          </a:p>
          <a:p>
            <a:pPr algn="ctr"/>
            <a:endParaRPr lang="ar-SA" sz="2800" b="1" dirty="0" smtClean="0">
              <a:solidFill>
                <a:schemeClr val="accent1"/>
              </a:solidFill>
            </a:endParaRPr>
          </a:p>
          <a:p>
            <a:pPr algn="ctr"/>
            <a:endParaRPr lang="ar-SA" sz="2800" b="1" dirty="0">
              <a:solidFill>
                <a:schemeClr val="accent1"/>
              </a:solidFill>
            </a:endParaRPr>
          </a:p>
        </p:txBody>
      </p:sp>
      <p:graphicFrame>
        <p:nvGraphicFramePr>
          <p:cNvPr id="17" name="جدول 16"/>
          <p:cNvGraphicFramePr>
            <a:graphicFrameLocks noGrp="1"/>
          </p:cNvGraphicFramePr>
          <p:nvPr/>
        </p:nvGraphicFramePr>
        <p:xfrm>
          <a:off x="571472" y="3500438"/>
          <a:ext cx="6715173" cy="731520"/>
        </p:xfrm>
        <a:graphic>
          <a:graphicData uri="http://schemas.openxmlformats.org/drawingml/2006/table">
            <a:tbl>
              <a:tblPr rtl="1" firstRow="1" bandRow="1">
                <a:tableStyleId>{7DF18680-E054-41AD-8BC1-D1AEF772440D}</a:tableStyleId>
              </a:tblPr>
              <a:tblGrid>
                <a:gridCol w="2238391"/>
                <a:gridCol w="2238391"/>
                <a:gridCol w="2238391"/>
              </a:tblGrid>
              <a:tr h="357190">
                <a:tc>
                  <a:txBody>
                    <a:bodyPr/>
                    <a:lstStyle/>
                    <a:p>
                      <a:pPr algn="ctr" rtl="1"/>
                      <a:r>
                        <a:rPr lang="ar-SA" dirty="0" smtClean="0"/>
                        <a:t> في</a:t>
                      </a:r>
                      <a:r>
                        <a:rPr lang="ar-SA" baseline="0" dirty="0" smtClean="0"/>
                        <a:t> المعركة</a:t>
                      </a:r>
                      <a:endParaRPr lang="ar-SA" dirty="0"/>
                    </a:p>
                  </a:txBody>
                  <a:tcPr/>
                </a:tc>
                <a:tc>
                  <a:txBody>
                    <a:bodyPr/>
                    <a:lstStyle/>
                    <a:p>
                      <a:pPr algn="ctr" rtl="1"/>
                      <a:r>
                        <a:rPr lang="ar-SA" dirty="0" smtClean="0"/>
                        <a:t>  في العلم</a:t>
                      </a:r>
                      <a:endParaRPr lang="ar-SA" dirty="0"/>
                    </a:p>
                  </a:txBody>
                  <a:tcPr/>
                </a:tc>
                <a:tc>
                  <a:txBody>
                    <a:bodyPr/>
                    <a:lstStyle/>
                    <a:p>
                      <a:pPr rtl="1"/>
                      <a:r>
                        <a:rPr lang="ar-SA" dirty="0" smtClean="0"/>
                        <a:t>      في جسم الإنسان</a:t>
                      </a:r>
                      <a:endParaRPr lang="ar-SA" dirty="0"/>
                    </a:p>
                  </a:txBody>
                  <a:tcPr/>
                </a:tc>
              </a:tr>
              <a:tr h="357190">
                <a:tc>
                  <a:txBody>
                    <a:bodyPr/>
                    <a:lstStyle/>
                    <a:p>
                      <a:pPr rtl="1"/>
                      <a:endParaRPr lang="ar-SA" dirty="0"/>
                    </a:p>
                  </a:txBody>
                  <a:tcPr/>
                </a:tc>
                <a:tc>
                  <a:txBody>
                    <a:bodyPr/>
                    <a:lstStyle/>
                    <a:p>
                      <a:pPr rtl="1"/>
                      <a:endParaRPr lang="ar-SA" dirty="0"/>
                    </a:p>
                  </a:txBody>
                  <a:tcPr/>
                </a:tc>
                <a:tc>
                  <a:txBody>
                    <a:bodyPr/>
                    <a:lstStyle/>
                    <a:p>
                      <a:pPr rtl="1"/>
                      <a:endParaRPr lang="ar-SA" dirty="0"/>
                    </a:p>
                  </a:txBody>
                  <a:tcPr/>
                </a:tc>
              </a:tr>
            </a:tbl>
          </a:graphicData>
        </a:graphic>
      </p:graphicFrame>
      <p:pic>
        <p:nvPicPr>
          <p:cNvPr id="18" name="Picture 2" descr="C:\Users\Public\Pictures\قرآن1.jpg"/>
          <p:cNvPicPr>
            <a:picLocks noChangeAspect="1" noChangeArrowheads="1"/>
          </p:cNvPicPr>
          <p:nvPr/>
        </p:nvPicPr>
        <p:blipFill>
          <a:blip r:embed="rId6"/>
          <a:srcRect/>
          <a:stretch>
            <a:fillRect/>
          </a:stretch>
        </p:blipFill>
        <p:spPr bwMode="auto">
          <a:xfrm>
            <a:off x="7286644" y="285728"/>
            <a:ext cx="1285884" cy="857256"/>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7"/>
                                        </p:tgtEl>
                                        <p:attrNameLst>
                                          <p:attrName>style.visibility</p:attrName>
                                        </p:attrNameLst>
                                      </p:cBhvr>
                                      <p:to>
                                        <p:strVal val="visible"/>
                                      </p:to>
                                    </p:set>
                                    <p:anim calcmode="lin" valueType="num">
                                      <p:cBhvr additive="base">
                                        <p:cTn id="19" dur="500" fill="hold"/>
                                        <p:tgtEl>
                                          <p:spTgt spid="17"/>
                                        </p:tgtEl>
                                        <p:attrNameLst>
                                          <p:attrName>ppt_x</p:attrName>
                                        </p:attrNameLst>
                                      </p:cBhvr>
                                      <p:tavLst>
                                        <p:tav tm="0">
                                          <p:val>
                                            <p:strVal val="#ppt_x"/>
                                          </p:val>
                                        </p:tav>
                                        <p:tav tm="100000">
                                          <p:val>
                                            <p:strVal val="#ppt_x"/>
                                          </p:val>
                                        </p:tav>
                                      </p:tavLst>
                                    </p:anim>
                                    <p:anim calcmode="lin" valueType="num">
                                      <p:cBhvr additive="base">
                                        <p:cTn id="20" dur="500" fill="hold"/>
                                        <p:tgtEl>
                                          <p:spTgt spid="17"/>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6"/>
                                        </p:tgtEl>
                                        <p:attrNameLst>
                                          <p:attrName>style.visibility</p:attrName>
                                        </p:attrNameLst>
                                      </p:cBhvr>
                                      <p:to>
                                        <p:strVal val="visible"/>
                                      </p:to>
                                    </p:set>
                                    <p:anim calcmode="lin" valueType="num">
                                      <p:cBhvr additive="base">
                                        <p:cTn id="23" dur="500" fill="hold"/>
                                        <p:tgtEl>
                                          <p:spTgt spid="16"/>
                                        </p:tgtEl>
                                        <p:attrNameLst>
                                          <p:attrName>ppt_x</p:attrName>
                                        </p:attrNameLst>
                                      </p:cBhvr>
                                      <p:tavLst>
                                        <p:tav tm="0">
                                          <p:val>
                                            <p:strVal val="#ppt_x"/>
                                          </p:val>
                                        </p:tav>
                                        <p:tav tm="100000">
                                          <p:val>
                                            <p:strVal val="#ppt_x"/>
                                          </p:val>
                                        </p:tav>
                                      </p:tavLst>
                                    </p:anim>
                                    <p:anim calcmode="lin" valueType="num">
                                      <p:cBhvr additive="base">
                                        <p:cTn id="2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anim calcmode="lin" valueType="num">
                                      <p:cBhvr additive="base">
                                        <p:cTn id="2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anim calcmode="lin" valueType="num">
                                      <p:cBhvr additive="base">
                                        <p:cTn id="3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C:\Users\Public\Pictures\خفيات.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2" name="عنوان 1"/>
          <p:cNvSpPr>
            <a:spLocks noGrp="1"/>
          </p:cNvSpPr>
          <p:nvPr>
            <p:ph type="title"/>
          </p:nvPr>
        </p:nvSpPr>
        <p:spPr/>
        <p:txBody>
          <a:bodyPr/>
          <a:lstStyle/>
          <a:p>
            <a:endParaRPr lang="ar-SA" dirty="0"/>
          </a:p>
        </p:txBody>
      </p:sp>
      <p:pic>
        <p:nvPicPr>
          <p:cNvPr id="1026" name="Picture 2" descr="C:\Users\Public\Pictures\خريطة3.jpg"/>
          <p:cNvPicPr>
            <a:picLocks noGrp="1" noChangeAspect="1" noChangeArrowheads="1"/>
          </p:cNvPicPr>
          <p:nvPr>
            <p:ph idx="1"/>
          </p:nvPr>
        </p:nvPicPr>
        <p:blipFill>
          <a:blip r:embed="rId3"/>
          <a:srcRect/>
          <a:stretch>
            <a:fillRect/>
          </a:stretch>
        </p:blipFill>
        <p:spPr bwMode="auto">
          <a:xfrm>
            <a:off x="428596" y="285728"/>
            <a:ext cx="8358246" cy="6215106"/>
          </a:xfrm>
          <a:prstGeom prst="rect">
            <a:avLst/>
          </a:prstGeom>
          <a:noFill/>
        </p:spPr>
      </p:pic>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C:\Users\Public\Pictures\خفيات.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2" name="عنوان 1"/>
          <p:cNvSpPr>
            <a:spLocks noGrp="1"/>
          </p:cNvSpPr>
          <p:nvPr>
            <p:ph type="title"/>
          </p:nvPr>
        </p:nvSpPr>
        <p:spPr/>
        <p:txBody>
          <a:bodyPr/>
          <a:lstStyle/>
          <a:p>
            <a:endParaRPr lang="ar-SA" dirty="0"/>
          </a:p>
        </p:txBody>
      </p:sp>
      <p:pic>
        <p:nvPicPr>
          <p:cNvPr id="2050" name="Picture 2" descr="C:\Users\Public\Pictures\خريطة 4.jpg"/>
          <p:cNvPicPr>
            <a:picLocks noGrp="1" noChangeAspect="1" noChangeArrowheads="1"/>
          </p:cNvPicPr>
          <p:nvPr>
            <p:ph idx="1"/>
          </p:nvPr>
        </p:nvPicPr>
        <p:blipFill>
          <a:blip r:embed="rId3"/>
          <a:srcRect/>
          <a:stretch>
            <a:fillRect/>
          </a:stretch>
        </p:blipFill>
        <p:spPr bwMode="auto">
          <a:xfrm>
            <a:off x="357159" y="285728"/>
            <a:ext cx="8429684" cy="6286544"/>
          </a:xfrm>
          <a:prstGeom prst="rect">
            <a:avLst/>
          </a:prstGeom>
          <a:noFill/>
        </p:spPr>
      </p:pic>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C:\Users\Public\Pictures\خفيات.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2" name="عنوان 1"/>
          <p:cNvSpPr>
            <a:spLocks noGrp="1"/>
          </p:cNvSpPr>
          <p:nvPr>
            <p:ph type="title"/>
          </p:nvPr>
        </p:nvSpPr>
        <p:spPr/>
        <p:txBody>
          <a:bodyPr/>
          <a:lstStyle/>
          <a:p>
            <a:endParaRPr lang="ar-SA" dirty="0"/>
          </a:p>
        </p:txBody>
      </p:sp>
      <p:pic>
        <p:nvPicPr>
          <p:cNvPr id="1026" name="Picture 2" descr="C:\Users\Public\Pictures\خريطة2.jpg"/>
          <p:cNvPicPr>
            <a:picLocks noGrp="1" noChangeAspect="1" noChangeArrowheads="1"/>
          </p:cNvPicPr>
          <p:nvPr>
            <p:ph idx="1"/>
          </p:nvPr>
        </p:nvPicPr>
        <p:blipFill>
          <a:blip r:embed="rId3"/>
          <a:srcRect/>
          <a:stretch>
            <a:fillRect/>
          </a:stretch>
        </p:blipFill>
        <p:spPr bwMode="auto">
          <a:xfrm>
            <a:off x="285720" y="285728"/>
            <a:ext cx="8501122" cy="6286543"/>
          </a:xfrm>
          <a:prstGeom prst="rect">
            <a:avLst/>
          </a:prstGeom>
          <a:noFill/>
        </p:spPr>
      </p:pic>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C:\Users\Public\Pictures\خلفيات 3.jpg"/>
          <p:cNvPicPr>
            <a:picLocks noGrp="1" noChangeAspect="1" noChangeArrowheads="1"/>
          </p:cNvPicPr>
          <p:nvPr>
            <p:ph idx="1"/>
          </p:nvPr>
        </p:nvPicPr>
        <p:blipFill>
          <a:blip r:embed="rId2"/>
          <a:srcRect/>
          <a:stretch>
            <a:fillRect/>
          </a:stretch>
        </p:blipFill>
        <p:spPr bwMode="auto">
          <a:xfrm>
            <a:off x="1" y="0"/>
            <a:ext cx="9144000" cy="6858000"/>
          </a:xfrm>
          <a:prstGeom prst="rect">
            <a:avLst/>
          </a:prstGeom>
          <a:noFill/>
        </p:spPr>
      </p:pic>
      <p:sp>
        <p:nvSpPr>
          <p:cNvPr id="2" name="عنوان 1"/>
          <p:cNvSpPr>
            <a:spLocks noGrp="1"/>
          </p:cNvSpPr>
          <p:nvPr>
            <p:ph type="title"/>
          </p:nvPr>
        </p:nvSpPr>
        <p:spPr>
          <a:xfrm>
            <a:off x="500034" y="2571744"/>
            <a:ext cx="8229600" cy="1143000"/>
          </a:xfrm>
        </p:spPr>
        <p:txBody>
          <a:bodyPr>
            <a:normAutofit/>
          </a:bodyPr>
          <a:lstStyle/>
          <a:p>
            <a:r>
              <a:rPr lang="ar-SA" sz="6000" b="1" dirty="0" smtClean="0">
                <a:solidFill>
                  <a:srgbClr val="BD4A47"/>
                </a:solidFill>
              </a:rPr>
              <a:t>تـــابـــــع</a:t>
            </a:r>
            <a:endParaRPr lang="ar-SA" sz="6000" b="1" dirty="0">
              <a:solidFill>
                <a:srgbClr val="BD4A47"/>
              </a:solidFill>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C:\Users\Public\Pictures\خفيات.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3" name="عنصر نائب للمحتوى 2"/>
          <p:cNvSpPr>
            <a:spLocks noGrp="1"/>
          </p:cNvSpPr>
          <p:nvPr>
            <p:ph idx="1"/>
          </p:nvPr>
        </p:nvSpPr>
        <p:spPr>
          <a:xfrm>
            <a:off x="457200" y="1142984"/>
            <a:ext cx="8229600" cy="4983179"/>
          </a:xfrm>
        </p:spPr>
        <p:txBody>
          <a:bodyPr/>
          <a:lstStyle/>
          <a:p>
            <a:pPr>
              <a:buNone/>
            </a:pPr>
            <a:r>
              <a:rPr lang="ar-SA" b="1" dirty="0" smtClean="0">
                <a:solidFill>
                  <a:srgbClr val="A30D83"/>
                </a:solidFill>
              </a:rPr>
              <a:t>                  الربط مع المعرفة السابقة </a:t>
            </a:r>
            <a:endParaRPr lang="en-US" b="1" dirty="0" smtClean="0">
              <a:solidFill>
                <a:srgbClr val="A30D83"/>
              </a:solidFill>
            </a:endParaRPr>
          </a:p>
          <a:p>
            <a:pPr>
              <a:buNone/>
            </a:pPr>
            <a:r>
              <a:rPr lang="ar-SA" b="1" dirty="0" smtClean="0">
                <a:solidFill>
                  <a:schemeClr val="accent1"/>
                </a:solidFill>
              </a:rPr>
              <a:t>                  ( الأحوال الجوية القاسية )</a:t>
            </a:r>
            <a:endParaRPr lang="en-US" b="1" dirty="0" smtClean="0">
              <a:solidFill>
                <a:schemeClr val="accent1"/>
              </a:solidFill>
            </a:endParaRPr>
          </a:p>
          <a:p>
            <a:pPr>
              <a:buNone/>
            </a:pPr>
            <a:endParaRPr lang="ar-SA" dirty="0" smtClean="0"/>
          </a:p>
          <a:p>
            <a:pPr>
              <a:buNone/>
            </a:pPr>
            <a:r>
              <a:rPr lang="ar-SA" b="1" dirty="0" smtClean="0">
                <a:solidFill>
                  <a:srgbClr val="FF0000"/>
                </a:solidFill>
              </a:rPr>
              <a:t>      أسئلة ومناقشة /</a:t>
            </a:r>
            <a:endParaRPr lang="en-US" b="1" dirty="0" smtClean="0">
              <a:solidFill>
                <a:srgbClr val="FF0000"/>
              </a:solidFill>
            </a:endParaRPr>
          </a:p>
          <a:p>
            <a:pPr>
              <a:buNone/>
            </a:pPr>
            <a:r>
              <a:rPr lang="ar-SA" b="1" dirty="0" smtClean="0"/>
              <a:t>       1. أذكري أحداث ظروف طقس قاسية واجهتها؟</a:t>
            </a:r>
            <a:endParaRPr lang="ar-SA"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C:\Users\Public\Pictures\خفيات.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3" name="عنصر نائب للمحتوى 2"/>
          <p:cNvSpPr>
            <a:spLocks noGrp="1"/>
          </p:cNvSpPr>
          <p:nvPr>
            <p:ph idx="1"/>
          </p:nvPr>
        </p:nvSpPr>
        <p:spPr>
          <a:xfrm>
            <a:off x="0" y="0"/>
            <a:ext cx="8686800" cy="6858000"/>
          </a:xfrm>
        </p:spPr>
        <p:txBody>
          <a:bodyPr>
            <a:normAutofit/>
          </a:bodyPr>
          <a:lstStyle/>
          <a:p>
            <a:pPr>
              <a:buNone/>
            </a:pPr>
            <a:endParaRPr lang="ar-SA" dirty="0" smtClean="0"/>
          </a:p>
          <a:p>
            <a:pPr>
              <a:buNone/>
            </a:pPr>
            <a:r>
              <a:rPr lang="ar-SA" sz="2800" dirty="0" smtClean="0"/>
              <a:t>                </a:t>
            </a:r>
            <a:r>
              <a:rPr lang="ar-SA" sz="2800" b="1" dirty="0" smtClean="0">
                <a:solidFill>
                  <a:schemeClr val="accent5">
                    <a:lumMod val="75000"/>
                  </a:schemeClr>
                </a:solidFill>
              </a:rPr>
              <a:t>دفتر العلوم</a:t>
            </a:r>
          </a:p>
          <a:p>
            <a:pPr>
              <a:buNone/>
            </a:pPr>
            <a:endParaRPr lang="ar-SA" sz="2800" b="1" dirty="0" smtClean="0">
              <a:solidFill>
                <a:schemeClr val="accent5">
                  <a:lumMod val="75000"/>
                </a:schemeClr>
              </a:solidFill>
            </a:endParaRPr>
          </a:p>
          <a:p>
            <a:pPr>
              <a:buNone/>
            </a:pPr>
            <a:endParaRPr lang="ar-SA" sz="2800" b="1" dirty="0" smtClean="0">
              <a:solidFill>
                <a:schemeClr val="accent5">
                  <a:lumMod val="75000"/>
                </a:schemeClr>
              </a:solidFill>
            </a:endParaRPr>
          </a:p>
          <a:p>
            <a:pPr>
              <a:buNone/>
            </a:pPr>
            <a:endParaRPr lang="ar-SA" sz="2800" b="1" dirty="0" smtClean="0">
              <a:solidFill>
                <a:schemeClr val="accent5">
                  <a:lumMod val="75000"/>
                </a:schemeClr>
              </a:solidFill>
            </a:endParaRPr>
          </a:p>
          <a:p>
            <a:pPr>
              <a:buNone/>
            </a:pPr>
            <a:endParaRPr lang="ar-SA" sz="2800" b="1" dirty="0" smtClean="0">
              <a:solidFill>
                <a:schemeClr val="accent5">
                  <a:lumMod val="75000"/>
                </a:schemeClr>
              </a:solidFill>
            </a:endParaRPr>
          </a:p>
          <a:p>
            <a:pPr>
              <a:buNone/>
            </a:pPr>
            <a:r>
              <a:rPr lang="ar-SA" sz="2800" b="1" dirty="0" smtClean="0">
                <a:solidFill>
                  <a:schemeClr val="accent5">
                    <a:lumMod val="75000"/>
                  </a:schemeClr>
                </a:solidFill>
              </a:rPr>
              <a:t>                 </a:t>
            </a:r>
            <a:endParaRPr lang="ar-SA" sz="2800" b="1" dirty="0" smtClean="0"/>
          </a:p>
          <a:p>
            <a:pPr>
              <a:lnSpc>
                <a:spcPct val="150000"/>
              </a:lnSpc>
              <a:buNone/>
            </a:pPr>
            <a:endParaRPr lang="ar-SA" sz="2800" b="1" dirty="0" smtClean="0"/>
          </a:p>
          <a:p>
            <a:pPr>
              <a:lnSpc>
                <a:spcPct val="150000"/>
              </a:lnSpc>
              <a:buNone/>
            </a:pPr>
            <a:r>
              <a:rPr lang="ar-SA" sz="2800" b="1" dirty="0" smtClean="0"/>
              <a:t>                  </a:t>
            </a:r>
            <a:r>
              <a:rPr lang="ar-SA" sz="2800" b="1" dirty="0" smtClean="0">
                <a:solidFill>
                  <a:srgbClr val="A30D83"/>
                </a:solidFill>
              </a:rPr>
              <a:t>ماذا قرأت ؟    </a:t>
            </a:r>
            <a:r>
              <a:rPr lang="ar-SA" sz="2800" b="1" dirty="0" smtClean="0"/>
              <a:t>ص ( 31 )</a:t>
            </a:r>
            <a:endParaRPr lang="ar-SA" sz="2800" dirty="0" smtClean="0"/>
          </a:p>
          <a:p>
            <a:pPr>
              <a:lnSpc>
                <a:spcPct val="250000"/>
              </a:lnSpc>
              <a:buNone/>
            </a:pPr>
            <a:r>
              <a:rPr lang="ar-SA" sz="2800" dirty="0" smtClean="0"/>
              <a:t>                 </a:t>
            </a:r>
            <a:r>
              <a:rPr lang="ar-SA" sz="2800" b="1" dirty="0" err="1" smtClean="0">
                <a:solidFill>
                  <a:srgbClr val="00B050"/>
                </a:solidFill>
              </a:rPr>
              <a:t>إستخدام</a:t>
            </a:r>
            <a:r>
              <a:rPr lang="ar-SA" sz="2800" b="1" dirty="0" smtClean="0">
                <a:solidFill>
                  <a:srgbClr val="00B050"/>
                </a:solidFill>
              </a:rPr>
              <a:t> الصور والرسوم </a:t>
            </a:r>
            <a:r>
              <a:rPr lang="ar-SA" sz="2800" b="1" dirty="0" smtClean="0"/>
              <a:t>/ شكل ( 17/16/15/14 )</a:t>
            </a:r>
            <a:endParaRPr lang="ar-SA" dirty="0" smtClean="0">
              <a:solidFill>
                <a:srgbClr val="FF0000"/>
              </a:solidFill>
            </a:endParaRPr>
          </a:p>
        </p:txBody>
      </p:sp>
      <p:pic>
        <p:nvPicPr>
          <p:cNvPr id="9" name="Picture 12" descr="C:\Users\Public\Pictures\دفتتتر العلوم.jpg"/>
          <p:cNvPicPr>
            <a:picLocks noChangeAspect="1" noChangeArrowheads="1"/>
          </p:cNvPicPr>
          <p:nvPr/>
        </p:nvPicPr>
        <p:blipFill>
          <a:blip r:embed="rId3"/>
          <a:srcRect/>
          <a:stretch>
            <a:fillRect/>
          </a:stretch>
        </p:blipFill>
        <p:spPr bwMode="auto">
          <a:xfrm>
            <a:off x="7429520" y="285728"/>
            <a:ext cx="1214446" cy="1071570"/>
          </a:xfrm>
          <a:prstGeom prst="rect">
            <a:avLst/>
          </a:prstGeom>
          <a:noFill/>
        </p:spPr>
      </p:pic>
      <p:sp>
        <p:nvSpPr>
          <p:cNvPr id="10" name="مخطط انسيابي: محطة طرفية 9"/>
          <p:cNvSpPr/>
          <p:nvPr/>
        </p:nvSpPr>
        <p:spPr>
          <a:xfrm>
            <a:off x="785786" y="1428736"/>
            <a:ext cx="7358114" cy="1214446"/>
          </a:xfrm>
          <a:prstGeom prst="flowChartTerminator">
            <a:avLst/>
          </a:prstGeom>
        </p:spPr>
        <p:style>
          <a:lnRef idx="1">
            <a:schemeClr val="accent5"/>
          </a:lnRef>
          <a:fillRef idx="2">
            <a:schemeClr val="accent5"/>
          </a:fillRef>
          <a:effectRef idx="1">
            <a:schemeClr val="accent5"/>
          </a:effectRef>
          <a:fontRef idx="minor">
            <a:schemeClr val="dk1"/>
          </a:fontRef>
        </p:style>
        <p:txBody>
          <a:bodyPr rtlCol="1" anchor="ctr"/>
          <a:lstStyle/>
          <a:p>
            <a:pPr algn="ctr">
              <a:lnSpc>
                <a:spcPct val="150000"/>
              </a:lnSpc>
            </a:pPr>
            <a:r>
              <a:rPr lang="ar-SA" sz="2800" b="1" dirty="0" smtClean="0">
                <a:solidFill>
                  <a:schemeClr val="accent1"/>
                </a:solidFill>
              </a:rPr>
              <a:t>صنفي أنواع الأحوال الجوية القاسية الثلاثة على شكل </a:t>
            </a:r>
          </a:p>
          <a:p>
            <a:pPr algn="ctr">
              <a:lnSpc>
                <a:spcPct val="150000"/>
              </a:lnSpc>
            </a:pPr>
            <a:r>
              <a:rPr lang="ar-SA" sz="2800" b="1" dirty="0" smtClean="0">
                <a:solidFill>
                  <a:schemeClr val="accent1"/>
                </a:solidFill>
              </a:rPr>
              <a:t>خريطة مفاهيم ؟</a:t>
            </a:r>
            <a:endParaRPr lang="ar-SA" sz="2800" b="1" dirty="0">
              <a:solidFill>
                <a:schemeClr val="accent1"/>
              </a:solidFill>
            </a:endParaRPr>
          </a:p>
        </p:txBody>
      </p:sp>
      <p:pic>
        <p:nvPicPr>
          <p:cNvPr id="11" name="Picture 16" descr="C:\Users\Public\Pictures\ماذا قرأت.jpg"/>
          <p:cNvPicPr>
            <a:picLocks noChangeAspect="1" noChangeArrowheads="1"/>
          </p:cNvPicPr>
          <p:nvPr/>
        </p:nvPicPr>
        <p:blipFill>
          <a:blip r:embed="rId4"/>
          <a:srcRect/>
          <a:stretch>
            <a:fillRect/>
          </a:stretch>
        </p:blipFill>
        <p:spPr bwMode="auto">
          <a:xfrm>
            <a:off x="7215206" y="4286256"/>
            <a:ext cx="1285884" cy="1000132"/>
          </a:xfrm>
          <a:prstGeom prst="rect">
            <a:avLst/>
          </a:prstGeom>
          <a:noFill/>
        </p:spPr>
      </p:pic>
      <p:pic>
        <p:nvPicPr>
          <p:cNvPr id="12" name="Picture 13" descr="C:\Users\Public\Pictures\صور ورسوم.jpg"/>
          <p:cNvPicPr>
            <a:picLocks noChangeAspect="1" noChangeArrowheads="1"/>
          </p:cNvPicPr>
          <p:nvPr/>
        </p:nvPicPr>
        <p:blipFill>
          <a:blip r:embed="rId5"/>
          <a:srcRect/>
          <a:stretch>
            <a:fillRect/>
          </a:stretch>
        </p:blipFill>
        <p:spPr bwMode="auto">
          <a:xfrm>
            <a:off x="7286644" y="5429264"/>
            <a:ext cx="1142998" cy="1000132"/>
          </a:xfrm>
          <a:prstGeom prst="rect">
            <a:avLst/>
          </a:prstGeom>
          <a:noFill/>
        </p:spPr>
      </p:pic>
      <p:pic>
        <p:nvPicPr>
          <p:cNvPr id="14" name="Picture 11" descr="C:\Users\Public\Pictures\حل الواجب.jpg"/>
          <p:cNvPicPr>
            <a:picLocks noChangeAspect="1" noChangeArrowheads="1"/>
          </p:cNvPicPr>
          <p:nvPr/>
        </p:nvPicPr>
        <p:blipFill>
          <a:blip r:embed="rId6"/>
          <a:srcRect/>
          <a:stretch>
            <a:fillRect/>
          </a:stretch>
        </p:blipFill>
        <p:spPr bwMode="auto">
          <a:xfrm>
            <a:off x="7215206" y="2857496"/>
            <a:ext cx="1252537" cy="1000132"/>
          </a:xfrm>
          <a:prstGeom prst="rect">
            <a:avLst/>
          </a:prstGeom>
          <a:noFill/>
        </p:spPr>
      </p:pic>
      <p:sp>
        <p:nvSpPr>
          <p:cNvPr id="15" name="سهم إلى اليمين 14"/>
          <p:cNvSpPr/>
          <p:nvPr/>
        </p:nvSpPr>
        <p:spPr>
          <a:xfrm>
            <a:off x="1357290" y="2714620"/>
            <a:ext cx="5643602" cy="1357322"/>
          </a:xfrm>
          <a:prstGeom prst="rightArrow">
            <a:avLst/>
          </a:prstGeom>
        </p:spPr>
        <p:style>
          <a:lnRef idx="1">
            <a:schemeClr val="accent5"/>
          </a:lnRef>
          <a:fillRef idx="2">
            <a:schemeClr val="accent5"/>
          </a:fillRef>
          <a:effectRef idx="1">
            <a:schemeClr val="accent5"/>
          </a:effectRef>
          <a:fontRef idx="minor">
            <a:schemeClr val="dk1"/>
          </a:fontRef>
        </p:style>
        <p:txBody>
          <a:bodyPr rtlCol="1" anchor="ctr"/>
          <a:lstStyle/>
          <a:p>
            <a:pPr algn="ctr"/>
            <a:r>
              <a:rPr lang="ar-SA" sz="3200" b="1" dirty="0" smtClean="0">
                <a:solidFill>
                  <a:schemeClr val="accent1"/>
                </a:solidFill>
              </a:rPr>
              <a:t>الواجب  </a:t>
            </a:r>
            <a:r>
              <a:rPr lang="ar-SA" sz="3200" b="1" dirty="0" err="1" smtClean="0">
                <a:solidFill>
                  <a:schemeClr val="accent1"/>
                </a:solidFill>
              </a:rPr>
              <a:t>ص</a:t>
            </a:r>
            <a:r>
              <a:rPr lang="ar-SA" sz="3200" b="1" dirty="0" smtClean="0">
                <a:solidFill>
                  <a:schemeClr val="accent1"/>
                </a:solidFill>
              </a:rPr>
              <a:t> ( 33 )  رقم  ( 4 )</a:t>
            </a:r>
            <a:endParaRPr lang="ar-SA" sz="3200" b="1" dirty="0">
              <a:solidFill>
                <a:schemeClr val="accent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anim calcmode="lin" valueType="num">
                                      <p:cBhvr additive="base">
                                        <p:cTn id="2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anim calcmode="lin" valueType="num">
                                      <p:cBhvr additive="base">
                                        <p:cTn id="2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Public\Pictures\خلفية5.jpg"/>
          <p:cNvPicPr>
            <a:picLocks noChangeAspect="1" noChangeArrowheads="1"/>
          </p:cNvPicPr>
          <p:nvPr/>
        </p:nvPicPr>
        <p:blipFill>
          <a:blip r:embed="rId2"/>
          <a:srcRect/>
          <a:stretch>
            <a:fillRect/>
          </a:stretch>
        </p:blipFill>
        <p:spPr bwMode="auto">
          <a:xfrm>
            <a:off x="0" y="0"/>
            <a:ext cx="9143999" cy="6858000"/>
          </a:xfrm>
          <a:prstGeom prst="rect">
            <a:avLst/>
          </a:prstGeom>
          <a:noFill/>
        </p:spPr>
      </p:pic>
      <p:sp>
        <p:nvSpPr>
          <p:cNvPr id="3" name="عنصر نائب للمحتوى 2"/>
          <p:cNvSpPr>
            <a:spLocks noGrp="1"/>
          </p:cNvSpPr>
          <p:nvPr>
            <p:ph idx="1"/>
          </p:nvPr>
        </p:nvSpPr>
        <p:spPr>
          <a:xfrm>
            <a:off x="0" y="857232"/>
            <a:ext cx="9144000" cy="6000768"/>
          </a:xfrm>
        </p:spPr>
        <p:txBody>
          <a:bodyPr>
            <a:normAutofit/>
          </a:bodyPr>
          <a:lstStyle/>
          <a:p>
            <a:pPr algn="ctr">
              <a:buNone/>
            </a:pPr>
            <a:r>
              <a:rPr lang="ar-SA" sz="3600" b="1" dirty="0" smtClean="0">
                <a:solidFill>
                  <a:srgbClr val="FF0000"/>
                </a:solidFill>
              </a:rPr>
              <a:t> وحدة ( 4 ) ما وراء الأرض</a:t>
            </a:r>
          </a:p>
          <a:p>
            <a:pPr algn="ctr">
              <a:buNone/>
            </a:pPr>
            <a:endParaRPr lang="ar-SA" sz="3600" b="1" dirty="0" smtClean="0"/>
          </a:p>
          <a:p>
            <a:pPr algn="ctr">
              <a:buNone/>
            </a:pPr>
            <a:endParaRPr lang="ar-SA" sz="3600" b="1" dirty="0" smtClean="0">
              <a:solidFill>
                <a:srgbClr val="00B050"/>
              </a:solidFill>
            </a:endParaRPr>
          </a:p>
          <a:p>
            <a:pPr algn="ctr">
              <a:buNone/>
            </a:pPr>
            <a:r>
              <a:rPr lang="ar-SA" b="1" dirty="0" smtClean="0">
                <a:solidFill>
                  <a:srgbClr val="00B050"/>
                </a:solidFill>
              </a:rPr>
              <a:t>الفصل السابع                                             الفصل الثامن</a:t>
            </a:r>
          </a:p>
          <a:p>
            <a:pPr algn="ctr">
              <a:buNone/>
            </a:pPr>
            <a:r>
              <a:rPr lang="ar-SA" b="1" dirty="0" smtClean="0">
                <a:solidFill>
                  <a:srgbClr val="7030A0"/>
                </a:solidFill>
              </a:rPr>
              <a:t>الغلاف الجوي المتحرك                                </a:t>
            </a:r>
            <a:r>
              <a:rPr lang="ar-SA" b="1" dirty="0" err="1" smtClean="0">
                <a:solidFill>
                  <a:srgbClr val="7030A0"/>
                </a:solidFill>
              </a:rPr>
              <a:t>إستكشاف</a:t>
            </a:r>
            <a:r>
              <a:rPr lang="ar-SA" b="1" dirty="0" smtClean="0">
                <a:solidFill>
                  <a:srgbClr val="7030A0"/>
                </a:solidFill>
              </a:rPr>
              <a:t> الفضاء</a:t>
            </a:r>
          </a:p>
          <a:p>
            <a:pPr algn="ctr">
              <a:buNone/>
            </a:pPr>
            <a:r>
              <a:rPr lang="ar-SA" b="1" dirty="0" smtClean="0">
                <a:solidFill>
                  <a:srgbClr val="7030A0"/>
                </a:solidFill>
              </a:rPr>
              <a:t>                                                         </a:t>
            </a:r>
          </a:p>
          <a:p>
            <a:pPr algn="ctr">
              <a:buNone/>
            </a:pPr>
            <a:endParaRPr lang="ar-SA" sz="3600" b="1" dirty="0"/>
          </a:p>
        </p:txBody>
      </p:sp>
      <p:cxnSp>
        <p:nvCxnSpPr>
          <p:cNvPr id="16" name="رابط كسهم مستقيم 15"/>
          <p:cNvCxnSpPr/>
          <p:nvPr/>
        </p:nvCxnSpPr>
        <p:spPr>
          <a:xfrm>
            <a:off x="4929190" y="1714488"/>
            <a:ext cx="3286148" cy="8572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رابط كسهم مستقيم 16"/>
          <p:cNvCxnSpPr/>
          <p:nvPr/>
        </p:nvCxnSpPr>
        <p:spPr>
          <a:xfrm rot="10800000" flipV="1">
            <a:off x="1000100" y="1714488"/>
            <a:ext cx="3429024" cy="9286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C:\Users\Public\Pictures\خفيات.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3" name="عنصر نائب للمحتوى 2"/>
          <p:cNvSpPr>
            <a:spLocks noGrp="1"/>
          </p:cNvSpPr>
          <p:nvPr>
            <p:ph idx="1"/>
          </p:nvPr>
        </p:nvSpPr>
        <p:spPr>
          <a:xfrm>
            <a:off x="0" y="0"/>
            <a:ext cx="8686800" cy="7358090"/>
          </a:xfrm>
        </p:spPr>
        <p:txBody>
          <a:bodyPr>
            <a:normAutofit fontScale="92500" lnSpcReduction="20000"/>
          </a:bodyPr>
          <a:lstStyle/>
          <a:p>
            <a:pPr>
              <a:buNone/>
            </a:pPr>
            <a:endParaRPr lang="ar-SA" dirty="0" smtClean="0"/>
          </a:p>
          <a:p>
            <a:pPr>
              <a:lnSpc>
                <a:spcPct val="150000"/>
              </a:lnSpc>
              <a:buNone/>
            </a:pPr>
            <a:endParaRPr lang="ar-SA" b="1" dirty="0" smtClean="0">
              <a:solidFill>
                <a:srgbClr val="FF0000"/>
              </a:solidFill>
            </a:endParaRPr>
          </a:p>
          <a:p>
            <a:pPr>
              <a:lnSpc>
                <a:spcPct val="150000"/>
              </a:lnSpc>
              <a:buNone/>
            </a:pPr>
            <a:r>
              <a:rPr lang="ar-SA" sz="3000" b="1" dirty="0" smtClean="0">
                <a:solidFill>
                  <a:srgbClr val="FF0000"/>
                </a:solidFill>
              </a:rPr>
              <a:t>                </a:t>
            </a:r>
            <a:r>
              <a:rPr lang="ar-SA" sz="3000" b="1" dirty="0" smtClean="0">
                <a:solidFill>
                  <a:srgbClr val="B60E92"/>
                </a:solidFill>
              </a:rPr>
              <a:t>عمل نموذج </a:t>
            </a:r>
            <a:r>
              <a:rPr lang="ar-SA" sz="3000" b="1" dirty="0" smtClean="0"/>
              <a:t> ( الأعاصير القمعية )</a:t>
            </a:r>
            <a:endParaRPr lang="ar-SA" sz="3000" b="1" dirty="0" smtClean="0">
              <a:solidFill>
                <a:srgbClr val="FF0000"/>
              </a:solidFill>
            </a:endParaRPr>
          </a:p>
          <a:p>
            <a:pPr>
              <a:lnSpc>
                <a:spcPct val="150000"/>
              </a:lnSpc>
              <a:buNone/>
            </a:pPr>
            <a:endParaRPr lang="ar-SA" b="1" dirty="0" smtClean="0">
              <a:solidFill>
                <a:srgbClr val="FF0000"/>
              </a:solidFill>
            </a:endParaRPr>
          </a:p>
          <a:p>
            <a:pPr>
              <a:lnSpc>
                <a:spcPct val="150000"/>
              </a:lnSpc>
              <a:buNone/>
            </a:pPr>
            <a:endParaRPr lang="ar-SA" b="1" dirty="0" smtClean="0">
              <a:solidFill>
                <a:srgbClr val="FF0000"/>
              </a:solidFill>
            </a:endParaRPr>
          </a:p>
          <a:p>
            <a:pPr>
              <a:lnSpc>
                <a:spcPct val="150000"/>
              </a:lnSpc>
              <a:buNone/>
            </a:pPr>
            <a:r>
              <a:rPr lang="ar-SA" b="1" dirty="0" smtClean="0">
                <a:solidFill>
                  <a:srgbClr val="FF0000"/>
                </a:solidFill>
              </a:rPr>
              <a:t> </a:t>
            </a:r>
            <a:r>
              <a:rPr lang="ar-SA" sz="2800" b="1" dirty="0" smtClean="0">
                <a:solidFill>
                  <a:srgbClr val="00B050"/>
                </a:solidFill>
              </a:rPr>
              <a:t> </a:t>
            </a:r>
            <a:r>
              <a:rPr lang="ar-SA" sz="2400" dirty="0" smtClean="0"/>
              <a:t> </a:t>
            </a:r>
            <a:r>
              <a:rPr lang="ar-SA" sz="2400" b="1" dirty="0" smtClean="0">
                <a:solidFill>
                  <a:srgbClr val="FF0000"/>
                </a:solidFill>
              </a:rPr>
              <a:t>قال تعالى: </a:t>
            </a:r>
            <a:r>
              <a:rPr lang="ar-SA" sz="3000" b="1" dirty="0" smtClean="0">
                <a:solidFill>
                  <a:schemeClr val="tx2"/>
                </a:solidFill>
              </a:rPr>
              <a:t>( أيود أحدكم أن تكون له جنّة من نخيل وأعناب تجري من تحتها الأنهار له فيها من كل الثمرات وأصابه الكبر وله ذرّية ضعفاء فأصابها إعصار فيه نار فاحترقت كذلك يبين الله لكم </a:t>
            </a:r>
            <a:r>
              <a:rPr lang="ar-SA" sz="3000" b="1" dirty="0" err="1" smtClean="0">
                <a:solidFill>
                  <a:schemeClr val="tx2"/>
                </a:solidFill>
              </a:rPr>
              <a:t>الأيات</a:t>
            </a:r>
            <a:r>
              <a:rPr lang="ar-SA" sz="3000" b="1" dirty="0" smtClean="0">
                <a:solidFill>
                  <a:schemeClr val="tx2"/>
                </a:solidFill>
              </a:rPr>
              <a:t> لعلكم تتفكرون ) </a:t>
            </a:r>
            <a:r>
              <a:rPr lang="ar-SA" sz="1600" b="1" dirty="0" smtClean="0">
                <a:solidFill>
                  <a:srgbClr val="B60E92"/>
                </a:solidFill>
              </a:rPr>
              <a:t>266 البقرة</a:t>
            </a:r>
            <a:endParaRPr lang="ar-SA" sz="2800" b="1" dirty="0" smtClean="0">
              <a:solidFill>
                <a:srgbClr val="00B050"/>
              </a:solidFill>
            </a:endParaRPr>
          </a:p>
          <a:p>
            <a:pPr>
              <a:lnSpc>
                <a:spcPct val="150000"/>
              </a:lnSpc>
              <a:buNone/>
            </a:pPr>
            <a:endParaRPr lang="ar-SA" sz="2800" b="1" dirty="0" smtClean="0">
              <a:solidFill>
                <a:srgbClr val="FF0000"/>
              </a:solidFill>
            </a:endParaRPr>
          </a:p>
          <a:p>
            <a:pPr>
              <a:buNone/>
            </a:pPr>
            <a:endParaRPr lang="ar-SA" dirty="0" smtClean="0"/>
          </a:p>
          <a:p>
            <a:pPr>
              <a:lnSpc>
                <a:spcPct val="150000"/>
              </a:lnSpc>
              <a:buNone/>
            </a:pPr>
            <a:r>
              <a:rPr lang="ar-SA" dirty="0" smtClean="0"/>
              <a:t>                              </a:t>
            </a:r>
            <a:endParaRPr lang="ar-SA" dirty="0" smtClean="0">
              <a:solidFill>
                <a:srgbClr val="FF0000"/>
              </a:solidFill>
            </a:endParaRPr>
          </a:p>
        </p:txBody>
      </p:sp>
      <p:pic>
        <p:nvPicPr>
          <p:cNvPr id="9" name="Picture 2" descr="C:\Users\Public\Pictures\قرآن1.jpg"/>
          <p:cNvPicPr>
            <a:picLocks noChangeAspect="1" noChangeArrowheads="1"/>
          </p:cNvPicPr>
          <p:nvPr/>
        </p:nvPicPr>
        <p:blipFill>
          <a:blip r:embed="rId3"/>
          <a:srcRect/>
          <a:stretch>
            <a:fillRect/>
          </a:stretch>
        </p:blipFill>
        <p:spPr bwMode="auto">
          <a:xfrm>
            <a:off x="7286644" y="2428868"/>
            <a:ext cx="1285884" cy="857256"/>
          </a:xfrm>
          <a:prstGeom prst="rect">
            <a:avLst/>
          </a:prstGeom>
          <a:noFill/>
        </p:spPr>
      </p:pic>
      <p:pic>
        <p:nvPicPr>
          <p:cNvPr id="7" name="Picture 2" descr="C:\Users\Public\Pictures\نموذج1.jpg"/>
          <p:cNvPicPr>
            <a:picLocks noChangeAspect="1" noChangeArrowheads="1"/>
          </p:cNvPicPr>
          <p:nvPr/>
        </p:nvPicPr>
        <p:blipFill>
          <a:blip r:embed="rId4"/>
          <a:srcRect/>
          <a:stretch>
            <a:fillRect/>
          </a:stretch>
        </p:blipFill>
        <p:spPr bwMode="auto">
          <a:xfrm>
            <a:off x="7286644" y="928670"/>
            <a:ext cx="1214446" cy="100013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 calcmode="lin" valueType="num">
                                      <p:cBhvr additive="base">
                                        <p:cTn id="1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C:\Users\Public\Pictures\خفيات.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2" name="عنوان 1"/>
          <p:cNvSpPr>
            <a:spLocks noGrp="1"/>
          </p:cNvSpPr>
          <p:nvPr>
            <p:ph type="title"/>
          </p:nvPr>
        </p:nvSpPr>
        <p:spPr>
          <a:xfrm>
            <a:off x="457200" y="274638"/>
            <a:ext cx="8229600" cy="6226196"/>
          </a:xfrm>
        </p:spPr>
        <p:txBody>
          <a:bodyPr/>
          <a:lstStyle/>
          <a:p>
            <a:pPr algn="r">
              <a:lnSpc>
                <a:spcPct val="150000"/>
              </a:lnSpc>
            </a:pPr>
            <a:r>
              <a:rPr lang="ar-SA" dirty="0" smtClean="0"/>
              <a:t>               </a:t>
            </a:r>
            <a:r>
              <a:rPr lang="ar-SA" sz="2800" b="1" dirty="0" smtClean="0">
                <a:solidFill>
                  <a:srgbClr val="FF0000"/>
                </a:solidFill>
              </a:rPr>
              <a:t>التحقق من الفهم ( بصري  ــ  قضائي )</a:t>
            </a:r>
            <a:r>
              <a:rPr lang="ar-SA" sz="2800" dirty="0" smtClean="0">
                <a:solidFill>
                  <a:srgbClr val="FF0000"/>
                </a:solidFill>
              </a:rPr>
              <a:t/>
            </a:r>
            <a:br>
              <a:rPr lang="ar-SA" sz="2800" dirty="0" smtClean="0">
                <a:solidFill>
                  <a:srgbClr val="FF0000"/>
                </a:solidFill>
              </a:rPr>
            </a:br>
            <a:r>
              <a:rPr lang="ar-SA" sz="2800" dirty="0" smtClean="0"/>
              <a:t>             </a:t>
            </a:r>
            <a:br>
              <a:rPr lang="ar-SA" sz="2800" dirty="0" smtClean="0"/>
            </a:br>
            <a:r>
              <a:rPr lang="ar-SA" sz="2800" dirty="0" smtClean="0"/>
              <a:t>                        </a:t>
            </a:r>
            <a:r>
              <a:rPr lang="ar-SA" sz="2800" b="1" dirty="0" smtClean="0">
                <a:solidFill>
                  <a:srgbClr val="FF0000"/>
                </a:solidFill>
              </a:rPr>
              <a:t>إعادة التدريس ( مراجعة الطقس )</a:t>
            </a:r>
            <a:r>
              <a:rPr lang="ar-SA" dirty="0" smtClean="0"/>
              <a:t/>
            </a:r>
            <a:br>
              <a:rPr lang="ar-SA" dirty="0" smtClean="0"/>
            </a:br>
            <a:r>
              <a:rPr lang="ar-SA" dirty="0" smtClean="0"/>
              <a:t>              </a:t>
            </a:r>
            <a:endParaRPr lang="ar-SA" dirty="0"/>
          </a:p>
        </p:txBody>
      </p:sp>
      <p:pic>
        <p:nvPicPr>
          <p:cNvPr id="6" name="Picture 2" descr="C:\Users\Public\Pictures\إعادة التدريس1.jpg"/>
          <p:cNvPicPr>
            <a:picLocks noGrp="1" noChangeAspect="1" noChangeArrowheads="1"/>
          </p:cNvPicPr>
          <p:nvPr>
            <p:ph idx="1"/>
          </p:nvPr>
        </p:nvPicPr>
        <p:blipFill>
          <a:blip r:embed="rId3"/>
          <a:srcRect/>
          <a:stretch>
            <a:fillRect/>
          </a:stretch>
        </p:blipFill>
        <p:spPr bwMode="auto">
          <a:xfrm>
            <a:off x="7000892" y="3357562"/>
            <a:ext cx="1181100" cy="1023939"/>
          </a:xfrm>
          <a:prstGeom prst="rect">
            <a:avLst/>
          </a:prstGeom>
          <a:noFill/>
        </p:spPr>
      </p:pic>
      <p:pic>
        <p:nvPicPr>
          <p:cNvPr id="9" name="Picture 6" descr="C:\Users\Public\Pictures\عقل.jpg"/>
          <p:cNvPicPr>
            <a:picLocks noChangeAspect="1" noChangeArrowheads="1"/>
          </p:cNvPicPr>
          <p:nvPr/>
        </p:nvPicPr>
        <p:blipFill>
          <a:blip r:embed="rId4"/>
          <a:srcRect/>
          <a:stretch>
            <a:fillRect/>
          </a:stretch>
        </p:blipFill>
        <p:spPr bwMode="auto">
          <a:xfrm>
            <a:off x="7000892" y="1928802"/>
            <a:ext cx="1214446" cy="1000132"/>
          </a:xfrm>
          <a:prstGeom prst="rect">
            <a:avLst/>
          </a:prstGeom>
          <a:noFill/>
        </p:spPr>
      </p:pic>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Public\Pictures\خلفيات6.jpg"/>
          <p:cNvPicPr>
            <a:picLocks noChangeAspect="1" noChangeArrowheads="1"/>
          </p:cNvPicPr>
          <p:nvPr/>
        </p:nvPicPr>
        <p:blipFill>
          <a:blip r:embed="rId2"/>
          <a:srcRect/>
          <a:stretch>
            <a:fillRect/>
          </a:stretch>
        </p:blipFill>
        <p:spPr bwMode="auto">
          <a:xfrm>
            <a:off x="0" y="0"/>
            <a:ext cx="9143999" cy="6858000"/>
          </a:xfrm>
          <a:prstGeom prst="rect">
            <a:avLst/>
          </a:prstGeom>
          <a:noFill/>
        </p:spPr>
      </p:pic>
      <p:sp>
        <p:nvSpPr>
          <p:cNvPr id="6" name="مستطيل 5"/>
          <p:cNvSpPr/>
          <p:nvPr/>
        </p:nvSpPr>
        <p:spPr>
          <a:xfrm>
            <a:off x="1714480" y="1785926"/>
            <a:ext cx="5643602" cy="3231654"/>
          </a:xfrm>
          <a:prstGeom prst="rect">
            <a:avLst/>
          </a:prstGeom>
          <a:noFill/>
        </p:spPr>
        <p:txBody>
          <a:bodyPr wrap="square" lIns="91440" tIns="45720" rIns="91440" bIns="45720">
            <a:spAutoFit/>
          </a:bodyPr>
          <a:lstStyle/>
          <a:p>
            <a:pPr algn="ctr"/>
            <a:r>
              <a:rPr lang="ar-SA" sz="9600" b="1" cap="none" spc="0"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العلم النافع</a:t>
            </a:r>
          </a:p>
          <a:p>
            <a:pPr algn="ctr">
              <a:lnSpc>
                <a:spcPct val="200000"/>
              </a:lnSpc>
            </a:pPr>
            <a:r>
              <a:rPr lang="ar-SA" sz="4000" b="1"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وقف لله تعالى </a:t>
            </a:r>
          </a:p>
          <a:p>
            <a:pPr algn="ctr"/>
            <a:r>
              <a:rPr lang="ar-SA" sz="2800" b="1" cap="none" spc="0"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أ /  زينب </a:t>
            </a:r>
            <a:r>
              <a:rPr lang="ar-SA" sz="2800" b="1" cap="none" spc="0" dirty="0" err="1"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ش</a:t>
            </a:r>
            <a:r>
              <a:rPr lang="ar-SA" sz="2800" b="1" cap="none" spc="0"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 .</a:t>
            </a:r>
            <a:endParaRPr lang="ar-SA" sz="2800" b="1" cap="none" spc="0"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C:\Users\Public\Pictures\خلفيات4.jpg"/>
          <p:cNvPicPr>
            <a:picLocks noGrp="1" noChangeAspect="1" noChangeArrowheads="1"/>
          </p:cNvPicPr>
          <p:nvPr>
            <p:ph idx="1"/>
          </p:nvPr>
        </p:nvPicPr>
        <p:blipFill>
          <a:blip r:embed="rId2"/>
          <a:srcRect/>
          <a:stretch>
            <a:fillRect/>
          </a:stretch>
        </p:blipFill>
        <p:spPr bwMode="auto">
          <a:xfrm>
            <a:off x="0" y="0"/>
            <a:ext cx="9143999" cy="6858000"/>
          </a:xfrm>
          <a:prstGeom prst="rect">
            <a:avLst/>
          </a:prstGeom>
          <a:noFill/>
        </p:spPr>
      </p:pic>
      <p:sp>
        <p:nvSpPr>
          <p:cNvPr id="2" name="عنوان 1"/>
          <p:cNvSpPr>
            <a:spLocks noGrp="1"/>
          </p:cNvSpPr>
          <p:nvPr>
            <p:ph type="title"/>
          </p:nvPr>
        </p:nvSpPr>
        <p:spPr>
          <a:xfrm>
            <a:off x="928662" y="714356"/>
            <a:ext cx="4400552" cy="5368940"/>
          </a:xfrm>
        </p:spPr>
        <p:txBody>
          <a:bodyPr>
            <a:noAutofit/>
          </a:bodyPr>
          <a:lstStyle/>
          <a:p>
            <a:r>
              <a:rPr lang="ar-SA" sz="6600" b="1" dirty="0" smtClean="0">
                <a:solidFill>
                  <a:srgbClr val="FF0000"/>
                </a:solidFill>
              </a:rPr>
              <a:t>فصل ( 7 )</a:t>
            </a:r>
            <a:r>
              <a:rPr lang="ar-SA" sz="8000" b="1" dirty="0" smtClean="0"/>
              <a:t/>
            </a:r>
            <a:br>
              <a:rPr lang="ar-SA" sz="8000" b="1" dirty="0" smtClean="0"/>
            </a:br>
            <a:r>
              <a:rPr lang="ar-SA" sz="8000" b="1" dirty="0" smtClean="0"/>
              <a:t/>
            </a:r>
            <a:br>
              <a:rPr lang="ar-SA" sz="8000" b="1" dirty="0" smtClean="0"/>
            </a:br>
            <a:r>
              <a:rPr lang="ar-SA" sz="7200" b="1" dirty="0" smtClean="0"/>
              <a:t>الغلاف الجوي المتحرك</a:t>
            </a:r>
            <a:endParaRPr lang="ar-SA" sz="80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Public\Pictures\خلفية5.jpg"/>
          <p:cNvPicPr>
            <a:picLocks noChangeAspect="1" noChangeArrowheads="1"/>
          </p:cNvPicPr>
          <p:nvPr/>
        </p:nvPicPr>
        <p:blipFill>
          <a:blip r:embed="rId2"/>
          <a:srcRect/>
          <a:stretch>
            <a:fillRect/>
          </a:stretch>
        </p:blipFill>
        <p:spPr bwMode="auto">
          <a:xfrm>
            <a:off x="0" y="0"/>
            <a:ext cx="9143999" cy="6858000"/>
          </a:xfrm>
          <a:prstGeom prst="rect">
            <a:avLst/>
          </a:prstGeom>
          <a:noFill/>
        </p:spPr>
      </p:pic>
      <p:sp>
        <p:nvSpPr>
          <p:cNvPr id="2" name="عنوان 1"/>
          <p:cNvSpPr>
            <a:spLocks noGrp="1"/>
          </p:cNvSpPr>
          <p:nvPr>
            <p:ph type="title"/>
          </p:nvPr>
        </p:nvSpPr>
        <p:spPr>
          <a:xfrm>
            <a:off x="457200" y="0"/>
            <a:ext cx="8229600" cy="714356"/>
          </a:xfrm>
        </p:spPr>
        <p:txBody>
          <a:bodyPr>
            <a:normAutofit/>
          </a:bodyPr>
          <a:lstStyle/>
          <a:p>
            <a:r>
              <a:rPr lang="ar-SA" sz="3600" b="1" dirty="0" smtClean="0">
                <a:solidFill>
                  <a:srgbClr val="00B050"/>
                </a:solidFill>
              </a:rPr>
              <a:t>لماذا يبدو الجو عاصفاً ؟</a:t>
            </a:r>
            <a:endParaRPr lang="ar-SA" sz="3600" b="1" dirty="0">
              <a:solidFill>
                <a:srgbClr val="00B050"/>
              </a:solidFill>
            </a:endParaRPr>
          </a:p>
        </p:txBody>
      </p:sp>
      <p:pic>
        <p:nvPicPr>
          <p:cNvPr id="2050" name="Picture 2" descr="C:\Users\Public\Pictures\إعصار.jpg"/>
          <p:cNvPicPr>
            <a:picLocks noChangeAspect="1" noChangeArrowheads="1"/>
          </p:cNvPicPr>
          <p:nvPr/>
        </p:nvPicPr>
        <p:blipFill>
          <a:blip r:embed="rId3"/>
          <a:srcRect/>
          <a:stretch>
            <a:fillRect/>
          </a:stretch>
        </p:blipFill>
        <p:spPr bwMode="auto">
          <a:xfrm>
            <a:off x="357158" y="785794"/>
            <a:ext cx="3214710" cy="5715040"/>
          </a:xfrm>
          <a:prstGeom prst="rect">
            <a:avLst/>
          </a:prstGeom>
          <a:noFill/>
        </p:spPr>
      </p:pic>
      <p:pic>
        <p:nvPicPr>
          <p:cNvPr id="2051" name="Picture 3" descr="C:\Users\Public\Pictures\إعصار1.jpg"/>
          <p:cNvPicPr>
            <a:picLocks noChangeAspect="1" noChangeArrowheads="1"/>
          </p:cNvPicPr>
          <p:nvPr/>
        </p:nvPicPr>
        <p:blipFill>
          <a:blip r:embed="rId4"/>
          <a:srcRect/>
          <a:stretch>
            <a:fillRect/>
          </a:stretch>
        </p:blipFill>
        <p:spPr bwMode="auto">
          <a:xfrm>
            <a:off x="3786182" y="785794"/>
            <a:ext cx="5072098" cy="571504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Public\Pictures\خلفية5.jpg"/>
          <p:cNvPicPr>
            <a:picLocks noChangeAspect="1" noChangeArrowheads="1"/>
          </p:cNvPicPr>
          <p:nvPr/>
        </p:nvPicPr>
        <p:blipFill>
          <a:blip r:embed="rId2"/>
          <a:srcRect/>
          <a:stretch>
            <a:fillRect/>
          </a:stretch>
        </p:blipFill>
        <p:spPr bwMode="auto">
          <a:xfrm>
            <a:off x="0" y="0"/>
            <a:ext cx="9143999" cy="6858000"/>
          </a:xfrm>
          <a:prstGeom prst="rect">
            <a:avLst/>
          </a:prstGeom>
          <a:noFill/>
        </p:spPr>
      </p:pic>
      <p:sp>
        <p:nvSpPr>
          <p:cNvPr id="7" name="عنصر نائب للمحتوى 2"/>
          <p:cNvSpPr>
            <a:spLocks noGrp="1"/>
          </p:cNvSpPr>
          <p:nvPr>
            <p:ph idx="1"/>
          </p:nvPr>
        </p:nvSpPr>
        <p:spPr>
          <a:xfrm>
            <a:off x="428596" y="1142984"/>
            <a:ext cx="8358246" cy="4525963"/>
          </a:xfrm>
        </p:spPr>
        <p:txBody>
          <a:bodyPr>
            <a:normAutofit/>
          </a:bodyPr>
          <a:lstStyle/>
          <a:p>
            <a:pPr algn="ctr">
              <a:lnSpc>
                <a:spcPct val="150000"/>
              </a:lnSpc>
              <a:buNone/>
            </a:pPr>
            <a:r>
              <a:rPr lang="ar-SA" dirty="0" smtClean="0"/>
              <a:t>   </a:t>
            </a:r>
            <a:r>
              <a:rPr lang="ar-SA" sz="2800" b="1" dirty="0" smtClean="0">
                <a:solidFill>
                  <a:srgbClr val="FF0000"/>
                </a:solidFill>
              </a:rPr>
              <a:t>قال تعالى: </a:t>
            </a:r>
            <a:r>
              <a:rPr lang="ar-SA" sz="3600" b="1" dirty="0" smtClean="0"/>
              <a:t>(  هو الذي يسيركم في البر والبحر حتى </a:t>
            </a:r>
            <a:r>
              <a:rPr lang="ar-SA" sz="3600" b="1" dirty="0" err="1" smtClean="0"/>
              <a:t>إذاكنتم</a:t>
            </a:r>
            <a:r>
              <a:rPr lang="ar-SA" sz="3600" b="1" dirty="0" smtClean="0"/>
              <a:t> في الفلك وجرين بهم بريح طيبة فرحوا </a:t>
            </a:r>
            <a:r>
              <a:rPr lang="ar-SA" sz="3600" b="1" dirty="0" err="1" smtClean="0"/>
              <a:t>بها</a:t>
            </a:r>
            <a:r>
              <a:rPr lang="ar-SA" sz="3600" b="1" dirty="0" smtClean="0"/>
              <a:t> </a:t>
            </a:r>
            <a:r>
              <a:rPr lang="ar-SA" sz="3600" b="1" dirty="0" err="1" smtClean="0"/>
              <a:t>جآءتها</a:t>
            </a:r>
            <a:r>
              <a:rPr lang="ar-SA" sz="3600" b="1" dirty="0" smtClean="0"/>
              <a:t> ريح عاصف </a:t>
            </a:r>
            <a:r>
              <a:rPr lang="ar-SA" sz="3600" b="1" dirty="0" err="1" smtClean="0"/>
              <a:t>وجآءهم</a:t>
            </a:r>
            <a:r>
              <a:rPr lang="ar-SA" sz="3600" b="1" dirty="0" smtClean="0"/>
              <a:t> الموج من كل مكان وظنوا أنهم أحيط بهم دعوا الله مخلصين له الدين ...)     </a:t>
            </a:r>
            <a:r>
              <a:rPr lang="ar-SA" sz="1800" b="1" dirty="0" smtClean="0">
                <a:solidFill>
                  <a:srgbClr val="B60E92"/>
                </a:solidFill>
              </a:rPr>
              <a:t>22 يونس</a:t>
            </a:r>
            <a:endParaRPr lang="ar-SA" b="1" dirty="0">
              <a:solidFill>
                <a:srgbClr val="B60E92"/>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Public\Pictures\خلفية5.jpg"/>
          <p:cNvPicPr>
            <a:picLocks noChangeAspect="1" noChangeArrowheads="1"/>
          </p:cNvPicPr>
          <p:nvPr/>
        </p:nvPicPr>
        <p:blipFill>
          <a:blip r:embed="rId2"/>
          <a:srcRect/>
          <a:stretch>
            <a:fillRect/>
          </a:stretch>
        </p:blipFill>
        <p:spPr bwMode="auto">
          <a:xfrm>
            <a:off x="0" y="0"/>
            <a:ext cx="9143999" cy="6858000"/>
          </a:xfrm>
          <a:prstGeom prst="rect">
            <a:avLst/>
          </a:prstGeom>
          <a:noFill/>
        </p:spPr>
      </p:pic>
      <p:sp>
        <p:nvSpPr>
          <p:cNvPr id="3" name="عنصر نائب للمحتوى 2"/>
          <p:cNvSpPr>
            <a:spLocks noGrp="1"/>
          </p:cNvSpPr>
          <p:nvPr>
            <p:ph idx="1"/>
          </p:nvPr>
        </p:nvSpPr>
        <p:spPr>
          <a:xfrm>
            <a:off x="457200" y="285728"/>
            <a:ext cx="8229600" cy="5840435"/>
          </a:xfrm>
        </p:spPr>
        <p:txBody>
          <a:bodyPr/>
          <a:lstStyle/>
          <a:p>
            <a:pPr>
              <a:buNone/>
            </a:pPr>
            <a:endParaRPr lang="ar-SA" dirty="0" smtClean="0"/>
          </a:p>
          <a:p>
            <a:pPr>
              <a:buNone/>
            </a:pPr>
            <a:r>
              <a:rPr lang="ar-SA" dirty="0" smtClean="0"/>
              <a:t>             </a:t>
            </a:r>
          </a:p>
          <a:p>
            <a:pPr>
              <a:buNone/>
            </a:pPr>
            <a:endParaRPr lang="ar-SA" dirty="0" smtClean="0"/>
          </a:p>
          <a:p>
            <a:pPr>
              <a:buNone/>
            </a:pPr>
            <a:endParaRPr lang="ar-SA" dirty="0" smtClean="0"/>
          </a:p>
          <a:p>
            <a:pPr algn="ctr">
              <a:buNone/>
            </a:pPr>
            <a:r>
              <a:rPr lang="ar-SA" sz="4400" b="1" dirty="0" smtClean="0"/>
              <a:t>   </a:t>
            </a:r>
          </a:p>
          <a:p>
            <a:pPr algn="ctr">
              <a:buNone/>
            </a:pPr>
            <a:r>
              <a:rPr lang="ar-SA" sz="4400" b="1" dirty="0" smtClean="0"/>
              <a:t> </a:t>
            </a:r>
            <a:r>
              <a:rPr lang="ar-SA" sz="4800" b="1" dirty="0" smtClean="0"/>
              <a:t>س / أكتبي مقالة قصيرة لمجلة تحذر الناس فيها من خطر إعصار بحري قادم؟    </a:t>
            </a:r>
            <a:endParaRPr lang="ar-SA" sz="4400" b="1" dirty="0"/>
          </a:p>
        </p:txBody>
      </p:sp>
      <p:sp>
        <p:nvSpPr>
          <p:cNvPr id="5" name="سهم إلى اليسار 4"/>
          <p:cNvSpPr/>
          <p:nvPr/>
        </p:nvSpPr>
        <p:spPr>
          <a:xfrm>
            <a:off x="785786" y="714356"/>
            <a:ext cx="6429420" cy="2428892"/>
          </a:xfrm>
          <a:prstGeom prst="leftArrow">
            <a:avLst>
              <a:gd name="adj1" fmla="val 53764"/>
              <a:gd name="adj2" fmla="val 148823"/>
            </a:avLst>
          </a:prstGeom>
          <a:solidFill>
            <a:schemeClr val="accent2">
              <a:lumMod val="40000"/>
              <a:lumOff val="60000"/>
            </a:schemeClr>
          </a:solidFill>
          <a:ln>
            <a:solidFill>
              <a:srgbClr val="BD4A47"/>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5400" b="1" dirty="0" smtClean="0">
                <a:solidFill>
                  <a:srgbClr val="C00000"/>
                </a:solidFill>
              </a:rPr>
              <a:t> </a:t>
            </a:r>
            <a:r>
              <a:rPr lang="ar-SA" sz="5400" b="1" dirty="0" smtClean="0">
                <a:solidFill>
                  <a:srgbClr val="BD4A47"/>
                </a:solidFill>
              </a:rPr>
              <a:t>دفتر العلوم</a:t>
            </a:r>
            <a:endParaRPr lang="ar-SA" sz="5400" b="1" dirty="0">
              <a:solidFill>
                <a:srgbClr val="BD4A47"/>
              </a:solidFill>
            </a:endParaRPr>
          </a:p>
        </p:txBody>
      </p:sp>
      <p:pic>
        <p:nvPicPr>
          <p:cNvPr id="1026" name="Picture 2" descr="C:\Users\Public\Pictures\فتر العلوم.jpg"/>
          <p:cNvPicPr>
            <a:picLocks noChangeAspect="1" noChangeArrowheads="1"/>
          </p:cNvPicPr>
          <p:nvPr/>
        </p:nvPicPr>
        <p:blipFill>
          <a:blip r:embed="rId3"/>
          <a:srcRect/>
          <a:stretch>
            <a:fillRect/>
          </a:stretch>
        </p:blipFill>
        <p:spPr bwMode="auto">
          <a:xfrm>
            <a:off x="2714612" y="1357298"/>
            <a:ext cx="1714512" cy="1214446"/>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 calcmode="lin" valueType="num">
                                      <p:cBhvr additive="base">
                                        <p:cTn id="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3182</TotalTime>
  <Words>1491</Words>
  <Application>Microsoft Office PowerPoint</Application>
  <PresentationFormat>عرض على الشاشة (3:4)‏</PresentationFormat>
  <Paragraphs>315</Paragraphs>
  <Slides>52</Slides>
  <Notes>1</Notes>
  <HiddenSlides>0</HiddenSlides>
  <MMClips>0</MMClips>
  <ScaleCrop>false</ScaleCrop>
  <HeadingPairs>
    <vt:vector size="4" baseType="variant">
      <vt:variant>
        <vt:lpstr>سمة</vt:lpstr>
      </vt:variant>
      <vt:variant>
        <vt:i4>1</vt:i4>
      </vt:variant>
      <vt:variant>
        <vt:lpstr>عناوين الشرائح</vt:lpstr>
      </vt:variant>
      <vt:variant>
        <vt:i4>52</vt:i4>
      </vt:variant>
    </vt:vector>
  </HeadingPairs>
  <TitlesOfParts>
    <vt:vector size="53" baseType="lpstr">
      <vt:lpstr>سمة Office</vt:lpstr>
      <vt:lpstr>الشريحة 1</vt:lpstr>
      <vt:lpstr>مخطط منهج العلوم للصف الأول متوسط الفصل الثاني</vt:lpstr>
      <vt:lpstr>الشريحة 3</vt:lpstr>
      <vt:lpstr>ما العلاقة بين رواد الفضاء وقبائل الإسكيمو في القطب الشمالي ؟</vt:lpstr>
      <vt:lpstr>الشريحة 5</vt:lpstr>
      <vt:lpstr>فصل ( 7 )  الغلاف الجوي المتحرك</vt:lpstr>
      <vt:lpstr>لماذا يبدو الجو عاصفاً ؟</vt:lpstr>
      <vt:lpstr>الشريحة 8</vt:lpstr>
      <vt:lpstr>الشريحة 9</vt:lpstr>
      <vt:lpstr>الشريحة 10</vt:lpstr>
      <vt:lpstr>   تجربة إستهلالية      </vt:lpstr>
      <vt:lpstr>الشريحة 12</vt:lpstr>
      <vt:lpstr>مخطط منهج العلوم للصف الأول متوسط الفصل الثاني</vt:lpstr>
      <vt:lpstr>الدرس الأول :  الغلاف الجوي والطقس</vt:lpstr>
      <vt:lpstr>شريحة التركيز / مختبر كبير حقاً</vt:lpstr>
      <vt:lpstr>شريحة التركيز / مختبر كبير حقاً</vt:lpstr>
      <vt:lpstr>شريحة التركيز / مختبر كبير حقاً</vt:lpstr>
      <vt:lpstr>الشريحة 18</vt:lpstr>
      <vt:lpstr>الشريحة 19</vt:lpstr>
      <vt:lpstr>الشريحة 20</vt:lpstr>
      <vt:lpstr>الشريحة 21</vt:lpstr>
      <vt:lpstr>الشريحة 22</vt:lpstr>
      <vt:lpstr>الشريحة 23</vt:lpstr>
      <vt:lpstr>تـــابـــــع</vt:lpstr>
      <vt:lpstr>الشريحة 25</vt:lpstr>
      <vt:lpstr>الشريحة 26</vt:lpstr>
      <vt:lpstr>الشريحة 27</vt:lpstr>
      <vt:lpstr>الشريحة 28</vt:lpstr>
      <vt:lpstr>تـــابـــــع</vt:lpstr>
      <vt:lpstr>قال تعالى: ( ألم ترى أن الله يزجي سحاباً ثم يؤلف بينه ثم يجعله ركاماً فترى الودق يخرج من خلاله وينزل من السماء من جبال فيها من برد فيصيب به من يشاء ويصرفه عن من يشاء يكاد سنا برقه يذهب بالأبصار ) 43 النور </vt:lpstr>
      <vt:lpstr>الشريحة 31</vt:lpstr>
      <vt:lpstr>الشريحة 32</vt:lpstr>
      <vt:lpstr>الشريحة 33</vt:lpstr>
      <vt:lpstr>الشريحة 34</vt:lpstr>
      <vt:lpstr>مخطط منهج العلوم للصف الأول متوسط الفصل الثاني</vt:lpstr>
      <vt:lpstr>الدرس الثاني :  الكتل والجبهات الهوائية</vt:lpstr>
      <vt:lpstr>شريحة التركيز / مراقبة عاصفة</vt:lpstr>
      <vt:lpstr>شريحة التركيز / مراقبة عاصفة</vt:lpstr>
      <vt:lpstr>شريحة التركيز / مراقبة عاصفة</vt:lpstr>
      <vt:lpstr>الشريحة 40</vt:lpstr>
      <vt:lpstr>الشريحة 41</vt:lpstr>
      <vt:lpstr>الشريحة 42</vt:lpstr>
      <vt:lpstr>الشريحة 43</vt:lpstr>
      <vt:lpstr>الشريحة 44</vt:lpstr>
      <vt:lpstr>الشريحة 45</vt:lpstr>
      <vt:lpstr>الشريحة 46</vt:lpstr>
      <vt:lpstr>تـــابـــــع</vt:lpstr>
      <vt:lpstr>الشريحة 48</vt:lpstr>
      <vt:lpstr>الشريحة 49</vt:lpstr>
      <vt:lpstr>الشريحة 50</vt:lpstr>
      <vt:lpstr>               التحقق من الفهم ( بصري  ــ  قضائي )                                       إعادة التدريس ( مراجعة الطقس )               </vt:lpstr>
      <vt:lpstr>الشريحة 52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زين</dc:creator>
  <cp:lastModifiedBy>زين</cp:lastModifiedBy>
  <cp:revision>209</cp:revision>
  <dcterms:created xsi:type="dcterms:W3CDTF">2014-08-17T14:54:14Z</dcterms:created>
  <dcterms:modified xsi:type="dcterms:W3CDTF">2015-01-12T04:48:48Z</dcterms:modified>
</cp:coreProperties>
</file>